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theme/themeOverride1.xml" ContentType="application/vnd.openxmlformats-officedocument.themeOverr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2.xml" ContentType="application/vnd.openxmlformats-officedocument.themeOverr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8" r:id="rId1"/>
    <p:sldMasterId id="2147483686" r:id="rId2"/>
    <p:sldMasterId id="2147483701" r:id="rId3"/>
    <p:sldMasterId id="2147483716" r:id="rId4"/>
    <p:sldMasterId id="2147483724" r:id="rId5"/>
    <p:sldMasterId id="2147483733" r:id="rId6"/>
    <p:sldMasterId id="2147483745" r:id="rId7"/>
    <p:sldMasterId id="2147483757" r:id="rId8"/>
  </p:sldMasterIdLst>
  <p:notesMasterIdLst>
    <p:notesMasterId r:id="rId471"/>
  </p:notesMasterIdLst>
  <p:handoutMasterIdLst>
    <p:handoutMasterId r:id="rId472"/>
  </p:handoutMasterIdLst>
  <p:sldIdLst>
    <p:sldId id="256" r:id="rId9"/>
    <p:sldId id="528" r:id="rId10"/>
    <p:sldId id="383" r:id="rId11"/>
    <p:sldId id="281" r:id="rId12"/>
    <p:sldId id="361" r:id="rId13"/>
    <p:sldId id="263" r:id="rId14"/>
    <p:sldId id="282" r:id="rId15"/>
    <p:sldId id="537" r:id="rId16"/>
    <p:sldId id="856" r:id="rId17"/>
    <p:sldId id="499" r:id="rId18"/>
    <p:sldId id="338" r:id="rId19"/>
    <p:sldId id="852" r:id="rId20"/>
    <p:sldId id="853" r:id="rId21"/>
    <p:sldId id="854" r:id="rId22"/>
    <p:sldId id="855" r:id="rId23"/>
    <p:sldId id="500" r:id="rId24"/>
    <p:sldId id="501" r:id="rId25"/>
    <p:sldId id="502" r:id="rId26"/>
    <p:sldId id="503" r:id="rId27"/>
    <p:sldId id="504" r:id="rId28"/>
    <p:sldId id="506" r:id="rId29"/>
    <p:sldId id="505" r:id="rId30"/>
    <p:sldId id="396" r:id="rId31"/>
    <p:sldId id="397" r:id="rId32"/>
    <p:sldId id="398" r:id="rId33"/>
    <p:sldId id="399" r:id="rId34"/>
    <p:sldId id="401" r:id="rId35"/>
    <p:sldId id="400" r:id="rId36"/>
    <p:sldId id="729" r:id="rId37"/>
    <p:sldId id="857" r:id="rId38"/>
    <p:sldId id="858" r:id="rId39"/>
    <p:sldId id="859" r:id="rId40"/>
    <p:sldId id="860" r:id="rId41"/>
    <p:sldId id="861" r:id="rId42"/>
    <p:sldId id="862" r:id="rId43"/>
    <p:sldId id="863" r:id="rId44"/>
    <p:sldId id="864" r:id="rId45"/>
    <p:sldId id="865" r:id="rId46"/>
    <p:sldId id="866" r:id="rId47"/>
    <p:sldId id="867" r:id="rId48"/>
    <p:sldId id="868" r:id="rId49"/>
    <p:sldId id="869" r:id="rId50"/>
    <p:sldId id="870" r:id="rId51"/>
    <p:sldId id="871" r:id="rId52"/>
    <p:sldId id="872" r:id="rId53"/>
    <p:sldId id="873" r:id="rId54"/>
    <p:sldId id="874" r:id="rId55"/>
    <p:sldId id="339" r:id="rId56"/>
    <p:sldId id="385" r:id="rId57"/>
    <p:sldId id="386" r:id="rId58"/>
    <p:sldId id="357" r:id="rId59"/>
    <p:sldId id="402" r:id="rId60"/>
    <p:sldId id="362" r:id="rId61"/>
    <p:sldId id="403" r:id="rId62"/>
    <p:sldId id="404" r:id="rId63"/>
    <p:sldId id="997" r:id="rId64"/>
    <p:sldId id="998" r:id="rId65"/>
    <p:sldId id="999" r:id="rId66"/>
    <p:sldId id="1000" r:id="rId67"/>
    <p:sldId id="1001" r:id="rId68"/>
    <p:sldId id="1002" r:id="rId69"/>
    <p:sldId id="1003" r:id="rId70"/>
    <p:sldId id="1004" r:id="rId71"/>
    <p:sldId id="1005" r:id="rId72"/>
    <p:sldId id="1006" r:id="rId73"/>
    <p:sldId id="1007" r:id="rId74"/>
    <p:sldId id="1008" r:id="rId75"/>
    <p:sldId id="1009" r:id="rId76"/>
    <p:sldId id="1010" r:id="rId77"/>
    <p:sldId id="1011" r:id="rId78"/>
    <p:sldId id="1012" r:id="rId79"/>
    <p:sldId id="1013" r:id="rId80"/>
    <p:sldId id="1014" r:id="rId81"/>
    <p:sldId id="1015" r:id="rId82"/>
    <p:sldId id="1016" r:id="rId83"/>
    <p:sldId id="1017" r:id="rId84"/>
    <p:sldId id="1018" r:id="rId85"/>
    <p:sldId id="850" r:id="rId86"/>
    <p:sldId id="851" r:id="rId87"/>
    <p:sldId id="759" r:id="rId88"/>
    <p:sldId id="760" r:id="rId89"/>
    <p:sldId id="761" r:id="rId90"/>
    <p:sldId id="762" r:id="rId91"/>
    <p:sldId id="763" r:id="rId92"/>
    <p:sldId id="764" r:id="rId93"/>
    <p:sldId id="765" r:id="rId94"/>
    <p:sldId id="766" r:id="rId95"/>
    <p:sldId id="767" r:id="rId96"/>
    <p:sldId id="768" r:id="rId97"/>
    <p:sldId id="769" r:id="rId98"/>
    <p:sldId id="770" r:id="rId99"/>
    <p:sldId id="771" r:id="rId100"/>
    <p:sldId id="772" r:id="rId101"/>
    <p:sldId id="773" r:id="rId102"/>
    <p:sldId id="774" r:id="rId103"/>
    <p:sldId id="775" r:id="rId104"/>
    <p:sldId id="776" r:id="rId105"/>
    <p:sldId id="777" r:id="rId106"/>
    <p:sldId id="778" r:id="rId107"/>
    <p:sldId id="779" r:id="rId108"/>
    <p:sldId id="780" r:id="rId109"/>
    <p:sldId id="781" r:id="rId110"/>
    <p:sldId id="782" r:id="rId111"/>
    <p:sldId id="783" r:id="rId112"/>
    <p:sldId id="784" r:id="rId113"/>
    <p:sldId id="785" r:id="rId114"/>
    <p:sldId id="786" r:id="rId115"/>
    <p:sldId id="787" r:id="rId116"/>
    <p:sldId id="788" r:id="rId117"/>
    <p:sldId id="789" r:id="rId118"/>
    <p:sldId id="790" r:id="rId119"/>
    <p:sldId id="791" r:id="rId120"/>
    <p:sldId id="792" r:id="rId121"/>
    <p:sldId id="793" r:id="rId122"/>
    <p:sldId id="794" r:id="rId123"/>
    <p:sldId id="795" r:id="rId124"/>
    <p:sldId id="796" r:id="rId125"/>
    <p:sldId id="797" r:id="rId126"/>
    <p:sldId id="798" r:id="rId127"/>
    <p:sldId id="799" r:id="rId128"/>
    <p:sldId id="800" r:id="rId129"/>
    <p:sldId id="801" r:id="rId130"/>
    <p:sldId id="802" r:id="rId131"/>
    <p:sldId id="803" r:id="rId132"/>
    <p:sldId id="804" r:id="rId133"/>
    <p:sldId id="805" r:id="rId134"/>
    <p:sldId id="731" r:id="rId135"/>
    <p:sldId id="430" r:id="rId136"/>
    <p:sldId id="875" r:id="rId137"/>
    <p:sldId id="415" r:id="rId138"/>
    <p:sldId id="439" r:id="rId139"/>
    <p:sldId id="876" r:id="rId140"/>
    <p:sldId id="877" r:id="rId141"/>
    <p:sldId id="878" r:id="rId142"/>
    <p:sldId id="441" r:id="rId143"/>
    <p:sldId id="447" r:id="rId144"/>
    <p:sldId id="443" r:id="rId145"/>
    <p:sldId id="444" r:id="rId146"/>
    <p:sldId id="806" r:id="rId147"/>
    <p:sldId id="807" r:id="rId148"/>
    <p:sldId id="880" r:id="rId149"/>
    <p:sldId id="879" r:id="rId150"/>
    <p:sldId id="340" r:id="rId151"/>
    <p:sldId id="407" r:id="rId152"/>
    <p:sldId id="406" r:id="rId153"/>
    <p:sldId id="408" r:id="rId154"/>
    <p:sldId id="409" r:id="rId155"/>
    <p:sldId id="411" r:id="rId156"/>
    <p:sldId id="412" r:id="rId157"/>
    <p:sldId id="884" r:id="rId158"/>
    <p:sldId id="388" r:id="rId159"/>
    <p:sldId id="390" r:id="rId160"/>
    <p:sldId id="422" r:id="rId161"/>
    <p:sldId id="423" r:id="rId162"/>
    <p:sldId id="881" r:id="rId163"/>
    <p:sldId id="882" r:id="rId164"/>
    <p:sldId id="747" r:id="rId165"/>
    <p:sldId id="421" r:id="rId166"/>
    <p:sldId id="417" r:id="rId167"/>
    <p:sldId id="418" r:id="rId168"/>
    <p:sldId id="744" r:id="rId169"/>
    <p:sldId id="745" r:id="rId170"/>
    <p:sldId id="746" r:id="rId171"/>
    <p:sldId id="283" r:id="rId172"/>
    <p:sldId id="331" r:id="rId173"/>
    <p:sldId id="808" r:id="rId174"/>
    <p:sldId id="809" r:id="rId175"/>
    <p:sldId id="810" r:id="rId176"/>
    <p:sldId id="811" r:id="rId177"/>
    <p:sldId id="897" r:id="rId178"/>
    <p:sldId id="898" r:id="rId179"/>
    <p:sldId id="812" r:id="rId180"/>
    <p:sldId id="813" r:id="rId181"/>
    <p:sldId id="814" r:id="rId182"/>
    <p:sldId id="883" r:id="rId183"/>
    <p:sldId id="815" r:id="rId184"/>
    <p:sldId id="533" r:id="rId185"/>
    <p:sldId id="534" r:id="rId186"/>
    <p:sldId id="535" r:id="rId187"/>
    <p:sldId id="536" r:id="rId188"/>
    <p:sldId id="749" r:id="rId189"/>
    <p:sldId id="321" r:id="rId190"/>
    <p:sldId id="322" r:id="rId191"/>
    <p:sldId id="816" r:id="rId192"/>
    <p:sldId id="849" r:id="rId193"/>
    <p:sldId id="817" r:id="rId194"/>
    <p:sldId id="818" r:id="rId195"/>
    <p:sldId id="819" r:id="rId196"/>
    <p:sldId id="820" r:id="rId197"/>
    <p:sldId id="821" r:id="rId198"/>
    <p:sldId id="822" r:id="rId199"/>
    <p:sldId id="823" r:id="rId200"/>
    <p:sldId id="824" r:id="rId201"/>
    <p:sldId id="825" r:id="rId202"/>
    <p:sldId id="327" r:id="rId203"/>
    <p:sldId id="419" r:id="rId204"/>
    <p:sldId id="750" r:id="rId205"/>
    <p:sldId id="751" r:id="rId206"/>
    <p:sldId id="752" r:id="rId207"/>
    <p:sldId id="753" r:id="rId208"/>
    <p:sldId id="754" r:id="rId209"/>
    <p:sldId id="755" r:id="rId210"/>
    <p:sldId id="739" r:id="rId211"/>
    <p:sldId id="516" r:id="rId212"/>
    <p:sldId id="740" r:id="rId213"/>
    <p:sldId id="741" r:id="rId214"/>
    <p:sldId id="742" r:id="rId215"/>
    <p:sldId id="743" r:id="rId216"/>
    <p:sldId id="517" r:id="rId217"/>
    <p:sldId id="518" r:id="rId218"/>
    <p:sldId id="519" r:id="rId219"/>
    <p:sldId id="826" r:id="rId220"/>
    <p:sldId id="827" r:id="rId221"/>
    <p:sldId id="828" r:id="rId222"/>
    <p:sldId id="829" r:id="rId223"/>
    <p:sldId id="830" r:id="rId224"/>
    <p:sldId id="831" r:id="rId225"/>
    <p:sldId id="832" r:id="rId226"/>
    <p:sldId id="833" r:id="rId227"/>
    <p:sldId id="834" r:id="rId228"/>
    <p:sldId id="835" r:id="rId229"/>
    <p:sldId id="836" r:id="rId230"/>
    <p:sldId id="837" r:id="rId231"/>
    <p:sldId id="838" r:id="rId232"/>
    <p:sldId id="839" r:id="rId233"/>
    <p:sldId id="840" r:id="rId234"/>
    <p:sldId id="841" r:id="rId235"/>
    <p:sldId id="842" r:id="rId236"/>
    <p:sldId id="843" r:id="rId237"/>
    <p:sldId id="844" r:id="rId238"/>
    <p:sldId id="845" r:id="rId239"/>
    <p:sldId id="846" r:id="rId240"/>
    <p:sldId id="847" r:id="rId241"/>
    <p:sldId id="848" r:id="rId242"/>
    <p:sldId id="520" r:id="rId243"/>
    <p:sldId id="756" r:id="rId244"/>
    <p:sldId id="757" r:id="rId245"/>
    <p:sldId id="758" r:id="rId246"/>
    <p:sldId id="521" r:id="rId247"/>
    <p:sldId id="522" r:id="rId248"/>
    <p:sldId id="523" r:id="rId249"/>
    <p:sldId id="524" r:id="rId250"/>
    <p:sldId id="526" r:id="rId251"/>
    <p:sldId id="527" r:id="rId252"/>
    <p:sldId id="529" r:id="rId253"/>
    <p:sldId id="344" r:id="rId254"/>
    <p:sldId id="345" r:id="rId255"/>
    <p:sldId id="346" r:id="rId256"/>
    <p:sldId id="347" r:id="rId257"/>
    <p:sldId id="437" r:id="rId258"/>
    <p:sldId id="438" r:id="rId259"/>
    <p:sldId id="349" r:id="rId260"/>
    <p:sldId id="377" r:id="rId261"/>
    <p:sldId id="507" r:id="rId262"/>
    <p:sldId id="508" r:id="rId263"/>
    <p:sldId id="405" r:id="rId264"/>
    <p:sldId id="364" r:id="rId265"/>
    <p:sldId id="302" r:id="rId266"/>
    <p:sldId id="365" r:id="rId267"/>
    <p:sldId id="300" r:id="rId268"/>
    <p:sldId id="326" r:id="rId269"/>
    <p:sldId id="306" r:id="rId270"/>
    <p:sldId id="359" r:id="rId271"/>
    <p:sldId id="379" r:id="rId272"/>
    <p:sldId id="381" r:id="rId273"/>
    <p:sldId id="720" r:id="rId274"/>
    <p:sldId id="721" r:id="rId275"/>
    <p:sldId id="722" r:id="rId276"/>
    <p:sldId id="723" r:id="rId277"/>
    <p:sldId id="724" r:id="rId278"/>
    <p:sldId id="725" r:id="rId279"/>
    <p:sldId id="726" r:id="rId280"/>
    <p:sldId id="727" r:id="rId281"/>
    <p:sldId id="728" r:id="rId282"/>
    <p:sldId id="578" r:id="rId283"/>
    <p:sldId id="538" r:id="rId284"/>
    <p:sldId id="544" r:id="rId285"/>
    <p:sldId id="545" r:id="rId286"/>
    <p:sldId id="546" r:id="rId287"/>
    <p:sldId id="547" r:id="rId288"/>
    <p:sldId id="548" r:id="rId289"/>
    <p:sldId id="558" r:id="rId290"/>
    <p:sldId id="559" r:id="rId291"/>
    <p:sldId id="549" r:id="rId292"/>
    <p:sldId id="550" r:id="rId293"/>
    <p:sldId id="510" r:id="rId294"/>
    <p:sldId id="509" r:id="rId295"/>
    <p:sldId id="513" r:id="rId296"/>
    <p:sldId id="514" r:id="rId297"/>
    <p:sldId id="355" r:id="rId298"/>
    <p:sldId id="576" r:id="rId299"/>
    <p:sldId id="577" r:id="rId300"/>
    <p:sldId id="733" r:id="rId301"/>
    <p:sldId id="734" r:id="rId302"/>
    <p:sldId id="735" r:id="rId303"/>
    <p:sldId id="736" r:id="rId304"/>
    <p:sldId id="737" r:id="rId305"/>
    <p:sldId id="738" r:id="rId306"/>
    <p:sldId id="1020" r:id="rId307"/>
    <p:sldId id="299" r:id="rId308"/>
    <p:sldId id="511" r:id="rId309"/>
    <p:sldId id="585" r:id="rId310"/>
    <p:sldId id="586" r:id="rId311"/>
    <p:sldId id="964" r:id="rId312"/>
    <p:sldId id="965" r:id="rId313"/>
    <p:sldId id="966" r:id="rId314"/>
    <p:sldId id="967" r:id="rId315"/>
    <p:sldId id="968" r:id="rId316"/>
    <p:sldId id="969" r:id="rId317"/>
    <p:sldId id="970" r:id="rId318"/>
    <p:sldId id="971" r:id="rId319"/>
    <p:sldId id="972" r:id="rId320"/>
    <p:sldId id="973" r:id="rId321"/>
    <p:sldId id="974" r:id="rId322"/>
    <p:sldId id="975" r:id="rId323"/>
    <p:sldId id="976" r:id="rId324"/>
    <p:sldId id="977" r:id="rId325"/>
    <p:sldId id="978" r:id="rId326"/>
    <p:sldId id="979" r:id="rId327"/>
    <p:sldId id="980" r:id="rId328"/>
    <p:sldId id="981" r:id="rId329"/>
    <p:sldId id="982" r:id="rId330"/>
    <p:sldId id="983" r:id="rId331"/>
    <p:sldId id="984" r:id="rId332"/>
    <p:sldId id="985" r:id="rId333"/>
    <p:sldId id="986" r:id="rId334"/>
    <p:sldId id="987" r:id="rId335"/>
    <p:sldId id="988" r:id="rId336"/>
    <p:sldId id="989" r:id="rId337"/>
    <p:sldId id="990" r:id="rId338"/>
    <p:sldId id="991" r:id="rId339"/>
    <p:sldId id="992" r:id="rId340"/>
    <p:sldId id="993" r:id="rId341"/>
    <p:sldId id="994" r:id="rId342"/>
    <p:sldId id="995" r:id="rId343"/>
    <p:sldId id="996" r:id="rId344"/>
    <p:sldId id="496" r:id="rId345"/>
    <p:sldId id="551" r:id="rId346"/>
    <p:sldId id="552" r:id="rId347"/>
    <p:sldId id="885" r:id="rId348"/>
    <p:sldId id="886" r:id="rId349"/>
    <p:sldId id="553" r:id="rId350"/>
    <p:sldId id="887" r:id="rId351"/>
    <p:sldId id="554" r:id="rId352"/>
    <p:sldId id="555" r:id="rId353"/>
    <p:sldId id="556" r:id="rId354"/>
    <p:sldId id="899" r:id="rId355"/>
    <p:sldId id="900" r:id="rId356"/>
    <p:sldId id="901" r:id="rId357"/>
    <p:sldId id="902" r:id="rId358"/>
    <p:sldId id="903" r:id="rId359"/>
    <p:sldId id="904" r:id="rId360"/>
    <p:sldId id="905" r:id="rId361"/>
    <p:sldId id="906" r:id="rId362"/>
    <p:sldId id="907" r:id="rId363"/>
    <p:sldId id="908" r:id="rId364"/>
    <p:sldId id="909" r:id="rId365"/>
    <p:sldId id="910" r:id="rId366"/>
    <p:sldId id="911" r:id="rId367"/>
    <p:sldId id="912" r:id="rId368"/>
    <p:sldId id="913" r:id="rId369"/>
    <p:sldId id="914" r:id="rId370"/>
    <p:sldId id="915" r:id="rId371"/>
    <p:sldId id="916" r:id="rId372"/>
    <p:sldId id="917" r:id="rId373"/>
    <p:sldId id="918" r:id="rId374"/>
    <p:sldId id="919" r:id="rId375"/>
    <p:sldId id="920" r:id="rId376"/>
    <p:sldId id="921" r:id="rId377"/>
    <p:sldId id="922" r:id="rId378"/>
    <p:sldId id="923" r:id="rId379"/>
    <p:sldId id="924" r:id="rId380"/>
    <p:sldId id="925" r:id="rId381"/>
    <p:sldId id="926" r:id="rId382"/>
    <p:sldId id="927" r:id="rId383"/>
    <p:sldId id="928" r:id="rId384"/>
    <p:sldId id="929" r:id="rId385"/>
    <p:sldId id="930" r:id="rId386"/>
    <p:sldId id="931" r:id="rId387"/>
    <p:sldId id="932" r:id="rId388"/>
    <p:sldId id="933" r:id="rId389"/>
    <p:sldId id="934" r:id="rId390"/>
    <p:sldId id="935" r:id="rId391"/>
    <p:sldId id="936" r:id="rId392"/>
    <p:sldId id="937" r:id="rId393"/>
    <p:sldId id="938" r:id="rId394"/>
    <p:sldId id="939" r:id="rId395"/>
    <p:sldId id="940" r:id="rId396"/>
    <p:sldId id="941" r:id="rId397"/>
    <p:sldId id="942" r:id="rId398"/>
    <p:sldId id="943" r:id="rId399"/>
    <p:sldId id="944" r:id="rId400"/>
    <p:sldId id="945" r:id="rId401"/>
    <p:sldId id="946" r:id="rId402"/>
    <p:sldId id="947" r:id="rId403"/>
    <p:sldId id="948" r:id="rId404"/>
    <p:sldId id="949" r:id="rId405"/>
    <p:sldId id="950" r:id="rId406"/>
    <p:sldId id="951" r:id="rId407"/>
    <p:sldId id="952" r:id="rId408"/>
    <p:sldId id="953" r:id="rId409"/>
    <p:sldId id="954" r:id="rId410"/>
    <p:sldId id="955" r:id="rId411"/>
    <p:sldId id="956" r:id="rId412"/>
    <p:sldId id="957" r:id="rId413"/>
    <p:sldId id="958" r:id="rId414"/>
    <p:sldId id="959" r:id="rId415"/>
    <p:sldId id="960" r:id="rId416"/>
    <p:sldId id="961" r:id="rId417"/>
    <p:sldId id="962" r:id="rId418"/>
    <p:sldId id="963" r:id="rId419"/>
    <p:sldId id="449" r:id="rId420"/>
    <p:sldId id="490" r:id="rId421"/>
    <p:sldId id="491" r:id="rId422"/>
    <p:sldId id="492" r:id="rId423"/>
    <p:sldId id="493" r:id="rId424"/>
    <p:sldId id="494" r:id="rId425"/>
    <p:sldId id="495" r:id="rId426"/>
    <p:sldId id="450" r:id="rId427"/>
    <p:sldId id="465" r:id="rId428"/>
    <p:sldId id="470" r:id="rId429"/>
    <p:sldId id="468" r:id="rId430"/>
    <p:sldId id="467" r:id="rId431"/>
    <p:sldId id="531" r:id="rId432"/>
    <p:sldId id="532" r:id="rId433"/>
    <p:sldId id="478" r:id="rId434"/>
    <p:sldId id="475" r:id="rId435"/>
    <p:sldId id="476" r:id="rId436"/>
    <p:sldId id="477" r:id="rId437"/>
    <p:sldId id="479" r:id="rId438"/>
    <p:sldId id="480" r:id="rId439"/>
    <p:sldId id="481" r:id="rId440"/>
    <p:sldId id="530" r:id="rId441"/>
    <p:sldId id="498" r:id="rId442"/>
    <p:sldId id="560" r:id="rId443"/>
    <p:sldId id="561" r:id="rId444"/>
    <p:sldId id="562" r:id="rId445"/>
    <p:sldId id="563" r:id="rId446"/>
    <p:sldId id="564" r:id="rId447"/>
    <p:sldId id="565" r:id="rId448"/>
    <p:sldId id="566" r:id="rId449"/>
    <p:sldId id="567" r:id="rId450"/>
    <p:sldId id="568" r:id="rId451"/>
    <p:sldId id="569" r:id="rId452"/>
    <p:sldId id="570" r:id="rId453"/>
    <p:sldId id="571" r:id="rId454"/>
    <p:sldId id="572" r:id="rId455"/>
    <p:sldId id="573" r:id="rId456"/>
    <p:sldId id="574" r:id="rId457"/>
    <p:sldId id="575" r:id="rId458"/>
    <p:sldId id="579" r:id="rId459"/>
    <p:sldId id="580" r:id="rId460"/>
    <p:sldId id="581" r:id="rId461"/>
    <p:sldId id="582" r:id="rId462"/>
    <p:sldId id="583" r:id="rId463"/>
    <p:sldId id="584" r:id="rId464"/>
    <p:sldId id="314" r:id="rId465"/>
    <p:sldId id="277" r:id="rId466"/>
    <p:sldId id="292" r:id="rId467"/>
    <p:sldId id="278" r:id="rId468"/>
    <p:sldId id="279" r:id="rId469"/>
    <p:sldId id="280" r:id="rId470"/>
  </p:sldIdLst>
  <p:sldSz cx="9144000" cy="6858000" type="screen4x3"/>
  <p:notesSz cx="6794500" cy="9982200"/>
  <p:defaultTex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4859" autoAdjust="0"/>
    <p:restoredTop sz="94717" autoAdjust="0"/>
  </p:normalViewPr>
  <p:slideViewPr>
    <p:cSldViewPr>
      <p:cViewPr varScale="1">
        <p:scale>
          <a:sx n="96" d="100"/>
          <a:sy n="96" d="100"/>
        </p:scale>
        <p:origin x="2040" y="60"/>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varScale="1">
      <p:scale>
        <a:sx n="1" d="1"/>
        <a:sy n="1" d="1"/>
      </p:scale>
      <p:origin x="0" y="-6561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99" Type="http://schemas.openxmlformats.org/officeDocument/2006/relationships/slide" Target="slides/slide291.xml"/><Relationship Id="rId21" Type="http://schemas.openxmlformats.org/officeDocument/2006/relationships/slide" Target="slides/slide13.xml"/><Relationship Id="rId63" Type="http://schemas.openxmlformats.org/officeDocument/2006/relationships/slide" Target="slides/slide55.xml"/><Relationship Id="rId159" Type="http://schemas.openxmlformats.org/officeDocument/2006/relationships/slide" Target="slides/slide151.xml"/><Relationship Id="rId324" Type="http://schemas.openxmlformats.org/officeDocument/2006/relationships/slide" Target="slides/slide316.xml"/><Relationship Id="rId366" Type="http://schemas.openxmlformats.org/officeDocument/2006/relationships/slide" Target="slides/slide358.xml"/><Relationship Id="rId170" Type="http://schemas.openxmlformats.org/officeDocument/2006/relationships/slide" Target="slides/slide162.xml"/><Relationship Id="rId226" Type="http://schemas.openxmlformats.org/officeDocument/2006/relationships/slide" Target="slides/slide218.xml"/><Relationship Id="rId433" Type="http://schemas.openxmlformats.org/officeDocument/2006/relationships/slide" Target="slides/slide425.xml"/><Relationship Id="rId268" Type="http://schemas.openxmlformats.org/officeDocument/2006/relationships/slide" Target="slides/slide260.xml"/><Relationship Id="rId475" Type="http://schemas.openxmlformats.org/officeDocument/2006/relationships/theme" Target="theme/theme1.xml"/><Relationship Id="rId32" Type="http://schemas.openxmlformats.org/officeDocument/2006/relationships/slide" Target="slides/slide24.xml"/><Relationship Id="rId74" Type="http://schemas.openxmlformats.org/officeDocument/2006/relationships/slide" Target="slides/slide66.xml"/><Relationship Id="rId128" Type="http://schemas.openxmlformats.org/officeDocument/2006/relationships/slide" Target="slides/slide120.xml"/><Relationship Id="rId335" Type="http://schemas.openxmlformats.org/officeDocument/2006/relationships/slide" Target="slides/slide327.xml"/><Relationship Id="rId377" Type="http://schemas.openxmlformats.org/officeDocument/2006/relationships/slide" Target="slides/slide369.xml"/><Relationship Id="rId5" Type="http://schemas.openxmlformats.org/officeDocument/2006/relationships/slideMaster" Target="slideMasters/slideMaster5.xml"/><Relationship Id="rId181" Type="http://schemas.openxmlformats.org/officeDocument/2006/relationships/slide" Target="slides/slide173.xml"/><Relationship Id="rId237" Type="http://schemas.openxmlformats.org/officeDocument/2006/relationships/slide" Target="slides/slide229.xml"/><Relationship Id="rId402" Type="http://schemas.openxmlformats.org/officeDocument/2006/relationships/slide" Target="slides/slide394.xml"/><Relationship Id="rId279" Type="http://schemas.openxmlformats.org/officeDocument/2006/relationships/slide" Target="slides/slide271.xml"/><Relationship Id="rId444" Type="http://schemas.openxmlformats.org/officeDocument/2006/relationships/slide" Target="slides/slide436.xml"/><Relationship Id="rId43" Type="http://schemas.openxmlformats.org/officeDocument/2006/relationships/slide" Target="slides/slide35.xml"/><Relationship Id="rId139" Type="http://schemas.openxmlformats.org/officeDocument/2006/relationships/slide" Target="slides/slide131.xml"/><Relationship Id="rId290" Type="http://schemas.openxmlformats.org/officeDocument/2006/relationships/slide" Target="slides/slide282.xml"/><Relationship Id="rId304" Type="http://schemas.openxmlformats.org/officeDocument/2006/relationships/slide" Target="slides/slide296.xml"/><Relationship Id="rId346" Type="http://schemas.openxmlformats.org/officeDocument/2006/relationships/slide" Target="slides/slide338.xml"/><Relationship Id="rId388" Type="http://schemas.openxmlformats.org/officeDocument/2006/relationships/slide" Target="slides/slide380.xml"/><Relationship Id="rId85" Type="http://schemas.openxmlformats.org/officeDocument/2006/relationships/slide" Target="slides/slide77.xml"/><Relationship Id="rId150" Type="http://schemas.openxmlformats.org/officeDocument/2006/relationships/slide" Target="slides/slide142.xml"/><Relationship Id="rId192" Type="http://schemas.openxmlformats.org/officeDocument/2006/relationships/slide" Target="slides/slide184.xml"/><Relationship Id="rId206" Type="http://schemas.openxmlformats.org/officeDocument/2006/relationships/slide" Target="slides/slide198.xml"/><Relationship Id="rId413" Type="http://schemas.openxmlformats.org/officeDocument/2006/relationships/slide" Target="slides/slide405.xml"/><Relationship Id="rId248" Type="http://schemas.openxmlformats.org/officeDocument/2006/relationships/slide" Target="slides/slide240.xml"/><Relationship Id="rId455" Type="http://schemas.openxmlformats.org/officeDocument/2006/relationships/slide" Target="slides/slide447.xml"/><Relationship Id="rId12" Type="http://schemas.openxmlformats.org/officeDocument/2006/relationships/slide" Target="slides/slide4.xml"/><Relationship Id="rId108" Type="http://schemas.openxmlformats.org/officeDocument/2006/relationships/slide" Target="slides/slide100.xml"/><Relationship Id="rId315" Type="http://schemas.openxmlformats.org/officeDocument/2006/relationships/slide" Target="slides/slide307.xml"/><Relationship Id="rId357" Type="http://schemas.openxmlformats.org/officeDocument/2006/relationships/slide" Target="slides/slide349.xml"/><Relationship Id="rId54" Type="http://schemas.openxmlformats.org/officeDocument/2006/relationships/slide" Target="slides/slide46.xml"/><Relationship Id="rId96" Type="http://schemas.openxmlformats.org/officeDocument/2006/relationships/slide" Target="slides/slide88.xml"/><Relationship Id="rId161" Type="http://schemas.openxmlformats.org/officeDocument/2006/relationships/slide" Target="slides/slide153.xml"/><Relationship Id="rId217" Type="http://schemas.openxmlformats.org/officeDocument/2006/relationships/slide" Target="slides/slide209.xml"/><Relationship Id="rId399" Type="http://schemas.openxmlformats.org/officeDocument/2006/relationships/slide" Target="slides/slide391.xml"/><Relationship Id="rId259" Type="http://schemas.openxmlformats.org/officeDocument/2006/relationships/slide" Target="slides/slide251.xml"/><Relationship Id="rId424" Type="http://schemas.openxmlformats.org/officeDocument/2006/relationships/slide" Target="slides/slide416.xml"/><Relationship Id="rId466" Type="http://schemas.openxmlformats.org/officeDocument/2006/relationships/slide" Target="slides/slide458.xml"/><Relationship Id="rId23" Type="http://schemas.openxmlformats.org/officeDocument/2006/relationships/slide" Target="slides/slide15.xml"/><Relationship Id="rId119" Type="http://schemas.openxmlformats.org/officeDocument/2006/relationships/slide" Target="slides/slide111.xml"/><Relationship Id="rId270" Type="http://schemas.openxmlformats.org/officeDocument/2006/relationships/slide" Target="slides/slide262.xml"/><Relationship Id="rId326" Type="http://schemas.openxmlformats.org/officeDocument/2006/relationships/slide" Target="slides/slide318.xml"/><Relationship Id="rId65" Type="http://schemas.openxmlformats.org/officeDocument/2006/relationships/slide" Target="slides/slide57.xml"/><Relationship Id="rId130" Type="http://schemas.openxmlformats.org/officeDocument/2006/relationships/slide" Target="slides/slide122.xml"/><Relationship Id="rId368" Type="http://schemas.openxmlformats.org/officeDocument/2006/relationships/slide" Target="slides/slide360.xml"/><Relationship Id="rId172" Type="http://schemas.openxmlformats.org/officeDocument/2006/relationships/slide" Target="slides/slide164.xml"/><Relationship Id="rId228" Type="http://schemas.openxmlformats.org/officeDocument/2006/relationships/slide" Target="slides/slide220.xml"/><Relationship Id="rId435" Type="http://schemas.openxmlformats.org/officeDocument/2006/relationships/slide" Target="slides/slide427.xml"/><Relationship Id="rId281" Type="http://schemas.openxmlformats.org/officeDocument/2006/relationships/slide" Target="slides/slide273.xml"/><Relationship Id="rId337" Type="http://schemas.openxmlformats.org/officeDocument/2006/relationships/slide" Target="slides/slide329.xml"/><Relationship Id="rId34" Type="http://schemas.openxmlformats.org/officeDocument/2006/relationships/slide" Target="slides/slide26.xml"/><Relationship Id="rId76" Type="http://schemas.openxmlformats.org/officeDocument/2006/relationships/slide" Target="slides/slide68.xml"/><Relationship Id="rId141" Type="http://schemas.openxmlformats.org/officeDocument/2006/relationships/slide" Target="slides/slide133.xml"/><Relationship Id="rId379" Type="http://schemas.openxmlformats.org/officeDocument/2006/relationships/slide" Target="slides/slide371.xml"/><Relationship Id="rId7" Type="http://schemas.openxmlformats.org/officeDocument/2006/relationships/slideMaster" Target="slideMasters/slideMaster7.xml"/><Relationship Id="rId183" Type="http://schemas.openxmlformats.org/officeDocument/2006/relationships/slide" Target="slides/slide175.xml"/><Relationship Id="rId239" Type="http://schemas.openxmlformats.org/officeDocument/2006/relationships/slide" Target="slides/slide231.xml"/><Relationship Id="rId390" Type="http://schemas.openxmlformats.org/officeDocument/2006/relationships/slide" Target="slides/slide382.xml"/><Relationship Id="rId404" Type="http://schemas.openxmlformats.org/officeDocument/2006/relationships/slide" Target="slides/slide396.xml"/><Relationship Id="rId446" Type="http://schemas.openxmlformats.org/officeDocument/2006/relationships/slide" Target="slides/slide438.xml"/><Relationship Id="rId250" Type="http://schemas.openxmlformats.org/officeDocument/2006/relationships/slide" Target="slides/slide242.xml"/><Relationship Id="rId292" Type="http://schemas.openxmlformats.org/officeDocument/2006/relationships/slide" Target="slides/slide284.xml"/><Relationship Id="rId306" Type="http://schemas.openxmlformats.org/officeDocument/2006/relationships/slide" Target="slides/slide298.xml"/><Relationship Id="rId45" Type="http://schemas.openxmlformats.org/officeDocument/2006/relationships/slide" Target="slides/slide37.xml"/><Relationship Id="rId87" Type="http://schemas.openxmlformats.org/officeDocument/2006/relationships/slide" Target="slides/slide79.xml"/><Relationship Id="rId110" Type="http://schemas.openxmlformats.org/officeDocument/2006/relationships/slide" Target="slides/slide102.xml"/><Relationship Id="rId348" Type="http://schemas.openxmlformats.org/officeDocument/2006/relationships/slide" Target="slides/slide340.xml"/><Relationship Id="rId152" Type="http://schemas.openxmlformats.org/officeDocument/2006/relationships/slide" Target="slides/slide144.xml"/><Relationship Id="rId194" Type="http://schemas.openxmlformats.org/officeDocument/2006/relationships/slide" Target="slides/slide186.xml"/><Relationship Id="rId208" Type="http://schemas.openxmlformats.org/officeDocument/2006/relationships/slide" Target="slides/slide200.xml"/><Relationship Id="rId415" Type="http://schemas.openxmlformats.org/officeDocument/2006/relationships/slide" Target="slides/slide407.xml"/><Relationship Id="rId457" Type="http://schemas.openxmlformats.org/officeDocument/2006/relationships/slide" Target="slides/slide449.xml"/><Relationship Id="rId261" Type="http://schemas.openxmlformats.org/officeDocument/2006/relationships/slide" Target="slides/slide253.xml"/><Relationship Id="rId14" Type="http://schemas.openxmlformats.org/officeDocument/2006/relationships/slide" Target="slides/slide6.xml"/><Relationship Id="rId56" Type="http://schemas.openxmlformats.org/officeDocument/2006/relationships/slide" Target="slides/slide48.xml"/><Relationship Id="rId317" Type="http://schemas.openxmlformats.org/officeDocument/2006/relationships/slide" Target="slides/slide309.xml"/><Relationship Id="rId359" Type="http://schemas.openxmlformats.org/officeDocument/2006/relationships/slide" Target="slides/slide351.xml"/><Relationship Id="rId98" Type="http://schemas.openxmlformats.org/officeDocument/2006/relationships/slide" Target="slides/slide90.xml"/><Relationship Id="rId121" Type="http://schemas.openxmlformats.org/officeDocument/2006/relationships/slide" Target="slides/slide113.xml"/><Relationship Id="rId163" Type="http://schemas.openxmlformats.org/officeDocument/2006/relationships/slide" Target="slides/slide155.xml"/><Relationship Id="rId219" Type="http://schemas.openxmlformats.org/officeDocument/2006/relationships/slide" Target="slides/slide211.xml"/><Relationship Id="rId370" Type="http://schemas.openxmlformats.org/officeDocument/2006/relationships/slide" Target="slides/slide362.xml"/><Relationship Id="rId426" Type="http://schemas.openxmlformats.org/officeDocument/2006/relationships/slide" Target="slides/slide418.xml"/><Relationship Id="rId230" Type="http://schemas.openxmlformats.org/officeDocument/2006/relationships/slide" Target="slides/slide222.xml"/><Relationship Id="rId468" Type="http://schemas.openxmlformats.org/officeDocument/2006/relationships/slide" Target="slides/slide460.xml"/><Relationship Id="rId25" Type="http://schemas.openxmlformats.org/officeDocument/2006/relationships/slide" Target="slides/slide17.xml"/><Relationship Id="rId67" Type="http://schemas.openxmlformats.org/officeDocument/2006/relationships/slide" Target="slides/slide59.xml"/><Relationship Id="rId272" Type="http://schemas.openxmlformats.org/officeDocument/2006/relationships/slide" Target="slides/slide264.xml"/><Relationship Id="rId328" Type="http://schemas.openxmlformats.org/officeDocument/2006/relationships/slide" Target="slides/slide320.xml"/><Relationship Id="rId132" Type="http://schemas.openxmlformats.org/officeDocument/2006/relationships/slide" Target="slides/slide124.xml"/><Relationship Id="rId174" Type="http://schemas.openxmlformats.org/officeDocument/2006/relationships/slide" Target="slides/slide166.xml"/><Relationship Id="rId381" Type="http://schemas.openxmlformats.org/officeDocument/2006/relationships/slide" Target="slides/slide373.xml"/><Relationship Id="rId241" Type="http://schemas.openxmlformats.org/officeDocument/2006/relationships/slide" Target="slides/slide233.xml"/><Relationship Id="rId437" Type="http://schemas.openxmlformats.org/officeDocument/2006/relationships/slide" Target="slides/slide429.xml"/><Relationship Id="rId36" Type="http://schemas.openxmlformats.org/officeDocument/2006/relationships/slide" Target="slides/slide28.xml"/><Relationship Id="rId283" Type="http://schemas.openxmlformats.org/officeDocument/2006/relationships/slide" Target="slides/slide275.xml"/><Relationship Id="rId339" Type="http://schemas.openxmlformats.org/officeDocument/2006/relationships/slide" Target="slides/slide331.xml"/><Relationship Id="rId78" Type="http://schemas.openxmlformats.org/officeDocument/2006/relationships/slide" Target="slides/slide70.xml"/><Relationship Id="rId101" Type="http://schemas.openxmlformats.org/officeDocument/2006/relationships/slide" Target="slides/slide93.xml"/><Relationship Id="rId143" Type="http://schemas.openxmlformats.org/officeDocument/2006/relationships/slide" Target="slides/slide135.xml"/><Relationship Id="rId185" Type="http://schemas.openxmlformats.org/officeDocument/2006/relationships/slide" Target="slides/slide177.xml"/><Relationship Id="rId350" Type="http://schemas.openxmlformats.org/officeDocument/2006/relationships/slide" Target="slides/slide342.xml"/><Relationship Id="rId406" Type="http://schemas.openxmlformats.org/officeDocument/2006/relationships/slide" Target="slides/slide398.xml"/><Relationship Id="rId9" Type="http://schemas.openxmlformats.org/officeDocument/2006/relationships/slide" Target="slides/slide1.xml"/><Relationship Id="rId210" Type="http://schemas.openxmlformats.org/officeDocument/2006/relationships/slide" Target="slides/slide202.xml"/><Relationship Id="rId392" Type="http://schemas.openxmlformats.org/officeDocument/2006/relationships/slide" Target="slides/slide384.xml"/><Relationship Id="rId448" Type="http://schemas.openxmlformats.org/officeDocument/2006/relationships/slide" Target="slides/slide440.xml"/><Relationship Id="rId252" Type="http://schemas.openxmlformats.org/officeDocument/2006/relationships/slide" Target="slides/slide244.xml"/><Relationship Id="rId294" Type="http://schemas.openxmlformats.org/officeDocument/2006/relationships/slide" Target="slides/slide286.xml"/><Relationship Id="rId308" Type="http://schemas.openxmlformats.org/officeDocument/2006/relationships/slide" Target="slides/slide300.xml"/><Relationship Id="rId47" Type="http://schemas.openxmlformats.org/officeDocument/2006/relationships/slide" Target="slides/slide39.xml"/><Relationship Id="rId89" Type="http://schemas.openxmlformats.org/officeDocument/2006/relationships/slide" Target="slides/slide81.xml"/><Relationship Id="rId112" Type="http://schemas.openxmlformats.org/officeDocument/2006/relationships/slide" Target="slides/slide104.xml"/><Relationship Id="rId154" Type="http://schemas.openxmlformats.org/officeDocument/2006/relationships/slide" Target="slides/slide146.xml"/><Relationship Id="rId361" Type="http://schemas.openxmlformats.org/officeDocument/2006/relationships/slide" Target="slides/slide353.xml"/><Relationship Id="rId196" Type="http://schemas.openxmlformats.org/officeDocument/2006/relationships/slide" Target="slides/slide188.xml"/><Relationship Id="rId417" Type="http://schemas.openxmlformats.org/officeDocument/2006/relationships/slide" Target="slides/slide409.xml"/><Relationship Id="rId459" Type="http://schemas.openxmlformats.org/officeDocument/2006/relationships/slide" Target="slides/slide451.xml"/><Relationship Id="rId16" Type="http://schemas.openxmlformats.org/officeDocument/2006/relationships/slide" Target="slides/slide8.xml"/><Relationship Id="rId221" Type="http://schemas.openxmlformats.org/officeDocument/2006/relationships/slide" Target="slides/slide213.xml"/><Relationship Id="rId263" Type="http://schemas.openxmlformats.org/officeDocument/2006/relationships/slide" Target="slides/slide255.xml"/><Relationship Id="rId319" Type="http://schemas.openxmlformats.org/officeDocument/2006/relationships/slide" Target="slides/slide311.xml"/><Relationship Id="rId470" Type="http://schemas.openxmlformats.org/officeDocument/2006/relationships/slide" Target="slides/slide462.xml"/><Relationship Id="rId58" Type="http://schemas.openxmlformats.org/officeDocument/2006/relationships/slide" Target="slides/slide50.xml"/><Relationship Id="rId123" Type="http://schemas.openxmlformats.org/officeDocument/2006/relationships/slide" Target="slides/slide115.xml"/><Relationship Id="rId330" Type="http://schemas.openxmlformats.org/officeDocument/2006/relationships/slide" Target="slides/slide322.xml"/><Relationship Id="rId165" Type="http://schemas.openxmlformats.org/officeDocument/2006/relationships/slide" Target="slides/slide157.xml"/><Relationship Id="rId372" Type="http://schemas.openxmlformats.org/officeDocument/2006/relationships/slide" Target="slides/slide364.xml"/><Relationship Id="rId428" Type="http://schemas.openxmlformats.org/officeDocument/2006/relationships/slide" Target="slides/slide420.xml"/><Relationship Id="rId232" Type="http://schemas.openxmlformats.org/officeDocument/2006/relationships/slide" Target="slides/slide224.xml"/><Relationship Id="rId274" Type="http://schemas.openxmlformats.org/officeDocument/2006/relationships/slide" Target="slides/slide266.xml"/><Relationship Id="rId27" Type="http://schemas.openxmlformats.org/officeDocument/2006/relationships/slide" Target="slides/slide19.xml"/><Relationship Id="rId69" Type="http://schemas.openxmlformats.org/officeDocument/2006/relationships/slide" Target="slides/slide61.xml"/><Relationship Id="rId134" Type="http://schemas.openxmlformats.org/officeDocument/2006/relationships/slide" Target="slides/slide126.xml"/><Relationship Id="rId80" Type="http://schemas.openxmlformats.org/officeDocument/2006/relationships/slide" Target="slides/slide72.xml"/><Relationship Id="rId176" Type="http://schemas.openxmlformats.org/officeDocument/2006/relationships/slide" Target="slides/slide168.xml"/><Relationship Id="rId341" Type="http://schemas.openxmlformats.org/officeDocument/2006/relationships/slide" Target="slides/slide333.xml"/><Relationship Id="rId383" Type="http://schemas.openxmlformats.org/officeDocument/2006/relationships/slide" Target="slides/slide375.xml"/><Relationship Id="rId439" Type="http://schemas.openxmlformats.org/officeDocument/2006/relationships/slide" Target="slides/slide431.xml"/><Relationship Id="rId201" Type="http://schemas.openxmlformats.org/officeDocument/2006/relationships/slide" Target="slides/slide193.xml"/><Relationship Id="rId243" Type="http://schemas.openxmlformats.org/officeDocument/2006/relationships/slide" Target="slides/slide235.xml"/><Relationship Id="rId285" Type="http://schemas.openxmlformats.org/officeDocument/2006/relationships/slide" Target="slides/slide277.xml"/><Relationship Id="rId450" Type="http://schemas.openxmlformats.org/officeDocument/2006/relationships/slide" Target="slides/slide442.xml"/><Relationship Id="rId38" Type="http://schemas.openxmlformats.org/officeDocument/2006/relationships/slide" Target="slides/slide30.xml"/><Relationship Id="rId103" Type="http://schemas.openxmlformats.org/officeDocument/2006/relationships/slide" Target="slides/slide95.xml"/><Relationship Id="rId310" Type="http://schemas.openxmlformats.org/officeDocument/2006/relationships/slide" Target="slides/slide302.xml"/><Relationship Id="rId91" Type="http://schemas.openxmlformats.org/officeDocument/2006/relationships/slide" Target="slides/slide83.xml"/><Relationship Id="rId145" Type="http://schemas.openxmlformats.org/officeDocument/2006/relationships/slide" Target="slides/slide137.xml"/><Relationship Id="rId187" Type="http://schemas.openxmlformats.org/officeDocument/2006/relationships/slide" Target="slides/slide179.xml"/><Relationship Id="rId352" Type="http://schemas.openxmlformats.org/officeDocument/2006/relationships/slide" Target="slides/slide344.xml"/><Relationship Id="rId394" Type="http://schemas.openxmlformats.org/officeDocument/2006/relationships/slide" Target="slides/slide386.xml"/><Relationship Id="rId408" Type="http://schemas.openxmlformats.org/officeDocument/2006/relationships/slide" Target="slides/slide400.xml"/><Relationship Id="rId212" Type="http://schemas.openxmlformats.org/officeDocument/2006/relationships/slide" Target="slides/slide204.xml"/><Relationship Id="rId254" Type="http://schemas.openxmlformats.org/officeDocument/2006/relationships/slide" Target="slides/slide246.xml"/><Relationship Id="rId49" Type="http://schemas.openxmlformats.org/officeDocument/2006/relationships/slide" Target="slides/slide41.xml"/><Relationship Id="rId114" Type="http://schemas.openxmlformats.org/officeDocument/2006/relationships/slide" Target="slides/slide106.xml"/><Relationship Id="rId296" Type="http://schemas.openxmlformats.org/officeDocument/2006/relationships/slide" Target="slides/slide288.xml"/><Relationship Id="rId461" Type="http://schemas.openxmlformats.org/officeDocument/2006/relationships/slide" Target="slides/slide453.xml"/><Relationship Id="rId60" Type="http://schemas.openxmlformats.org/officeDocument/2006/relationships/slide" Target="slides/slide52.xml"/><Relationship Id="rId156" Type="http://schemas.openxmlformats.org/officeDocument/2006/relationships/slide" Target="slides/slide148.xml"/><Relationship Id="rId198" Type="http://schemas.openxmlformats.org/officeDocument/2006/relationships/slide" Target="slides/slide190.xml"/><Relationship Id="rId321" Type="http://schemas.openxmlformats.org/officeDocument/2006/relationships/slide" Target="slides/slide313.xml"/><Relationship Id="rId363" Type="http://schemas.openxmlformats.org/officeDocument/2006/relationships/slide" Target="slides/slide355.xml"/><Relationship Id="rId419" Type="http://schemas.openxmlformats.org/officeDocument/2006/relationships/slide" Target="slides/slide411.xml"/><Relationship Id="rId223" Type="http://schemas.openxmlformats.org/officeDocument/2006/relationships/slide" Target="slides/slide215.xml"/><Relationship Id="rId430" Type="http://schemas.openxmlformats.org/officeDocument/2006/relationships/slide" Target="slides/slide422.xml"/><Relationship Id="rId18" Type="http://schemas.openxmlformats.org/officeDocument/2006/relationships/slide" Target="slides/slide10.xml"/><Relationship Id="rId265" Type="http://schemas.openxmlformats.org/officeDocument/2006/relationships/slide" Target="slides/slide257.xml"/><Relationship Id="rId472" Type="http://schemas.openxmlformats.org/officeDocument/2006/relationships/handoutMaster" Target="handoutMasters/handoutMaster1.xml"/><Relationship Id="rId125" Type="http://schemas.openxmlformats.org/officeDocument/2006/relationships/slide" Target="slides/slide117.xml"/><Relationship Id="rId167" Type="http://schemas.openxmlformats.org/officeDocument/2006/relationships/slide" Target="slides/slide159.xml"/><Relationship Id="rId332" Type="http://schemas.openxmlformats.org/officeDocument/2006/relationships/slide" Target="slides/slide324.xml"/><Relationship Id="rId374" Type="http://schemas.openxmlformats.org/officeDocument/2006/relationships/slide" Target="slides/slide366.xml"/><Relationship Id="rId71" Type="http://schemas.openxmlformats.org/officeDocument/2006/relationships/slide" Target="slides/slide63.xml"/><Relationship Id="rId234" Type="http://schemas.openxmlformats.org/officeDocument/2006/relationships/slide" Target="slides/slide226.xml"/><Relationship Id="rId2" Type="http://schemas.openxmlformats.org/officeDocument/2006/relationships/slideMaster" Target="slideMasters/slideMaster2.xml"/><Relationship Id="rId29" Type="http://schemas.openxmlformats.org/officeDocument/2006/relationships/slide" Target="slides/slide21.xml"/><Relationship Id="rId276" Type="http://schemas.openxmlformats.org/officeDocument/2006/relationships/slide" Target="slides/slide268.xml"/><Relationship Id="rId441" Type="http://schemas.openxmlformats.org/officeDocument/2006/relationships/slide" Target="slides/slide433.xml"/><Relationship Id="rId40" Type="http://schemas.openxmlformats.org/officeDocument/2006/relationships/slide" Target="slides/slide32.xml"/><Relationship Id="rId136" Type="http://schemas.openxmlformats.org/officeDocument/2006/relationships/slide" Target="slides/slide128.xml"/><Relationship Id="rId178" Type="http://schemas.openxmlformats.org/officeDocument/2006/relationships/slide" Target="slides/slide170.xml"/><Relationship Id="rId301" Type="http://schemas.openxmlformats.org/officeDocument/2006/relationships/slide" Target="slides/slide293.xml"/><Relationship Id="rId343" Type="http://schemas.openxmlformats.org/officeDocument/2006/relationships/slide" Target="slides/slide335.xml"/><Relationship Id="rId82" Type="http://schemas.openxmlformats.org/officeDocument/2006/relationships/slide" Target="slides/slide74.xml"/><Relationship Id="rId203" Type="http://schemas.openxmlformats.org/officeDocument/2006/relationships/slide" Target="slides/slide195.xml"/><Relationship Id="rId385" Type="http://schemas.openxmlformats.org/officeDocument/2006/relationships/slide" Target="slides/slide377.xml"/><Relationship Id="rId245" Type="http://schemas.openxmlformats.org/officeDocument/2006/relationships/slide" Target="slides/slide237.xml"/><Relationship Id="rId287" Type="http://schemas.openxmlformats.org/officeDocument/2006/relationships/slide" Target="slides/slide279.xml"/><Relationship Id="rId410" Type="http://schemas.openxmlformats.org/officeDocument/2006/relationships/slide" Target="slides/slide402.xml"/><Relationship Id="rId452" Type="http://schemas.openxmlformats.org/officeDocument/2006/relationships/slide" Target="slides/slide444.xml"/><Relationship Id="rId30" Type="http://schemas.openxmlformats.org/officeDocument/2006/relationships/slide" Target="slides/slide2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 Id="rId312" Type="http://schemas.openxmlformats.org/officeDocument/2006/relationships/slide" Target="slides/slide304.xml"/><Relationship Id="rId333" Type="http://schemas.openxmlformats.org/officeDocument/2006/relationships/slide" Target="slides/slide325.xml"/><Relationship Id="rId354" Type="http://schemas.openxmlformats.org/officeDocument/2006/relationships/slide" Target="slides/slide346.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189" Type="http://schemas.openxmlformats.org/officeDocument/2006/relationships/slide" Target="slides/slide181.xml"/><Relationship Id="rId375" Type="http://schemas.openxmlformats.org/officeDocument/2006/relationships/slide" Target="slides/slide367.xml"/><Relationship Id="rId396" Type="http://schemas.openxmlformats.org/officeDocument/2006/relationships/slide" Target="slides/slide388.xml"/><Relationship Id="rId3" Type="http://schemas.openxmlformats.org/officeDocument/2006/relationships/slideMaster" Target="slideMasters/slideMaster3.xml"/><Relationship Id="rId214" Type="http://schemas.openxmlformats.org/officeDocument/2006/relationships/slide" Target="slides/slide206.xml"/><Relationship Id="rId235" Type="http://schemas.openxmlformats.org/officeDocument/2006/relationships/slide" Target="slides/slide227.xml"/><Relationship Id="rId256" Type="http://schemas.openxmlformats.org/officeDocument/2006/relationships/slide" Target="slides/slide248.xml"/><Relationship Id="rId277" Type="http://schemas.openxmlformats.org/officeDocument/2006/relationships/slide" Target="slides/slide269.xml"/><Relationship Id="rId298" Type="http://schemas.openxmlformats.org/officeDocument/2006/relationships/slide" Target="slides/slide290.xml"/><Relationship Id="rId400" Type="http://schemas.openxmlformats.org/officeDocument/2006/relationships/slide" Target="slides/slide392.xml"/><Relationship Id="rId421" Type="http://schemas.openxmlformats.org/officeDocument/2006/relationships/slide" Target="slides/slide413.xml"/><Relationship Id="rId442" Type="http://schemas.openxmlformats.org/officeDocument/2006/relationships/slide" Target="slides/slide434.xml"/><Relationship Id="rId463" Type="http://schemas.openxmlformats.org/officeDocument/2006/relationships/slide" Target="slides/slide455.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302" Type="http://schemas.openxmlformats.org/officeDocument/2006/relationships/slide" Target="slides/slide294.xml"/><Relationship Id="rId323" Type="http://schemas.openxmlformats.org/officeDocument/2006/relationships/slide" Target="slides/slide315.xml"/><Relationship Id="rId344" Type="http://schemas.openxmlformats.org/officeDocument/2006/relationships/slide" Target="slides/slide336.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179" Type="http://schemas.openxmlformats.org/officeDocument/2006/relationships/slide" Target="slides/slide171.xml"/><Relationship Id="rId365" Type="http://schemas.openxmlformats.org/officeDocument/2006/relationships/slide" Target="slides/slide357.xml"/><Relationship Id="rId386" Type="http://schemas.openxmlformats.org/officeDocument/2006/relationships/slide" Target="slides/slide378.xml"/><Relationship Id="rId190" Type="http://schemas.openxmlformats.org/officeDocument/2006/relationships/slide" Target="slides/slide182.xml"/><Relationship Id="rId204" Type="http://schemas.openxmlformats.org/officeDocument/2006/relationships/slide" Target="slides/slide196.xml"/><Relationship Id="rId225" Type="http://schemas.openxmlformats.org/officeDocument/2006/relationships/slide" Target="slides/slide217.xml"/><Relationship Id="rId246" Type="http://schemas.openxmlformats.org/officeDocument/2006/relationships/slide" Target="slides/slide238.xml"/><Relationship Id="rId267" Type="http://schemas.openxmlformats.org/officeDocument/2006/relationships/slide" Target="slides/slide259.xml"/><Relationship Id="rId288" Type="http://schemas.openxmlformats.org/officeDocument/2006/relationships/slide" Target="slides/slide280.xml"/><Relationship Id="rId411" Type="http://schemas.openxmlformats.org/officeDocument/2006/relationships/slide" Target="slides/slide403.xml"/><Relationship Id="rId432" Type="http://schemas.openxmlformats.org/officeDocument/2006/relationships/slide" Target="slides/slide424.xml"/><Relationship Id="rId453" Type="http://schemas.openxmlformats.org/officeDocument/2006/relationships/slide" Target="slides/slide445.xml"/><Relationship Id="rId474" Type="http://schemas.openxmlformats.org/officeDocument/2006/relationships/viewProps" Target="viewProps.xml"/><Relationship Id="rId106" Type="http://schemas.openxmlformats.org/officeDocument/2006/relationships/slide" Target="slides/slide98.xml"/><Relationship Id="rId127" Type="http://schemas.openxmlformats.org/officeDocument/2006/relationships/slide" Target="slides/slide119.xml"/><Relationship Id="rId313" Type="http://schemas.openxmlformats.org/officeDocument/2006/relationships/slide" Target="slides/slide305.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94" Type="http://schemas.openxmlformats.org/officeDocument/2006/relationships/slide" Target="slides/slide86.xml"/><Relationship Id="rId148" Type="http://schemas.openxmlformats.org/officeDocument/2006/relationships/slide" Target="slides/slide140.xml"/><Relationship Id="rId169" Type="http://schemas.openxmlformats.org/officeDocument/2006/relationships/slide" Target="slides/slide161.xml"/><Relationship Id="rId334" Type="http://schemas.openxmlformats.org/officeDocument/2006/relationships/slide" Target="slides/slide326.xml"/><Relationship Id="rId355" Type="http://schemas.openxmlformats.org/officeDocument/2006/relationships/slide" Target="slides/slide347.xml"/><Relationship Id="rId376" Type="http://schemas.openxmlformats.org/officeDocument/2006/relationships/slide" Target="slides/slide368.xml"/><Relationship Id="rId397" Type="http://schemas.openxmlformats.org/officeDocument/2006/relationships/slide" Target="slides/slide389.xml"/><Relationship Id="rId4" Type="http://schemas.openxmlformats.org/officeDocument/2006/relationships/slideMaster" Target="slideMasters/slideMaster4.xml"/><Relationship Id="rId180" Type="http://schemas.openxmlformats.org/officeDocument/2006/relationships/slide" Target="slides/slide172.xml"/><Relationship Id="rId215" Type="http://schemas.openxmlformats.org/officeDocument/2006/relationships/slide" Target="slides/slide207.xml"/><Relationship Id="rId236" Type="http://schemas.openxmlformats.org/officeDocument/2006/relationships/slide" Target="slides/slide228.xml"/><Relationship Id="rId257" Type="http://schemas.openxmlformats.org/officeDocument/2006/relationships/slide" Target="slides/slide249.xml"/><Relationship Id="rId278" Type="http://schemas.openxmlformats.org/officeDocument/2006/relationships/slide" Target="slides/slide270.xml"/><Relationship Id="rId401" Type="http://schemas.openxmlformats.org/officeDocument/2006/relationships/slide" Target="slides/slide393.xml"/><Relationship Id="rId422" Type="http://schemas.openxmlformats.org/officeDocument/2006/relationships/slide" Target="slides/slide414.xml"/><Relationship Id="rId443" Type="http://schemas.openxmlformats.org/officeDocument/2006/relationships/slide" Target="slides/slide435.xml"/><Relationship Id="rId464" Type="http://schemas.openxmlformats.org/officeDocument/2006/relationships/slide" Target="slides/slide456.xml"/><Relationship Id="rId303" Type="http://schemas.openxmlformats.org/officeDocument/2006/relationships/slide" Target="slides/slide295.xml"/><Relationship Id="rId42" Type="http://schemas.openxmlformats.org/officeDocument/2006/relationships/slide" Target="slides/slide34.xml"/><Relationship Id="rId84" Type="http://schemas.openxmlformats.org/officeDocument/2006/relationships/slide" Target="slides/slide76.xml"/><Relationship Id="rId138" Type="http://schemas.openxmlformats.org/officeDocument/2006/relationships/slide" Target="slides/slide130.xml"/><Relationship Id="rId345" Type="http://schemas.openxmlformats.org/officeDocument/2006/relationships/slide" Target="slides/slide337.xml"/><Relationship Id="rId387" Type="http://schemas.openxmlformats.org/officeDocument/2006/relationships/slide" Target="slides/slide379.xml"/><Relationship Id="rId191" Type="http://schemas.openxmlformats.org/officeDocument/2006/relationships/slide" Target="slides/slide183.xml"/><Relationship Id="rId205" Type="http://schemas.openxmlformats.org/officeDocument/2006/relationships/slide" Target="slides/slide197.xml"/><Relationship Id="rId247" Type="http://schemas.openxmlformats.org/officeDocument/2006/relationships/slide" Target="slides/slide239.xml"/><Relationship Id="rId412" Type="http://schemas.openxmlformats.org/officeDocument/2006/relationships/slide" Target="slides/slide404.xml"/><Relationship Id="rId107" Type="http://schemas.openxmlformats.org/officeDocument/2006/relationships/slide" Target="slides/slide99.xml"/><Relationship Id="rId289" Type="http://schemas.openxmlformats.org/officeDocument/2006/relationships/slide" Target="slides/slide281.xml"/><Relationship Id="rId454" Type="http://schemas.openxmlformats.org/officeDocument/2006/relationships/slide" Target="slides/slide446.xml"/><Relationship Id="rId11" Type="http://schemas.openxmlformats.org/officeDocument/2006/relationships/slide" Target="slides/slide3.xml"/><Relationship Id="rId53" Type="http://schemas.openxmlformats.org/officeDocument/2006/relationships/slide" Target="slides/slide45.xml"/><Relationship Id="rId149" Type="http://schemas.openxmlformats.org/officeDocument/2006/relationships/slide" Target="slides/slide141.xml"/><Relationship Id="rId314" Type="http://schemas.openxmlformats.org/officeDocument/2006/relationships/slide" Target="slides/slide306.xml"/><Relationship Id="rId356" Type="http://schemas.openxmlformats.org/officeDocument/2006/relationships/slide" Target="slides/slide348.xml"/><Relationship Id="rId398" Type="http://schemas.openxmlformats.org/officeDocument/2006/relationships/slide" Target="slides/slide390.xml"/><Relationship Id="rId95" Type="http://schemas.openxmlformats.org/officeDocument/2006/relationships/slide" Target="slides/slide87.xml"/><Relationship Id="rId160" Type="http://schemas.openxmlformats.org/officeDocument/2006/relationships/slide" Target="slides/slide152.xml"/><Relationship Id="rId216" Type="http://schemas.openxmlformats.org/officeDocument/2006/relationships/slide" Target="slides/slide208.xml"/><Relationship Id="rId423" Type="http://schemas.openxmlformats.org/officeDocument/2006/relationships/slide" Target="slides/slide415.xml"/><Relationship Id="rId258" Type="http://schemas.openxmlformats.org/officeDocument/2006/relationships/slide" Target="slides/slide250.xml"/><Relationship Id="rId465" Type="http://schemas.openxmlformats.org/officeDocument/2006/relationships/slide" Target="slides/slide457.xml"/><Relationship Id="rId22" Type="http://schemas.openxmlformats.org/officeDocument/2006/relationships/slide" Target="slides/slide14.xml"/><Relationship Id="rId64" Type="http://schemas.openxmlformats.org/officeDocument/2006/relationships/slide" Target="slides/slide56.xml"/><Relationship Id="rId118" Type="http://schemas.openxmlformats.org/officeDocument/2006/relationships/slide" Target="slides/slide110.xml"/><Relationship Id="rId325" Type="http://schemas.openxmlformats.org/officeDocument/2006/relationships/slide" Target="slides/slide317.xml"/><Relationship Id="rId367" Type="http://schemas.openxmlformats.org/officeDocument/2006/relationships/slide" Target="slides/slide359.xml"/><Relationship Id="rId171" Type="http://schemas.openxmlformats.org/officeDocument/2006/relationships/slide" Target="slides/slide163.xml"/><Relationship Id="rId227" Type="http://schemas.openxmlformats.org/officeDocument/2006/relationships/slide" Target="slides/slide219.xml"/><Relationship Id="rId269" Type="http://schemas.openxmlformats.org/officeDocument/2006/relationships/slide" Target="slides/slide261.xml"/><Relationship Id="rId434" Type="http://schemas.openxmlformats.org/officeDocument/2006/relationships/slide" Target="slides/slide426.xml"/><Relationship Id="rId476" Type="http://schemas.openxmlformats.org/officeDocument/2006/relationships/tableStyles" Target="tableStyles.xml"/><Relationship Id="rId33" Type="http://schemas.openxmlformats.org/officeDocument/2006/relationships/slide" Target="slides/slide25.xml"/><Relationship Id="rId129" Type="http://schemas.openxmlformats.org/officeDocument/2006/relationships/slide" Target="slides/slide121.xml"/><Relationship Id="rId280" Type="http://schemas.openxmlformats.org/officeDocument/2006/relationships/slide" Target="slides/slide272.xml"/><Relationship Id="rId336" Type="http://schemas.openxmlformats.org/officeDocument/2006/relationships/slide" Target="slides/slide328.xml"/><Relationship Id="rId75" Type="http://schemas.openxmlformats.org/officeDocument/2006/relationships/slide" Target="slides/slide67.xml"/><Relationship Id="rId140" Type="http://schemas.openxmlformats.org/officeDocument/2006/relationships/slide" Target="slides/slide132.xml"/><Relationship Id="rId182" Type="http://schemas.openxmlformats.org/officeDocument/2006/relationships/slide" Target="slides/slide174.xml"/><Relationship Id="rId378" Type="http://schemas.openxmlformats.org/officeDocument/2006/relationships/slide" Target="slides/slide370.xml"/><Relationship Id="rId403" Type="http://schemas.openxmlformats.org/officeDocument/2006/relationships/slide" Target="slides/slide395.xml"/><Relationship Id="rId6" Type="http://schemas.openxmlformats.org/officeDocument/2006/relationships/slideMaster" Target="slideMasters/slideMaster6.xml"/><Relationship Id="rId238" Type="http://schemas.openxmlformats.org/officeDocument/2006/relationships/slide" Target="slides/slide230.xml"/><Relationship Id="rId445" Type="http://schemas.openxmlformats.org/officeDocument/2006/relationships/slide" Target="slides/slide437.xml"/><Relationship Id="rId291" Type="http://schemas.openxmlformats.org/officeDocument/2006/relationships/slide" Target="slides/slide283.xml"/><Relationship Id="rId305" Type="http://schemas.openxmlformats.org/officeDocument/2006/relationships/slide" Target="slides/slide297.xml"/><Relationship Id="rId347" Type="http://schemas.openxmlformats.org/officeDocument/2006/relationships/slide" Target="slides/slide339.xml"/><Relationship Id="rId44" Type="http://schemas.openxmlformats.org/officeDocument/2006/relationships/slide" Target="slides/slide36.xml"/><Relationship Id="rId86" Type="http://schemas.openxmlformats.org/officeDocument/2006/relationships/slide" Target="slides/slide78.xml"/><Relationship Id="rId151" Type="http://schemas.openxmlformats.org/officeDocument/2006/relationships/slide" Target="slides/slide143.xml"/><Relationship Id="rId389" Type="http://schemas.openxmlformats.org/officeDocument/2006/relationships/slide" Target="slides/slide381.xml"/><Relationship Id="rId193" Type="http://schemas.openxmlformats.org/officeDocument/2006/relationships/slide" Target="slides/slide185.xml"/><Relationship Id="rId207" Type="http://schemas.openxmlformats.org/officeDocument/2006/relationships/slide" Target="slides/slide199.xml"/><Relationship Id="rId249" Type="http://schemas.openxmlformats.org/officeDocument/2006/relationships/slide" Target="slides/slide241.xml"/><Relationship Id="rId414" Type="http://schemas.openxmlformats.org/officeDocument/2006/relationships/slide" Target="slides/slide406.xml"/><Relationship Id="rId456" Type="http://schemas.openxmlformats.org/officeDocument/2006/relationships/slide" Target="slides/slide448.xml"/><Relationship Id="rId13" Type="http://schemas.openxmlformats.org/officeDocument/2006/relationships/slide" Target="slides/slide5.xml"/><Relationship Id="rId109" Type="http://schemas.openxmlformats.org/officeDocument/2006/relationships/slide" Target="slides/slide101.xml"/><Relationship Id="rId260" Type="http://schemas.openxmlformats.org/officeDocument/2006/relationships/slide" Target="slides/slide252.xml"/><Relationship Id="rId316" Type="http://schemas.openxmlformats.org/officeDocument/2006/relationships/slide" Target="slides/slide308.xml"/><Relationship Id="rId55" Type="http://schemas.openxmlformats.org/officeDocument/2006/relationships/slide" Target="slides/slide47.xml"/><Relationship Id="rId97" Type="http://schemas.openxmlformats.org/officeDocument/2006/relationships/slide" Target="slides/slide89.xml"/><Relationship Id="rId120" Type="http://schemas.openxmlformats.org/officeDocument/2006/relationships/slide" Target="slides/slide112.xml"/><Relationship Id="rId358" Type="http://schemas.openxmlformats.org/officeDocument/2006/relationships/slide" Target="slides/slide350.xml"/><Relationship Id="rId162" Type="http://schemas.openxmlformats.org/officeDocument/2006/relationships/slide" Target="slides/slide154.xml"/><Relationship Id="rId218" Type="http://schemas.openxmlformats.org/officeDocument/2006/relationships/slide" Target="slides/slide210.xml"/><Relationship Id="rId425" Type="http://schemas.openxmlformats.org/officeDocument/2006/relationships/slide" Target="slides/slide417.xml"/><Relationship Id="rId467" Type="http://schemas.openxmlformats.org/officeDocument/2006/relationships/slide" Target="slides/slide459.xml"/><Relationship Id="rId271" Type="http://schemas.openxmlformats.org/officeDocument/2006/relationships/slide" Target="slides/slide263.xml"/><Relationship Id="rId24" Type="http://schemas.openxmlformats.org/officeDocument/2006/relationships/slide" Target="slides/slide16.xml"/><Relationship Id="rId66" Type="http://schemas.openxmlformats.org/officeDocument/2006/relationships/slide" Target="slides/slide58.xml"/><Relationship Id="rId131" Type="http://schemas.openxmlformats.org/officeDocument/2006/relationships/slide" Target="slides/slide123.xml"/><Relationship Id="rId327" Type="http://schemas.openxmlformats.org/officeDocument/2006/relationships/slide" Target="slides/slide319.xml"/><Relationship Id="rId369" Type="http://schemas.openxmlformats.org/officeDocument/2006/relationships/slide" Target="slides/slide361.xml"/><Relationship Id="rId173" Type="http://schemas.openxmlformats.org/officeDocument/2006/relationships/slide" Target="slides/slide165.xml"/><Relationship Id="rId229" Type="http://schemas.openxmlformats.org/officeDocument/2006/relationships/slide" Target="slides/slide221.xml"/><Relationship Id="rId380" Type="http://schemas.openxmlformats.org/officeDocument/2006/relationships/slide" Target="slides/slide372.xml"/><Relationship Id="rId436" Type="http://schemas.openxmlformats.org/officeDocument/2006/relationships/slide" Target="slides/slide428.xml"/><Relationship Id="rId240" Type="http://schemas.openxmlformats.org/officeDocument/2006/relationships/slide" Target="slides/slide232.xml"/><Relationship Id="rId35" Type="http://schemas.openxmlformats.org/officeDocument/2006/relationships/slide" Target="slides/slide27.xml"/><Relationship Id="rId77" Type="http://schemas.openxmlformats.org/officeDocument/2006/relationships/slide" Target="slides/slide69.xml"/><Relationship Id="rId100" Type="http://schemas.openxmlformats.org/officeDocument/2006/relationships/slide" Target="slides/slide92.xml"/><Relationship Id="rId282" Type="http://schemas.openxmlformats.org/officeDocument/2006/relationships/slide" Target="slides/slide274.xml"/><Relationship Id="rId338" Type="http://schemas.openxmlformats.org/officeDocument/2006/relationships/slide" Target="slides/slide330.xml"/><Relationship Id="rId8" Type="http://schemas.openxmlformats.org/officeDocument/2006/relationships/slideMaster" Target="slideMasters/slideMaster8.xml"/><Relationship Id="rId142" Type="http://schemas.openxmlformats.org/officeDocument/2006/relationships/slide" Target="slides/slide134.xml"/><Relationship Id="rId184" Type="http://schemas.openxmlformats.org/officeDocument/2006/relationships/slide" Target="slides/slide176.xml"/><Relationship Id="rId391" Type="http://schemas.openxmlformats.org/officeDocument/2006/relationships/slide" Target="slides/slide383.xml"/><Relationship Id="rId405" Type="http://schemas.openxmlformats.org/officeDocument/2006/relationships/slide" Target="slides/slide397.xml"/><Relationship Id="rId447" Type="http://schemas.openxmlformats.org/officeDocument/2006/relationships/slide" Target="slides/slide439.xml"/><Relationship Id="rId251" Type="http://schemas.openxmlformats.org/officeDocument/2006/relationships/slide" Target="slides/slide243.xml"/><Relationship Id="rId46" Type="http://schemas.openxmlformats.org/officeDocument/2006/relationships/slide" Target="slides/slide38.xml"/><Relationship Id="rId293" Type="http://schemas.openxmlformats.org/officeDocument/2006/relationships/slide" Target="slides/slide285.xml"/><Relationship Id="rId307" Type="http://schemas.openxmlformats.org/officeDocument/2006/relationships/slide" Target="slides/slide299.xml"/><Relationship Id="rId349" Type="http://schemas.openxmlformats.org/officeDocument/2006/relationships/slide" Target="slides/slide341.xml"/><Relationship Id="rId88" Type="http://schemas.openxmlformats.org/officeDocument/2006/relationships/slide" Target="slides/slide80.xml"/><Relationship Id="rId111" Type="http://schemas.openxmlformats.org/officeDocument/2006/relationships/slide" Target="slides/slide103.xml"/><Relationship Id="rId153" Type="http://schemas.openxmlformats.org/officeDocument/2006/relationships/slide" Target="slides/slide145.xml"/><Relationship Id="rId195" Type="http://schemas.openxmlformats.org/officeDocument/2006/relationships/slide" Target="slides/slide187.xml"/><Relationship Id="rId209" Type="http://schemas.openxmlformats.org/officeDocument/2006/relationships/slide" Target="slides/slide201.xml"/><Relationship Id="rId360" Type="http://schemas.openxmlformats.org/officeDocument/2006/relationships/slide" Target="slides/slide352.xml"/><Relationship Id="rId416" Type="http://schemas.openxmlformats.org/officeDocument/2006/relationships/slide" Target="slides/slide408.xml"/><Relationship Id="rId220" Type="http://schemas.openxmlformats.org/officeDocument/2006/relationships/slide" Target="slides/slide212.xml"/><Relationship Id="rId458" Type="http://schemas.openxmlformats.org/officeDocument/2006/relationships/slide" Target="slides/slide450.xml"/><Relationship Id="rId15" Type="http://schemas.openxmlformats.org/officeDocument/2006/relationships/slide" Target="slides/slide7.xml"/><Relationship Id="rId57" Type="http://schemas.openxmlformats.org/officeDocument/2006/relationships/slide" Target="slides/slide49.xml"/><Relationship Id="rId262" Type="http://schemas.openxmlformats.org/officeDocument/2006/relationships/slide" Target="slides/slide254.xml"/><Relationship Id="rId318" Type="http://schemas.openxmlformats.org/officeDocument/2006/relationships/slide" Target="slides/slide310.xml"/><Relationship Id="rId99" Type="http://schemas.openxmlformats.org/officeDocument/2006/relationships/slide" Target="slides/slide91.xml"/><Relationship Id="rId122" Type="http://schemas.openxmlformats.org/officeDocument/2006/relationships/slide" Target="slides/slide114.xml"/><Relationship Id="rId164" Type="http://schemas.openxmlformats.org/officeDocument/2006/relationships/slide" Target="slides/slide156.xml"/><Relationship Id="rId371" Type="http://schemas.openxmlformats.org/officeDocument/2006/relationships/slide" Target="slides/slide363.xml"/><Relationship Id="rId427" Type="http://schemas.openxmlformats.org/officeDocument/2006/relationships/slide" Target="slides/slide419.xml"/><Relationship Id="rId469" Type="http://schemas.openxmlformats.org/officeDocument/2006/relationships/slide" Target="slides/slide461.xml"/><Relationship Id="rId26" Type="http://schemas.openxmlformats.org/officeDocument/2006/relationships/slide" Target="slides/slide18.xml"/><Relationship Id="rId231" Type="http://schemas.openxmlformats.org/officeDocument/2006/relationships/slide" Target="slides/slide223.xml"/><Relationship Id="rId273" Type="http://schemas.openxmlformats.org/officeDocument/2006/relationships/slide" Target="slides/slide265.xml"/><Relationship Id="rId329" Type="http://schemas.openxmlformats.org/officeDocument/2006/relationships/slide" Target="slides/slide321.xml"/><Relationship Id="rId68" Type="http://schemas.openxmlformats.org/officeDocument/2006/relationships/slide" Target="slides/slide60.xml"/><Relationship Id="rId133" Type="http://schemas.openxmlformats.org/officeDocument/2006/relationships/slide" Target="slides/slide125.xml"/><Relationship Id="rId175" Type="http://schemas.openxmlformats.org/officeDocument/2006/relationships/slide" Target="slides/slide167.xml"/><Relationship Id="rId340" Type="http://schemas.openxmlformats.org/officeDocument/2006/relationships/slide" Target="slides/slide332.xml"/><Relationship Id="rId200" Type="http://schemas.openxmlformats.org/officeDocument/2006/relationships/slide" Target="slides/slide192.xml"/><Relationship Id="rId382" Type="http://schemas.openxmlformats.org/officeDocument/2006/relationships/slide" Target="slides/slide374.xml"/><Relationship Id="rId438" Type="http://schemas.openxmlformats.org/officeDocument/2006/relationships/slide" Target="slides/slide430.xml"/><Relationship Id="rId242" Type="http://schemas.openxmlformats.org/officeDocument/2006/relationships/slide" Target="slides/slide234.xml"/><Relationship Id="rId284" Type="http://schemas.openxmlformats.org/officeDocument/2006/relationships/slide" Target="slides/slide276.xml"/><Relationship Id="rId37" Type="http://schemas.openxmlformats.org/officeDocument/2006/relationships/slide" Target="slides/slide29.xml"/><Relationship Id="rId79" Type="http://schemas.openxmlformats.org/officeDocument/2006/relationships/slide" Target="slides/slide71.xml"/><Relationship Id="rId102" Type="http://schemas.openxmlformats.org/officeDocument/2006/relationships/slide" Target="slides/slide94.xml"/><Relationship Id="rId144" Type="http://schemas.openxmlformats.org/officeDocument/2006/relationships/slide" Target="slides/slide136.xml"/><Relationship Id="rId90" Type="http://schemas.openxmlformats.org/officeDocument/2006/relationships/slide" Target="slides/slide82.xml"/><Relationship Id="rId186" Type="http://schemas.openxmlformats.org/officeDocument/2006/relationships/slide" Target="slides/slide178.xml"/><Relationship Id="rId351" Type="http://schemas.openxmlformats.org/officeDocument/2006/relationships/slide" Target="slides/slide343.xml"/><Relationship Id="rId393" Type="http://schemas.openxmlformats.org/officeDocument/2006/relationships/slide" Target="slides/slide385.xml"/><Relationship Id="rId407" Type="http://schemas.openxmlformats.org/officeDocument/2006/relationships/slide" Target="slides/slide399.xml"/><Relationship Id="rId449" Type="http://schemas.openxmlformats.org/officeDocument/2006/relationships/slide" Target="slides/slide441.xml"/><Relationship Id="rId211" Type="http://schemas.openxmlformats.org/officeDocument/2006/relationships/slide" Target="slides/slide203.xml"/><Relationship Id="rId253" Type="http://schemas.openxmlformats.org/officeDocument/2006/relationships/slide" Target="slides/slide245.xml"/><Relationship Id="rId295" Type="http://schemas.openxmlformats.org/officeDocument/2006/relationships/slide" Target="slides/slide287.xml"/><Relationship Id="rId309" Type="http://schemas.openxmlformats.org/officeDocument/2006/relationships/slide" Target="slides/slide301.xml"/><Relationship Id="rId460" Type="http://schemas.openxmlformats.org/officeDocument/2006/relationships/slide" Target="slides/slide452.xml"/><Relationship Id="rId48" Type="http://schemas.openxmlformats.org/officeDocument/2006/relationships/slide" Target="slides/slide40.xml"/><Relationship Id="rId113" Type="http://schemas.openxmlformats.org/officeDocument/2006/relationships/slide" Target="slides/slide105.xml"/><Relationship Id="rId320" Type="http://schemas.openxmlformats.org/officeDocument/2006/relationships/slide" Target="slides/slide312.xml"/><Relationship Id="rId155" Type="http://schemas.openxmlformats.org/officeDocument/2006/relationships/slide" Target="slides/slide147.xml"/><Relationship Id="rId197" Type="http://schemas.openxmlformats.org/officeDocument/2006/relationships/slide" Target="slides/slide189.xml"/><Relationship Id="rId362" Type="http://schemas.openxmlformats.org/officeDocument/2006/relationships/slide" Target="slides/slide354.xml"/><Relationship Id="rId418" Type="http://schemas.openxmlformats.org/officeDocument/2006/relationships/slide" Target="slides/slide410.xml"/><Relationship Id="rId222" Type="http://schemas.openxmlformats.org/officeDocument/2006/relationships/slide" Target="slides/slide214.xml"/><Relationship Id="rId264" Type="http://schemas.openxmlformats.org/officeDocument/2006/relationships/slide" Target="slides/slide256.xml"/><Relationship Id="rId471" Type="http://schemas.openxmlformats.org/officeDocument/2006/relationships/notesMaster" Target="notesMasters/notesMaster1.xml"/><Relationship Id="rId17" Type="http://schemas.openxmlformats.org/officeDocument/2006/relationships/slide" Target="slides/slide9.xml"/><Relationship Id="rId59" Type="http://schemas.openxmlformats.org/officeDocument/2006/relationships/slide" Target="slides/slide51.xml"/><Relationship Id="rId124" Type="http://schemas.openxmlformats.org/officeDocument/2006/relationships/slide" Target="slides/slide116.xml"/><Relationship Id="rId70" Type="http://schemas.openxmlformats.org/officeDocument/2006/relationships/slide" Target="slides/slide62.xml"/><Relationship Id="rId166" Type="http://schemas.openxmlformats.org/officeDocument/2006/relationships/slide" Target="slides/slide158.xml"/><Relationship Id="rId331" Type="http://schemas.openxmlformats.org/officeDocument/2006/relationships/slide" Target="slides/slide323.xml"/><Relationship Id="rId373" Type="http://schemas.openxmlformats.org/officeDocument/2006/relationships/slide" Target="slides/slide365.xml"/><Relationship Id="rId429" Type="http://schemas.openxmlformats.org/officeDocument/2006/relationships/slide" Target="slides/slide421.xml"/><Relationship Id="rId1" Type="http://schemas.openxmlformats.org/officeDocument/2006/relationships/slideMaster" Target="slideMasters/slideMaster1.xml"/><Relationship Id="rId233" Type="http://schemas.openxmlformats.org/officeDocument/2006/relationships/slide" Target="slides/slide225.xml"/><Relationship Id="rId440" Type="http://schemas.openxmlformats.org/officeDocument/2006/relationships/slide" Target="slides/slide432.xml"/><Relationship Id="rId28" Type="http://schemas.openxmlformats.org/officeDocument/2006/relationships/slide" Target="slides/slide20.xml"/><Relationship Id="rId275" Type="http://schemas.openxmlformats.org/officeDocument/2006/relationships/slide" Target="slides/slide267.xml"/><Relationship Id="rId300" Type="http://schemas.openxmlformats.org/officeDocument/2006/relationships/slide" Target="slides/slide292.xml"/><Relationship Id="rId81" Type="http://schemas.openxmlformats.org/officeDocument/2006/relationships/slide" Target="slides/slide73.xml"/><Relationship Id="rId135" Type="http://schemas.openxmlformats.org/officeDocument/2006/relationships/slide" Target="slides/slide127.xml"/><Relationship Id="rId177" Type="http://schemas.openxmlformats.org/officeDocument/2006/relationships/slide" Target="slides/slide169.xml"/><Relationship Id="rId342" Type="http://schemas.openxmlformats.org/officeDocument/2006/relationships/slide" Target="slides/slide334.xml"/><Relationship Id="rId384" Type="http://schemas.openxmlformats.org/officeDocument/2006/relationships/slide" Target="slides/slide376.xml"/><Relationship Id="rId202" Type="http://schemas.openxmlformats.org/officeDocument/2006/relationships/slide" Target="slides/slide194.xml"/><Relationship Id="rId244" Type="http://schemas.openxmlformats.org/officeDocument/2006/relationships/slide" Target="slides/slide236.xml"/><Relationship Id="rId39" Type="http://schemas.openxmlformats.org/officeDocument/2006/relationships/slide" Target="slides/slide31.xml"/><Relationship Id="rId286" Type="http://schemas.openxmlformats.org/officeDocument/2006/relationships/slide" Target="slides/slide278.xml"/><Relationship Id="rId451" Type="http://schemas.openxmlformats.org/officeDocument/2006/relationships/slide" Target="slides/slide443.xml"/><Relationship Id="rId50" Type="http://schemas.openxmlformats.org/officeDocument/2006/relationships/slide" Target="slides/slide42.xml"/><Relationship Id="rId104" Type="http://schemas.openxmlformats.org/officeDocument/2006/relationships/slide" Target="slides/slide96.xml"/><Relationship Id="rId146" Type="http://schemas.openxmlformats.org/officeDocument/2006/relationships/slide" Target="slides/slide138.xml"/><Relationship Id="rId188" Type="http://schemas.openxmlformats.org/officeDocument/2006/relationships/slide" Target="slides/slide180.xml"/><Relationship Id="rId311" Type="http://schemas.openxmlformats.org/officeDocument/2006/relationships/slide" Target="slides/slide303.xml"/><Relationship Id="rId353" Type="http://schemas.openxmlformats.org/officeDocument/2006/relationships/slide" Target="slides/slide345.xml"/><Relationship Id="rId395" Type="http://schemas.openxmlformats.org/officeDocument/2006/relationships/slide" Target="slides/slide387.xml"/><Relationship Id="rId409" Type="http://schemas.openxmlformats.org/officeDocument/2006/relationships/slide" Target="slides/slide401.xml"/><Relationship Id="rId92" Type="http://schemas.openxmlformats.org/officeDocument/2006/relationships/slide" Target="slides/slide84.xml"/><Relationship Id="rId213" Type="http://schemas.openxmlformats.org/officeDocument/2006/relationships/slide" Target="slides/slide205.xml"/><Relationship Id="rId420" Type="http://schemas.openxmlformats.org/officeDocument/2006/relationships/slide" Target="slides/slide412.xml"/><Relationship Id="rId255" Type="http://schemas.openxmlformats.org/officeDocument/2006/relationships/slide" Target="slides/slide247.xml"/><Relationship Id="rId297" Type="http://schemas.openxmlformats.org/officeDocument/2006/relationships/slide" Target="slides/slide289.xml"/><Relationship Id="rId462" Type="http://schemas.openxmlformats.org/officeDocument/2006/relationships/slide" Target="slides/slide454.xml"/><Relationship Id="rId115" Type="http://schemas.openxmlformats.org/officeDocument/2006/relationships/slide" Target="slides/slide107.xml"/><Relationship Id="rId157" Type="http://schemas.openxmlformats.org/officeDocument/2006/relationships/slide" Target="slides/slide149.xml"/><Relationship Id="rId322" Type="http://schemas.openxmlformats.org/officeDocument/2006/relationships/slide" Target="slides/slide314.xml"/><Relationship Id="rId364" Type="http://schemas.openxmlformats.org/officeDocument/2006/relationships/slide" Target="slides/slide356.xml"/><Relationship Id="rId61" Type="http://schemas.openxmlformats.org/officeDocument/2006/relationships/slide" Target="slides/slide53.xml"/><Relationship Id="rId199" Type="http://schemas.openxmlformats.org/officeDocument/2006/relationships/slide" Target="slides/slide191.xml"/><Relationship Id="rId19" Type="http://schemas.openxmlformats.org/officeDocument/2006/relationships/slide" Target="slides/slide11.xml"/><Relationship Id="rId224" Type="http://schemas.openxmlformats.org/officeDocument/2006/relationships/slide" Target="slides/slide216.xml"/><Relationship Id="rId266" Type="http://schemas.openxmlformats.org/officeDocument/2006/relationships/slide" Target="slides/slide258.xml"/><Relationship Id="rId431" Type="http://schemas.openxmlformats.org/officeDocument/2006/relationships/slide" Target="slides/slide423.xml"/><Relationship Id="rId473" Type="http://schemas.openxmlformats.org/officeDocument/2006/relationships/presProps" Target="presProps.xml"/></Relationships>
</file>

<file path=ppt/_rels/viewProps.xml.rels><?xml version="1.0" encoding="UTF-8" standalone="yes"?>
<Relationships xmlns="http://schemas.openxmlformats.org/package/2006/relationships"><Relationship Id="rId3" Type="http://schemas.openxmlformats.org/officeDocument/2006/relationships/slide" Target="slides/slide335.xml"/><Relationship Id="rId2" Type="http://schemas.openxmlformats.org/officeDocument/2006/relationships/slide" Target="slides/slide333.xml"/><Relationship Id="rId1" Type="http://schemas.openxmlformats.org/officeDocument/2006/relationships/slide" Target="slides/slide195.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192.168.62.215\pub\fritz\Direct_Indirect_Effects\Figure_Paper_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Tabelle1!$A$37</c:f>
              <c:strCache>
                <c:ptCount val="1"/>
                <c:pt idx="0">
                  <c:v>Direct effect (not explained by risk factors)</c:v>
                </c:pt>
              </c:strCache>
            </c:strRef>
          </c:tx>
          <c:spPr>
            <a:solidFill>
              <a:schemeClr val="bg1">
                <a:lumMod val="75000"/>
              </a:schemeClr>
            </a:solidFill>
            <a:ln>
              <a:solidFill>
                <a:schemeClr val="bg1">
                  <a:lumMod val="85000"/>
                </a:schemeClr>
              </a:solidFill>
            </a:ln>
          </c:spPr>
          <c:invertIfNegative val="0"/>
          <c:cat>
            <c:strRef>
              <c:f>Tabelle1!$B$36:$E$36</c:f>
              <c:strCache>
                <c:ptCount val="4"/>
                <c:pt idx="0">
                  <c:v>Age &lt;50</c:v>
                </c:pt>
                <c:pt idx="1">
                  <c:v>Age 50-64</c:v>
                </c:pt>
                <c:pt idx="2">
                  <c:v>Age 65-74</c:v>
                </c:pt>
                <c:pt idx="3">
                  <c:v>Age 75+</c:v>
                </c:pt>
              </c:strCache>
            </c:strRef>
          </c:cat>
          <c:val>
            <c:numRef>
              <c:f>Tabelle1!$B$37:$E$37</c:f>
              <c:numCache>
                <c:formatCode>General</c:formatCode>
                <c:ptCount val="4"/>
                <c:pt idx="0">
                  <c:v>0.90825856017689077</c:v>
                </c:pt>
                <c:pt idx="1">
                  <c:v>1.0006318803079048</c:v>
                </c:pt>
                <c:pt idx="2">
                  <c:v>0.51282362642866375</c:v>
                </c:pt>
                <c:pt idx="3">
                  <c:v>0.33647223662121317</c:v>
                </c:pt>
              </c:numCache>
            </c:numRef>
          </c:val>
          <c:extLst>
            <c:ext xmlns:c16="http://schemas.microsoft.com/office/drawing/2014/chart" uri="{C3380CC4-5D6E-409C-BE32-E72D297353CC}">
              <c16:uniqueId val="{00000000-F547-49A0-A4CE-C28D3986F6A0}"/>
            </c:ext>
          </c:extLst>
        </c:ser>
        <c:ser>
          <c:idx val="1"/>
          <c:order val="1"/>
          <c:tx>
            <c:strRef>
              <c:f>Tabelle1!$A$38</c:f>
              <c:strCache>
                <c:ptCount val="1"/>
                <c:pt idx="0">
                  <c:v>Smoking</c:v>
                </c:pt>
              </c:strCache>
            </c:strRef>
          </c:tx>
          <c:spPr>
            <a:solidFill>
              <a:schemeClr val="accent6">
                <a:lumMod val="60000"/>
                <a:lumOff val="40000"/>
              </a:schemeClr>
            </a:solidFill>
          </c:spPr>
          <c:invertIfNegative val="0"/>
          <c:cat>
            <c:strRef>
              <c:f>Tabelle1!$B$36:$E$36</c:f>
              <c:strCache>
                <c:ptCount val="4"/>
                <c:pt idx="0">
                  <c:v>Age &lt;50</c:v>
                </c:pt>
                <c:pt idx="1">
                  <c:v>Age 50-64</c:v>
                </c:pt>
                <c:pt idx="2">
                  <c:v>Age 65-74</c:v>
                </c:pt>
                <c:pt idx="3">
                  <c:v>Age 75+</c:v>
                </c:pt>
              </c:strCache>
            </c:strRef>
          </c:cat>
          <c:val>
            <c:numRef>
              <c:f>Tabelle1!$B$38:$E$38</c:f>
              <c:numCache>
                <c:formatCode>General</c:formatCode>
                <c:ptCount val="4"/>
                <c:pt idx="0">
                  <c:v>6.7658648473814864E-2</c:v>
                </c:pt>
                <c:pt idx="1">
                  <c:v>0.12221763272424918</c:v>
                </c:pt>
                <c:pt idx="2">
                  <c:v>6.7658648473814864E-2</c:v>
                </c:pt>
                <c:pt idx="3">
                  <c:v>1.9802627296179751E-2</c:v>
                </c:pt>
              </c:numCache>
            </c:numRef>
          </c:val>
          <c:extLst>
            <c:ext xmlns:c16="http://schemas.microsoft.com/office/drawing/2014/chart" uri="{C3380CC4-5D6E-409C-BE32-E72D297353CC}">
              <c16:uniqueId val="{00000001-F547-49A0-A4CE-C28D3986F6A0}"/>
            </c:ext>
          </c:extLst>
        </c:ser>
        <c:ser>
          <c:idx val="2"/>
          <c:order val="2"/>
          <c:tx>
            <c:strRef>
              <c:f>Tabelle1!$A$39</c:f>
              <c:strCache>
                <c:ptCount val="1"/>
                <c:pt idx="0">
                  <c:v>Cholesterol</c:v>
                </c:pt>
              </c:strCache>
            </c:strRef>
          </c:tx>
          <c:spPr>
            <a:solidFill>
              <a:schemeClr val="bg2">
                <a:lumMod val="50000"/>
              </a:schemeClr>
            </a:solidFill>
          </c:spPr>
          <c:invertIfNegative val="0"/>
          <c:cat>
            <c:strRef>
              <c:f>Tabelle1!$B$36:$E$36</c:f>
              <c:strCache>
                <c:ptCount val="4"/>
                <c:pt idx="0">
                  <c:v>Age &lt;50</c:v>
                </c:pt>
                <c:pt idx="1">
                  <c:v>Age 50-64</c:v>
                </c:pt>
                <c:pt idx="2">
                  <c:v>Age 65-74</c:v>
                </c:pt>
                <c:pt idx="3">
                  <c:v>Age 75+</c:v>
                </c:pt>
              </c:strCache>
            </c:strRef>
          </c:cat>
          <c:val>
            <c:numRef>
              <c:f>Tabelle1!$B$39:$E$39</c:f>
              <c:numCache>
                <c:formatCode>General</c:formatCode>
                <c:ptCount val="4"/>
                <c:pt idx="0">
                  <c:v>0.15700374880966483</c:v>
                </c:pt>
                <c:pt idx="1">
                  <c:v>-3.0459207484708629E-2</c:v>
                </c:pt>
                <c:pt idx="2">
                  <c:v>-2.0202707317519511E-2</c:v>
                </c:pt>
                <c:pt idx="3">
                  <c:v>0</c:v>
                </c:pt>
              </c:numCache>
            </c:numRef>
          </c:val>
          <c:extLst>
            <c:ext xmlns:c16="http://schemas.microsoft.com/office/drawing/2014/chart" uri="{C3380CC4-5D6E-409C-BE32-E72D297353CC}">
              <c16:uniqueId val="{00000002-F547-49A0-A4CE-C28D3986F6A0}"/>
            </c:ext>
          </c:extLst>
        </c:ser>
        <c:ser>
          <c:idx val="3"/>
          <c:order val="3"/>
          <c:tx>
            <c:strRef>
              <c:f>Tabelle1!$A$40</c:f>
              <c:strCache>
                <c:ptCount val="1"/>
                <c:pt idx="0">
                  <c:v>Glucose</c:v>
                </c:pt>
              </c:strCache>
            </c:strRef>
          </c:tx>
          <c:spPr>
            <a:solidFill>
              <a:srgbClr val="FFFF00"/>
            </a:solidFill>
          </c:spPr>
          <c:invertIfNegative val="0"/>
          <c:cat>
            <c:strRef>
              <c:f>Tabelle1!$B$36:$E$36</c:f>
              <c:strCache>
                <c:ptCount val="4"/>
                <c:pt idx="0">
                  <c:v>Age &lt;50</c:v>
                </c:pt>
                <c:pt idx="1">
                  <c:v>Age 50-64</c:v>
                </c:pt>
                <c:pt idx="2">
                  <c:v>Age 65-74</c:v>
                </c:pt>
                <c:pt idx="3">
                  <c:v>Age 75+</c:v>
                </c:pt>
              </c:strCache>
            </c:strRef>
          </c:cat>
          <c:val>
            <c:numRef>
              <c:f>Tabelle1!$B$40:$E$40</c:f>
              <c:numCache>
                <c:formatCode>General</c:formatCode>
                <c:ptCount val="4"/>
                <c:pt idx="0">
                  <c:v>7.6961041136128464E-2</c:v>
                </c:pt>
                <c:pt idx="1">
                  <c:v>3.922071315328135E-2</c:v>
                </c:pt>
                <c:pt idx="2">
                  <c:v>0</c:v>
                </c:pt>
                <c:pt idx="3">
                  <c:v>-2.0202707317519511E-2</c:v>
                </c:pt>
              </c:numCache>
            </c:numRef>
          </c:val>
          <c:extLst>
            <c:ext xmlns:c16="http://schemas.microsoft.com/office/drawing/2014/chart" uri="{C3380CC4-5D6E-409C-BE32-E72D297353CC}">
              <c16:uniqueId val="{00000003-F547-49A0-A4CE-C28D3986F6A0}"/>
            </c:ext>
          </c:extLst>
        </c:ser>
        <c:ser>
          <c:idx val="4"/>
          <c:order val="4"/>
          <c:tx>
            <c:strRef>
              <c:f>Tabelle1!$A$41</c:f>
              <c:strCache>
                <c:ptCount val="1"/>
                <c:pt idx="0">
                  <c:v>Blood pressure</c:v>
                </c:pt>
              </c:strCache>
            </c:strRef>
          </c:tx>
          <c:spPr>
            <a:solidFill>
              <a:srgbClr val="FF0000"/>
            </a:solidFill>
          </c:spPr>
          <c:invertIfNegative val="0"/>
          <c:cat>
            <c:strRef>
              <c:f>Tabelle1!$B$36:$E$36</c:f>
              <c:strCache>
                <c:ptCount val="4"/>
                <c:pt idx="0">
                  <c:v>Age &lt;50</c:v>
                </c:pt>
                <c:pt idx="1">
                  <c:v>Age 50-64</c:v>
                </c:pt>
                <c:pt idx="2">
                  <c:v>Age 65-74</c:v>
                </c:pt>
                <c:pt idx="3">
                  <c:v>Age 75+</c:v>
                </c:pt>
              </c:strCache>
            </c:strRef>
          </c:cat>
          <c:val>
            <c:numRef>
              <c:f>Tabelle1!$B$41:$E$41</c:f>
              <c:numCache>
                <c:formatCode>General</c:formatCode>
                <c:ptCount val="4"/>
                <c:pt idx="0">
                  <c:v>0.33647223662121317</c:v>
                </c:pt>
                <c:pt idx="1">
                  <c:v>0</c:v>
                </c:pt>
                <c:pt idx="2">
                  <c:v>-1.0050335853501451E-2</c:v>
                </c:pt>
                <c:pt idx="3">
                  <c:v>-2.0202707317519511E-2</c:v>
                </c:pt>
              </c:numCache>
            </c:numRef>
          </c:val>
          <c:extLst>
            <c:ext xmlns:c16="http://schemas.microsoft.com/office/drawing/2014/chart" uri="{C3380CC4-5D6E-409C-BE32-E72D297353CC}">
              <c16:uniqueId val="{00000004-F547-49A0-A4CE-C28D3986F6A0}"/>
            </c:ext>
          </c:extLst>
        </c:ser>
        <c:dLbls>
          <c:showLegendKey val="0"/>
          <c:showVal val="0"/>
          <c:showCatName val="0"/>
          <c:showSerName val="0"/>
          <c:showPercent val="0"/>
          <c:showBubbleSize val="0"/>
        </c:dLbls>
        <c:gapWidth val="25"/>
        <c:overlap val="100"/>
        <c:axId val="43038592"/>
        <c:axId val="43040128"/>
      </c:barChart>
      <c:catAx>
        <c:axId val="43038592"/>
        <c:scaling>
          <c:orientation val="minMax"/>
        </c:scaling>
        <c:delete val="0"/>
        <c:axPos val="b"/>
        <c:numFmt formatCode="General" sourceLinked="0"/>
        <c:majorTickMark val="none"/>
        <c:minorTickMark val="none"/>
        <c:tickLblPos val="low"/>
        <c:crossAx val="43040128"/>
        <c:crosses val="autoZero"/>
        <c:auto val="1"/>
        <c:lblAlgn val="ctr"/>
        <c:lblOffset val="100"/>
        <c:noMultiLvlLbl val="0"/>
      </c:catAx>
      <c:valAx>
        <c:axId val="43040128"/>
        <c:scaling>
          <c:orientation val="minMax"/>
        </c:scaling>
        <c:delete val="0"/>
        <c:axPos val="l"/>
        <c:majorGridlines/>
        <c:title>
          <c:tx>
            <c:rich>
              <a:bodyPr rot="-5400000" vert="horz"/>
              <a:lstStyle/>
              <a:p>
                <a:pPr>
                  <a:defRPr/>
                </a:pPr>
                <a:r>
                  <a:rPr lang="de-DE" baseline="0" dirty="0" err="1" smtClean="0"/>
                  <a:t>ln</a:t>
                </a:r>
                <a:r>
                  <a:rPr lang="de-DE" baseline="0" dirty="0" smtClean="0"/>
                  <a:t>(HR)</a:t>
                </a:r>
                <a:endParaRPr lang="de-DE" dirty="0"/>
              </a:p>
            </c:rich>
          </c:tx>
          <c:overlay val="0"/>
        </c:title>
        <c:numFmt formatCode="#,##0.0" sourceLinked="0"/>
        <c:majorTickMark val="out"/>
        <c:minorTickMark val="none"/>
        <c:tickLblPos val="nextTo"/>
        <c:crossAx val="43038592"/>
        <c:crosses val="autoZero"/>
        <c:crossBetween val="between"/>
      </c:valAx>
      <c:spPr>
        <a:noFill/>
        <a:ln w="25400">
          <a:noFill/>
        </a:ln>
      </c:spPr>
    </c:plotArea>
    <c:legend>
      <c:legendPos val="r"/>
      <c:layout>
        <c:manualLayout>
          <c:xMode val="edge"/>
          <c:yMode val="edge"/>
          <c:x val="0.64874862389027588"/>
          <c:y val="0.23992241602784889"/>
          <c:w val="0.34832461296187633"/>
          <c:h val="0.50328664799252976"/>
        </c:manualLayout>
      </c:layout>
      <c:overlay val="0"/>
    </c:legend>
    <c:plotVisOnly val="1"/>
    <c:dispBlanksAs val="gap"/>
    <c:showDLblsOverMax val="0"/>
  </c:chart>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A00E06-5398-4A40-82A5-BE20085C8067}" type="doc">
      <dgm:prSet loTypeId="urn:microsoft.com/office/officeart/2005/8/layout/bProcess3" loCatId="process" qsTypeId="urn:microsoft.com/office/officeart/2005/8/quickstyle/simple4" qsCatId="simple" csTypeId="urn:microsoft.com/office/officeart/2005/8/colors/accent2_2" csCatId="accent2" phldr="1"/>
      <dgm:spPr/>
      <dgm:t>
        <a:bodyPr/>
        <a:lstStyle/>
        <a:p>
          <a:endParaRPr lang="de-DE"/>
        </a:p>
      </dgm:t>
    </dgm:pt>
    <dgm:pt modelId="{8981BB4C-D91D-46E7-BEC9-42616E224143}">
      <dgm:prSet phldrT="[Text]" custT="1">
        <dgm:style>
          <a:lnRef idx="0">
            <a:schemeClr val="accent3"/>
          </a:lnRef>
          <a:fillRef idx="3">
            <a:schemeClr val="accent3"/>
          </a:fillRef>
          <a:effectRef idx="3">
            <a:schemeClr val="accent3"/>
          </a:effectRef>
          <a:fontRef idx="minor">
            <a:schemeClr val="lt1"/>
          </a:fontRef>
        </dgm:style>
      </dgm:prSet>
      <dgm:spPr>
        <a:solidFill>
          <a:srgbClr val="004983"/>
        </a:solidFill>
      </dgm:spPr>
      <dgm:t>
        <a:bodyPr/>
        <a:lstStyle/>
        <a:p>
          <a:pPr>
            <a:lnSpc>
              <a:spcPts val="2500"/>
            </a:lnSpc>
          </a:pPr>
          <a:r>
            <a:rPr lang="de-AT" sz="1800" dirty="0">
              <a:latin typeface="+mn-lt"/>
              <a:cs typeface="Arial" pitchFamily="34" charset="0"/>
            </a:rPr>
            <a:t>Systematische Literatursuche</a:t>
          </a:r>
          <a:endParaRPr lang="de-DE" sz="1800" dirty="0">
            <a:latin typeface="+mn-lt"/>
          </a:endParaRPr>
        </a:p>
      </dgm:t>
    </dgm:pt>
    <dgm:pt modelId="{9BD95864-C23C-4606-B8FD-CF96BA8E78CA}" type="parTrans" cxnId="{B8555D78-4D5C-4FF3-A2FC-E96D3D36B640}">
      <dgm:prSet/>
      <dgm:spPr/>
      <dgm:t>
        <a:bodyPr/>
        <a:lstStyle/>
        <a:p>
          <a:endParaRPr lang="de-DE"/>
        </a:p>
      </dgm:t>
    </dgm:pt>
    <dgm:pt modelId="{B9A64A44-9F8C-4DCF-88B8-A658F0D9830E}" type="sibTrans" cxnId="{B8555D78-4D5C-4FF3-A2FC-E96D3D36B640}">
      <dgm:prSet/>
      <dgm:spPr>
        <a:solidFill>
          <a:schemeClr val="tx1"/>
        </a:solidFill>
        <a:ln w="25400"/>
      </dgm:spPr>
      <dgm:t>
        <a:bodyPr/>
        <a:lstStyle/>
        <a:p>
          <a:endParaRPr lang="de-DE"/>
        </a:p>
      </dgm:t>
    </dgm:pt>
    <dgm:pt modelId="{242F95B6-6612-415C-829A-6F4C423F8110}">
      <dgm:prSet phldrT="[Text]" custT="1">
        <dgm:style>
          <a:lnRef idx="0">
            <a:schemeClr val="accent3"/>
          </a:lnRef>
          <a:fillRef idx="3">
            <a:schemeClr val="accent3"/>
          </a:fillRef>
          <a:effectRef idx="3">
            <a:schemeClr val="accent3"/>
          </a:effectRef>
          <a:fontRef idx="minor">
            <a:schemeClr val="lt1"/>
          </a:fontRef>
        </dgm:style>
      </dgm:prSet>
      <dgm:spPr>
        <a:solidFill>
          <a:srgbClr val="004983"/>
        </a:solidFill>
      </dgm:spPr>
      <dgm:t>
        <a:bodyPr/>
        <a:lstStyle/>
        <a:p>
          <a:pPr>
            <a:lnSpc>
              <a:spcPts val="2500"/>
            </a:lnSpc>
          </a:pPr>
          <a:r>
            <a:rPr lang="de-AT" sz="1800" kern="1200" dirty="0">
              <a:solidFill>
                <a:prstClr val="white"/>
              </a:solidFill>
              <a:latin typeface="+mn-lt"/>
              <a:ea typeface="+mn-ea"/>
              <a:cs typeface="+mn-cs"/>
            </a:rPr>
            <a:t>Sensitivitätsanalyse</a:t>
          </a:r>
          <a:endParaRPr lang="de-DE" sz="1800" kern="1200" dirty="0">
            <a:latin typeface="+mn-lt"/>
          </a:endParaRPr>
        </a:p>
      </dgm:t>
    </dgm:pt>
    <dgm:pt modelId="{CA4AD714-6C38-46FE-9DD0-0F87117ACF96}" type="parTrans" cxnId="{93C21BA9-EF13-468C-BB0A-4A22500F4DA3}">
      <dgm:prSet/>
      <dgm:spPr/>
      <dgm:t>
        <a:bodyPr/>
        <a:lstStyle/>
        <a:p>
          <a:endParaRPr lang="de-DE"/>
        </a:p>
      </dgm:t>
    </dgm:pt>
    <dgm:pt modelId="{1CEEFBEB-A182-4594-9FB2-30910ACDDA4E}" type="sibTrans" cxnId="{93C21BA9-EF13-468C-BB0A-4A22500F4DA3}">
      <dgm:prSet/>
      <dgm:spPr>
        <a:solidFill>
          <a:schemeClr val="tx1"/>
        </a:solidFill>
        <a:ln w="25400"/>
      </dgm:spPr>
      <dgm:t>
        <a:bodyPr/>
        <a:lstStyle/>
        <a:p>
          <a:endParaRPr lang="de-DE"/>
        </a:p>
      </dgm:t>
    </dgm:pt>
    <dgm:pt modelId="{73783B02-CDEF-496E-812B-55F1A3C11792}">
      <dgm:prSet custT="1">
        <dgm:style>
          <a:lnRef idx="0">
            <a:schemeClr val="accent3"/>
          </a:lnRef>
          <a:fillRef idx="3">
            <a:schemeClr val="accent3"/>
          </a:fillRef>
          <a:effectRef idx="3">
            <a:schemeClr val="accent3"/>
          </a:effectRef>
          <a:fontRef idx="minor">
            <a:schemeClr val="lt1"/>
          </a:fontRef>
        </dgm:style>
      </dgm:prSet>
      <dgm:spPr>
        <a:solidFill>
          <a:srgbClr val="004983"/>
        </a:solidFill>
      </dgm:spPr>
      <dgm:t>
        <a:bodyPr/>
        <a:lstStyle/>
        <a:p>
          <a:r>
            <a:rPr lang="de-DE" sz="1800" kern="1200" dirty="0">
              <a:solidFill>
                <a:prstClr val="white"/>
              </a:solidFill>
              <a:latin typeface="+mn-lt"/>
              <a:ea typeface="+mn-ea"/>
              <a:cs typeface="+mn-cs"/>
            </a:rPr>
            <a:t>Fragestellung</a:t>
          </a:r>
          <a:r>
            <a:rPr lang="de-DE" sz="1800" kern="1200" dirty="0">
              <a:latin typeface="+mn-lt"/>
            </a:rPr>
            <a:t> und statistisches Verfahren festlegen </a:t>
          </a:r>
        </a:p>
      </dgm:t>
    </dgm:pt>
    <dgm:pt modelId="{0F0D5BA8-69BA-405B-A4D0-67C42C1B4D10}" type="parTrans" cxnId="{FFA683FC-BCF2-4628-B196-5623D21D29A8}">
      <dgm:prSet/>
      <dgm:spPr/>
      <dgm:t>
        <a:bodyPr/>
        <a:lstStyle/>
        <a:p>
          <a:endParaRPr lang="de-DE"/>
        </a:p>
      </dgm:t>
    </dgm:pt>
    <dgm:pt modelId="{873801EA-FCD5-4743-87BD-163C1ED2BCFA}" type="sibTrans" cxnId="{FFA683FC-BCF2-4628-B196-5623D21D29A8}">
      <dgm:prSet/>
      <dgm:spPr>
        <a:ln w="25400">
          <a:solidFill>
            <a:schemeClr val="tx1"/>
          </a:solidFill>
        </a:ln>
      </dgm:spPr>
      <dgm:t>
        <a:bodyPr/>
        <a:lstStyle/>
        <a:p>
          <a:endParaRPr lang="de-DE"/>
        </a:p>
      </dgm:t>
    </dgm:pt>
    <dgm:pt modelId="{2B1515F9-C922-439C-A22F-00FA5DA9E441}">
      <dgm:prSet custT="1">
        <dgm:style>
          <a:lnRef idx="0">
            <a:schemeClr val="accent3"/>
          </a:lnRef>
          <a:fillRef idx="3">
            <a:schemeClr val="accent3"/>
          </a:fillRef>
          <a:effectRef idx="3">
            <a:schemeClr val="accent3"/>
          </a:effectRef>
          <a:fontRef idx="minor">
            <a:schemeClr val="lt1"/>
          </a:fontRef>
        </dgm:style>
      </dgm:prSet>
      <dgm:spPr>
        <a:solidFill>
          <a:srgbClr val="004983"/>
        </a:solidFill>
      </dgm:spPr>
      <dgm:t>
        <a:bodyPr/>
        <a:lstStyle/>
        <a:p>
          <a:r>
            <a:rPr lang="de-DE" sz="1800" kern="1200" dirty="0">
              <a:solidFill>
                <a:prstClr val="white"/>
              </a:solidFill>
              <a:latin typeface="+mn-lt"/>
              <a:ea typeface="+mn-ea"/>
              <a:cs typeface="+mn-cs"/>
            </a:rPr>
            <a:t>Elektronische Datenextraktion</a:t>
          </a:r>
        </a:p>
      </dgm:t>
    </dgm:pt>
    <dgm:pt modelId="{3F42D38B-8EC6-42E6-9C2B-23E371951113}" type="parTrans" cxnId="{21B97786-26C6-40B4-8F7D-40C8E43F2397}">
      <dgm:prSet/>
      <dgm:spPr/>
      <dgm:t>
        <a:bodyPr/>
        <a:lstStyle/>
        <a:p>
          <a:endParaRPr lang="de-DE"/>
        </a:p>
      </dgm:t>
    </dgm:pt>
    <dgm:pt modelId="{0FCF9898-2202-4798-B5F3-08204B4315A8}" type="sibTrans" cxnId="{21B97786-26C6-40B4-8F7D-40C8E43F2397}">
      <dgm:prSet/>
      <dgm:spPr>
        <a:ln w="25400">
          <a:solidFill>
            <a:schemeClr val="tx1"/>
          </a:solidFill>
        </a:ln>
      </dgm:spPr>
      <dgm:t>
        <a:bodyPr/>
        <a:lstStyle/>
        <a:p>
          <a:endParaRPr lang="de-DE"/>
        </a:p>
      </dgm:t>
    </dgm:pt>
    <dgm:pt modelId="{977D46F5-DB3D-4A3C-8057-2B5D094FA473}">
      <dgm:prSet custT="1">
        <dgm:style>
          <a:lnRef idx="0">
            <a:schemeClr val="accent3"/>
          </a:lnRef>
          <a:fillRef idx="3">
            <a:schemeClr val="accent3"/>
          </a:fillRef>
          <a:effectRef idx="3">
            <a:schemeClr val="accent3"/>
          </a:effectRef>
          <a:fontRef idx="minor">
            <a:schemeClr val="lt1"/>
          </a:fontRef>
        </dgm:style>
      </dgm:prSet>
      <dgm:spPr>
        <a:solidFill>
          <a:srgbClr val="004983"/>
        </a:solidFill>
      </dgm:spPr>
      <dgm:t>
        <a:bodyPr/>
        <a:lstStyle/>
        <a:p>
          <a:r>
            <a:rPr lang="de-DE" sz="1800" dirty="0">
              <a:latin typeface="+mn-lt"/>
            </a:rPr>
            <a:t>Statistische Zusammenfassung</a:t>
          </a:r>
        </a:p>
      </dgm:t>
    </dgm:pt>
    <dgm:pt modelId="{DCA6269E-4D6D-4131-BC36-673C8760B013}" type="parTrans" cxnId="{D44AA26E-2954-49A0-B01E-D243D8D1DB17}">
      <dgm:prSet/>
      <dgm:spPr/>
      <dgm:t>
        <a:bodyPr/>
        <a:lstStyle/>
        <a:p>
          <a:endParaRPr lang="de-DE"/>
        </a:p>
      </dgm:t>
    </dgm:pt>
    <dgm:pt modelId="{904F5A6A-42C6-4FD2-AA5A-481C7A91F032}" type="sibTrans" cxnId="{D44AA26E-2954-49A0-B01E-D243D8D1DB17}">
      <dgm:prSet/>
      <dgm:spPr>
        <a:ln w="25400">
          <a:solidFill>
            <a:schemeClr val="tx1"/>
          </a:solidFill>
        </a:ln>
      </dgm:spPr>
      <dgm:t>
        <a:bodyPr/>
        <a:lstStyle/>
        <a:p>
          <a:endParaRPr lang="de-DE"/>
        </a:p>
      </dgm:t>
    </dgm:pt>
    <dgm:pt modelId="{7F12145F-A193-41DB-96DF-231A0CA96BE8}">
      <dgm:prSet custT="1">
        <dgm:style>
          <a:lnRef idx="0">
            <a:schemeClr val="accent3"/>
          </a:lnRef>
          <a:fillRef idx="3">
            <a:schemeClr val="accent3"/>
          </a:fillRef>
          <a:effectRef idx="3">
            <a:schemeClr val="accent3"/>
          </a:effectRef>
          <a:fontRef idx="minor">
            <a:schemeClr val="lt1"/>
          </a:fontRef>
        </dgm:style>
      </dgm:prSet>
      <dgm:spPr>
        <a:solidFill>
          <a:srgbClr val="004983"/>
        </a:solidFill>
        <a:ln/>
      </dgm:spPr>
      <dgm:t>
        <a:bodyPr spcFirstLastPara="0" vert="horz" wrap="square" lIns="85344" tIns="85344" rIns="85344" bIns="85344" numCol="1" spcCol="1270" anchor="ctr" anchorCtr="0"/>
        <a:lstStyle/>
        <a:p>
          <a:r>
            <a:rPr lang="de-DE" sz="1800" kern="1200" dirty="0">
              <a:solidFill>
                <a:prstClr val="white"/>
              </a:solidFill>
              <a:latin typeface="+mn-lt"/>
              <a:ea typeface="+mn-ea"/>
              <a:cs typeface="+mn-cs"/>
            </a:rPr>
            <a:t>Heterogenität</a:t>
          </a:r>
          <a:r>
            <a:rPr lang="de-DE" sz="1800" kern="1200" dirty="0">
              <a:latin typeface="+mn-lt"/>
            </a:rPr>
            <a:t> untersuchen </a:t>
          </a:r>
        </a:p>
      </dgm:t>
    </dgm:pt>
    <dgm:pt modelId="{F8AF0BD9-6449-4655-865C-183E5DDACBB0}" type="parTrans" cxnId="{6F59C6ED-ED40-4ACA-BC38-EBBE933B90D3}">
      <dgm:prSet/>
      <dgm:spPr/>
      <dgm:t>
        <a:bodyPr/>
        <a:lstStyle/>
        <a:p>
          <a:endParaRPr lang="de-DE"/>
        </a:p>
      </dgm:t>
    </dgm:pt>
    <dgm:pt modelId="{57431BF7-AD0E-44C7-A6DC-4FEFBB9D35AF}" type="sibTrans" cxnId="{6F59C6ED-ED40-4ACA-BC38-EBBE933B90D3}">
      <dgm:prSet/>
      <dgm:spPr>
        <a:ln w="25400">
          <a:solidFill>
            <a:schemeClr val="tx1"/>
          </a:solidFill>
        </a:ln>
      </dgm:spPr>
      <dgm:t>
        <a:bodyPr/>
        <a:lstStyle/>
        <a:p>
          <a:endParaRPr lang="de-DE"/>
        </a:p>
      </dgm:t>
    </dgm:pt>
    <dgm:pt modelId="{30EABF6F-4EF3-4CBC-B03B-2770F2F451BB}">
      <dgm:prSet custT="1">
        <dgm:style>
          <a:lnRef idx="0">
            <a:schemeClr val="accent3"/>
          </a:lnRef>
          <a:fillRef idx="3">
            <a:schemeClr val="accent3"/>
          </a:fillRef>
          <a:effectRef idx="3">
            <a:schemeClr val="accent3"/>
          </a:effectRef>
          <a:fontRef idx="minor">
            <a:schemeClr val="lt1"/>
          </a:fontRef>
        </dgm:style>
      </dgm:prSet>
      <dgm:spPr>
        <a:solidFill>
          <a:srgbClr val="004983"/>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de-DE" sz="1800" kern="1200" dirty="0">
              <a:latin typeface="+mn-lt"/>
            </a:rPr>
            <a:t>Ein- und Ausschlusskriterien zur Selektion der Studien</a:t>
          </a:r>
        </a:p>
        <a:p>
          <a:pPr marL="0" lvl="0" defTabSz="533400">
            <a:lnSpc>
              <a:spcPct val="90000"/>
            </a:lnSpc>
            <a:spcBef>
              <a:spcPct val="0"/>
            </a:spcBef>
            <a:spcAft>
              <a:spcPct val="35000"/>
            </a:spcAft>
            <a:buNone/>
          </a:pPr>
          <a:endParaRPr lang="de-DE" sz="1200" kern="1200" dirty="0"/>
        </a:p>
      </dgm:t>
    </dgm:pt>
    <dgm:pt modelId="{A2995221-DD0E-4C01-88AC-02E7D9AB0D22}" type="parTrans" cxnId="{B2E2758C-E972-4929-B9AF-56714EEAE671}">
      <dgm:prSet/>
      <dgm:spPr/>
      <dgm:t>
        <a:bodyPr/>
        <a:lstStyle/>
        <a:p>
          <a:endParaRPr lang="de-DE"/>
        </a:p>
      </dgm:t>
    </dgm:pt>
    <dgm:pt modelId="{D8C03AE8-05DE-43EA-B593-79372249C13F}" type="sibTrans" cxnId="{B2E2758C-E972-4929-B9AF-56714EEAE671}">
      <dgm:prSet/>
      <dgm:spPr>
        <a:ln w="25400">
          <a:solidFill>
            <a:schemeClr val="tx1"/>
          </a:solidFill>
        </a:ln>
      </dgm:spPr>
      <dgm:t>
        <a:bodyPr/>
        <a:lstStyle/>
        <a:p>
          <a:endParaRPr lang="de-DE"/>
        </a:p>
      </dgm:t>
    </dgm:pt>
    <dgm:pt modelId="{39BEEE3F-6D26-4D3F-9B98-45963D9322F6}">
      <dgm:prSet custT="1">
        <dgm:style>
          <a:lnRef idx="0">
            <a:schemeClr val="accent3"/>
          </a:lnRef>
          <a:fillRef idx="3">
            <a:schemeClr val="accent3"/>
          </a:fillRef>
          <a:effectRef idx="3">
            <a:schemeClr val="accent3"/>
          </a:effectRef>
          <a:fontRef idx="minor">
            <a:schemeClr val="lt1"/>
          </a:fontRef>
        </dgm:style>
      </dgm:prSet>
      <dgm:spPr>
        <a:solidFill>
          <a:srgbClr val="004983"/>
        </a:solidFill>
      </dgm:spPr>
      <dgm:t>
        <a:bodyPr/>
        <a:lstStyle/>
        <a:p>
          <a:r>
            <a:rPr lang="de-DE" sz="1800" dirty="0">
              <a:latin typeface="+mn-lt"/>
            </a:rPr>
            <a:t>Interpretation</a:t>
          </a:r>
        </a:p>
      </dgm:t>
    </dgm:pt>
    <dgm:pt modelId="{286C1C69-0929-42C5-A3A7-511391E6FAA0}" type="parTrans" cxnId="{43A76BA1-6C1F-495C-BBB9-2213CE1D0849}">
      <dgm:prSet/>
      <dgm:spPr/>
      <dgm:t>
        <a:bodyPr/>
        <a:lstStyle/>
        <a:p>
          <a:endParaRPr lang="de-DE"/>
        </a:p>
      </dgm:t>
    </dgm:pt>
    <dgm:pt modelId="{A23C73A8-375B-4EA7-A8E8-15E69FB78407}" type="sibTrans" cxnId="{43A76BA1-6C1F-495C-BBB9-2213CE1D0849}">
      <dgm:prSet/>
      <dgm:spPr/>
      <dgm:t>
        <a:bodyPr/>
        <a:lstStyle/>
        <a:p>
          <a:endParaRPr lang="de-DE"/>
        </a:p>
      </dgm:t>
    </dgm:pt>
    <dgm:pt modelId="{1C8B29D9-D488-40F6-BBAA-CCB406726782}" type="pres">
      <dgm:prSet presAssocID="{56A00E06-5398-4A40-82A5-BE20085C8067}" presName="Name0" presStyleCnt="0">
        <dgm:presLayoutVars>
          <dgm:dir/>
          <dgm:resizeHandles val="exact"/>
        </dgm:presLayoutVars>
      </dgm:prSet>
      <dgm:spPr/>
      <dgm:t>
        <a:bodyPr/>
        <a:lstStyle/>
        <a:p>
          <a:endParaRPr lang="de-DE"/>
        </a:p>
      </dgm:t>
    </dgm:pt>
    <dgm:pt modelId="{B18AFA9B-55C1-49BF-9A4D-A19BAD9BEC2B}" type="pres">
      <dgm:prSet presAssocID="{73783B02-CDEF-496E-812B-55F1A3C11792}" presName="node" presStyleLbl="node1" presStyleIdx="0" presStyleCnt="8" custScaleX="179728">
        <dgm:presLayoutVars>
          <dgm:bulletEnabled val="1"/>
        </dgm:presLayoutVars>
      </dgm:prSet>
      <dgm:spPr/>
      <dgm:t>
        <a:bodyPr/>
        <a:lstStyle/>
        <a:p>
          <a:endParaRPr lang="de-DE"/>
        </a:p>
      </dgm:t>
    </dgm:pt>
    <dgm:pt modelId="{CA860914-E7DA-44FD-8C50-B36D5B94FF13}" type="pres">
      <dgm:prSet presAssocID="{873801EA-FCD5-4743-87BD-163C1ED2BCFA}" presName="sibTrans" presStyleLbl="sibTrans1D1" presStyleIdx="0" presStyleCnt="7"/>
      <dgm:spPr/>
      <dgm:t>
        <a:bodyPr/>
        <a:lstStyle/>
        <a:p>
          <a:endParaRPr lang="de-DE"/>
        </a:p>
      </dgm:t>
    </dgm:pt>
    <dgm:pt modelId="{32D600DC-EC95-405C-9BC5-F1DAF5285AA7}" type="pres">
      <dgm:prSet presAssocID="{873801EA-FCD5-4743-87BD-163C1ED2BCFA}" presName="connectorText" presStyleLbl="sibTrans1D1" presStyleIdx="0" presStyleCnt="7"/>
      <dgm:spPr/>
      <dgm:t>
        <a:bodyPr/>
        <a:lstStyle/>
        <a:p>
          <a:endParaRPr lang="de-DE"/>
        </a:p>
      </dgm:t>
    </dgm:pt>
    <dgm:pt modelId="{0B6AA306-5D8B-40BC-8D89-E75CDF58CECC}" type="pres">
      <dgm:prSet presAssocID="{30EABF6F-4EF3-4CBC-B03B-2770F2F451BB}" presName="node" presStyleLbl="node1" presStyleIdx="1" presStyleCnt="8" custScaleX="160800">
        <dgm:presLayoutVars>
          <dgm:bulletEnabled val="1"/>
        </dgm:presLayoutVars>
      </dgm:prSet>
      <dgm:spPr/>
      <dgm:t>
        <a:bodyPr/>
        <a:lstStyle/>
        <a:p>
          <a:endParaRPr lang="de-DE"/>
        </a:p>
      </dgm:t>
    </dgm:pt>
    <dgm:pt modelId="{FA867011-5B4E-4BFA-A6B6-4398D6DF0AD1}" type="pres">
      <dgm:prSet presAssocID="{D8C03AE8-05DE-43EA-B593-79372249C13F}" presName="sibTrans" presStyleLbl="sibTrans1D1" presStyleIdx="1" presStyleCnt="7"/>
      <dgm:spPr/>
      <dgm:t>
        <a:bodyPr/>
        <a:lstStyle/>
        <a:p>
          <a:endParaRPr lang="de-DE"/>
        </a:p>
      </dgm:t>
    </dgm:pt>
    <dgm:pt modelId="{22B5AC08-BC0B-41F1-8C76-A6F46F2A1E42}" type="pres">
      <dgm:prSet presAssocID="{D8C03AE8-05DE-43EA-B593-79372249C13F}" presName="connectorText" presStyleLbl="sibTrans1D1" presStyleIdx="1" presStyleCnt="7"/>
      <dgm:spPr/>
      <dgm:t>
        <a:bodyPr/>
        <a:lstStyle/>
        <a:p>
          <a:endParaRPr lang="de-DE"/>
        </a:p>
      </dgm:t>
    </dgm:pt>
    <dgm:pt modelId="{9D4E2703-84C1-4D11-BA66-D3DC4272F861}" type="pres">
      <dgm:prSet presAssocID="{8981BB4C-D91D-46E7-BEC9-42616E224143}" presName="node" presStyleLbl="node1" presStyleIdx="2" presStyleCnt="8" custScaleX="114795" custScaleY="94022">
        <dgm:presLayoutVars>
          <dgm:bulletEnabled val="1"/>
        </dgm:presLayoutVars>
      </dgm:prSet>
      <dgm:spPr/>
      <dgm:t>
        <a:bodyPr/>
        <a:lstStyle/>
        <a:p>
          <a:endParaRPr lang="de-DE"/>
        </a:p>
      </dgm:t>
    </dgm:pt>
    <dgm:pt modelId="{B74E36FA-6E9A-4D5C-A943-F9BF4DE78A37}" type="pres">
      <dgm:prSet presAssocID="{B9A64A44-9F8C-4DCF-88B8-A658F0D9830E}" presName="sibTrans" presStyleLbl="sibTrans1D1" presStyleIdx="2" presStyleCnt="7"/>
      <dgm:spPr/>
      <dgm:t>
        <a:bodyPr/>
        <a:lstStyle/>
        <a:p>
          <a:endParaRPr lang="de-DE"/>
        </a:p>
      </dgm:t>
    </dgm:pt>
    <dgm:pt modelId="{C60AE5A8-C26B-4000-B27D-B025191CDF40}" type="pres">
      <dgm:prSet presAssocID="{B9A64A44-9F8C-4DCF-88B8-A658F0D9830E}" presName="connectorText" presStyleLbl="sibTrans1D1" presStyleIdx="2" presStyleCnt="7"/>
      <dgm:spPr/>
      <dgm:t>
        <a:bodyPr/>
        <a:lstStyle/>
        <a:p>
          <a:endParaRPr lang="de-DE"/>
        </a:p>
      </dgm:t>
    </dgm:pt>
    <dgm:pt modelId="{84217B45-12C6-4999-88FD-1A77E43B2503}" type="pres">
      <dgm:prSet presAssocID="{2B1515F9-C922-439C-A22F-00FA5DA9E441}" presName="node" presStyleLbl="node1" presStyleIdx="3" presStyleCnt="8">
        <dgm:presLayoutVars>
          <dgm:bulletEnabled val="1"/>
        </dgm:presLayoutVars>
      </dgm:prSet>
      <dgm:spPr/>
      <dgm:t>
        <a:bodyPr/>
        <a:lstStyle/>
        <a:p>
          <a:endParaRPr lang="de-DE"/>
        </a:p>
      </dgm:t>
    </dgm:pt>
    <dgm:pt modelId="{4FCE8B0A-198A-4B35-9B6F-C48F29D59BA2}" type="pres">
      <dgm:prSet presAssocID="{0FCF9898-2202-4798-B5F3-08204B4315A8}" presName="sibTrans" presStyleLbl="sibTrans1D1" presStyleIdx="3" presStyleCnt="7"/>
      <dgm:spPr/>
      <dgm:t>
        <a:bodyPr/>
        <a:lstStyle/>
        <a:p>
          <a:endParaRPr lang="de-DE"/>
        </a:p>
      </dgm:t>
    </dgm:pt>
    <dgm:pt modelId="{E3A0402E-63B7-423D-8117-D99EB2A3CED9}" type="pres">
      <dgm:prSet presAssocID="{0FCF9898-2202-4798-B5F3-08204B4315A8}" presName="connectorText" presStyleLbl="sibTrans1D1" presStyleIdx="3" presStyleCnt="7"/>
      <dgm:spPr/>
      <dgm:t>
        <a:bodyPr/>
        <a:lstStyle/>
        <a:p>
          <a:endParaRPr lang="de-DE"/>
        </a:p>
      </dgm:t>
    </dgm:pt>
    <dgm:pt modelId="{3B0ECD53-2933-4994-BB4C-15C902BB35EF}" type="pres">
      <dgm:prSet presAssocID="{7F12145F-A193-41DB-96DF-231A0CA96BE8}" presName="node" presStyleLbl="node1" presStyleIdx="4" presStyleCnt="8">
        <dgm:presLayoutVars>
          <dgm:bulletEnabled val="1"/>
        </dgm:presLayoutVars>
      </dgm:prSet>
      <dgm:spPr>
        <a:xfrm>
          <a:off x="8721" y="1820344"/>
          <a:ext cx="1640621" cy="984372"/>
        </a:xfrm>
        <a:prstGeom prst="rect">
          <a:avLst/>
        </a:prstGeom>
      </dgm:spPr>
      <dgm:t>
        <a:bodyPr/>
        <a:lstStyle/>
        <a:p>
          <a:endParaRPr lang="de-DE"/>
        </a:p>
      </dgm:t>
    </dgm:pt>
    <dgm:pt modelId="{700227EC-DEF3-4BF3-8906-46556FAFD52E}" type="pres">
      <dgm:prSet presAssocID="{57431BF7-AD0E-44C7-A6DC-4FEFBB9D35AF}" presName="sibTrans" presStyleLbl="sibTrans1D1" presStyleIdx="4" presStyleCnt="7"/>
      <dgm:spPr/>
      <dgm:t>
        <a:bodyPr/>
        <a:lstStyle/>
        <a:p>
          <a:endParaRPr lang="de-DE"/>
        </a:p>
      </dgm:t>
    </dgm:pt>
    <dgm:pt modelId="{DF51513D-C7E5-4402-AFF9-C1C271893A2B}" type="pres">
      <dgm:prSet presAssocID="{57431BF7-AD0E-44C7-A6DC-4FEFBB9D35AF}" presName="connectorText" presStyleLbl="sibTrans1D1" presStyleIdx="4" presStyleCnt="7"/>
      <dgm:spPr/>
      <dgm:t>
        <a:bodyPr/>
        <a:lstStyle/>
        <a:p>
          <a:endParaRPr lang="de-DE"/>
        </a:p>
      </dgm:t>
    </dgm:pt>
    <dgm:pt modelId="{A212FDCE-3898-4867-8F7F-BDFD6E2DFDE8}" type="pres">
      <dgm:prSet presAssocID="{977D46F5-DB3D-4A3C-8057-2B5D094FA473}" presName="node" presStyleLbl="node1" presStyleIdx="5" presStyleCnt="8" custScaleX="109422" custLinFactNeighborX="-636" custLinFactNeighborY="316">
        <dgm:presLayoutVars>
          <dgm:bulletEnabled val="1"/>
        </dgm:presLayoutVars>
      </dgm:prSet>
      <dgm:spPr/>
      <dgm:t>
        <a:bodyPr/>
        <a:lstStyle/>
        <a:p>
          <a:endParaRPr lang="de-DE"/>
        </a:p>
      </dgm:t>
    </dgm:pt>
    <dgm:pt modelId="{F3D2D420-B023-446F-96A3-872F6D8324F4}" type="pres">
      <dgm:prSet presAssocID="{904F5A6A-42C6-4FD2-AA5A-481C7A91F032}" presName="sibTrans" presStyleLbl="sibTrans1D1" presStyleIdx="5" presStyleCnt="7"/>
      <dgm:spPr/>
      <dgm:t>
        <a:bodyPr/>
        <a:lstStyle/>
        <a:p>
          <a:endParaRPr lang="de-DE"/>
        </a:p>
      </dgm:t>
    </dgm:pt>
    <dgm:pt modelId="{E3E8A8B0-1208-4A10-B5B2-DB08BB753FFA}" type="pres">
      <dgm:prSet presAssocID="{904F5A6A-42C6-4FD2-AA5A-481C7A91F032}" presName="connectorText" presStyleLbl="sibTrans1D1" presStyleIdx="5" presStyleCnt="7"/>
      <dgm:spPr/>
      <dgm:t>
        <a:bodyPr/>
        <a:lstStyle/>
        <a:p>
          <a:endParaRPr lang="de-DE"/>
        </a:p>
      </dgm:t>
    </dgm:pt>
    <dgm:pt modelId="{2FC43938-983C-44D2-A586-7D801AAF170F}" type="pres">
      <dgm:prSet presAssocID="{242F95B6-6612-415C-829A-6F4C423F8110}" presName="node" presStyleLbl="node1" presStyleIdx="6" presStyleCnt="8" custScaleX="113379">
        <dgm:presLayoutVars>
          <dgm:bulletEnabled val="1"/>
        </dgm:presLayoutVars>
      </dgm:prSet>
      <dgm:spPr/>
      <dgm:t>
        <a:bodyPr/>
        <a:lstStyle/>
        <a:p>
          <a:endParaRPr lang="de-DE"/>
        </a:p>
      </dgm:t>
    </dgm:pt>
    <dgm:pt modelId="{4A42884D-C7C0-4DC4-8917-B6894142F940}" type="pres">
      <dgm:prSet presAssocID="{1CEEFBEB-A182-4594-9FB2-30910ACDDA4E}" presName="sibTrans" presStyleLbl="sibTrans1D1" presStyleIdx="6" presStyleCnt="7"/>
      <dgm:spPr/>
      <dgm:t>
        <a:bodyPr/>
        <a:lstStyle/>
        <a:p>
          <a:endParaRPr lang="de-DE"/>
        </a:p>
      </dgm:t>
    </dgm:pt>
    <dgm:pt modelId="{2DC5066B-DADC-47CA-B4E9-CD848A59ED66}" type="pres">
      <dgm:prSet presAssocID="{1CEEFBEB-A182-4594-9FB2-30910ACDDA4E}" presName="connectorText" presStyleLbl="sibTrans1D1" presStyleIdx="6" presStyleCnt="7"/>
      <dgm:spPr/>
      <dgm:t>
        <a:bodyPr/>
        <a:lstStyle/>
        <a:p>
          <a:endParaRPr lang="de-DE"/>
        </a:p>
      </dgm:t>
    </dgm:pt>
    <dgm:pt modelId="{01B10395-F6F2-4E11-BF73-3FC5964E46E8}" type="pres">
      <dgm:prSet presAssocID="{39BEEE3F-6D26-4D3F-9B98-45963D9322F6}" presName="node" presStyleLbl="node1" presStyleIdx="7" presStyleCnt="8" custScaleX="94727">
        <dgm:presLayoutVars>
          <dgm:bulletEnabled val="1"/>
        </dgm:presLayoutVars>
      </dgm:prSet>
      <dgm:spPr/>
      <dgm:t>
        <a:bodyPr/>
        <a:lstStyle/>
        <a:p>
          <a:endParaRPr lang="de-DE"/>
        </a:p>
      </dgm:t>
    </dgm:pt>
  </dgm:ptLst>
  <dgm:cxnLst>
    <dgm:cxn modelId="{508E84C9-33CC-4928-A88F-419CB7D8771C}" type="presOf" srcId="{873801EA-FCD5-4743-87BD-163C1ED2BCFA}" destId="{32D600DC-EC95-405C-9BC5-F1DAF5285AA7}" srcOrd="1" destOrd="0" presId="urn:microsoft.com/office/officeart/2005/8/layout/bProcess3"/>
    <dgm:cxn modelId="{20BA83B1-838D-4DB3-9DB0-323B36020DDE}" type="presOf" srcId="{242F95B6-6612-415C-829A-6F4C423F8110}" destId="{2FC43938-983C-44D2-A586-7D801AAF170F}" srcOrd="0" destOrd="0" presId="urn:microsoft.com/office/officeart/2005/8/layout/bProcess3"/>
    <dgm:cxn modelId="{43A76BA1-6C1F-495C-BBB9-2213CE1D0849}" srcId="{56A00E06-5398-4A40-82A5-BE20085C8067}" destId="{39BEEE3F-6D26-4D3F-9B98-45963D9322F6}" srcOrd="7" destOrd="0" parTransId="{286C1C69-0929-42C5-A3A7-511391E6FAA0}" sibTransId="{A23C73A8-375B-4EA7-A8E8-15E69FB78407}"/>
    <dgm:cxn modelId="{05AA73C0-4A31-4781-9D82-65A092B125D9}" type="presOf" srcId="{873801EA-FCD5-4743-87BD-163C1ED2BCFA}" destId="{CA860914-E7DA-44FD-8C50-B36D5B94FF13}" srcOrd="0" destOrd="0" presId="urn:microsoft.com/office/officeart/2005/8/layout/bProcess3"/>
    <dgm:cxn modelId="{8BB611E8-4B4F-43CF-A01B-AAFBC51F6687}" type="presOf" srcId="{D8C03AE8-05DE-43EA-B593-79372249C13F}" destId="{FA867011-5B4E-4BFA-A6B6-4398D6DF0AD1}" srcOrd="0" destOrd="0" presId="urn:microsoft.com/office/officeart/2005/8/layout/bProcess3"/>
    <dgm:cxn modelId="{FFA683FC-BCF2-4628-B196-5623D21D29A8}" srcId="{56A00E06-5398-4A40-82A5-BE20085C8067}" destId="{73783B02-CDEF-496E-812B-55F1A3C11792}" srcOrd="0" destOrd="0" parTransId="{0F0D5BA8-69BA-405B-A4D0-67C42C1B4D10}" sibTransId="{873801EA-FCD5-4743-87BD-163C1ED2BCFA}"/>
    <dgm:cxn modelId="{93C21BA9-EF13-468C-BB0A-4A22500F4DA3}" srcId="{56A00E06-5398-4A40-82A5-BE20085C8067}" destId="{242F95B6-6612-415C-829A-6F4C423F8110}" srcOrd="6" destOrd="0" parTransId="{CA4AD714-6C38-46FE-9DD0-0F87117ACF96}" sibTransId="{1CEEFBEB-A182-4594-9FB2-30910ACDDA4E}"/>
    <dgm:cxn modelId="{B2E2758C-E972-4929-B9AF-56714EEAE671}" srcId="{56A00E06-5398-4A40-82A5-BE20085C8067}" destId="{30EABF6F-4EF3-4CBC-B03B-2770F2F451BB}" srcOrd="1" destOrd="0" parTransId="{A2995221-DD0E-4C01-88AC-02E7D9AB0D22}" sibTransId="{D8C03AE8-05DE-43EA-B593-79372249C13F}"/>
    <dgm:cxn modelId="{09ED8401-BCEA-48D6-A8BF-DE6743A20909}" type="presOf" srcId="{1CEEFBEB-A182-4594-9FB2-30910ACDDA4E}" destId="{4A42884D-C7C0-4DC4-8917-B6894142F940}" srcOrd="0" destOrd="0" presId="urn:microsoft.com/office/officeart/2005/8/layout/bProcess3"/>
    <dgm:cxn modelId="{74E0F6EB-2373-4E9C-B05D-619F214C8E6C}" type="presOf" srcId="{57431BF7-AD0E-44C7-A6DC-4FEFBB9D35AF}" destId="{DF51513D-C7E5-4402-AFF9-C1C271893A2B}" srcOrd="1" destOrd="0" presId="urn:microsoft.com/office/officeart/2005/8/layout/bProcess3"/>
    <dgm:cxn modelId="{6692BD8A-ABD2-4AD6-AB2F-876B13C5085C}" type="presOf" srcId="{56A00E06-5398-4A40-82A5-BE20085C8067}" destId="{1C8B29D9-D488-40F6-BBAA-CCB406726782}" srcOrd="0" destOrd="0" presId="urn:microsoft.com/office/officeart/2005/8/layout/bProcess3"/>
    <dgm:cxn modelId="{A00518A5-D925-487C-BC74-D9805C6B3F54}" type="presOf" srcId="{73783B02-CDEF-496E-812B-55F1A3C11792}" destId="{B18AFA9B-55C1-49BF-9A4D-A19BAD9BEC2B}" srcOrd="0" destOrd="0" presId="urn:microsoft.com/office/officeart/2005/8/layout/bProcess3"/>
    <dgm:cxn modelId="{BE9C28CF-4749-4EC5-8C7B-267F267431AE}" type="presOf" srcId="{2B1515F9-C922-439C-A22F-00FA5DA9E441}" destId="{84217B45-12C6-4999-88FD-1A77E43B2503}" srcOrd="0" destOrd="0" presId="urn:microsoft.com/office/officeart/2005/8/layout/bProcess3"/>
    <dgm:cxn modelId="{7CEC32EB-728D-44C9-AAA0-F0494868F5C5}" type="presOf" srcId="{904F5A6A-42C6-4FD2-AA5A-481C7A91F032}" destId="{E3E8A8B0-1208-4A10-B5B2-DB08BB753FFA}" srcOrd="1" destOrd="0" presId="urn:microsoft.com/office/officeart/2005/8/layout/bProcess3"/>
    <dgm:cxn modelId="{430F4249-9C1D-4D5A-9BB9-6D539EC2D073}" type="presOf" srcId="{39BEEE3F-6D26-4D3F-9B98-45963D9322F6}" destId="{01B10395-F6F2-4E11-BF73-3FC5964E46E8}" srcOrd="0" destOrd="0" presId="urn:microsoft.com/office/officeart/2005/8/layout/bProcess3"/>
    <dgm:cxn modelId="{41E07EAB-3A4D-4388-AE8B-781634CFE9B9}" type="presOf" srcId="{7F12145F-A193-41DB-96DF-231A0CA96BE8}" destId="{3B0ECD53-2933-4994-BB4C-15C902BB35EF}" srcOrd="0" destOrd="0" presId="urn:microsoft.com/office/officeart/2005/8/layout/bProcess3"/>
    <dgm:cxn modelId="{F304988C-F972-43A1-B0C6-1C4D7CDB470F}" type="presOf" srcId="{30EABF6F-4EF3-4CBC-B03B-2770F2F451BB}" destId="{0B6AA306-5D8B-40BC-8D89-E75CDF58CECC}" srcOrd="0" destOrd="0" presId="urn:microsoft.com/office/officeart/2005/8/layout/bProcess3"/>
    <dgm:cxn modelId="{11E02642-2048-4257-9D26-FC1C1CFE2F73}" type="presOf" srcId="{B9A64A44-9F8C-4DCF-88B8-A658F0D9830E}" destId="{B74E36FA-6E9A-4D5C-A943-F9BF4DE78A37}" srcOrd="0" destOrd="0" presId="urn:microsoft.com/office/officeart/2005/8/layout/bProcess3"/>
    <dgm:cxn modelId="{17811A48-0174-4C18-B840-B3AB5A0DEB98}" type="presOf" srcId="{0FCF9898-2202-4798-B5F3-08204B4315A8}" destId="{4FCE8B0A-198A-4B35-9B6F-C48F29D59BA2}" srcOrd="0" destOrd="0" presId="urn:microsoft.com/office/officeart/2005/8/layout/bProcess3"/>
    <dgm:cxn modelId="{1BE97A1C-C2BB-4E31-BEF8-D2C3EA32756E}" type="presOf" srcId="{B9A64A44-9F8C-4DCF-88B8-A658F0D9830E}" destId="{C60AE5A8-C26B-4000-B27D-B025191CDF40}" srcOrd="1" destOrd="0" presId="urn:microsoft.com/office/officeart/2005/8/layout/bProcess3"/>
    <dgm:cxn modelId="{D6BF1AC6-317B-4CA9-A6DA-AA30086D8507}" type="presOf" srcId="{1CEEFBEB-A182-4594-9FB2-30910ACDDA4E}" destId="{2DC5066B-DADC-47CA-B4E9-CD848A59ED66}" srcOrd="1" destOrd="0" presId="urn:microsoft.com/office/officeart/2005/8/layout/bProcess3"/>
    <dgm:cxn modelId="{300547AF-1C87-41FB-AE18-3576960566BF}" type="presOf" srcId="{57431BF7-AD0E-44C7-A6DC-4FEFBB9D35AF}" destId="{700227EC-DEF3-4BF3-8906-46556FAFD52E}" srcOrd="0" destOrd="0" presId="urn:microsoft.com/office/officeart/2005/8/layout/bProcess3"/>
    <dgm:cxn modelId="{6F59C6ED-ED40-4ACA-BC38-EBBE933B90D3}" srcId="{56A00E06-5398-4A40-82A5-BE20085C8067}" destId="{7F12145F-A193-41DB-96DF-231A0CA96BE8}" srcOrd="4" destOrd="0" parTransId="{F8AF0BD9-6449-4655-865C-183E5DDACBB0}" sibTransId="{57431BF7-AD0E-44C7-A6DC-4FEFBB9D35AF}"/>
    <dgm:cxn modelId="{72CE3F6B-141F-48D2-BD36-1FE923FA3993}" type="presOf" srcId="{D8C03AE8-05DE-43EA-B593-79372249C13F}" destId="{22B5AC08-BC0B-41F1-8C76-A6F46F2A1E42}" srcOrd="1" destOrd="0" presId="urn:microsoft.com/office/officeart/2005/8/layout/bProcess3"/>
    <dgm:cxn modelId="{B8555D78-4D5C-4FF3-A2FC-E96D3D36B640}" srcId="{56A00E06-5398-4A40-82A5-BE20085C8067}" destId="{8981BB4C-D91D-46E7-BEC9-42616E224143}" srcOrd="2" destOrd="0" parTransId="{9BD95864-C23C-4606-B8FD-CF96BA8E78CA}" sibTransId="{B9A64A44-9F8C-4DCF-88B8-A658F0D9830E}"/>
    <dgm:cxn modelId="{358C7A53-3FA2-4201-8DDE-D6584022BB73}" type="presOf" srcId="{904F5A6A-42C6-4FD2-AA5A-481C7A91F032}" destId="{F3D2D420-B023-446F-96A3-872F6D8324F4}" srcOrd="0" destOrd="0" presId="urn:microsoft.com/office/officeart/2005/8/layout/bProcess3"/>
    <dgm:cxn modelId="{618BC6AB-49E1-4235-A30B-54B5004AE089}" type="presOf" srcId="{8981BB4C-D91D-46E7-BEC9-42616E224143}" destId="{9D4E2703-84C1-4D11-BA66-D3DC4272F861}" srcOrd="0" destOrd="0" presId="urn:microsoft.com/office/officeart/2005/8/layout/bProcess3"/>
    <dgm:cxn modelId="{21B97786-26C6-40B4-8F7D-40C8E43F2397}" srcId="{56A00E06-5398-4A40-82A5-BE20085C8067}" destId="{2B1515F9-C922-439C-A22F-00FA5DA9E441}" srcOrd="3" destOrd="0" parTransId="{3F42D38B-8EC6-42E6-9C2B-23E371951113}" sibTransId="{0FCF9898-2202-4798-B5F3-08204B4315A8}"/>
    <dgm:cxn modelId="{8F33229B-A497-4543-9A5A-4132E0874381}" type="presOf" srcId="{977D46F5-DB3D-4A3C-8057-2B5D094FA473}" destId="{A212FDCE-3898-4867-8F7F-BDFD6E2DFDE8}" srcOrd="0" destOrd="0" presId="urn:microsoft.com/office/officeart/2005/8/layout/bProcess3"/>
    <dgm:cxn modelId="{FBF61911-1D56-408C-8C7B-D722F039E9E2}" type="presOf" srcId="{0FCF9898-2202-4798-B5F3-08204B4315A8}" destId="{E3A0402E-63B7-423D-8117-D99EB2A3CED9}" srcOrd="1" destOrd="0" presId="urn:microsoft.com/office/officeart/2005/8/layout/bProcess3"/>
    <dgm:cxn modelId="{D44AA26E-2954-49A0-B01E-D243D8D1DB17}" srcId="{56A00E06-5398-4A40-82A5-BE20085C8067}" destId="{977D46F5-DB3D-4A3C-8057-2B5D094FA473}" srcOrd="5" destOrd="0" parTransId="{DCA6269E-4D6D-4131-BC36-673C8760B013}" sibTransId="{904F5A6A-42C6-4FD2-AA5A-481C7A91F032}"/>
    <dgm:cxn modelId="{86915913-A28C-4B46-B8E9-443425F7D5E7}" type="presParOf" srcId="{1C8B29D9-D488-40F6-BBAA-CCB406726782}" destId="{B18AFA9B-55C1-49BF-9A4D-A19BAD9BEC2B}" srcOrd="0" destOrd="0" presId="urn:microsoft.com/office/officeart/2005/8/layout/bProcess3"/>
    <dgm:cxn modelId="{0EC5018E-F189-4017-870E-E20A01D92900}" type="presParOf" srcId="{1C8B29D9-D488-40F6-BBAA-CCB406726782}" destId="{CA860914-E7DA-44FD-8C50-B36D5B94FF13}" srcOrd="1" destOrd="0" presId="urn:microsoft.com/office/officeart/2005/8/layout/bProcess3"/>
    <dgm:cxn modelId="{3CC05B35-7F84-433A-92BF-E18156D3155C}" type="presParOf" srcId="{CA860914-E7DA-44FD-8C50-B36D5B94FF13}" destId="{32D600DC-EC95-405C-9BC5-F1DAF5285AA7}" srcOrd="0" destOrd="0" presId="urn:microsoft.com/office/officeart/2005/8/layout/bProcess3"/>
    <dgm:cxn modelId="{24AF8FA6-7FF9-4BCC-A750-0C8F4A164D72}" type="presParOf" srcId="{1C8B29D9-D488-40F6-BBAA-CCB406726782}" destId="{0B6AA306-5D8B-40BC-8D89-E75CDF58CECC}" srcOrd="2" destOrd="0" presId="urn:microsoft.com/office/officeart/2005/8/layout/bProcess3"/>
    <dgm:cxn modelId="{396526A1-976B-4B6D-A78A-E488C5AFEE60}" type="presParOf" srcId="{1C8B29D9-D488-40F6-BBAA-CCB406726782}" destId="{FA867011-5B4E-4BFA-A6B6-4398D6DF0AD1}" srcOrd="3" destOrd="0" presId="urn:microsoft.com/office/officeart/2005/8/layout/bProcess3"/>
    <dgm:cxn modelId="{0F0692BC-CBEC-4813-AD2C-932663938C10}" type="presParOf" srcId="{FA867011-5B4E-4BFA-A6B6-4398D6DF0AD1}" destId="{22B5AC08-BC0B-41F1-8C76-A6F46F2A1E42}" srcOrd="0" destOrd="0" presId="urn:microsoft.com/office/officeart/2005/8/layout/bProcess3"/>
    <dgm:cxn modelId="{F27FAAF5-643F-4510-B721-36FD3627CBCD}" type="presParOf" srcId="{1C8B29D9-D488-40F6-BBAA-CCB406726782}" destId="{9D4E2703-84C1-4D11-BA66-D3DC4272F861}" srcOrd="4" destOrd="0" presId="urn:microsoft.com/office/officeart/2005/8/layout/bProcess3"/>
    <dgm:cxn modelId="{D7659259-BD8C-4A2C-826F-99DD3C66A52A}" type="presParOf" srcId="{1C8B29D9-D488-40F6-BBAA-CCB406726782}" destId="{B74E36FA-6E9A-4D5C-A943-F9BF4DE78A37}" srcOrd="5" destOrd="0" presId="urn:microsoft.com/office/officeart/2005/8/layout/bProcess3"/>
    <dgm:cxn modelId="{E6BF68D3-873A-42A4-9921-2D7CE21C9D11}" type="presParOf" srcId="{B74E36FA-6E9A-4D5C-A943-F9BF4DE78A37}" destId="{C60AE5A8-C26B-4000-B27D-B025191CDF40}" srcOrd="0" destOrd="0" presId="urn:microsoft.com/office/officeart/2005/8/layout/bProcess3"/>
    <dgm:cxn modelId="{4D79AA86-DC38-4CDA-8EB1-6256A1731650}" type="presParOf" srcId="{1C8B29D9-D488-40F6-BBAA-CCB406726782}" destId="{84217B45-12C6-4999-88FD-1A77E43B2503}" srcOrd="6" destOrd="0" presId="urn:microsoft.com/office/officeart/2005/8/layout/bProcess3"/>
    <dgm:cxn modelId="{A8B61904-F048-4C83-BCDE-E1805723F1D9}" type="presParOf" srcId="{1C8B29D9-D488-40F6-BBAA-CCB406726782}" destId="{4FCE8B0A-198A-4B35-9B6F-C48F29D59BA2}" srcOrd="7" destOrd="0" presId="urn:microsoft.com/office/officeart/2005/8/layout/bProcess3"/>
    <dgm:cxn modelId="{01A3D4F0-3647-4520-A3EF-22B5983F8D34}" type="presParOf" srcId="{4FCE8B0A-198A-4B35-9B6F-C48F29D59BA2}" destId="{E3A0402E-63B7-423D-8117-D99EB2A3CED9}" srcOrd="0" destOrd="0" presId="urn:microsoft.com/office/officeart/2005/8/layout/bProcess3"/>
    <dgm:cxn modelId="{EED5953F-AC50-4675-8D4E-B32CA1CF561A}" type="presParOf" srcId="{1C8B29D9-D488-40F6-BBAA-CCB406726782}" destId="{3B0ECD53-2933-4994-BB4C-15C902BB35EF}" srcOrd="8" destOrd="0" presId="urn:microsoft.com/office/officeart/2005/8/layout/bProcess3"/>
    <dgm:cxn modelId="{FE9F382A-4525-45E1-B5B2-65CDBB3C7840}" type="presParOf" srcId="{1C8B29D9-D488-40F6-BBAA-CCB406726782}" destId="{700227EC-DEF3-4BF3-8906-46556FAFD52E}" srcOrd="9" destOrd="0" presId="urn:microsoft.com/office/officeart/2005/8/layout/bProcess3"/>
    <dgm:cxn modelId="{F4233954-6DEE-4C52-8370-C492851CB263}" type="presParOf" srcId="{700227EC-DEF3-4BF3-8906-46556FAFD52E}" destId="{DF51513D-C7E5-4402-AFF9-C1C271893A2B}" srcOrd="0" destOrd="0" presId="urn:microsoft.com/office/officeart/2005/8/layout/bProcess3"/>
    <dgm:cxn modelId="{3F570C55-775F-4814-BC82-9FCF98165760}" type="presParOf" srcId="{1C8B29D9-D488-40F6-BBAA-CCB406726782}" destId="{A212FDCE-3898-4867-8F7F-BDFD6E2DFDE8}" srcOrd="10" destOrd="0" presId="urn:microsoft.com/office/officeart/2005/8/layout/bProcess3"/>
    <dgm:cxn modelId="{04955DF0-06C8-4492-B9F9-EE97CD1E6F17}" type="presParOf" srcId="{1C8B29D9-D488-40F6-BBAA-CCB406726782}" destId="{F3D2D420-B023-446F-96A3-872F6D8324F4}" srcOrd="11" destOrd="0" presId="urn:microsoft.com/office/officeart/2005/8/layout/bProcess3"/>
    <dgm:cxn modelId="{EDFD3375-0E09-49E1-88D1-68D0298795E7}" type="presParOf" srcId="{F3D2D420-B023-446F-96A3-872F6D8324F4}" destId="{E3E8A8B0-1208-4A10-B5B2-DB08BB753FFA}" srcOrd="0" destOrd="0" presId="urn:microsoft.com/office/officeart/2005/8/layout/bProcess3"/>
    <dgm:cxn modelId="{A1EC09E0-2275-4BA7-92EA-62E9465E912C}" type="presParOf" srcId="{1C8B29D9-D488-40F6-BBAA-CCB406726782}" destId="{2FC43938-983C-44D2-A586-7D801AAF170F}" srcOrd="12" destOrd="0" presId="urn:microsoft.com/office/officeart/2005/8/layout/bProcess3"/>
    <dgm:cxn modelId="{148DD007-40F9-456B-80BD-1E56EC695C09}" type="presParOf" srcId="{1C8B29D9-D488-40F6-BBAA-CCB406726782}" destId="{4A42884D-C7C0-4DC4-8917-B6894142F940}" srcOrd="13" destOrd="0" presId="urn:microsoft.com/office/officeart/2005/8/layout/bProcess3"/>
    <dgm:cxn modelId="{C47A816D-6B1E-4015-8DEA-71EC6DCADD08}" type="presParOf" srcId="{4A42884D-C7C0-4DC4-8917-B6894142F940}" destId="{2DC5066B-DADC-47CA-B4E9-CD848A59ED66}" srcOrd="0" destOrd="0" presId="urn:microsoft.com/office/officeart/2005/8/layout/bProcess3"/>
    <dgm:cxn modelId="{894863C4-F44E-4AB4-BBBA-7B76F5578BB2}" type="presParOf" srcId="{1C8B29D9-D488-40F6-BBAA-CCB406726782}" destId="{01B10395-F6F2-4E11-BF73-3FC5964E46E8}" srcOrd="14"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46AB902A-46E2-4F52-945C-7D4AEE917CEB}" type="doc">
      <dgm:prSet loTypeId="urn:microsoft.com/office/officeart/2005/8/layout/radial1" loCatId="relationship" qsTypeId="urn:microsoft.com/office/officeart/2005/8/quickstyle/simple4" qsCatId="simple" csTypeId="urn:microsoft.com/office/officeart/2005/8/colors/accent0_3" csCatId="mainScheme" phldr="1"/>
      <dgm:spPr/>
      <dgm:t>
        <a:bodyPr/>
        <a:lstStyle/>
        <a:p>
          <a:endParaRPr lang="de-DE"/>
        </a:p>
      </dgm:t>
    </dgm:pt>
    <dgm:pt modelId="{B7842F97-0078-4413-AF09-770ACCA6E7DA}">
      <dgm:prSet phldrT="[Text]"/>
      <dgm:spPr>
        <a:solidFill>
          <a:srgbClr val="004983"/>
        </a:solidFill>
      </dgm:spPr>
      <dgm:t>
        <a:bodyPr/>
        <a:lstStyle/>
        <a:p>
          <a:pPr>
            <a:buNone/>
          </a:pPr>
          <a:r>
            <a:rPr lang="de-DE" dirty="0"/>
            <a:t>Aussagekraft abhängig von den Einzelstudien</a:t>
          </a:r>
        </a:p>
      </dgm:t>
    </dgm:pt>
    <dgm:pt modelId="{2AD02C47-9F70-4A31-9886-96F8D5403826}" type="parTrans" cxnId="{C8028954-E6F2-4B13-8FA7-28F431E63176}">
      <dgm:prSet/>
      <dgm:spPr/>
      <dgm:t>
        <a:bodyPr/>
        <a:lstStyle/>
        <a:p>
          <a:endParaRPr lang="de-DE"/>
        </a:p>
      </dgm:t>
    </dgm:pt>
    <dgm:pt modelId="{64D1D5F1-9636-4564-92BC-C13EEA1C002B}" type="sibTrans" cxnId="{C8028954-E6F2-4B13-8FA7-28F431E63176}">
      <dgm:prSet/>
      <dgm:spPr/>
      <dgm:t>
        <a:bodyPr/>
        <a:lstStyle/>
        <a:p>
          <a:endParaRPr lang="de-DE"/>
        </a:p>
      </dgm:t>
    </dgm:pt>
    <dgm:pt modelId="{DA395CF4-CD97-4C45-9AB3-BBBD2CFA0818}">
      <dgm:prSet phldrT="[Text]" custT="1"/>
      <dgm:spPr>
        <a:solidFill>
          <a:srgbClr val="004983"/>
        </a:solidFill>
      </dgm:spPr>
      <dgm:t>
        <a:bodyPr/>
        <a:lstStyle/>
        <a:p>
          <a:r>
            <a:rPr lang="de-DE" sz="1600" dirty="0"/>
            <a:t>Geringe wissenschaftliche Qualität</a:t>
          </a:r>
        </a:p>
      </dgm:t>
    </dgm:pt>
    <dgm:pt modelId="{0F7E0777-B692-4DEF-AA8C-497C6F48AC6B}" type="parTrans" cxnId="{2F6E430D-06C8-4B41-8C94-090BB153F84F}">
      <dgm:prSet/>
      <dgm:spPr>
        <a:ln w="25400"/>
      </dgm:spPr>
      <dgm:t>
        <a:bodyPr/>
        <a:lstStyle/>
        <a:p>
          <a:endParaRPr lang="de-DE"/>
        </a:p>
      </dgm:t>
    </dgm:pt>
    <dgm:pt modelId="{B0D93FA9-20FC-4F46-BD0D-F8BC873CFA15}" type="sibTrans" cxnId="{2F6E430D-06C8-4B41-8C94-090BB153F84F}">
      <dgm:prSet/>
      <dgm:spPr/>
      <dgm:t>
        <a:bodyPr/>
        <a:lstStyle/>
        <a:p>
          <a:endParaRPr lang="de-DE"/>
        </a:p>
      </dgm:t>
    </dgm:pt>
    <dgm:pt modelId="{F2BFD1F7-3488-43BE-A777-EEF46143F218}">
      <dgm:prSet phldrT="[Text]" custT="1"/>
      <dgm:spPr>
        <a:solidFill>
          <a:srgbClr val="004983"/>
        </a:solidFill>
      </dgm:spPr>
      <dgm:t>
        <a:bodyPr/>
        <a:lstStyle/>
        <a:p>
          <a:r>
            <a:rPr lang="de-DE" sz="1600" dirty="0"/>
            <a:t>Heterogenität</a:t>
          </a:r>
        </a:p>
        <a:p>
          <a:endParaRPr lang="de-DE" sz="800" dirty="0"/>
        </a:p>
        <a:p>
          <a:r>
            <a:rPr lang="de-DE" sz="1600" dirty="0"/>
            <a:t>Apfel-Birnen Problematik</a:t>
          </a:r>
        </a:p>
      </dgm:t>
    </dgm:pt>
    <dgm:pt modelId="{4C5B1927-F82D-468E-99B6-F97960110C89}" type="sibTrans" cxnId="{2EBD29B2-1D0A-43A7-8F50-674A248446E4}">
      <dgm:prSet/>
      <dgm:spPr/>
      <dgm:t>
        <a:bodyPr/>
        <a:lstStyle/>
        <a:p>
          <a:endParaRPr lang="de-DE"/>
        </a:p>
      </dgm:t>
    </dgm:pt>
    <dgm:pt modelId="{6BE8CE0B-D5E6-4C43-B751-6F829232A7A4}" type="parTrans" cxnId="{2EBD29B2-1D0A-43A7-8F50-674A248446E4}">
      <dgm:prSet/>
      <dgm:spPr>
        <a:ln w="25400"/>
      </dgm:spPr>
      <dgm:t>
        <a:bodyPr/>
        <a:lstStyle/>
        <a:p>
          <a:endParaRPr lang="de-DE"/>
        </a:p>
      </dgm:t>
    </dgm:pt>
    <dgm:pt modelId="{AAB85C49-EEB8-4D5F-B840-9C31572649A3}">
      <dgm:prSet phldrT="[Text]" custT="1"/>
      <dgm:spPr>
        <a:solidFill>
          <a:srgbClr val="004983"/>
        </a:solidFill>
      </dgm:spPr>
      <dgm:t>
        <a:bodyPr/>
        <a:lstStyle/>
        <a:p>
          <a:r>
            <a:rPr lang="de-DE" sz="1600" dirty="0"/>
            <a:t>Bias</a:t>
          </a:r>
        </a:p>
      </dgm:t>
    </dgm:pt>
    <dgm:pt modelId="{C64E6DD2-F208-4E55-BFF2-CB126952C2DF}" type="sibTrans" cxnId="{AC9531EC-95C2-4755-8D23-D497A2AE6AB9}">
      <dgm:prSet/>
      <dgm:spPr/>
      <dgm:t>
        <a:bodyPr/>
        <a:lstStyle/>
        <a:p>
          <a:endParaRPr lang="de-DE"/>
        </a:p>
      </dgm:t>
    </dgm:pt>
    <dgm:pt modelId="{21085CED-BC97-49CD-83C9-8050AC473AC4}" type="parTrans" cxnId="{AC9531EC-95C2-4755-8D23-D497A2AE6AB9}">
      <dgm:prSet/>
      <dgm:spPr>
        <a:ln w="25400"/>
      </dgm:spPr>
      <dgm:t>
        <a:bodyPr/>
        <a:lstStyle/>
        <a:p>
          <a:endParaRPr lang="de-DE"/>
        </a:p>
      </dgm:t>
    </dgm:pt>
    <dgm:pt modelId="{30E2163F-51EA-4E73-875C-D74CDCE23C73}" type="pres">
      <dgm:prSet presAssocID="{46AB902A-46E2-4F52-945C-7D4AEE917CEB}" presName="cycle" presStyleCnt="0">
        <dgm:presLayoutVars>
          <dgm:chMax val="1"/>
          <dgm:dir/>
          <dgm:animLvl val="ctr"/>
          <dgm:resizeHandles val="exact"/>
        </dgm:presLayoutVars>
      </dgm:prSet>
      <dgm:spPr/>
      <dgm:t>
        <a:bodyPr/>
        <a:lstStyle/>
        <a:p>
          <a:endParaRPr lang="de-DE"/>
        </a:p>
      </dgm:t>
    </dgm:pt>
    <dgm:pt modelId="{7AA373B0-4E3A-4CF7-811C-6EA3FC148198}" type="pres">
      <dgm:prSet presAssocID="{B7842F97-0078-4413-AF09-770ACCA6E7DA}" presName="centerShape" presStyleLbl="node0" presStyleIdx="0" presStyleCnt="1" custScaleX="217830" custScaleY="107196" custLinFactNeighborX="3360" custLinFactNeighborY="-31774"/>
      <dgm:spPr/>
      <dgm:t>
        <a:bodyPr/>
        <a:lstStyle/>
        <a:p>
          <a:endParaRPr lang="de-DE"/>
        </a:p>
      </dgm:t>
    </dgm:pt>
    <dgm:pt modelId="{027F26B1-AC95-484F-B42F-0E58C97781BA}" type="pres">
      <dgm:prSet presAssocID="{21085CED-BC97-49CD-83C9-8050AC473AC4}" presName="Name9" presStyleLbl="parChTrans1D2" presStyleIdx="0" presStyleCnt="3"/>
      <dgm:spPr/>
      <dgm:t>
        <a:bodyPr/>
        <a:lstStyle/>
        <a:p>
          <a:endParaRPr lang="de-DE"/>
        </a:p>
      </dgm:t>
    </dgm:pt>
    <dgm:pt modelId="{181CDEFD-F82F-4289-9128-D3BFA11B75B7}" type="pres">
      <dgm:prSet presAssocID="{21085CED-BC97-49CD-83C9-8050AC473AC4}" presName="connTx" presStyleLbl="parChTrans1D2" presStyleIdx="0" presStyleCnt="3"/>
      <dgm:spPr/>
      <dgm:t>
        <a:bodyPr/>
        <a:lstStyle/>
        <a:p>
          <a:endParaRPr lang="de-DE"/>
        </a:p>
      </dgm:t>
    </dgm:pt>
    <dgm:pt modelId="{694D4284-DD70-4F65-92C6-F8296079CE0B}" type="pres">
      <dgm:prSet presAssocID="{AAB85C49-EEB8-4D5F-B840-9C31572649A3}" presName="node" presStyleLbl="node1" presStyleIdx="0" presStyleCnt="3" custScaleX="113109" custRadScaleRad="43910" custRadScaleInc="292598">
        <dgm:presLayoutVars>
          <dgm:bulletEnabled val="1"/>
        </dgm:presLayoutVars>
      </dgm:prSet>
      <dgm:spPr/>
      <dgm:t>
        <a:bodyPr/>
        <a:lstStyle/>
        <a:p>
          <a:endParaRPr lang="de-DE"/>
        </a:p>
      </dgm:t>
    </dgm:pt>
    <dgm:pt modelId="{3E96454A-9C78-43A1-A3CA-B7E0BF92FBCE}" type="pres">
      <dgm:prSet presAssocID="{6BE8CE0B-D5E6-4C43-B751-6F829232A7A4}" presName="Name9" presStyleLbl="parChTrans1D2" presStyleIdx="1" presStyleCnt="3"/>
      <dgm:spPr/>
      <dgm:t>
        <a:bodyPr/>
        <a:lstStyle/>
        <a:p>
          <a:endParaRPr lang="de-DE"/>
        </a:p>
      </dgm:t>
    </dgm:pt>
    <dgm:pt modelId="{AA5F1F28-B142-4DF0-9E49-AAF6F9A0BB8C}" type="pres">
      <dgm:prSet presAssocID="{6BE8CE0B-D5E6-4C43-B751-6F829232A7A4}" presName="connTx" presStyleLbl="parChTrans1D2" presStyleIdx="1" presStyleCnt="3"/>
      <dgm:spPr/>
      <dgm:t>
        <a:bodyPr/>
        <a:lstStyle/>
        <a:p>
          <a:endParaRPr lang="de-DE"/>
        </a:p>
      </dgm:t>
    </dgm:pt>
    <dgm:pt modelId="{4FD08CCC-4B79-446E-9138-D1BB61F5DA9E}" type="pres">
      <dgm:prSet presAssocID="{F2BFD1F7-3488-43BE-A777-EEF46143F218}" presName="node" presStyleLbl="node1" presStyleIdx="1" presStyleCnt="3" custScaleX="112865" custRadScaleRad="123933" custRadScaleInc="-30809">
        <dgm:presLayoutVars>
          <dgm:bulletEnabled val="1"/>
        </dgm:presLayoutVars>
      </dgm:prSet>
      <dgm:spPr/>
      <dgm:t>
        <a:bodyPr/>
        <a:lstStyle/>
        <a:p>
          <a:endParaRPr lang="de-DE"/>
        </a:p>
      </dgm:t>
    </dgm:pt>
    <dgm:pt modelId="{D7E03210-2E9B-4FBD-93A3-9663E751BDBC}" type="pres">
      <dgm:prSet presAssocID="{0F7E0777-B692-4DEF-AA8C-497C6F48AC6B}" presName="Name9" presStyleLbl="parChTrans1D2" presStyleIdx="2" presStyleCnt="3"/>
      <dgm:spPr/>
      <dgm:t>
        <a:bodyPr/>
        <a:lstStyle/>
        <a:p>
          <a:endParaRPr lang="de-DE"/>
        </a:p>
      </dgm:t>
    </dgm:pt>
    <dgm:pt modelId="{389CEBBA-D53D-4E61-B874-F69C19B12844}" type="pres">
      <dgm:prSet presAssocID="{0F7E0777-B692-4DEF-AA8C-497C6F48AC6B}" presName="connTx" presStyleLbl="parChTrans1D2" presStyleIdx="2" presStyleCnt="3"/>
      <dgm:spPr/>
      <dgm:t>
        <a:bodyPr/>
        <a:lstStyle/>
        <a:p>
          <a:endParaRPr lang="de-DE"/>
        </a:p>
      </dgm:t>
    </dgm:pt>
    <dgm:pt modelId="{EF7CC71A-0B4E-4AB2-A3F7-87D638C3E4BD}" type="pres">
      <dgm:prSet presAssocID="{DA395CF4-CD97-4C45-9AB3-BBBD2CFA0818}" presName="node" presStyleLbl="node1" presStyleIdx="2" presStyleCnt="3" custScaleX="126287" custRadScaleRad="119881" custRadScaleInc="30151">
        <dgm:presLayoutVars>
          <dgm:bulletEnabled val="1"/>
        </dgm:presLayoutVars>
      </dgm:prSet>
      <dgm:spPr/>
      <dgm:t>
        <a:bodyPr/>
        <a:lstStyle/>
        <a:p>
          <a:endParaRPr lang="de-DE"/>
        </a:p>
      </dgm:t>
    </dgm:pt>
  </dgm:ptLst>
  <dgm:cxnLst>
    <dgm:cxn modelId="{AC9531EC-95C2-4755-8D23-D497A2AE6AB9}" srcId="{B7842F97-0078-4413-AF09-770ACCA6E7DA}" destId="{AAB85C49-EEB8-4D5F-B840-9C31572649A3}" srcOrd="0" destOrd="0" parTransId="{21085CED-BC97-49CD-83C9-8050AC473AC4}" sibTransId="{C64E6DD2-F208-4E55-BFF2-CB126952C2DF}"/>
    <dgm:cxn modelId="{63BE4B64-20E6-404D-A395-7808B6B4A154}" type="presOf" srcId="{21085CED-BC97-49CD-83C9-8050AC473AC4}" destId="{027F26B1-AC95-484F-B42F-0E58C97781BA}" srcOrd="0" destOrd="0" presId="urn:microsoft.com/office/officeart/2005/8/layout/radial1"/>
    <dgm:cxn modelId="{2C188233-D854-4D4A-8F65-E4FA62980755}" type="presOf" srcId="{21085CED-BC97-49CD-83C9-8050AC473AC4}" destId="{181CDEFD-F82F-4289-9128-D3BFA11B75B7}" srcOrd="1" destOrd="0" presId="urn:microsoft.com/office/officeart/2005/8/layout/radial1"/>
    <dgm:cxn modelId="{DF6AFB98-A258-4949-8556-C48B2E837B79}" type="presOf" srcId="{0F7E0777-B692-4DEF-AA8C-497C6F48AC6B}" destId="{389CEBBA-D53D-4E61-B874-F69C19B12844}" srcOrd="1" destOrd="0" presId="urn:microsoft.com/office/officeart/2005/8/layout/radial1"/>
    <dgm:cxn modelId="{2EBD29B2-1D0A-43A7-8F50-674A248446E4}" srcId="{B7842F97-0078-4413-AF09-770ACCA6E7DA}" destId="{F2BFD1F7-3488-43BE-A777-EEF46143F218}" srcOrd="1" destOrd="0" parTransId="{6BE8CE0B-D5E6-4C43-B751-6F829232A7A4}" sibTransId="{4C5B1927-F82D-468E-99B6-F97960110C89}"/>
    <dgm:cxn modelId="{09F4EA06-BEE1-4D05-B4C9-79DAA30672D8}" type="presOf" srcId="{0F7E0777-B692-4DEF-AA8C-497C6F48AC6B}" destId="{D7E03210-2E9B-4FBD-93A3-9663E751BDBC}" srcOrd="0" destOrd="0" presId="urn:microsoft.com/office/officeart/2005/8/layout/radial1"/>
    <dgm:cxn modelId="{3D0C260F-475F-4004-B907-9DB273E5D42D}" type="presOf" srcId="{AAB85C49-EEB8-4D5F-B840-9C31572649A3}" destId="{694D4284-DD70-4F65-92C6-F8296079CE0B}" srcOrd="0" destOrd="0" presId="urn:microsoft.com/office/officeart/2005/8/layout/radial1"/>
    <dgm:cxn modelId="{18B16707-91E7-44CB-A3BA-036D20F6E2A4}" type="presOf" srcId="{B7842F97-0078-4413-AF09-770ACCA6E7DA}" destId="{7AA373B0-4E3A-4CF7-811C-6EA3FC148198}" srcOrd="0" destOrd="0" presId="urn:microsoft.com/office/officeart/2005/8/layout/radial1"/>
    <dgm:cxn modelId="{146D0108-99C2-4215-8ADF-87668D8F5884}" type="presOf" srcId="{6BE8CE0B-D5E6-4C43-B751-6F829232A7A4}" destId="{AA5F1F28-B142-4DF0-9E49-AAF6F9A0BB8C}" srcOrd="1" destOrd="0" presId="urn:microsoft.com/office/officeart/2005/8/layout/radial1"/>
    <dgm:cxn modelId="{C8028954-E6F2-4B13-8FA7-28F431E63176}" srcId="{46AB902A-46E2-4F52-945C-7D4AEE917CEB}" destId="{B7842F97-0078-4413-AF09-770ACCA6E7DA}" srcOrd="0" destOrd="0" parTransId="{2AD02C47-9F70-4A31-9886-96F8D5403826}" sibTransId="{64D1D5F1-9636-4564-92BC-C13EEA1C002B}"/>
    <dgm:cxn modelId="{2F6E430D-06C8-4B41-8C94-090BB153F84F}" srcId="{B7842F97-0078-4413-AF09-770ACCA6E7DA}" destId="{DA395CF4-CD97-4C45-9AB3-BBBD2CFA0818}" srcOrd="2" destOrd="0" parTransId="{0F7E0777-B692-4DEF-AA8C-497C6F48AC6B}" sibTransId="{B0D93FA9-20FC-4F46-BD0D-F8BC873CFA15}"/>
    <dgm:cxn modelId="{6B7E2647-2DD0-458C-8800-5BBCDDD7375C}" type="presOf" srcId="{46AB902A-46E2-4F52-945C-7D4AEE917CEB}" destId="{30E2163F-51EA-4E73-875C-D74CDCE23C73}" srcOrd="0" destOrd="0" presId="urn:microsoft.com/office/officeart/2005/8/layout/radial1"/>
    <dgm:cxn modelId="{BAC48A17-743D-4735-BCBA-A2750972C59B}" type="presOf" srcId="{6BE8CE0B-D5E6-4C43-B751-6F829232A7A4}" destId="{3E96454A-9C78-43A1-A3CA-B7E0BF92FBCE}" srcOrd="0" destOrd="0" presId="urn:microsoft.com/office/officeart/2005/8/layout/radial1"/>
    <dgm:cxn modelId="{84D8C63F-AED9-4C67-A931-FF5E56F67CCA}" type="presOf" srcId="{F2BFD1F7-3488-43BE-A777-EEF46143F218}" destId="{4FD08CCC-4B79-446E-9138-D1BB61F5DA9E}" srcOrd="0" destOrd="0" presId="urn:microsoft.com/office/officeart/2005/8/layout/radial1"/>
    <dgm:cxn modelId="{C1435ED8-262D-45C4-893C-57D2D7F57A48}" type="presOf" srcId="{DA395CF4-CD97-4C45-9AB3-BBBD2CFA0818}" destId="{EF7CC71A-0B4E-4AB2-A3F7-87D638C3E4BD}" srcOrd="0" destOrd="0" presId="urn:microsoft.com/office/officeart/2005/8/layout/radial1"/>
    <dgm:cxn modelId="{C2EBCC47-FAFF-49B9-ABCE-0C53629C7333}" type="presParOf" srcId="{30E2163F-51EA-4E73-875C-D74CDCE23C73}" destId="{7AA373B0-4E3A-4CF7-811C-6EA3FC148198}" srcOrd="0" destOrd="0" presId="urn:microsoft.com/office/officeart/2005/8/layout/radial1"/>
    <dgm:cxn modelId="{33B510B1-4B4B-4F3B-9294-DDCF6EBA1F9D}" type="presParOf" srcId="{30E2163F-51EA-4E73-875C-D74CDCE23C73}" destId="{027F26B1-AC95-484F-B42F-0E58C97781BA}" srcOrd="1" destOrd="0" presId="urn:microsoft.com/office/officeart/2005/8/layout/radial1"/>
    <dgm:cxn modelId="{5D130F09-CB63-4668-A8EC-8566C793C3AF}" type="presParOf" srcId="{027F26B1-AC95-484F-B42F-0E58C97781BA}" destId="{181CDEFD-F82F-4289-9128-D3BFA11B75B7}" srcOrd="0" destOrd="0" presId="urn:microsoft.com/office/officeart/2005/8/layout/radial1"/>
    <dgm:cxn modelId="{909A44DA-D745-4D3F-B697-EFB0A16A1760}" type="presParOf" srcId="{30E2163F-51EA-4E73-875C-D74CDCE23C73}" destId="{694D4284-DD70-4F65-92C6-F8296079CE0B}" srcOrd="2" destOrd="0" presId="urn:microsoft.com/office/officeart/2005/8/layout/radial1"/>
    <dgm:cxn modelId="{C90F0E4A-AB71-4766-8AFF-64C60DE17AC8}" type="presParOf" srcId="{30E2163F-51EA-4E73-875C-D74CDCE23C73}" destId="{3E96454A-9C78-43A1-A3CA-B7E0BF92FBCE}" srcOrd="3" destOrd="0" presId="urn:microsoft.com/office/officeart/2005/8/layout/radial1"/>
    <dgm:cxn modelId="{0353CBBE-318A-414C-A3A7-70E66BF1BBBA}" type="presParOf" srcId="{3E96454A-9C78-43A1-A3CA-B7E0BF92FBCE}" destId="{AA5F1F28-B142-4DF0-9E49-AAF6F9A0BB8C}" srcOrd="0" destOrd="0" presId="urn:microsoft.com/office/officeart/2005/8/layout/radial1"/>
    <dgm:cxn modelId="{52FF3B66-7012-4F6D-BC43-6F4126D539D1}" type="presParOf" srcId="{30E2163F-51EA-4E73-875C-D74CDCE23C73}" destId="{4FD08CCC-4B79-446E-9138-D1BB61F5DA9E}" srcOrd="4" destOrd="0" presId="urn:microsoft.com/office/officeart/2005/8/layout/radial1"/>
    <dgm:cxn modelId="{59BF8703-F5CC-4CE4-9089-704348E4FCB3}" type="presParOf" srcId="{30E2163F-51EA-4E73-875C-D74CDCE23C73}" destId="{D7E03210-2E9B-4FBD-93A3-9663E751BDBC}" srcOrd="5" destOrd="0" presId="urn:microsoft.com/office/officeart/2005/8/layout/radial1"/>
    <dgm:cxn modelId="{71590A76-90F0-4B88-8DE4-86543FF11853}" type="presParOf" srcId="{D7E03210-2E9B-4FBD-93A3-9663E751BDBC}" destId="{389CEBBA-D53D-4E61-B874-F69C19B12844}" srcOrd="0" destOrd="0" presId="urn:microsoft.com/office/officeart/2005/8/layout/radial1"/>
    <dgm:cxn modelId="{176B32F3-F29A-487A-9A75-E5AC909D5286}" type="presParOf" srcId="{30E2163F-51EA-4E73-875C-D74CDCE23C73}" destId="{EF7CC71A-0B4E-4AB2-A3F7-87D638C3E4BD}" srcOrd="6"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860914-E7DA-44FD-8C50-B36D5B94FF13}">
      <dsp:nvSpPr>
        <dsp:cNvPr id="0" name=""/>
        <dsp:cNvSpPr/>
      </dsp:nvSpPr>
      <dsp:spPr>
        <a:xfrm>
          <a:off x="3834927" y="513751"/>
          <a:ext cx="396715" cy="91440"/>
        </a:xfrm>
        <a:custGeom>
          <a:avLst/>
          <a:gdLst/>
          <a:ahLst/>
          <a:cxnLst/>
          <a:rect l="0" t="0" r="0" b="0"/>
          <a:pathLst>
            <a:path>
              <a:moveTo>
                <a:pt x="0" y="45720"/>
              </a:moveTo>
              <a:lnTo>
                <a:pt x="396715" y="45720"/>
              </a:lnTo>
            </a:path>
          </a:pathLst>
        </a:custGeom>
        <a:noFill/>
        <a:ln w="25400"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p>
      </dsp:txBody>
      <dsp:txXfrm>
        <a:off x="4022602" y="557332"/>
        <a:ext cx="21365" cy="4277"/>
      </dsp:txXfrm>
    </dsp:sp>
    <dsp:sp modelId="{B18AFA9B-55C1-49BF-9A4D-A19BAD9BEC2B}">
      <dsp:nvSpPr>
        <dsp:cNvPr id="0" name=""/>
        <dsp:cNvSpPr/>
      </dsp:nvSpPr>
      <dsp:spPr>
        <a:xfrm>
          <a:off x="497571" y="2103"/>
          <a:ext cx="3339155" cy="1114736"/>
        </a:xfrm>
        <a:prstGeom prst="rect">
          <a:avLst/>
        </a:prstGeom>
        <a:solidFill>
          <a:srgbClr val="00498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de-DE" sz="1800" kern="1200" dirty="0">
              <a:solidFill>
                <a:prstClr val="white"/>
              </a:solidFill>
              <a:latin typeface="+mn-lt"/>
              <a:ea typeface="+mn-ea"/>
              <a:cs typeface="+mn-cs"/>
            </a:rPr>
            <a:t>Fragestellung</a:t>
          </a:r>
          <a:r>
            <a:rPr lang="de-DE" sz="1800" kern="1200" dirty="0">
              <a:latin typeface="+mn-lt"/>
            </a:rPr>
            <a:t> und statistisches Verfahren festlegen </a:t>
          </a:r>
        </a:p>
      </dsp:txBody>
      <dsp:txXfrm>
        <a:off x="497571" y="2103"/>
        <a:ext cx="3339155" cy="1114736"/>
      </dsp:txXfrm>
    </dsp:sp>
    <dsp:sp modelId="{FA867011-5B4E-4BFA-A6B6-4398D6DF0AD1}">
      <dsp:nvSpPr>
        <dsp:cNvPr id="0" name=""/>
        <dsp:cNvSpPr/>
      </dsp:nvSpPr>
      <dsp:spPr>
        <a:xfrm>
          <a:off x="1563956" y="1115039"/>
          <a:ext cx="4193833" cy="430035"/>
        </a:xfrm>
        <a:custGeom>
          <a:avLst/>
          <a:gdLst/>
          <a:ahLst/>
          <a:cxnLst/>
          <a:rect l="0" t="0" r="0" b="0"/>
          <a:pathLst>
            <a:path>
              <a:moveTo>
                <a:pt x="4193833" y="0"/>
              </a:moveTo>
              <a:lnTo>
                <a:pt x="4193833" y="232117"/>
              </a:lnTo>
              <a:lnTo>
                <a:pt x="0" y="232117"/>
              </a:lnTo>
              <a:lnTo>
                <a:pt x="0" y="430035"/>
              </a:lnTo>
            </a:path>
          </a:pathLst>
        </a:custGeom>
        <a:noFill/>
        <a:ln w="25400"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p>
      </dsp:txBody>
      <dsp:txXfrm>
        <a:off x="3555396" y="1327918"/>
        <a:ext cx="210952" cy="4277"/>
      </dsp:txXfrm>
    </dsp:sp>
    <dsp:sp modelId="{0B6AA306-5D8B-40BC-8D89-E75CDF58CECC}">
      <dsp:nvSpPr>
        <dsp:cNvPr id="0" name=""/>
        <dsp:cNvSpPr/>
      </dsp:nvSpPr>
      <dsp:spPr>
        <a:xfrm>
          <a:off x="4264042" y="2103"/>
          <a:ext cx="2987493" cy="1114736"/>
        </a:xfrm>
        <a:prstGeom prst="rect">
          <a:avLst/>
        </a:prstGeom>
        <a:solidFill>
          <a:srgbClr val="00498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128016" tIns="128016" rIns="128016" bIns="128016"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de-DE" sz="1800" kern="1200" dirty="0">
              <a:latin typeface="+mn-lt"/>
            </a:rPr>
            <a:t>Ein- und Ausschlusskriterien zur Selektion der Studien</a:t>
          </a:r>
        </a:p>
        <a:p>
          <a:pPr marL="0" lvl="0" algn="ctr" defTabSz="533400">
            <a:lnSpc>
              <a:spcPct val="90000"/>
            </a:lnSpc>
            <a:spcBef>
              <a:spcPct val="0"/>
            </a:spcBef>
            <a:spcAft>
              <a:spcPct val="35000"/>
            </a:spcAft>
            <a:buNone/>
          </a:pPr>
          <a:endParaRPr lang="de-DE" sz="1200" kern="1200" dirty="0"/>
        </a:p>
      </dsp:txBody>
      <dsp:txXfrm>
        <a:off x="4264042" y="2103"/>
        <a:ext cx="2987493" cy="1114736"/>
      </dsp:txXfrm>
    </dsp:sp>
    <dsp:sp modelId="{B74E36FA-6E9A-4D5C-A943-F9BF4DE78A37}">
      <dsp:nvSpPr>
        <dsp:cNvPr id="0" name=""/>
        <dsp:cNvSpPr/>
      </dsp:nvSpPr>
      <dsp:spPr>
        <a:xfrm>
          <a:off x="2628540" y="2055803"/>
          <a:ext cx="396715" cy="91440"/>
        </a:xfrm>
        <a:custGeom>
          <a:avLst/>
          <a:gdLst/>
          <a:ahLst/>
          <a:cxnLst/>
          <a:rect l="0" t="0" r="0" b="0"/>
          <a:pathLst>
            <a:path>
              <a:moveTo>
                <a:pt x="0" y="45720"/>
              </a:moveTo>
              <a:lnTo>
                <a:pt x="396715" y="45720"/>
              </a:lnTo>
            </a:path>
          </a:pathLst>
        </a:custGeom>
        <a:noFill/>
        <a:ln w="25400"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p>
      </dsp:txBody>
      <dsp:txXfrm>
        <a:off x="2816215" y="2099384"/>
        <a:ext cx="21365" cy="4277"/>
      </dsp:txXfrm>
    </dsp:sp>
    <dsp:sp modelId="{9D4E2703-84C1-4D11-BA66-D3DC4272F861}">
      <dsp:nvSpPr>
        <dsp:cNvPr id="0" name=""/>
        <dsp:cNvSpPr/>
      </dsp:nvSpPr>
      <dsp:spPr>
        <a:xfrm>
          <a:off x="497571" y="1577474"/>
          <a:ext cx="2132769" cy="1048097"/>
        </a:xfrm>
        <a:prstGeom prst="rect">
          <a:avLst/>
        </a:prstGeom>
        <a:solidFill>
          <a:srgbClr val="00498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ts val="2500"/>
            </a:lnSpc>
            <a:spcBef>
              <a:spcPct val="0"/>
            </a:spcBef>
            <a:spcAft>
              <a:spcPct val="35000"/>
            </a:spcAft>
          </a:pPr>
          <a:r>
            <a:rPr lang="de-AT" sz="1800" kern="1200" dirty="0">
              <a:latin typeface="+mn-lt"/>
              <a:cs typeface="Arial" pitchFamily="34" charset="0"/>
            </a:rPr>
            <a:t>Systematische Literatursuche</a:t>
          </a:r>
          <a:endParaRPr lang="de-DE" sz="1800" kern="1200" dirty="0">
            <a:latin typeface="+mn-lt"/>
          </a:endParaRPr>
        </a:p>
      </dsp:txBody>
      <dsp:txXfrm>
        <a:off x="497571" y="1577474"/>
        <a:ext cx="2132769" cy="1048097"/>
      </dsp:txXfrm>
    </dsp:sp>
    <dsp:sp modelId="{4FCE8B0A-198A-4B35-9B6F-C48F29D59BA2}">
      <dsp:nvSpPr>
        <dsp:cNvPr id="0" name=""/>
        <dsp:cNvSpPr/>
      </dsp:nvSpPr>
      <dsp:spPr>
        <a:xfrm>
          <a:off x="4913750" y="2055803"/>
          <a:ext cx="396715" cy="91440"/>
        </a:xfrm>
        <a:custGeom>
          <a:avLst/>
          <a:gdLst/>
          <a:ahLst/>
          <a:cxnLst/>
          <a:rect l="0" t="0" r="0" b="0"/>
          <a:pathLst>
            <a:path>
              <a:moveTo>
                <a:pt x="0" y="45720"/>
              </a:moveTo>
              <a:lnTo>
                <a:pt x="396715" y="45720"/>
              </a:lnTo>
            </a:path>
          </a:pathLst>
        </a:custGeom>
        <a:noFill/>
        <a:ln w="25400"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p>
      </dsp:txBody>
      <dsp:txXfrm>
        <a:off x="5101425" y="2099384"/>
        <a:ext cx="21365" cy="4277"/>
      </dsp:txXfrm>
    </dsp:sp>
    <dsp:sp modelId="{84217B45-12C6-4999-88FD-1A77E43B2503}">
      <dsp:nvSpPr>
        <dsp:cNvPr id="0" name=""/>
        <dsp:cNvSpPr/>
      </dsp:nvSpPr>
      <dsp:spPr>
        <a:xfrm>
          <a:off x="3057656" y="1544155"/>
          <a:ext cx="1857894" cy="1114736"/>
        </a:xfrm>
        <a:prstGeom prst="rect">
          <a:avLst/>
        </a:prstGeom>
        <a:solidFill>
          <a:srgbClr val="00498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de-DE" sz="1800" kern="1200" dirty="0">
              <a:solidFill>
                <a:prstClr val="white"/>
              </a:solidFill>
              <a:latin typeface="+mn-lt"/>
              <a:ea typeface="+mn-ea"/>
              <a:cs typeface="+mn-cs"/>
            </a:rPr>
            <a:t>Elektronische Datenextraktion</a:t>
          </a:r>
        </a:p>
      </dsp:txBody>
      <dsp:txXfrm>
        <a:off x="3057656" y="1544155"/>
        <a:ext cx="1857894" cy="1114736"/>
      </dsp:txXfrm>
    </dsp:sp>
    <dsp:sp modelId="{700227EC-DEF3-4BF3-8906-46556FAFD52E}">
      <dsp:nvSpPr>
        <dsp:cNvPr id="0" name=""/>
        <dsp:cNvSpPr/>
      </dsp:nvSpPr>
      <dsp:spPr>
        <a:xfrm>
          <a:off x="1502227" y="2657091"/>
          <a:ext cx="4769585" cy="398818"/>
        </a:xfrm>
        <a:custGeom>
          <a:avLst/>
          <a:gdLst/>
          <a:ahLst/>
          <a:cxnLst/>
          <a:rect l="0" t="0" r="0" b="0"/>
          <a:pathLst>
            <a:path>
              <a:moveTo>
                <a:pt x="4769585" y="0"/>
              </a:moveTo>
              <a:lnTo>
                <a:pt x="4769585" y="216509"/>
              </a:lnTo>
              <a:lnTo>
                <a:pt x="0" y="216509"/>
              </a:lnTo>
              <a:lnTo>
                <a:pt x="0" y="398818"/>
              </a:lnTo>
            </a:path>
          </a:pathLst>
        </a:custGeom>
        <a:noFill/>
        <a:ln w="25400"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p>
      </dsp:txBody>
      <dsp:txXfrm>
        <a:off x="3767298" y="2854362"/>
        <a:ext cx="239443" cy="4277"/>
      </dsp:txXfrm>
    </dsp:sp>
    <dsp:sp modelId="{3B0ECD53-2933-4994-BB4C-15C902BB35EF}">
      <dsp:nvSpPr>
        <dsp:cNvPr id="0" name=""/>
        <dsp:cNvSpPr/>
      </dsp:nvSpPr>
      <dsp:spPr>
        <a:xfrm>
          <a:off x="5342866" y="1544155"/>
          <a:ext cx="1857894" cy="1114736"/>
        </a:xfrm>
        <a:prstGeom prst="rect">
          <a:avLst/>
        </a:prstGeom>
        <a:solidFill>
          <a:srgbClr val="00498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85344" tIns="85344" rIns="85344" bIns="85344" numCol="1" spcCol="1270" anchor="ctr" anchorCtr="0">
          <a:noAutofit/>
        </a:bodyPr>
        <a:lstStyle/>
        <a:p>
          <a:pPr lvl="0" algn="ctr" defTabSz="800100">
            <a:lnSpc>
              <a:spcPct val="90000"/>
            </a:lnSpc>
            <a:spcBef>
              <a:spcPct val="0"/>
            </a:spcBef>
            <a:spcAft>
              <a:spcPct val="35000"/>
            </a:spcAft>
          </a:pPr>
          <a:r>
            <a:rPr lang="de-DE" sz="1800" kern="1200" dirty="0">
              <a:solidFill>
                <a:prstClr val="white"/>
              </a:solidFill>
              <a:latin typeface="+mn-lt"/>
              <a:ea typeface="+mn-ea"/>
              <a:cs typeface="+mn-cs"/>
            </a:rPr>
            <a:t>Heterogenität</a:t>
          </a:r>
          <a:r>
            <a:rPr lang="de-DE" sz="1800" kern="1200" dirty="0">
              <a:latin typeface="+mn-lt"/>
            </a:rPr>
            <a:t> untersuchen </a:t>
          </a:r>
        </a:p>
      </dsp:txBody>
      <dsp:txXfrm>
        <a:off x="5342866" y="1544155"/>
        <a:ext cx="1857894" cy="1114736"/>
      </dsp:txXfrm>
    </dsp:sp>
    <dsp:sp modelId="{F3D2D420-B023-446F-96A3-872F6D8324F4}">
      <dsp:nvSpPr>
        <dsp:cNvPr id="0" name=""/>
        <dsp:cNvSpPr/>
      </dsp:nvSpPr>
      <dsp:spPr>
        <a:xfrm>
          <a:off x="2516900" y="3597855"/>
          <a:ext cx="408531" cy="91440"/>
        </a:xfrm>
        <a:custGeom>
          <a:avLst/>
          <a:gdLst/>
          <a:ahLst/>
          <a:cxnLst/>
          <a:rect l="0" t="0" r="0" b="0"/>
          <a:pathLst>
            <a:path>
              <a:moveTo>
                <a:pt x="0" y="47823"/>
              </a:moveTo>
              <a:lnTo>
                <a:pt x="221365" y="47823"/>
              </a:lnTo>
              <a:lnTo>
                <a:pt x="221365" y="45720"/>
              </a:lnTo>
              <a:lnTo>
                <a:pt x="408531" y="45720"/>
              </a:lnTo>
            </a:path>
          </a:pathLst>
        </a:custGeom>
        <a:noFill/>
        <a:ln w="25400"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p>
      </dsp:txBody>
      <dsp:txXfrm>
        <a:off x="2710187" y="3641436"/>
        <a:ext cx="21956" cy="4277"/>
      </dsp:txXfrm>
    </dsp:sp>
    <dsp:sp modelId="{A212FDCE-3898-4867-8F7F-BDFD6E2DFDE8}">
      <dsp:nvSpPr>
        <dsp:cNvPr id="0" name=""/>
        <dsp:cNvSpPr/>
      </dsp:nvSpPr>
      <dsp:spPr>
        <a:xfrm>
          <a:off x="485755" y="3088310"/>
          <a:ext cx="2032944" cy="1114736"/>
        </a:xfrm>
        <a:prstGeom prst="rect">
          <a:avLst/>
        </a:prstGeom>
        <a:solidFill>
          <a:srgbClr val="00498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de-DE" sz="1800" kern="1200" dirty="0">
              <a:latin typeface="+mn-lt"/>
            </a:rPr>
            <a:t>Statistische Zusammenfassung</a:t>
          </a:r>
        </a:p>
      </dsp:txBody>
      <dsp:txXfrm>
        <a:off x="485755" y="3088310"/>
        <a:ext cx="2032944" cy="1114736"/>
      </dsp:txXfrm>
    </dsp:sp>
    <dsp:sp modelId="{4A42884D-C7C0-4DC4-8917-B6894142F940}">
      <dsp:nvSpPr>
        <dsp:cNvPr id="0" name=""/>
        <dsp:cNvSpPr/>
      </dsp:nvSpPr>
      <dsp:spPr>
        <a:xfrm>
          <a:off x="5062493" y="3597855"/>
          <a:ext cx="396715" cy="91440"/>
        </a:xfrm>
        <a:custGeom>
          <a:avLst/>
          <a:gdLst/>
          <a:ahLst/>
          <a:cxnLst/>
          <a:rect l="0" t="0" r="0" b="0"/>
          <a:pathLst>
            <a:path>
              <a:moveTo>
                <a:pt x="0" y="45720"/>
              </a:moveTo>
              <a:lnTo>
                <a:pt x="396715" y="45720"/>
              </a:lnTo>
            </a:path>
          </a:pathLst>
        </a:custGeom>
        <a:noFill/>
        <a:ln w="25400"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p>
      </dsp:txBody>
      <dsp:txXfrm>
        <a:off x="5250168" y="3641436"/>
        <a:ext cx="21365" cy="4277"/>
      </dsp:txXfrm>
    </dsp:sp>
    <dsp:sp modelId="{2FC43938-983C-44D2-A586-7D801AAF170F}">
      <dsp:nvSpPr>
        <dsp:cNvPr id="0" name=""/>
        <dsp:cNvSpPr/>
      </dsp:nvSpPr>
      <dsp:spPr>
        <a:xfrm>
          <a:off x="2957831" y="3086207"/>
          <a:ext cx="2106461" cy="1114736"/>
        </a:xfrm>
        <a:prstGeom prst="rect">
          <a:avLst/>
        </a:prstGeom>
        <a:solidFill>
          <a:srgbClr val="00498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ts val="2500"/>
            </a:lnSpc>
            <a:spcBef>
              <a:spcPct val="0"/>
            </a:spcBef>
            <a:spcAft>
              <a:spcPct val="35000"/>
            </a:spcAft>
          </a:pPr>
          <a:r>
            <a:rPr lang="de-AT" sz="1800" kern="1200" dirty="0">
              <a:solidFill>
                <a:prstClr val="white"/>
              </a:solidFill>
              <a:latin typeface="+mn-lt"/>
              <a:ea typeface="+mn-ea"/>
              <a:cs typeface="+mn-cs"/>
            </a:rPr>
            <a:t>Sensitivitätsanalyse</a:t>
          </a:r>
          <a:endParaRPr lang="de-DE" sz="1800" kern="1200" dirty="0">
            <a:latin typeface="+mn-lt"/>
          </a:endParaRPr>
        </a:p>
      </dsp:txBody>
      <dsp:txXfrm>
        <a:off x="2957831" y="3086207"/>
        <a:ext cx="2106461" cy="1114736"/>
      </dsp:txXfrm>
    </dsp:sp>
    <dsp:sp modelId="{01B10395-F6F2-4E11-BF73-3FC5964E46E8}">
      <dsp:nvSpPr>
        <dsp:cNvPr id="0" name=""/>
        <dsp:cNvSpPr/>
      </dsp:nvSpPr>
      <dsp:spPr>
        <a:xfrm>
          <a:off x="5491609" y="3086207"/>
          <a:ext cx="1759927" cy="1114736"/>
        </a:xfrm>
        <a:prstGeom prst="rect">
          <a:avLst/>
        </a:prstGeom>
        <a:solidFill>
          <a:srgbClr val="00498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de-DE" sz="1800" kern="1200" dirty="0">
              <a:latin typeface="+mn-lt"/>
            </a:rPr>
            <a:t>Interpretation</a:t>
          </a:r>
        </a:p>
      </dsp:txBody>
      <dsp:txXfrm>
        <a:off x="5491609" y="3086207"/>
        <a:ext cx="1759927" cy="11147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A373B0-4E3A-4CF7-811C-6EA3FC148198}">
      <dsp:nvSpPr>
        <dsp:cNvPr id="0" name=""/>
        <dsp:cNvSpPr/>
      </dsp:nvSpPr>
      <dsp:spPr>
        <a:xfrm>
          <a:off x="2390429" y="707801"/>
          <a:ext cx="3421687" cy="1683841"/>
        </a:xfrm>
        <a:prstGeom prst="ellipse">
          <a:avLst/>
        </a:prstGeom>
        <a:solidFill>
          <a:srgbClr val="004983"/>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buNone/>
          </a:pPr>
          <a:r>
            <a:rPr lang="de-DE" sz="2500" kern="1200" dirty="0"/>
            <a:t>Aussagekraft abhängig von den Einzelstudien</a:t>
          </a:r>
        </a:p>
      </dsp:txBody>
      <dsp:txXfrm>
        <a:off x="2891523" y="954394"/>
        <a:ext cx="2419499" cy="1190655"/>
      </dsp:txXfrm>
    </dsp:sp>
    <dsp:sp modelId="{027F26B1-AC95-484F-B42F-0E58C97781BA}">
      <dsp:nvSpPr>
        <dsp:cNvPr id="0" name=""/>
        <dsp:cNvSpPr/>
      </dsp:nvSpPr>
      <dsp:spPr>
        <a:xfrm rot="5506302">
          <a:off x="3782441" y="2657347"/>
          <a:ext cx="568022" cy="36146"/>
        </a:xfrm>
        <a:custGeom>
          <a:avLst/>
          <a:gdLst/>
          <a:ahLst/>
          <a:cxnLst/>
          <a:rect l="0" t="0" r="0" b="0"/>
          <a:pathLst>
            <a:path>
              <a:moveTo>
                <a:pt x="0" y="18073"/>
              </a:moveTo>
              <a:lnTo>
                <a:pt x="568022" y="18073"/>
              </a:lnTo>
            </a:path>
          </a:pathLst>
        </a:custGeom>
        <a:noFill/>
        <a:ln w="25400" cap="flat" cmpd="sng" algn="ctr">
          <a:solidFill>
            <a:scrgbClr r="0" g="0" b="0">
              <a:shade val="95000"/>
              <a:satMod val="105000"/>
            </a:scrgb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p>
      </dsp:txBody>
      <dsp:txXfrm rot="10800000">
        <a:off x="4052252" y="2661220"/>
        <a:ext cx="28401" cy="28401"/>
      </dsp:txXfrm>
    </dsp:sp>
    <dsp:sp modelId="{694D4284-DD70-4F65-92C6-F8296079CE0B}">
      <dsp:nvSpPr>
        <dsp:cNvPr id="0" name=""/>
        <dsp:cNvSpPr/>
      </dsp:nvSpPr>
      <dsp:spPr>
        <a:xfrm>
          <a:off x="3145025" y="2959003"/>
          <a:ext cx="1776723" cy="1570806"/>
        </a:xfrm>
        <a:prstGeom prst="ellipse">
          <a:avLst/>
        </a:prstGeom>
        <a:solidFill>
          <a:srgbClr val="004983"/>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a:t>Bias</a:t>
          </a:r>
        </a:p>
      </dsp:txBody>
      <dsp:txXfrm>
        <a:off x="3405220" y="3189042"/>
        <a:ext cx="1256333" cy="1110728"/>
      </dsp:txXfrm>
    </dsp:sp>
    <dsp:sp modelId="{3E96454A-9C78-43A1-A3CA-B7E0BF92FBCE}">
      <dsp:nvSpPr>
        <dsp:cNvPr id="0" name=""/>
        <dsp:cNvSpPr/>
      </dsp:nvSpPr>
      <dsp:spPr>
        <a:xfrm rot="2254907">
          <a:off x="4924088" y="2531463"/>
          <a:ext cx="952648" cy="36146"/>
        </a:xfrm>
        <a:custGeom>
          <a:avLst/>
          <a:gdLst/>
          <a:ahLst/>
          <a:cxnLst/>
          <a:rect l="0" t="0" r="0" b="0"/>
          <a:pathLst>
            <a:path>
              <a:moveTo>
                <a:pt x="0" y="18073"/>
              </a:moveTo>
              <a:lnTo>
                <a:pt x="952648" y="18073"/>
              </a:lnTo>
            </a:path>
          </a:pathLst>
        </a:custGeom>
        <a:noFill/>
        <a:ln w="25400" cap="flat" cmpd="sng" algn="ctr">
          <a:solidFill>
            <a:scrgbClr r="0" g="0" b="0">
              <a:shade val="95000"/>
              <a:satMod val="105000"/>
            </a:scrgb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p>
      </dsp:txBody>
      <dsp:txXfrm>
        <a:off x="5376596" y="2525720"/>
        <a:ext cx="47632" cy="47632"/>
      </dsp:txXfrm>
    </dsp:sp>
    <dsp:sp modelId="{4FD08CCC-4B79-446E-9138-D1BB61F5DA9E}">
      <dsp:nvSpPr>
        <dsp:cNvPr id="0" name=""/>
        <dsp:cNvSpPr/>
      </dsp:nvSpPr>
      <dsp:spPr>
        <a:xfrm>
          <a:off x="5560680" y="2569680"/>
          <a:ext cx="1772890" cy="1570806"/>
        </a:xfrm>
        <a:prstGeom prst="ellipse">
          <a:avLst/>
        </a:prstGeom>
        <a:solidFill>
          <a:srgbClr val="004983"/>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a:t>Heterogenität</a:t>
          </a:r>
        </a:p>
        <a:p>
          <a:pPr lvl="0" algn="ctr" defTabSz="711200">
            <a:lnSpc>
              <a:spcPct val="90000"/>
            </a:lnSpc>
            <a:spcBef>
              <a:spcPct val="0"/>
            </a:spcBef>
            <a:spcAft>
              <a:spcPct val="35000"/>
            </a:spcAft>
          </a:pPr>
          <a:endParaRPr lang="de-DE" sz="800" kern="1200" dirty="0"/>
        </a:p>
        <a:p>
          <a:pPr lvl="0" algn="ctr" defTabSz="711200">
            <a:lnSpc>
              <a:spcPct val="90000"/>
            </a:lnSpc>
            <a:spcBef>
              <a:spcPct val="0"/>
            </a:spcBef>
            <a:spcAft>
              <a:spcPct val="35000"/>
            </a:spcAft>
          </a:pPr>
          <a:r>
            <a:rPr lang="de-DE" sz="1600" kern="1200" dirty="0"/>
            <a:t>Apfel-Birnen Problematik</a:t>
          </a:r>
        </a:p>
      </dsp:txBody>
      <dsp:txXfrm>
        <a:off x="5820314" y="2799719"/>
        <a:ext cx="1253622" cy="1110728"/>
      </dsp:txXfrm>
    </dsp:sp>
    <dsp:sp modelId="{D7E03210-2E9B-4FBD-93A3-9663E751BDBC}">
      <dsp:nvSpPr>
        <dsp:cNvPr id="0" name=""/>
        <dsp:cNvSpPr/>
      </dsp:nvSpPr>
      <dsp:spPr>
        <a:xfrm rot="8673232">
          <a:off x="2208905" y="2518062"/>
          <a:ext cx="1013425" cy="36146"/>
        </a:xfrm>
        <a:custGeom>
          <a:avLst/>
          <a:gdLst/>
          <a:ahLst/>
          <a:cxnLst/>
          <a:rect l="0" t="0" r="0" b="0"/>
          <a:pathLst>
            <a:path>
              <a:moveTo>
                <a:pt x="0" y="18073"/>
              </a:moveTo>
              <a:lnTo>
                <a:pt x="1013425" y="18073"/>
              </a:lnTo>
            </a:path>
          </a:pathLst>
        </a:custGeom>
        <a:noFill/>
        <a:ln w="25400" cap="flat" cmpd="sng" algn="ctr">
          <a:solidFill>
            <a:scrgbClr r="0" g="0" b="0">
              <a:shade val="95000"/>
              <a:satMod val="105000"/>
            </a:scrgb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p>
      </dsp:txBody>
      <dsp:txXfrm rot="10800000">
        <a:off x="2690282" y="2510800"/>
        <a:ext cx="50671" cy="50671"/>
      </dsp:txXfrm>
    </dsp:sp>
    <dsp:sp modelId="{EF7CC71A-0B4E-4AB2-A3F7-87D638C3E4BD}">
      <dsp:nvSpPr>
        <dsp:cNvPr id="0" name=""/>
        <dsp:cNvSpPr/>
      </dsp:nvSpPr>
      <dsp:spPr>
        <a:xfrm>
          <a:off x="573346" y="2569680"/>
          <a:ext cx="1983724" cy="1570806"/>
        </a:xfrm>
        <a:prstGeom prst="ellipse">
          <a:avLst/>
        </a:prstGeom>
        <a:solidFill>
          <a:srgbClr val="004983"/>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a:t>Geringe wissenschaftliche Qualität</a:t>
          </a:r>
        </a:p>
      </dsp:txBody>
      <dsp:txXfrm>
        <a:off x="863856" y="2799719"/>
        <a:ext cx="1402704" cy="1110728"/>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43.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58.wmf"/><Relationship Id="rId1" Type="http://schemas.openxmlformats.org/officeDocument/2006/relationships/image" Target="../media/image157.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65.wmf"/><Relationship Id="rId1" Type="http://schemas.openxmlformats.org/officeDocument/2006/relationships/image" Target="../media/image164.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66.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76.wmf"/><Relationship Id="rId2" Type="http://schemas.openxmlformats.org/officeDocument/2006/relationships/image" Target="../media/image175.wmf"/><Relationship Id="rId1" Type="http://schemas.openxmlformats.org/officeDocument/2006/relationships/image" Target="../media/image174.wmf"/></Relationships>
</file>

<file path=ppt/drawings/_rels/vmlDrawing15.vml.rels><?xml version="1.0" encoding="UTF-8" standalone="yes"?>
<Relationships xmlns="http://schemas.openxmlformats.org/package/2006/relationships"><Relationship Id="rId8" Type="http://schemas.openxmlformats.org/officeDocument/2006/relationships/image" Target="../media/image188.wmf"/><Relationship Id="rId3" Type="http://schemas.openxmlformats.org/officeDocument/2006/relationships/image" Target="../media/image183.wmf"/><Relationship Id="rId7" Type="http://schemas.openxmlformats.org/officeDocument/2006/relationships/image" Target="../media/image187.wmf"/><Relationship Id="rId2" Type="http://schemas.openxmlformats.org/officeDocument/2006/relationships/image" Target="../media/image182.wmf"/><Relationship Id="rId1" Type="http://schemas.openxmlformats.org/officeDocument/2006/relationships/image" Target="../media/image181.wmf"/><Relationship Id="rId6" Type="http://schemas.openxmlformats.org/officeDocument/2006/relationships/image" Target="../media/image186.wmf"/><Relationship Id="rId5" Type="http://schemas.openxmlformats.org/officeDocument/2006/relationships/image" Target="../media/image185.wmf"/><Relationship Id="rId10" Type="http://schemas.openxmlformats.org/officeDocument/2006/relationships/image" Target="../media/image190.wmf"/><Relationship Id="rId4" Type="http://schemas.openxmlformats.org/officeDocument/2006/relationships/image" Target="../media/image184.wmf"/><Relationship Id="rId9" Type="http://schemas.openxmlformats.org/officeDocument/2006/relationships/image" Target="../media/image189.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93.wmf"/><Relationship Id="rId2" Type="http://schemas.openxmlformats.org/officeDocument/2006/relationships/image" Target="../media/image192.wmf"/><Relationship Id="rId1" Type="http://schemas.openxmlformats.org/officeDocument/2006/relationships/image" Target="../media/image191.wmf"/><Relationship Id="rId4" Type="http://schemas.openxmlformats.org/officeDocument/2006/relationships/image" Target="../media/image194.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198.wmf"/><Relationship Id="rId1" Type="http://schemas.openxmlformats.org/officeDocument/2006/relationships/image" Target="../media/image197.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206.wmf"/><Relationship Id="rId1" Type="http://schemas.openxmlformats.org/officeDocument/2006/relationships/image" Target="../media/image205.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1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2.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223.wmf"/><Relationship Id="rId2" Type="http://schemas.openxmlformats.org/officeDocument/2006/relationships/image" Target="../media/image222.wmf"/><Relationship Id="rId1" Type="http://schemas.openxmlformats.org/officeDocument/2006/relationships/image" Target="../media/image221.wmf"/><Relationship Id="rId5" Type="http://schemas.openxmlformats.org/officeDocument/2006/relationships/image" Target="../media/image225.wmf"/><Relationship Id="rId4" Type="http://schemas.openxmlformats.org/officeDocument/2006/relationships/image" Target="../media/image224.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227.wmf"/><Relationship Id="rId2" Type="http://schemas.openxmlformats.org/officeDocument/2006/relationships/image" Target="../media/image102.wmf"/><Relationship Id="rId1" Type="http://schemas.openxmlformats.org/officeDocument/2006/relationships/image" Target="../media/image137.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243.wmf"/><Relationship Id="rId1" Type="http://schemas.openxmlformats.org/officeDocument/2006/relationships/image" Target="../media/image242.wmf"/></Relationships>
</file>

<file path=ppt/drawings/_rels/vmlDrawing23.vml.rels><?xml version="1.0" encoding="UTF-8" standalone="yes"?>
<Relationships xmlns="http://schemas.openxmlformats.org/package/2006/relationships"><Relationship Id="rId8" Type="http://schemas.openxmlformats.org/officeDocument/2006/relationships/image" Target="../media/image256.wmf"/><Relationship Id="rId3" Type="http://schemas.openxmlformats.org/officeDocument/2006/relationships/image" Target="../media/image251.wmf"/><Relationship Id="rId7" Type="http://schemas.openxmlformats.org/officeDocument/2006/relationships/image" Target="../media/image255.wmf"/><Relationship Id="rId2" Type="http://schemas.openxmlformats.org/officeDocument/2006/relationships/image" Target="../media/image250.wmf"/><Relationship Id="rId1" Type="http://schemas.openxmlformats.org/officeDocument/2006/relationships/image" Target="../media/image249.wmf"/><Relationship Id="rId6" Type="http://schemas.openxmlformats.org/officeDocument/2006/relationships/image" Target="../media/image254.wmf"/><Relationship Id="rId5" Type="http://schemas.openxmlformats.org/officeDocument/2006/relationships/image" Target="../media/image253.wmf"/><Relationship Id="rId4" Type="http://schemas.openxmlformats.org/officeDocument/2006/relationships/image" Target="../media/image252.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257.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261.wmf"/><Relationship Id="rId2" Type="http://schemas.openxmlformats.org/officeDocument/2006/relationships/image" Target="../media/image260.wmf"/><Relationship Id="rId1" Type="http://schemas.openxmlformats.org/officeDocument/2006/relationships/image" Target="../media/image250.wmf"/><Relationship Id="rId5" Type="http://schemas.openxmlformats.org/officeDocument/2006/relationships/image" Target="../media/image263.wmf"/><Relationship Id="rId4" Type="http://schemas.openxmlformats.org/officeDocument/2006/relationships/image" Target="../media/image262.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266.wmf"/><Relationship Id="rId2" Type="http://schemas.openxmlformats.org/officeDocument/2006/relationships/image" Target="../media/image265.wmf"/><Relationship Id="rId1" Type="http://schemas.openxmlformats.org/officeDocument/2006/relationships/image" Target="../media/image264.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268.w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279.wmf"/><Relationship Id="rId2" Type="http://schemas.openxmlformats.org/officeDocument/2006/relationships/image" Target="../media/image278.wmf"/><Relationship Id="rId1" Type="http://schemas.openxmlformats.org/officeDocument/2006/relationships/image" Target="../media/image277.w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28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3.w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283.wmf"/><Relationship Id="rId2" Type="http://schemas.openxmlformats.org/officeDocument/2006/relationships/image" Target="../media/image282.wmf"/><Relationship Id="rId1" Type="http://schemas.openxmlformats.org/officeDocument/2006/relationships/image" Target="../media/image281.wmf"/></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285.wmf"/><Relationship Id="rId1" Type="http://schemas.openxmlformats.org/officeDocument/2006/relationships/image" Target="../media/image284.wmf"/></Relationships>
</file>

<file path=ppt/drawings/_rels/vmlDrawing32.vml.rels><?xml version="1.0" encoding="UTF-8" standalone="yes"?>
<Relationships xmlns="http://schemas.openxmlformats.org/package/2006/relationships"><Relationship Id="rId2" Type="http://schemas.openxmlformats.org/officeDocument/2006/relationships/image" Target="../media/image287.wmf"/><Relationship Id="rId1" Type="http://schemas.openxmlformats.org/officeDocument/2006/relationships/image" Target="../media/image286.w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298.wmf"/><Relationship Id="rId2" Type="http://schemas.openxmlformats.org/officeDocument/2006/relationships/image" Target="../media/image297.wmf"/><Relationship Id="rId1" Type="http://schemas.openxmlformats.org/officeDocument/2006/relationships/image" Target="../media/image296.wmf"/></Relationships>
</file>

<file path=ppt/drawings/_rels/vmlDrawing34.vml.rels><?xml version="1.0" encoding="UTF-8" standalone="yes"?>
<Relationships xmlns="http://schemas.openxmlformats.org/package/2006/relationships"><Relationship Id="rId3" Type="http://schemas.openxmlformats.org/officeDocument/2006/relationships/image" Target="../media/image300.wmf"/><Relationship Id="rId2" Type="http://schemas.openxmlformats.org/officeDocument/2006/relationships/image" Target="../media/image299.wmf"/><Relationship Id="rId1" Type="http://schemas.openxmlformats.org/officeDocument/2006/relationships/image" Target="../media/image296.wmf"/><Relationship Id="rId4" Type="http://schemas.openxmlformats.org/officeDocument/2006/relationships/image" Target="../media/image301.wmf"/></Relationships>
</file>

<file path=ppt/drawings/_rels/vmlDrawing35.vml.rels><?xml version="1.0" encoding="UTF-8" standalone="yes"?>
<Relationships xmlns="http://schemas.openxmlformats.org/package/2006/relationships"><Relationship Id="rId3" Type="http://schemas.openxmlformats.org/officeDocument/2006/relationships/image" Target="../media/image306.wmf"/><Relationship Id="rId2" Type="http://schemas.openxmlformats.org/officeDocument/2006/relationships/image" Target="../media/image305.wmf"/><Relationship Id="rId1" Type="http://schemas.openxmlformats.org/officeDocument/2006/relationships/image" Target="../media/image304.wmf"/><Relationship Id="rId4" Type="http://schemas.openxmlformats.org/officeDocument/2006/relationships/image" Target="../media/image307.wmf"/></Relationships>
</file>

<file path=ppt/drawings/_rels/vmlDrawing36.vml.rels><?xml version="1.0" encoding="UTF-8" standalone="yes"?>
<Relationships xmlns="http://schemas.openxmlformats.org/package/2006/relationships"><Relationship Id="rId3" Type="http://schemas.openxmlformats.org/officeDocument/2006/relationships/image" Target="../media/image304.wmf"/><Relationship Id="rId2" Type="http://schemas.openxmlformats.org/officeDocument/2006/relationships/image" Target="../media/image306.wmf"/><Relationship Id="rId1" Type="http://schemas.openxmlformats.org/officeDocument/2006/relationships/image" Target="../media/image308.wmf"/><Relationship Id="rId4" Type="http://schemas.openxmlformats.org/officeDocument/2006/relationships/image" Target="../media/image307.w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351.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429.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07.wmf"/><Relationship Id="rId1" Type="http://schemas.openxmlformats.org/officeDocument/2006/relationships/image" Target="../media/image106.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10.wmf"/><Relationship Id="rId1" Type="http://schemas.openxmlformats.org/officeDocument/2006/relationships/image" Target="../media/image10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3.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2.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37.wmf"/></Relationships>
</file>

<file path=ppt/drawings/drawing1.xml><?xml version="1.0" encoding="utf-8"?>
<c:userShapes xmlns:c="http://schemas.openxmlformats.org/drawingml/2006/chart">
  <cdr:relSizeAnchor xmlns:cdr="http://schemas.openxmlformats.org/drawingml/2006/chartDrawing">
    <cdr:from>
      <cdr:x>0.185</cdr:x>
      <cdr:y>0.21185</cdr:y>
    </cdr:from>
    <cdr:to>
      <cdr:x>0.26375</cdr:x>
      <cdr:y>0.25988</cdr:y>
    </cdr:to>
    <cdr:sp macro="" textlink="">
      <cdr:nvSpPr>
        <cdr:cNvPr id="2" name="Textfeld 1"/>
        <cdr:cNvSpPr txBox="1"/>
      </cdr:nvSpPr>
      <cdr:spPr>
        <a:xfrm xmlns:a="http://schemas.openxmlformats.org/drawingml/2006/main">
          <a:off x="845840" y="635304"/>
          <a:ext cx="360040" cy="14401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de-DE" sz="1100" dirty="0"/>
        </a:p>
      </cdr:txBody>
    </cdr:sp>
  </cdr:relSizeAnchor>
  <cdr:relSizeAnchor xmlns:cdr="http://schemas.openxmlformats.org/drawingml/2006/chartDrawing">
    <cdr:from>
      <cdr:x>0.13095</cdr:x>
      <cdr:y>0.06726</cdr:y>
    </cdr:from>
    <cdr:to>
      <cdr:x>0.31994</cdr:x>
      <cdr:y>0.1393</cdr:y>
    </cdr:to>
    <cdr:sp macro="" textlink="">
      <cdr:nvSpPr>
        <cdr:cNvPr id="3" name="Textfeld 2"/>
        <cdr:cNvSpPr txBox="1"/>
      </cdr:nvSpPr>
      <cdr:spPr>
        <a:xfrm xmlns:a="http://schemas.openxmlformats.org/drawingml/2006/main">
          <a:off x="792088" y="247020"/>
          <a:ext cx="1143138" cy="2645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800" dirty="0" smtClean="0"/>
            <a:t>HR = 4.65</a:t>
          </a:r>
          <a:endParaRPr lang="de-DE" sz="800" dirty="0"/>
        </a:p>
      </cdr:txBody>
    </cdr:sp>
  </cdr:relSizeAnchor>
  <cdr:relSizeAnchor xmlns:cdr="http://schemas.openxmlformats.org/drawingml/2006/chartDrawing">
    <cdr:from>
      <cdr:x>0.51831</cdr:x>
      <cdr:y>0.59035</cdr:y>
    </cdr:from>
    <cdr:to>
      <cdr:x>0.70731</cdr:x>
      <cdr:y>0.65967</cdr:y>
    </cdr:to>
    <cdr:sp macro="" textlink="">
      <cdr:nvSpPr>
        <cdr:cNvPr id="4" name="Textfeld 1"/>
        <cdr:cNvSpPr txBox="1"/>
      </cdr:nvSpPr>
      <cdr:spPr>
        <a:xfrm xmlns:a="http://schemas.openxmlformats.org/drawingml/2006/main">
          <a:off x="3135089" y="2167989"/>
          <a:ext cx="1143199" cy="25457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800" dirty="0" smtClean="0"/>
            <a:t>HR = 1.40</a:t>
          </a:r>
          <a:endParaRPr lang="de-DE" sz="800" dirty="0"/>
        </a:p>
      </cdr:txBody>
    </cdr:sp>
  </cdr:relSizeAnchor>
  <cdr:relSizeAnchor xmlns:cdr="http://schemas.openxmlformats.org/drawingml/2006/chartDrawing">
    <cdr:from>
      <cdr:x>0.37802</cdr:x>
      <cdr:y>0.49515</cdr:y>
    </cdr:from>
    <cdr:to>
      <cdr:x>0.56702</cdr:x>
      <cdr:y>0.565</cdr:y>
    </cdr:to>
    <cdr:sp macro="" textlink="">
      <cdr:nvSpPr>
        <cdr:cNvPr id="5" name="Textfeld 1"/>
        <cdr:cNvSpPr txBox="1"/>
      </cdr:nvSpPr>
      <cdr:spPr>
        <a:xfrm xmlns:a="http://schemas.openxmlformats.org/drawingml/2006/main">
          <a:off x="1796551" y="1497495"/>
          <a:ext cx="898227" cy="2112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800" dirty="0" smtClean="0"/>
            <a:t>HR = 1.74</a:t>
          </a:r>
          <a:endParaRPr lang="de-DE" sz="800" dirty="0"/>
        </a:p>
      </cdr:txBody>
    </cdr:sp>
  </cdr:relSizeAnchor>
  <cdr:relSizeAnchor xmlns:cdr="http://schemas.openxmlformats.org/drawingml/2006/chartDrawing">
    <cdr:from>
      <cdr:x>0.25953</cdr:x>
      <cdr:y>0.2455</cdr:y>
    </cdr:from>
    <cdr:to>
      <cdr:x>0.45623</cdr:x>
      <cdr:y>0.31607</cdr:y>
    </cdr:to>
    <cdr:sp macro="" textlink="">
      <cdr:nvSpPr>
        <cdr:cNvPr id="6" name="Textfeld 1"/>
        <cdr:cNvSpPr txBox="1"/>
      </cdr:nvSpPr>
      <cdr:spPr>
        <a:xfrm xmlns:a="http://schemas.openxmlformats.org/drawingml/2006/main">
          <a:off x="1233413" y="742478"/>
          <a:ext cx="934822" cy="21342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800" dirty="0" smtClean="0"/>
            <a:t>HR = 3.09</a:t>
          </a:r>
          <a:endParaRPr lang="de-DE" sz="800" dirty="0"/>
        </a:p>
      </cdr:txBody>
    </cdr:sp>
  </cdr:relSizeAnchor>
  <cdr:relSizeAnchor xmlns:cdr="http://schemas.openxmlformats.org/drawingml/2006/chartDrawing">
    <cdr:from>
      <cdr:x>0.72619</cdr:x>
      <cdr:y>0.07843</cdr:y>
    </cdr:from>
    <cdr:to>
      <cdr:x>0.90476</cdr:x>
      <cdr:y>0.17647</cdr:y>
    </cdr:to>
    <cdr:sp macro="" textlink="">
      <cdr:nvSpPr>
        <cdr:cNvPr id="15" name="Textfeld 14"/>
        <cdr:cNvSpPr txBox="1"/>
      </cdr:nvSpPr>
      <cdr:spPr>
        <a:xfrm xmlns:a="http://schemas.openxmlformats.org/drawingml/2006/main">
          <a:off x="4392488" y="288032"/>
          <a:ext cx="1080120" cy="3600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0.84524</cdr:x>
      <cdr:y>0.37255</cdr:y>
    </cdr:from>
    <cdr:to>
      <cdr:x>0.97619</cdr:x>
      <cdr:y>0.52941</cdr:y>
    </cdr:to>
    <cdr:sp macro="" textlink="">
      <cdr:nvSpPr>
        <cdr:cNvPr id="16" name="Textfeld 15"/>
        <cdr:cNvSpPr txBox="1"/>
      </cdr:nvSpPr>
      <cdr:spPr>
        <a:xfrm xmlns:a="http://schemas.openxmlformats.org/drawingml/2006/main">
          <a:off x="5112568" y="1368152"/>
          <a:ext cx="792088" cy="57606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smtClean="0"/>
            <a:t>Indirect effect</a:t>
          </a:r>
          <a:endParaRPr lang="en-US" sz="1100" dirty="0"/>
        </a:p>
      </cdr:txBody>
    </cdr:sp>
  </cdr:relSizeAnchor>
  <cdr:relSizeAnchor xmlns:cdr="http://schemas.openxmlformats.org/drawingml/2006/chartDrawing">
    <cdr:from>
      <cdr:x>0.82344</cdr:x>
      <cdr:y>0.25542</cdr:y>
    </cdr:from>
    <cdr:to>
      <cdr:x>0.84725</cdr:x>
      <cdr:y>0.60836</cdr:y>
    </cdr:to>
    <cdr:sp macro="" textlink="">
      <cdr:nvSpPr>
        <cdr:cNvPr id="10" name="Geschweifte Klammer rechts 9"/>
        <cdr:cNvSpPr/>
      </cdr:nvSpPr>
      <cdr:spPr>
        <a:xfrm xmlns:a="http://schemas.openxmlformats.org/drawingml/2006/main">
          <a:off x="4980731" y="937989"/>
          <a:ext cx="144016" cy="1296144"/>
        </a:xfrm>
        <a:prstGeom xmlns:a="http://schemas.openxmlformats.org/drawingml/2006/main" prst="rightBrac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tlCol="0" anchor="ctr"/>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bwMode="auto">
          <a:xfrm>
            <a:off x="0" y="0"/>
            <a:ext cx="2944813"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52227" name="Rectangle 3"/>
          <p:cNvSpPr>
            <a:spLocks noGrp="1" noChangeArrowheads="1"/>
          </p:cNvSpPr>
          <p:nvPr>
            <p:ph type="dt" sz="quarter" idx="1"/>
          </p:nvPr>
        </p:nvSpPr>
        <p:spPr bwMode="auto">
          <a:xfrm>
            <a:off x="3848100" y="0"/>
            <a:ext cx="2944813"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de-DE"/>
          </a:p>
        </p:txBody>
      </p:sp>
      <p:sp>
        <p:nvSpPr>
          <p:cNvPr id="52228" name="Rectangle 4"/>
          <p:cNvSpPr>
            <a:spLocks noGrp="1" noChangeArrowheads="1"/>
          </p:cNvSpPr>
          <p:nvPr>
            <p:ph type="ftr" sz="quarter" idx="2"/>
          </p:nvPr>
        </p:nvSpPr>
        <p:spPr bwMode="auto">
          <a:xfrm>
            <a:off x="0" y="9482138"/>
            <a:ext cx="2944813"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de-DE"/>
          </a:p>
        </p:txBody>
      </p:sp>
      <p:sp>
        <p:nvSpPr>
          <p:cNvPr id="52229" name="Rectangle 5"/>
          <p:cNvSpPr>
            <a:spLocks noGrp="1" noChangeArrowheads="1"/>
          </p:cNvSpPr>
          <p:nvPr>
            <p:ph type="sldNum" sz="quarter" idx="3"/>
          </p:nvPr>
        </p:nvSpPr>
        <p:spPr bwMode="auto">
          <a:xfrm>
            <a:off x="3848100" y="9482138"/>
            <a:ext cx="2944813"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0200AF1D-984C-41E1-ABCD-32D24942A498}" type="slidenum">
              <a:rPr lang="de-DE"/>
              <a:pPr/>
              <a:t>‹Nr.›</a:t>
            </a:fld>
            <a:endParaRPr lang="de-DE"/>
          </a:p>
        </p:txBody>
      </p:sp>
    </p:spTree>
    <p:extLst>
      <p:ext uri="{BB962C8B-B14F-4D97-AF65-F5344CB8AC3E}">
        <p14:creationId xmlns:p14="http://schemas.microsoft.com/office/powerpoint/2010/main" val="3211747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44813"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45059" name="Rectangle 3"/>
          <p:cNvSpPr>
            <a:spLocks noGrp="1" noChangeArrowheads="1"/>
          </p:cNvSpPr>
          <p:nvPr>
            <p:ph type="dt" idx="1"/>
          </p:nvPr>
        </p:nvSpPr>
        <p:spPr bwMode="auto">
          <a:xfrm>
            <a:off x="3848100" y="0"/>
            <a:ext cx="2944813"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de-DE"/>
          </a:p>
        </p:txBody>
      </p:sp>
      <p:sp>
        <p:nvSpPr>
          <p:cNvPr id="45060" name="Rectangle 4"/>
          <p:cNvSpPr>
            <a:spLocks noGrp="1" noRot="1" noChangeAspect="1" noChangeArrowheads="1" noTextEdit="1"/>
          </p:cNvSpPr>
          <p:nvPr>
            <p:ph type="sldImg" idx="2"/>
          </p:nvPr>
        </p:nvSpPr>
        <p:spPr bwMode="auto">
          <a:xfrm>
            <a:off x="901700" y="749300"/>
            <a:ext cx="4991100" cy="3743325"/>
          </a:xfrm>
          <a:prstGeom prst="rect">
            <a:avLst/>
          </a:prstGeom>
          <a:noFill/>
          <a:ln w="9525">
            <a:solidFill>
              <a:srgbClr val="000000"/>
            </a:solidFill>
            <a:miter lim="800000"/>
            <a:headEnd/>
            <a:tailEnd/>
          </a:ln>
          <a:effectLst/>
        </p:spPr>
      </p:sp>
      <p:sp>
        <p:nvSpPr>
          <p:cNvPr id="45061" name="Rectangle 5"/>
          <p:cNvSpPr>
            <a:spLocks noGrp="1" noChangeArrowheads="1"/>
          </p:cNvSpPr>
          <p:nvPr>
            <p:ph type="body" sz="quarter" idx="3"/>
          </p:nvPr>
        </p:nvSpPr>
        <p:spPr bwMode="auto">
          <a:xfrm>
            <a:off x="679450" y="4741863"/>
            <a:ext cx="5435600" cy="44910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5062" name="Rectangle 6"/>
          <p:cNvSpPr>
            <a:spLocks noGrp="1" noChangeArrowheads="1"/>
          </p:cNvSpPr>
          <p:nvPr>
            <p:ph type="ftr" sz="quarter" idx="4"/>
          </p:nvPr>
        </p:nvSpPr>
        <p:spPr bwMode="auto">
          <a:xfrm>
            <a:off x="0" y="9482138"/>
            <a:ext cx="2944813"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de-DE"/>
          </a:p>
        </p:txBody>
      </p:sp>
      <p:sp>
        <p:nvSpPr>
          <p:cNvPr id="45063" name="Rectangle 7"/>
          <p:cNvSpPr>
            <a:spLocks noGrp="1" noChangeArrowheads="1"/>
          </p:cNvSpPr>
          <p:nvPr>
            <p:ph type="sldNum" sz="quarter" idx="5"/>
          </p:nvPr>
        </p:nvSpPr>
        <p:spPr bwMode="auto">
          <a:xfrm>
            <a:off x="3848100" y="9482138"/>
            <a:ext cx="2944813"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D67E13CB-9724-48A8-8F93-6352444F5315}" type="slidenum">
              <a:rPr lang="de-DE"/>
              <a:pPr/>
              <a:t>‹Nr.›</a:t>
            </a:fld>
            <a:endParaRPr lang="de-DE"/>
          </a:p>
        </p:txBody>
      </p:sp>
    </p:spTree>
    <p:extLst>
      <p:ext uri="{BB962C8B-B14F-4D97-AF65-F5344CB8AC3E}">
        <p14:creationId xmlns:p14="http://schemas.microsoft.com/office/powerpoint/2010/main" val="387177306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42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432.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433.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45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45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45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4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46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4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BD2D28-3C3A-485F-A047-B68F757A4B37}" type="slidenum">
              <a:rPr lang="de-DE"/>
              <a:pPr/>
              <a:t>1</a:t>
            </a:fld>
            <a:endParaRPr lang="de-DE"/>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09450F-2605-43E4-B91B-42B53966EA8C}" type="slidenum">
              <a:rPr lang="de-DE"/>
              <a:pPr/>
              <a:t>11</a:t>
            </a:fld>
            <a:endParaRPr lang="de-DE"/>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65A8A3-D020-471E-8395-4D415C23EEB7}" type="slidenum">
              <a:rPr lang="de-DE" altLang="de-DE"/>
              <a:pPr/>
              <a:t>302</a:t>
            </a:fld>
            <a:endParaRPr lang="de-DE" altLang="de-DE"/>
          </a:p>
        </p:txBody>
      </p:sp>
      <p:sp>
        <p:nvSpPr>
          <p:cNvPr id="191490" name="Rectangle 2"/>
          <p:cNvSpPr>
            <a:spLocks noGrp="1" noRot="1" noChangeAspect="1" noChangeArrowheads="1" noTextEdit="1"/>
          </p:cNvSpPr>
          <p:nvPr>
            <p:ph type="sldImg"/>
          </p:nvPr>
        </p:nvSpPr>
        <p:spPr>
          <a:xfrm>
            <a:off x="904875" y="749300"/>
            <a:ext cx="4987925" cy="3741738"/>
          </a:xfrm>
          <a:ln/>
        </p:spPr>
      </p:sp>
      <p:sp>
        <p:nvSpPr>
          <p:cNvPr id="191491" name="Rectangle 3"/>
          <p:cNvSpPr>
            <a:spLocks noGrp="1" noChangeArrowheads="1"/>
          </p:cNvSpPr>
          <p:nvPr>
            <p:ph type="body" idx="1"/>
          </p:nvPr>
        </p:nvSpPr>
        <p:spPr>
          <a:xfrm>
            <a:off x="905528" y="4741042"/>
            <a:ext cx="4983444" cy="4491758"/>
          </a:xfrm>
        </p:spPr>
        <p:txBody>
          <a:bodyPr/>
          <a:lstStyle/>
          <a:p>
            <a:endParaRPr lang="de-DE" altLang="de-DE"/>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21272-ED05-4583-B398-3AB386C7DEC4}" type="slidenum">
              <a:rPr lang="de-DE" altLang="de-DE"/>
              <a:pPr/>
              <a:t>303</a:t>
            </a:fld>
            <a:endParaRPr lang="de-DE" altLang="de-DE"/>
          </a:p>
        </p:txBody>
      </p:sp>
      <p:sp>
        <p:nvSpPr>
          <p:cNvPr id="193538" name="Rectangle 2"/>
          <p:cNvSpPr>
            <a:spLocks noGrp="1" noRot="1" noChangeAspect="1" noChangeArrowheads="1" noTextEdit="1"/>
          </p:cNvSpPr>
          <p:nvPr>
            <p:ph type="sldImg"/>
          </p:nvPr>
        </p:nvSpPr>
        <p:spPr>
          <a:xfrm>
            <a:off x="903288" y="749300"/>
            <a:ext cx="4987925" cy="3741738"/>
          </a:xfrm>
          <a:ln/>
        </p:spPr>
      </p:sp>
      <p:sp>
        <p:nvSpPr>
          <p:cNvPr id="193539"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706CD7-8302-40DA-AFEA-BACA515A69EE}" type="slidenum">
              <a:rPr lang="de-DE"/>
              <a:pPr/>
              <a:t>304</a:t>
            </a:fld>
            <a:endParaRPr lang="de-DE"/>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9FD8AE-AB4E-4F9A-9C51-6AD9C8662690}" type="slidenum">
              <a:rPr lang="de-DE"/>
              <a:pPr/>
              <a:t>305</a:t>
            </a:fld>
            <a:endParaRPr lang="de-DE"/>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D10A65-E56F-44CB-9F09-1C4F61BA6CCA}" type="slidenum">
              <a:rPr lang="de-DE"/>
              <a:pPr/>
              <a:t>306</a:t>
            </a:fld>
            <a:endParaRPr lang="de-DE"/>
          </a:p>
        </p:txBody>
      </p:sp>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F29A3B-C341-46DB-B778-7C51DCCEA7F0}" type="slidenum">
              <a:rPr lang="de-DE"/>
              <a:pPr/>
              <a:t>307</a:t>
            </a:fld>
            <a:endParaRPr lang="de-DE"/>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EFB384-F91C-461F-B0AB-828CD5578DA8}" type="slidenum">
              <a:rPr lang="de-DE"/>
              <a:pPr/>
              <a:t>308</a:t>
            </a:fld>
            <a:endParaRPr lang="de-DE"/>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03266C-BBA7-4812-BA5C-DE73F1B3770A}" type="slidenum">
              <a:rPr lang="de-DE"/>
              <a:pPr/>
              <a:t>309</a:t>
            </a:fld>
            <a:endParaRPr lang="de-DE"/>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xfrm>
            <a:off x="906464" y="4741864"/>
            <a:ext cx="4981575" cy="4491037"/>
          </a:xfrm>
        </p:spPr>
        <p:txBody>
          <a:bodyPr/>
          <a:lstStyle/>
          <a:p>
            <a:r>
              <a:rPr lang="de-DE"/>
              <a:t>Modul1: Definition und Epidemiologie</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7D8A6D-FDC7-4320-B52F-80BF61080AF0}" type="slidenum">
              <a:rPr lang="de-DE"/>
              <a:pPr/>
              <a:t>310</a:t>
            </a:fld>
            <a:endParaRPr lang="de-DE"/>
          </a:p>
        </p:txBody>
      </p:sp>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a:xfrm>
            <a:off x="906464" y="4741864"/>
            <a:ext cx="4981575" cy="4491037"/>
          </a:xfrm>
        </p:spPr>
        <p:txBody>
          <a:bodyPr/>
          <a:lstStyle/>
          <a:p>
            <a:r>
              <a:rPr lang="de-DE"/>
              <a:t>Modul1: Definition und Epidemiologie</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37A87C-B050-42BC-A7F6-E575602DE927}" type="slidenum">
              <a:rPr lang="de-DE"/>
              <a:pPr/>
              <a:t>311</a:t>
            </a:fld>
            <a:endParaRPr lang="de-DE"/>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a:xfrm>
            <a:off x="906464" y="4741864"/>
            <a:ext cx="4981575" cy="4491037"/>
          </a:xfrm>
        </p:spPr>
        <p:txBody>
          <a:bodyPr/>
          <a:lstStyle/>
          <a:p>
            <a:r>
              <a:rPr lang="de-DE"/>
              <a:t>Modul1: Definition und Epidemiologie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B903B2-5313-4C17-98E7-77C7D968D54F}" type="slidenum">
              <a:rPr lang="de-DE"/>
              <a:pPr/>
              <a:t>14</a:t>
            </a:fld>
            <a:endParaRPr lang="de-DE"/>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1C74E2-4E3B-4723-87C2-C878055BD586}" type="slidenum">
              <a:rPr lang="de-DE"/>
              <a:pPr/>
              <a:t>312</a:t>
            </a:fld>
            <a:endParaRPr lang="de-DE"/>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a:xfrm>
            <a:off x="906464" y="4741864"/>
            <a:ext cx="4981575" cy="4491037"/>
          </a:xfrm>
        </p:spPr>
        <p:txBody>
          <a:bodyPr/>
          <a:lstStyle/>
          <a:p>
            <a:r>
              <a:rPr lang="de-DE"/>
              <a:t>Modul1: Definition und Epidemiologie</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8FEAB4-CEFC-49D0-9091-F406CB69325B}" type="slidenum">
              <a:rPr lang="de-DE"/>
              <a:pPr/>
              <a:t>313</a:t>
            </a:fld>
            <a:endParaRPr lang="de-DE"/>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xfrm>
            <a:off x="906464" y="4741864"/>
            <a:ext cx="4981575" cy="4491037"/>
          </a:xfrm>
        </p:spPr>
        <p:txBody>
          <a:bodyPr/>
          <a:lstStyle/>
          <a:p>
            <a:r>
              <a:rPr lang="de-DE"/>
              <a:t>Modul1: Definition und Epidemiologie</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58B985-E8CC-40A8-8C4C-E2BEC5C21B96}" type="slidenum">
              <a:rPr lang="de-DE"/>
              <a:pPr/>
              <a:t>314</a:t>
            </a:fld>
            <a:endParaRPr lang="de-DE"/>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a:xfrm>
            <a:off x="906464" y="4741864"/>
            <a:ext cx="4981575" cy="4491037"/>
          </a:xfrm>
        </p:spPr>
        <p:txBody>
          <a:bodyPr/>
          <a:lstStyle/>
          <a:p>
            <a:r>
              <a:rPr lang="de-DE"/>
              <a:t>Modul1: Definition und Epidemiologie</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19112C-35F4-4513-A512-F2C191B0D97D}" type="slidenum">
              <a:rPr lang="de-DE"/>
              <a:pPr/>
              <a:t>315</a:t>
            </a:fld>
            <a:endParaRPr lang="de-DE"/>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xfrm>
            <a:off x="906464" y="4741864"/>
            <a:ext cx="4981575" cy="4491037"/>
          </a:xfrm>
        </p:spPr>
        <p:txBody>
          <a:bodyPr/>
          <a:lstStyle/>
          <a:p>
            <a:r>
              <a:rPr lang="de-DE"/>
              <a:t>Modul1: Definition und Epidemiologie</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9CE87D-0C66-42A5-9BAE-F011A294F405}" type="slidenum">
              <a:rPr lang="de-DE"/>
              <a:pPr/>
              <a:t>316</a:t>
            </a:fld>
            <a:endParaRPr lang="de-DE"/>
          </a:p>
        </p:txBody>
      </p:sp>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a:xfrm>
            <a:off x="906464" y="4741864"/>
            <a:ext cx="4981575" cy="4491037"/>
          </a:xfrm>
        </p:spPr>
        <p:txBody>
          <a:bodyPr/>
          <a:lstStyle/>
          <a:p>
            <a:r>
              <a:rPr lang="de-DE"/>
              <a:t>Modul1: Definition und Epidemiologie</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FB3AFD-B48F-4982-A9A1-ADB6BB828739}" type="slidenum">
              <a:rPr lang="de-DE"/>
              <a:pPr/>
              <a:t>317</a:t>
            </a:fld>
            <a:endParaRPr lang="de-DE"/>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9A88A1-249D-4DBB-B1AA-8ABF67565A05}" type="slidenum">
              <a:rPr lang="de-DE"/>
              <a:pPr/>
              <a:t>318</a:t>
            </a:fld>
            <a:endParaRPr lang="de-DE"/>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BF4377-B1AC-4216-B238-091D7245B7A6}" type="slidenum">
              <a:rPr lang="de-DE"/>
              <a:pPr/>
              <a:t>319</a:t>
            </a:fld>
            <a:endParaRPr lang="de-DE"/>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841FE5-673E-43AE-8DC2-89883443BFF8}" type="slidenum">
              <a:rPr lang="de-DE"/>
              <a:pPr/>
              <a:t>320</a:t>
            </a:fld>
            <a:endParaRPr lang="de-DE"/>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8A9BE5-441A-478F-AE28-FE0EDE61EFB7}" type="slidenum">
              <a:rPr lang="de-DE"/>
              <a:pPr/>
              <a:t>321</a:t>
            </a:fld>
            <a:endParaRPr lang="de-DE"/>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019144-AC7D-4122-B7A7-AC2A488EA848}" type="slidenum">
              <a:rPr lang="de-DE"/>
              <a:pPr/>
              <a:t>15</a:t>
            </a:fld>
            <a:endParaRPr lang="de-DE"/>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F8A2C6-6861-4296-9E36-63F7866F1C87}" type="slidenum">
              <a:rPr lang="de-DE"/>
              <a:pPr/>
              <a:t>322</a:t>
            </a:fld>
            <a:endParaRPr lang="de-DE"/>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89FDFF-3755-4F05-A80A-AFC1DD5DB2AD}" type="slidenum">
              <a:rPr lang="de-DE"/>
              <a:pPr/>
              <a:t>323</a:t>
            </a:fld>
            <a:endParaRPr lang="de-DE"/>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9BD1B2-2BB0-48D5-AF30-0990350B5FA8}" type="slidenum">
              <a:rPr lang="de-DE"/>
              <a:pPr/>
              <a:t>324</a:t>
            </a:fld>
            <a:endParaRPr lang="de-DE"/>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99E7E0-0790-4780-9121-3BFDC55064CB}" type="slidenum">
              <a:rPr lang="de-DE"/>
              <a:pPr/>
              <a:t>325</a:t>
            </a:fld>
            <a:endParaRPr lang="de-DE"/>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202210-0EEE-4EE0-89C7-A7B21551118D}" type="slidenum">
              <a:rPr lang="de-DE"/>
              <a:pPr/>
              <a:t>326</a:t>
            </a:fld>
            <a:endParaRPr lang="de-DE"/>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2A5050-0783-4EFC-BE65-8DCD743B253D}" type="slidenum">
              <a:rPr lang="de-DE"/>
              <a:pPr/>
              <a:t>327</a:t>
            </a:fld>
            <a:endParaRPr lang="de-DE"/>
          </a:p>
        </p:txBody>
      </p:sp>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CCED2C-DEC4-4571-B66D-A2AB3E1D6791}" type="slidenum">
              <a:rPr lang="de-DE"/>
              <a:pPr/>
              <a:t>328</a:t>
            </a:fld>
            <a:endParaRPr lang="de-DE"/>
          </a:p>
        </p:txBody>
      </p:sp>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950466-BDA5-4EF8-8E03-6CB45A1037A8}" type="slidenum">
              <a:rPr lang="de-DE"/>
              <a:pPr/>
              <a:t>329</a:t>
            </a:fld>
            <a:endParaRPr lang="de-DE"/>
          </a:p>
        </p:txBody>
      </p:sp>
      <p:sp>
        <p:nvSpPr>
          <p:cNvPr id="350210" name="Rectangle 2"/>
          <p:cNvSpPr>
            <a:spLocks noGrp="1" noRot="1" noChangeAspect="1" noChangeArrowheads="1" noTextEdit="1"/>
          </p:cNvSpPr>
          <p:nvPr>
            <p:ph type="sldImg"/>
          </p:nvPr>
        </p:nvSpPr>
        <p:spPr>
          <a:ln/>
        </p:spPr>
      </p:sp>
      <p:sp>
        <p:nvSpPr>
          <p:cNvPr id="3502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7BF28F-BB98-486E-831C-805BF870E834}" type="slidenum">
              <a:rPr lang="de-DE"/>
              <a:pPr/>
              <a:t>330</a:t>
            </a:fld>
            <a:endParaRPr lang="de-DE"/>
          </a:p>
        </p:txBody>
      </p:sp>
      <p:sp>
        <p:nvSpPr>
          <p:cNvPr id="352258"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540525-4926-45DE-AA69-E2199F484769}" type="slidenum">
              <a:rPr lang="de-DE"/>
              <a:pPr/>
              <a:t>331</a:t>
            </a:fld>
            <a:endParaRPr lang="de-DE"/>
          </a:p>
        </p:txBody>
      </p:sp>
      <p:sp>
        <p:nvSpPr>
          <p:cNvPr id="354306" name="Rectangle 2"/>
          <p:cNvSpPr>
            <a:spLocks noGrp="1" noRot="1" noChangeAspect="1" noChangeArrowheads="1" noTextEdit="1"/>
          </p:cNvSpPr>
          <p:nvPr>
            <p:ph type="sldImg"/>
          </p:nvPr>
        </p:nvSpPr>
        <p:spPr>
          <a:ln/>
        </p:spPr>
      </p:sp>
      <p:sp>
        <p:nvSpPr>
          <p:cNvPr id="3543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7D517C-563B-4B3A-8789-FAF9979D691A}" type="slidenum">
              <a:rPr lang="de-DE"/>
              <a:pPr/>
              <a:t>332</a:t>
            </a:fld>
            <a:endParaRPr lang="de-DE"/>
          </a:p>
        </p:txBody>
      </p:sp>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40A195-0B30-45F0-B3D3-879C4D0740DE}" type="slidenum">
              <a:rPr lang="de-DE"/>
              <a:pPr/>
              <a:t>333</a:t>
            </a:fld>
            <a:endParaRPr lang="de-DE"/>
          </a:p>
        </p:txBody>
      </p:sp>
      <p:sp>
        <p:nvSpPr>
          <p:cNvPr id="266242" name="Rectangle 2"/>
          <p:cNvSpPr>
            <a:spLocks noGrp="1" noRot="1" noChangeAspect="1" noChangeArrowheads="1" noTextEdit="1"/>
          </p:cNvSpPr>
          <p:nvPr>
            <p:ph type="sldImg"/>
          </p:nvPr>
        </p:nvSpPr>
        <p:spPr>
          <a:ln/>
        </p:spPr>
      </p:sp>
      <p:sp>
        <p:nvSpPr>
          <p:cNvPr id="266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334</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68C7F4-EDFA-4A79-A072-8CD98A60B6D4}" type="slidenum">
              <a:rPr lang="de-DE"/>
              <a:pPr/>
              <a:t>335</a:t>
            </a:fld>
            <a:endParaRPr lang="de-DE"/>
          </a:p>
        </p:txBody>
      </p:sp>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5FB6BF-C7D1-4A6B-8EEE-7859F4C14F8C}" type="slidenum">
              <a:rPr lang="de-DE"/>
              <a:pPr/>
              <a:t>336</a:t>
            </a:fld>
            <a:endParaRPr lang="de-DE"/>
          </a:p>
        </p:txBody>
      </p:sp>
      <p:sp>
        <p:nvSpPr>
          <p:cNvPr id="272386" name="Rectangle 2"/>
          <p:cNvSpPr>
            <a:spLocks noGrp="1" noRot="1" noChangeAspect="1" noChangeArrowheads="1" noTextEdit="1"/>
          </p:cNvSpPr>
          <p:nvPr>
            <p:ph type="sldImg"/>
          </p:nvPr>
        </p:nvSpPr>
        <p:spPr>
          <a:ln/>
        </p:spPr>
      </p:sp>
      <p:sp>
        <p:nvSpPr>
          <p:cNvPr id="272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E767F0-D288-427C-AA08-5733DF8897B9}" type="slidenum">
              <a:rPr lang="de-DE"/>
              <a:pPr/>
              <a:t>339</a:t>
            </a:fld>
            <a:endParaRPr lang="de-DE"/>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7584F0-210D-4CBA-9C4E-98F4F272FA92}" type="slidenum">
              <a:rPr lang="de-DE"/>
              <a:pPr/>
              <a:t>342</a:t>
            </a:fld>
            <a:endParaRPr lang="de-DE"/>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C02F0E-F190-4C47-9B6D-E63CB59CD1E2}" type="slidenum">
              <a:rPr lang="de-DE"/>
              <a:pPr/>
              <a:t>344</a:t>
            </a:fld>
            <a:endParaRPr lang="de-DE"/>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5D8D89-2FAF-4E41-AF18-D3975FF42D85}" type="slidenum">
              <a:rPr lang="de-DE"/>
              <a:pPr/>
              <a:t>345</a:t>
            </a:fld>
            <a:endParaRPr lang="de-DE"/>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617337-8B9B-45C5-98D2-A0BAEE80ABE5}" type="slidenum">
              <a:rPr lang="de-DE"/>
              <a:pPr/>
              <a:t>346</a:t>
            </a:fld>
            <a:endParaRPr lang="de-DE"/>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solidFill>
                  <a:prstClr val="black"/>
                </a:solidFill>
              </a:rPr>
              <a:pPr/>
              <a:t>347</a:t>
            </a:fld>
            <a:endParaRPr lang="de-DE">
              <a:solidFill>
                <a:prstClr val="black"/>
              </a:solidFill>
            </a:endParaRPr>
          </a:p>
        </p:txBody>
      </p:sp>
      <p:sp>
        <p:nvSpPr>
          <p:cNvPr id="364546" name="Rectangle 2"/>
          <p:cNvSpPr>
            <a:spLocks noGrp="1" noRot="1" noChangeAspect="1" noChangeArrowheads="1" noTextEdit="1"/>
          </p:cNvSpPr>
          <p:nvPr>
            <p:ph type="sldImg"/>
          </p:nvPr>
        </p:nvSpPr>
        <p:spPr>
          <a:xfrm>
            <a:off x="901700" y="747713"/>
            <a:ext cx="4991100" cy="3744912"/>
          </a:xfrm>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1700" y="747713"/>
            <a:ext cx="4991100" cy="3744912"/>
          </a:xfrm>
        </p:spPr>
      </p:sp>
      <p:sp>
        <p:nvSpPr>
          <p:cNvPr id="3" name="Notizenplatzhalter 2"/>
          <p:cNvSpPr>
            <a:spLocks noGrp="1"/>
          </p:cNvSpPr>
          <p:nvPr>
            <p:ph type="body" idx="1"/>
          </p:nvPr>
        </p:nvSpPr>
        <p:spPr/>
        <p:txBody>
          <a:bodyPr/>
          <a:lstStyle/>
          <a:p>
            <a:r>
              <a:rPr lang="de-DE" dirty="0"/>
              <a:t>statistische Analyse einer großen Sammlung von Analyse-Ergebnissen mehrerer Einzelstudien</a:t>
            </a:r>
          </a:p>
        </p:txBody>
      </p:sp>
      <p:sp>
        <p:nvSpPr>
          <p:cNvPr id="4" name="Foliennummernplatzhalter 3"/>
          <p:cNvSpPr>
            <a:spLocks noGrp="1"/>
          </p:cNvSpPr>
          <p:nvPr>
            <p:ph type="sldNum" sz="quarter" idx="5"/>
          </p:nvPr>
        </p:nvSpPr>
        <p:spPr/>
        <p:txBody>
          <a:bodyPr/>
          <a:lstStyle/>
          <a:p>
            <a:fld id="{BC8C3F01-339E-4FB1-9F01-BDD435A428E2}" type="slidenum">
              <a:rPr lang="de-DE" smtClean="0">
                <a:solidFill>
                  <a:prstClr val="black"/>
                </a:solidFill>
              </a:rPr>
              <a:pPr/>
              <a:t>350</a:t>
            </a:fld>
            <a:endParaRPr lang="de-DE">
              <a:solidFill>
                <a:prstClr val="black"/>
              </a:solidFill>
            </a:endParaRPr>
          </a:p>
        </p:txBody>
      </p:sp>
    </p:spTree>
    <p:extLst>
      <p:ext uri="{BB962C8B-B14F-4D97-AF65-F5344CB8AC3E}">
        <p14:creationId xmlns:p14="http://schemas.microsoft.com/office/powerpoint/2010/main" val="93349350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1700" y="747713"/>
            <a:ext cx="4991100" cy="3744912"/>
          </a:xfrm>
        </p:spPr>
      </p:sp>
      <p:sp>
        <p:nvSpPr>
          <p:cNvPr id="3" name="Notizenplatzhalter 2"/>
          <p:cNvSpPr>
            <a:spLocks noGrp="1"/>
          </p:cNvSpPr>
          <p:nvPr>
            <p:ph type="body" idx="1"/>
          </p:nvPr>
        </p:nvSpPr>
        <p:spPr/>
        <p:txBody>
          <a:bodyPr/>
          <a:lstStyle/>
          <a:p>
            <a:pPr defTabSz="917509" fontAlgn="auto">
              <a:spcBef>
                <a:spcPts val="0"/>
              </a:spcBef>
              <a:spcAft>
                <a:spcPts val="0"/>
              </a:spcAft>
              <a:defRPr/>
            </a:pPr>
            <a:r>
              <a:rPr lang="de-AT" dirty="0">
                <a:latin typeface="Arial" pitchFamily="34" charset="0"/>
                <a:cs typeface="Arial" pitchFamily="34" charset="0"/>
              </a:rPr>
              <a:t>Häufiger Gebrauch in der Medizin</a:t>
            </a:r>
          </a:p>
          <a:p>
            <a:r>
              <a:rPr lang="de-DE" dirty="0"/>
              <a:t>Forest Plot</a:t>
            </a:r>
          </a:p>
          <a:p>
            <a:r>
              <a:rPr lang="de-DE" dirty="0"/>
              <a:t>Rechtecke sind Gewicht der Einzelstudien, die „Schnurrbärte die Konfidenzintervalle</a:t>
            </a:r>
          </a:p>
        </p:txBody>
      </p:sp>
      <p:sp>
        <p:nvSpPr>
          <p:cNvPr id="4" name="Foliennummernplatzhalter 3"/>
          <p:cNvSpPr>
            <a:spLocks noGrp="1"/>
          </p:cNvSpPr>
          <p:nvPr>
            <p:ph type="sldNum" sz="quarter" idx="5"/>
          </p:nvPr>
        </p:nvSpPr>
        <p:spPr/>
        <p:txBody>
          <a:bodyPr/>
          <a:lstStyle/>
          <a:p>
            <a:fld id="{BC8C3F01-339E-4FB1-9F01-BDD435A428E2}" type="slidenum">
              <a:rPr lang="de-DE" smtClean="0">
                <a:solidFill>
                  <a:prstClr val="black"/>
                </a:solidFill>
              </a:rPr>
              <a:pPr/>
              <a:t>354</a:t>
            </a:fld>
            <a:endParaRPr lang="de-DE">
              <a:solidFill>
                <a:prstClr val="black"/>
              </a:solidFill>
            </a:endParaRPr>
          </a:p>
        </p:txBody>
      </p:sp>
    </p:spTree>
    <p:extLst>
      <p:ext uri="{BB962C8B-B14F-4D97-AF65-F5344CB8AC3E}">
        <p14:creationId xmlns:p14="http://schemas.microsoft.com/office/powerpoint/2010/main" val="350541363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3"/>
          <p:cNvSpPr>
            <a:spLocks noGrp="1" noChangeArrowheads="1"/>
          </p:cNvSpPr>
          <p:nvPr>
            <p:ph type="dt" sz="quarter" idx="1"/>
          </p:nvPr>
        </p:nvSpPr>
        <p:spPr>
          <a:noFill/>
        </p:spPr>
        <p:txBody>
          <a:bodyPr/>
          <a:lstStyle/>
          <a:p>
            <a:fld id="{B601168A-0C73-435D-9A4E-7A16B6F3240E}" type="datetime1">
              <a:rPr lang="de-AT">
                <a:solidFill>
                  <a:prstClr val="black"/>
                </a:solidFill>
              </a:rPr>
              <a:pPr/>
              <a:t>18.06.2021</a:t>
            </a:fld>
            <a:endParaRPr lang="de-AT">
              <a:solidFill>
                <a:prstClr val="black"/>
              </a:solidFill>
            </a:endParaRPr>
          </a:p>
        </p:txBody>
      </p:sp>
      <p:sp>
        <p:nvSpPr>
          <p:cNvPr id="159747" name="Rectangle 6"/>
          <p:cNvSpPr>
            <a:spLocks noGrp="1" noChangeArrowheads="1"/>
          </p:cNvSpPr>
          <p:nvPr>
            <p:ph type="ftr" sz="quarter" idx="4"/>
          </p:nvPr>
        </p:nvSpPr>
        <p:spPr>
          <a:noFill/>
        </p:spPr>
        <p:txBody>
          <a:bodyPr/>
          <a:lstStyle/>
          <a:p>
            <a:r>
              <a:rPr lang="de-AT">
                <a:solidFill>
                  <a:prstClr val="black"/>
                </a:solidFill>
              </a:rPr>
              <a:t>Biometrie und EBM/KPP</a:t>
            </a:r>
          </a:p>
        </p:txBody>
      </p:sp>
      <p:sp>
        <p:nvSpPr>
          <p:cNvPr id="159748" name="Rectangle 7"/>
          <p:cNvSpPr>
            <a:spLocks noGrp="1" noChangeArrowheads="1"/>
          </p:cNvSpPr>
          <p:nvPr>
            <p:ph type="sldNum" sz="quarter" idx="5"/>
          </p:nvPr>
        </p:nvSpPr>
        <p:spPr>
          <a:noFill/>
        </p:spPr>
        <p:txBody>
          <a:bodyPr/>
          <a:lstStyle/>
          <a:p>
            <a:fld id="{ECB7C25C-38BA-4EFA-82D5-89B2F95A0727}" type="slidenum">
              <a:rPr lang="de-AT">
                <a:solidFill>
                  <a:prstClr val="black"/>
                </a:solidFill>
              </a:rPr>
              <a:pPr/>
              <a:t>357</a:t>
            </a:fld>
            <a:endParaRPr lang="de-AT">
              <a:solidFill>
                <a:prstClr val="black"/>
              </a:solidFill>
            </a:endParaRPr>
          </a:p>
        </p:txBody>
      </p:sp>
      <p:sp>
        <p:nvSpPr>
          <p:cNvPr id="159749" name="Rectangle 2"/>
          <p:cNvSpPr>
            <a:spLocks noGrp="1" noRot="1" noChangeAspect="1" noChangeArrowheads="1" noTextEdit="1"/>
          </p:cNvSpPr>
          <p:nvPr>
            <p:ph type="sldImg"/>
          </p:nvPr>
        </p:nvSpPr>
        <p:spPr>
          <a:xfrm>
            <a:off x="901700" y="747713"/>
            <a:ext cx="4991100" cy="3744912"/>
          </a:xfrm>
          <a:ln/>
        </p:spPr>
      </p:sp>
      <p:sp>
        <p:nvSpPr>
          <p:cNvPr id="159750" name="Rectangle 3"/>
          <p:cNvSpPr>
            <a:spLocks noGrp="1" noChangeArrowheads="1"/>
          </p:cNvSpPr>
          <p:nvPr>
            <p:ph type="body" idx="1"/>
          </p:nvPr>
        </p:nvSpPr>
        <p:spPr>
          <a:xfrm>
            <a:off x="907050" y="4742591"/>
            <a:ext cx="4980406" cy="4490210"/>
          </a:xfrm>
          <a:noFill/>
          <a:ln/>
        </p:spPr>
        <p:txBody>
          <a:bodyPr/>
          <a:lstStyle/>
          <a:p>
            <a:pPr eaLnBrk="1" hangingPunct="1"/>
            <a:endParaRPr lang="de-DE" smtClean="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1700" y="747713"/>
            <a:ext cx="4991100" cy="3744912"/>
          </a:xfrm>
        </p:spPr>
      </p:sp>
      <p:sp>
        <p:nvSpPr>
          <p:cNvPr id="3" name="Notizenplatzhalter 2"/>
          <p:cNvSpPr>
            <a:spLocks noGrp="1"/>
          </p:cNvSpPr>
          <p:nvPr>
            <p:ph type="body" idx="1"/>
          </p:nvPr>
        </p:nvSpPr>
        <p:spPr/>
        <p:txBody>
          <a:bodyPr/>
          <a:lstStyle/>
          <a:p>
            <a:r>
              <a:rPr lang="de-DE" dirty="0"/>
              <a:t>Ablauf fast wie bei Primärstudie, nur keine Probanden</a:t>
            </a:r>
          </a:p>
          <a:p>
            <a:endParaRPr lang="de-DE" dirty="0"/>
          </a:p>
          <a:p>
            <a:r>
              <a:rPr lang="de-DE" dirty="0"/>
              <a:t>Auch nicht veröffentlichte Studien sind relevant (systematische Verzehrung zu einem signifikanten Ergebnis). Wissenschaftler und Institutionen nach nicht </a:t>
            </a:r>
            <a:r>
              <a:rPr lang="de-DE" dirty="0" err="1"/>
              <a:t>veröffent</a:t>
            </a:r>
            <a:endParaRPr lang="de-DE" dirty="0"/>
          </a:p>
          <a:p>
            <a:r>
              <a:rPr lang="de-DE" dirty="0"/>
              <a:t>Lichten Studien und deren Ergebnissen zu befragen. Literaturrecherche beeinflusst die Qualität der Meta-Analyse enorm.</a:t>
            </a:r>
          </a:p>
          <a:p>
            <a:endParaRPr lang="de-DE" dirty="0"/>
          </a:p>
          <a:p>
            <a:r>
              <a:rPr lang="de-DE" dirty="0"/>
              <a:t>Ein- und Ausschlusskriterien zur Selektion der Studien</a:t>
            </a:r>
          </a:p>
        </p:txBody>
      </p:sp>
      <p:sp>
        <p:nvSpPr>
          <p:cNvPr id="4" name="Foliennummernplatzhalter 3"/>
          <p:cNvSpPr>
            <a:spLocks noGrp="1"/>
          </p:cNvSpPr>
          <p:nvPr>
            <p:ph type="sldNum" sz="quarter" idx="5"/>
          </p:nvPr>
        </p:nvSpPr>
        <p:spPr/>
        <p:txBody>
          <a:bodyPr/>
          <a:lstStyle/>
          <a:p>
            <a:fld id="{BC8C3F01-339E-4FB1-9F01-BDD435A428E2}" type="slidenum">
              <a:rPr lang="de-DE" smtClean="0">
                <a:solidFill>
                  <a:prstClr val="black"/>
                </a:solidFill>
              </a:rPr>
              <a:pPr/>
              <a:t>358</a:t>
            </a:fld>
            <a:endParaRPr lang="de-DE">
              <a:solidFill>
                <a:prstClr val="black"/>
              </a:solidFill>
            </a:endParaRPr>
          </a:p>
        </p:txBody>
      </p:sp>
    </p:spTree>
    <p:extLst>
      <p:ext uri="{BB962C8B-B14F-4D97-AF65-F5344CB8AC3E}">
        <p14:creationId xmlns:p14="http://schemas.microsoft.com/office/powerpoint/2010/main" val="292458631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de-DE" b="1" smtClean="0"/>
              <a:t>We systematically searched a number of databases using a strategy comprising four filters. These filters were developed by looking at previous reviews and in consultation with a medical librarian, as well as taking the design filters from the Hedges team.</a:t>
            </a:r>
          </a:p>
          <a:p>
            <a:pPr>
              <a:spcBef>
                <a:spcPct val="0"/>
              </a:spcBef>
            </a:pPr>
            <a:endParaRPr lang="en-GB" altLang="de-DE" smtClean="0"/>
          </a:p>
          <a:p>
            <a:pPr>
              <a:spcBef>
                <a:spcPct val="0"/>
              </a:spcBef>
            </a:pPr>
            <a:endParaRPr lang="en-GB" altLang="de-DE" smtClean="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5476" indent="-286722">
              <a:defRPr>
                <a:solidFill>
                  <a:schemeClr val="tx1"/>
                </a:solidFill>
                <a:latin typeface="Calibri" pitchFamily="34" charset="0"/>
              </a:defRPr>
            </a:lvl2pPr>
            <a:lvl3pPr marL="1146886" indent="-229377">
              <a:defRPr>
                <a:solidFill>
                  <a:schemeClr val="tx1"/>
                </a:solidFill>
                <a:latin typeface="Calibri" pitchFamily="34" charset="0"/>
              </a:defRPr>
            </a:lvl3pPr>
            <a:lvl4pPr marL="1605641" indent="-229377">
              <a:defRPr>
                <a:solidFill>
                  <a:schemeClr val="tx1"/>
                </a:solidFill>
                <a:latin typeface="Calibri" pitchFamily="34" charset="0"/>
              </a:defRPr>
            </a:lvl4pPr>
            <a:lvl5pPr marL="2064395" indent="-229377">
              <a:defRPr>
                <a:solidFill>
                  <a:schemeClr val="tx1"/>
                </a:solidFill>
                <a:latin typeface="Calibri" pitchFamily="34" charset="0"/>
              </a:defRPr>
            </a:lvl5pPr>
            <a:lvl6pPr marL="2523150" indent="-229377" fontAlgn="base">
              <a:spcBef>
                <a:spcPct val="0"/>
              </a:spcBef>
              <a:spcAft>
                <a:spcPct val="0"/>
              </a:spcAft>
              <a:defRPr>
                <a:solidFill>
                  <a:schemeClr val="tx1"/>
                </a:solidFill>
                <a:latin typeface="Calibri" pitchFamily="34" charset="0"/>
              </a:defRPr>
            </a:lvl6pPr>
            <a:lvl7pPr marL="2981904" indent="-229377" fontAlgn="base">
              <a:spcBef>
                <a:spcPct val="0"/>
              </a:spcBef>
              <a:spcAft>
                <a:spcPct val="0"/>
              </a:spcAft>
              <a:defRPr>
                <a:solidFill>
                  <a:schemeClr val="tx1"/>
                </a:solidFill>
                <a:latin typeface="Calibri" pitchFamily="34" charset="0"/>
              </a:defRPr>
            </a:lvl7pPr>
            <a:lvl8pPr marL="3440659" indent="-229377" fontAlgn="base">
              <a:spcBef>
                <a:spcPct val="0"/>
              </a:spcBef>
              <a:spcAft>
                <a:spcPct val="0"/>
              </a:spcAft>
              <a:defRPr>
                <a:solidFill>
                  <a:schemeClr val="tx1"/>
                </a:solidFill>
                <a:latin typeface="Calibri" pitchFamily="34" charset="0"/>
              </a:defRPr>
            </a:lvl8pPr>
            <a:lvl9pPr marL="3899413" indent="-229377" fontAlgn="base">
              <a:spcBef>
                <a:spcPct val="0"/>
              </a:spcBef>
              <a:spcAft>
                <a:spcPct val="0"/>
              </a:spcAft>
              <a:defRPr>
                <a:solidFill>
                  <a:schemeClr val="tx1"/>
                </a:solidFill>
                <a:latin typeface="Calibri" pitchFamily="34" charset="0"/>
              </a:defRPr>
            </a:lvl9pPr>
          </a:lstStyle>
          <a:p>
            <a:fld id="{81588739-0FB4-4BE3-A97A-AFA310905D38}" type="slidenum">
              <a:rPr lang="en-GB" altLang="de-DE">
                <a:solidFill>
                  <a:prstClr val="black"/>
                </a:solidFill>
              </a:rPr>
              <a:pPr/>
              <a:t>360</a:t>
            </a:fld>
            <a:endParaRPr lang="en-GB" altLang="de-DE">
              <a:solidFill>
                <a:prstClr val="black"/>
              </a:solidFill>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F9C159-80A6-4D1E-A3C9-9FDA97A8B764}" type="slidenum">
              <a:rPr lang="de-DE">
                <a:solidFill>
                  <a:prstClr val="black"/>
                </a:solidFill>
              </a:rPr>
              <a:pPr/>
              <a:t>362</a:t>
            </a:fld>
            <a:endParaRPr lang="de-DE">
              <a:solidFill>
                <a:prstClr val="black"/>
              </a:solidFill>
            </a:endParaRPr>
          </a:p>
        </p:txBody>
      </p:sp>
      <p:sp>
        <p:nvSpPr>
          <p:cNvPr id="296962" name="Rectangle 2"/>
          <p:cNvSpPr>
            <a:spLocks noGrp="1" noRot="1" noChangeAspect="1" noChangeArrowheads="1" noTextEdit="1"/>
          </p:cNvSpPr>
          <p:nvPr>
            <p:ph type="sldImg"/>
          </p:nvPr>
        </p:nvSpPr>
        <p:spPr>
          <a:xfrm>
            <a:off x="901700" y="747713"/>
            <a:ext cx="4991100" cy="3744912"/>
          </a:xfrm>
          <a:ln/>
        </p:spPr>
      </p:sp>
      <p:sp>
        <p:nvSpPr>
          <p:cNvPr id="296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6B9195-933D-420E-AB9C-6797B1C84DBD}" type="slidenum">
              <a:rPr lang="de-DE">
                <a:solidFill>
                  <a:prstClr val="black"/>
                </a:solidFill>
              </a:rPr>
              <a:pPr/>
              <a:t>363</a:t>
            </a:fld>
            <a:endParaRPr lang="de-DE">
              <a:solidFill>
                <a:prstClr val="black"/>
              </a:solidFill>
            </a:endParaRPr>
          </a:p>
        </p:txBody>
      </p:sp>
      <p:sp>
        <p:nvSpPr>
          <p:cNvPr id="303106" name="Rectangle 2"/>
          <p:cNvSpPr>
            <a:spLocks noGrp="1" noRot="1" noChangeAspect="1" noChangeArrowheads="1" noTextEdit="1"/>
          </p:cNvSpPr>
          <p:nvPr>
            <p:ph type="sldImg"/>
          </p:nvPr>
        </p:nvSpPr>
        <p:spPr>
          <a:xfrm>
            <a:off x="901700" y="747713"/>
            <a:ext cx="4991100" cy="3744912"/>
          </a:xfrm>
          <a:ln/>
        </p:spPr>
      </p:sp>
      <p:sp>
        <p:nvSpPr>
          <p:cNvPr id="303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1700" y="747713"/>
            <a:ext cx="4991100" cy="3744912"/>
          </a:xfrm>
        </p:spPr>
      </p:sp>
      <p:sp>
        <p:nvSpPr>
          <p:cNvPr id="3" name="Notizenplatzhalter 2"/>
          <p:cNvSpPr>
            <a:spLocks noGrp="1"/>
          </p:cNvSpPr>
          <p:nvPr>
            <p:ph type="body" idx="1"/>
          </p:nvPr>
        </p:nvSpPr>
        <p:spPr/>
        <p:txBody>
          <a:bodyPr/>
          <a:lstStyle/>
          <a:p>
            <a:r>
              <a:rPr lang="de-DE" dirty="0"/>
              <a:t>Trennstärke: Fähigkeit einen Effekt zu erkenne wenn einer vorliegt</a:t>
            </a:r>
          </a:p>
        </p:txBody>
      </p:sp>
      <p:sp>
        <p:nvSpPr>
          <p:cNvPr id="4" name="Foliennummernplatzhalter 3"/>
          <p:cNvSpPr>
            <a:spLocks noGrp="1"/>
          </p:cNvSpPr>
          <p:nvPr>
            <p:ph type="sldNum" sz="quarter" idx="5"/>
          </p:nvPr>
        </p:nvSpPr>
        <p:spPr/>
        <p:txBody>
          <a:bodyPr/>
          <a:lstStyle/>
          <a:p>
            <a:fld id="{BC8C3F01-339E-4FB1-9F01-BDD435A428E2}" type="slidenum">
              <a:rPr lang="de-DE" smtClean="0">
                <a:solidFill>
                  <a:prstClr val="black"/>
                </a:solidFill>
              </a:rPr>
              <a:pPr/>
              <a:t>366</a:t>
            </a:fld>
            <a:endParaRPr lang="de-DE">
              <a:solidFill>
                <a:prstClr val="black"/>
              </a:solidFill>
            </a:endParaRPr>
          </a:p>
        </p:txBody>
      </p:sp>
    </p:spTree>
    <p:extLst>
      <p:ext uri="{BB962C8B-B14F-4D97-AF65-F5344CB8AC3E}">
        <p14:creationId xmlns:p14="http://schemas.microsoft.com/office/powerpoint/2010/main" val="202279865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1700" y="747713"/>
            <a:ext cx="4991100" cy="3744912"/>
          </a:xfrm>
        </p:spPr>
      </p:sp>
      <p:sp>
        <p:nvSpPr>
          <p:cNvPr id="3" name="Notizenplatzhalter 2"/>
          <p:cNvSpPr>
            <a:spLocks noGrp="1"/>
          </p:cNvSpPr>
          <p:nvPr>
            <p:ph type="body" idx="1"/>
          </p:nvPr>
        </p:nvSpPr>
        <p:spPr/>
        <p:txBody>
          <a:bodyPr/>
          <a:lstStyle/>
          <a:p>
            <a:pPr defTabSz="917509" fontAlgn="auto">
              <a:spcBef>
                <a:spcPts val="0"/>
              </a:spcBef>
              <a:spcAft>
                <a:spcPts val="0"/>
              </a:spcAft>
              <a:defRPr/>
            </a:pPr>
            <a:r>
              <a:rPr lang="de-DE" dirty="0" err="1"/>
              <a:t>Garbage</a:t>
            </a:r>
            <a:r>
              <a:rPr lang="de-DE" dirty="0"/>
              <a:t> in –</a:t>
            </a:r>
            <a:r>
              <a:rPr lang="de-DE" dirty="0" err="1"/>
              <a:t>Garbage</a:t>
            </a:r>
            <a:r>
              <a:rPr lang="de-DE" dirty="0"/>
              <a:t> out</a:t>
            </a:r>
          </a:p>
          <a:p>
            <a:pPr defTabSz="917509" fontAlgn="auto">
              <a:spcBef>
                <a:spcPts val="0"/>
              </a:spcBef>
              <a:spcAft>
                <a:spcPts val="0"/>
              </a:spcAft>
              <a:defRPr/>
            </a:pPr>
            <a:endParaRPr lang="de-DE" dirty="0"/>
          </a:p>
          <a:p>
            <a:pPr defTabSz="917509" fontAlgn="auto">
              <a:spcBef>
                <a:spcPts val="0"/>
              </a:spcBef>
              <a:spcAft>
                <a:spcPts val="0"/>
              </a:spcAft>
              <a:defRPr/>
            </a:pPr>
            <a:r>
              <a:rPr lang="de-DE" dirty="0"/>
              <a:t>Bias (insbesondere </a:t>
            </a:r>
            <a:r>
              <a:rPr lang="de-DE" dirty="0" err="1"/>
              <a:t>Publication</a:t>
            </a:r>
            <a:r>
              <a:rPr lang="de-DE" dirty="0"/>
              <a:t>- und Language Bias) : verzerrte Dartstellung bzw. Wahrnehmung von Ergebnissen</a:t>
            </a:r>
          </a:p>
          <a:p>
            <a:pPr defTabSz="917509" fontAlgn="auto">
              <a:spcBef>
                <a:spcPts val="0"/>
              </a:spcBef>
              <a:spcAft>
                <a:spcPts val="0"/>
              </a:spcAft>
              <a:defRPr/>
            </a:pPr>
            <a:r>
              <a:rPr lang="de-DE" dirty="0"/>
              <a:t> </a:t>
            </a:r>
            <a:r>
              <a:rPr lang="de-DE" dirty="0">
                <a:latin typeface="+mn-lt"/>
              </a:rPr>
              <a:t>durch falsche Untersuchungsmethoden (z. B. Suggestivfragen) verursachte Verzerrung des Ergebnisses einer Repräsentativerhebung; </a:t>
            </a:r>
            <a:r>
              <a:rPr lang="de-DE" dirty="0" err="1">
                <a:latin typeface="+mn-lt"/>
              </a:rPr>
              <a:t>Pupliacations</a:t>
            </a:r>
            <a:r>
              <a:rPr lang="de-DE" dirty="0">
                <a:latin typeface="+mn-lt"/>
              </a:rPr>
              <a:t> Bias ist die statistisch verzerrte (engl. </a:t>
            </a:r>
            <a:r>
              <a:rPr lang="de-DE" dirty="0" err="1">
                <a:latin typeface="+mn-lt"/>
              </a:rPr>
              <a:t>bias</a:t>
            </a:r>
            <a:r>
              <a:rPr lang="de-DE" dirty="0">
                <a:latin typeface="+mn-lt"/>
              </a:rPr>
              <a:t> [ˈ</a:t>
            </a:r>
            <a:r>
              <a:rPr lang="de-DE" dirty="0" err="1">
                <a:latin typeface="+mn-lt"/>
              </a:rPr>
              <a:t>baɪəs</a:t>
            </a:r>
            <a:r>
              <a:rPr lang="de-DE" dirty="0">
                <a:latin typeface="+mn-lt"/>
              </a:rPr>
              <a:t>]) Darstellung der Datenlage in wissenschaftlichen Zeitschriften infolge einer bevorzugten Veröffentlichung von Studien mit „positiven“ bzw. signifikanten Ergebnissen. Er wurde 1959 von dem Statistiker Theodore Sterling entdeckt.[1][2][3] Positive Befunde sind leichter zu publizieren als solche mit „negativen“, also nicht-signifikanten Ergebnissen und sind zudem häufiger in Fachzeitschriften mit hohem Einflussfaktor veröffentlicht</a:t>
            </a:r>
          </a:p>
          <a:p>
            <a:pPr defTabSz="917509" fontAlgn="auto">
              <a:spcBef>
                <a:spcPts val="0"/>
              </a:spcBef>
              <a:spcAft>
                <a:spcPts val="0"/>
              </a:spcAft>
              <a:defRPr/>
            </a:pPr>
            <a:endParaRPr lang="de-DE" dirty="0"/>
          </a:p>
          <a:p>
            <a:pPr defTabSz="917509" fontAlgn="auto">
              <a:spcBef>
                <a:spcPts val="0"/>
              </a:spcBef>
              <a:spcAft>
                <a:spcPts val="0"/>
              </a:spcAft>
              <a:defRPr/>
            </a:pPr>
            <a:r>
              <a:rPr lang="de-DE" dirty="0"/>
              <a:t>Heterogenität (mangelnde Vergleichbarkeit der eingeschlossenen Studien)</a:t>
            </a:r>
            <a:endParaRPr lang="de-AT" dirty="0">
              <a:latin typeface="Arial" pitchFamily="34" charset="0"/>
              <a:cs typeface="Arial" pitchFamily="34" charset="0"/>
            </a:endParaRPr>
          </a:p>
          <a:p>
            <a:r>
              <a:rPr lang="de-DE" dirty="0">
                <a:solidFill>
                  <a:schemeClr val="tx2"/>
                </a:solidFill>
              </a:rPr>
              <a:t>Problem der Abhängigen Messungen (Siehe Wiki letzter Absatz)</a:t>
            </a:r>
          </a:p>
        </p:txBody>
      </p:sp>
      <p:sp>
        <p:nvSpPr>
          <p:cNvPr id="4" name="Foliennummernplatzhalter 3"/>
          <p:cNvSpPr>
            <a:spLocks noGrp="1"/>
          </p:cNvSpPr>
          <p:nvPr>
            <p:ph type="sldNum" sz="quarter" idx="5"/>
          </p:nvPr>
        </p:nvSpPr>
        <p:spPr/>
        <p:txBody>
          <a:bodyPr/>
          <a:lstStyle/>
          <a:p>
            <a:fld id="{BC8C3F01-339E-4FB1-9F01-BDD435A428E2}" type="slidenum">
              <a:rPr lang="de-DE" smtClean="0">
                <a:solidFill>
                  <a:prstClr val="black"/>
                </a:solidFill>
              </a:rPr>
              <a:pPr/>
              <a:t>367</a:t>
            </a:fld>
            <a:endParaRPr lang="de-DE">
              <a:solidFill>
                <a:prstClr val="black"/>
              </a:solidFill>
            </a:endParaRPr>
          </a:p>
        </p:txBody>
      </p:sp>
    </p:spTree>
    <p:extLst>
      <p:ext uri="{BB962C8B-B14F-4D97-AF65-F5344CB8AC3E}">
        <p14:creationId xmlns:p14="http://schemas.microsoft.com/office/powerpoint/2010/main" val="34755482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p>
            <a:fld id="{26383274-DAC5-4FA9-A380-C6563CE8CC63}" type="slidenum">
              <a:rPr lang="de-AT" smtClean="0"/>
              <a:pPr/>
              <a:t>419</a:t>
            </a:fld>
            <a:endParaRPr lang="de-AT" smtClean="0"/>
          </a:p>
        </p:txBody>
      </p:sp>
      <p:sp>
        <p:nvSpPr>
          <p:cNvPr id="205827" name="Rectangle 2"/>
          <p:cNvSpPr>
            <a:spLocks noGrp="1" noRot="1" noChangeAspect="1" noChangeArrowheads="1" noTextEdit="1"/>
          </p:cNvSpPr>
          <p:nvPr>
            <p:ph type="sldImg"/>
          </p:nvPr>
        </p:nvSpPr>
        <p:spPr>
          <a:xfrm>
            <a:off x="903288" y="749300"/>
            <a:ext cx="4987925" cy="3741738"/>
          </a:xfrm>
          <a:ln/>
        </p:spPr>
      </p:sp>
      <p:sp>
        <p:nvSpPr>
          <p:cNvPr id="205828"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420</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D4E43042-925F-49DC-BE61-49443966BC66}" type="slidenum">
              <a:rPr lang="de-AT" smtClean="0"/>
              <a:pPr/>
              <a:t>421</a:t>
            </a:fld>
            <a:endParaRPr lang="de-AT" smtClean="0"/>
          </a:p>
        </p:txBody>
      </p:sp>
      <p:sp>
        <p:nvSpPr>
          <p:cNvPr id="195587" name="Rectangle 2"/>
          <p:cNvSpPr>
            <a:spLocks noGrp="1" noRot="1" noChangeAspect="1" noChangeArrowheads="1" noTextEdit="1"/>
          </p:cNvSpPr>
          <p:nvPr>
            <p:ph type="sldImg"/>
          </p:nvPr>
        </p:nvSpPr>
        <p:spPr>
          <a:xfrm>
            <a:off x="903288" y="749300"/>
            <a:ext cx="4987925" cy="3741738"/>
          </a:xfrm>
          <a:ln/>
        </p:spPr>
      </p:sp>
      <p:sp>
        <p:nvSpPr>
          <p:cNvPr id="195588"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8E66DD6D-F9A9-4405-93F3-4AF11D234077}" type="slidenum">
              <a:rPr lang="de-AT" smtClean="0"/>
              <a:pPr/>
              <a:t>422</a:t>
            </a:fld>
            <a:endParaRPr lang="de-AT" smtClean="0"/>
          </a:p>
        </p:txBody>
      </p:sp>
      <p:sp>
        <p:nvSpPr>
          <p:cNvPr id="187395" name="Rectangle 2"/>
          <p:cNvSpPr>
            <a:spLocks noGrp="1" noRot="1" noChangeAspect="1" noChangeArrowheads="1" noTextEdit="1"/>
          </p:cNvSpPr>
          <p:nvPr>
            <p:ph type="sldImg"/>
          </p:nvPr>
        </p:nvSpPr>
        <p:spPr>
          <a:xfrm>
            <a:off x="903288" y="749300"/>
            <a:ext cx="4987925" cy="3741738"/>
          </a:xfrm>
          <a:ln/>
        </p:spPr>
      </p:sp>
      <p:sp>
        <p:nvSpPr>
          <p:cNvPr id="187396"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E38335ED-FF0B-47F1-A582-D9F7035C0A95}" type="slidenum">
              <a:rPr lang="de-AT" smtClean="0"/>
              <a:pPr/>
              <a:t>423</a:t>
            </a:fld>
            <a:endParaRPr lang="de-AT" smtClean="0"/>
          </a:p>
        </p:txBody>
      </p:sp>
      <p:sp>
        <p:nvSpPr>
          <p:cNvPr id="188419" name="Rectangle 2"/>
          <p:cNvSpPr>
            <a:spLocks noGrp="1" noRot="1" noChangeAspect="1" noChangeArrowheads="1" noTextEdit="1"/>
          </p:cNvSpPr>
          <p:nvPr>
            <p:ph type="sldImg"/>
          </p:nvPr>
        </p:nvSpPr>
        <p:spPr>
          <a:xfrm>
            <a:off x="903288" y="749300"/>
            <a:ext cx="4987925" cy="3741738"/>
          </a:xfrm>
          <a:ln/>
        </p:spPr>
      </p:sp>
      <p:sp>
        <p:nvSpPr>
          <p:cNvPr id="188420"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0CD6E8A6-B574-4398-A825-88ED758B4B69}" type="slidenum">
              <a:rPr lang="de-AT" smtClean="0"/>
              <a:pPr/>
              <a:t>424</a:t>
            </a:fld>
            <a:endParaRPr lang="de-AT" smtClean="0"/>
          </a:p>
        </p:txBody>
      </p:sp>
      <p:sp>
        <p:nvSpPr>
          <p:cNvPr id="184323" name="Rectangle 2"/>
          <p:cNvSpPr>
            <a:spLocks noGrp="1" noRot="1" noChangeAspect="1" noChangeArrowheads="1" noTextEdit="1"/>
          </p:cNvSpPr>
          <p:nvPr>
            <p:ph type="sldImg"/>
          </p:nvPr>
        </p:nvSpPr>
        <p:spPr>
          <a:xfrm>
            <a:off x="903288" y="749300"/>
            <a:ext cx="4987925" cy="3741738"/>
          </a:xfrm>
          <a:ln/>
        </p:spPr>
      </p:sp>
      <p:sp>
        <p:nvSpPr>
          <p:cNvPr id="184324"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1489309F-89C1-48A4-85BC-267470BD8FC8}" type="slidenum">
              <a:rPr lang="de-AT" smtClean="0"/>
              <a:pPr/>
              <a:t>425</a:t>
            </a:fld>
            <a:endParaRPr lang="de-AT" smtClean="0"/>
          </a:p>
        </p:txBody>
      </p:sp>
      <p:sp>
        <p:nvSpPr>
          <p:cNvPr id="186371" name="Rectangle 2"/>
          <p:cNvSpPr>
            <a:spLocks noGrp="1" noRot="1" noChangeAspect="1" noChangeArrowheads="1" noTextEdit="1"/>
          </p:cNvSpPr>
          <p:nvPr>
            <p:ph type="sldImg"/>
          </p:nvPr>
        </p:nvSpPr>
        <p:spPr>
          <a:xfrm>
            <a:off x="903288" y="749300"/>
            <a:ext cx="4987925" cy="3741738"/>
          </a:xfrm>
          <a:ln/>
        </p:spPr>
      </p:sp>
      <p:sp>
        <p:nvSpPr>
          <p:cNvPr id="186372"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p>
            <a:fld id="{1E8F8A96-E73F-4963-AE82-3EA02408025F}" type="slidenum">
              <a:rPr lang="de-AT" smtClean="0"/>
              <a:pPr/>
              <a:t>426</a:t>
            </a:fld>
            <a:endParaRPr lang="de-AT" smtClean="0"/>
          </a:p>
        </p:txBody>
      </p:sp>
      <p:sp>
        <p:nvSpPr>
          <p:cNvPr id="191491" name="Rectangle 2"/>
          <p:cNvSpPr>
            <a:spLocks noGrp="1" noRot="1" noChangeAspect="1" noChangeArrowheads="1" noTextEdit="1"/>
          </p:cNvSpPr>
          <p:nvPr>
            <p:ph type="sldImg"/>
          </p:nvPr>
        </p:nvSpPr>
        <p:spPr>
          <a:xfrm>
            <a:off x="903288" y="749300"/>
            <a:ext cx="4987925" cy="3741738"/>
          </a:xfrm>
          <a:ln/>
        </p:spPr>
      </p:sp>
      <p:sp>
        <p:nvSpPr>
          <p:cNvPr id="191492"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fld id="{6C867D54-ACD8-4221-B2D4-0B3CCA4AF14C}" type="slidenum">
              <a:rPr lang="de-AT" smtClean="0"/>
              <a:pPr/>
              <a:t>427</a:t>
            </a:fld>
            <a:endParaRPr lang="de-AT" smtClean="0"/>
          </a:p>
        </p:txBody>
      </p:sp>
      <p:sp>
        <p:nvSpPr>
          <p:cNvPr id="189443" name="Rectangle 2"/>
          <p:cNvSpPr>
            <a:spLocks noGrp="1" noRot="1" noChangeAspect="1" noChangeArrowheads="1" noTextEdit="1"/>
          </p:cNvSpPr>
          <p:nvPr>
            <p:ph type="sldImg"/>
          </p:nvPr>
        </p:nvSpPr>
        <p:spPr>
          <a:xfrm>
            <a:off x="903288" y="749300"/>
            <a:ext cx="4987925" cy="3741738"/>
          </a:xfrm>
          <a:ln/>
        </p:spPr>
      </p:sp>
      <p:sp>
        <p:nvSpPr>
          <p:cNvPr id="189444"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F576E09D-6ECD-4DB9-B498-8D5F4F26961F}" type="slidenum">
              <a:rPr lang="de-AT" smtClean="0"/>
              <a:pPr/>
              <a:t>428</a:t>
            </a:fld>
            <a:endParaRPr lang="de-AT" smtClean="0"/>
          </a:p>
        </p:txBody>
      </p:sp>
      <p:sp>
        <p:nvSpPr>
          <p:cNvPr id="190467" name="Rectangle 2"/>
          <p:cNvSpPr>
            <a:spLocks noGrp="1" noRot="1" noChangeAspect="1" noChangeArrowheads="1" noTextEdit="1"/>
          </p:cNvSpPr>
          <p:nvPr>
            <p:ph type="sldImg"/>
          </p:nvPr>
        </p:nvSpPr>
        <p:spPr>
          <a:xfrm>
            <a:off x="903288" y="749300"/>
            <a:ext cx="4987925" cy="3741738"/>
          </a:xfrm>
          <a:ln/>
        </p:spPr>
      </p:sp>
      <p:sp>
        <p:nvSpPr>
          <p:cNvPr id="190468"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77A5B1F4-6213-46D9-9FF1-C67877C6DC86}" type="slidenum">
              <a:rPr lang="de-AT" smtClean="0"/>
              <a:pPr/>
              <a:t>429</a:t>
            </a:fld>
            <a:endParaRPr lang="de-AT" smtClean="0"/>
          </a:p>
        </p:txBody>
      </p:sp>
      <p:sp>
        <p:nvSpPr>
          <p:cNvPr id="193539" name="Rectangle 2"/>
          <p:cNvSpPr>
            <a:spLocks noGrp="1" noRot="1" noChangeAspect="1" noChangeArrowheads="1" noTextEdit="1"/>
          </p:cNvSpPr>
          <p:nvPr>
            <p:ph type="sldImg"/>
          </p:nvPr>
        </p:nvSpPr>
        <p:spPr>
          <a:xfrm>
            <a:off x="903288" y="749300"/>
            <a:ext cx="4987925" cy="3741738"/>
          </a:xfrm>
          <a:ln/>
        </p:spPr>
      </p:sp>
      <p:sp>
        <p:nvSpPr>
          <p:cNvPr id="193540"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BC4F6E58-D242-4BEC-B205-F7FED76023B4}" type="slidenum">
              <a:rPr lang="de-AT" smtClean="0"/>
              <a:pPr/>
              <a:t>430</a:t>
            </a:fld>
            <a:endParaRPr lang="de-AT" smtClean="0"/>
          </a:p>
        </p:txBody>
      </p:sp>
      <p:sp>
        <p:nvSpPr>
          <p:cNvPr id="194563" name="Rectangle 2"/>
          <p:cNvSpPr>
            <a:spLocks noGrp="1" noRot="1" noChangeAspect="1" noChangeArrowheads="1" noTextEdit="1"/>
          </p:cNvSpPr>
          <p:nvPr>
            <p:ph type="sldImg"/>
          </p:nvPr>
        </p:nvSpPr>
        <p:spPr>
          <a:xfrm>
            <a:off x="903288" y="749300"/>
            <a:ext cx="4987925" cy="3741738"/>
          </a:xfrm>
          <a:ln/>
        </p:spPr>
      </p:sp>
      <p:sp>
        <p:nvSpPr>
          <p:cNvPr id="194564"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62BFA6-A7F9-47D3-9143-F928479CE45D}" type="slidenum">
              <a:rPr lang="de-DE"/>
              <a:pPr/>
              <a:t>431</a:t>
            </a:fld>
            <a:endParaRPr lang="de-DE"/>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64AF53-5BC7-4657-8291-F49AE0337C3B}" type="slidenum">
              <a:rPr lang="de-DE"/>
              <a:pPr/>
              <a:t>432</a:t>
            </a:fld>
            <a:endParaRPr lang="de-DE"/>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52BFD6-353F-420B-A59B-F9DB3868A19E}" type="slidenum">
              <a:rPr lang="de-AT"/>
              <a:pPr/>
              <a:t>433</a:t>
            </a:fld>
            <a:endParaRPr lang="de-AT"/>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solidFill>
                  <a:srgbClr val="FF0000"/>
                </a:solidFill>
              </a:rPr>
              <a:t>Folie</a:t>
            </a:r>
            <a:r>
              <a:rPr lang="de-DE" baseline="0" dirty="0" smtClean="0">
                <a:solidFill>
                  <a:srgbClr val="FF0000"/>
                </a:solidFill>
              </a:rPr>
              <a:t> zu DOI noch ergänzen!!!</a:t>
            </a:r>
            <a:endParaRPr lang="de-DE" dirty="0">
              <a:solidFill>
                <a:srgbClr val="FF0000"/>
              </a:solidFill>
            </a:endParaRPr>
          </a:p>
        </p:txBody>
      </p:sp>
      <p:sp>
        <p:nvSpPr>
          <p:cNvPr id="4" name="Foliennummernplatzhalter 3"/>
          <p:cNvSpPr>
            <a:spLocks noGrp="1"/>
          </p:cNvSpPr>
          <p:nvPr>
            <p:ph type="sldNum" sz="quarter" idx="10"/>
          </p:nvPr>
        </p:nvSpPr>
        <p:spPr/>
        <p:txBody>
          <a:bodyPr/>
          <a:lstStyle/>
          <a:p>
            <a:fld id="{6E61F173-A520-4A49-A562-F3FCA544F6CB}" type="slidenum">
              <a:rPr lang="fr-FR" smtClean="0"/>
              <a:pPr/>
              <a:t>451</a:t>
            </a:fld>
            <a:endParaRPr lang="fr-FR"/>
          </a:p>
        </p:txBody>
      </p:sp>
    </p:spTree>
    <p:extLst>
      <p:ext uri="{BB962C8B-B14F-4D97-AF65-F5344CB8AC3E}">
        <p14:creationId xmlns:p14="http://schemas.microsoft.com/office/powerpoint/2010/main" val="11451627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2B7503-6671-44CE-855A-D38DDE9186A5}" type="slidenum">
              <a:rPr lang="de-DE"/>
              <a:pPr/>
              <a:t>457</a:t>
            </a:fld>
            <a:endParaRPr lang="de-DE"/>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96E715-A113-47B3-A37B-BB5E83123FD2}" type="slidenum">
              <a:rPr lang="de-DE"/>
              <a:pPr/>
              <a:t>458</a:t>
            </a:fld>
            <a:endParaRPr lang="de-DE"/>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3999EB-0B1D-46CC-B13B-19EA6F559D93}" type="slidenum">
              <a:rPr lang="de-DE"/>
              <a:pPr/>
              <a:t>459</a:t>
            </a:fld>
            <a:endParaRPr lang="de-DE"/>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A9A311-3A82-4F63-9A65-FA4BFA17F69F}" type="slidenum">
              <a:rPr lang="de-DE"/>
              <a:pPr/>
              <a:t>460</a:t>
            </a:fld>
            <a:endParaRPr lang="de-DE"/>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A9E7BD-2879-4078-8900-16907DA17809}" type="slidenum">
              <a:rPr lang="de-DE"/>
              <a:pPr/>
              <a:t>461</a:t>
            </a:fld>
            <a:endParaRPr lang="de-DE"/>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13EE1E-4F47-4C47-A0D0-17A08E78A334}" type="slidenum">
              <a:rPr lang="de-DE"/>
              <a:pPr/>
              <a:t>462</a:t>
            </a:fld>
            <a:endParaRPr lang="de-DE"/>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2</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29</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1A87B2-C8DF-4DA7-93BE-118CDE2FD581}" type="slidenum">
              <a:rPr lang="de-DE"/>
              <a:pPr/>
              <a:t>53</a:t>
            </a:fld>
            <a:endParaRPr lang="de-DE"/>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5"/>
          </p:nvPr>
        </p:nvSpPr>
        <p:spPr>
          <a:noFill/>
        </p:spPr>
        <p:txBody>
          <a:bodyPr/>
          <a:lstStyle/>
          <a:p>
            <a:fld id="{BE3750CE-B870-4A15-8E15-2C93909F14BE}" type="slidenum">
              <a:rPr lang="de-DE" smtClean="0">
                <a:latin typeface="Arial" pitchFamily="34" charset="0"/>
              </a:rPr>
              <a:pPr/>
              <a:t>56</a:t>
            </a:fld>
            <a:endParaRPr lang="de-DE" smtClean="0">
              <a:latin typeface="Arial" pitchFamily="34" charset="0"/>
            </a:endParaRPr>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372632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4BBC4B-8646-4333-B06E-4FABAE587403}" type="slidenum">
              <a:rPr lang="de-DE"/>
              <a:pPr/>
              <a:t>4</a:t>
            </a:fld>
            <a:endParaRPr lang="de-DE"/>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67E13CB-9724-48A8-8F93-6352444F5315}" type="slidenum">
              <a:rPr lang="de-DE" smtClean="0"/>
              <a:pPr/>
              <a:t>115</a:t>
            </a:fld>
            <a:endParaRPr lang="de-DE"/>
          </a:p>
        </p:txBody>
      </p:sp>
    </p:spTree>
    <p:extLst>
      <p:ext uri="{BB962C8B-B14F-4D97-AF65-F5344CB8AC3E}">
        <p14:creationId xmlns:p14="http://schemas.microsoft.com/office/powerpoint/2010/main" val="17465657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127</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09450F-2605-43E4-B91B-42B53966EA8C}" type="slidenum">
              <a:rPr lang="de-DE"/>
              <a:pPr/>
              <a:t>128</a:t>
            </a:fld>
            <a:endParaRPr lang="de-DE"/>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p:spPr>
        <p:txBody>
          <a:bodyPr/>
          <a:lstStyle/>
          <a:p>
            <a:fld id="{EE7F92C8-7D66-42ED-8D63-92F85CCB9FDC}" type="slidenum">
              <a:rPr lang="de-DE" smtClean="0"/>
              <a:pPr/>
              <a:t>130</a:t>
            </a:fld>
            <a:endParaRPr lang="de-DE" smtClean="0"/>
          </a:p>
        </p:txBody>
      </p:sp>
      <p:sp>
        <p:nvSpPr>
          <p:cNvPr id="209922" name="Rectangle 2"/>
          <p:cNvSpPr>
            <a:spLocks noGrp="1" noRot="1" noChangeAspect="1" noChangeArrowheads="1" noTextEdit="1"/>
          </p:cNvSpPr>
          <p:nvPr>
            <p:ph type="sldImg"/>
          </p:nvPr>
        </p:nvSpPr>
        <p:spPr>
          <a:xfrm>
            <a:off x="901700" y="749300"/>
            <a:ext cx="4991100" cy="3743325"/>
          </a:xfrm>
          <a:ln/>
        </p:spPr>
      </p:sp>
      <p:sp>
        <p:nvSpPr>
          <p:cNvPr id="209923" name="Rectangle 3"/>
          <p:cNvSpPr>
            <a:spLocks noGrp="1" noChangeArrowheads="1"/>
          </p:cNvSpPr>
          <p:nvPr>
            <p:ph type="body" idx="1"/>
          </p:nvPr>
        </p:nvSpPr>
        <p:spPr>
          <a:xfrm>
            <a:off x="907048" y="4742590"/>
            <a:ext cx="4980405" cy="4490209"/>
          </a:xfrm>
          <a:noFill/>
          <a:ln/>
        </p:spPr>
        <p:txBody>
          <a:bodyPr/>
          <a:lstStyle/>
          <a:p>
            <a:pPr eaLnBrk="1" hangingPunct="1"/>
            <a:endParaRPr lang="de-AT"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p:spPr>
        <p:txBody>
          <a:bodyPr/>
          <a:lstStyle/>
          <a:p>
            <a:fld id="{98266797-BBEF-466D-A013-662124A4C2E6}" type="slidenum">
              <a:rPr lang="de-DE" smtClean="0"/>
              <a:pPr/>
              <a:t>131</a:t>
            </a:fld>
            <a:endParaRPr lang="de-DE" smtClean="0"/>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p:spPr>
        <p:txBody>
          <a:bodyPr/>
          <a:lstStyle/>
          <a:p>
            <a:pPr eaLnBrk="1" hangingPunct="1"/>
            <a:endParaRPr lang="de-AT"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1" name="Rectangle 7"/>
          <p:cNvSpPr>
            <a:spLocks noGrp="1" noChangeArrowheads="1"/>
          </p:cNvSpPr>
          <p:nvPr>
            <p:ph type="sldNum" sz="quarter" idx="5"/>
          </p:nvPr>
        </p:nvSpPr>
        <p:spPr>
          <a:noFill/>
        </p:spPr>
        <p:txBody>
          <a:bodyPr/>
          <a:lstStyle/>
          <a:p>
            <a:fld id="{1DE66BAE-5C48-4852-8794-E1D35ED59EA4}" type="slidenum">
              <a:rPr lang="de-DE" smtClean="0">
                <a:latin typeface="Arial" pitchFamily="34" charset="0"/>
              </a:rPr>
              <a:pPr/>
              <a:t>134</a:t>
            </a:fld>
            <a:endParaRPr lang="de-DE" smtClean="0">
              <a:latin typeface="Arial" pitchFamily="34" charset="0"/>
            </a:endParaRPr>
          </a:p>
        </p:txBody>
      </p:sp>
      <p:sp>
        <p:nvSpPr>
          <p:cNvPr id="691202" name="Rectangle 2"/>
          <p:cNvSpPr>
            <a:spLocks noGrp="1" noRot="1" noChangeAspect="1" noChangeArrowheads="1" noTextEdit="1"/>
          </p:cNvSpPr>
          <p:nvPr>
            <p:ph type="sldImg"/>
          </p:nvPr>
        </p:nvSpPr>
        <p:spPr>
          <a:ln/>
        </p:spPr>
      </p:sp>
      <p:sp>
        <p:nvSpPr>
          <p:cNvPr id="691203" name="Rectangle 3"/>
          <p:cNvSpPr>
            <a:spLocks noGrp="1" noChangeArrowheads="1"/>
          </p:cNvSpPr>
          <p:nvPr>
            <p:ph type="body" idx="1"/>
          </p:nvPr>
        </p:nvSpPr>
        <p:spPr>
          <a:noFill/>
          <a:ln/>
        </p:spPr>
        <p:txBody>
          <a:bodyPr/>
          <a:lstStyle/>
          <a:p>
            <a:pPr eaLnBrk="1" hangingPunct="1"/>
            <a:endParaRPr lang="de-AT"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p:spPr>
        <p:txBody>
          <a:bodyPr/>
          <a:lstStyle/>
          <a:p>
            <a:fld id="{095AC480-A0C0-425D-B26C-976E40974917}" type="slidenum">
              <a:rPr lang="de-DE" smtClean="0"/>
              <a:pPr/>
              <a:t>135</a:t>
            </a:fld>
            <a:endParaRPr lang="de-DE" smtClean="0"/>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p:spPr>
        <p:txBody>
          <a:bodyPr/>
          <a:lstStyle/>
          <a:p>
            <a:pPr eaLnBrk="1" hangingPunct="1"/>
            <a:endParaRPr lang="de-AT"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p:spPr>
        <p:txBody>
          <a:bodyPr/>
          <a:lstStyle/>
          <a:p>
            <a:fld id="{12531CCA-5B61-426A-BEB0-1BF87718B12E}" type="slidenum">
              <a:rPr lang="de-DE" smtClean="0"/>
              <a:pPr/>
              <a:t>137</a:t>
            </a:fld>
            <a:endParaRPr lang="de-DE" smtClean="0"/>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p:spPr>
        <p:txBody>
          <a:bodyPr/>
          <a:lstStyle/>
          <a:p>
            <a:pPr eaLnBrk="1" hangingPunct="1"/>
            <a:endParaRPr lang="de-AT"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p:spPr>
        <p:txBody>
          <a:bodyPr/>
          <a:lstStyle/>
          <a:p>
            <a:fld id="{1AEA096C-ACC6-4D88-99AD-931F355DC707}" type="slidenum">
              <a:rPr lang="de-DE" smtClean="0"/>
              <a:pPr/>
              <a:t>138</a:t>
            </a:fld>
            <a:endParaRPr lang="de-DE" smtClean="0"/>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p:spPr>
        <p:txBody>
          <a:bodyPr/>
          <a:lstStyle/>
          <a:p>
            <a:pPr eaLnBrk="1" hangingPunct="1"/>
            <a:endParaRPr lang="de-AT"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19CD5B-C863-4031-A979-401FF8F35482}" type="slidenum">
              <a:rPr lang="de-DE"/>
              <a:pPr/>
              <a:t>5</a:t>
            </a:fld>
            <a:endParaRPr lang="de-DE"/>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7" name="Rectangle 7"/>
          <p:cNvSpPr>
            <a:spLocks noGrp="1" noChangeArrowheads="1"/>
          </p:cNvSpPr>
          <p:nvPr>
            <p:ph type="sldNum" sz="quarter" idx="5"/>
          </p:nvPr>
        </p:nvSpPr>
        <p:spPr>
          <a:noFill/>
        </p:spPr>
        <p:txBody>
          <a:bodyPr/>
          <a:lstStyle/>
          <a:p>
            <a:fld id="{23FA64AC-A2C7-449D-AD6A-AAE610AF88AC}" type="slidenum">
              <a:rPr lang="de-DE" smtClean="0">
                <a:latin typeface="Arial" pitchFamily="34" charset="0"/>
              </a:rPr>
              <a:pPr/>
              <a:t>142</a:t>
            </a:fld>
            <a:endParaRPr lang="de-DE" smtClean="0">
              <a:latin typeface="Arial" pitchFamily="34" charset="0"/>
            </a:endParaRPr>
          </a:p>
        </p:txBody>
      </p:sp>
      <p:sp>
        <p:nvSpPr>
          <p:cNvPr id="705538" name="Rectangle 2"/>
          <p:cNvSpPr>
            <a:spLocks noGrp="1" noRot="1" noChangeAspect="1" noChangeArrowheads="1" noTextEdit="1"/>
          </p:cNvSpPr>
          <p:nvPr>
            <p:ph type="sldImg"/>
          </p:nvPr>
        </p:nvSpPr>
        <p:spPr>
          <a:ln/>
        </p:spPr>
      </p:sp>
      <p:sp>
        <p:nvSpPr>
          <p:cNvPr id="705539" name="Rectangle 3"/>
          <p:cNvSpPr>
            <a:spLocks noGrp="1" noChangeArrowheads="1"/>
          </p:cNvSpPr>
          <p:nvPr>
            <p:ph type="body" idx="1"/>
          </p:nvPr>
        </p:nvSpPr>
        <p:spPr>
          <a:noFill/>
          <a:ln/>
        </p:spPr>
        <p:txBody>
          <a:bodyPr/>
          <a:lstStyle/>
          <a:p>
            <a:pPr eaLnBrk="1" hangingPunct="1"/>
            <a:endParaRPr lang="de-AT" smtClean="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Rot="1" noChangeAspect="1" noChangeArrowheads="1" noTextEdit="1"/>
          </p:cNvSpPr>
          <p:nvPr>
            <p:ph type="sldImg"/>
          </p:nvPr>
        </p:nvSpPr>
        <p:spPr>
          <a:ln/>
        </p:spPr>
      </p:sp>
      <p:sp>
        <p:nvSpPr>
          <p:cNvPr id="39936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p:spPr>
        <p:txBody>
          <a:bodyPr/>
          <a:lstStyle/>
          <a:p>
            <a:fld id="{AD12DCCF-0A99-48A9-8EB6-ED4A0036B760}" type="slidenum">
              <a:rPr lang="de-DE" smtClean="0"/>
              <a:pPr/>
              <a:t>145</a:t>
            </a:fld>
            <a:endParaRPr lang="de-DE" smtClean="0"/>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p:spPr>
        <p:txBody>
          <a:bodyPr/>
          <a:lstStyle/>
          <a:p>
            <a:pPr eaLnBrk="1" hangingPunct="1"/>
            <a:endParaRPr lang="de-AT"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Rot="1" noChangeAspect="1" noChangeArrowheads="1" noTextEdit="1"/>
          </p:cNvSpPr>
          <p:nvPr>
            <p:ph type="sldImg"/>
          </p:nvPr>
        </p:nvSpPr>
        <p:spPr>
          <a:ln/>
        </p:spPr>
      </p:sp>
      <p:sp>
        <p:nvSpPr>
          <p:cNvPr id="40038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p:spPr>
        <p:txBody>
          <a:bodyPr/>
          <a:lstStyle/>
          <a:p>
            <a:fld id="{E827ED18-A9C2-4AFB-BEA6-3C28210D61CA}" type="slidenum">
              <a:rPr lang="de-DE" smtClean="0"/>
              <a:pPr/>
              <a:t>147</a:t>
            </a:fld>
            <a:endParaRPr lang="de-DE" smtClean="0"/>
          </a:p>
        </p:txBody>
      </p:sp>
      <p:sp>
        <p:nvSpPr>
          <p:cNvPr id="280578" name="Rectangle 2"/>
          <p:cNvSpPr>
            <a:spLocks noGrp="1" noRot="1" noChangeAspect="1" noChangeArrowheads="1" noTextEdit="1"/>
          </p:cNvSpPr>
          <p:nvPr>
            <p:ph type="sldImg"/>
          </p:nvPr>
        </p:nvSpPr>
        <p:spPr>
          <a:xfrm>
            <a:off x="901700" y="749300"/>
            <a:ext cx="4991100" cy="3743325"/>
          </a:xfrm>
          <a:ln/>
        </p:spPr>
      </p:sp>
      <p:sp>
        <p:nvSpPr>
          <p:cNvPr id="280579" name="Rectangle 3"/>
          <p:cNvSpPr>
            <a:spLocks noGrp="1" noChangeArrowheads="1"/>
          </p:cNvSpPr>
          <p:nvPr>
            <p:ph type="body" idx="1"/>
          </p:nvPr>
        </p:nvSpPr>
        <p:spPr>
          <a:xfrm>
            <a:off x="907048" y="4742590"/>
            <a:ext cx="4980405" cy="4490209"/>
          </a:xfrm>
          <a:noFill/>
          <a:ln/>
        </p:spPr>
        <p:txBody>
          <a:bodyPr/>
          <a:lstStyle/>
          <a:p>
            <a:pPr eaLnBrk="1" hangingPunct="1"/>
            <a:endParaRPr lang="de-AT"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p:spPr>
        <p:txBody>
          <a:bodyPr/>
          <a:lstStyle/>
          <a:p>
            <a:fld id="{F464568D-028D-4FEE-83C7-B6A7C86D6F0F}" type="slidenum">
              <a:rPr lang="de-DE" smtClean="0"/>
              <a:pPr/>
              <a:t>148</a:t>
            </a:fld>
            <a:endParaRPr lang="de-DE" smtClean="0"/>
          </a:p>
        </p:txBody>
      </p:sp>
      <p:sp>
        <p:nvSpPr>
          <p:cNvPr id="286722" name="Rectangle 2"/>
          <p:cNvSpPr>
            <a:spLocks noGrp="1" noRot="1" noChangeAspect="1" noChangeArrowheads="1" noTextEdit="1"/>
          </p:cNvSpPr>
          <p:nvPr>
            <p:ph type="sldImg"/>
          </p:nvPr>
        </p:nvSpPr>
        <p:spPr>
          <a:xfrm>
            <a:off x="901700" y="749300"/>
            <a:ext cx="4991100" cy="3743325"/>
          </a:xfrm>
          <a:ln/>
        </p:spPr>
      </p:sp>
      <p:sp>
        <p:nvSpPr>
          <p:cNvPr id="286723" name="Rectangle 3"/>
          <p:cNvSpPr>
            <a:spLocks noGrp="1" noChangeArrowheads="1"/>
          </p:cNvSpPr>
          <p:nvPr>
            <p:ph type="body" idx="1"/>
          </p:nvPr>
        </p:nvSpPr>
        <p:spPr>
          <a:xfrm>
            <a:off x="907048" y="4742590"/>
            <a:ext cx="4980405" cy="4490209"/>
          </a:xfrm>
          <a:noFill/>
          <a:ln/>
        </p:spPr>
        <p:txBody>
          <a:bodyPr/>
          <a:lstStyle/>
          <a:p>
            <a:pPr eaLnBrk="1" hangingPunct="1"/>
            <a:endParaRPr lang="de-AT"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p:spPr>
        <p:txBody>
          <a:bodyPr/>
          <a:lstStyle/>
          <a:p>
            <a:fld id="{72B8B7DE-EB66-40E2-97D4-57D5068054AB}" type="slidenum">
              <a:rPr lang="de-DE" smtClean="0"/>
              <a:pPr/>
              <a:t>149</a:t>
            </a:fld>
            <a:endParaRPr lang="de-DE" smtClean="0"/>
          </a:p>
        </p:txBody>
      </p:sp>
      <p:sp>
        <p:nvSpPr>
          <p:cNvPr id="292866" name="Rectangle 2"/>
          <p:cNvSpPr>
            <a:spLocks noGrp="1" noRot="1" noChangeAspect="1" noChangeArrowheads="1" noTextEdit="1"/>
          </p:cNvSpPr>
          <p:nvPr>
            <p:ph type="sldImg"/>
          </p:nvPr>
        </p:nvSpPr>
        <p:spPr>
          <a:xfrm>
            <a:off x="901700" y="749300"/>
            <a:ext cx="4991100" cy="3743325"/>
          </a:xfrm>
          <a:ln/>
        </p:spPr>
      </p:sp>
      <p:sp>
        <p:nvSpPr>
          <p:cNvPr id="292867" name="Rectangle 3"/>
          <p:cNvSpPr>
            <a:spLocks noGrp="1" noChangeArrowheads="1"/>
          </p:cNvSpPr>
          <p:nvPr>
            <p:ph type="body" idx="1"/>
          </p:nvPr>
        </p:nvSpPr>
        <p:spPr>
          <a:xfrm>
            <a:off x="907048" y="4742590"/>
            <a:ext cx="4980405" cy="4490209"/>
          </a:xfrm>
          <a:noFill/>
          <a:ln/>
        </p:spPr>
        <p:txBody>
          <a:bodyPr/>
          <a:lstStyle/>
          <a:p>
            <a:pPr eaLnBrk="1" hangingPunct="1"/>
            <a:endParaRPr lang="de-AT"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70" name="Rectangle 2"/>
          <p:cNvSpPr>
            <a:spLocks noGrp="1" noRot="1" noChangeAspect="1" noChangeArrowheads="1" noTextEdit="1"/>
          </p:cNvSpPr>
          <p:nvPr>
            <p:ph type="sldImg"/>
          </p:nvPr>
        </p:nvSpPr>
        <p:spPr>
          <a:ln/>
        </p:spPr>
      </p:sp>
      <p:sp>
        <p:nvSpPr>
          <p:cNvPr id="851971"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2"/>
          <p:cNvSpPr>
            <a:spLocks noGrp="1" noRot="1" noChangeAspect="1" noChangeArrowheads="1" noTextEdit="1"/>
          </p:cNvSpPr>
          <p:nvPr>
            <p:ph type="sldImg"/>
          </p:nvPr>
        </p:nvSpPr>
        <p:spPr>
          <a:ln/>
        </p:spPr>
      </p:sp>
      <p:sp>
        <p:nvSpPr>
          <p:cNvPr id="651267"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p:cNvSpPr>
            <a:spLocks noGrp="1" noRot="1" noChangeAspect="1" noChangeArrowheads="1" noTextEdit="1"/>
          </p:cNvSpPr>
          <p:nvPr>
            <p:ph type="sldImg"/>
          </p:nvPr>
        </p:nvSpPr>
        <p:spPr>
          <a:ln/>
        </p:spPr>
      </p:sp>
      <p:sp>
        <p:nvSpPr>
          <p:cNvPr id="653315"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2AF930-35AF-4960-9297-54194CBC2C87}" type="slidenum">
              <a:rPr lang="de-DE"/>
              <a:pPr/>
              <a:t>6</a:t>
            </a:fld>
            <a:endParaRPr lang="de-DE"/>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Rectangle 7"/>
          <p:cNvSpPr txBox="1">
            <a:spLocks noGrp="1" noChangeArrowheads="1"/>
          </p:cNvSpPr>
          <p:nvPr/>
        </p:nvSpPr>
        <p:spPr bwMode="auto">
          <a:xfrm>
            <a:off x="3848100" y="9482138"/>
            <a:ext cx="2944813" cy="498475"/>
          </a:xfrm>
          <a:prstGeom prst="rect">
            <a:avLst/>
          </a:prstGeom>
          <a:noFill/>
          <a:ln w="9525">
            <a:noFill/>
            <a:miter lim="800000"/>
            <a:headEnd/>
            <a:tailEnd/>
          </a:ln>
        </p:spPr>
        <p:txBody>
          <a:bodyPr anchor="b"/>
          <a:lstStyle/>
          <a:p>
            <a:pPr algn="r"/>
            <a:fld id="{95E7B9B8-ACB9-4DB8-8E7E-412351A7D8F1}" type="slidenum">
              <a:rPr lang="de-AT" sz="1200"/>
              <a:pPr algn="r"/>
              <a:t>158</a:t>
            </a:fld>
            <a:endParaRPr lang="de-AT" sz="1200"/>
          </a:p>
        </p:txBody>
      </p:sp>
      <p:sp>
        <p:nvSpPr>
          <p:cNvPr id="612355" name="Rectangle 2"/>
          <p:cNvSpPr>
            <a:spLocks noGrp="1" noRot="1" noChangeAspect="1" noChangeArrowheads="1" noTextEdit="1"/>
          </p:cNvSpPr>
          <p:nvPr>
            <p:ph type="sldImg"/>
          </p:nvPr>
        </p:nvSpPr>
        <p:spPr>
          <a:xfrm>
            <a:off x="903288" y="749300"/>
            <a:ext cx="4987925" cy="3741738"/>
          </a:xfrm>
          <a:ln/>
        </p:spPr>
      </p:sp>
      <p:sp>
        <p:nvSpPr>
          <p:cNvPr id="612356"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Rot="1" noChangeAspect="1" noChangeArrowheads="1" noTextEdit="1"/>
          </p:cNvSpPr>
          <p:nvPr>
            <p:ph type="sldImg"/>
          </p:nvPr>
        </p:nvSpPr>
        <p:spPr>
          <a:ln/>
        </p:spPr>
      </p:sp>
      <p:sp>
        <p:nvSpPr>
          <p:cNvPr id="35123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dirty="0"/>
          </a:p>
        </p:txBody>
      </p:sp>
      <p:sp>
        <p:nvSpPr>
          <p:cNvPr id="4" name="Foliennummernplatzhalter 3"/>
          <p:cNvSpPr>
            <a:spLocks noGrp="1"/>
          </p:cNvSpPr>
          <p:nvPr>
            <p:ph type="sldNum" sz="quarter" idx="10"/>
          </p:nvPr>
        </p:nvSpPr>
        <p:spPr/>
        <p:txBody>
          <a:bodyPr/>
          <a:lstStyle/>
          <a:p>
            <a:pPr>
              <a:defRPr/>
            </a:pPr>
            <a:fld id="{30A8BB94-B8DC-4A49-A51B-08AF679AF29B}" type="slidenum">
              <a:rPr lang="de-DE" smtClean="0"/>
              <a:pPr>
                <a:defRPr/>
              </a:pPr>
              <a:t>161</a:t>
            </a:fld>
            <a:endParaRPr lang="de-DE"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dirty="0"/>
          </a:p>
        </p:txBody>
      </p:sp>
      <p:sp>
        <p:nvSpPr>
          <p:cNvPr id="4" name="Foliennummernplatzhalter 3"/>
          <p:cNvSpPr>
            <a:spLocks noGrp="1"/>
          </p:cNvSpPr>
          <p:nvPr>
            <p:ph type="sldNum" sz="quarter" idx="10"/>
          </p:nvPr>
        </p:nvSpPr>
        <p:spPr/>
        <p:txBody>
          <a:bodyPr/>
          <a:lstStyle/>
          <a:p>
            <a:pPr>
              <a:defRPr/>
            </a:pPr>
            <a:fld id="{30A8BB94-B8DC-4A49-A51B-08AF679AF29B}" type="slidenum">
              <a:rPr lang="de-DE" smtClean="0"/>
              <a:pPr>
                <a:defRPr/>
              </a:pPr>
              <a:t>162</a:t>
            </a:fld>
            <a:endParaRPr lang="de-DE"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423F4D-28A4-41DC-ABE5-7F51E4DC61EC}" type="slidenum">
              <a:rPr lang="de-DE"/>
              <a:pPr/>
              <a:t>164</a:t>
            </a:fld>
            <a:endParaRPr lang="de-DE"/>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8C1BEA-D445-406E-9B54-7D00B40D1C0D}" type="slidenum">
              <a:rPr lang="de-DE"/>
              <a:pPr/>
              <a:t>165</a:t>
            </a:fld>
            <a:endParaRPr lang="de-DE"/>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xfrm>
            <a:off x="679450" y="4740275"/>
            <a:ext cx="5435600" cy="4492625"/>
          </a:xfrm>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p:spPr>
        <p:txBody>
          <a:bodyPr/>
          <a:lstStyle/>
          <a:p>
            <a:fld id="{6E32EFB5-24AA-428A-B166-0EE342CC0280}" type="slidenum">
              <a:rPr lang="de-DE" smtClean="0"/>
              <a:pPr/>
              <a:t>166</a:t>
            </a:fld>
            <a:endParaRPr lang="de-DE" smtClean="0"/>
          </a:p>
        </p:txBody>
      </p:sp>
      <p:sp>
        <p:nvSpPr>
          <p:cNvPr id="245762" name="Rectangle 2"/>
          <p:cNvSpPr>
            <a:spLocks noGrp="1" noRot="1" noChangeAspect="1" noChangeArrowheads="1" noTextEdit="1"/>
          </p:cNvSpPr>
          <p:nvPr>
            <p:ph type="sldImg"/>
          </p:nvPr>
        </p:nvSpPr>
        <p:spPr>
          <a:xfrm>
            <a:off x="901700" y="749300"/>
            <a:ext cx="4991100" cy="3743325"/>
          </a:xfrm>
          <a:ln/>
        </p:spPr>
      </p:sp>
      <p:sp>
        <p:nvSpPr>
          <p:cNvPr id="245763" name="Rectangle 3"/>
          <p:cNvSpPr>
            <a:spLocks noGrp="1" noChangeArrowheads="1"/>
          </p:cNvSpPr>
          <p:nvPr>
            <p:ph type="body" idx="1"/>
          </p:nvPr>
        </p:nvSpPr>
        <p:spPr>
          <a:xfrm>
            <a:off x="907048" y="4742590"/>
            <a:ext cx="4980405" cy="4490209"/>
          </a:xfrm>
          <a:noFill/>
          <a:ln/>
        </p:spPr>
        <p:txBody>
          <a:bodyPr/>
          <a:lstStyle/>
          <a:p>
            <a:pPr eaLnBrk="1" hangingPunct="1"/>
            <a:endParaRPr lang="de-AT"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p:spPr>
        <p:txBody>
          <a:bodyPr/>
          <a:lstStyle/>
          <a:p>
            <a:fld id="{6E32EFB5-24AA-428A-B166-0EE342CC0280}" type="slidenum">
              <a:rPr lang="de-DE" smtClean="0"/>
              <a:pPr/>
              <a:t>177</a:t>
            </a:fld>
            <a:endParaRPr lang="de-DE" smtClean="0"/>
          </a:p>
        </p:txBody>
      </p:sp>
      <p:sp>
        <p:nvSpPr>
          <p:cNvPr id="245762" name="Rectangle 2"/>
          <p:cNvSpPr>
            <a:spLocks noGrp="1" noRot="1" noChangeAspect="1" noChangeArrowheads="1" noTextEdit="1"/>
          </p:cNvSpPr>
          <p:nvPr>
            <p:ph type="sldImg"/>
          </p:nvPr>
        </p:nvSpPr>
        <p:spPr>
          <a:xfrm>
            <a:off x="901700" y="749300"/>
            <a:ext cx="4991100" cy="3743325"/>
          </a:xfrm>
          <a:ln/>
        </p:spPr>
      </p:sp>
      <p:sp>
        <p:nvSpPr>
          <p:cNvPr id="245763" name="Rectangle 3"/>
          <p:cNvSpPr>
            <a:spLocks noGrp="1" noChangeArrowheads="1"/>
          </p:cNvSpPr>
          <p:nvPr>
            <p:ph type="body" idx="1"/>
          </p:nvPr>
        </p:nvSpPr>
        <p:spPr>
          <a:xfrm>
            <a:off x="907048" y="4742590"/>
            <a:ext cx="4980405" cy="4490209"/>
          </a:xfrm>
          <a:noFill/>
          <a:ln/>
        </p:spPr>
        <p:txBody>
          <a:bodyPr/>
          <a:lstStyle/>
          <a:p>
            <a:pPr eaLnBrk="1" hangingPunct="1"/>
            <a:endParaRPr lang="de-AT"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p:spPr>
        <p:txBody>
          <a:bodyPr/>
          <a:lstStyle/>
          <a:p>
            <a:fld id="{6E32EFB5-24AA-428A-B166-0EE342CC0280}" type="slidenum">
              <a:rPr lang="de-DE" smtClean="0"/>
              <a:pPr/>
              <a:t>178</a:t>
            </a:fld>
            <a:endParaRPr lang="de-DE" smtClean="0"/>
          </a:p>
        </p:txBody>
      </p:sp>
      <p:sp>
        <p:nvSpPr>
          <p:cNvPr id="245762" name="Rectangle 2"/>
          <p:cNvSpPr>
            <a:spLocks noGrp="1" noRot="1" noChangeAspect="1" noChangeArrowheads="1" noTextEdit="1"/>
          </p:cNvSpPr>
          <p:nvPr>
            <p:ph type="sldImg"/>
          </p:nvPr>
        </p:nvSpPr>
        <p:spPr>
          <a:xfrm>
            <a:off x="901700" y="749300"/>
            <a:ext cx="4991100" cy="3743325"/>
          </a:xfrm>
          <a:ln/>
        </p:spPr>
      </p:sp>
      <p:sp>
        <p:nvSpPr>
          <p:cNvPr id="245763" name="Rectangle 3"/>
          <p:cNvSpPr>
            <a:spLocks noGrp="1" noChangeArrowheads="1"/>
          </p:cNvSpPr>
          <p:nvPr>
            <p:ph type="body" idx="1"/>
          </p:nvPr>
        </p:nvSpPr>
        <p:spPr>
          <a:xfrm>
            <a:off x="907048" y="4742590"/>
            <a:ext cx="4980405" cy="4490209"/>
          </a:xfrm>
          <a:noFill/>
          <a:ln/>
        </p:spPr>
        <p:txBody>
          <a:bodyPr/>
          <a:lstStyle/>
          <a:p>
            <a:pPr eaLnBrk="1" hangingPunct="1"/>
            <a:endParaRPr lang="de-AT"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09450F-2605-43E4-B91B-42B53966EA8C}" type="slidenum">
              <a:rPr lang="de-DE"/>
              <a:pPr/>
              <a:t>7</a:t>
            </a:fld>
            <a:endParaRPr lang="de-DE"/>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p:spPr>
        <p:txBody>
          <a:bodyPr/>
          <a:lstStyle/>
          <a:p>
            <a:fld id="{6E32EFB5-24AA-428A-B166-0EE342CC0280}" type="slidenum">
              <a:rPr lang="de-DE" smtClean="0"/>
              <a:pPr/>
              <a:t>179</a:t>
            </a:fld>
            <a:endParaRPr lang="de-DE" smtClean="0"/>
          </a:p>
        </p:txBody>
      </p:sp>
      <p:sp>
        <p:nvSpPr>
          <p:cNvPr id="245762" name="Rectangle 2"/>
          <p:cNvSpPr>
            <a:spLocks noGrp="1" noRot="1" noChangeAspect="1" noChangeArrowheads="1" noTextEdit="1"/>
          </p:cNvSpPr>
          <p:nvPr>
            <p:ph type="sldImg"/>
          </p:nvPr>
        </p:nvSpPr>
        <p:spPr>
          <a:xfrm>
            <a:off x="901700" y="749300"/>
            <a:ext cx="4991100" cy="3743325"/>
          </a:xfrm>
          <a:ln/>
        </p:spPr>
      </p:sp>
      <p:sp>
        <p:nvSpPr>
          <p:cNvPr id="245763" name="Rectangle 3"/>
          <p:cNvSpPr>
            <a:spLocks noGrp="1" noChangeArrowheads="1"/>
          </p:cNvSpPr>
          <p:nvPr>
            <p:ph type="body" idx="1"/>
          </p:nvPr>
        </p:nvSpPr>
        <p:spPr>
          <a:xfrm>
            <a:off x="907048" y="4742590"/>
            <a:ext cx="4980405" cy="4490209"/>
          </a:xfrm>
          <a:noFill/>
          <a:ln/>
        </p:spPr>
        <p:txBody>
          <a:bodyPr/>
          <a:lstStyle/>
          <a:p>
            <a:pPr eaLnBrk="1" hangingPunct="1"/>
            <a:endParaRPr lang="de-AT"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7C2F70-DE80-45E9-9CB4-941BBA67413E}" type="slidenum">
              <a:rPr lang="de-DE"/>
              <a:pPr/>
              <a:t>182</a:t>
            </a:fld>
            <a:endParaRPr lang="de-DE"/>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8C9FB-4BFC-423A-A3D8-D54CBBFA64CA}" type="slidenum">
              <a:rPr lang="de-DE"/>
              <a:pPr/>
              <a:t>183</a:t>
            </a:fld>
            <a:endParaRPr lang="de-DE"/>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xfrm>
            <a:off x="679450" y="4740275"/>
            <a:ext cx="5435600" cy="4492625"/>
          </a:xfrm>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1A9AFD-25BB-4D62-A040-9E92E0033878}" type="slidenum">
              <a:rPr lang="de-DE"/>
              <a:pPr/>
              <a:t>195</a:t>
            </a:fld>
            <a:endParaRPr lang="de-DE"/>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xfrm>
            <a:off x="679450" y="4740275"/>
            <a:ext cx="5435600" cy="4492625"/>
          </a:xfrm>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9E2C16-286E-481B-B60D-4FB0DAD36953}" type="slidenum">
              <a:rPr lang="de-DE">
                <a:solidFill>
                  <a:prstClr val="black"/>
                </a:solidFill>
              </a:rPr>
              <a:pPr/>
              <a:t>204</a:t>
            </a:fld>
            <a:endParaRPr lang="de-DE">
              <a:solidFill>
                <a:prstClr val="black"/>
              </a:solidFill>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E21548-0CB0-4D5B-9401-C28E7CA4BBD1}" type="slidenum">
              <a:rPr lang="de-DE">
                <a:solidFill>
                  <a:prstClr val="black"/>
                </a:solidFill>
              </a:rPr>
              <a:pPr/>
              <a:t>209</a:t>
            </a:fld>
            <a:endParaRPr lang="de-DE">
              <a:solidFill>
                <a:prstClr val="black"/>
              </a:solidFill>
            </a:endParaRPr>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E51F24-1B08-46EE-85FE-49A8D68C6BA2}" type="slidenum">
              <a:rPr lang="de-DE">
                <a:solidFill>
                  <a:prstClr val="black"/>
                </a:solidFill>
              </a:rPr>
              <a:pPr/>
              <a:t>211</a:t>
            </a:fld>
            <a:endParaRPr lang="de-DE">
              <a:solidFill>
                <a:prstClr val="black"/>
              </a:solidFill>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p:spPr>
        <p:txBody>
          <a:bodyPr/>
          <a:lstStyle/>
          <a:p>
            <a:fld id="{6E32EFB5-24AA-428A-B166-0EE342CC0280}" type="slidenum">
              <a:rPr lang="de-DE" smtClean="0"/>
              <a:pPr/>
              <a:t>222</a:t>
            </a:fld>
            <a:endParaRPr lang="de-DE" smtClean="0"/>
          </a:p>
        </p:txBody>
      </p:sp>
      <p:sp>
        <p:nvSpPr>
          <p:cNvPr id="245762" name="Rectangle 2"/>
          <p:cNvSpPr>
            <a:spLocks noGrp="1" noRot="1" noChangeAspect="1" noChangeArrowheads="1" noTextEdit="1"/>
          </p:cNvSpPr>
          <p:nvPr>
            <p:ph type="sldImg"/>
          </p:nvPr>
        </p:nvSpPr>
        <p:spPr>
          <a:xfrm>
            <a:off x="901700" y="749300"/>
            <a:ext cx="4991100" cy="3743325"/>
          </a:xfrm>
          <a:ln/>
        </p:spPr>
      </p:sp>
      <p:sp>
        <p:nvSpPr>
          <p:cNvPr id="245763" name="Rectangle 3"/>
          <p:cNvSpPr>
            <a:spLocks noGrp="1" noChangeArrowheads="1"/>
          </p:cNvSpPr>
          <p:nvPr>
            <p:ph type="body" idx="1"/>
          </p:nvPr>
        </p:nvSpPr>
        <p:spPr>
          <a:xfrm>
            <a:off x="907048" y="4742590"/>
            <a:ext cx="4980405" cy="4490209"/>
          </a:xfrm>
          <a:noFill/>
          <a:ln/>
        </p:spPr>
        <p:txBody>
          <a:bodyPr/>
          <a:lstStyle/>
          <a:p>
            <a:pPr eaLnBrk="1" hangingPunct="1"/>
            <a:endParaRPr lang="de-AT"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09" name="Rectangle 7"/>
          <p:cNvSpPr>
            <a:spLocks noGrp="1" noChangeArrowheads="1"/>
          </p:cNvSpPr>
          <p:nvPr>
            <p:ph type="sldNum" sz="quarter" idx="5"/>
          </p:nvPr>
        </p:nvSpPr>
        <p:spPr>
          <a:noFill/>
        </p:spPr>
        <p:txBody>
          <a:bodyPr/>
          <a:lstStyle/>
          <a:p>
            <a:fld id="{22DB869D-237C-47CB-B2F8-A8E62DE245ED}" type="slidenum">
              <a:rPr lang="de-DE" smtClean="0">
                <a:latin typeface="Arial" pitchFamily="34" charset="0"/>
              </a:rPr>
              <a:pPr/>
              <a:t>235</a:t>
            </a:fld>
            <a:endParaRPr lang="de-DE" smtClean="0">
              <a:latin typeface="Arial" pitchFamily="34" charset="0"/>
            </a:endParaRPr>
          </a:p>
        </p:txBody>
      </p:sp>
      <p:sp>
        <p:nvSpPr>
          <p:cNvPr id="529410" name="Rectangle 2"/>
          <p:cNvSpPr>
            <a:spLocks noGrp="1" noRot="1" noChangeAspect="1" noChangeArrowheads="1" noTextEdit="1"/>
          </p:cNvSpPr>
          <p:nvPr>
            <p:ph type="sldImg"/>
          </p:nvPr>
        </p:nvSpPr>
        <p:spPr>
          <a:ln/>
        </p:spPr>
      </p:sp>
      <p:sp>
        <p:nvSpPr>
          <p:cNvPr id="529411"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FFA2CA-B736-432F-9467-0C937C017757}" type="slidenum">
              <a:rPr lang="de-DE"/>
              <a:pPr/>
              <a:t>8</a:t>
            </a:fld>
            <a:endParaRPr lang="de-DE"/>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2"/>
          <p:cNvSpPr>
            <a:spLocks noGrp="1" noRot="1" noChangeAspect="1" noChangeArrowheads="1" noTextEdit="1"/>
          </p:cNvSpPr>
          <p:nvPr>
            <p:ph type="sldImg"/>
          </p:nvPr>
        </p:nvSpPr>
        <p:spPr>
          <a:ln/>
        </p:spPr>
      </p:sp>
      <p:sp>
        <p:nvSpPr>
          <p:cNvPr id="645123"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2"/>
          <p:cNvSpPr>
            <a:spLocks noGrp="1" noRot="1" noChangeAspect="1" noChangeArrowheads="1" noTextEdit="1"/>
          </p:cNvSpPr>
          <p:nvPr>
            <p:ph type="sldImg"/>
          </p:nvPr>
        </p:nvSpPr>
        <p:spPr>
          <a:ln/>
        </p:spPr>
      </p:sp>
      <p:sp>
        <p:nvSpPr>
          <p:cNvPr id="649219"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Rectangle 2"/>
          <p:cNvSpPr>
            <a:spLocks noGrp="1" noRot="1" noChangeAspect="1" noChangeArrowheads="1" noTextEdit="1"/>
          </p:cNvSpPr>
          <p:nvPr>
            <p:ph type="sldImg"/>
          </p:nvPr>
        </p:nvSpPr>
        <p:spPr>
          <a:ln/>
        </p:spPr>
      </p:sp>
      <p:sp>
        <p:nvSpPr>
          <p:cNvPr id="643075"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2"/>
          <p:cNvSpPr>
            <a:spLocks noGrp="1" noRot="1" noChangeAspect="1" noChangeArrowheads="1" noTextEdit="1"/>
          </p:cNvSpPr>
          <p:nvPr>
            <p:ph type="sldImg"/>
          </p:nvPr>
        </p:nvSpPr>
        <p:spPr>
          <a:ln/>
        </p:spPr>
      </p:sp>
      <p:sp>
        <p:nvSpPr>
          <p:cNvPr id="647171"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1D2136-DD1F-429B-92A0-96A75D2929E7}" type="slidenum">
              <a:rPr lang="de-DE"/>
              <a:pPr/>
              <a:t>243</a:t>
            </a:fld>
            <a:endParaRPr lang="de-DE"/>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245</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DFCA23-B7D4-431E-869A-BDE2927B4627}" type="slidenum">
              <a:rPr lang="de-DE"/>
              <a:pPr/>
              <a:t>246</a:t>
            </a:fld>
            <a:endParaRPr lang="de-DE"/>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989151-983B-4665-9D6B-7457D308CEBD}" type="slidenum">
              <a:rPr lang="de-DE"/>
              <a:pPr/>
              <a:t>247</a:t>
            </a:fld>
            <a:endParaRPr lang="de-DE"/>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679450" y="4740275"/>
            <a:ext cx="5435600" cy="4492625"/>
          </a:xfrm>
        </p:spPr>
        <p:txBody>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DC2774-9933-4E24-B08C-61C8425C87A0}" type="slidenum">
              <a:rPr lang="de-DE"/>
              <a:pPr/>
              <a:t>248</a:t>
            </a:fld>
            <a:endParaRPr lang="de-DE"/>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679450" y="4740275"/>
            <a:ext cx="5435600" cy="4492625"/>
          </a:xfrm>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95CB11-2A0C-491F-BA55-2679A9F8A3D8}" type="slidenum">
              <a:rPr lang="de-DE"/>
              <a:pPr/>
              <a:t>249</a:t>
            </a:fld>
            <a:endParaRPr lang="de-DE"/>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lienbildplatzhalter 1"/>
          <p:cNvSpPr>
            <a:spLocks noGrp="1" noRot="1" noChangeAspect="1" noTextEdit="1"/>
          </p:cNvSpPr>
          <p:nvPr>
            <p:ph type="sldImg"/>
          </p:nvPr>
        </p:nvSpPr>
        <p:spPr>
          <a:ln/>
        </p:spPr>
      </p:sp>
      <p:sp>
        <p:nvSpPr>
          <p:cNvPr id="819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
        <p:nvSpPr>
          <p:cNvPr id="819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charset="0"/>
              </a:defRPr>
            </a:lvl1pPr>
            <a:lvl2pPr marL="719027" indent="-276549" eaLnBrk="0" hangingPunct="0">
              <a:defRPr>
                <a:solidFill>
                  <a:schemeClr val="tx1"/>
                </a:solidFill>
                <a:latin typeface="Verdana" pitchFamily="34" charset="0"/>
                <a:cs typeface="Arial" charset="0"/>
              </a:defRPr>
            </a:lvl2pPr>
            <a:lvl3pPr marL="1106195" indent="-221239" eaLnBrk="0" hangingPunct="0">
              <a:defRPr>
                <a:solidFill>
                  <a:schemeClr val="tx1"/>
                </a:solidFill>
                <a:latin typeface="Verdana" pitchFamily="34" charset="0"/>
                <a:cs typeface="Arial" charset="0"/>
              </a:defRPr>
            </a:lvl3pPr>
            <a:lvl4pPr marL="1548674" indent="-221239" eaLnBrk="0" hangingPunct="0">
              <a:defRPr>
                <a:solidFill>
                  <a:schemeClr val="tx1"/>
                </a:solidFill>
                <a:latin typeface="Verdana" pitchFamily="34" charset="0"/>
                <a:cs typeface="Arial" charset="0"/>
              </a:defRPr>
            </a:lvl4pPr>
            <a:lvl5pPr marL="1991152" indent="-221239" eaLnBrk="0" hangingPunct="0">
              <a:defRPr>
                <a:solidFill>
                  <a:schemeClr val="tx1"/>
                </a:solidFill>
                <a:latin typeface="Verdana" pitchFamily="34" charset="0"/>
                <a:cs typeface="Arial" charset="0"/>
              </a:defRPr>
            </a:lvl5pPr>
            <a:lvl6pPr marL="2433630" indent="-221239" eaLnBrk="0" fontAlgn="base" hangingPunct="0">
              <a:spcBef>
                <a:spcPct val="0"/>
              </a:spcBef>
              <a:spcAft>
                <a:spcPct val="0"/>
              </a:spcAft>
              <a:defRPr>
                <a:solidFill>
                  <a:schemeClr val="tx1"/>
                </a:solidFill>
                <a:latin typeface="Verdana" pitchFamily="34" charset="0"/>
                <a:cs typeface="Arial" charset="0"/>
              </a:defRPr>
            </a:lvl6pPr>
            <a:lvl7pPr marL="2876108" indent="-221239" eaLnBrk="0" fontAlgn="base" hangingPunct="0">
              <a:spcBef>
                <a:spcPct val="0"/>
              </a:spcBef>
              <a:spcAft>
                <a:spcPct val="0"/>
              </a:spcAft>
              <a:defRPr>
                <a:solidFill>
                  <a:schemeClr val="tx1"/>
                </a:solidFill>
                <a:latin typeface="Verdana" pitchFamily="34" charset="0"/>
                <a:cs typeface="Arial" charset="0"/>
              </a:defRPr>
            </a:lvl7pPr>
            <a:lvl8pPr marL="3318586" indent="-221239" eaLnBrk="0" fontAlgn="base" hangingPunct="0">
              <a:spcBef>
                <a:spcPct val="0"/>
              </a:spcBef>
              <a:spcAft>
                <a:spcPct val="0"/>
              </a:spcAft>
              <a:defRPr>
                <a:solidFill>
                  <a:schemeClr val="tx1"/>
                </a:solidFill>
                <a:latin typeface="Verdana" pitchFamily="34" charset="0"/>
                <a:cs typeface="Arial" charset="0"/>
              </a:defRPr>
            </a:lvl8pPr>
            <a:lvl9pPr marL="3761064" indent="-221239" eaLnBrk="0" fontAlgn="base" hangingPunct="0">
              <a:spcBef>
                <a:spcPct val="0"/>
              </a:spcBef>
              <a:spcAft>
                <a:spcPct val="0"/>
              </a:spcAft>
              <a:defRPr>
                <a:solidFill>
                  <a:schemeClr val="tx1"/>
                </a:solidFill>
                <a:latin typeface="Verdana" pitchFamily="34" charset="0"/>
                <a:cs typeface="Arial" charset="0"/>
              </a:defRPr>
            </a:lvl9pPr>
          </a:lstStyle>
          <a:p>
            <a:fld id="{098E705F-FF3F-4504-A0BD-995293096B0B}" type="slidenum">
              <a:rPr lang="de-DE" altLang="de-DE" smtClean="0">
                <a:latin typeface="Times New Roman" pitchFamily="18" charset="0"/>
              </a:rPr>
              <a:pPr/>
              <a:t>9</a:t>
            </a:fld>
            <a:endParaRPr lang="de-DE" altLang="de-DE" smtClean="0">
              <a:latin typeface="Times New Roman" pitchFamily="18"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35B571-794A-4740-9A42-C0D080324FDC}" type="slidenum">
              <a:rPr lang="de-DE"/>
              <a:pPr/>
              <a:t>250</a:t>
            </a:fld>
            <a:endParaRPr lang="de-DE"/>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6E255E-4416-44D7-853E-DABFC71833E1}" type="slidenum">
              <a:rPr lang="de-DE"/>
              <a:pPr/>
              <a:t>251</a:t>
            </a:fld>
            <a:endParaRPr lang="de-DE"/>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3093F7-25AF-45C0-8CAB-55FA07F34B34}" type="slidenum">
              <a:rPr lang="de-DE"/>
              <a:pPr/>
              <a:t>252</a:t>
            </a:fld>
            <a:endParaRPr lang="de-DE"/>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xfrm>
            <a:off x="679450" y="4740275"/>
            <a:ext cx="5435600" cy="4492625"/>
          </a:xfrm>
        </p:spPr>
        <p:txBody>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DC2774-9933-4E24-B08C-61C8425C87A0}" type="slidenum">
              <a:rPr lang="de-DE"/>
              <a:pPr/>
              <a:t>253</a:t>
            </a:fld>
            <a:endParaRPr lang="de-DE"/>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679450" y="4740275"/>
            <a:ext cx="5435600" cy="4492625"/>
          </a:xfrm>
        </p:spPr>
        <p:txBody>
          <a:bodyP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1632F6-DA38-4742-A05B-F4F3B959805A}" type="slidenum">
              <a:rPr lang="de-DE"/>
              <a:pPr/>
              <a:t>254</a:t>
            </a:fld>
            <a:endParaRPr lang="de-DE"/>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xfrm>
            <a:off x="906464" y="4741864"/>
            <a:ext cx="4981575" cy="4491037"/>
          </a:xfrm>
        </p:spPr>
        <p:txBody>
          <a:bodyP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705675-D048-4C59-AF2C-87C3E4414AB2}" type="slidenum">
              <a:rPr lang="de-DE"/>
              <a:pPr/>
              <a:t>257</a:t>
            </a:fld>
            <a:endParaRPr lang="de-DE"/>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A2445B-9A5A-4349-AD69-2F9500F9DE34}" type="slidenum">
              <a:rPr lang="de-DE"/>
              <a:pPr/>
              <a:t>258</a:t>
            </a:fld>
            <a:endParaRPr lang="de-DE"/>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324317-24A9-4A1D-815F-9FEEA18DB6FB}" type="slidenum">
              <a:rPr lang="de-DE"/>
              <a:pPr/>
              <a:t>259</a:t>
            </a:fld>
            <a:endParaRPr lang="de-DE"/>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E7F20E-2AB4-496E-BE25-8AE8A787657B}" type="slidenum">
              <a:rPr lang="de-DE"/>
              <a:pPr/>
              <a:t>260</a:t>
            </a:fld>
            <a:endParaRPr lang="de-DE"/>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30C650-E011-4B53-BB4E-94477E9FC545}" type="slidenum">
              <a:rPr lang="de-DE"/>
              <a:pPr/>
              <a:t>261</a:t>
            </a:fld>
            <a:endParaRPr lang="de-DE"/>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xfrm>
            <a:off x="679450" y="4740275"/>
            <a:ext cx="5435600" cy="4492625"/>
          </a:xfrm>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FFA2CA-B736-432F-9467-0C937C017757}" type="slidenum">
              <a:rPr lang="de-DE"/>
              <a:pPr/>
              <a:t>10</a:t>
            </a:fld>
            <a:endParaRPr lang="de-DE"/>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CF6CD0-B653-422B-8D3D-BA29A7245648}" type="slidenum">
              <a:rPr lang="de-DE"/>
              <a:pPr/>
              <a:t>262</a:t>
            </a:fld>
            <a:endParaRPr lang="de-DE"/>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E25BA1-573D-4299-B0D1-7286AB4D3D28}" type="slidenum">
              <a:rPr lang="de-DE"/>
              <a:pPr/>
              <a:t>264</a:t>
            </a:fld>
            <a:endParaRPr lang="de-DE"/>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de-DE"/>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5FDC9D-5A8D-4310-BA8C-A70D70FA2A3C}" type="slidenum">
              <a:rPr lang="de-DE"/>
              <a:pPr/>
              <a:t>265</a:t>
            </a:fld>
            <a:endParaRPr lang="de-DE"/>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endParaRPr lang="de-DE"/>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solidFill>
                  <a:prstClr val="black"/>
                </a:solidFill>
              </a:rPr>
              <a:pPr/>
              <a:t>266</a:t>
            </a:fld>
            <a:endParaRPr lang="de-DE">
              <a:solidFill>
                <a:prstClr val="black"/>
              </a:solidFill>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275</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2B3EAE-E9F6-40FF-8590-9D3A6751A429}" type="slidenum">
              <a:rPr lang="de-DE"/>
              <a:pPr/>
              <a:t>284</a:t>
            </a:fld>
            <a:endParaRPr lang="de-DE"/>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33B67F-D115-4F06-BDEC-30A87BB0AF94}" type="slidenum">
              <a:rPr lang="de-DE"/>
              <a:pPr/>
              <a:t>285</a:t>
            </a:fld>
            <a:endParaRPr lang="de-DE"/>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35B571-794A-4740-9A42-C0D080324FDC}" type="slidenum">
              <a:rPr lang="de-DE"/>
              <a:pPr/>
              <a:t>291</a:t>
            </a:fld>
            <a:endParaRPr lang="de-DE"/>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35B571-794A-4740-9A42-C0D080324FDC}" type="slidenum">
              <a:rPr lang="de-DE"/>
              <a:pPr/>
              <a:t>292</a:t>
            </a:fld>
            <a:endParaRPr lang="de-DE"/>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CC66F7-4F76-4600-999D-9C196A03DADC}" type="slidenum">
              <a:rPr lang="de-DE"/>
              <a:pPr/>
              <a:t>300</a:t>
            </a:fld>
            <a:endParaRPr lang="de-DE"/>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4" name="Datumsplatzhalter 3"/>
          <p:cNvSpPr>
            <a:spLocks noGrp="1"/>
          </p:cNvSpPr>
          <p:nvPr>
            <p:ph type="dt" sz="half" idx="10"/>
          </p:nvPr>
        </p:nvSpPr>
        <p:spPr/>
        <p:txBody>
          <a:bodyPr/>
          <a:lstStyle/>
          <a:p>
            <a:fld id="{260DB848-23E2-4CAD-B5CD-8F6753B40006}" type="datetime1">
              <a:rPr lang="de-AT" smtClean="0"/>
              <a:pPr/>
              <a:t>18.06.2021</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fld id="{6C30CD7A-BA10-4B84-A201-1D61352CF74D}" type="slidenum">
              <a:rPr lang="de-DE" altLang="en-US" smtClean="0"/>
              <a:pPr/>
              <a:t>‹Nr.›</a:t>
            </a:fld>
            <a:endParaRPr lang="de-DE" altLang="en-US"/>
          </a:p>
        </p:txBody>
      </p:sp>
      <p:cxnSp>
        <p:nvCxnSpPr>
          <p:cNvPr id="9" name="Gerade Verbindung 8"/>
          <p:cNvCxnSpPr/>
          <p:nvPr/>
        </p:nvCxnSpPr>
        <p:spPr>
          <a:xfrm>
            <a:off x="714348" y="3571876"/>
            <a:ext cx="7715304" cy="0"/>
          </a:xfrm>
          <a:prstGeom prst="line">
            <a:avLst/>
          </a:prstGeom>
          <a:ln w="22225">
            <a:solidFill>
              <a:srgbClr val="AC0000"/>
            </a:solidFill>
          </a:ln>
        </p:spPr>
        <p:style>
          <a:lnRef idx="1">
            <a:schemeClr val="accent1"/>
          </a:lnRef>
          <a:fillRef idx="0">
            <a:schemeClr val="accent1"/>
          </a:fillRef>
          <a:effectRef idx="0">
            <a:schemeClr val="accent1"/>
          </a:effectRef>
          <a:fontRef idx="minor">
            <a:schemeClr val="tx1"/>
          </a:fontRef>
        </p:style>
      </p:cxnSp>
      <p:pic>
        <p:nvPicPr>
          <p:cNvPr id="1026" name="Picture 2" descr="logo_4c"/>
          <p:cNvPicPr>
            <a:picLocks noChangeAspect="1" noChangeArrowheads="1"/>
          </p:cNvPicPr>
          <p:nvPr/>
        </p:nvPicPr>
        <p:blipFill>
          <a:blip r:embed="rId2" cstate="print"/>
          <a:srcRect/>
          <a:stretch>
            <a:fillRect/>
          </a:stretch>
        </p:blipFill>
        <p:spPr bwMode="auto">
          <a:xfrm>
            <a:off x="5377358" y="1357298"/>
            <a:ext cx="3188805" cy="2165355"/>
          </a:xfrm>
          <a:prstGeom prst="rect">
            <a:avLst/>
          </a:prstGeom>
          <a:noFill/>
          <a:ln w="9525">
            <a:noFill/>
            <a:miter lim="800000"/>
            <a:headEnd/>
            <a:tailEnd/>
          </a:ln>
        </p:spPr>
      </p:pic>
      <p:cxnSp>
        <p:nvCxnSpPr>
          <p:cNvPr id="10" name="Gerade Verbindung 9"/>
          <p:cNvCxnSpPr/>
          <p:nvPr/>
        </p:nvCxnSpPr>
        <p:spPr>
          <a:xfrm>
            <a:off x="642910" y="5429264"/>
            <a:ext cx="7715304" cy="0"/>
          </a:xfrm>
          <a:prstGeom prst="line">
            <a:avLst/>
          </a:prstGeom>
          <a:ln w="15875">
            <a:solidFill>
              <a:srgbClr val="AC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GB" smtClean="0"/>
              <a:t>Click to edit Master title style</a:t>
            </a:r>
            <a:endParaRPr lang="en-GB" dirty="0"/>
          </a:p>
        </p:txBody>
      </p:sp>
      <p:sp>
        <p:nvSpPr>
          <p:cNvPr id="3" name="Content Placeholder 2"/>
          <p:cNvSpPr>
            <a:spLocks noGrp="1"/>
          </p:cNvSpPr>
          <p:nvPr>
            <p:ph idx="1"/>
          </p:nvPr>
        </p:nvSpPr>
        <p:spPr/>
        <p:txBody>
          <a:bodyPr/>
          <a:lstStyle>
            <a:lvl1pPr>
              <a:defRPr>
                <a:solidFill>
                  <a:schemeClr val="accent2">
                    <a:lumMod val="75000"/>
                  </a:schemeClr>
                </a:solidFill>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402136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dissolve">
                                      <p:cBhvr>
                                        <p:cTn id="18" dur="500"/>
                                        <p:tgtEl>
                                          <p:spTgt spid="3">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dissolve">
                                      <p:cBhvr>
                                        <p:cTn id="21" dur="500"/>
                                        <p:tgtEl>
                                          <p:spTgt spid="3">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dissolve">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9"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17599" y="4406900"/>
            <a:ext cx="7377113" cy="1362075"/>
          </a:xfrm>
        </p:spPr>
        <p:txBody>
          <a:bodyPr anchor="t"/>
          <a:lstStyle>
            <a:lvl1pPr algn="l">
              <a:defRPr sz="4000" b="1" cap="all"/>
            </a:lvl1pPr>
          </a:lstStyle>
          <a:p>
            <a:r>
              <a:rPr lang="en-GB" smtClean="0"/>
              <a:t>Click to edit Master title style</a:t>
            </a:r>
            <a:endParaRPr lang="en-GB" dirty="0"/>
          </a:p>
        </p:txBody>
      </p:sp>
      <p:sp>
        <p:nvSpPr>
          <p:cNvPr id="3" name="Text Placeholder 2"/>
          <p:cNvSpPr>
            <a:spLocks noGrp="1"/>
          </p:cNvSpPr>
          <p:nvPr>
            <p:ph type="body" idx="1"/>
          </p:nvPr>
        </p:nvSpPr>
        <p:spPr>
          <a:xfrm>
            <a:off x="1117599" y="2906713"/>
            <a:ext cx="7377113"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extLst>
      <p:ext uri="{BB962C8B-B14F-4D97-AF65-F5344CB8AC3E}">
        <p14:creationId xmlns:p14="http://schemas.microsoft.com/office/powerpoint/2010/main" val="126764420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1141412" y="1600200"/>
            <a:ext cx="36972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Content Placeholder 3"/>
          <p:cNvSpPr>
            <a:spLocks noGrp="1"/>
          </p:cNvSpPr>
          <p:nvPr>
            <p:ph sz="half" idx="2"/>
          </p:nvPr>
        </p:nvSpPr>
        <p:spPr>
          <a:xfrm>
            <a:off x="5041901" y="1600200"/>
            <a:ext cx="36449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111369147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143000"/>
          </a:xfrm>
        </p:spPr>
        <p:txBody>
          <a:bodyPr/>
          <a:lstStyle>
            <a:lvl1pPr>
              <a:defRPr/>
            </a:lvl1pPr>
          </a:lstStyle>
          <a:p>
            <a:r>
              <a:rPr lang="en-GB" smtClean="0"/>
              <a:t>Click to edit Master title style</a:t>
            </a:r>
            <a:endParaRPr lang="en-GB" dirty="0"/>
          </a:p>
        </p:txBody>
      </p:sp>
      <p:sp>
        <p:nvSpPr>
          <p:cNvPr id="3" name="Text Placeholder 2"/>
          <p:cNvSpPr>
            <a:spLocks noGrp="1"/>
          </p:cNvSpPr>
          <p:nvPr>
            <p:ph type="body" idx="1"/>
          </p:nvPr>
        </p:nvSpPr>
        <p:spPr>
          <a:xfrm>
            <a:off x="927100" y="1535113"/>
            <a:ext cx="35702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927100" y="2174875"/>
            <a:ext cx="35702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5" name="Text Placeholder 4"/>
          <p:cNvSpPr>
            <a:spLocks noGrp="1"/>
          </p:cNvSpPr>
          <p:nvPr>
            <p:ph type="body" sz="quarter" idx="3"/>
          </p:nvPr>
        </p:nvSpPr>
        <p:spPr>
          <a:xfrm>
            <a:off x="4864100" y="1535113"/>
            <a:ext cx="38227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876800" y="2174875"/>
            <a:ext cx="3810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87878278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dirty="0"/>
          </a:p>
        </p:txBody>
      </p:sp>
    </p:spTree>
    <p:extLst>
      <p:ext uri="{BB962C8B-B14F-4D97-AF65-F5344CB8AC3E}">
        <p14:creationId xmlns:p14="http://schemas.microsoft.com/office/powerpoint/2010/main" val="65604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274688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25500" y="273050"/>
            <a:ext cx="3008313" cy="1162050"/>
          </a:xfrm>
        </p:spPr>
        <p:txBody>
          <a:bodyPr anchor="b"/>
          <a:lstStyle>
            <a:lvl1pPr algn="l">
              <a:defRPr sz="2000" b="1"/>
            </a:lvl1pPr>
          </a:lstStyle>
          <a:p>
            <a:r>
              <a:rPr lang="en-GB" smtClean="0"/>
              <a:t>Click to edit Master title style</a:t>
            </a:r>
            <a:endParaRPr lang="en-GB" dirty="0"/>
          </a:p>
        </p:txBody>
      </p:sp>
      <p:sp>
        <p:nvSpPr>
          <p:cNvPr id="3" name="Content Placeholder 2"/>
          <p:cNvSpPr>
            <a:spLocks noGrp="1"/>
          </p:cNvSpPr>
          <p:nvPr>
            <p:ph idx="1"/>
          </p:nvPr>
        </p:nvSpPr>
        <p:spPr>
          <a:xfrm>
            <a:off x="3886200" y="273050"/>
            <a:ext cx="48006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Text Placeholder 3"/>
          <p:cNvSpPr>
            <a:spLocks noGrp="1"/>
          </p:cNvSpPr>
          <p:nvPr>
            <p:ph type="body" sz="half" idx="2"/>
          </p:nvPr>
        </p:nvSpPr>
        <p:spPr>
          <a:xfrm>
            <a:off x="8255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190696839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GB"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356021977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44536991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6425" y="274638"/>
            <a:ext cx="1730375" cy="5851525"/>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1763713" y="274638"/>
            <a:ext cx="5040312"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280209698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186502" cy="1143000"/>
          </a:xfrm>
        </p:spPr>
        <p:txBody>
          <a:bodyPr>
            <a:normAutofit/>
          </a:bodyPr>
          <a:lstStyle>
            <a:lvl1pPr algn="l">
              <a:defRPr sz="3200">
                <a:solidFill>
                  <a:srgbClr val="4F81BD"/>
                </a:solidFill>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457200" y="1600200"/>
            <a:ext cx="8229600" cy="4757758"/>
          </a:xfrm>
        </p:spPr>
        <p:txBody>
          <a:bodyPr/>
          <a:lstStyle>
            <a:lvl1pPr>
              <a:defRPr sz="2400"/>
            </a:lvl1pPr>
            <a:lvl2pPr>
              <a:defRPr sz="2200"/>
            </a:lvl2pPr>
            <a:lvl3pPr>
              <a:defRPr sz="2000"/>
            </a:lvl3pPr>
            <a:lvl4pPr>
              <a:defRPr sz="1800"/>
            </a:lvl4pPr>
            <a:lvl5pPr>
              <a:defRPr sz="160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‹Nr.›</a:t>
            </a:fld>
            <a:endParaRPr lang="de-DE" altLang="en-US"/>
          </a:p>
        </p:txBody>
      </p:sp>
      <p:pic>
        <p:nvPicPr>
          <p:cNvPr id="2050"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763713" y="274638"/>
            <a:ext cx="6923087" cy="585152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42150136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77901" y="274638"/>
            <a:ext cx="7708900" cy="1143000"/>
          </a:xfrm>
        </p:spPr>
        <p:txBody>
          <a:bodyPr/>
          <a:lstStyle/>
          <a:p>
            <a:r>
              <a:rPr lang="en-GB" smtClean="0"/>
              <a:t>Click to edit Master title style</a:t>
            </a:r>
            <a:endParaRPr lang="en-GB" dirty="0"/>
          </a:p>
        </p:txBody>
      </p:sp>
      <p:sp>
        <p:nvSpPr>
          <p:cNvPr id="3" name="Text Placeholder 2"/>
          <p:cNvSpPr>
            <a:spLocks noGrp="1"/>
          </p:cNvSpPr>
          <p:nvPr>
            <p:ph type="body" sz="half" idx="1"/>
          </p:nvPr>
        </p:nvSpPr>
        <p:spPr>
          <a:xfrm>
            <a:off x="977901" y="1600200"/>
            <a:ext cx="7708900" cy="218598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Content Placeholder 3"/>
          <p:cNvSpPr>
            <a:spLocks noGrp="1"/>
          </p:cNvSpPr>
          <p:nvPr>
            <p:ph sz="half" idx="2"/>
          </p:nvPr>
        </p:nvSpPr>
        <p:spPr>
          <a:xfrm>
            <a:off x="977901" y="3938588"/>
            <a:ext cx="7708900" cy="218757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42688119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63713" y="274638"/>
            <a:ext cx="6923087" cy="1143000"/>
          </a:xfrm>
        </p:spPr>
        <p:txBody>
          <a:bodyPr/>
          <a:lstStyle/>
          <a:p>
            <a:r>
              <a:rPr lang="en-GB" smtClean="0"/>
              <a:t>Click to edit Master title style</a:t>
            </a:r>
            <a:endParaRPr lang="en-GB"/>
          </a:p>
        </p:txBody>
      </p:sp>
      <p:sp>
        <p:nvSpPr>
          <p:cNvPr id="3" name="Text Placeholder 2"/>
          <p:cNvSpPr>
            <a:spLocks noGrp="1"/>
          </p:cNvSpPr>
          <p:nvPr>
            <p:ph type="body" sz="half" idx="1"/>
          </p:nvPr>
        </p:nvSpPr>
        <p:spPr>
          <a:xfrm>
            <a:off x="1763713" y="1600200"/>
            <a:ext cx="3384550" cy="452596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5300663" y="1600200"/>
            <a:ext cx="3386137" cy="452596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Date Placeholder 4"/>
          <p:cNvSpPr>
            <a:spLocks noGrp="1" noChangeArrowheads="1"/>
          </p:cNvSpPr>
          <p:nvPr>
            <p:ph type="dt" sz="half" idx="10"/>
          </p:nvPr>
        </p:nvSpPr>
        <p:spPr>
          <a:xfrm>
            <a:off x="457200" y="6381750"/>
            <a:ext cx="2133600" cy="339725"/>
          </a:xfrm>
          <a:prstGeom prst="rect">
            <a:avLst/>
          </a:prstGeom>
          <a:ln/>
        </p:spPr>
        <p:txBody>
          <a:bodyPr/>
          <a:lstStyle>
            <a:lvl1pPr>
              <a:defRPr/>
            </a:lvl1pPr>
          </a:lstStyle>
          <a:p>
            <a:pPr fontAlgn="auto">
              <a:spcBef>
                <a:spcPts val="0"/>
              </a:spcBef>
              <a:spcAft>
                <a:spcPts val="0"/>
              </a:spcAft>
            </a:pPr>
            <a:fld id="{6063BFBD-7148-4DA3-8AC9-D5D7C51A748E}" type="datetimeFigureOut">
              <a:rPr lang="en-US" smtClean="0">
                <a:solidFill>
                  <a:prstClr val="black"/>
                </a:solidFill>
                <a:latin typeface="Century Gothic"/>
              </a:rPr>
              <a:pPr fontAlgn="auto">
                <a:spcBef>
                  <a:spcPts val="0"/>
                </a:spcBef>
                <a:spcAft>
                  <a:spcPts val="0"/>
                </a:spcAft>
              </a:pPr>
              <a:t>6/18/2021</a:t>
            </a:fld>
            <a:endParaRPr lang="en-GB">
              <a:solidFill>
                <a:prstClr val="black"/>
              </a:solidFill>
              <a:latin typeface="Century Gothic"/>
            </a:endParaRPr>
          </a:p>
        </p:txBody>
      </p:sp>
    </p:spTree>
    <p:extLst>
      <p:ext uri="{BB962C8B-B14F-4D97-AF65-F5344CB8AC3E}">
        <p14:creationId xmlns:p14="http://schemas.microsoft.com/office/powerpoint/2010/main" val="28344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17600" y="2130425"/>
            <a:ext cx="7340600" cy="1470025"/>
          </a:xfrm>
        </p:spPr>
        <p:txBody>
          <a:bodyPr/>
          <a:lstStyle/>
          <a:p>
            <a:r>
              <a:rPr lang="en-GB" smtClean="0"/>
              <a:t>Click to edit Master title style</a:t>
            </a:r>
            <a:endParaRPr lang="en-GB" dirty="0"/>
          </a:p>
        </p:txBody>
      </p:sp>
      <p:sp>
        <p:nvSpPr>
          <p:cNvPr id="3" name="Subtitle 2"/>
          <p:cNvSpPr>
            <a:spLocks noGrp="1"/>
          </p:cNvSpPr>
          <p:nvPr>
            <p:ph type="subTitle" idx="1"/>
          </p:nvPr>
        </p:nvSpPr>
        <p:spPr>
          <a:xfrm>
            <a:off x="1625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GB" dirty="0"/>
          </a:p>
        </p:txBody>
      </p:sp>
    </p:spTree>
    <p:extLst>
      <p:ext uri="{BB962C8B-B14F-4D97-AF65-F5344CB8AC3E}">
        <p14:creationId xmlns:p14="http://schemas.microsoft.com/office/powerpoint/2010/main" val="3814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9"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GB" smtClean="0"/>
              <a:t>Click to edit Master title style</a:t>
            </a:r>
            <a:endParaRPr lang="en-GB" dirty="0"/>
          </a:p>
        </p:txBody>
      </p:sp>
      <p:sp>
        <p:nvSpPr>
          <p:cNvPr id="3" name="Content Placeholder 2"/>
          <p:cNvSpPr>
            <a:spLocks noGrp="1"/>
          </p:cNvSpPr>
          <p:nvPr>
            <p:ph idx="1"/>
          </p:nvPr>
        </p:nvSpPr>
        <p:spPr/>
        <p:txBody>
          <a:bodyPr/>
          <a:lstStyle>
            <a:lvl1pPr>
              <a:defRPr>
                <a:solidFill>
                  <a:schemeClr val="accent2">
                    <a:lumMod val="75000"/>
                  </a:schemeClr>
                </a:solidFill>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348622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dissolve">
                                      <p:cBhvr>
                                        <p:cTn id="18" dur="500"/>
                                        <p:tgtEl>
                                          <p:spTgt spid="3">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dissolve">
                                      <p:cBhvr>
                                        <p:cTn id="21" dur="500"/>
                                        <p:tgtEl>
                                          <p:spTgt spid="3">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dissolve">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9"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17599" y="4406900"/>
            <a:ext cx="7377113" cy="1362075"/>
          </a:xfrm>
        </p:spPr>
        <p:txBody>
          <a:bodyPr anchor="t"/>
          <a:lstStyle>
            <a:lvl1pPr algn="l">
              <a:defRPr sz="4000" b="1" cap="all"/>
            </a:lvl1pPr>
          </a:lstStyle>
          <a:p>
            <a:r>
              <a:rPr lang="en-GB" smtClean="0"/>
              <a:t>Click to edit Master title style</a:t>
            </a:r>
            <a:endParaRPr lang="en-GB" dirty="0"/>
          </a:p>
        </p:txBody>
      </p:sp>
      <p:sp>
        <p:nvSpPr>
          <p:cNvPr id="3" name="Text Placeholder 2"/>
          <p:cNvSpPr>
            <a:spLocks noGrp="1"/>
          </p:cNvSpPr>
          <p:nvPr>
            <p:ph type="body" idx="1"/>
          </p:nvPr>
        </p:nvSpPr>
        <p:spPr>
          <a:xfrm>
            <a:off x="1117599" y="2906713"/>
            <a:ext cx="7377113"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extLst>
      <p:ext uri="{BB962C8B-B14F-4D97-AF65-F5344CB8AC3E}">
        <p14:creationId xmlns:p14="http://schemas.microsoft.com/office/powerpoint/2010/main" val="258838627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1141412" y="1600200"/>
            <a:ext cx="36972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Content Placeholder 3"/>
          <p:cNvSpPr>
            <a:spLocks noGrp="1"/>
          </p:cNvSpPr>
          <p:nvPr>
            <p:ph sz="half" idx="2"/>
          </p:nvPr>
        </p:nvSpPr>
        <p:spPr>
          <a:xfrm>
            <a:off x="5041901" y="1600200"/>
            <a:ext cx="36449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165330901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143000"/>
          </a:xfrm>
        </p:spPr>
        <p:txBody>
          <a:bodyPr/>
          <a:lstStyle>
            <a:lvl1pPr>
              <a:defRPr/>
            </a:lvl1pPr>
          </a:lstStyle>
          <a:p>
            <a:r>
              <a:rPr lang="en-GB" smtClean="0"/>
              <a:t>Click to edit Master title style</a:t>
            </a:r>
            <a:endParaRPr lang="en-GB" dirty="0"/>
          </a:p>
        </p:txBody>
      </p:sp>
      <p:sp>
        <p:nvSpPr>
          <p:cNvPr id="3" name="Text Placeholder 2"/>
          <p:cNvSpPr>
            <a:spLocks noGrp="1"/>
          </p:cNvSpPr>
          <p:nvPr>
            <p:ph type="body" idx="1"/>
          </p:nvPr>
        </p:nvSpPr>
        <p:spPr>
          <a:xfrm>
            <a:off x="927100" y="1535113"/>
            <a:ext cx="35702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927100" y="2174875"/>
            <a:ext cx="35702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5" name="Text Placeholder 4"/>
          <p:cNvSpPr>
            <a:spLocks noGrp="1"/>
          </p:cNvSpPr>
          <p:nvPr>
            <p:ph type="body" sz="quarter" idx="3"/>
          </p:nvPr>
        </p:nvSpPr>
        <p:spPr>
          <a:xfrm>
            <a:off x="4864100" y="1535113"/>
            <a:ext cx="38227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876800" y="2174875"/>
            <a:ext cx="3810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121770984"/>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dirty="0"/>
          </a:p>
        </p:txBody>
      </p:sp>
    </p:spTree>
    <p:extLst>
      <p:ext uri="{BB962C8B-B14F-4D97-AF65-F5344CB8AC3E}">
        <p14:creationId xmlns:p14="http://schemas.microsoft.com/office/powerpoint/2010/main" val="409766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89844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43000"/>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Inhaltsplatzhalter 2"/>
          <p:cNvSpPr>
            <a:spLocks noGrp="1"/>
          </p:cNvSpPr>
          <p:nvPr>
            <p:ph sz="half" idx="1"/>
          </p:nvPr>
        </p:nvSpPr>
        <p:spPr>
          <a:xfrm>
            <a:off x="457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4"/>
          <p:cNvSpPr>
            <a:spLocks noGrp="1"/>
          </p:cNvSpPr>
          <p:nvPr>
            <p:ph type="dt" sz="half" idx="10"/>
          </p:nvPr>
        </p:nvSpPr>
        <p:spPr/>
        <p:txBody>
          <a:bodyPr/>
          <a:lstStyle/>
          <a:p>
            <a:fld id="{7197AA24-A546-4220-830B-0727B150A643}" type="datetime1">
              <a:rPr lang="de-AT" smtClean="0"/>
              <a:pPr/>
              <a:t>18.06.2021</a:t>
            </a:fld>
            <a:endParaRPr lang="de-DE" altLang="en-US"/>
          </a:p>
        </p:txBody>
      </p:sp>
      <p:sp>
        <p:nvSpPr>
          <p:cNvPr id="6" name="Fußzeilenplatzhalter 5"/>
          <p:cNvSpPr>
            <a:spLocks noGrp="1"/>
          </p:cNvSpPr>
          <p:nvPr>
            <p:ph type="ftr" sz="quarter" idx="11"/>
          </p:nvPr>
        </p:nvSpPr>
        <p:spPr/>
        <p:txBody>
          <a:bodyPr/>
          <a:lstStyle/>
          <a:p>
            <a:r>
              <a:rPr lang="de-DE" altLang="en-US" smtClean="0"/>
              <a:t>hanno.ulmer@i-med.ac.at</a:t>
            </a:r>
            <a:endParaRPr lang="de-DE" altLang="en-US"/>
          </a:p>
        </p:txBody>
      </p:sp>
      <p:sp>
        <p:nvSpPr>
          <p:cNvPr id="7" name="Foliennummernplatzhalter 6"/>
          <p:cNvSpPr>
            <a:spLocks noGrp="1"/>
          </p:cNvSpPr>
          <p:nvPr>
            <p:ph type="sldNum" sz="quarter" idx="12"/>
          </p:nvPr>
        </p:nvSpPr>
        <p:spPr/>
        <p:txBody>
          <a:bodyPr/>
          <a:lstStyle/>
          <a:p>
            <a:r>
              <a:rPr lang="de-DE" altLang="en-US" smtClean="0"/>
              <a:t>Seite </a:t>
            </a:r>
            <a:fld id="{C4E3EE93-887C-4FD7-8049-BDB2035FF5F2}" type="slidenum">
              <a:rPr lang="de-DE" altLang="en-US" smtClean="0"/>
              <a:pPr/>
              <a:t>‹Nr.›</a:t>
            </a:fld>
            <a:endParaRPr lang="de-DE" altLang="en-US"/>
          </a:p>
        </p:txBody>
      </p:sp>
      <p:pic>
        <p:nvPicPr>
          <p:cNvPr id="8"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25500" y="273050"/>
            <a:ext cx="3008313" cy="1162050"/>
          </a:xfrm>
        </p:spPr>
        <p:txBody>
          <a:bodyPr anchor="b"/>
          <a:lstStyle>
            <a:lvl1pPr algn="l">
              <a:defRPr sz="2000" b="1"/>
            </a:lvl1pPr>
          </a:lstStyle>
          <a:p>
            <a:r>
              <a:rPr lang="en-GB" smtClean="0"/>
              <a:t>Click to edit Master title style</a:t>
            </a:r>
            <a:endParaRPr lang="en-GB" dirty="0"/>
          </a:p>
        </p:txBody>
      </p:sp>
      <p:sp>
        <p:nvSpPr>
          <p:cNvPr id="3" name="Content Placeholder 2"/>
          <p:cNvSpPr>
            <a:spLocks noGrp="1"/>
          </p:cNvSpPr>
          <p:nvPr>
            <p:ph idx="1"/>
          </p:nvPr>
        </p:nvSpPr>
        <p:spPr>
          <a:xfrm>
            <a:off x="3886200" y="273050"/>
            <a:ext cx="48006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Text Placeholder 3"/>
          <p:cNvSpPr>
            <a:spLocks noGrp="1"/>
          </p:cNvSpPr>
          <p:nvPr>
            <p:ph type="body" sz="half" idx="2"/>
          </p:nvPr>
        </p:nvSpPr>
        <p:spPr>
          <a:xfrm>
            <a:off x="8255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192364425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GB"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3190997405"/>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18356549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6425" y="274638"/>
            <a:ext cx="1730375" cy="5851525"/>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1763713" y="274638"/>
            <a:ext cx="5040312"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17030977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763713" y="274638"/>
            <a:ext cx="6923087" cy="585152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796085240"/>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77901" y="274638"/>
            <a:ext cx="7708900" cy="1143000"/>
          </a:xfrm>
        </p:spPr>
        <p:txBody>
          <a:bodyPr/>
          <a:lstStyle/>
          <a:p>
            <a:r>
              <a:rPr lang="en-GB" smtClean="0"/>
              <a:t>Click to edit Master title style</a:t>
            </a:r>
            <a:endParaRPr lang="en-GB" dirty="0"/>
          </a:p>
        </p:txBody>
      </p:sp>
      <p:sp>
        <p:nvSpPr>
          <p:cNvPr id="3" name="Text Placeholder 2"/>
          <p:cNvSpPr>
            <a:spLocks noGrp="1"/>
          </p:cNvSpPr>
          <p:nvPr>
            <p:ph type="body" sz="half" idx="1"/>
          </p:nvPr>
        </p:nvSpPr>
        <p:spPr>
          <a:xfrm>
            <a:off x="977901" y="1600200"/>
            <a:ext cx="7708900" cy="218598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Content Placeholder 3"/>
          <p:cNvSpPr>
            <a:spLocks noGrp="1"/>
          </p:cNvSpPr>
          <p:nvPr>
            <p:ph sz="half" idx="2"/>
          </p:nvPr>
        </p:nvSpPr>
        <p:spPr>
          <a:xfrm>
            <a:off x="977901" y="3938588"/>
            <a:ext cx="7708900" cy="218757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171142208"/>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4" name="Datumsplatzhalter 3"/>
          <p:cNvSpPr>
            <a:spLocks noGrp="1"/>
          </p:cNvSpPr>
          <p:nvPr>
            <p:ph type="dt" sz="half" idx="10"/>
          </p:nvPr>
        </p:nvSpPr>
        <p:spPr/>
        <p:txBody>
          <a:bodyPr/>
          <a:lstStyle/>
          <a:p>
            <a:fld id="{260DB848-23E2-4CAD-B5CD-8F6753B40006}" type="datetime1">
              <a:rPr lang="de-AT" smtClean="0">
                <a:solidFill>
                  <a:prstClr val="black">
                    <a:tint val="75000"/>
                  </a:prstClr>
                </a:solidFill>
              </a:rPr>
              <a:pPr/>
              <a:t>18.06.2021</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fld id="{6C30CD7A-BA10-4B84-A201-1D61352CF74D}" type="slidenum">
              <a:rPr lang="de-DE" altLang="en-US" smtClean="0">
                <a:solidFill>
                  <a:prstClr val="black">
                    <a:tint val="75000"/>
                  </a:prstClr>
                </a:solidFill>
              </a:rPr>
              <a:pPr/>
              <a:t>‹Nr.›</a:t>
            </a:fld>
            <a:endParaRPr lang="de-DE" altLang="en-US">
              <a:solidFill>
                <a:prstClr val="black">
                  <a:tint val="75000"/>
                </a:prstClr>
              </a:solidFill>
            </a:endParaRPr>
          </a:p>
        </p:txBody>
      </p:sp>
      <p:cxnSp>
        <p:nvCxnSpPr>
          <p:cNvPr id="9" name="Gerade Verbindung 8"/>
          <p:cNvCxnSpPr/>
          <p:nvPr/>
        </p:nvCxnSpPr>
        <p:spPr>
          <a:xfrm>
            <a:off x="714348" y="3571876"/>
            <a:ext cx="7715304" cy="0"/>
          </a:xfrm>
          <a:prstGeom prst="line">
            <a:avLst/>
          </a:prstGeom>
          <a:ln w="22225">
            <a:solidFill>
              <a:srgbClr val="AC0000"/>
            </a:solidFill>
          </a:ln>
        </p:spPr>
        <p:style>
          <a:lnRef idx="1">
            <a:schemeClr val="accent1"/>
          </a:lnRef>
          <a:fillRef idx="0">
            <a:schemeClr val="accent1"/>
          </a:fillRef>
          <a:effectRef idx="0">
            <a:schemeClr val="accent1"/>
          </a:effectRef>
          <a:fontRef idx="minor">
            <a:schemeClr val="tx1"/>
          </a:fontRef>
        </p:style>
      </p:cxnSp>
      <p:pic>
        <p:nvPicPr>
          <p:cNvPr id="1026" name="Picture 2" descr="logo_4c"/>
          <p:cNvPicPr>
            <a:picLocks noChangeAspect="1" noChangeArrowheads="1"/>
          </p:cNvPicPr>
          <p:nvPr/>
        </p:nvPicPr>
        <p:blipFill>
          <a:blip r:embed="rId2" cstate="print"/>
          <a:srcRect/>
          <a:stretch>
            <a:fillRect/>
          </a:stretch>
        </p:blipFill>
        <p:spPr bwMode="auto">
          <a:xfrm>
            <a:off x="5377358" y="1357298"/>
            <a:ext cx="3188805" cy="2165355"/>
          </a:xfrm>
          <a:prstGeom prst="rect">
            <a:avLst/>
          </a:prstGeom>
          <a:noFill/>
          <a:ln w="9525">
            <a:noFill/>
            <a:miter lim="800000"/>
            <a:headEnd/>
            <a:tailEnd/>
          </a:ln>
        </p:spPr>
      </p:pic>
      <p:cxnSp>
        <p:nvCxnSpPr>
          <p:cNvPr id="10" name="Gerade Verbindung 9"/>
          <p:cNvCxnSpPr/>
          <p:nvPr/>
        </p:nvCxnSpPr>
        <p:spPr>
          <a:xfrm>
            <a:off x="642910" y="5429264"/>
            <a:ext cx="7715304" cy="0"/>
          </a:xfrm>
          <a:prstGeom prst="line">
            <a:avLst/>
          </a:prstGeom>
          <a:ln w="158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21798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186502" cy="1143000"/>
          </a:xfrm>
        </p:spPr>
        <p:txBody>
          <a:bodyPr>
            <a:normAutofit/>
          </a:bodyPr>
          <a:lstStyle>
            <a:lvl1pPr algn="l">
              <a:defRPr sz="3200">
                <a:solidFill>
                  <a:srgbClr val="4F81BD"/>
                </a:solidFill>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457200" y="1600200"/>
            <a:ext cx="8229600" cy="4757758"/>
          </a:xfrm>
        </p:spPr>
        <p:txBody>
          <a:bodyPr/>
          <a:lstStyle>
            <a:lvl1pPr>
              <a:defRPr sz="2400"/>
            </a:lvl1pPr>
            <a:lvl2pPr>
              <a:defRPr sz="2200"/>
            </a:lvl2pPr>
            <a:lvl3pPr>
              <a:defRPr sz="2000"/>
            </a:lvl3pPr>
            <a:lvl4pPr>
              <a:defRPr sz="1800"/>
            </a:lvl4pPr>
            <a:lvl5pPr>
              <a:defRPr sz="160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18.06.2021</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2050"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96376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43000"/>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Inhaltsplatzhalter 2"/>
          <p:cNvSpPr>
            <a:spLocks noGrp="1"/>
          </p:cNvSpPr>
          <p:nvPr>
            <p:ph sz="half" idx="1"/>
          </p:nvPr>
        </p:nvSpPr>
        <p:spPr>
          <a:xfrm>
            <a:off x="457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4"/>
          <p:cNvSpPr>
            <a:spLocks noGrp="1"/>
          </p:cNvSpPr>
          <p:nvPr>
            <p:ph type="dt" sz="half" idx="10"/>
          </p:nvPr>
        </p:nvSpPr>
        <p:spPr/>
        <p:txBody>
          <a:bodyPr/>
          <a:lstStyle/>
          <a:p>
            <a:fld id="{7197AA24-A546-4220-830B-0727B150A643}" type="datetime1">
              <a:rPr lang="de-AT" smtClean="0">
                <a:solidFill>
                  <a:prstClr val="black">
                    <a:tint val="75000"/>
                  </a:prstClr>
                </a:solidFill>
              </a:rPr>
              <a:pPr/>
              <a:t>18.06.2021</a:t>
            </a:fld>
            <a:endParaRPr lang="de-DE" altLang="en-US">
              <a:solidFill>
                <a:prstClr val="black">
                  <a:tint val="75000"/>
                </a:prstClr>
              </a:solidFill>
            </a:endParaRPr>
          </a:p>
        </p:txBody>
      </p:sp>
      <p:sp>
        <p:nvSpPr>
          <p:cNvPr id="6" name="Fußzeilenplatzhalter 5"/>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C4E3EE93-887C-4FD7-8049-BDB2035FF5F2}"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8"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02708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54098"/>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Datumsplatzhalter 2"/>
          <p:cNvSpPr>
            <a:spLocks noGrp="1"/>
          </p:cNvSpPr>
          <p:nvPr>
            <p:ph type="dt" sz="half" idx="10"/>
          </p:nvPr>
        </p:nvSpPr>
        <p:spPr/>
        <p:txBody>
          <a:bodyPr/>
          <a:lstStyle/>
          <a:p>
            <a:fld id="{4FBB947E-E2B1-447B-92C9-68B1426AE906}" type="datetime1">
              <a:rPr lang="de-AT" smtClean="0">
                <a:solidFill>
                  <a:prstClr val="black">
                    <a:tint val="75000"/>
                  </a:prstClr>
                </a:solidFill>
              </a:rPr>
              <a:pPr/>
              <a:t>18.06.2021</a:t>
            </a:fld>
            <a:endParaRPr lang="de-DE" altLang="en-US">
              <a:solidFill>
                <a:prstClr val="black">
                  <a:tint val="75000"/>
                </a:prstClr>
              </a:solidFill>
            </a:endParaRPr>
          </a:p>
        </p:txBody>
      </p:sp>
      <p:sp>
        <p:nvSpPr>
          <p:cNvPr id="4" name="Fußzeilenplatzhalter 3"/>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5" name="Foliennummernplatzhalter 4"/>
          <p:cNvSpPr>
            <a:spLocks noGrp="1"/>
          </p:cNvSpPr>
          <p:nvPr>
            <p:ph type="sldNum" sz="quarter" idx="12"/>
          </p:nvPr>
        </p:nvSpPr>
        <p:spPr/>
        <p:txBody>
          <a:bodyPr/>
          <a:lstStyle/>
          <a:p>
            <a:r>
              <a:rPr lang="de-DE" altLang="en-US" smtClean="0">
                <a:solidFill>
                  <a:prstClr val="black">
                    <a:tint val="75000"/>
                  </a:prstClr>
                </a:solidFill>
              </a:rPr>
              <a:t>Seite </a:t>
            </a:r>
            <a:fld id="{EE29F858-1221-4A12-AB43-D242F2C02AC7}"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6"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7" name="Gerade Verbindung 6"/>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859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54098"/>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Datumsplatzhalter 2"/>
          <p:cNvSpPr>
            <a:spLocks noGrp="1"/>
          </p:cNvSpPr>
          <p:nvPr>
            <p:ph type="dt" sz="half" idx="10"/>
          </p:nvPr>
        </p:nvSpPr>
        <p:spPr/>
        <p:txBody>
          <a:bodyPr/>
          <a:lstStyle/>
          <a:p>
            <a:fld id="{4FBB947E-E2B1-447B-92C9-68B1426AE906}" type="datetime1">
              <a:rPr lang="de-AT" smtClean="0"/>
              <a:pPr/>
              <a:t>18.06.2021</a:t>
            </a:fld>
            <a:endParaRPr lang="de-DE" altLang="en-US"/>
          </a:p>
        </p:txBody>
      </p:sp>
      <p:sp>
        <p:nvSpPr>
          <p:cNvPr id="4" name="Fußzeilenplatzhalter 3"/>
          <p:cNvSpPr>
            <a:spLocks noGrp="1"/>
          </p:cNvSpPr>
          <p:nvPr>
            <p:ph type="ftr" sz="quarter" idx="11"/>
          </p:nvPr>
        </p:nvSpPr>
        <p:spPr/>
        <p:txBody>
          <a:bodyPr/>
          <a:lstStyle/>
          <a:p>
            <a:r>
              <a:rPr lang="de-DE" altLang="en-US" smtClean="0"/>
              <a:t>hanno.ulmer@i-med.ac.at</a:t>
            </a:r>
            <a:endParaRPr lang="de-DE" altLang="en-US"/>
          </a:p>
        </p:txBody>
      </p:sp>
      <p:sp>
        <p:nvSpPr>
          <p:cNvPr id="5" name="Foliennummernplatzhalter 4"/>
          <p:cNvSpPr>
            <a:spLocks noGrp="1"/>
          </p:cNvSpPr>
          <p:nvPr>
            <p:ph type="sldNum" sz="quarter" idx="12"/>
          </p:nvPr>
        </p:nvSpPr>
        <p:spPr/>
        <p:txBody>
          <a:bodyPr/>
          <a:lstStyle/>
          <a:p>
            <a:r>
              <a:rPr lang="de-DE" altLang="en-US" smtClean="0"/>
              <a:t>Seite </a:t>
            </a:r>
            <a:fld id="{EE29F858-1221-4A12-AB43-D242F2C02AC7}" type="slidenum">
              <a:rPr lang="de-DE" altLang="en-US" smtClean="0"/>
              <a:pPr/>
              <a:t>‹Nr.›</a:t>
            </a:fld>
            <a:endParaRPr lang="de-DE" altLang="en-US"/>
          </a:p>
        </p:txBody>
      </p:sp>
      <p:pic>
        <p:nvPicPr>
          <p:cNvPr id="6"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7" name="Gerade Verbindung 6"/>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23AEA0B-995C-418D-8FBD-A414591A3DD7}" type="datetime1">
              <a:rPr lang="de-AT" smtClean="0">
                <a:solidFill>
                  <a:prstClr val="black">
                    <a:tint val="75000"/>
                  </a:prstClr>
                </a:solidFill>
              </a:rPr>
              <a:pPr/>
              <a:t>18.06.2021</a:t>
            </a:fld>
            <a:endParaRPr lang="de-DE" altLang="en-US">
              <a:solidFill>
                <a:prstClr val="black">
                  <a:tint val="75000"/>
                </a:prstClr>
              </a:solidFill>
            </a:endParaRPr>
          </a:p>
        </p:txBody>
      </p:sp>
      <p:sp>
        <p:nvSpPr>
          <p:cNvPr id="3" name="Fußzeilenplatzhalter 2"/>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4" name="Foliennummernplatzhalter 3"/>
          <p:cNvSpPr>
            <a:spLocks noGrp="1"/>
          </p:cNvSpPr>
          <p:nvPr>
            <p:ph type="sldNum" sz="quarter" idx="12"/>
          </p:nvPr>
        </p:nvSpPr>
        <p:spPr/>
        <p:txBody>
          <a:bodyPr/>
          <a:lstStyle/>
          <a:p>
            <a:r>
              <a:rPr lang="de-DE" altLang="en-US" smtClean="0">
                <a:solidFill>
                  <a:prstClr val="black">
                    <a:tint val="75000"/>
                  </a:prstClr>
                </a:solidFill>
              </a:rPr>
              <a:t>Seite </a:t>
            </a:r>
            <a:fld id="{868A1E8A-DB60-4AF5-B189-6B5C31AFD598}" type="slidenum">
              <a:rPr lang="de-DE" altLang="en-US" smtClean="0">
                <a:solidFill>
                  <a:prstClr val="black">
                    <a:tint val="75000"/>
                  </a:prstClr>
                </a:solidFill>
              </a:rPr>
              <a:pPr/>
              <a:t>‹Nr.›</a:t>
            </a:fld>
            <a:endParaRPr lang="de-DE" altLang="en-US">
              <a:solidFill>
                <a:prstClr val="black">
                  <a:tint val="75000"/>
                </a:prstClr>
              </a:solidFill>
            </a:endParaRPr>
          </a:p>
        </p:txBody>
      </p:sp>
    </p:spTree>
    <p:extLst>
      <p:ext uri="{BB962C8B-B14F-4D97-AF65-F5344CB8AC3E}">
        <p14:creationId xmlns:p14="http://schemas.microsoft.com/office/powerpoint/2010/main" val="23584221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561975"/>
            <a:ext cx="8229600" cy="995363"/>
          </a:xfrm>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457200" y="1600200"/>
            <a:ext cx="4038600" cy="45307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quarter" idx="2"/>
          </p:nvPr>
        </p:nvSpPr>
        <p:spPr>
          <a:xfrm>
            <a:off x="4648200" y="1600200"/>
            <a:ext cx="4038600" cy="21891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Inhaltsplatzhalter 4"/>
          <p:cNvSpPr>
            <a:spLocks noGrp="1"/>
          </p:cNvSpPr>
          <p:nvPr>
            <p:ph sz="quarter" idx="3"/>
          </p:nvPr>
        </p:nvSpPr>
        <p:spPr>
          <a:xfrm>
            <a:off x="4648200" y="3941763"/>
            <a:ext cx="4038600" cy="2189162"/>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Datumsplatzhalter 5"/>
          <p:cNvSpPr>
            <a:spLocks noGrp="1"/>
          </p:cNvSpPr>
          <p:nvPr>
            <p:ph type="dt" sz="half" idx="10"/>
          </p:nvPr>
        </p:nvSpPr>
        <p:spPr>
          <a:xfrm>
            <a:off x="457200" y="6243638"/>
            <a:ext cx="2133600" cy="457200"/>
          </a:xfrm>
        </p:spPr>
        <p:txBody>
          <a:bodyPr/>
          <a:lstStyle>
            <a:lvl1pPr>
              <a:defRPr/>
            </a:lvl1pPr>
          </a:lstStyle>
          <a:p>
            <a:fld id="{38629FB8-29C3-4441-B80C-FA6C29C125BF}" type="datetime1">
              <a:rPr lang="de-AT" smtClean="0">
                <a:solidFill>
                  <a:prstClr val="black">
                    <a:tint val="75000"/>
                  </a:prstClr>
                </a:solidFill>
              </a:rPr>
              <a:pPr/>
              <a:t>18.06.2021</a:t>
            </a:fld>
            <a:endParaRPr lang="de-DE" altLang="en-US">
              <a:solidFill>
                <a:prstClr val="black">
                  <a:tint val="75000"/>
                </a:prstClr>
              </a:solidFill>
            </a:endParaRPr>
          </a:p>
        </p:txBody>
      </p:sp>
      <p:sp>
        <p:nvSpPr>
          <p:cNvPr id="7" name="Fußzeilenplatzhalter 6"/>
          <p:cNvSpPr>
            <a:spLocks noGrp="1"/>
          </p:cNvSpPr>
          <p:nvPr>
            <p:ph type="ftr" sz="quarter" idx="11"/>
          </p:nvPr>
        </p:nvSpPr>
        <p:spPr>
          <a:xfrm>
            <a:off x="3124200" y="6248400"/>
            <a:ext cx="2895600" cy="457200"/>
          </a:xfrm>
        </p:spPr>
        <p:txBody>
          <a:bodyPr/>
          <a:lstStyle>
            <a:lvl1pPr>
              <a:defRPr/>
            </a:lvl1pPr>
          </a:lstStyle>
          <a:p>
            <a:r>
              <a:rPr lang="de-DE" altLang="en-US">
                <a:solidFill>
                  <a:prstClr val="black">
                    <a:tint val="75000"/>
                  </a:prstClr>
                </a:solidFill>
              </a:rPr>
              <a:t>hanno.ulmer@i-med.ac.at</a:t>
            </a:r>
          </a:p>
        </p:txBody>
      </p:sp>
      <p:sp>
        <p:nvSpPr>
          <p:cNvPr id="8" name="Foliennummernplatzhalter 7"/>
          <p:cNvSpPr>
            <a:spLocks noGrp="1"/>
          </p:cNvSpPr>
          <p:nvPr>
            <p:ph type="sldNum" sz="quarter" idx="12"/>
          </p:nvPr>
        </p:nvSpPr>
        <p:spPr>
          <a:xfrm>
            <a:off x="6553200" y="6243638"/>
            <a:ext cx="2133600" cy="457200"/>
          </a:xfrm>
        </p:spPr>
        <p:txBody>
          <a:bodyPr/>
          <a:lstStyle>
            <a:lvl1pPr>
              <a:defRPr/>
            </a:lvl1pPr>
          </a:lstStyle>
          <a:p>
            <a:r>
              <a:rPr lang="de-DE" altLang="en-US">
                <a:solidFill>
                  <a:prstClr val="black">
                    <a:tint val="75000"/>
                  </a:prstClr>
                </a:solidFill>
              </a:rPr>
              <a:t>Seite </a:t>
            </a:r>
            <a:fld id="{8CC4C578-EFEE-4914-958F-75C213AA6FED}" type="slidenum">
              <a:rPr lang="de-DE" altLang="en-US">
                <a:solidFill>
                  <a:prstClr val="black">
                    <a:tint val="75000"/>
                  </a:prstClr>
                </a:solidFill>
              </a:rPr>
              <a:pPr/>
              <a:t>‹Nr.›</a:t>
            </a:fld>
            <a:endParaRPr lang="de-DE" altLang="en-US">
              <a:solidFill>
                <a:prstClr val="black">
                  <a:tint val="75000"/>
                </a:prstClr>
              </a:solidFill>
            </a:endParaRPr>
          </a:p>
        </p:txBody>
      </p:sp>
    </p:spTree>
    <p:extLst>
      <p:ext uri="{BB962C8B-B14F-4D97-AF65-F5344CB8AC3E}">
        <p14:creationId xmlns:p14="http://schemas.microsoft.com/office/powerpoint/2010/main" val="32956908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lumMod val="50000"/>
                    <a:lumOff val="50000"/>
                  </a:schemeClr>
                </a:solidFill>
              </a:defRPr>
            </a:lvl1pPr>
            <a:lvl2pPr marL="457092" indent="0" algn="ctr">
              <a:buNone/>
              <a:defRPr>
                <a:solidFill>
                  <a:schemeClr val="tx1">
                    <a:tint val="75000"/>
                  </a:schemeClr>
                </a:solidFill>
              </a:defRPr>
            </a:lvl2pPr>
            <a:lvl3pPr marL="914186" indent="0" algn="ctr">
              <a:buNone/>
              <a:defRPr>
                <a:solidFill>
                  <a:schemeClr val="tx1">
                    <a:tint val="75000"/>
                  </a:schemeClr>
                </a:solidFill>
              </a:defRPr>
            </a:lvl3pPr>
            <a:lvl4pPr marL="1371279" indent="0" algn="ctr">
              <a:buNone/>
              <a:defRPr>
                <a:solidFill>
                  <a:schemeClr val="tx1">
                    <a:tint val="75000"/>
                  </a:schemeClr>
                </a:solidFill>
              </a:defRPr>
            </a:lvl4pPr>
            <a:lvl5pPr marL="1828373" indent="0" algn="ctr">
              <a:buNone/>
              <a:defRPr>
                <a:solidFill>
                  <a:schemeClr val="tx1">
                    <a:tint val="75000"/>
                  </a:schemeClr>
                </a:solidFill>
              </a:defRPr>
            </a:lvl5pPr>
            <a:lvl6pPr marL="2285466" indent="0" algn="ctr">
              <a:buNone/>
              <a:defRPr>
                <a:solidFill>
                  <a:schemeClr val="tx1">
                    <a:tint val="75000"/>
                  </a:schemeClr>
                </a:solidFill>
              </a:defRPr>
            </a:lvl6pPr>
            <a:lvl7pPr marL="2742558" indent="0" algn="ctr">
              <a:buNone/>
              <a:defRPr>
                <a:solidFill>
                  <a:schemeClr val="tx1">
                    <a:tint val="75000"/>
                  </a:schemeClr>
                </a:solidFill>
              </a:defRPr>
            </a:lvl7pPr>
            <a:lvl8pPr marL="3199652" indent="0" algn="ctr">
              <a:buNone/>
              <a:defRPr>
                <a:solidFill>
                  <a:schemeClr val="tx1">
                    <a:tint val="75000"/>
                  </a:schemeClr>
                </a:solidFill>
              </a:defRPr>
            </a:lvl8pPr>
            <a:lvl9pPr marL="3656744"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4" name="Datumsplatzhalter 3"/>
          <p:cNvSpPr>
            <a:spLocks noGrp="1"/>
          </p:cNvSpPr>
          <p:nvPr>
            <p:ph type="dt" sz="half" idx="10"/>
          </p:nvPr>
        </p:nvSpPr>
        <p:spPr/>
        <p:txBody>
          <a:bodyPr/>
          <a:lstStyle/>
          <a:p>
            <a:fld id="{260DB848-23E2-4CAD-B5CD-8F6753B40006}" type="datetime1">
              <a:rPr lang="de-AT" smtClean="0">
                <a:solidFill>
                  <a:prstClr val="black">
                    <a:tint val="75000"/>
                  </a:prstClr>
                </a:solidFill>
              </a:rPr>
              <a:pPr/>
              <a:t>18.06.2021</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fld id="{6C30CD7A-BA10-4B84-A201-1D61352CF74D}" type="slidenum">
              <a:rPr lang="de-DE" altLang="en-US" smtClean="0">
                <a:solidFill>
                  <a:prstClr val="black">
                    <a:tint val="75000"/>
                  </a:prstClr>
                </a:solidFill>
              </a:rPr>
              <a:pPr/>
              <a:t>‹Nr.›</a:t>
            </a:fld>
            <a:endParaRPr lang="de-DE" altLang="en-US">
              <a:solidFill>
                <a:prstClr val="black">
                  <a:tint val="75000"/>
                </a:prstClr>
              </a:solidFill>
            </a:endParaRPr>
          </a:p>
        </p:txBody>
      </p:sp>
      <p:cxnSp>
        <p:nvCxnSpPr>
          <p:cNvPr id="9" name="Gerade Verbindung 8"/>
          <p:cNvCxnSpPr/>
          <p:nvPr/>
        </p:nvCxnSpPr>
        <p:spPr>
          <a:xfrm>
            <a:off x="714348" y="3571876"/>
            <a:ext cx="7715304" cy="0"/>
          </a:xfrm>
          <a:prstGeom prst="line">
            <a:avLst/>
          </a:prstGeom>
          <a:ln w="22225">
            <a:solidFill>
              <a:srgbClr val="AC0000"/>
            </a:solidFill>
          </a:ln>
        </p:spPr>
        <p:style>
          <a:lnRef idx="1">
            <a:schemeClr val="accent1"/>
          </a:lnRef>
          <a:fillRef idx="0">
            <a:schemeClr val="accent1"/>
          </a:fillRef>
          <a:effectRef idx="0">
            <a:schemeClr val="accent1"/>
          </a:effectRef>
          <a:fontRef idx="minor">
            <a:schemeClr val="tx1"/>
          </a:fontRef>
        </p:style>
      </p:cxnSp>
      <p:pic>
        <p:nvPicPr>
          <p:cNvPr id="1026" name="Picture 2" descr="logo_4c"/>
          <p:cNvPicPr>
            <a:picLocks noChangeAspect="1" noChangeArrowheads="1"/>
          </p:cNvPicPr>
          <p:nvPr/>
        </p:nvPicPr>
        <p:blipFill>
          <a:blip r:embed="rId2" cstate="print"/>
          <a:srcRect/>
          <a:stretch>
            <a:fillRect/>
          </a:stretch>
        </p:blipFill>
        <p:spPr bwMode="auto">
          <a:xfrm>
            <a:off x="5377358" y="1357300"/>
            <a:ext cx="3188805" cy="2165355"/>
          </a:xfrm>
          <a:prstGeom prst="rect">
            <a:avLst/>
          </a:prstGeom>
          <a:noFill/>
          <a:ln w="9525">
            <a:noFill/>
            <a:miter lim="800000"/>
            <a:headEnd/>
            <a:tailEnd/>
          </a:ln>
        </p:spPr>
      </p:pic>
      <p:cxnSp>
        <p:nvCxnSpPr>
          <p:cNvPr id="10" name="Gerade Verbindung 9"/>
          <p:cNvCxnSpPr/>
          <p:nvPr/>
        </p:nvCxnSpPr>
        <p:spPr>
          <a:xfrm>
            <a:off x="642910" y="5429264"/>
            <a:ext cx="7715304" cy="0"/>
          </a:xfrm>
          <a:prstGeom prst="line">
            <a:avLst/>
          </a:prstGeom>
          <a:ln w="158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85913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186502" cy="1143000"/>
          </a:xfrm>
        </p:spPr>
        <p:txBody>
          <a:bodyPr>
            <a:normAutofit/>
          </a:bodyPr>
          <a:lstStyle>
            <a:lvl1pPr algn="l">
              <a:defRPr sz="3200">
                <a:solidFill>
                  <a:srgbClr val="4F81BD"/>
                </a:solidFill>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457200" y="1600200"/>
            <a:ext cx="8229600" cy="4757758"/>
          </a:xfrm>
        </p:spPr>
        <p:txBody>
          <a:bodyPr/>
          <a:lstStyle>
            <a:lvl1pPr>
              <a:defRPr sz="2400"/>
            </a:lvl1pPr>
            <a:lvl2pPr>
              <a:defRPr sz="2200"/>
            </a:lvl2pPr>
            <a:lvl3pPr>
              <a:defRPr sz="2000"/>
            </a:lvl3pPr>
            <a:lvl4pPr>
              <a:defRPr sz="1800"/>
            </a:lvl4pPr>
            <a:lvl5pPr>
              <a:defRPr sz="160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18.06.2021</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2050" name="Picture 2" descr="logo_4c"/>
          <p:cNvPicPr>
            <a:picLocks noChangeAspect="1" noChangeArrowheads="1"/>
          </p:cNvPicPr>
          <p:nvPr/>
        </p:nvPicPr>
        <p:blipFill>
          <a:blip r:embed="rId2" cstate="print"/>
          <a:srcRect/>
          <a:stretch>
            <a:fillRect/>
          </a:stretch>
        </p:blipFill>
        <p:spPr bwMode="auto">
          <a:xfrm>
            <a:off x="6697946" y="2"/>
            <a:ext cx="2136775" cy="1450975"/>
          </a:xfrm>
          <a:prstGeom prst="rect">
            <a:avLst/>
          </a:prstGeom>
          <a:noFill/>
          <a:ln w="9525">
            <a:noFill/>
            <a:miter lim="800000"/>
            <a:headEnd/>
            <a:tailEnd/>
          </a:ln>
        </p:spPr>
      </p:pic>
      <p:cxnSp>
        <p:nvCxnSpPr>
          <p:cNvPr id="9" name="Gerade Verbindung 8"/>
          <p:cNvCxnSpPr/>
          <p:nvPr/>
        </p:nvCxnSpPr>
        <p:spPr>
          <a:xfrm>
            <a:off x="428598"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83124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43000"/>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Inhaltsplatzhalter 2"/>
          <p:cNvSpPr>
            <a:spLocks noGrp="1"/>
          </p:cNvSpPr>
          <p:nvPr>
            <p:ph sz="half" idx="1"/>
          </p:nvPr>
        </p:nvSpPr>
        <p:spPr>
          <a:xfrm>
            <a:off x="457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4"/>
          <p:cNvSpPr>
            <a:spLocks noGrp="1"/>
          </p:cNvSpPr>
          <p:nvPr>
            <p:ph type="dt" sz="half" idx="10"/>
          </p:nvPr>
        </p:nvSpPr>
        <p:spPr/>
        <p:txBody>
          <a:bodyPr/>
          <a:lstStyle/>
          <a:p>
            <a:fld id="{7197AA24-A546-4220-830B-0727B150A643}" type="datetime1">
              <a:rPr lang="de-AT" smtClean="0">
                <a:solidFill>
                  <a:prstClr val="black">
                    <a:tint val="75000"/>
                  </a:prstClr>
                </a:solidFill>
              </a:rPr>
              <a:pPr/>
              <a:t>18.06.2021</a:t>
            </a:fld>
            <a:endParaRPr lang="de-DE" altLang="en-US">
              <a:solidFill>
                <a:prstClr val="black">
                  <a:tint val="75000"/>
                </a:prstClr>
              </a:solidFill>
            </a:endParaRPr>
          </a:p>
        </p:txBody>
      </p:sp>
      <p:sp>
        <p:nvSpPr>
          <p:cNvPr id="6" name="Fußzeilenplatzhalter 5"/>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C4E3EE93-887C-4FD7-8049-BDB2035FF5F2}"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8" name="Picture 2" descr="logo_4c"/>
          <p:cNvPicPr>
            <a:picLocks noChangeAspect="1" noChangeArrowheads="1"/>
          </p:cNvPicPr>
          <p:nvPr/>
        </p:nvPicPr>
        <p:blipFill>
          <a:blip r:embed="rId2" cstate="print"/>
          <a:srcRect/>
          <a:stretch>
            <a:fillRect/>
          </a:stretch>
        </p:blipFill>
        <p:spPr bwMode="auto">
          <a:xfrm>
            <a:off x="6697946" y="2"/>
            <a:ext cx="2136775" cy="1450975"/>
          </a:xfrm>
          <a:prstGeom prst="rect">
            <a:avLst/>
          </a:prstGeom>
          <a:noFill/>
          <a:ln w="9525">
            <a:noFill/>
            <a:miter lim="800000"/>
            <a:headEnd/>
            <a:tailEnd/>
          </a:ln>
        </p:spPr>
      </p:pic>
      <p:cxnSp>
        <p:nvCxnSpPr>
          <p:cNvPr id="9" name="Gerade Verbindung 8"/>
          <p:cNvCxnSpPr/>
          <p:nvPr/>
        </p:nvCxnSpPr>
        <p:spPr>
          <a:xfrm>
            <a:off x="428598"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29199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54098"/>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Datumsplatzhalter 2"/>
          <p:cNvSpPr>
            <a:spLocks noGrp="1"/>
          </p:cNvSpPr>
          <p:nvPr>
            <p:ph type="dt" sz="half" idx="10"/>
          </p:nvPr>
        </p:nvSpPr>
        <p:spPr/>
        <p:txBody>
          <a:bodyPr/>
          <a:lstStyle/>
          <a:p>
            <a:fld id="{4FBB947E-E2B1-447B-92C9-68B1426AE906}" type="datetime1">
              <a:rPr lang="de-AT" smtClean="0">
                <a:solidFill>
                  <a:prstClr val="black">
                    <a:tint val="75000"/>
                  </a:prstClr>
                </a:solidFill>
              </a:rPr>
              <a:pPr/>
              <a:t>18.06.2021</a:t>
            </a:fld>
            <a:endParaRPr lang="de-DE" altLang="en-US">
              <a:solidFill>
                <a:prstClr val="black">
                  <a:tint val="75000"/>
                </a:prstClr>
              </a:solidFill>
            </a:endParaRPr>
          </a:p>
        </p:txBody>
      </p:sp>
      <p:sp>
        <p:nvSpPr>
          <p:cNvPr id="4" name="Fußzeilenplatzhalter 3"/>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5" name="Foliennummernplatzhalter 4"/>
          <p:cNvSpPr>
            <a:spLocks noGrp="1"/>
          </p:cNvSpPr>
          <p:nvPr>
            <p:ph type="sldNum" sz="quarter" idx="12"/>
          </p:nvPr>
        </p:nvSpPr>
        <p:spPr/>
        <p:txBody>
          <a:bodyPr/>
          <a:lstStyle/>
          <a:p>
            <a:r>
              <a:rPr lang="de-DE" altLang="en-US" smtClean="0">
                <a:solidFill>
                  <a:prstClr val="black">
                    <a:tint val="75000"/>
                  </a:prstClr>
                </a:solidFill>
              </a:rPr>
              <a:t>Seite </a:t>
            </a:r>
            <a:fld id="{EE29F858-1221-4A12-AB43-D242F2C02AC7}"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6" name="Picture 2" descr="logo_4c"/>
          <p:cNvPicPr>
            <a:picLocks noChangeAspect="1" noChangeArrowheads="1"/>
          </p:cNvPicPr>
          <p:nvPr/>
        </p:nvPicPr>
        <p:blipFill>
          <a:blip r:embed="rId2" cstate="print"/>
          <a:srcRect/>
          <a:stretch>
            <a:fillRect/>
          </a:stretch>
        </p:blipFill>
        <p:spPr bwMode="auto">
          <a:xfrm>
            <a:off x="6697946" y="2"/>
            <a:ext cx="2136775" cy="1450975"/>
          </a:xfrm>
          <a:prstGeom prst="rect">
            <a:avLst/>
          </a:prstGeom>
          <a:noFill/>
          <a:ln w="9525">
            <a:noFill/>
            <a:miter lim="800000"/>
            <a:headEnd/>
            <a:tailEnd/>
          </a:ln>
        </p:spPr>
      </p:pic>
      <p:cxnSp>
        <p:nvCxnSpPr>
          <p:cNvPr id="7" name="Gerade Verbindung 6"/>
          <p:cNvCxnSpPr/>
          <p:nvPr/>
        </p:nvCxnSpPr>
        <p:spPr>
          <a:xfrm>
            <a:off x="428598"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64495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23AEA0B-995C-418D-8FBD-A414591A3DD7}" type="datetime1">
              <a:rPr lang="de-AT" smtClean="0">
                <a:solidFill>
                  <a:prstClr val="black">
                    <a:tint val="75000"/>
                  </a:prstClr>
                </a:solidFill>
              </a:rPr>
              <a:pPr/>
              <a:t>18.06.2021</a:t>
            </a:fld>
            <a:endParaRPr lang="de-DE" altLang="en-US">
              <a:solidFill>
                <a:prstClr val="black">
                  <a:tint val="75000"/>
                </a:prstClr>
              </a:solidFill>
            </a:endParaRPr>
          </a:p>
        </p:txBody>
      </p:sp>
      <p:sp>
        <p:nvSpPr>
          <p:cNvPr id="3" name="Fußzeilenplatzhalter 2"/>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4" name="Foliennummernplatzhalter 3"/>
          <p:cNvSpPr>
            <a:spLocks noGrp="1"/>
          </p:cNvSpPr>
          <p:nvPr>
            <p:ph type="sldNum" sz="quarter" idx="12"/>
          </p:nvPr>
        </p:nvSpPr>
        <p:spPr/>
        <p:txBody>
          <a:bodyPr/>
          <a:lstStyle/>
          <a:p>
            <a:r>
              <a:rPr lang="de-DE" altLang="en-US" smtClean="0">
                <a:solidFill>
                  <a:prstClr val="black">
                    <a:tint val="75000"/>
                  </a:prstClr>
                </a:solidFill>
              </a:rPr>
              <a:t>Seite </a:t>
            </a:r>
            <a:fld id="{868A1E8A-DB60-4AF5-B189-6B5C31AFD598}" type="slidenum">
              <a:rPr lang="de-DE" altLang="en-US" smtClean="0">
                <a:solidFill>
                  <a:prstClr val="black">
                    <a:tint val="75000"/>
                  </a:prstClr>
                </a:solidFill>
              </a:rPr>
              <a:pPr/>
              <a:t>‹Nr.›</a:t>
            </a:fld>
            <a:endParaRPr lang="de-DE" altLang="en-US">
              <a:solidFill>
                <a:prstClr val="black">
                  <a:tint val="75000"/>
                </a:prstClr>
              </a:solidFill>
            </a:endParaRPr>
          </a:p>
        </p:txBody>
      </p:sp>
    </p:spTree>
    <p:extLst>
      <p:ext uri="{BB962C8B-B14F-4D97-AF65-F5344CB8AC3E}">
        <p14:creationId xmlns:p14="http://schemas.microsoft.com/office/powerpoint/2010/main" val="28504963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561977"/>
            <a:ext cx="8229600" cy="995363"/>
          </a:xfrm>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457200" y="1600200"/>
            <a:ext cx="4038600" cy="45307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quarter" idx="2"/>
          </p:nvPr>
        </p:nvSpPr>
        <p:spPr>
          <a:xfrm>
            <a:off x="4648200" y="1600202"/>
            <a:ext cx="4038600" cy="21891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Inhaltsplatzhalter 4"/>
          <p:cNvSpPr>
            <a:spLocks noGrp="1"/>
          </p:cNvSpPr>
          <p:nvPr>
            <p:ph sz="quarter" idx="3"/>
          </p:nvPr>
        </p:nvSpPr>
        <p:spPr>
          <a:xfrm>
            <a:off x="4648200" y="3941763"/>
            <a:ext cx="4038600" cy="2189162"/>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Datumsplatzhalter 5"/>
          <p:cNvSpPr>
            <a:spLocks noGrp="1"/>
          </p:cNvSpPr>
          <p:nvPr>
            <p:ph type="dt" sz="half" idx="10"/>
          </p:nvPr>
        </p:nvSpPr>
        <p:spPr>
          <a:xfrm>
            <a:off x="457200" y="6243638"/>
            <a:ext cx="2133600" cy="457200"/>
          </a:xfrm>
        </p:spPr>
        <p:txBody>
          <a:bodyPr/>
          <a:lstStyle>
            <a:lvl1pPr>
              <a:defRPr/>
            </a:lvl1pPr>
          </a:lstStyle>
          <a:p>
            <a:fld id="{38629FB8-29C3-4441-B80C-FA6C29C125BF}" type="datetime1">
              <a:rPr lang="de-AT" smtClean="0">
                <a:solidFill>
                  <a:prstClr val="black">
                    <a:tint val="75000"/>
                  </a:prstClr>
                </a:solidFill>
              </a:rPr>
              <a:pPr/>
              <a:t>18.06.2021</a:t>
            </a:fld>
            <a:endParaRPr lang="de-DE" altLang="en-US">
              <a:solidFill>
                <a:prstClr val="black">
                  <a:tint val="75000"/>
                </a:prstClr>
              </a:solidFill>
            </a:endParaRPr>
          </a:p>
        </p:txBody>
      </p:sp>
      <p:sp>
        <p:nvSpPr>
          <p:cNvPr id="7" name="Fußzeilenplatzhalter 6"/>
          <p:cNvSpPr>
            <a:spLocks noGrp="1"/>
          </p:cNvSpPr>
          <p:nvPr>
            <p:ph type="ftr" sz="quarter" idx="11"/>
          </p:nvPr>
        </p:nvSpPr>
        <p:spPr>
          <a:xfrm>
            <a:off x="3124200" y="6248400"/>
            <a:ext cx="2895600" cy="457200"/>
          </a:xfrm>
        </p:spPr>
        <p:txBody>
          <a:bodyPr/>
          <a:lstStyle>
            <a:lvl1pPr>
              <a:defRPr/>
            </a:lvl1pPr>
          </a:lstStyle>
          <a:p>
            <a:r>
              <a:rPr lang="de-DE" altLang="en-US">
                <a:solidFill>
                  <a:prstClr val="black">
                    <a:tint val="75000"/>
                  </a:prstClr>
                </a:solidFill>
              </a:rPr>
              <a:t>hanno.ulmer@i-med.ac.at</a:t>
            </a:r>
          </a:p>
        </p:txBody>
      </p:sp>
      <p:sp>
        <p:nvSpPr>
          <p:cNvPr id="8" name="Foliennummernplatzhalter 7"/>
          <p:cNvSpPr>
            <a:spLocks noGrp="1"/>
          </p:cNvSpPr>
          <p:nvPr>
            <p:ph type="sldNum" sz="quarter" idx="12"/>
          </p:nvPr>
        </p:nvSpPr>
        <p:spPr>
          <a:xfrm>
            <a:off x="6553200" y="6243638"/>
            <a:ext cx="2133600" cy="457200"/>
          </a:xfrm>
        </p:spPr>
        <p:txBody>
          <a:bodyPr/>
          <a:lstStyle>
            <a:lvl1pPr>
              <a:defRPr/>
            </a:lvl1pPr>
          </a:lstStyle>
          <a:p>
            <a:r>
              <a:rPr lang="de-DE" altLang="en-US">
                <a:solidFill>
                  <a:prstClr val="black">
                    <a:tint val="75000"/>
                  </a:prstClr>
                </a:solidFill>
              </a:rPr>
              <a:t>Seite </a:t>
            </a:r>
            <a:fld id="{8CC4C578-EFEE-4914-958F-75C213AA6FED}" type="slidenum">
              <a:rPr lang="de-DE" altLang="en-US">
                <a:solidFill>
                  <a:prstClr val="black">
                    <a:tint val="75000"/>
                  </a:prstClr>
                </a:solidFill>
              </a:rPr>
              <a:pPr/>
              <a:t>‹Nr.›</a:t>
            </a:fld>
            <a:endParaRPr lang="de-DE" altLang="en-US">
              <a:solidFill>
                <a:prstClr val="black">
                  <a:tint val="75000"/>
                </a:prstClr>
              </a:solidFill>
            </a:endParaRPr>
          </a:p>
        </p:txBody>
      </p:sp>
    </p:spTree>
    <p:extLst>
      <p:ext uri="{BB962C8B-B14F-4D97-AF65-F5344CB8AC3E}">
        <p14:creationId xmlns:p14="http://schemas.microsoft.com/office/powerpoint/2010/main" val="20872854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38"/>
            <a:ext cx="8229600" cy="585152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Datumsplatzhalter 2"/>
          <p:cNvSpPr>
            <a:spLocks noGrp="1"/>
          </p:cNvSpPr>
          <p:nvPr>
            <p:ph type="dt" sz="half" idx="10"/>
          </p:nvPr>
        </p:nvSpPr>
        <p:spPr>
          <a:xfrm>
            <a:off x="457200" y="6245225"/>
            <a:ext cx="2133600" cy="476250"/>
          </a:xfrm>
        </p:spPr>
        <p:txBody>
          <a:bodyPr/>
          <a:lstStyle>
            <a:lvl1pPr>
              <a:defRPr/>
            </a:lvl1pPr>
          </a:lstStyle>
          <a:p>
            <a:endParaRPr lang="de-DE" altLang="de-DE">
              <a:solidFill>
                <a:prstClr val="black">
                  <a:tint val="75000"/>
                </a:prstClr>
              </a:solidFill>
            </a:endParaRPr>
          </a:p>
        </p:txBody>
      </p:sp>
      <p:sp>
        <p:nvSpPr>
          <p:cNvPr id="4" name="Fußzeilenplatzhalter 3"/>
          <p:cNvSpPr>
            <a:spLocks noGrp="1"/>
          </p:cNvSpPr>
          <p:nvPr>
            <p:ph type="ftr" sz="quarter" idx="11"/>
          </p:nvPr>
        </p:nvSpPr>
        <p:spPr>
          <a:xfrm>
            <a:off x="3124200" y="6245225"/>
            <a:ext cx="2895600" cy="476250"/>
          </a:xfrm>
        </p:spPr>
        <p:txBody>
          <a:bodyPr/>
          <a:lstStyle>
            <a:lvl1pPr>
              <a:defRPr/>
            </a:lvl1pPr>
          </a:lstStyle>
          <a:p>
            <a:endParaRPr lang="de-DE" altLang="de-DE">
              <a:solidFill>
                <a:prstClr val="black">
                  <a:tint val="75000"/>
                </a:prstClr>
              </a:solidFill>
            </a:endParaRPr>
          </a:p>
        </p:txBody>
      </p:sp>
      <p:sp>
        <p:nvSpPr>
          <p:cNvPr id="5" name="Foliennummernplatzhalter 4"/>
          <p:cNvSpPr>
            <a:spLocks noGrp="1"/>
          </p:cNvSpPr>
          <p:nvPr>
            <p:ph type="sldNum" sz="quarter" idx="12"/>
          </p:nvPr>
        </p:nvSpPr>
        <p:spPr>
          <a:xfrm>
            <a:off x="6553200" y="6245225"/>
            <a:ext cx="2133600" cy="476250"/>
          </a:xfrm>
        </p:spPr>
        <p:txBody>
          <a:bodyPr/>
          <a:lstStyle>
            <a:lvl1pPr>
              <a:defRPr/>
            </a:lvl1pPr>
          </a:lstStyle>
          <a:p>
            <a:fld id="{468096C6-D3A5-4E9A-8663-0E5BA5720353}" type="slidenum">
              <a:rPr lang="de-DE" altLang="de-DE">
                <a:solidFill>
                  <a:prstClr val="black">
                    <a:tint val="75000"/>
                  </a:prstClr>
                </a:solidFill>
              </a:rPr>
              <a:pPr/>
              <a:t>‹Nr.›</a:t>
            </a:fld>
            <a:endParaRPr lang="de-DE" altLang="de-DE">
              <a:solidFill>
                <a:prstClr val="black">
                  <a:tint val="75000"/>
                </a:prstClr>
              </a:solidFill>
            </a:endParaRPr>
          </a:p>
        </p:txBody>
      </p:sp>
    </p:spTree>
    <p:extLst>
      <p:ext uri="{BB962C8B-B14F-4D97-AF65-F5344CB8AC3E}">
        <p14:creationId xmlns:p14="http://schemas.microsoft.com/office/powerpoint/2010/main" val="27822784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
    <p:spTree>
      <p:nvGrpSpPr>
        <p:cNvPr id="1" name=""/>
        <p:cNvGrpSpPr/>
        <p:nvPr/>
      </p:nvGrpSpPr>
      <p:grpSpPr>
        <a:xfrm>
          <a:off x="0" y="0"/>
          <a:ext cx="0" cy="0"/>
          <a:chOff x="0" y="0"/>
          <a:chExt cx="0" cy="0"/>
        </a:xfrm>
      </p:grpSpPr>
      <p:sp>
        <p:nvSpPr>
          <p:cNvPr id="2" name="Rectangle 5"/>
          <p:cNvSpPr txBox="1">
            <a:spLocks noChangeArrowheads="1"/>
          </p:cNvSpPr>
          <p:nvPr userDrawn="1"/>
        </p:nvSpPr>
        <p:spPr bwMode="auto">
          <a:xfrm>
            <a:off x="365125" y="1762125"/>
            <a:ext cx="84074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91418" bIns="45709"/>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defTabSz="914186">
              <a:defRPr/>
            </a:pPr>
            <a:r>
              <a:rPr lang="de-DE" sz="2200" b="1" dirty="0" smtClean="0">
                <a:solidFill>
                  <a:srgbClr val="4F81BD"/>
                </a:solidFill>
              </a:rPr>
              <a:t>Inhalte aus Kapitel 1</a:t>
            </a:r>
          </a:p>
        </p:txBody>
      </p:sp>
      <p:sp>
        <p:nvSpPr>
          <p:cNvPr id="3" name="Rectangle 5"/>
          <p:cNvSpPr txBox="1">
            <a:spLocks noChangeArrowheads="1"/>
          </p:cNvSpPr>
          <p:nvPr userDrawn="1"/>
        </p:nvSpPr>
        <p:spPr bwMode="auto">
          <a:xfrm>
            <a:off x="365125" y="196850"/>
            <a:ext cx="84074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91418" bIns="45709"/>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defTabSz="914186" eaLnBrk="1" hangingPunct="1">
              <a:buSzPct val="80000"/>
              <a:buFont typeface="Verdana" pitchFamily="34" charset="0"/>
              <a:buNone/>
              <a:defRPr/>
            </a:pPr>
            <a:r>
              <a:rPr lang="de-DE" sz="2000" b="1" dirty="0" smtClean="0">
                <a:solidFill>
                  <a:srgbClr val="4F81BD"/>
                </a:solidFill>
              </a:rPr>
              <a:t>Prof. Dr. Leonhard Held / Prof. Dr. Burkhardt Seifert / </a:t>
            </a:r>
          </a:p>
          <a:p>
            <a:pPr defTabSz="914186" eaLnBrk="1" hangingPunct="1">
              <a:buSzPct val="80000"/>
              <a:buFont typeface="Verdana" pitchFamily="34" charset="0"/>
              <a:buNone/>
              <a:defRPr/>
            </a:pPr>
            <a:r>
              <a:rPr lang="de-DE" sz="2000" b="1" dirty="0" smtClean="0">
                <a:solidFill>
                  <a:srgbClr val="4F81BD"/>
                </a:solidFill>
              </a:rPr>
              <a:t>Dr. Kaspar </a:t>
            </a:r>
            <a:r>
              <a:rPr lang="de-DE" sz="2000" b="1" dirty="0" err="1" smtClean="0">
                <a:solidFill>
                  <a:srgbClr val="4F81BD"/>
                </a:solidFill>
              </a:rPr>
              <a:t>Rufibach</a:t>
            </a:r>
            <a:r>
              <a:rPr lang="de-DE" sz="2000" b="1" dirty="0" smtClean="0">
                <a:solidFill>
                  <a:srgbClr val="4F81BD"/>
                </a:solidFill>
              </a:rPr>
              <a:t/>
            </a:r>
            <a:br>
              <a:rPr lang="de-DE" sz="2000" b="1" dirty="0" smtClean="0">
                <a:solidFill>
                  <a:srgbClr val="4F81BD"/>
                </a:solidFill>
              </a:rPr>
            </a:br>
            <a:r>
              <a:rPr lang="de-DE" sz="2000" b="1" dirty="0" smtClean="0">
                <a:solidFill>
                  <a:srgbClr val="4F81BD"/>
                </a:solidFill>
              </a:rPr>
              <a:t>Medizinische Statistik</a:t>
            </a:r>
          </a:p>
        </p:txBody>
      </p:sp>
      <p:pic>
        <p:nvPicPr>
          <p:cNvPr id="4" name="Grafik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8315" y="2924177"/>
            <a:ext cx="2224087"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txBox="1">
            <a:spLocks noChangeArrowheads="1"/>
          </p:cNvSpPr>
          <p:nvPr userDrawn="1"/>
        </p:nvSpPr>
        <p:spPr bwMode="auto">
          <a:xfrm>
            <a:off x="3040065" y="3429000"/>
            <a:ext cx="5564187" cy="229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91418" bIns="45709"/>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defTabSz="914186" eaLnBrk="1" hangingPunct="1">
              <a:buSzPct val="80000"/>
              <a:buFont typeface="Verdana" pitchFamily="1" charset="0"/>
              <a:buNone/>
              <a:defRPr/>
            </a:pPr>
            <a:r>
              <a:rPr lang="de-DE" sz="1400" b="1" dirty="0" smtClean="0">
                <a:solidFill>
                  <a:srgbClr val="4F81BD"/>
                </a:solidFill>
              </a:rPr>
              <a:t>Prof. Dr. Leonhard Held / Prof. Dr. Burkhardt Seifert / Dr. Kaspar </a:t>
            </a:r>
            <a:r>
              <a:rPr lang="de-DE" sz="1400" b="1" dirty="0" err="1" smtClean="0">
                <a:solidFill>
                  <a:srgbClr val="4F81BD"/>
                </a:solidFill>
              </a:rPr>
              <a:t>Rufibach</a:t>
            </a:r>
            <a:r>
              <a:rPr lang="de-DE" sz="1400" b="1" dirty="0" smtClean="0">
                <a:solidFill>
                  <a:srgbClr val="4F81BD"/>
                </a:solidFill>
              </a:rPr>
              <a:t/>
            </a:r>
            <a:br>
              <a:rPr lang="de-DE" sz="1400" b="1" dirty="0" smtClean="0">
                <a:solidFill>
                  <a:srgbClr val="4F81BD"/>
                </a:solidFill>
              </a:rPr>
            </a:br>
            <a:r>
              <a:rPr lang="de-DE" sz="1400" b="1" dirty="0" smtClean="0">
                <a:solidFill>
                  <a:srgbClr val="4F81BD"/>
                </a:solidFill>
              </a:rPr>
              <a:t>Medizinische Statistik</a:t>
            </a:r>
            <a:br>
              <a:rPr lang="de-DE" sz="1400" b="1" dirty="0" smtClean="0">
                <a:solidFill>
                  <a:srgbClr val="4F81BD"/>
                </a:solidFill>
              </a:rPr>
            </a:br>
            <a:r>
              <a:rPr lang="en-GB" sz="1400" b="1" dirty="0" smtClean="0">
                <a:solidFill>
                  <a:srgbClr val="4F81BD"/>
                </a:solidFill>
              </a:rPr>
              <a:t/>
            </a:r>
            <a:br>
              <a:rPr lang="en-GB" sz="1400" b="1" dirty="0" smtClean="0">
                <a:solidFill>
                  <a:srgbClr val="4F81BD"/>
                </a:solidFill>
              </a:rPr>
            </a:br>
            <a:r>
              <a:rPr lang="en-GB" sz="1400" dirty="0" smtClean="0">
                <a:solidFill>
                  <a:srgbClr val="4F81BD"/>
                </a:solidFill>
              </a:rPr>
              <a:t>ISBN 978-3-8689-4100-5 </a:t>
            </a:r>
            <a:br>
              <a:rPr lang="en-GB" sz="1400" dirty="0" smtClean="0">
                <a:solidFill>
                  <a:srgbClr val="4F81BD"/>
                </a:solidFill>
              </a:rPr>
            </a:br>
            <a:r>
              <a:rPr lang="en-GB" sz="1400" dirty="0" smtClean="0">
                <a:solidFill>
                  <a:srgbClr val="4F81BD"/>
                </a:solidFill>
              </a:rPr>
              <a:t>448 </a:t>
            </a:r>
            <a:r>
              <a:rPr lang="en-GB" sz="1400" dirty="0" err="1" smtClean="0">
                <a:solidFill>
                  <a:srgbClr val="4F81BD"/>
                </a:solidFill>
              </a:rPr>
              <a:t>Seiten</a:t>
            </a:r>
            <a:r>
              <a:rPr lang="en-GB" sz="1400" dirty="0" smtClean="0">
                <a:solidFill>
                  <a:srgbClr val="4F81BD"/>
                </a:solidFill>
              </a:rPr>
              <a:t> |  2-farbig</a:t>
            </a:r>
            <a:br>
              <a:rPr lang="en-GB" sz="1400" dirty="0" smtClean="0">
                <a:solidFill>
                  <a:srgbClr val="4F81BD"/>
                </a:solidFill>
              </a:rPr>
            </a:br>
            <a:r>
              <a:rPr lang="en-GB" sz="1400" dirty="0" err="1" smtClean="0">
                <a:solidFill>
                  <a:srgbClr val="4F81BD"/>
                </a:solidFill>
              </a:rPr>
              <a:t>Juli</a:t>
            </a:r>
            <a:r>
              <a:rPr lang="en-GB" sz="1400" dirty="0" smtClean="0">
                <a:solidFill>
                  <a:srgbClr val="4F81BD"/>
                </a:solidFill>
              </a:rPr>
              <a:t> 2013</a:t>
            </a:r>
            <a:br>
              <a:rPr lang="en-GB" sz="1400" dirty="0" smtClean="0">
                <a:solidFill>
                  <a:srgbClr val="4F81BD"/>
                </a:solidFill>
              </a:rPr>
            </a:br>
            <a:r>
              <a:rPr lang="en-GB" sz="1400" dirty="0" smtClean="0">
                <a:solidFill>
                  <a:srgbClr val="4F81BD"/>
                </a:solidFill>
              </a:rPr>
              <a:t>€ 34,95 [D] | € 36,00 [A] | SFR 46,70</a:t>
            </a:r>
          </a:p>
          <a:p>
            <a:pPr defTabSz="914186" eaLnBrk="1" hangingPunct="1">
              <a:buSzPct val="80000"/>
              <a:buFont typeface="Verdana" pitchFamily="34" charset="0"/>
              <a:buNone/>
              <a:defRPr/>
            </a:pPr>
            <a:endParaRPr lang="en-GB" sz="1400" dirty="0" smtClean="0">
              <a:solidFill>
                <a:srgbClr val="4F81BD"/>
              </a:solidFill>
            </a:endParaRPr>
          </a:p>
          <a:p>
            <a:pPr defTabSz="914186" eaLnBrk="1" hangingPunct="1">
              <a:buSzPct val="80000"/>
              <a:buFont typeface="Verdana" pitchFamily="34" charset="0"/>
              <a:buNone/>
              <a:defRPr/>
            </a:pPr>
            <a:r>
              <a:rPr lang="en-GB" sz="1400" dirty="0" smtClean="0">
                <a:solidFill>
                  <a:srgbClr val="4F81BD"/>
                </a:solidFill>
              </a:rPr>
              <a:t>www.pearson-studium.de</a:t>
            </a:r>
            <a:br>
              <a:rPr lang="en-GB" sz="1400" dirty="0" smtClean="0">
                <a:solidFill>
                  <a:srgbClr val="4F81BD"/>
                </a:solidFill>
              </a:rPr>
            </a:br>
            <a:r>
              <a:rPr lang="en-GB" sz="1400" dirty="0" smtClean="0">
                <a:solidFill>
                  <a:srgbClr val="4F81BD"/>
                </a:solidFill>
              </a:rPr>
              <a:t>www.pearson.ch</a:t>
            </a:r>
            <a:endParaRPr lang="en-GB" sz="1400" dirty="0">
              <a:solidFill>
                <a:srgbClr val="4F81BD"/>
              </a:solidFill>
            </a:endParaRPr>
          </a:p>
        </p:txBody>
      </p:sp>
      <p:sp>
        <p:nvSpPr>
          <p:cNvPr id="6" name="Rectangle 6"/>
          <p:cNvSpPr>
            <a:spLocks noGrp="1" noChangeArrowheads="1"/>
          </p:cNvSpPr>
          <p:nvPr>
            <p:ph type="sldNum" sz="quarter" idx="10"/>
          </p:nvPr>
        </p:nvSpPr>
        <p:spPr/>
        <p:txBody>
          <a:bodyPr/>
          <a:lstStyle>
            <a:lvl1pPr>
              <a:defRPr/>
            </a:lvl1pPr>
          </a:lstStyle>
          <a:p>
            <a:pPr>
              <a:defRPr/>
            </a:pPr>
            <a:fld id="{E21DDFA2-C7E7-4345-AE84-5D8522643F6F}" type="slidenum">
              <a:rPr lang="en-US">
                <a:solidFill>
                  <a:prstClr val="black">
                    <a:tint val="75000"/>
                  </a:prstClr>
                </a:solidFill>
              </a:rPr>
              <a:pPr>
                <a:defRPr/>
              </a:pPr>
              <a:t>‹Nr.›</a:t>
            </a:fld>
            <a:endParaRPr lang="en-US" dirty="0">
              <a:solidFill>
                <a:prstClr val="black">
                  <a:tint val="75000"/>
                </a:prstClr>
              </a:solidFill>
            </a:endParaRPr>
          </a:p>
        </p:txBody>
      </p:sp>
    </p:spTree>
    <p:extLst>
      <p:ext uri="{BB962C8B-B14F-4D97-AF65-F5344CB8AC3E}">
        <p14:creationId xmlns:p14="http://schemas.microsoft.com/office/powerpoint/2010/main" val="1401335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23AEA0B-995C-418D-8FBD-A414591A3DD7}" type="datetime1">
              <a:rPr lang="de-AT" smtClean="0"/>
              <a:pPr/>
              <a:t>18.06.2021</a:t>
            </a:fld>
            <a:endParaRPr lang="de-DE" altLang="en-US"/>
          </a:p>
        </p:txBody>
      </p:sp>
      <p:sp>
        <p:nvSpPr>
          <p:cNvPr id="3" name="Fußzeilenplatzhalter 2"/>
          <p:cNvSpPr>
            <a:spLocks noGrp="1"/>
          </p:cNvSpPr>
          <p:nvPr>
            <p:ph type="ftr" sz="quarter" idx="11"/>
          </p:nvPr>
        </p:nvSpPr>
        <p:spPr/>
        <p:txBody>
          <a:bodyPr/>
          <a:lstStyle/>
          <a:p>
            <a:r>
              <a:rPr lang="de-DE" altLang="en-US" smtClean="0"/>
              <a:t>hanno.ulmer@i-med.ac.at</a:t>
            </a:r>
            <a:endParaRPr lang="de-DE" altLang="en-US"/>
          </a:p>
        </p:txBody>
      </p:sp>
      <p:sp>
        <p:nvSpPr>
          <p:cNvPr id="4" name="Foliennummernplatzhalter 3"/>
          <p:cNvSpPr>
            <a:spLocks noGrp="1"/>
          </p:cNvSpPr>
          <p:nvPr>
            <p:ph type="sldNum" sz="quarter" idx="12"/>
          </p:nvPr>
        </p:nvSpPr>
        <p:spPr/>
        <p:txBody>
          <a:bodyPr/>
          <a:lstStyle/>
          <a:p>
            <a:r>
              <a:rPr lang="de-DE" altLang="en-US" smtClean="0"/>
              <a:t>Seite </a:t>
            </a:r>
            <a:fld id="{868A1E8A-DB60-4AF5-B189-6B5C31AFD598}" type="slidenum">
              <a:rPr lang="de-DE" altLang="en-US" smtClean="0"/>
              <a:pPr/>
              <a:t>‹Nr.›</a:t>
            </a:fld>
            <a:endParaRPr lang="de-DE"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4DAF4B4-9293-4AD4-99C0-B0A71495BE39}" type="datetimeFigureOut">
              <a:rPr lang="en-GB">
                <a:solidFill>
                  <a:prstClr val="black"/>
                </a:solidFill>
              </a:rPr>
              <a:pPr>
                <a:defRPr/>
              </a:pPr>
              <a:t>18/06/2021</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prstClr val="black"/>
              </a:solidFill>
            </a:endParaRPr>
          </a:p>
        </p:txBody>
      </p:sp>
      <p:sp>
        <p:nvSpPr>
          <p:cNvPr id="6" name="Slide Number Placeholder 5"/>
          <p:cNvSpPr>
            <a:spLocks noGrp="1"/>
          </p:cNvSpPr>
          <p:nvPr>
            <p:ph type="sldNum" sz="quarter" idx="12"/>
          </p:nvPr>
        </p:nvSpPr>
        <p:spPr>
          <a:xfrm>
            <a:off x="3924300" y="5876925"/>
            <a:ext cx="369888" cy="365125"/>
          </a:xfrm>
        </p:spPr>
        <p:txBody>
          <a:bodyPr/>
          <a:lstStyle>
            <a:lvl1pPr>
              <a:defRPr/>
            </a:lvl1pPr>
          </a:lstStyle>
          <a:p>
            <a:pPr>
              <a:defRPr/>
            </a:pPr>
            <a:fld id="{556306EB-41F9-4700-8EF4-53A4F27E2675}"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37157647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875BBCA0-5F22-4AF6-B6E0-BC710D704F9B}" type="datetimeFigureOut">
              <a:rPr lang="en-GB">
                <a:solidFill>
                  <a:prstClr val="black"/>
                </a:solidFill>
              </a:rPr>
              <a:pPr>
                <a:defRPr/>
              </a:pPr>
              <a:t>18/06/2021</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3F196202-1BF4-4F5F-B406-6055B8AE931E}"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38812722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029534B-D116-442A-9AF4-5E10A322262F}" type="datetimeFigureOut">
              <a:rPr lang="en-GB">
                <a:solidFill>
                  <a:prstClr val="black"/>
                </a:solidFill>
              </a:rPr>
              <a:pPr>
                <a:defRPr/>
              </a:pPr>
              <a:t>18/06/2021</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6D055355-D059-408F-A6A1-2ADD039AC011}"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27644965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9CF82CF-7E97-46C2-944D-F63E96EF520A}" type="datetimeFigureOut">
              <a:rPr lang="en-GB">
                <a:solidFill>
                  <a:prstClr val="black"/>
                </a:solidFill>
              </a:rPr>
              <a:pPr>
                <a:defRPr/>
              </a:pPr>
              <a:t>18/06/2021</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B7FE52D1-5E2D-4985-BFA8-A50E6562DF68}"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31518704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8D8CCA10-D17E-4879-AF10-D31F7D864761}" type="datetimeFigureOut">
              <a:rPr lang="en-GB">
                <a:solidFill>
                  <a:prstClr val="black"/>
                </a:solidFill>
              </a:rPr>
              <a:pPr>
                <a:defRPr/>
              </a:pPr>
              <a:t>18/06/2021</a:t>
            </a:fld>
            <a:endParaRPr lang="en-GB">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prstClr val="black"/>
              </a:solidFill>
            </a:endParaRPr>
          </a:p>
        </p:txBody>
      </p:sp>
      <p:sp>
        <p:nvSpPr>
          <p:cNvPr id="9" name="Slide Number Placeholder 8"/>
          <p:cNvSpPr>
            <a:spLocks noGrp="1"/>
          </p:cNvSpPr>
          <p:nvPr>
            <p:ph type="sldNum" sz="quarter" idx="12"/>
          </p:nvPr>
        </p:nvSpPr>
        <p:spPr/>
        <p:txBody>
          <a:bodyPr/>
          <a:lstStyle>
            <a:lvl1pPr>
              <a:defRPr/>
            </a:lvl1pPr>
          </a:lstStyle>
          <a:p>
            <a:pPr>
              <a:defRPr/>
            </a:pPr>
            <a:fld id="{97186814-9509-4939-AD4C-945385B2130B}"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11467470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034582A1-3F35-4F18-9523-1839EF0EA972}" type="datetimeFigureOut">
              <a:rPr lang="en-GB">
                <a:solidFill>
                  <a:prstClr val="black"/>
                </a:solidFill>
              </a:rPr>
              <a:pPr>
                <a:defRPr/>
              </a:pPr>
              <a:t>18/06/2021</a:t>
            </a:fld>
            <a:endParaRPr lang="en-GB">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prstClr val="black"/>
              </a:solidFill>
            </a:endParaRPr>
          </a:p>
        </p:txBody>
      </p:sp>
      <p:sp>
        <p:nvSpPr>
          <p:cNvPr id="5" name="Slide Number Placeholder 4"/>
          <p:cNvSpPr>
            <a:spLocks noGrp="1"/>
          </p:cNvSpPr>
          <p:nvPr>
            <p:ph type="sldNum" sz="quarter" idx="12"/>
          </p:nvPr>
        </p:nvSpPr>
        <p:spPr/>
        <p:txBody>
          <a:bodyPr/>
          <a:lstStyle>
            <a:lvl1pPr>
              <a:defRPr/>
            </a:lvl1pPr>
          </a:lstStyle>
          <a:p>
            <a:pPr>
              <a:defRPr/>
            </a:pPr>
            <a:fld id="{547496A4-A488-4262-B4B2-FD0A6D6E4408}"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22541648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833B9897-C451-429F-91FD-E53316276B3C}" type="datetimeFigureOut">
              <a:rPr lang="en-GB">
                <a:solidFill>
                  <a:prstClr val="black"/>
                </a:solidFill>
              </a:rPr>
              <a:pPr>
                <a:defRPr/>
              </a:pPr>
              <a:t>18/06/2021</a:t>
            </a:fld>
            <a:endParaRPr lang="en-GB">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prstClr val="black"/>
              </a:solidFill>
            </a:endParaRPr>
          </a:p>
        </p:txBody>
      </p:sp>
      <p:sp>
        <p:nvSpPr>
          <p:cNvPr id="4" name="Slide Number Placeholder 3"/>
          <p:cNvSpPr>
            <a:spLocks noGrp="1"/>
          </p:cNvSpPr>
          <p:nvPr>
            <p:ph type="sldNum" sz="quarter" idx="12"/>
          </p:nvPr>
        </p:nvSpPr>
        <p:spPr/>
        <p:txBody>
          <a:bodyPr/>
          <a:lstStyle>
            <a:lvl1pPr>
              <a:defRPr/>
            </a:lvl1pPr>
          </a:lstStyle>
          <a:p>
            <a:pPr>
              <a:defRPr/>
            </a:pPr>
            <a:fld id="{DBCDC30D-71FA-48F1-B1D8-19056FE30770}"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36023058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1CEC404-93AE-4B10-AD41-329B830BD9C6}" type="datetimeFigureOut">
              <a:rPr lang="en-GB">
                <a:solidFill>
                  <a:prstClr val="black"/>
                </a:solidFill>
              </a:rPr>
              <a:pPr>
                <a:defRPr/>
              </a:pPr>
              <a:t>18/06/2021</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C9E5B65D-214F-43A9-9DD6-98C68ACC5428}"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26320325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503A0C0-DF1E-4471-9D81-D0BCDF9DE63C}" type="datetimeFigureOut">
              <a:rPr lang="en-GB">
                <a:solidFill>
                  <a:prstClr val="black"/>
                </a:solidFill>
              </a:rPr>
              <a:pPr>
                <a:defRPr/>
              </a:pPr>
              <a:t>18/06/2021</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AD5A0329-3560-4964-AD15-477FD45EC429}"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36755583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F88720F-B91A-4A63-B1A3-8A5FBA976C4D}" type="datetimeFigureOut">
              <a:rPr lang="en-GB">
                <a:solidFill>
                  <a:prstClr val="black"/>
                </a:solidFill>
              </a:rPr>
              <a:pPr>
                <a:defRPr/>
              </a:pPr>
              <a:t>18/06/2021</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176BCFAE-8534-4C39-AAB4-4B1588ECB19A}"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2928422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561975"/>
            <a:ext cx="8229600" cy="995363"/>
          </a:xfrm>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457200" y="1600200"/>
            <a:ext cx="4038600" cy="45307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quarter" idx="2"/>
          </p:nvPr>
        </p:nvSpPr>
        <p:spPr>
          <a:xfrm>
            <a:off x="4648200" y="1600200"/>
            <a:ext cx="4038600" cy="21891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Inhaltsplatzhalter 4"/>
          <p:cNvSpPr>
            <a:spLocks noGrp="1"/>
          </p:cNvSpPr>
          <p:nvPr>
            <p:ph sz="quarter" idx="3"/>
          </p:nvPr>
        </p:nvSpPr>
        <p:spPr>
          <a:xfrm>
            <a:off x="4648200" y="3941763"/>
            <a:ext cx="4038600" cy="2189162"/>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Datumsplatzhalter 5"/>
          <p:cNvSpPr>
            <a:spLocks noGrp="1"/>
          </p:cNvSpPr>
          <p:nvPr>
            <p:ph type="dt" sz="half" idx="10"/>
          </p:nvPr>
        </p:nvSpPr>
        <p:spPr>
          <a:xfrm>
            <a:off x="457200" y="6243638"/>
            <a:ext cx="2133600" cy="457200"/>
          </a:xfrm>
        </p:spPr>
        <p:txBody>
          <a:bodyPr/>
          <a:lstStyle>
            <a:lvl1pPr>
              <a:defRPr/>
            </a:lvl1pPr>
          </a:lstStyle>
          <a:p>
            <a:fld id="{38629FB8-29C3-4441-B80C-FA6C29C125BF}" type="datetime1">
              <a:rPr lang="de-AT" smtClean="0"/>
              <a:pPr/>
              <a:t>18.06.2021</a:t>
            </a:fld>
            <a:endParaRPr lang="de-DE" altLang="en-US"/>
          </a:p>
        </p:txBody>
      </p:sp>
      <p:sp>
        <p:nvSpPr>
          <p:cNvPr id="7" name="Fußzeilenplatzhalter 6"/>
          <p:cNvSpPr>
            <a:spLocks noGrp="1"/>
          </p:cNvSpPr>
          <p:nvPr>
            <p:ph type="ftr" sz="quarter" idx="11"/>
          </p:nvPr>
        </p:nvSpPr>
        <p:spPr>
          <a:xfrm>
            <a:off x="3124200" y="6248400"/>
            <a:ext cx="2895600" cy="457200"/>
          </a:xfrm>
        </p:spPr>
        <p:txBody>
          <a:bodyPr/>
          <a:lstStyle>
            <a:lvl1pPr>
              <a:defRPr/>
            </a:lvl1pPr>
          </a:lstStyle>
          <a:p>
            <a:r>
              <a:rPr lang="de-DE" altLang="en-US"/>
              <a:t>hanno.ulmer@i-med.ac.at</a:t>
            </a:r>
          </a:p>
        </p:txBody>
      </p:sp>
      <p:sp>
        <p:nvSpPr>
          <p:cNvPr id="8" name="Foliennummernplatzhalter 7"/>
          <p:cNvSpPr>
            <a:spLocks noGrp="1"/>
          </p:cNvSpPr>
          <p:nvPr>
            <p:ph type="sldNum" sz="quarter" idx="12"/>
          </p:nvPr>
        </p:nvSpPr>
        <p:spPr>
          <a:xfrm>
            <a:off x="6553200" y="6243638"/>
            <a:ext cx="2133600" cy="457200"/>
          </a:xfrm>
        </p:spPr>
        <p:txBody>
          <a:bodyPr/>
          <a:lstStyle>
            <a:lvl1pPr>
              <a:defRPr/>
            </a:lvl1pPr>
          </a:lstStyle>
          <a:p>
            <a:r>
              <a:rPr lang="de-DE" altLang="en-US"/>
              <a:t>Seite </a:t>
            </a:r>
            <a:fld id="{8CC4C578-EFEE-4914-958F-75C213AA6FED}" type="slidenum">
              <a:rPr lang="de-DE" altLang="en-US"/>
              <a:pPr/>
              <a:t>‹Nr.›</a:t>
            </a:fld>
            <a:endParaRPr lang="de-DE"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E0CAB8D0-8A6C-42A1-9915-1046D953F78A}" type="datetimeFigureOut">
              <a:rPr lang="en-GB">
                <a:solidFill>
                  <a:prstClr val="black"/>
                </a:solidFill>
              </a:rPr>
              <a:pPr>
                <a:defRPr/>
              </a:pPr>
              <a:t>18/06/2021</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7DEC11A1-7BFC-4C72-9BD3-17DF4DFE318C}"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20404932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514" y="2130521"/>
            <a:ext cx="7772977" cy="1469371"/>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025" y="3885640"/>
            <a:ext cx="6401955" cy="1753721"/>
          </a:xfrm>
        </p:spPr>
        <p:txBody>
          <a:bodyPr/>
          <a:lstStyle>
            <a:lvl1pPr marL="0" indent="0" algn="ctr">
              <a:buNone/>
              <a:defRPr/>
            </a:lvl1pPr>
            <a:lvl2pPr marL="410195" indent="0" algn="ctr">
              <a:buNone/>
              <a:defRPr/>
            </a:lvl2pPr>
            <a:lvl3pPr marL="820391" indent="0" algn="ctr">
              <a:buNone/>
              <a:defRPr/>
            </a:lvl3pPr>
            <a:lvl4pPr marL="1230586" indent="0" algn="ctr">
              <a:buNone/>
              <a:defRPr/>
            </a:lvl4pPr>
            <a:lvl5pPr marL="1640781" indent="0" algn="ctr">
              <a:buNone/>
              <a:defRPr/>
            </a:lvl5pPr>
            <a:lvl6pPr marL="2050976" indent="0" algn="ctr">
              <a:buNone/>
              <a:defRPr/>
            </a:lvl6pPr>
            <a:lvl7pPr marL="2461173" indent="0" algn="ctr">
              <a:buNone/>
              <a:defRPr/>
            </a:lvl7pPr>
            <a:lvl8pPr marL="2871367" indent="0" algn="ctr">
              <a:buNone/>
              <a:defRPr/>
            </a:lvl8pPr>
            <a:lvl9pPr marL="3281562" indent="0" algn="ctr">
              <a:buNone/>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86A3E3E8-F055-4411-99FD-4BB88C1FD3E0}"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2112125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4A074879-72A7-4177-A7B1-72E27822566E}"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673082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3037" y="4406713"/>
            <a:ext cx="7771534" cy="1362916"/>
          </a:xfrm>
        </p:spPr>
        <p:txBody>
          <a:bodyPr anchor="t"/>
          <a:lstStyle>
            <a:lvl1pPr algn="l">
              <a:defRPr sz="36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3037" y="2906526"/>
            <a:ext cx="7771534" cy="1500187"/>
          </a:xfrm>
        </p:spPr>
        <p:txBody>
          <a:bodyPr anchor="b"/>
          <a:lstStyle>
            <a:lvl1pPr marL="0" indent="0">
              <a:buNone/>
              <a:defRPr sz="1800"/>
            </a:lvl1pPr>
            <a:lvl2pPr marL="410195" indent="0">
              <a:buNone/>
              <a:defRPr sz="1600"/>
            </a:lvl2pPr>
            <a:lvl3pPr marL="820391" indent="0">
              <a:buNone/>
              <a:defRPr sz="1400"/>
            </a:lvl3pPr>
            <a:lvl4pPr marL="1230586" indent="0">
              <a:buNone/>
              <a:defRPr sz="1300"/>
            </a:lvl4pPr>
            <a:lvl5pPr marL="1640781" indent="0">
              <a:buNone/>
              <a:defRPr sz="1300"/>
            </a:lvl5pPr>
            <a:lvl6pPr marL="2050976" indent="0">
              <a:buNone/>
              <a:defRPr sz="1300"/>
            </a:lvl6pPr>
            <a:lvl7pPr marL="2461173" indent="0">
              <a:buNone/>
              <a:defRPr sz="1300"/>
            </a:lvl7pPr>
            <a:lvl8pPr marL="2871367" indent="0">
              <a:buNone/>
              <a:defRPr sz="1300"/>
            </a:lvl8pPr>
            <a:lvl9pPr marL="3281562" indent="0">
              <a:buNone/>
              <a:defRPr sz="13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60021EE9-ABD5-4492-A949-D96C4B2140F7}"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1892200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15638" y="1411944"/>
            <a:ext cx="3671455" cy="3993497"/>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225638" y="1411944"/>
            <a:ext cx="3671455" cy="3993497"/>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lvl1pPr>
              <a:defRPr/>
            </a:lvl1pPr>
          </a:lstStyle>
          <a:p>
            <a:endParaRPr lang="en-US"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C07BB515-94F4-402A-8D99-5FF2790ECFF0}"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4596391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491" y="274544"/>
            <a:ext cx="8229023"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489" y="1535206"/>
            <a:ext cx="4039465" cy="640136"/>
          </a:xfrm>
        </p:spPr>
        <p:txBody>
          <a:bodyPr anchor="b"/>
          <a:lstStyle>
            <a:lvl1pPr marL="0" indent="0">
              <a:buNone/>
              <a:defRPr sz="2200" b="1"/>
            </a:lvl1pPr>
            <a:lvl2pPr marL="410195" indent="0">
              <a:buNone/>
              <a:defRPr sz="1800" b="1"/>
            </a:lvl2pPr>
            <a:lvl3pPr marL="820391" indent="0">
              <a:buNone/>
              <a:defRPr sz="1600" b="1"/>
            </a:lvl3pPr>
            <a:lvl4pPr marL="1230586" indent="0">
              <a:buNone/>
              <a:defRPr sz="1400" b="1"/>
            </a:lvl4pPr>
            <a:lvl5pPr marL="1640781" indent="0">
              <a:buNone/>
              <a:defRPr sz="1400" b="1"/>
            </a:lvl5pPr>
            <a:lvl6pPr marL="2050976" indent="0">
              <a:buNone/>
              <a:defRPr sz="1400" b="1"/>
            </a:lvl6pPr>
            <a:lvl7pPr marL="2461173" indent="0">
              <a:buNone/>
              <a:defRPr sz="1400" b="1"/>
            </a:lvl7pPr>
            <a:lvl8pPr marL="2871367" indent="0">
              <a:buNone/>
              <a:defRPr sz="1400" b="1"/>
            </a:lvl8pPr>
            <a:lvl9pPr marL="3281562" indent="0">
              <a:buNone/>
              <a:defRPr sz="1400" b="1"/>
            </a:lvl9pPr>
          </a:lstStyle>
          <a:p>
            <a:pPr lvl="0"/>
            <a:r>
              <a:rPr lang="de-DE" smtClean="0"/>
              <a:t>Textmasterformat bearbeiten</a:t>
            </a:r>
          </a:p>
        </p:txBody>
      </p:sp>
      <p:sp>
        <p:nvSpPr>
          <p:cNvPr id="4" name="Inhaltsplatzhalter 3"/>
          <p:cNvSpPr>
            <a:spLocks noGrp="1"/>
          </p:cNvSpPr>
          <p:nvPr>
            <p:ph sz="half" idx="2"/>
          </p:nvPr>
        </p:nvSpPr>
        <p:spPr>
          <a:xfrm>
            <a:off x="457489" y="2175344"/>
            <a:ext cx="4039465"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605" y="1535206"/>
            <a:ext cx="4040909" cy="640136"/>
          </a:xfrm>
        </p:spPr>
        <p:txBody>
          <a:bodyPr anchor="b"/>
          <a:lstStyle>
            <a:lvl1pPr marL="0" indent="0">
              <a:buNone/>
              <a:defRPr sz="2200" b="1"/>
            </a:lvl1pPr>
            <a:lvl2pPr marL="410195" indent="0">
              <a:buNone/>
              <a:defRPr sz="1800" b="1"/>
            </a:lvl2pPr>
            <a:lvl3pPr marL="820391" indent="0">
              <a:buNone/>
              <a:defRPr sz="1600" b="1"/>
            </a:lvl3pPr>
            <a:lvl4pPr marL="1230586" indent="0">
              <a:buNone/>
              <a:defRPr sz="1400" b="1"/>
            </a:lvl4pPr>
            <a:lvl5pPr marL="1640781" indent="0">
              <a:buNone/>
              <a:defRPr sz="1400" b="1"/>
            </a:lvl5pPr>
            <a:lvl6pPr marL="2050976" indent="0">
              <a:buNone/>
              <a:defRPr sz="1400" b="1"/>
            </a:lvl6pPr>
            <a:lvl7pPr marL="2461173" indent="0">
              <a:buNone/>
              <a:defRPr sz="1400" b="1"/>
            </a:lvl7pPr>
            <a:lvl8pPr marL="2871367" indent="0">
              <a:buNone/>
              <a:defRPr sz="1400" b="1"/>
            </a:lvl8pPr>
            <a:lvl9pPr marL="3281562" indent="0">
              <a:buNone/>
              <a:defRPr sz="1400" b="1"/>
            </a:lvl9pPr>
          </a:lstStyle>
          <a:p>
            <a:pPr lvl="0"/>
            <a:r>
              <a:rPr lang="de-DE" smtClean="0"/>
              <a:t>Textmasterformat bearbeiten</a:t>
            </a:r>
          </a:p>
        </p:txBody>
      </p:sp>
      <p:sp>
        <p:nvSpPr>
          <p:cNvPr id="6" name="Inhaltsplatzhalter 5"/>
          <p:cNvSpPr>
            <a:spLocks noGrp="1"/>
          </p:cNvSpPr>
          <p:nvPr>
            <p:ph sz="quarter" idx="4"/>
          </p:nvPr>
        </p:nvSpPr>
        <p:spPr>
          <a:xfrm>
            <a:off x="4645605" y="2175344"/>
            <a:ext cx="4040909"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lvl1pPr>
              <a:defRPr/>
            </a:lvl1pPr>
          </a:lstStyle>
          <a:p>
            <a:endParaRPr lang="en-US" altLang="de-DE">
              <a:solidFill>
                <a:srgbClr val="000000"/>
              </a:solidFill>
            </a:endParaRPr>
          </a:p>
        </p:txBody>
      </p:sp>
      <p:sp>
        <p:nvSpPr>
          <p:cNvPr id="8" name="Fußzeilenplatzhalter 7"/>
          <p:cNvSpPr>
            <a:spLocks noGrp="1"/>
          </p:cNvSpPr>
          <p:nvPr>
            <p:ph type="ftr" sz="quarter" idx="11"/>
          </p:nvPr>
        </p:nvSpPr>
        <p:spPr/>
        <p:txBody>
          <a:bodyPr/>
          <a:lstStyle>
            <a:lvl1pPr>
              <a:defRPr/>
            </a:lvl1pPr>
          </a:lstStyle>
          <a:p>
            <a:endParaRPr lang="en-US" altLang="de-DE">
              <a:solidFill>
                <a:srgbClr val="000000"/>
              </a:solidFill>
            </a:endParaRPr>
          </a:p>
        </p:txBody>
      </p:sp>
      <p:sp>
        <p:nvSpPr>
          <p:cNvPr id="9" name="Foliennummernplatzhalter 8"/>
          <p:cNvSpPr>
            <a:spLocks noGrp="1"/>
          </p:cNvSpPr>
          <p:nvPr>
            <p:ph type="sldNum" sz="quarter" idx="12"/>
          </p:nvPr>
        </p:nvSpPr>
        <p:spPr/>
        <p:txBody>
          <a:bodyPr/>
          <a:lstStyle>
            <a:lvl1pPr>
              <a:defRPr/>
            </a:lvl1pPr>
          </a:lstStyle>
          <a:p>
            <a:fld id="{7FE1C4A1-56D3-4909-A6B1-A12BE200407B}"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0582647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lvl1pPr>
              <a:defRPr/>
            </a:lvl1pPr>
          </a:lstStyle>
          <a:p>
            <a:endParaRPr lang="en-US" altLang="de-DE">
              <a:solidFill>
                <a:srgbClr val="000000"/>
              </a:solidFill>
            </a:endParaRPr>
          </a:p>
        </p:txBody>
      </p:sp>
      <p:sp>
        <p:nvSpPr>
          <p:cNvPr id="4" name="Fußzeilenplatzhalter 3"/>
          <p:cNvSpPr>
            <a:spLocks noGrp="1"/>
          </p:cNvSpPr>
          <p:nvPr>
            <p:ph type="ftr" sz="quarter" idx="11"/>
          </p:nvPr>
        </p:nvSpPr>
        <p:spPr/>
        <p:txBody>
          <a:bodyPr/>
          <a:lstStyle>
            <a:lvl1pPr>
              <a:defRPr/>
            </a:lvl1pPr>
          </a:lstStyle>
          <a:p>
            <a:endParaRPr lang="en-US" altLang="de-DE">
              <a:solidFill>
                <a:srgbClr val="000000"/>
              </a:solidFill>
            </a:endParaRPr>
          </a:p>
        </p:txBody>
      </p:sp>
      <p:sp>
        <p:nvSpPr>
          <p:cNvPr id="5" name="Foliennummernplatzhalter 4"/>
          <p:cNvSpPr>
            <a:spLocks noGrp="1"/>
          </p:cNvSpPr>
          <p:nvPr>
            <p:ph type="sldNum" sz="quarter" idx="12"/>
          </p:nvPr>
        </p:nvSpPr>
        <p:spPr/>
        <p:txBody>
          <a:bodyPr/>
          <a:lstStyle>
            <a:lvl1pPr>
              <a:defRPr/>
            </a:lvl1pPr>
          </a:lstStyle>
          <a:p>
            <a:fld id="{D50BBB56-82BD-4A37-843C-E1F3F37A7693}"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5603508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en-US" altLang="de-DE">
              <a:solidFill>
                <a:srgbClr val="000000"/>
              </a:solidFill>
            </a:endParaRPr>
          </a:p>
        </p:txBody>
      </p:sp>
      <p:sp>
        <p:nvSpPr>
          <p:cNvPr id="3" name="Fußzeilenplatzhalter 2"/>
          <p:cNvSpPr>
            <a:spLocks noGrp="1"/>
          </p:cNvSpPr>
          <p:nvPr>
            <p:ph type="ftr" sz="quarter" idx="11"/>
          </p:nvPr>
        </p:nvSpPr>
        <p:spPr/>
        <p:txBody>
          <a:bodyPr/>
          <a:lstStyle>
            <a:lvl1pPr>
              <a:defRPr/>
            </a:lvl1pPr>
          </a:lstStyle>
          <a:p>
            <a:endParaRPr lang="en-US" altLang="de-DE">
              <a:solidFill>
                <a:srgbClr val="000000"/>
              </a:solidFill>
            </a:endParaRPr>
          </a:p>
        </p:txBody>
      </p:sp>
      <p:sp>
        <p:nvSpPr>
          <p:cNvPr id="4" name="Foliennummernplatzhalter 3"/>
          <p:cNvSpPr>
            <a:spLocks noGrp="1"/>
          </p:cNvSpPr>
          <p:nvPr>
            <p:ph type="sldNum" sz="quarter" idx="12"/>
          </p:nvPr>
        </p:nvSpPr>
        <p:spPr/>
        <p:txBody>
          <a:bodyPr/>
          <a:lstStyle>
            <a:lvl1pPr>
              <a:defRPr/>
            </a:lvl1pPr>
          </a:lstStyle>
          <a:p>
            <a:fld id="{31D1B5B3-9F50-4685-AD05-293F903DFCA2}"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5418435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491" y="273144"/>
            <a:ext cx="3007591" cy="1162610"/>
          </a:xfrm>
        </p:spPr>
        <p:txBody>
          <a:bodyPr anchor="b"/>
          <a:lstStyle>
            <a:lvl1pPr algn="l">
              <a:defRPr sz="1800" b="1"/>
            </a:lvl1pPr>
          </a:lstStyle>
          <a:p>
            <a:r>
              <a:rPr lang="de-DE" smtClean="0"/>
              <a:t>Titelmasterformat durch Klicken bearbeiten</a:t>
            </a:r>
            <a:endParaRPr lang="de-DE"/>
          </a:p>
        </p:txBody>
      </p:sp>
      <p:sp>
        <p:nvSpPr>
          <p:cNvPr id="3" name="Inhaltsplatzhalter 2"/>
          <p:cNvSpPr>
            <a:spLocks noGrp="1"/>
          </p:cNvSpPr>
          <p:nvPr>
            <p:ph idx="1"/>
          </p:nvPr>
        </p:nvSpPr>
        <p:spPr>
          <a:xfrm>
            <a:off x="3574762" y="273144"/>
            <a:ext cx="5111750" cy="5853672"/>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491" y="1435755"/>
            <a:ext cx="3007591" cy="4691062"/>
          </a:xfrm>
        </p:spPr>
        <p:txBody>
          <a:bodyPr/>
          <a:lstStyle>
            <a:lvl1pPr marL="0" indent="0">
              <a:buNone/>
              <a:defRPr sz="1300"/>
            </a:lvl1pPr>
            <a:lvl2pPr marL="410195" indent="0">
              <a:buNone/>
              <a:defRPr sz="1100"/>
            </a:lvl2pPr>
            <a:lvl3pPr marL="820391" indent="0">
              <a:buNone/>
              <a:defRPr sz="900"/>
            </a:lvl3pPr>
            <a:lvl4pPr marL="1230586" indent="0">
              <a:buNone/>
              <a:defRPr sz="800"/>
            </a:lvl4pPr>
            <a:lvl5pPr marL="1640781" indent="0">
              <a:buNone/>
              <a:defRPr sz="800"/>
            </a:lvl5pPr>
            <a:lvl6pPr marL="2050976" indent="0">
              <a:buNone/>
              <a:defRPr sz="800"/>
            </a:lvl6pPr>
            <a:lvl7pPr marL="2461173" indent="0">
              <a:buNone/>
              <a:defRPr sz="800"/>
            </a:lvl7pPr>
            <a:lvl8pPr marL="2871367" indent="0">
              <a:buNone/>
              <a:defRPr sz="800"/>
            </a:lvl8pPr>
            <a:lvl9pPr marL="3281562" indent="0">
              <a:buNone/>
              <a:defRPr sz="8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en-US"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C431BA54-FFE5-4FE4-B8FE-43B48EDF16A8}"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5993224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434" y="4800323"/>
            <a:ext cx="5486977" cy="567297"/>
          </a:xfrm>
        </p:spPr>
        <p:txBody>
          <a:bodyPr anchor="b"/>
          <a:lstStyle>
            <a:lvl1pPr algn="l">
              <a:defRPr sz="1800" b="1"/>
            </a:lvl1pPr>
          </a:lstStyle>
          <a:p>
            <a:r>
              <a:rPr lang="de-DE" smtClean="0"/>
              <a:t>Titelmasterformat durch Klicken bearbeiten</a:t>
            </a:r>
            <a:endParaRPr lang="de-DE"/>
          </a:p>
        </p:txBody>
      </p:sp>
      <p:sp>
        <p:nvSpPr>
          <p:cNvPr id="3" name="Bildplatzhalter 2"/>
          <p:cNvSpPr>
            <a:spLocks noGrp="1"/>
          </p:cNvSpPr>
          <p:nvPr>
            <p:ph type="pic" idx="1"/>
          </p:nvPr>
        </p:nvSpPr>
        <p:spPr>
          <a:xfrm>
            <a:off x="1792434" y="612122"/>
            <a:ext cx="5486977" cy="4115360"/>
          </a:xfrm>
        </p:spPr>
        <p:txBody>
          <a:bodyPr/>
          <a:lstStyle>
            <a:lvl1pPr marL="0" indent="0">
              <a:buNone/>
              <a:defRPr sz="2900"/>
            </a:lvl1pPr>
            <a:lvl2pPr marL="410195" indent="0">
              <a:buNone/>
              <a:defRPr sz="2500"/>
            </a:lvl2pPr>
            <a:lvl3pPr marL="820391" indent="0">
              <a:buNone/>
              <a:defRPr sz="2200"/>
            </a:lvl3pPr>
            <a:lvl4pPr marL="1230586" indent="0">
              <a:buNone/>
              <a:defRPr sz="1800"/>
            </a:lvl4pPr>
            <a:lvl5pPr marL="1640781" indent="0">
              <a:buNone/>
              <a:defRPr sz="1800"/>
            </a:lvl5pPr>
            <a:lvl6pPr marL="2050976" indent="0">
              <a:buNone/>
              <a:defRPr sz="1800"/>
            </a:lvl6pPr>
            <a:lvl7pPr marL="2461173" indent="0">
              <a:buNone/>
              <a:defRPr sz="1800"/>
            </a:lvl7pPr>
            <a:lvl8pPr marL="2871367" indent="0">
              <a:buNone/>
              <a:defRPr sz="1800"/>
            </a:lvl8pPr>
            <a:lvl9pPr marL="3281562" indent="0">
              <a:buNone/>
              <a:defRPr sz="1800"/>
            </a:lvl9pPr>
          </a:lstStyle>
          <a:p>
            <a:endParaRPr lang="de-DE"/>
          </a:p>
        </p:txBody>
      </p:sp>
      <p:sp>
        <p:nvSpPr>
          <p:cNvPr id="4" name="Textplatzhalter 3"/>
          <p:cNvSpPr>
            <a:spLocks noGrp="1"/>
          </p:cNvSpPr>
          <p:nvPr>
            <p:ph type="body" sz="half" idx="2"/>
          </p:nvPr>
        </p:nvSpPr>
        <p:spPr>
          <a:xfrm>
            <a:off x="1792434" y="5367618"/>
            <a:ext cx="5486977" cy="804022"/>
          </a:xfrm>
        </p:spPr>
        <p:txBody>
          <a:bodyPr/>
          <a:lstStyle>
            <a:lvl1pPr marL="0" indent="0">
              <a:buNone/>
              <a:defRPr sz="1300"/>
            </a:lvl1pPr>
            <a:lvl2pPr marL="410195" indent="0">
              <a:buNone/>
              <a:defRPr sz="1100"/>
            </a:lvl2pPr>
            <a:lvl3pPr marL="820391" indent="0">
              <a:buNone/>
              <a:defRPr sz="900"/>
            </a:lvl3pPr>
            <a:lvl4pPr marL="1230586" indent="0">
              <a:buNone/>
              <a:defRPr sz="800"/>
            </a:lvl4pPr>
            <a:lvl5pPr marL="1640781" indent="0">
              <a:buNone/>
              <a:defRPr sz="800"/>
            </a:lvl5pPr>
            <a:lvl6pPr marL="2050976" indent="0">
              <a:buNone/>
              <a:defRPr sz="800"/>
            </a:lvl6pPr>
            <a:lvl7pPr marL="2461173" indent="0">
              <a:buNone/>
              <a:defRPr sz="800"/>
            </a:lvl7pPr>
            <a:lvl8pPr marL="2871367" indent="0">
              <a:buNone/>
              <a:defRPr sz="800"/>
            </a:lvl8pPr>
            <a:lvl9pPr marL="3281562" indent="0">
              <a:buNone/>
              <a:defRPr sz="8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en-US"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836A1CA3-B570-4775-B369-C344D61418BA}"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444558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38"/>
            <a:ext cx="8229600" cy="585152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Datumsplatzhalter 2"/>
          <p:cNvSpPr>
            <a:spLocks noGrp="1"/>
          </p:cNvSpPr>
          <p:nvPr>
            <p:ph type="dt" sz="half" idx="10"/>
          </p:nvPr>
        </p:nvSpPr>
        <p:spPr>
          <a:xfrm>
            <a:off x="457200" y="6245225"/>
            <a:ext cx="2133600" cy="476250"/>
          </a:xfrm>
        </p:spPr>
        <p:txBody>
          <a:bodyPr/>
          <a:lstStyle>
            <a:lvl1pPr>
              <a:defRPr/>
            </a:lvl1pPr>
          </a:lstStyle>
          <a:p>
            <a:endParaRPr lang="de-DE" altLang="de-DE"/>
          </a:p>
        </p:txBody>
      </p:sp>
      <p:sp>
        <p:nvSpPr>
          <p:cNvPr id="4" name="Fußzeilenplatzhalter 3"/>
          <p:cNvSpPr>
            <a:spLocks noGrp="1"/>
          </p:cNvSpPr>
          <p:nvPr>
            <p:ph type="ftr" sz="quarter" idx="11"/>
          </p:nvPr>
        </p:nvSpPr>
        <p:spPr>
          <a:xfrm>
            <a:off x="3124200" y="6245225"/>
            <a:ext cx="2895600" cy="476250"/>
          </a:xfrm>
        </p:spPr>
        <p:txBody>
          <a:bodyPr/>
          <a:lstStyle>
            <a:lvl1pPr>
              <a:defRPr/>
            </a:lvl1pPr>
          </a:lstStyle>
          <a:p>
            <a:endParaRPr lang="de-DE" altLang="de-DE"/>
          </a:p>
        </p:txBody>
      </p:sp>
      <p:sp>
        <p:nvSpPr>
          <p:cNvPr id="5" name="Foliennummernplatzhalter 4"/>
          <p:cNvSpPr>
            <a:spLocks noGrp="1"/>
          </p:cNvSpPr>
          <p:nvPr>
            <p:ph type="sldNum" sz="quarter" idx="12"/>
          </p:nvPr>
        </p:nvSpPr>
        <p:spPr>
          <a:xfrm>
            <a:off x="6553200" y="6245225"/>
            <a:ext cx="2133600" cy="476250"/>
          </a:xfrm>
        </p:spPr>
        <p:txBody>
          <a:bodyPr/>
          <a:lstStyle>
            <a:lvl1pPr>
              <a:defRPr/>
            </a:lvl1pPr>
          </a:lstStyle>
          <a:p>
            <a:fld id="{468096C6-D3A5-4E9A-8663-0E5BA5720353}" type="slidenum">
              <a:rPr lang="de-DE" altLang="de-DE"/>
              <a:pPr/>
              <a:t>‹Nr.›</a:t>
            </a:fld>
            <a:endParaRPr lang="de-DE" altLang="de-DE"/>
          </a:p>
        </p:txBody>
      </p:sp>
    </p:spTree>
    <p:extLst>
      <p:ext uri="{BB962C8B-B14F-4D97-AF65-F5344CB8AC3E}">
        <p14:creationId xmlns:p14="http://schemas.microsoft.com/office/powerpoint/2010/main" val="22597190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FE06309F-465D-4DA9-AB64-072215F6DB60}"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6975528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026727" y="242328"/>
            <a:ext cx="1870364" cy="516311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15638" y="242328"/>
            <a:ext cx="5472545" cy="516311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86C29D58-F2DB-4FB5-B182-195FE3BF9FE3}"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8579945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512" y="2130519"/>
            <a:ext cx="7772977" cy="1469371"/>
          </a:xfrm>
        </p:spPr>
        <p:txBody>
          <a:bodyPr/>
          <a:lstStyle/>
          <a:p>
            <a:r>
              <a:rPr lang="de-DE"/>
              <a:t>Titelmasterformat durch Klicken bearbeiten</a:t>
            </a:r>
          </a:p>
        </p:txBody>
      </p:sp>
      <p:sp>
        <p:nvSpPr>
          <p:cNvPr id="3" name="Untertitel 2"/>
          <p:cNvSpPr>
            <a:spLocks noGrp="1"/>
          </p:cNvSpPr>
          <p:nvPr>
            <p:ph type="subTitle" idx="1"/>
          </p:nvPr>
        </p:nvSpPr>
        <p:spPr>
          <a:xfrm>
            <a:off x="1371023" y="3885640"/>
            <a:ext cx="6401955" cy="1753721"/>
          </a:xfrm>
        </p:spPr>
        <p:txBody>
          <a:bodyPr/>
          <a:lstStyle>
            <a:lvl1pPr marL="0" indent="0" algn="ctr">
              <a:buNone/>
              <a:defRPr/>
            </a:lvl1pPr>
            <a:lvl2pPr marL="410291" indent="0" algn="ctr">
              <a:buNone/>
              <a:defRPr/>
            </a:lvl2pPr>
            <a:lvl3pPr marL="820583" indent="0" algn="ctr">
              <a:buNone/>
              <a:defRPr/>
            </a:lvl3pPr>
            <a:lvl4pPr marL="1230874" indent="0" algn="ctr">
              <a:buNone/>
              <a:defRPr/>
            </a:lvl4pPr>
            <a:lvl5pPr marL="1641165" indent="0" algn="ctr">
              <a:buNone/>
              <a:defRPr/>
            </a:lvl5pPr>
            <a:lvl6pPr marL="2051456" indent="0" algn="ctr">
              <a:buNone/>
              <a:defRPr/>
            </a:lvl6pPr>
            <a:lvl7pPr marL="2461748" indent="0" algn="ctr">
              <a:buNone/>
              <a:defRPr/>
            </a:lvl7pPr>
            <a:lvl8pPr marL="2872039" indent="0" algn="ctr">
              <a:buNone/>
              <a:defRPr/>
            </a:lvl8pPr>
            <a:lvl9pPr marL="3282330" indent="0" algn="ctr">
              <a:buNone/>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F6354D20-AFB4-4BD1-9E6E-9DEB49071706}"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9025212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11DC87F3-5150-4AAB-A69E-680888B649D1}"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2604365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3035" y="4406713"/>
            <a:ext cx="7771534" cy="1362916"/>
          </a:xfrm>
        </p:spPr>
        <p:txBody>
          <a:bodyPr anchor="t"/>
          <a:lstStyle>
            <a:lvl1pPr algn="l">
              <a:defRPr sz="3600" b="1" cap="all"/>
            </a:lvl1pPr>
          </a:lstStyle>
          <a:p>
            <a:r>
              <a:rPr lang="de-DE"/>
              <a:t>Titelmasterformat durch Klicken bearbeiten</a:t>
            </a:r>
          </a:p>
        </p:txBody>
      </p:sp>
      <p:sp>
        <p:nvSpPr>
          <p:cNvPr id="3" name="Textplatzhalter 2"/>
          <p:cNvSpPr>
            <a:spLocks noGrp="1"/>
          </p:cNvSpPr>
          <p:nvPr>
            <p:ph type="body" idx="1"/>
          </p:nvPr>
        </p:nvSpPr>
        <p:spPr>
          <a:xfrm>
            <a:off x="723035" y="2906526"/>
            <a:ext cx="7771534" cy="1500187"/>
          </a:xfrm>
        </p:spPr>
        <p:txBody>
          <a:bodyPr anchor="b"/>
          <a:lstStyle>
            <a:lvl1pPr marL="0" indent="0">
              <a:buNone/>
              <a:defRPr sz="1800"/>
            </a:lvl1pPr>
            <a:lvl2pPr marL="410291" indent="0">
              <a:buNone/>
              <a:defRPr sz="1600"/>
            </a:lvl2pPr>
            <a:lvl3pPr marL="820583" indent="0">
              <a:buNone/>
              <a:defRPr sz="1400"/>
            </a:lvl3pPr>
            <a:lvl4pPr marL="1230874" indent="0">
              <a:buNone/>
              <a:defRPr sz="1300"/>
            </a:lvl4pPr>
            <a:lvl5pPr marL="1641165" indent="0">
              <a:buNone/>
              <a:defRPr sz="1300"/>
            </a:lvl5pPr>
            <a:lvl6pPr marL="2051456" indent="0">
              <a:buNone/>
              <a:defRPr sz="1300"/>
            </a:lvl6pPr>
            <a:lvl7pPr marL="2461748" indent="0">
              <a:buNone/>
              <a:defRPr sz="1300"/>
            </a:lvl7pPr>
            <a:lvl8pPr marL="2872039" indent="0">
              <a:buNone/>
              <a:defRPr sz="1300"/>
            </a:lvl8pPr>
            <a:lvl9pPr marL="3282330" indent="0">
              <a:buNone/>
              <a:defRPr sz="1300"/>
            </a:lvl9pPr>
          </a:lstStyle>
          <a:p>
            <a:pPr lvl="0"/>
            <a:r>
              <a:rPr lang="de-DE"/>
              <a:t>Textmasterformat bearbeiten</a:t>
            </a:r>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B3CA6A49-D963-454C-8097-89AAF7714FE7}"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125327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15636" y="1411942"/>
            <a:ext cx="3671455" cy="3993497"/>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225636" y="1411942"/>
            <a:ext cx="3671455" cy="3993497"/>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lvl1pPr>
              <a:defRPr/>
            </a:lvl1pPr>
          </a:lstStyle>
          <a:p>
            <a:endParaRPr lang="en-US"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EF4FBF73-0637-45CD-B270-C92CB1ADC947}"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6278940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489" y="274544"/>
            <a:ext cx="8229023"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489" y="1535206"/>
            <a:ext cx="4039465" cy="640136"/>
          </a:xfrm>
        </p:spPr>
        <p:txBody>
          <a:bodyPr anchor="b"/>
          <a:lstStyle>
            <a:lvl1pPr marL="0" indent="0">
              <a:buNone/>
              <a:defRPr sz="2200" b="1"/>
            </a:lvl1pPr>
            <a:lvl2pPr marL="410291" indent="0">
              <a:buNone/>
              <a:defRPr sz="1800" b="1"/>
            </a:lvl2pPr>
            <a:lvl3pPr marL="820583" indent="0">
              <a:buNone/>
              <a:defRPr sz="1600" b="1"/>
            </a:lvl3pPr>
            <a:lvl4pPr marL="1230874" indent="0">
              <a:buNone/>
              <a:defRPr sz="1400" b="1"/>
            </a:lvl4pPr>
            <a:lvl5pPr marL="1641165" indent="0">
              <a:buNone/>
              <a:defRPr sz="1400" b="1"/>
            </a:lvl5pPr>
            <a:lvl6pPr marL="2051456" indent="0">
              <a:buNone/>
              <a:defRPr sz="1400" b="1"/>
            </a:lvl6pPr>
            <a:lvl7pPr marL="2461748" indent="0">
              <a:buNone/>
              <a:defRPr sz="1400" b="1"/>
            </a:lvl7pPr>
            <a:lvl8pPr marL="2872039" indent="0">
              <a:buNone/>
              <a:defRPr sz="1400" b="1"/>
            </a:lvl8pPr>
            <a:lvl9pPr marL="3282330" indent="0">
              <a:buNone/>
              <a:defRPr sz="1400" b="1"/>
            </a:lvl9pPr>
          </a:lstStyle>
          <a:p>
            <a:pPr lvl="0"/>
            <a:r>
              <a:rPr lang="de-DE"/>
              <a:t>Textmasterformat bearbeiten</a:t>
            </a:r>
          </a:p>
        </p:txBody>
      </p:sp>
      <p:sp>
        <p:nvSpPr>
          <p:cNvPr id="4" name="Inhaltsplatzhalter 3"/>
          <p:cNvSpPr>
            <a:spLocks noGrp="1"/>
          </p:cNvSpPr>
          <p:nvPr>
            <p:ph sz="half" idx="2"/>
          </p:nvPr>
        </p:nvSpPr>
        <p:spPr>
          <a:xfrm>
            <a:off x="457489" y="2175343"/>
            <a:ext cx="4039465"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603" y="1535206"/>
            <a:ext cx="4040909" cy="640136"/>
          </a:xfrm>
        </p:spPr>
        <p:txBody>
          <a:bodyPr anchor="b"/>
          <a:lstStyle>
            <a:lvl1pPr marL="0" indent="0">
              <a:buNone/>
              <a:defRPr sz="2200" b="1"/>
            </a:lvl1pPr>
            <a:lvl2pPr marL="410291" indent="0">
              <a:buNone/>
              <a:defRPr sz="1800" b="1"/>
            </a:lvl2pPr>
            <a:lvl3pPr marL="820583" indent="0">
              <a:buNone/>
              <a:defRPr sz="1600" b="1"/>
            </a:lvl3pPr>
            <a:lvl4pPr marL="1230874" indent="0">
              <a:buNone/>
              <a:defRPr sz="1400" b="1"/>
            </a:lvl4pPr>
            <a:lvl5pPr marL="1641165" indent="0">
              <a:buNone/>
              <a:defRPr sz="1400" b="1"/>
            </a:lvl5pPr>
            <a:lvl6pPr marL="2051456" indent="0">
              <a:buNone/>
              <a:defRPr sz="1400" b="1"/>
            </a:lvl6pPr>
            <a:lvl7pPr marL="2461748" indent="0">
              <a:buNone/>
              <a:defRPr sz="1400" b="1"/>
            </a:lvl7pPr>
            <a:lvl8pPr marL="2872039" indent="0">
              <a:buNone/>
              <a:defRPr sz="1400" b="1"/>
            </a:lvl8pPr>
            <a:lvl9pPr marL="3282330" indent="0">
              <a:buNone/>
              <a:defRPr sz="1400" b="1"/>
            </a:lvl9pPr>
          </a:lstStyle>
          <a:p>
            <a:pPr lvl="0"/>
            <a:r>
              <a:rPr lang="de-DE"/>
              <a:t>Textmasterformat bearbeiten</a:t>
            </a:r>
          </a:p>
        </p:txBody>
      </p:sp>
      <p:sp>
        <p:nvSpPr>
          <p:cNvPr id="6" name="Inhaltsplatzhalter 5"/>
          <p:cNvSpPr>
            <a:spLocks noGrp="1"/>
          </p:cNvSpPr>
          <p:nvPr>
            <p:ph sz="quarter" idx="4"/>
          </p:nvPr>
        </p:nvSpPr>
        <p:spPr>
          <a:xfrm>
            <a:off x="4645603" y="2175343"/>
            <a:ext cx="4040909"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lvl1pPr>
              <a:defRPr/>
            </a:lvl1pPr>
          </a:lstStyle>
          <a:p>
            <a:endParaRPr lang="en-US" altLang="de-DE">
              <a:solidFill>
                <a:srgbClr val="000000"/>
              </a:solidFill>
            </a:endParaRPr>
          </a:p>
        </p:txBody>
      </p:sp>
      <p:sp>
        <p:nvSpPr>
          <p:cNvPr id="8" name="Fußzeilenplatzhalter 7"/>
          <p:cNvSpPr>
            <a:spLocks noGrp="1"/>
          </p:cNvSpPr>
          <p:nvPr>
            <p:ph type="ftr" sz="quarter" idx="11"/>
          </p:nvPr>
        </p:nvSpPr>
        <p:spPr/>
        <p:txBody>
          <a:bodyPr/>
          <a:lstStyle>
            <a:lvl1pPr>
              <a:defRPr/>
            </a:lvl1pPr>
          </a:lstStyle>
          <a:p>
            <a:endParaRPr lang="en-US" altLang="de-DE">
              <a:solidFill>
                <a:srgbClr val="000000"/>
              </a:solidFill>
            </a:endParaRPr>
          </a:p>
        </p:txBody>
      </p:sp>
      <p:sp>
        <p:nvSpPr>
          <p:cNvPr id="9" name="Foliennummernplatzhalter 8"/>
          <p:cNvSpPr>
            <a:spLocks noGrp="1"/>
          </p:cNvSpPr>
          <p:nvPr>
            <p:ph type="sldNum" sz="quarter" idx="12"/>
          </p:nvPr>
        </p:nvSpPr>
        <p:spPr/>
        <p:txBody>
          <a:bodyPr/>
          <a:lstStyle>
            <a:lvl1pPr>
              <a:defRPr/>
            </a:lvl1pPr>
          </a:lstStyle>
          <a:p>
            <a:fld id="{1CAAFF22-BC63-4F80-9F77-CF1212C88780}"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4872264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lvl1pPr>
              <a:defRPr/>
            </a:lvl1pPr>
          </a:lstStyle>
          <a:p>
            <a:endParaRPr lang="en-US" altLang="de-DE">
              <a:solidFill>
                <a:srgbClr val="000000"/>
              </a:solidFill>
            </a:endParaRPr>
          </a:p>
        </p:txBody>
      </p:sp>
      <p:sp>
        <p:nvSpPr>
          <p:cNvPr id="4" name="Fußzeilenplatzhalter 3"/>
          <p:cNvSpPr>
            <a:spLocks noGrp="1"/>
          </p:cNvSpPr>
          <p:nvPr>
            <p:ph type="ftr" sz="quarter" idx="11"/>
          </p:nvPr>
        </p:nvSpPr>
        <p:spPr/>
        <p:txBody>
          <a:bodyPr/>
          <a:lstStyle>
            <a:lvl1pPr>
              <a:defRPr/>
            </a:lvl1pPr>
          </a:lstStyle>
          <a:p>
            <a:endParaRPr lang="en-US" altLang="de-DE">
              <a:solidFill>
                <a:srgbClr val="000000"/>
              </a:solidFill>
            </a:endParaRPr>
          </a:p>
        </p:txBody>
      </p:sp>
      <p:sp>
        <p:nvSpPr>
          <p:cNvPr id="5" name="Foliennummernplatzhalter 4"/>
          <p:cNvSpPr>
            <a:spLocks noGrp="1"/>
          </p:cNvSpPr>
          <p:nvPr>
            <p:ph type="sldNum" sz="quarter" idx="12"/>
          </p:nvPr>
        </p:nvSpPr>
        <p:spPr/>
        <p:txBody>
          <a:bodyPr/>
          <a:lstStyle>
            <a:lvl1pPr>
              <a:defRPr/>
            </a:lvl1pPr>
          </a:lstStyle>
          <a:p>
            <a:fld id="{4B6E4672-72E7-4E61-8C2D-1B13D12E7A9B}"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3705432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en-US" altLang="de-DE">
              <a:solidFill>
                <a:srgbClr val="000000"/>
              </a:solidFill>
            </a:endParaRPr>
          </a:p>
        </p:txBody>
      </p:sp>
      <p:sp>
        <p:nvSpPr>
          <p:cNvPr id="3" name="Fußzeilenplatzhalter 2"/>
          <p:cNvSpPr>
            <a:spLocks noGrp="1"/>
          </p:cNvSpPr>
          <p:nvPr>
            <p:ph type="ftr" sz="quarter" idx="11"/>
          </p:nvPr>
        </p:nvSpPr>
        <p:spPr/>
        <p:txBody>
          <a:bodyPr/>
          <a:lstStyle>
            <a:lvl1pPr>
              <a:defRPr/>
            </a:lvl1pPr>
          </a:lstStyle>
          <a:p>
            <a:endParaRPr lang="en-US" altLang="de-DE">
              <a:solidFill>
                <a:srgbClr val="000000"/>
              </a:solidFill>
            </a:endParaRPr>
          </a:p>
        </p:txBody>
      </p:sp>
      <p:sp>
        <p:nvSpPr>
          <p:cNvPr id="4" name="Foliennummernplatzhalter 3"/>
          <p:cNvSpPr>
            <a:spLocks noGrp="1"/>
          </p:cNvSpPr>
          <p:nvPr>
            <p:ph type="sldNum" sz="quarter" idx="12"/>
          </p:nvPr>
        </p:nvSpPr>
        <p:spPr/>
        <p:txBody>
          <a:bodyPr/>
          <a:lstStyle>
            <a:lvl1pPr>
              <a:defRPr/>
            </a:lvl1pPr>
          </a:lstStyle>
          <a:p>
            <a:fld id="{ECD78986-8039-4DB6-9A7C-55F023F1AE1F}"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9503499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489" y="273144"/>
            <a:ext cx="3007591" cy="1162610"/>
          </a:xfrm>
        </p:spPr>
        <p:txBody>
          <a:bodyPr anchor="b"/>
          <a:lstStyle>
            <a:lvl1pPr algn="l">
              <a:defRPr sz="1800" b="1"/>
            </a:lvl1pPr>
          </a:lstStyle>
          <a:p>
            <a:r>
              <a:rPr lang="de-DE"/>
              <a:t>Titelmasterformat durch Klicken bearbeiten</a:t>
            </a:r>
          </a:p>
        </p:txBody>
      </p:sp>
      <p:sp>
        <p:nvSpPr>
          <p:cNvPr id="3" name="Inhaltsplatzhalter 2"/>
          <p:cNvSpPr>
            <a:spLocks noGrp="1"/>
          </p:cNvSpPr>
          <p:nvPr>
            <p:ph idx="1"/>
          </p:nvPr>
        </p:nvSpPr>
        <p:spPr>
          <a:xfrm>
            <a:off x="3574762" y="273144"/>
            <a:ext cx="5111750" cy="5853672"/>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489" y="1435755"/>
            <a:ext cx="3007591" cy="4691062"/>
          </a:xfrm>
        </p:spPr>
        <p:txBody>
          <a:bodyPr/>
          <a:lstStyle>
            <a:lvl1pPr marL="0" indent="0">
              <a:buNone/>
              <a:defRPr sz="1300"/>
            </a:lvl1pPr>
            <a:lvl2pPr marL="410291" indent="0">
              <a:buNone/>
              <a:defRPr sz="1100"/>
            </a:lvl2pPr>
            <a:lvl3pPr marL="820583" indent="0">
              <a:buNone/>
              <a:defRPr sz="900"/>
            </a:lvl3pPr>
            <a:lvl4pPr marL="1230874" indent="0">
              <a:buNone/>
              <a:defRPr sz="800"/>
            </a:lvl4pPr>
            <a:lvl5pPr marL="1641165" indent="0">
              <a:buNone/>
              <a:defRPr sz="800"/>
            </a:lvl5pPr>
            <a:lvl6pPr marL="2051456" indent="0">
              <a:buNone/>
              <a:defRPr sz="800"/>
            </a:lvl6pPr>
            <a:lvl7pPr marL="2461748" indent="0">
              <a:buNone/>
              <a:defRPr sz="800"/>
            </a:lvl7pPr>
            <a:lvl8pPr marL="2872039" indent="0">
              <a:buNone/>
              <a:defRPr sz="800"/>
            </a:lvl8pPr>
            <a:lvl9pPr marL="3282330" indent="0">
              <a:buNone/>
              <a:defRPr sz="8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endParaRPr lang="en-US"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13C7248D-7593-43B7-A1EA-C60764038C4A}"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753961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
    <p:spTree>
      <p:nvGrpSpPr>
        <p:cNvPr id="1" name=""/>
        <p:cNvGrpSpPr/>
        <p:nvPr/>
      </p:nvGrpSpPr>
      <p:grpSpPr>
        <a:xfrm>
          <a:off x="0" y="0"/>
          <a:ext cx="0" cy="0"/>
          <a:chOff x="0" y="0"/>
          <a:chExt cx="0" cy="0"/>
        </a:xfrm>
      </p:grpSpPr>
      <p:sp>
        <p:nvSpPr>
          <p:cNvPr id="2" name="Rectangle 5"/>
          <p:cNvSpPr txBox="1">
            <a:spLocks noChangeArrowheads="1"/>
          </p:cNvSpPr>
          <p:nvPr userDrawn="1"/>
        </p:nvSpPr>
        <p:spPr bwMode="auto">
          <a:xfrm>
            <a:off x="365125" y="1762125"/>
            <a:ext cx="84074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r>
              <a:rPr lang="de-DE" sz="2200" b="1" dirty="0" smtClean="0">
                <a:solidFill>
                  <a:schemeClr val="accent1"/>
                </a:solidFill>
              </a:rPr>
              <a:t>Inhalte aus Kapitel 1</a:t>
            </a:r>
          </a:p>
        </p:txBody>
      </p:sp>
      <p:sp>
        <p:nvSpPr>
          <p:cNvPr id="3" name="Rectangle 5"/>
          <p:cNvSpPr txBox="1">
            <a:spLocks noChangeArrowheads="1"/>
          </p:cNvSpPr>
          <p:nvPr userDrawn="1"/>
        </p:nvSpPr>
        <p:spPr bwMode="auto">
          <a:xfrm>
            <a:off x="365125" y="196850"/>
            <a:ext cx="84074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buSzPct val="80000"/>
              <a:buFont typeface="Verdana" pitchFamily="34" charset="0"/>
              <a:buNone/>
              <a:defRPr/>
            </a:pPr>
            <a:r>
              <a:rPr lang="de-DE" sz="2000" b="1" dirty="0" smtClean="0">
                <a:solidFill>
                  <a:schemeClr val="accent1"/>
                </a:solidFill>
              </a:rPr>
              <a:t>Prof. Dr. Leonhard Held / Prof. Dr. Burkhardt Seifert / </a:t>
            </a:r>
          </a:p>
          <a:p>
            <a:pPr eaLnBrk="1" hangingPunct="1">
              <a:buSzPct val="80000"/>
              <a:buFont typeface="Verdana" pitchFamily="34" charset="0"/>
              <a:buNone/>
              <a:defRPr/>
            </a:pPr>
            <a:r>
              <a:rPr lang="de-DE" sz="2000" b="1" dirty="0" smtClean="0">
                <a:solidFill>
                  <a:schemeClr val="accent1"/>
                </a:solidFill>
              </a:rPr>
              <a:t>Dr. Kaspar </a:t>
            </a:r>
            <a:r>
              <a:rPr lang="de-DE" sz="2000" b="1" dirty="0" err="1" smtClean="0">
                <a:solidFill>
                  <a:schemeClr val="accent1"/>
                </a:solidFill>
              </a:rPr>
              <a:t>Rufibach</a:t>
            </a:r>
            <a:r>
              <a:rPr lang="de-DE" sz="2000" b="1" dirty="0" smtClean="0">
                <a:solidFill>
                  <a:schemeClr val="accent1"/>
                </a:solidFill>
              </a:rPr>
              <a:t/>
            </a:r>
            <a:br>
              <a:rPr lang="de-DE" sz="2000" b="1" dirty="0" smtClean="0">
                <a:solidFill>
                  <a:schemeClr val="accent1"/>
                </a:solidFill>
              </a:rPr>
            </a:br>
            <a:r>
              <a:rPr lang="de-DE" sz="2000" b="1" dirty="0" smtClean="0">
                <a:solidFill>
                  <a:schemeClr val="accent1"/>
                </a:solidFill>
              </a:rPr>
              <a:t>Medizinische Statistik</a:t>
            </a:r>
          </a:p>
        </p:txBody>
      </p:sp>
      <p:pic>
        <p:nvPicPr>
          <p:cNvPr id="4" name="Grafik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8313" y="2924175"/>
            <a:ext cx="2224087"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txBox="1">
            <a:spLocks noChangeArrowheads="1"/>
          </p:cNvSpPr>
          <p:nvPr userDrawn="1"/>
        </p:nvSpPr>
        <p:spPr bwMode="auto">
          <a:xfrm>
            <a:off x="3040063" y="3429000"/>
            <a:ext cx="5564187" cy="229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buSzPct val="80000"/>
              <a:buFont typeface="Verdana" pitchFamily="1" charset="0"/>
              <a:buNone/>
              <a:defRPr/>
            </a:pPr>
            <a:r>
              <a:rPr lang="de-DE" sz="1400" b="1" dirty="0" smtClean="0">
                <a:solidFill>
                  <a:schemeClr val="accent1"/>
                </a:solidFill>
              </a:rPr>
              <a:t>Prof. Dr. Leonhard Held / Prof. Dr. Burkhardt Seifert / Dr. Kaspar </a:t>
            </a:r>
            <a:r>
              <a:rPr lang="de-DE" sz="1400" b="1" dirty="0" err="1" smtClean="0">
                <a:solidFill>
                  <a:schemeClr val="accent1"/>
                </a:solidFill>
              </a:rPr>
              <a:t>Rufibach</a:t>
            </a:r>
            <a:r>
              <a:rPr lang="de-DE" sz="1400" b="1" dirty="0" smtClean="0">
                <a:solidFill>
                  <a:schemeClr val="accent1"/>
                </a:solidFill>
              </a:rPr>
              <a:t/>
            </a:r>
            <a:br>
              <a:rPr lang="de-DE" sz="1400" b="1" dirty="0" smtClean="0">
                <a:solidFill>
                  <a:schemeClr val="accent1"/>
                </a:solidFill>
              </a:rPr>
            </a:br>
            <a:r>
              <a:rPr lang="de-DE" sz="1400" b="1" dirty="0" smtClean="0">
                <a:solidFill>
                  <a:schemeClr val="accent1"/>
                </a:solidFill>
              </a:rPr>
              <a:t>Medizinische Statistik</a:t>
            </a:r>
            <a:br>
              <a:rPr lang="de-DE" sz="1400" b="1" dirty="0" smtClean="0">
                <a:solidFill>
                  <a:schemeClr val="accent1"/>
                </a:solidFill>
              </a:rPr>
            </a:br>
            <a:r>
              <a:rPr lang="en-GB" sz="1400" b="1" dirty="0" smtClean="0">
                <a:solidFill>
                  <a:schemeClr val="accent1"/>
                </a:solidFill>
              </a:rPr>
              <a:t/>
            </a:r>
            <a:br>
              <a:rPr lang="en-GB" sz="1400" b="1" dirty="0" smtClean="0">
                <a:solidFill>
                  <a:schemeClr val="accent1"/>
                </a:solidFill>
              </a:rPr>
            </a:br>
            <a:r>
              <a:rPr lang="en-GB" sz="1400" dirty="0" smtClean="0">
                <a:solidFill>
                  <a:schemeClr val="accent1"/>
                </a:solidFill>
              </a:rPr>
              <a:t>ISBN 978-3-8689-4100-5 </a:t>
            </a:r>
            <a:br>
              <a:rPr lang="en-GB" sz="1400" dirty="0" smtClean="0">
                <a:solidFill>
                  <a:schemeClr val="accent1"/>
                </a:solidFill>
              </a:rPr>
            </a:br>
            <a:r>
              <a:rPr lang="en-GB" sz="1400" dirty="0" smtClean="0">
                <a:solidFill>
                  <a:schemeClr val="accent1"/>
                </a:solidFill>
              </a:rPr>
              <a:t>448 </a:t>
            </a:r>
            <a:r>
              <a:rPr lang="en-GB" sz="1400" dirty="0" err="1" smtClean="0">
                <a:solidFill>
                  <a:schemeClr val="accent1"/>
                </a:solidFill>
              </a:rPr>
              <a:t>Seiten</a:t>
            </a:r>
            <a:r>
              <a:rPr lang="en-GB" sz="1400" dirty="0" smtClean="0">
                <a:solidFill>
                  <a:schemeClr val="accent1"/>
                </a:solidFill>
              </a:rPr>
              <a:t> |  2-farbig</a:t>
            </a:r>
            <a:br>
              <a:rPr lang="en-GB" sz="1400" dirty="0" smtClean="0">
                <a:solidFill>
                  <a:schemeClr val="accent1"/>
                </a:solidFill>
              </a:rPr>
            </a:br>
            <a:r>
              <a:rPr lang="en-GB" sz="1400" dirty="0" err="1" smtClean="0">
                <a:solidFill>
                  <a:schemeClr val="accent1"/>
                </a:solidFill>
              </a:rPr>
              <a:t>Juli</a:t>
            </a:r>
            <a:r>
              <a:rPr lang="en-GB" sz="1400" dirty="0" smtClean="0">
                <a:solidFill>
                  <a:schemeClr val="accent1"/>
                </a:solidFill>
              </a:rPr>
              <a:t> 2013</a:t>
            </a:r>
            <a:br>
              <a:rPr lang="en-GB" sz="1400" dirty="0" smtClean="0">
                <a:solidFill>
                  <a:schemeClr val="accent1"/>
                </a:solidFill>
              </a:rPr>
            </a:br>
            <a:r>
              <a:rPr lang="en-GB" sz="1400" dirty="0" smtClean="0">
                <a:solidFill>
                  <a:schemeClr val="accent1"/>
                </a:solidFill>
              </a:rPr>
              <a:t>€ 34,95 [D] | € 36,00 [A] | SFR 46,70</a:t>
            </a:r>
          </a:p>
          <a:p>
            <a:pPr eaLnBrk="1" hangingPunct="1">
              <a:buSzPct val="80000"/>
              <a:buFont typeface="Verdana" pitchFamily="34" charset="0"/>
              <a:buNone/>
              <a:defRPr/>
            </a:pPr>
            <a:endParaRPr lang="en-GB" sz="1400" dirty="0" smtClean="0">
              <a:solidFill>
                <a:schemeClr val="accent1"/>
              </a:solidFill>
            </a:endParaRPr>
          </a:p>
          <a:p>
            <a:pPr eaLnBrk="1" hangingPunct="1">
              <a:buSzPct val="80000"/>
              <a:buFont typeface="Verdana" pitchFamily="34" charset="0"/>
              <a:buNone/>
              <a:defRPr/>
            </a:pPr>
            <a:r>
              <a:rPr lang="en-GB" sz="1400" dirty="0" smtClean="0">
                <a:solidFill>
                  <a:schemeClr val="accent1"/>
                </a:solidFill>
              </a:rPr>
              <a:t>www.pearson-studium.de</a:t>
            </a:r>
            <a:br>
              <a:rPr lang="en-GB" sz="1400" dirty="0" smtClean="0">
                <a:solidFill>
                  <a:schemeClr val="accent1"/>
                </a:solidFill>
              </a:rPr>
            </a:br>
            <a:r>
              <a:rPr lang="en-GB" sz="1400" dirty="0" smtClean="0">
                <a:solidFill>
                  <a:schemeClr val="accent1"/>
                </a:solidFill>
              </a:rPr>
              <a:t>www.pearson.ch</a:t>
            </a:r>
            <a:endParaRPr lang="en-GB" sz="1400" dirty="0">
              <a:solidFill>
                <a:schemeClr val="accent1"/>
              </a:solidFill>
            </a:endParaRPr>
          </a:p>
        </p:txBody>
      </p:sp>
      <p:sp>
        <p:nvSpPr>
          <p:cNvPr id="6" name="Rectangle 6"/>
          <p:cNvSpPr>
            <a:spLocks noGrp="1" noChangeArrowheads="1"/>
          </p:cNvSpPr>
          <p:nvPr>
            <p:ph type="sldNum" sz="quarter" idx="10"/>
          </p:nvPr>
        </p:nvSpPr>
        <p:spPr/>
        <p:txBody>
          <a:bodyPr/>
          <a:lstStyle>
            <a:lvl1pPr>
              <a:defRPr/>
            </a:lvl1pPr>
          </a:lstStyle>
          <a:p>
            <a:pPr>
              <a:defRPr/>
            </a:pPr>
            <a:fld id="{E21DDFA2-C7E7-4345-AE84-5D8522643F6F}" type="slidenum">
              <a:rPr lang="en-US"/>
              <a:pPr>
                <a:defRPr/>
              </a:pPr>
              <a:t>‹Nr.›</a:t>
            </a:fld>
            <a:endParaRPr lang="en-US" dirty="0"/>
          </a:p>
        </p:txBody>
      </p:sp>
    </p:spTree>
    <p:extLst>
      <p:ext uri="{BB962C8B-B14F-4D97-AF65-F5344CB8AC3E}">
        <p14:creationId xmlns:p14="http://schemas.microsoft.com/office/powerpoint/2010/main" val="26639493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432" y="4800321"/>
            <a:ext cx="5486977" cy="567297"/>
          </a:xfrm>
        </p:spPr>
        <p:txBody>
          <a:bodyPr anchor="b"/>
          <a:lstStyle>
            <a:lvl1pPr algn="l">
              <a:defRPr sz="1800" b="1"/>
            </a:lvl1pPr>
          </a:lstStyle>
          <a:p>
            <a:r>
              <a:rPr lang="de-DE"/>
              <a:t>Titelmasterformat durch Klicken bearbeiten</a:t>
            </a:r>
          </a:p>
        </p:txBody>
      </p:sp>
      <p:sp>
        <p:nvSpPr>
          <p:cNvPr id="3" name="Bildplatzhalter 2"/>
          <p:cNvSpPr>
            <a:spLocks noGrp="1"/>
          </p:cNvSpPr>
          <p:nvPr>
            <p:ph type="pic" idx="1"/>
          </p:nvPr>
        </p:nvSpPr>
        <p:spPr>
          <a:xfrm>
            <a:off x="1792432" y="612122"/>
            <a:ext cx="5486977" cy="4115360"/>
          </a:xfrm>
        </p:spPr>
        <p:txBody>
          <a:bodyPr/>
          <a:lstStyle>
            <a:lvl1pPr marL="0" indent="0">
              <a:buNone/>
              <a:defRPr sz="2900"/>
            </a:lvl1pPr>
            <a:lvl2pPr marL="410291" indent="0">
              <a:buNone/>
              <a:defRPr sz="2500"/>
            </a:lvl2pPr>
            <a:lvl3pPr marL="820583" indent="0">
              <a:buNone/>
              <a:defRPr sz="2200"/>
            </a:lvl3pPr>
            <a:lvl4pPr marL="1230874" indent="0">
              <a:buNone/>
              <a:defRPr sz="1800"/>
            </a:lvl4pPr>
            <a:lvl5pPr marL="1641165" indent="0">
              <a:buNone/>
              <a:defRPr sz="1800"/>
            </a:lvl5pPr>
            <a:lvl6pPr marL="2051456" indent="0">
              <a:buNone/>
              <a:defRPr sz="1800"/>
            </a:lvl6pPr>
            <a:lvl7pPr marL="2461748" indent="0">
              <a:buNone/>
              <a:defRPr sz="1800"/>
            </a:lvl7pPr>
            <a:lvl8pPr marL="2872039" indent="0">
              <a:buNone/>
              <a:defRPr sz="1800"/>
            </a:lvl8pPr>
            <a:lvl9pPr marL="3282330" indent="0">
              <a:buNone/>
              <a:defRPr sz="1800"/>
            </a:lvl9pPr>
          </a:lstStyle>
          <a:p>
            <a:endParaRPr lang="de-DE"/>
          </a:p>
        </p:txBody>
      </p:sp>
      <p:sp>
        <p:nvSpPr>
          <p:cNvPr id="4" name="Textplatzhalter 3"/>
          <p:cNvSpPr>
            <a:spLocks noGrp="1"/>
          </p:cNvSpPr>
          <p:nvPr>
            <p:ph type="body" sz="half" idx="2"/>
          </p:nvPr>
        </p:nvSpPr>
        <p:spPr>
          <a:xfrm>
            <a:off x="1792432" y="5367618"/>
            <a:ext cx="5486977" cy="804022"/>
          </a:xfrm>
        </p:spPr>
        <p:txBody>
          <a:bodyPr/>
          <a:lstStyle>
            <a:lvl1pPr marL="0" indent="0">
              <a:buNone/>
              <a:defRPr sz="1300"/>
            </a:lvl1pPr>
            <a:lvl2pPr marL="410291" indent="0">
              <a:buNone/>
              <a:defRPr sz="1100"/>
            </a:lvl2pPr>
            <a:lvl3pPr marL="820583" indent="0">
              <a:buNone/>
              <a:defRPr sz="900"/>
            </a:lvl3pPr>
            <a:lvl4pPr marL="1230874" indent="0">
              <a:buNone/>
              <a:defRPr sz="800"/>
            </a:lvl4pPr>
            <a:lvl5pPr marL="1641165" indent="0">
              <a:buNone/>
              <a:defRPr sz="800"/>
            </a:lvl5pPr>
            <a:lvl6pPr marL="2051456" indent="0">
              <a:buNone/>
              <a:defRPr sz="800"/>
            </a:lvl6pPr>
            <a:lvl7pPr marL="2461748" indent="0">
              <a:buNone/>
              <a:defRPr sz="800"/>
            </a:lvl7pPr>
            <a:lvl8pPr marL="2872039" indent="0">
              <a:buNone/>
              <a:defRPr sz="800"/>
            </a:lvl8pPr>
            <a:lvl9pPr marL="3282330" indent="0">
              <a:buNone/>
              <a:defRPr sz="8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endParaRPr lang="en-US"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09D9F154-A33A-44ED-A1F9-D27F7F696E38}"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6642299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583D870E-0A30-4FD8-9A84-5C9A3F1745E1}"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4661891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026727" y="242328"/>
            <a:ext cx="1870364" cy="516311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15637" y="242328"/>
            <a:ext cx="5472545" cy="516311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1708C95D-9902-4BB1-8E59-1DC0D8E39F94}"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10564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17600" y="2130425"/>
            <a:ext cx="7340600" cy="1470025"/>
          </a:xfrm>
        </p:spPr>
        <p:txBody>
          <a:bodyPr/>
          <a:lstStyle/>
          <a:p>
            <a:r>
              <a:rPr lang="en-GB" smtClean="0"/>
              <a:t>Click to edit Master title style</a:t>
            </a:r>
            <a:endParaRPr lang="en-GB" dirty="0"/>
          </a:p>
        </p:txBody>
      </p:sp>
      <p:sp>
        <p:nvSpPr>
          <p:cNvPr id="3" name="Subtitle 2"/>
          <p:cNvSpPr>
            <a:spLocks noGrp="1"/>
          </p:cNvSpPr>
          <p:nvPr>
            <p:ph type="subTitle" idx="1"/>
          </p:nvPr>
        </p:nvSpPr>
        <p:spPr>
          <a:xfrm>
            <a:off x="1625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GB" dirty="0"/>
          </a:p>
        </p:txBody>
      </p:sp>
    </p:spTree>
    <p:extLst>
      <p:ext uri="{BB962C8B-B14F-4D97-AF65-F5344CB8AC3E}">
        <p14:creationId xmlns:p14="http://schemas.microsoft.com/office/powerpoint/2010/main" val="98567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9"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6" Type="http://schemas.openxmlformats.org/officeDocument/2006/relationships/image" Target="../media/image4.emf"/><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theme" Target="../theme/theme2.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emf"/><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5.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98BE37-A6B4-4AA2-9FA8-A1365D73CC40}" type="datetime1">
              <a:rPr lang="de-AT" smtClean="0"/>
              <a:pPr/>
              <a:t>18.06.2021</a:t>
            </a:fld>
            <a:endParaRPr lang="de-DE" altLang="en-US"/>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ltLang="en-US" smtClean="0"/>
              <a:t>hanno.ulmer@i-med.ac.at</a:t>
            </a:r>
            <a:endParaRPr lang="de-DE" altLang="en-US"/>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de-DE" altLang="en-US" smtClean="0"/>
              <a:t>Seite </a:t>
            </a:r>
            <a:fld id="{B7FB2C29-9651-485E-BCB4-E404F19011D2}" type="slidenum">
              <a:rPr lang="de-DE" altLang="en-US" smtClean="0"/>
              <a:pPr/>
              <a:t>‹Nr.›</a:t>
            </a:fld>
            <a:endParaRPr lang="de-DE" altLang="en-US"/>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723" r:id="rId8"/>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1143001" y="274638"/>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Heading</a:t>
            </a:r>
          </a:p>
        </p:txBody>
      </p:sp>
      <p:sp>
        <p:nvSpPr>
          <p:cNvPr id="1027" name="Rectangle 3"/>
          <p:cNvSpPr>
            <a:spLocks noGrp="1" noChangeArrowheads="1"/>
          </p:cNvSpPr>
          <p:nvPr>
            <p:ph type="body" idx="1"/>
          </p:nvPr>
        </p:nvSpPr>
        <p:spPr bwMode="auto">
          <a:xfrm>
            <a:off x="1155701" y="1600200"/>
            <a:ext cx="75311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extLst>
      <p:ext uri="{BB962C8B-B14F-4D97-AF65-F5344CB8AC3E}">
        <p14:creationId xmlns:p14="http://schemas.microsoft.com/office/powerpoint/2010/main" val="174869436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Lst>
  <p:timing>
    <p:tnLst>
      <p:par>
        <p:cTn id="1" dur="indefinite" restart="never" nodeType="tmRoot"/>
      </p:par>
    </p:tnLst>
  </p:timing>
  <p:txStyles>
    <p:titleStyle>
      <a:lvl1pPr algn="ctr" rtl="0" eaLnBrk="1" fontAlgn="base" hangingPunct="1">
        <a:spcBef>
          <a:spcPct val="0"/>
        </a:spcBef>
        <a:spcAft>
          <a:spcPct val="0"/>
        </a:spcAft>
        <a:defRPr sz="4400">
          <a:solidFill>
            <a:schemeClr val="accent1">
              <a:lumMod val="50000"/>
            </a:schemeClr>
          </a:solidFill>
          <a:latin typeface="+mj-lt"/>
          <a:ea typeface="ＭＳ Ｐゴシック" charset="-128"/>
          <a:cs typeface="ＭＳ Ｐゴシック" charset="-128"/>
        </a:defRPr>
      </a:lvl1pPr>
      <a:lvl2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2pPr>
      <a:lvl3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3pPr>
      <a:lvl4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4pPr>
      <a:lvl5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5pPr>
      <a:lvl6pPr marL="457200" algn="ctr" rtl="0" eaLnBrk="1" fontAlgn="base" hangingPunct="1">
        <a:spcBef>
          <a:spcPct val="0"/>
        </a:spcBef>
        <a:spcAft>
          <a:spcPct val="0"/>
        </a:spcAft>
        <a:defRPr sz="4400">
          <a:solidFill>
            <a:srgbClr val="333399"/>
          </a:solidFill>
          <a:latin typeface="Trebuchet MS" pitchFamily="34" charset="0"/>
        </a:defRPr>
      </a:lvl6pPr>
      <a:lvl7pPr marL="914400" algn="ctr" rtl="0" eaLnBrk="1" fontAlgn="base" hangingPunct="1">
        <a:spcBef>
          <a:spcPct val="0"/>
        </a:spcBef>
        <a:spcAft>
          <a:spcPct val="0"/>
        </a:spcAft>
        <a:defRPr sz="4400">
          <a:solidFill>
            <a:srgbClr val="333399"/>
          </a:solidFill>
          <a:latin typeface="Trebuchet MS" pitchFamily="34" charset="0"/>
        </a:defRPr>
      </a:lvl7pPr>
      <a:lvl8pPr marL="1371600" algn="ctr" rtl="0" eaLnBrk="1" fontAlgn="base" hangingPunct="1">
        <a:spcBef>
          <a:spcPct val="0"/>
        </a:spcBef>
        <a:spcAft>
          <a:spcPct val="0"/>
        </a:spcAft>
        <a:defRPr sz="4400">
          <a:solidFill>
            <a:srgbClr val="333399"/>
          </a:solidFill>
          <a:latin typeface="Trebuchet MS" pitchFamily="34" charset="0"/>
        </a:defRPr>
      </a:lvl8pPr>
      <a:lvl9pPr marL="1828800" algn="ctr" rtl="0" eaLnBrk="1" fontAlgn="base" hangingPunct="1">
        <a:spcBef>
          <a:spcPct val="0"/>
        </a:spcBef>
        <a:spcAft>
          <a:spcPct val="0"/>
        </a:spcAft>
        <a:defRPr sz="4400">
          <a:solidFill>
            <a:srgbClr val="333399"/>
          </a:solidFill>
          <a:latin typeface="Trebuchet MS" pitchFamily="34" charset="0"/>
        </a:defRPr>
      </a:lvl9pPr>
    </p:titleStyle>
    <p:bodyStyle>
      <a:lvl1pPr marL="342900" indent="-342900" algn="l" rtl="0" eaLnBrk="1" fontAlgn="base" hangingPunct="1">
        <a:spcBef>
          <a:spcPct val="20000"/>
        </a:spcBef>
        <a:spcAft>
          <a:spcPct val="0"/>
        </a:spcAft>
        <a:buChar char="•"/>
        <a:defRPr sz="3200">
          <a:solidFill>
            <a:schemeClr val="accent2">
              <a:lumMod val="75000"/>
            </a:schemeClr>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har char="–"/>
        <a:defRPr sz="2800">
          <a:solidFill>
            <a:schemeClr val="accent1">
              <a:lumMod val="50000"/>
            </a:schemeClr>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accent1">
              <a:lumMod val="50000"/>
            </a:schemeClr>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accent1">
              <a:lumMod val="50000"/>
            </a:schemeClr>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accent1">
              <a:lumMod val="50000"/>
            </a:schemeClr>
          </a:solidFill>
          <a:latin typeface="+mn-lt"/>
          <a:ea typeface="ＭＳ Ｐゴシック" charset="-128"/>
        </a:defRPr>
      </a:lvl5pPr>
      <a:lvl6pPr marL="2514600" indent="-228600" algn="l" rtl="0" eaLnBrk="1" fontAlgn="base" hangingPunct="1">
        <a:spcBef>
          <a:spcPct val="20000"/>
        </a:spcBef>
        <a:spcAft>
          <a:spcPct val="0"/>
        </a:spcAft>
        <a:buChar char="»"/>
        <a:defRPr sz="2000">
          <a:solidFill>
            <a:srgbClr val="333399"/>
          </a:solidFill>
          <a:latin typeface="+mn-lt"/>
        </a:defRPr>
      </a:lvl6pPr>
      <a:lvl7pPr marL="2971800" indent="-228600" algn="l" rtl="0" eaLnBrk="1" fontAlgn="base" hangingPunct="1">
        <a:spcBef>
          <a:spcPct val="20000"/>
        </a:spcBef>
        <a:spcAft>
          <a:spcPct val="0"/>
        </a:spcAft>
        <a:buChar char="»"/>
        <a:defRPr sz="2000">
          <a:solidFill>
            <a:srgbClr val="333399"/>
          </a:solidFill>
          <a:latin typeface="+mn-lt"/>
        </a:defRPr>
      </a:lvl7pPr>
      <a:lvl8pPr marL="3429000" indent="-228600" algn="l" rtl="0" eaLnBrk="1" fontAlgn="base" hangingPunct="1">
        <a:spcBef>
          <a:spcPct val="20000"/>
        </a:spcBef>
        <a:spcAft>
          <a:spcPct val="0"/>
        </a:spcAft>
        <a:buChar char="»"/>
        <a:defRPr sz="2000">
          <a:solidFill>
            <a:srgbClr val="333399"/>
          </a:solidFill>
          <a:latin typeface="+mn-lt"/>
        </a:defRPr>
      </a:lvl8pPr>
      <a:lvl9pPr marL="3886200" indent="-228600" algn="l" rtl="0" eaLnBrk="1" fontAlgn="base" hangingPunct="1">
        <a:spcBef>
          <a:spcPct val="20000"/>
        </a:spcBef>
        <a:spcAft>
          <a:spcPct val="0"/>
        </a:spcAft>
        <a:buChar char="»"/>
        <a:defRPr sz="2000">
          <a:solidFill>
            <a:srgbClr val="3333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1143001" y="274638"/>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Heading</a:t>
            </a:r>
          </a:p>
        </p:txBody>
      </p:sp>
      <p:sp>
        <p:nvSpPr>
          <p:cNvPr id="1027" name="Rectangle 3"/>
          <p:cNvSpPr>
            <a:spLocks noGrp="1" noChangeArrowheads="1"/>
          </p:cNvSpPr>
          <p:nvPr>
            <p:ph type="body" idx="1"/>
          </p:nvPr>
        </p:nvSpPr>
        <p:spPr bwMode="auto">
          <a:xfrm>
            <a:off x="1155701" y="1600200"/>
            <a:ext cx="75311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extLst>
      <p:ext uri="{BB962C8B-B14F-4D97-AF65-F5344CB8AC3E}">
        <p14:creationId xmlns:p14="http://schemas.microsoft.com/office/powerpoint/2010/main" val="314741640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Lst>
  <p:timing>
    <p:tnLst>
      <p:par>
        <p:cTn id="1" dur="indefinite" restart="never" nodeType="tmRoot"/>
      </p:par>
    </p:tnLst>
  </p:timing>
  <p:hf sldNum="0" hdr="0" ftr="0"/>
  <p:txStyles>
    <p:titleStyle>
      <a:lvl1pPr algn="ctr" rtl="0" eaLnBrk="1" fontAlgn="base" hangingPunct="1">
        <a:spcBef>
          <a:spcPct val="0"/>
        </a:spcBef>
        <a:spcAft>
          <a:spcPct val="0"/>
        </a:spcAft>
        <a:defRPr sz="4400">
          <a:solidFill>
            <a:schemeClr val="accent1">
              <a:lumMod val="50000"/>
            </a:schemeClr>
          </a:solidFill>
          <a:latin typeface="+mj-lt"/>
          <a:ea typeface="ＭＳ Ｐゴシック" charset="-128"/>
          <a:cs typeface="ＭＳ Ｐゴシック" charset="-128"/>
        </a:defRPr>
      </a:lvl1pPr>
      <a:lvl2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2pPr>
      <a:lvl3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3pPr>
      <a:lvl4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4pPr>
      <a:lvl5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5pPr>
      <a:lvl6pPr marL="457200" algn="ctr" rtl="0" eaLnBrk="1" fontAlgn="base" hangingPunct="1">
        <a:spcBef>
          <a:spcPct val="0"/>
        </a:spcBef>
        <a:spcAft>
          <a:spcPct val="0"/>
        </a:spcAft>
        <a:defRPr sz="4400">
          <a:solidFill>
            <a:srgbClr val="333399"/>
          </a:solidFill>
          <a:latin typeface="Trebuchet MS" pitchFamily="34" charset="0"/>
        </a:defRPr>
      </a:lvl6pPr>
      <a:lvl7pPr marL="914400" algn="ctr" rtl="0" eaLnBrk="1" fontAlgn="base" hangingPunct="1">
        <a:spcBef>
          <a:spcPct val="0"/>
        </a:spcBef>
        <a:spcAft>
          <a:spcPct val="0"/>
        </a:spcAft>
        <a:defRPr sz="4400">
          <a:solidFill>
            <a:srgbClr val="333399"/>
          </a:solidFill>
          <a:latin typeface="Trebuchet MS" pitchFamily="34" charset="0"/>
        </a:defRPr>
      </a:lvl7pPr>
      <a:lvl8pPr marL="1371600" algn="ctr" rtl="0" eaLnBrk="1" fontAlgn="base" hangingPunct="1">
        <a:spcBef>
          <a:spcPct val="0"/>
        </a:spcBef>
        <a:spcAft>
          <a:spcPct val="0"/>
        </a:spcAft>
        <a:defRPr sz="4400">
          <a:solidFill>
            <a:srgbClr val="333399"/>
          </a:solidFill>
          <a:latin typeface="Trebuchet MS" pitchFamily="34" charset="0"/>
        </a:defRPr>
      </a:lvl8pPr>
      <a:lvl9pPr marL="1828800" algn="ctr" rtl="0" eaLnBrk="1" fontAlgn="base" hangingPunct="1">
        <a:spcBef>
          <a:spcPct val="0"/>
        </a:spcBef>
        <a:spcAft>
          <a:spcPct val="0"/>
        </a:spcAft>
        <a:defRPr sz="4400">
          <a:solidFill>
            <a:srgbClr val="333399"/>
          </a:solidFill>
          <a:latin typeface="Trebuchet MS" pitchFamily="34" charset="0"/>
        </a:defRPr>
      </a:lvl9pPr>
    </p:titleStyle>
    <p:bodyStyle>
      <a:lvl1pPr marL="342900" indent="-342900" algn="l" rtl="0" eaLnBrk="1" fontAlgn="base" hangingPunct="1">
        <a:spcBef>
          <a:spcPct val="20000"/>
        </a:spcBef>
        <a:spcAft>
          <a:spcPct val="0"/>
        </a:spcAft>
        <a:buChar char="•"/>
        <a:defRPr sz="3200">
          <a:solidFill>
            <a:schemeClr val="accent2">
              <a:lumMod val="75000"/>
            </a:schemeClr>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har char="–"/>
        <a:defRPr sz="2800">
          <a:solidFill>
            <a:schemeClr val="accent1">
              <a:lumMod val="50000"/>
            </a:schemeClr>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accent1">
              <a:lumMod val="50000"/>
            </a:schemeClr>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accent1">
              <a:lumMod val="50000"/>
            </a:schemeClr>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accent1">
              <a:lumMod val="50000"/>
            </a:schemeClr>
          </a:solidFill>
          <a:latin typeface="+mn-lt"/>
          <a:ea typeface="ＭＳ Ｐゴシック" charset="-128"/>
        </a:defRPr>
      </a:lvl5pPr>
      <a:lvl6pPr marL="2514600" indent="-228600" algn="l" rtl="0" eaLnBrk="1" fontAlgn="base" hangingPunct="1">
        <a:spcBef>
          <a:spcPct val="20000"/>
        </a:spcBef>
        <a:spcAft>
          <a:spcPct val="0"/>
        </a:spcAft>
        <a:buChar char="»"/>
        <a:defRPr sz="2000">
          <a:solidFill>
            <a:srgbClr val="333399"/>
          </a:solidFill>
          <a:latin typeface="+mn-lt"/>
        </a:defRPr>
      </a:lvl6pPr>
      <a:lvl7pPr marL="2971800" indent="-228600" algn="l" rtl="0" eaLnBrk="1" fontAlgn="base" hangingPunct="1">
        <a:spcBef>
          <a:spcPct val="20000"/>
        </a:spcBef>
        <a:spcAft>
          <a:spcPct val="0"/>
        </a:spcAft>
        <a:buChar char="»"/>
        <a:defRPr sz="2000">
          <a:solidFill>
            <a:srgbClr val="333399"/>
          </a:solidFill>
          <a:latin typeface="+mn-lt"/>
        </a:defRPr>
      </a:lvl7pPr>
      <a:lvl8pPr marL="3429000" indent="-228600" algn="l" rtl="0" eaLnBrk="1" fontAlgn="base" hangingPunct="1">
        <a:spcBef>
          <a:spcPct val="20000"/>
        </a:spcBef>
        <a:spcAft>
          <a:spcPct val="0"/>
        </a:spcAft>
        <a:buChar char="»"/>
        <a:defRPr sz="2000">
          <a:solidFill>
            <a:srgbClr val="333399"/>
          </a:solidFill>
          <a:latin typeface="+mn-lt"/>
        </a:defRPr>
      </a:lvl8pPr>
      <a:lvl9pPr marL="3886200" indent="-228600" algn="l" rtl="0" eaLnBrk="1" fontAlgn="base" hangingPunct="1">
        <a:spcBef>
          <a:spcPct val="20000"/>
        </a:spcBef>
        <a:spcAft>
          <a:spcPct val="0"/>
        </a:spcAft>
        <a:buChar char="»"/>
        <a:defRPr sz="2000">
          <a:solidFill>
            <a:srgbClr val="3333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98BE37-A6B4-4AA2-9FA8-A1365D73CC40}" type="datetime1">
              <a:rPr lang="de-AT" smtClean="0">
                <a:solidFill>
                  <a:prstClr val="black">
                    <a:tint val="75000"/>
                  </a:prstClr>
                </a:solidFill>
              </a:rPr>
              <a:pPr/>
              <a:t>18.06.2021</a:t>
            </a:fld>
            <a:endParaRPr lang="de-DE" altLang="en-US">
              <a:solidFill>
                <a:prstClr val="black">
                  <a:tint val="75000"/>
                </a:prstClr>
              </a:solidFill>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de-DE" altLang="en-US" smtClean="0">
                <a:solidFill>
                  <a:prstClr val="black">
                    <a:tint val="75000"/>
                  </a:prstClr>
                </a:solidFill>
              </a:rPr>
              <a:t>Seite </a:t>
            </a:r>
            <a:fld id="{B7FB2C29-9651-485E-BCB4-E404F19011D2}" type="slidenum">
              <a:rPr lang="de-DE" altLang="en-US" smtClean="0">
                <a:solidFill>
                  <a:prstClr val="black">
                    <a:tint val="75000"/>
                  </a:prstClr>
                </a:solidFill>
              </a:rPr>
              <a:pPr/>
              <a:t>‹Nr.›</a:t>
            </a:fld>
            <a:endParaRPr lang="de-DE" altLang="en-US">
              <a:solidFill>
                <a:prstClr val="black">
                  <a:tint val="75000"/>
                </a:prstClr>
              </a:solidFill>
            </a:endParaRPr>
          </a:p>
        </p:txBody>
      </p:sp>
    </p:spTree>
    <p:extLst>
      <p:ext uri="{BB962C8B-B14F-4D97-AF65-F5344CB8AC3E}">
        <p14:creationId xmlns:p14="http://schemas.microsoft.com/office/powerpoint/2010/main" val="1179128085"/>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18" tIns="45709" rIns="91418" bIns="45709"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2"/>
            <a:ext cx="8229600" cy="4525963"/>
          </a:xfrm>
          <a:prstGeom prst="rect">
            <a:avLst/>
          </a:prstGeom>
        </p:spPr>
        <p:txBody>
          <a:bodyPr vert="horz" lIns="91418" tIns="45709" rIns="91418" bIns="45709"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18" tIns="45709" rIns="91418" bIns="45709" rtlCol="0" anchor="ctr"/>
          <a:lstStyle>
            <a:lvl1pPr algn="l">
              <a:defRPr sz="1200">
                <a:solidFill>
                  <a:schemeClr val="tx1">
                    <a:tint val="75000"/>
                  </a:schemeClr>
                </a:solidFill>
              </a:defRPr>
            </a:lvl1pPr>
          </a:lstStyle>
          <a:p>
            <a:pPr defTabSz="914186"/>
            <a:fld id="{DF98BE37-A6B4-4AA2-9FA8-A1365D73CC40}" type="datetime1">
              <a:rPr lang="de-AT" smtClean="0">
                <a:solidFill>
                  <a:prstClr val="black">
                    <a:tint val="75000"/>
                  </a:prstClr>
                </a:solidFill>
              </a:rPr>
              <a:pPr defTabSz="914186"/>
              <a:t>18.06.2021</a:t>
            </a:fld>
            <a:endParaRPr lang="de-DE" altLang="en-US">
              <a:solidFill>
                <a:prstClr val="black">
                  <a:tint val="75000"/>
                </a:prstClr>
              </a:solidFill>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18" tIns="45709" rIns="91418" bIns="45709" rtlCol="0" anchor="ctr"/>
          <a:lstStyle>
            <a:lvl1pPr algn="ctr">
              <a:defRPr sz="1200">
                <a:solidFill>
                  <a:schemeClr val="tx1">
                    <a:tint val="75000"/>
                  </a:schemeClr>
                </a:solidFill>
              </a:defRPr>
            </a:lvl1pPr>
          </a:lstStyle>
          <a:p>
            <a:pPr defTabSz="914186"/>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18" tIns="45709" rIns="91418" bIns="45709" rtlCol="0" anchor="ctr"/>
          <a:lstStyle>
            <a:lvl1pPr algn="r">
              <a:defRPr sz="1200">
                <a:solidFill>
                  <a:schemeClr val="tx1">
                    <a:tint val="75000"/>
                  </a:schemeClr>
                </a:solidFill>
              </a:defRPr>
            </a:lvl1pPr>
          </a:lstStyle>
          <a:p>
            <a:pPr defTabSz="914186"/>
            <a:r>
              <a:rPr lang="de-DE" altLang="en-US" smtClean="0">
                <a:solidFill>
                  <a:prstClr val="black">
                    <a:tint val="75000"/>
                  </a:prstClr>
                </a:solidFill>
              </a:rPr>
              <a:t>Seite </a:t>
            </a:r>
            <a:fld id="{B7FB2C29-9651-485E-BCB4-E404F19011D2}" type="slidenum">
              <a:rPr lang="de-DE" altLang="en-US" smtClean="0">
                <a:solidFill>
                  <a:prstClr val="black">
                    <a:tint val="75000"/>
                  </a:prstClr>
                </a:solidFill>
              </a:rPr>
              <a:pPr defTabSz="914186"/>
              <a:t>‹Nr.›</a:t>
            </a:fld>
            <a:endParaRPr lang="de-DE" altLang="en-US">
              <a:solidFill>
                <a:prstClr val="black">
                  <a:tint val="75000"/>
                </a:prstClr>
              </a:solidFill>
            </a:endParaRPr>
          </a:p>
        </p:txBody>
      </p:sp>
    </p:spTree>
    <p:extLst>
      <p:ext uri="{BB962C8B-B14F-4D97-AF65-F5344CB8AC3E}">
        <p14:creationId xmlns:p14="http://schemas.microsoft.com/office/powerpoint/2010/main" val="298111510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Lst>
  <p:hf hdr="0"/>
  <p:txStyles>
    <p:titleStyle>
      <a:lvl1pPr algn="ctr" defTabSz="914186" rtl="0" eaLnBrk="1" latinLnBrk="0" hangingPunct="1">
        <a:spcBef>
          <a:spcPct val="0"/>
        </a:spcBef>
        <a:buNone/>
        <a:defRPr sz="4400" kern="1200">
          <a:solidFill>
            <a:schemeClr val="tx1"/>
          </a:solidFill>
          <a:latin typeface="+mj-lt"/>
          <a:ea typeface="+mj-ea"/>
          <a:cs typeface="+mj-cs"/>
        </a:defRPr>
      </a:lvl1pPr>
    </p:titleStyle>
    <p:bodyStyle>
      <a:lvl1pPr marL="342820" indent="-342820" algn="l" defTabSz="91418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76" indent="-285684" algn="l" defTabSz="91418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33" indent="-228546" algn="l" defTabSz="91418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25"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19"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12"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06"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98"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92"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de-DE" smtClean="0"/>
              <a:t>Click to edit Master title style</a:t>
            </a:r>
            <a:endParaRPr lang="en-GB" altLang="de-DE"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smtClean="0"/>
              <a:t>Click to edit Master text styles</a:t>
            </a:r>
          </a:p>
          <a:p>
            <a:pPr lvl="1"/>
            <a:r>
              <a:rPr lang="en-US" altLang="de-DE" smtClean="0"/>
              <a:t>Second level</a:t>
            </a:r>
          </a:p>
          <a:p>
            <a:pPr lvl="2"/>
            <a:r>
              <a:rPr lang="en-US" altLang="de-DE" smtClean="0"/>
              <a:t>Third level</a:t>
            </a:r>
          </a:p>
          <a:p>
            <a:pPr lvl="3"/>
            <a:r>
              <a:rPr lang="en-US" altLang="de-DE" smtClean="0"/>
              <a:t>Fourth level</a:t>
            </a:r>
          </a:p>
          <a:p>
            <a:pPr lvl="4"/>
            <a:r>
              <a:rPr lang="en-US" altLang="de-DE" smtClean="0"/>
              <a:t>Fifth level</a:t>
            </a:r>
            <a:endParaRPr lang="en-GB" altLang="de-DE" smtClean="0"/>
          </a:p>
        </p:txBody>
      </p:sp>
      <p:sp>
        <p:nvSpPr>
          <p:cNvPr id="6" name="Slide Number Placeholder 5"/>
          <p:cNvSpPr>
            <a:spLocks noGrp="1"/>
          </p:cNvSpPr>
          <p:nvPr>
            <p:ph type="sldNum" sz="quarter" idx="4"/>
          </p:nvPr>
        </p:nvSpPr>
        <p:spPr>
          <a:xfrm>
            <a:off x="8316913" y="6356350"/>
            <a:ext cx="369887"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ACB4A00B-6126-49B5-B84A-C99EFD78FCAA}" type="slidenum">
              <a:rPr lang="en-GB">
                <a:solidFill>
                  <a:prstClr val="black">
                    <a:tint val="75000"/>
                  </a:prstClr>
                </a:solidFill>
              </a:rPr>
              <a:pPr>
                <a:defRPr/>
              </a:pPr>
              <a:t>‹Nr.›</a:t>
            </a:fld>
            <a:endParaRPr lang="en-GB" dirty="0">
              <a:solidFill>
                <a:prstClr val="black">
                  <a:tint val="75000"/>
                </a:prstClr>
              </a:solidFill>
            </a:endParaRPr>
          </a:p>
        </p:txBody>
      </p:sp>
      <p:pic>
        <p:nvPicPr>
          <p:cNvPr id="1029" name="Picture 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948488" y="6308725"/>
            <a:ext cx="21336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userDrawn="1"/>
        </p:nvCxnSpPr>
        <p:spPr>
          <a:xfrm>
            <a:off x="179388" y="1268413"/>
            <a:ext cx="878522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179388" y="1163638"/>
            <a:ext cx="8785225" cy="33337"/>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287894"/>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15638" y="242330"/>
            <a:ext cx="7481455" cy="1008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39" tIns="41020" rIns="82039" bIns="41020" numCol="1" anchor="ctr" anchorCtr="0" compatLnSpc="1">
            <a:prstTxWarp prst="textNoShape">
              <a:avLst/>
            </a:prstTxWarp>
          </a:bodyPr>
          <a:lstStyle/>
          <a:p>
            <a:pPr lvl="0"/>
            <a:r>
              <a:rPr lang="en-US" altLang="de-DE" smtClean="0"/>
              <a:t>Click to edit Master title style</a:t>
            </a:r>
          </a:p>
        </p:txBody>
      </p:sp>
      <p:sp>
        <p:nvSpPr>
          <p:cNvPr id="1027" name="Rectangle 3"/>
          <p:cNvSpPr>
            <a:spLocks noGrp="1" noChangeArrowheads="1"/>
          </p:cNvSpPr>
          <p:nvPr>
            <p:ph type="body" idx="1"/>
          </p:nvPr>
        </p:nvSpPr>
        <p:spPr bwMode="auto">
          <a:xfrm>
            <a:off x="415638" y="1411944"/>
            <a:ext cx="7481455" cy="3993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39" tIns="41020" rIns="82039" bIns="41020" numCol="1" anchor="t" anchorCtr="0" compatLnSpc="1">
            <a:prstTxWarp prst="textNoShape">
              <a:avLst/>
            </a:prstTxWarp>
          </a:bodyPr>
          <a:lstStyle/>
          <a:p>
            <a:pPr lvl="0"/>
            <a:r>
              <a:rPr lang="en-US" altLang="de-DE" smtClean="0"/>
              <a:t>Click to edit Master text styles</a:t>
            </a:r>
          </a:p>
          <a:p>
            <a:pPr lvl="1"/>
            <a:r>
              <a:rPr lang="en-US" altLang="de-DE" smtClean="0"/>
              <a:t>Second level</a:t>
            </a:r>
          </a:p>
          <a:p>
            <a:pPr lvl="2"/>
            <a:r>
              <a:rPr lang="en-US" altLang="de-DE" smtClean="0"/>
              <a:t>Third level</a:t>
            </a:r>
          </a:p>
          <a:p>
            <a:pPr lvl="3"/>
            <a:r>
              <a:rPr lang="en-US" altLang="de-DE" smtClean="0"/>
              <a:t>Fourth level</a:t>
            </a:r>
          </a:p>
          <a:p>
            <a:pPr lvl="4"/>
            <a:r>
              <a:rPr lang="en-US" altLang="de-DE" smtClean="0"/>
              <a:t>Fifth level</a:t>
            </a:r>
          </a:p>
        </p:txBody>
      </p:sp>
      <p:sp>
        <p:nvSpPr>
          <p:cNvPr id="1028" name="Rectangle 4"/>
          <p:cNvSpPr>
            <a:spLocks noGrp="1" noChangeArrowheads="1"/>
          </p:cNvSpPr>
          <p:nvPr>
            <p:ph type="dt" sz="half" idx="2"/>
          </p:nvPr>
        </p:nvSpPr>
        <p:spPr bwMode="auto">
          <a:xfrm>
            <a:off x="415637" y="5510492"/>
            <a:ext cx="1939636"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39" tIns="41020" rIns="82039" bIns="41020" numCol="1" anchor="t" anchorCtr="0" compatLnSpc="1">
            <a:prstTxWarp prst="textNoShape">
              <a:avLst/>
            </a:prstTxWarp>
          </a:bodyPr>
          <a:lstStyle>
            <a:lvl1pPr eaLnBrk="1" hangingPunct="1">
              <a:defRPr sz="1300"/>
            </a:lvl1pPr>
          </a:lstStyle>
          <a:p>
            <a:pPr defTabSz="914186"/>
            <a:endParaRPr lang="en-US" altLang="de-DE" smtClean="0">
              <a:solidFill>
                <a:srgbClr val="000000"/>
              </a:solidFill>
              <a:latin typeface="Arial"/>
            </a:endParaRPr>
          </a:p>
        </p:txBody>
      </p:sp>
      <p:sp>
        <p:nvSpPr>
          <p:cNvPr id="1029" name="Rectangle 5"/>
          <p:cNvSpPr>
            <a:spLocks noGrp="1" noChangeArrowheads="1"/>
          </p:cNvSpPr>
          <p:nvPr>
            <p:ph type="ftr" sz="quarter" idx="3"/>
          </p:nvPr>
        </p:nvSpPr>
        <p:spPr bwMode="auto">
          <a:xfrm>
            <a:off x="2840182" y="5510492"/>
            <a:ext cx="2632364"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39" tIns="41020" rIns="82039" bIns="41020" numCol="1" anchor="t" anchorCtr="0" compatLnSpc="1">
            <a:prstTxWarp prst="textNoShape">
              <a:avLst/>
            </a:prstTxWarp>
          </a:bodyPr>
          <a:lstStyle>
            <a:lvl1pPr algn="ctr" eaLnBrk="1" hangingPunct="1">
              <a:defRPr sz="1300"/>
            </a:lvl1pPr>
          </a:lstStyle>
          <a:p>
            <a:pPr defTabSz="914186"/>
            <a:endParaRPr lang="en-US" altLang="de-DE" smtClean="0">
              <a:solidFill>
                <a:srgbClr val="000000"/>
              </a:solidFill>
              <a:latin typeface="Arial"/>
            </a:endParaRPr>
          </a:p>
        </p:txBody>
      </p:sp>
      <p:sp>
        <p:nvSpPr>
          <p:cNvPr id="1030" name="Rectangle 6"/>
          <p:cNvSpPr>
            <a:spLocks noGrp="1" noChangeArrowheads="1"/>
          </p:cNvSpPr>
          <p:nvPr>
            <p:ph type="sldNum" sz="quarter" idx="4"/>
          </p:nvPr>
        </p:nvSpPr>
        <p:spPr bwMode="auto">
          <a:xfrm>
            <a:off x="5957455" y="5510492"/>
            <a:ext cx="1939636"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39" tIns="41020" rIns="82039" bIns="41020" numCol="1" anchor="t" anchorCtr="0" compatLnSpc="1">
            <a:prstTxWarp prst="textNoShape">
              <a:avLst/>
            </a:prstTxWarp>
          </a:bodyPr>
          <a:lstStyle>
            <a:lvl1pPr algn="r" eaLnBrk="1" hangingPunct="1">
              <a:defRPr sz="1300"/>
            </a:lvl1pPr>
          </a:lstStyle>
          <a:p>
            <a:pPr defTabSz="914186"/>
            <a:fld id="{D4377732-DDF0-4C42-A01C-20B1F9EE6043}" type="slidenum">
              <a:rPr lang="en-US" altLang="de-DE" smtClean="0">
                <a:solidFill>
                  <a:srgbClr val="000000"/>
                </a:solidFill>
                <a:latin typeface="Arial"/>
              </a:rPr>
              <a:pPr defTabSz="914186"/>
              <a:t>‹Nr.›</a:t>
            </a:fld>
            <a:endParaRPr lang="en-US" altLang="de-DE" smtClean="0">
              <a:solidFill>
                <a:srgbClr val="000000"/>
              </a:solidFill>
              <a:latin typeface="Arial"/>
            </a:endParaRPr>
          </a:p>
        </p:txBody>
      </p:sp>
    </p:spTree>
    <p:extLst>
      <p:ext uri="{BB962C8B-B14F-4D97-AF65-F5344CB8AC3E}">
        <p14:creationId xmlns:p14="http://schemas.microsoft.com/office/powerpoint/2010/main" val="190784765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rtl="0" fontAlgn="base">
        <a:spcBef>
          <a:spcPct val="0"/>
        </a:spcBef>
        <a:spcAft>
          <a:spcPct val="0"/>
        </a:spcAft>
        <a:defRPr sz="3900">
          <a:solidFill>
            <a:schemeClr val="tx2"/>
          </a:solidFill>
          <a:latin typeface="+mj-lt"/>
          <a:ea typeface="+mj-ea"/>
          <a:cs typeface="+mj-cs"/>
        </a:defRPr>
      </a:lvl1pPr>
      <a:lvl2pPr algn="ctr" rtl="0" fontAlgn="base">
        <a:spcBef>
          <a:spcPct val="0"/>
        </a:spcBef>
        <a:spcAft>
          <a:spcPct val="0"/>
        </a:spcAft>
        <a:defRPr sz="3900">
          <a:solidFill>
            <a:schemeClr val="tx2"/>
          </a:solidFill>
          <a:latin typeface="Arial" charset="0"/>
        </a:defRPr>
      </a:lvl2pPr>
      <a:lvl3pPr algn="ctr" rtl="0" fontAlgn="base">
        <a:spcBef>
          <a:spcPct val="0"/>
        </a:spcBef>
        <a:spcAft>
          <a:spcPct val="0"/>
        </a:spcAft>
        <a:defRPr sz="3900">
          <a:solidFill>
            <a:schemeClr val="tx2"/>
          </a:solidFill>
          <a:latin typeface="Arial" charset="0"/>
        </a:defRPr>
      </a:lvl3pPr>
      <a:lvl4pPr algn="ctr" rtl="0" fontAlgn="base">
        <a:spcBef>
          <a:spcPct val="0"/>
        </a:spcBef>
        <a:spcAft>
          <a:spcPct val="0"/>
        </a:spcAft>
        <a:defRPr sz="3900">
          <a:solidFill>
            <a:schemeClr val="tx2"/>
          </a:solidFill>
          <a:latin typeface="Arial" charset="0"/>
        </a:defRPr>
      </a:lvl4pPr>
      <a:lvl5pPr algn="ctr" rtl="0" fontAlgn="base">
        <a:spcBef>
          <a:spcPct val="0"/>
        </a:spcBef>
        <a:spcAft>
          <a:spcPct val="0"/>
        </a:spcAft>
        <a:defRPr sz="3900">
          <a:solidFill>
            <a:schemeClr val="tx2"/>
          </a:solidFill>
          <a:latin typeface="Arial" charset="0"/>
        </a:defRPr>
      </a:lvl5pPr>
      <a:lvl6pPr marL="410195" algn="ctr" rtl="0" fontAlgn="base">
        <a:spcBef>
          <a:spcPct val="0"/>
        </a:spcBef>
        <a:spcAft>
          <a:spcPct val="0"/>
        </a:spcAft>
        <a:defRPr sz="3900">
          <a:solidFill>
            <a:schemeClr val="tx2"/>
          </a:solidFill>
          <a:latin typeface="Arial" charset="0"/>
        </a:defRPr>
      </a:lvl6pPr>
      <a:lvl7pPr marL="820391" algn="ctr" rtl="0" fontAlgn="base">
        <a:spcBef>
          <a:spcPct val="0"/>
        </a:spcBef>
        <a:spcAft>
          <a:spcPct val="0"/>
        </a:spcAft>
        <a:defRPr sz="3900">
          <a:solidFill>
            <a:schemeClr val="tx2"/>
          </a:solidFill>
          <a:latin typeface="Arial" charset="0"/>
        </a:defRPr>
      </a:lvl7pPr>
      <a:lvl8pPr marL="1230586" algn="ctr" rtl="0" fontAlgn="base">
        <a:spcBef>
          <a:spcPct val="0"/>
        </a:spcBef>
        <a:spcAft>
          <a:spcPct val="0"/>
        </a:spcAft>
        <a:defRPr sz="3900">
          <a:solidFill>
            <a:schemeClr val="tx2"/>
          </a:solidFill>
          <a:latin typeface="Arial" charset="0"/>
        </a:defRPr>
      </a:lvl8pPr>
      <a:lvl9pPr marL="1640781" algn="ctr" rtl="0" fontAlgn="base">
        <a:spcBef>
          <a:spcPct val="0"/>
        </a:spcBef>
        <a:spcAft>
          <a:spcPct val="0"/>
        </a:spcAft>
        <a:defRPr sz="3900">
          <a:solidFill>
            <a:schemeClr val="tx2"/>
          </a:solidFill>
          <a:latin typeface="Arial" charset="0"/>
        </a:defRPr>
      </a:lvl9pPr>
    </p:titleStyle>
    <p:bodyStyle>
      <a:lvl1pPr marL="307646" indent="-307646" algn="l" rtl="0" fontAlgn="base">
        <a:spcBef>
          <a:spcPct val="20000"/>
        </a:spcBef>
        <a:spcAft>
          <a:spcPct val="0"/>
        </a:spcAft>
        <a:buChar char="•"/>
        <a:defRPr sz="2900">
          <a:solidFill>
            <a:schemeClr val="tx1"/>
          </a:solidFill>
          <a:latin typeface="+mn-lt"/>
          <a:ea typeface="+mn-ea"/>
          <a:cs typeface="+mn-cs"/>
        </a:defRPr>
      </a:lvl1pPr>
      <a:lvl2pPr marL="666567" indent="-256372" algn="l" rtl="0" fontAlgn="base">
        <a:spcBef>
          <a:spcPct val="20000"/>
        </a:spcBef>
        <a:spcAft>
          <a:spcPct val="0"/>
        </a:spcAft>
        <a:buChar char="–"/>
        <a:defRPr sz="2500">
          <a:solidFill>
            <a:schemeClr val="tx1"/>
          </a:solidFill>
          <a:latin typeface="+mn-lt"/>
        </a:defRPr>
      </a:lvl2pPr>
      <a:lvl3pPr marL="1025488" indent="-205098" algn="l" rtl="0" fontAlgn="base">
        <a:spcBef>
          <a:spcPct val="20000"/>
        </a:spcBef>
        <a:spcAft>
          <a:spcPct val="0"/>
        </a:spcAft>
        <a:buChar char="•"/>
        <a:defRPr sz="2200">
          <a:solidFill>
            <a:schemeClr val="tx1"/>
          </a:solidFill>
          <a:latin typeface="+mn-lt"/>
        </a:defRPr>
      </a:lvl3pPr>
      <a:lvl4pPr marL="1435683" indent="-205098" algn="l" rtl="0" fontAlgn="base">
        <a:spcBef>
          <a:spcPct val="20000"/>
        </a:spcBef>
        <a:spcAft>
          <a:spcPct val="0"/>
        </a:spcAft>
        <a:buChar char="–"/>
        <a:defRPr sz="1800">
          <a:solidFill>
            <a:schemeClr val="tx1"/>
          </a:solidFill>
          <a:latin typeface="+mn-lt"/>
        </a:defRPr>
      </a:lvl4pPr>
      <a:lvl5pPr marL="1845879" indent="-205098" algn="l" rtl="0" fontAlgn="base">
        <a:spcBef>
          <a:spcPct val="20000"/>
        </a:spcBef>
        <a:spcAft>
          <a:spcPct val="0"/>
        </a:spcAft>
        <a:buChar char="»"/>
        <a:defRPr sz="1800">
          <a:solidFill>
            <a:schemeClr val="tx1"/>
          </a:solidFill>
          <a:latin typeface="+mn-lt"/>
        </a:defRPr>
      </a:lvl5pPr>
      <a:lvl6pPr marL="2256074" indent="-205098" algn="l" rtl="0" fontAlgn="base">
        <a:spcBef>
          <a:spcPct val="20000"/>
        </a:spcBef>
        <a:spcAft>
          <a:spcPct val="0"/>
        </a:spcAft>
        <a:buChar char="»"/>
        <a:defRPr sz="1800">
          <a:solidFill>
            <a:schemeClr val="tx1"/>
          </a:solidFill>
          <a:latin typeface="+mn-lt"/>
        </a:defRPr>
      </a:lvl6pPr>
      <a:lvl7pPr marL="2666270" indent="-205098" algn="l" rtl="0" fontAlgn="base">
        <a:spcBef>
          <a:spcPct val="20000"/>
        </a:spcBef>
        <a:spcAft>
          <a:spcPct val="0"/>
        </a:spcAft>
        <a:buChar char="»"/>
        <a:defRPr sz="1800">
          <a:solidFill>
            <a:schemeClr val="tx1"/>
          </a:solidFill>
          <a:latin typeface="+mn-lt"/>
        </a:defRPr>
      </a:lvl7pPr>
      <a:lvl8pPr marL="3076467" indent="-205098" algn="l" rtl="0" fontAlgn="base">
        <a:spcBef>
          <a:spcPct val="20000"/>
        </a:spcBef>
        <a:spcAft>
          <a:spcPct val="0"/>
        </a:spcAft>
        <a:buChar char="»"/>
        <a:defRPr sz="1800">
          <a:solidFill>
            <a:schemeClr val="tx1"/>
          </a:solidFill>
          <a:latin typeface="+mn-lt"/>
        </a:defRPr>
      </a:lvl8pPr>
      <a:lvl9pPr marL="3486660" indent="-205098" algn="l" rtl="0" fontAlgn="base">
        <a:spcBef>
          <a:spcPct val="20000"/>
        </a:spcBef>
        <a:spcAft>
          <a:spcPct val="0"/>
        </a:spcAft>
        <a:buChar char="»"/>
        <a:defRPr sz="1800">
          <a:solidFill>
            <a:schemeClr val="tx1"/>
          </a:solidFill>
          <a:latin typeface="+mn-lt"/>
        </a:defRPr>
      </a:lvl9pPr>
    </p:bodyStyle>
    <p:otherStyle>
      <a:defPPr>
        <a:defRPr lang="de-DE"/>
      </a:defPPr>
      <a:lvl1pPr marL="0" algn="l" defTabSz="820391" rtl="0" eaLnBrk="1" latinLnBrk="0" hangingPunct="1">
        <a:defRPr sz="1600" kern="1200">
          <a:solidFill>
            <a:schemeClr val="tx1"/>
          </a:solidFill>
          <a:latin typeface="+mn-lt"/>
          <a:ea typeface="+mn-ea"/>
          <a:cs typeface="+mn-cs"/>
        </a:defRPr>
      </a:lvl1pPr>
      <a:lvl2pPr marL="410195" algn="l" defTabSz="820391" rtl="0" eaLnBrk="1" latinLnBrk="0" hangingPunct="1">
        <a:defRPr sz="1600" kern="1200">
          <a:solidFill>
            <a:schemeClr val="tx1"/>
          </a:solidFill>
          <a:latin typeface="+mn-lt"/>
          <a:ea typeface="+mn-ea"/>
          <a:cs typeface="+mn-cs"/>
        </a:defRPr>
      </a:lvl2pPr>
      <a:lvl3pPr marL="820391" algn="l" defTabSz="820391" rtl="0" eaLnBrk="1" latinLnBrk="0" hangingPunct="1">
        <a:defRPr sz="1600" kern="1200">
          <a:solidFill>
            <a:schemeClr val="tx1"/>
          </a:solidFill>
          <a:latin typeface="+mn-lt"/>
          <a:ea typeface="+mn-ea"/>
          <a:cs typeface="+mn-cs"/>
        </a:defRPr>
      </a:lvl3pPr>
      <a:lvl4pPr marL="1230586" algn="l" defTabSz="820391" rtl="0" eaLnBrk="1" latinLnBrk="0" hangingPunct="1">
        <a:defRPr sz="1600" kern="1200">
          <a:solidFill>
            <a:schemeClr val="tx1"/>
          </a:solidFill>
          <a:latin typeface="+mn-lt"/>
          <a:ea typeface="+mn-ea"/>
          <a:cs typeface="+mn-cs"/>
        </a:defRPr>
      </a:lvl4pPr>
      <a:lvl5pPr marL="1640781" algn="l" defTabSz="820391" rtl="0" eaLnBrk="1" latinLnBrk="0" hangingPunct="1">
        <a:defRPr sz="1600" kern="1200">
          <a:solidFill>
            <a:schemeClr val="tx1"/>
          </a:solidFill>
          <a:latin typeface="+mn-lt"/>
          <a:ea typeface="+mn-ea"/>
          <a:cs typeface="+mn-cs"/>
        </a:defRPr>
      </a:lvl5pPr>
      <a:lvl6pPr marL="2050976" algn="l" defTabSz="820391" rtl="0" eaLnBrk="1" latinLnBrk="0" hangingPunct="1">
        <a:defRPr sz="1600" kern="1200">
          <a:solidFill>
            <a:schemeClr val="tx1"/>
          </a:solidFill>
          <a:latin typeface="+mn-lt"/>
          <a:ea typeface="+mn-ea"/>
          <a:cs typeface="+mn-cs"/>
        </a:defRPr>
      </a:lvl6pPr>
      <a:lvl7pPr marL="2461173" algn="l" defTabSz="820391" rtl="0" eaLnBrk="1" latinLnBrk="0" hangingPunct="1">
        <a:defRPr sz="1600" kern="1200">
          <a:solidFill>
            <a:schemeClr val="tx1"/>
          </a:solidFill>
          <a:latin typeface="+mn-lt"/>
          <a:ea typeface="+mn-ea"/>
          <a:cs typeface="+mn-cs"/>
        </a:defRPr>
      </a:lvl7pPr>
      <a:lvl8pPr marL="2871367" algn="l" defTabSz="820391" rtl="0" eaLnBrk="1" latinLnBrk="0" hangingPunct="1">
        <a:defRPr sz="1600" kern="1200">
          <a:solidFill>
            <a:schemeClr val="tx1"/>
          </a:solidFill>
          <a:latin typeface="+mn-lt"/>
          <a:ea typeface="+mn-ea"/>
          <a:cs typeface="+mn-cs"/>
        </a:defRPr>
      </a:lvl8pPr>
      <a:lvl9pPr marL="3281562" algn="l" defTabSz="820391"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15636" y="242328"/>
            <a:ext cx="7481455" cy="1008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ctr" anchorCtr="0" compatLnSpc="1">
            <a:prstTxWarp prst="textNoShape">
              <a:avLst/>
            </a:prstTxWarp>
          </a:bodyPr>
          <a:lstStyle/>
          <a:p>
            <a:pPr lvl="0"/>
            <a:r>
              <a:rPr lang="en-US" altLang="de-DE" smtClean="0"/>
              <a:t>Click to edit Master title style</a:t>
            </a:r>
          </a:p>
        </p:txBody>
      </p:sp>
      <p:sp>
        <p:nvSpPr>
          <p:cNvPr id="1027" name="Rectangle 3"/>
          <p:cNvSpPr>
            <a:spLocks noGrp="1" noChangeArrowheads="1"/>
          </p:cNvSpPr>
          <p:nvPr>
            <p:ph type="body" idx="1"/>
          </p:nvPr>
        </p:nvSpPr>
        <p:spPr bwMode="auto">
          <a:xfrm>
            <a:off x="415636" y="1411942"/>
            <a:ext cx="7481455" cy="3993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t" anchorCtr="0" compatLnSpc="1">
            <a:prstTxWarp prst="textNoShape">
              <a:avLst/>
            </a:prstTxWarp>
          </a:bodyPr>
          <a:lstStyle/>
          <a:p>
            <a:pPr lvl="0"/>
            <a:r>
              <a:rPr lang="en-US" altLang="de-DE" smtClean="0"/>
              <a:t>Click to edit Master text styles</a:t>
            </a:r>
          </a:p>
          <a:p>
            <a:pPr lvl="1"/>
            <a:r>
              <a:rPr lang="en-US" altLang="de-DE" smtClean="0"/>
              <a:t>Second level</a:t>
            </a:r>
          </a:p>
          <a:p>
            <a:pPr lvl="2"/>
            <a:r>
              <a:rPr lang="en-US" altLang="de-DE" smtClean="0"/>
              <a:t>Third level</a:t>
            </a:r>
          </a:p>
          <a:p>
            <a:pPr lvl="3"/>
            <a:r>
              <a:rPr lang="en-US" altLang="de-DE" smtClean="0"/>
              <a:t>Fourth level</a:t>
            </a:r>
          </a:p>
          <a:p>
            <a:pPr lvl="4"/>
            <a:r>
              <a:rPr lang="en-US" altLang="de-DE" smtClean="0"/>
              <a:t>Fifth level</a:t>
            </a:r>
          </a:p>
        </p:txBody>
      </p:sp>
      <p:sp>
        <p:nvSpPr>
          <p:cNvPr id="1028" name="Rectangle 4"/>
          <p:cNvSpPr>
            <a:spLocks noGrp="1" noChangeArrowheads="1"/>
          </p:cNvSpPr>
          <p:nvPr>
            <p:ph type="dt" sz="half" idx="2"/>
          </p:nvPr>
        </p:nvSpPr>
        <p:spPr bwMode="auto">
          <a:xfrm>
            <a:off x="415637" y="5510492"/>
            <a:ext cx="1939636"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t" anchorCtr="0" compatLnSpc="1">
            <a:prstTxWarp prst="textNoShape">
              <a:avLst/>
            </a:prstTxWarp>
          </a:bodyPr>
          <a:lstStyle>
            <a:lvl1pPr eaLnBrk="1" hangingPunct="1">
              <a:defRPr sz="1300"/>
            </a:lvl1pPr>
          </a:lstStyle>
          <a:p>
            <a:endParaRPr lang="en-US" altLang="de-DE">
              <a:solidFill>
                <a:srgbClr val="000000"/>
              </a:solidFill>
              <a:latin typeface="Arial"/>
            </a:endParaRPr>
          </a:p>
        </p:txBody>
      </p:sp>
      <p:sp>
        <p:nvSpPr>
          <p:cNvPr id="1029" name="Rectangle 5"/>
          <p:cNvSpPr>
            <a:spLocks noGrp="1" noChangeArrowheads="1"/>
          </p:cNvSpPr>
          <p:nvPr>
            <p:ph type="ftr" sz="quarter" idx="3"/>
          </p:nvPr>
        </p:nvSpPr>
        <p:spPr bwMode="auto">
          <a:xfrm>
            <a:off x="2840182" y="5510492"/>
            <a:ext cx="2632364"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t" anchorCtr="0" compatLnSpc="1">
            <a:prstTxWarp prst="textNoShape">
              <a:avLst/>
            </a:prstTxWarp>
          </a:bodyPr>
          <a:lstStyle>
            <a:lvl1pPr algn="ctr" eaLnBrk="1" hangingPunct="1">
              <a:defRPr sz="1300"/>
            </a:lvl1pPr>
          </a:lstStyle>
          <a:p>
            <a:endParaRPr lang="en-US" altLang="de-DE">
              <a:solidFill>
                <a:srgbClr val="000000"/>
              </a:solidFill>
              <a:latin typeface="Arial"/>
            </a:endParaRPr>
          </a:p>
        </p:txBody>
      </p:sp>
      <p:sp>
        <p:nvSpPr>
          <p:cNvPr id="1030" name="Rectangle 6"/>
          <p:cNvSpPr>
            <a:spLocks noGrp="1" noChangeArrowheads="1"/>
          </p:cNvSpPr>
          <p:nvPr>
            <p:ph type="sldNum" sz="quarter" idx="4"/>
          </p:nvPr>
        </p:nvSpPr>
        <p:spPr bwMode="auto">
          <a:xfrm>
            <a:off x="5957455" y="5510492"/>
            <a:ext cx="1939636"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t" anchorCtr="0" compatLnSpc="1">
            <a:prstTxWarp prst="textNoShape">
              <a:avLst/>
            </a:prstTxWarp>
          </a:bodyPr>
          <a:lstStyle>
            <a:lvl1pPr algn="r" eaLnBrk="1" hangingPunct="1">
              <a:defRPr sz="1300"/>
            </a:lvl1pPr>
          </a:lstStyle>
          <a:p>
            <a:fld id="{D4135CF3-7644-475E-9BC9-4C53D0A2180B}" type="slidenum">
              <a:rPr lang="en-US" altLang="de-DE">
                <a:solidFill>
                  <a:srgbClr val="000000"/>
                </a:solidFill>
                <a:latin typeface="Arial"/>
              </a:rPr>
              <a:pPr/>
              <a:t>‹Nr.›</a:t>
            </a:fld>
            <a:endParaRPr lang="en-US" altLang="de-DE">
              <a:solidFill>
                <a:srgbClr val="000000"/>
              </a:solidFill>
              <a:latin typeface="Arial"/>
            </a:endParaRPr>
          </a:p>
        </p:txBody>
      </p:sp>
    </p:spTree>
    <p:extLst>
      <p:ext uri="{BB962C8B-B14F-4D97-AF65-F5344CB8AC3E}">
        <p14:creationId xmlns:p14="http://schemas.microsoft.com/office/powerpoint/2010/main" val="3715572401"/>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rtl="0" fontAlgn="base">
        <a:spcBef>
          <a:spcPct val="0"/>
        </a:spcBef>
        <a:spcAft>
          <a:spcPct val="0"/>
        </a:spcAft>
        <a:defRPr sz="3900">
          <a:solidFill>
            <a:schemeClr val="tx2"/>
          </a:solidFill>
          <a:latin typeface="+mj-lt"/>
          <a:ea typeface="+mj-ea"/>
          <a:cs typeface="+mj-cs"/>
        </a:defRPr>
      </a:lvl1pPr>
      <a:lvl2pPr algn="ctr" rtl="0" fontAlgn="base">
        <a:spcBef>
          <a:spcPct val="0"/>
        </a:spcBef>
        <a:spcAft>
          <a:spcPct val="0"/>
        </a:spcAft>
        <a:defRPr sz="3900">
          <a:solidFill>
            <a:schemeClr val="tx2"/>
          </a:solidFill>
          <a:latin typeface="Arial" charset="0"/>
        </a:defRPr>
      </a:lvl2pPr>
      <a:lvl3pPr algn="ctr" rtl="0" fontAlgn="base">
        <a:spcBef>
          <a:spcPct val="0"/>
        </a:spcBef>
        <a:spcAft>
          <a:spcPct val="0"/>
        </a:spcAft>
        <a:defRPr sz="3900">
          <a:solidFill>
            <a:schemeClr val="tx2"/>
          </a:solidFill>
          <a:latin typeface="Arial" charset="0"/>
        </a:defRPr>
      </a:lvl3pPr>
      <a:lvl4pPr algn="ctr" rtl="0" fontAlgn="base">
        <a:spcBef>
          <a:spcPct val="0"/>
        </a:spcBef>
        <a:spcAft>
          <a:spcPct val="0"/>
        </a:spcAft>
        <a:defRPr sz="3900">
          <a:solidFill>
            <a:schemeClr val="tx2"/>
          </a:solidFill>
          <a:latin typeface="Arial" charset="0"/>
        </a:defRPr>
      </a:lvl4pPr>
      <a:lvl5pPr algn="ctr" rtl="0" fontAlgn="base">
        <a:spcBef>
          <a:spcPct val="0"/>
        </a:spcBef>
        <a:spcAft>
          <a:spcPct val="0"/>
        </a:spcAft>
        <a:defRPr sz="3900">
          <a:solidFill>
            <a:schemeClr val="tx2"/>
          </a:solidFill>
          <a:latin typeface="Arial" charset="0"/>
        </a:defRPr>
      </a:lvl5pPr>
      <a:lvl6pPr marL="410291" algn="ctr" rtl="0" fontAlgn="base">
        <a:spcBef>
          <a:spcPct val="0"/>
        </a:spcBef>
        <a:spcAft>
          <a:spcPct val="0"/>
        </a:spcAft>
        <a:defRPr sz="3900">
          <a:solidFill>
            <a:schemeClr val="tx2"/>
          </a:solidFill>
          <a:latin typeface="Arial" charset="0"/>
        </a:defRPr>
      </a:lvl6pPr>
      <a:lvl7pPr marL="820583" algn="ctr" rtl="0" fontAlgn="base">
        <a:spcBef>
          <a:spcPct val="0"/>
        </a:spcBef>
        <a:spcAft>
          <a:spcPct val="0"/>
        </a:spcAft>
        <a:defRPr sz="3900">
          <a:solidFill>
            <a:schemeClr val="tx2"/>
          </a:solidFill>
          <a:latin typeface="Arial" charset="0"/>
        </a:defRPr>
      </a:lvl7pPr>
      <a:lvl8pPr marL="1230874" algn="ctr" rtl="0" fontAlgn="base">
        <a:spcBef>
          <a:spcPct val="0"/>
        </a:spcBef>
        <a:spcAft>
          <a:spcPct val="0"/>
        </a:spcAft>
        <a:defRPr sz="3900">
          <a:solidFill>
            <a:schemeClr val="tx2"/>
          </a:solidFill>
          <a:latin typeface="Arial" charset="0"/>
        </a:defRPr>
      </a:lvl8pPr>
      <a:lvl9pPr marL="1641165" algn="ctr" rtl="0" fontAlgn="base">
        <a:spcBef>
          <a:spcPct val="0"/>
        </a:spcBef>
        <a:spcAft>
          <a:spcPct val="0"/>
        </a:spcAft>
        <a:defRPr sz="3900">
          <a:solidFill>
            <a:schemeClr val="tx2"/>
          </a:solidFill>
          <a:latin typeface="Arial" charset="0"/>
        </a:defRPr>
      </a:lvl9pPr>
    </p:titleStyle>
    <p:bodyStyle>
      <a:lvl1pPr marL="307718" indent="-307718" algn="l" rtl="0" fontAlgn="base">
        <a:spcBef>
          <a:spcPct val="20000"/>
        </a:spcBef>
        <a:spcAft>
          <a:spcPct val="0"/>
        </a:spcAft>
        <a:buChar char="•"/>
        <a:defRPr sz="2900">
          <a:solidFill>
            <a:schemeClr val="tx1"/>
          </a:solidFill>
          <a:latin typeface="+mn-lt"/>
          <a:ea typeface="+mn-ea"/>
          <a:cs typeface="+mn-cs"/>
        </a:defRPr>
      </a:lvl1pPr>
      <a:lvl2pPr marL="666723" indent="-256432" algn="l" rtl="0" fontAlgn="base">
        <a:spcBef>
          <a:spcPct val="20000"/>
        </a:spcBef>
        <a:spcAft>
          <a:spcPct val="0"/>
        </a:spcAft>
        <a:buChar char="–"/>
        <a:defRPr sz="2500">
          <a:solidFill>
            <a:schemeClr val="tx1"/>
          </a:solidFill>
          <a:latin typeface="+mn-lt"/>
        </a:defRPr>
      </a:lvl2pPr>
      <a:lvl3pPr marL="1025728" indent="-205146" algn="l" rtl="0" fontAlgn="base">
        <a:spcBef>
          <a:spcPct val="20000"/>
        </a:spcBef>
        <a:spcAft>
          <a:spcPct val="0"/>
        </a:spcAft>
        <a:buChar char="•"/>
        <a:defRPr sz="2200">
          <a:solidFill>
            <a:schemeClr val="tx1"/>
          </a:solidFill>
          <a:latin typeface="+mn-lt"/>
        </a:defRPr>
      </a:lvl3pPr>
      <a:lvl4pPr marL="1436019" indent="-205146" algn="l" rtl="0" fontAlgn="base">
        <a:spcBef>
          <a:spcPct val="20000"/>
        </a:spcBef>
        <a:spcAft>
          <a:spcPct val="0"/>
        </a:spcAft>
        <a:buChar char="–"/>
        <a:defRPr sz="1800">
          <a:solidFill>
            <a:schemeClr val="tx1"/>
          </a:solidFill>
          <a:latin typeface="+mn-lt"/>
        </a:defRPr>
      </a:lvl4pPr>
      <a:lvl5pPr marL="1846311" indent="-205146" algn="l" rtl="0" fontAlgn="base">
        <a:spcBef>
          <a:spcPct val="20000"/>
        </a:spcBef>
        <a:spcAft>
          <a:spcPct val="0"/>
        </a:spcAft>
        <a:buChar char="»"/>
        <a:defRPr sz="1800">
          <a:solidFill>
            <a:schemeClr val="tx1"/>
          </a:solidFill>
          <a:latin typeface="+mn-lt"/>
        </a:defRPr>
      </a:lvl5pPr>
      <a:lvl6pPr marL="2256602" indent="-205146" algn="l" rtl="0" fontAlgn="base">
        <a:spcBef>
          <a:spcPct val="20000"/>
        </a:spcBef>
        <a:spcAft>
          <a:spcPct val="0"/>
        </a:spcAft>
        <a:buChar char="»"/>
        <a:defRPr sz="1800">
          <a:solidFill>
            <a:schemeClr val="tx1"/>
          </a:solidFill>
          <a:latin typeface="+mn-lt"/>
        </a:defRPr>
      </a:lvl6pPr>
      <a:lvl7pPr marL="2666893" indent="-205146" algn="l" rtl="0" fontAlgn="base">
        <a:spcBef>
          <a:spcPct val="20000"/>
        </a:spcBef>
        <a:spcAft>
          <a:spcPct val="0"/>
        </a:spcAft>
        <a:buChar char="»"/>
        <a:defRPr sz="1800">
          <a:solidFill>
            <a:schemeClr val="tx1"/>
          </a:solidFill>
          <a:latin typeface="+mn-lt"/>
        </a:defRPr>
      </a:lvl7pPr>
      <a:lvl8pPr marL="3077185" indent="-205146" algn="l" rtl="0" fontAlgn="base">
        <a:spcBef>
          <a:spcPct val="20000"/>
        </a:spcBef>
        <a:spcAft>
          <a:spcPct val="0"/>
        </a:spcAft>
        <a:buChar char="»"/>
        <a:defRPr sz="1800">
          <a:solidFill>
            <a:schemeClr val="tx1"/>
          </a:solidFill>
          <a:latin typeface="+mn-lt"/>
        </a:defRPr>
      </a:lvl8pPr>
      <a:lvl9pPr marL="3487476" indent="-205146" algn="l" rtl="0" fontAlgn="base">
        <a:spcBef>
          <a:spcPct val="20000"/>
        </a:spcBef>
        <a:spcAft>
          <a:spcPct val="0"/>
        </a:spcAft>
        <a:buChar char="»"/>
        <a:defRPr sz="1800">
          <a:solidFill>
            <a:schemeClr val="tx1"/>
          </a:solidFill>
          <a:latin typeface="+mn-lt"/>
        </a:defRPr>
      </a:lvl9pPr>
    </p:bodyStyle>
    <p:otherStyle>
      <a:defPPr>
        <a:defRPr lang="de-DE"/>
      </a:defPPr>
      <a:lvl1pPr marL="0" algn="l" defTabSz="820583" rtl="0" eaLnBrk="1" latinLnBrk="0" hangingPunct="1">
        <a:defRPr sz="1600" kern="1200">
          <a:solidFill>
            <a:schemeClr val="tx1"/>
          </a:solidFill>
          <a:latin typeface="+mn-lt"/>
          <a:ea typeface="+mn-ea"/>
          <a:cs typeface="+mn-cs"/>
        </a:defRPr>
      </a:lvl1pPr>
      <a:lvl2pPr marL="410291" algn="l" defTabSz="820583" rtl="0" eaLnBrk="1" latinLnBrk="0" hangingPunct="1">
        <a:defRPr sz="1600" kern="1200">
          <a:solidFill>
            <a:schemeClr val="tx1"/>
          </a:solidFill>
          <a:latin typeface="+mn-lt"/>
          <a:ea typeface="+mn-ea"/>
          <a:cs typeface="+mn-cs"/>
        </a:defRPr>
      </a:lvl2pPr>
      <a:lvl3pPr marL="820583" algn="l" defTabSz="820583" rtl="0" eaLnBrk="1" latinLnBrk="0" hangingPunct="1">
        <a:defRPr sz="1600" kern="1200">
          <a:solidFill>
            <a:schemeClr val="tx1"/>
          </a:solidFill>
          <a:latin typeface="+mn-lt"/>
          <a:ea typeface="+mn-ea"/>
          <a:cs typeface="+mn-cs"/>
        </a:defRPr>
      </a:lvl3pPr>
      <a:lvl4pPr marL="1230874" algn="l" defTabSz="820583" rtl="0" eaLnBrk="1" latinLnBrk="0" hangingPunct="1">
        <a:defRPr sz="1600" kern="1200">
          <a:solidFill>
            <a:schemeClr val="tx1"/>
          </a:solidFill>
          <a:latin typeface="+mn-lt"/>
          <a:ea typeface="+mn-ea"/>
          <a:cs typeface="+mn-cs"/>
        </a:defRPr>
      </a:lvl4pPr>
      <a:lvl5pPr marL="1641165" algn="l" defTabSz="820583" rtl="0" eaLnBrk="1" latinLnBrk="0" hangingPunct="1">
        <a:defRPr sz="1600" kern="1200">
          <a:solidFill>
            <a:schemeClr val="tx1"/>
          </a:solidFill>
          <a:latin typeface="+mn-lt"/>
          <a:ea typeface="+mn-ea"/>
          <a:cs typeface="+mn-cs"/>
        </a:defRPr>
      </a:lvl5pPr>
      <a:lvl6pPr marL="2051456" algn="l" defTabSz="820583" rtl="0" eaLnBrk="1" latinLnBrk="0" hangingPunct="1">
        <a:defRPr sz="1600" kern="1200">
          <a:solidFill>
            <a:schemeClr val="tx1"/>
          </a:solidFill>
          <a:latin typeface="+mn-lt"/>
          <a:ea typeface="+mn-ea"/>
          <a:cs typeface="+mn-cs"/>
        </a:defRPr>
      </a:lvl6pPr>
      <a:lvl7pPr marL="2461748" algn="l" defTabSz="820583" rtl="0" eaLnBrk="1" latinLnBrk="0" hangingPunct="1">
        <a:defRPr sz="1600" kern="1200">
          <a:solidFill>
            <a:schemeClr val="tx1"/>
          </a:solidFill>
          <a:latin typeface="+mn-lt"/>
          <a:ea typeface="+mn-ea"/>
          <a:cs typeface="+mn-cs"/>
        </a:defRPr>
      </a:lvl7pPr>
      <a:lvl8pPr marL="2872039" algn="l" defTabSz="820583" rtl="0" eaLnBrk="1" latinLnBrk="0" hangingPunct="1">
        <a:defRPr sz="1600" kern="1200">
          <a:solidFill>
            <a:schemeClr val="tx1"/>
          </a:solidFill>
          <a:latin typeface="+mn-lt"/>
          <a:ea typeface="+mn-ea"/>
          <a:cs typeface="+mn-cs"/>
        </a:defRPr>
      </a:lvl8pPr>
      <a:lvl9pPr marL="3282330" algn="l" defTabSz="820583"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anno.ulmer@i-med.ac.a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102.wmf"/></Relationships>
</file>

<file path=ppt/slides/_rels/slide10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124.emf"/><Relationship Id="rId4" Type="http://schemas.openxmlformats.org/officeDocument/2006/relationships/image" Target="../media/image123.wmf"/></Relationships>
</file>

<file path=ppt/slides/_rels/slide103.xml.rels><?xml version="1.0" encoding="UTF-8" standalone="yes"?>
<Relationships xmlns="http://schemas.openxmlformats.org/package/2006/relationships"><Relationship Id="rId2" Type="http://schemas.openxmlformats.org/officeDocument/2006/relationships/image" Target="../media/image125.em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10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em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760.png"/><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31.png"/></Relationships>
</file>

<file path=ppt/slides/_rels/slide10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35.em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40.png"/><Relationship Id="rId2" Type="http://schemas.openxmlformats.org/officeDocument/2006/relationships/image" Target="../media/image83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136.png"/><Relationship Id="rId4" Type="http://schemas.openxmlformats.org/officeDocument/2006/relationships/image" Target="../media/image102.wmf"/></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870.png"/><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137.wmf"/><Relationship Id="rId4" Type="http://schemas.openxmlformats.org/officeDocument/2006/relationships/oleObject" Target="../embeddings/oleObject11.bin"/></Relationships>
</file>

<file path=ppt/slides/_rels/slide11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880.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 Id="rId5" Type="http://schemas.openxmlformats.org/officeDocument/2006/relationships/image" Target="../media/image142.png"/><Relationship Id="rId4" Type="http://schemas.openxmlformats.org/officeDocument/2006/relationships/image" Target="../media/image141.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143.wmf"/><Relationship Id="rId5" Type="http://schemas.openxmlformats.org/officeDocument/2006/relationships/oleObject" Target="../embeddings/oleObject12.bin"/><Relationship Id="rId4" Type="http://schemas.openxmlformats.org/officeDocument/2006/relationships/image" Target="../media/image145.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 Id="rId5" Type="http://schemas.openxmlformats.org/officeDocument/2006/relationships/image" Target="../media/image150.png"/><Relationship Id="rId4" Type="http://schemas.openxmlformats.org/officeDocument/2006/relationships/image" Target="../media/image149.png"/></Relationships>
</file>

<file path=ppt/slides/_rels/slide126.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158.wmf"/><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14.bin"/><Relationship Id="rId5" Type="http://schemas.openxmlformats.org/officeDocument/2006/relationships/image" Target="../media/image157.wmf"/><Relationship Id="rId4" Type="http://schemas.openxmlformats.org/officeDocument/2006/relationships/oleObject" Target="../embeddings/oleObject13.bin"/></Relationships>
</file>

<file path=ppt/slides/_rels/slide13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45.xml"/><Relationship Id="rId7" Type="http://schemas.openxmlformats.org/officeDocument/2006/relationships/image" Target="../media/image165.wmf"/><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oleObject" Target="../embeddings/oleObject16.bin"/><Relationship Id="rId5" Type="http://schemas.openxmlformats.org/officeDocument/2006/relationships/image" Target="../media/image164.wmf"/><Relationship Id="rId4" Type="http://schemas.openxmlformats.org/officeDocument/2006/relationships/oleObject" Target="../embeddings/oleObject15.bin"/></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166.wmf"/><Relationship Id="rId4" Type="http://schemas.openxmlformats.org/officeDocument/2006/relationships/oleObject" Target="../embeddings/oleObject17.bin"/></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hyperlink" Target="http://jumbo.uni-muenster.de/index.php?id=glossar"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hyperlink" Target="http://jumbo.uni-muenster.de/index.php?id=glossar"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2.xml"/><Relationship Id="rId5" Type="http://schemas.openxmlformats.org/officeDocument/2006/relationships/image" Target="../media/image172.jpeg"/><Relationship Id="rId4" Type="http://schemas.openxmlformats.org/officeDocument/2006/relationships/image" Target="../media/image171.jpeg"/></Relationships>
</file>

<file path=ppt/slides/_rels/slide156.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8" Type="http://schemas.openxmlformats.org/officeDocument/2006/relationships/oleObject" Target="../embeddings/oleObject20.bin"/><Relationship Id="rId3" Type="http://schemas.openxmlformats.org/officeDocument/2006/relationships/notesSlide" Target="../notesSlides/notesSlide51.xml"/><Relationship Id="rId7" Type="http://schemas.openxmlformats.org/officeDocument/2006/relationships/image" Target="../media/image175.wmf"/><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19.bin"/><Relationship Id="rId5" Type="http://schemas.openxmlformats.org/officeDocument/2006/relationships/image" Target="../media/image174.wmf"/><Relationship Id="rId4" Type="http://schemas.openxmlformats.org/officeDocument/2006/relationships/oleObject" Target="../embeddings/oleObject18.bin"/><Relationship Id="rId9" Type="http://schemas.openxmlformats.org/officeDocument/2006/relationships/image" Target="../media/image176.wmf"/></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80.wmf"/><Relationship Id="rId4" Type="http://schemas.openxmlformats.org/officeDocument/2006/relationships/image" Target="../media/image179.wmf"/></Relationships>
</file>

<file path=ppt/slides/_rels/slide165.xml.rels><?xml version="1.0" encoding="UTF-8" standalone="yes"?>
<Relationships xmlns="http://schemas.openxmlformats.org/package/2006/relationships"><Relationship Id="rId8" Type="http://schemas.openxmlformats.org/officeDocument/2006/relationships/oleObject" Target="../embeddings/oleObject23.bin"/><Relationship Id="rId13" Type="http://schemas.openxmlformats.org/officeDocument/2006/relationships/image" Target="../media/image185.wmf"/><Relationship Id="rId18" Type="http://schemas.openxmlformats.org/officeDocument/2006/relationships/oleObject" Target="../embeddings/oleObject28.bin"/><Relationship Id="rId3" Type="http://schemas.openxmlformats.org/officeDocument/2006/relationships/notesSlide" Target="../notesSlides/notesSlide56.xml"/><Relationship Id="rId21" Type="http://schemas.openxmlformats.org/officeDocument/2006/relationships/image" Target="../media/image189.wmf"/><Relationship Id="rId7" Type="http://schemas.openxmlformats.org/officeDocument/2006/relationships/image" Target="../media/image182.wmf"/><Relationship Id="rId12" Type="http://schemas.openxmlformats.org/officeDocument/2006/relationships/oleObject" Target="../embeddings/oleObject25.bin"/><Relationship Id="rId17" Type="http://schemas.openxmlformats.org/officeDocument/2006/relationships/image" Target="../media/image187.wmf"/><Relationship Id="rId2" Type="http://schemas.openxmlformats.org/officeDocument/2006/relationships/slideLayout" Target="../slideLayouts/slideLayout3.xml"/><Relationship Id="rId16" Type="http://schemas.openxmlformats.org/officeDocument/2006/relationships/oleObject" Target="../embeddings/oleObject27.bin"/><Relationship Id="rId20" Type="http://schemas.openxmlformats.org/officeDocument/2006/relationships/oleObject" Target="../embeddings/oleObject29.bin"/><Relationship Id="rId1" Type="http://schemas.openxmlformats.org/officeDocument/2006/relationships/vmlDrawing" Target="../drawings/vmlDrawing15.vml"/><Relationship Id="rId6" Type="http://schemas.openxmlformats.org/officeDocument/2006/relationships/oleObject" Target="../embeddings/oleObject22.bin"/><Relationship Id="rId11" Type="http://schemas.openxmlformats.org/officeDocument/2006/relationships/image" Target="../media/image184.wmf"/><Relationship Id="rId5" Type="http://schemas.openxmlformats.org/officeDocument/2006/relationships/image" Target="../media/image181.wmf"/><Relationship Id="rId15" Type="http://schemas.openxmlformats.org/officeDocument/2006/relationships/image" Target="../media/image186.wmf"/><Relationship Id="rId23" Type="http://schemas.openxmlformats.org/officeDocument/2006/relationships/image" Target="../media/image190.wmf"/><Relationship Id="rId10" Type="http://schemas.openxmlformats.org/officeDocument/2006/relationships/oleObject" Target="../embeddings/oleObject24.bin"/><Relationship Id="rId19" Type="http://schemas.openxmlformats.org/officeDocument/2006/relationships/image" Target="../media/image188.wmf"/><Relationship Id="rId4" Type="http://schemas.openxmlformats.org/officeDocument/2006/relationships/oleObject" Target="../embeddings/oleObject21.bin"/><Relationship Id="rId9" Type="http://schemas.openxmlformats.org/officeDocument/2006/relationships/image" Target="../media/image183.wmf"/><Relationship Id="rId14" Type="http://schemas.openxmlformats.org/officeDocument/2006/relationships/oleObject" Target="../embeddings/oleObject26.bin"/><Relationship Id="rId22" Type="http://schemas.openxmlformats.org/officeDocument/2006/relationships/oleObject" Target="../embeddings/oleObject30.bin"/></Relationships>
</file>

<file path=ppt/slides/_rels/slide166.xml.rels><?xml version="1.0" encoding="UTF-8" standalone="yes"?>
<Relationships xmlns="http://schemas.openxmlformats.org/package/2006/relationships"><Relationship Id="rId8" Type="http://schemas.openxmlformats.org/officeDocument/2006/relationships/image" Target="../media/image192.wmf"/><Relationship Id="rId13" Type="http://schemas.openxmlformats.org/officeDocument/2006/relationships/image" Target="../media/image196.png"/><Relationship Id="rId3" Type="http://schemas.openxmlformats.org/officeDocument/2006/relationships/notesSlide" Target="../notesSlides/notesSlide57.xml"/><Relationship Id="rId7" Type="http://schemas.openxmlformats.org/officeDocument/2006/relationships/oleObject" Target="../embeddings/oleObject32.bin"/><Relationship Id="rId12" Type="http://schemas.openxmlformats.org/officeDocument/2006/relationships/image" Target="../media/image194.wmf"/><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191.wmf"/><Relationship Id="rId11" Type="http://schemas.openxmlformats.org/officeDocument/2006/relationships/oleObject" Target="../embeddings/oleObject34.bin"/><Relationship Id="rId5" Type="http://schemas.openxmlformats.org/officeDocument/2006/relationships/oleObject" Target="../embeddings/oleObject31.bin"/><Relationship Id="rId10" Type="http://schemas.openxmlformats.org/officeDocument/2006/relationships/image" Target="../media/image193.wmf"/><Relationship Id="rId4" Type="http://schemas.openxmlformats.org/officeDocument/2006/relationships/image" Target="../media/image195.png"/><Relationship Id="rId9" Type="http://schemas.openxmlformats.org/officeDocument/2006/relationships/oleObject" Target="../embeddings/oleObject33.bin"/></Relationships>
</file>

<file path=ppt/slides/_rels/slide167.xml.rels><?xml version="1.0" encoding="UTF-8" standalone="yes"?>
<Relationships xmlns="http://schemas.openxmlformats.org/package/2006/relationships"><Relationship Id="rId3" Type="http://schemas.openxmlformats.org/officeDocument/2006/relationships/image" Target="../media/image199.png"/><Relationship Id="rId7" Type="http://schemas.openxmlformats.org/officeDocument/2006/relationships/image" Target="../media/image198.wmf"/><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oleObject" Target="../embeddings/oleObject36.bin"/><Relationship Id="rId5" Type="http://schemas.openxmlformats.org/officeDocument/2006/relationships/image" Target="../media/image197.wmf"/><Relationship Id="rId4" Type="http://schemas.openxmlformats.org/officeDocument/2006/relationships/oleObject" Target="../embeddings/oleObject35.bin"/></Relationships>
</file>

<file path=ppt/slides/_rels/slide168.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hyperlink" Target="https://de.wikipedia.org/wiki/Signifikanzniveau" TargetMode="External"/><Relationship Id="rId2" Type="http://schemas.openxmlformats.org/officeDocument/2006/relationships/hyperlink" Target="https://de.wikipedia.org/wiki/Nullhypothese"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203.emf"/><Relationship Id="rId2" Type="http://schemas.openxmlformats.org/officeDocument/2006/relationships/image" Target="../media/image202.emf"/><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oleObject" Target="../embeddings/oleObject37.bin"/><Relationship Id="rId7" Type="http://schemas.openxmlformats.org/officeDocument/2006/relationships/image" Target="../media/image207.wmf"/><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image" Target="../media/image206.wmf"/><Relationship Id="rId5" Type="http://schemas.openxmlformats.org/officeDocument/2006/relationships/oleObject" Target="../embeddings/oleObject38.bin"/><Relationship Id="rId4" Type="http://schemas.openxmlformats.org/officeDocument/2006/relationships/image" Target="../media/image205.wmf"/></Relationships>
</file>

<file path=ppt/slides/_rels/slide175.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211.png"/><Relationship Id="rId7" Type="http://schemas.openxmlformats.org/officeDocument/2006/relationships/image" Target="../media/image215.png"/><Relationship Id="rId2" Type="http://schemas.openxmlformats.org/officeDocument/2006/relationships/image" Target="../media/image210.png"/><Relationship Id="rId1" Type="http://schemas.openxmlformats.org/officeDocument/2006/relationships/slideLayout" Target="../slideLayouts/slideLayout2.xml"/><Relationship Id="rId6" Type="http://schemas.openxmlformats.org/officeDocument/2006/relationships/image" Target="../media/image214.png"/><Relationship Id="rId5" Type="http://schemas.openxmlformats.org/officeDocument/2006/relationships/image" Target="../media/image213.png"/><Relationship Id="rId4" Type="http://schemas.openxmlformats.org/officeDocument/2006/relationships/image" Target="../media/image212.png"/></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2.xml"/><Relationship Id="rId1" Type="http://schemas.openxmlformats.org/officeDocument/2006/relationships/vmlDrawing" Target="../drawings/vmlDrawing19.vml"/><Relationship Id="rId4" Type="http://schemas.openxmlformats.org/officeDocument/2006/relationships/image" Target="../media/image216.wmf"/></Relationships>
</file>

<file path=ppt/slides/_rels/slide181.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218.png"/><Relationship Id="rId7" Type="http://schemas.openxmlformats.org/officeDocument/2006/relationships/image" Target="../media/image220.jpe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hyperlink" Target="http://upload.wikimedia.org/wikipedia/en/4/46/R._A._Fischer.jpg" TargetMode="External"/><Relationship Id="rId5" Type="http://schemas.openxmlformats.org/officeDocument/2006/relationships/image" Target="../media/image219.jpeg"/><Relationship Id="rId4" Type="http://schemas.openxmlformats.org/officeDocument/2006/relationships/hyperlink" Target="http://en.wikipedia.org/wiki/Image:Karl_Pearson.jpg" TargetMode="External"/></Relationships>
</file>

<file path=ppt/slides/_rels/slide183.xml.rels><?xml version="1.0" encoding="UTF-8" standalone="yes"?>
<Relationships xmlns="http://schemas.openxmlformats.org/package/2006/relationships"><Relationship Id="rId8" Type="http://schemas.openxmlformats.org/officeDocument/2006/relationships/oleObject" Target="../embeddings/oleObject42.bin"/><Relationship Id="rId13" Type="http://schemas.openxmlformats.org/officeDocument/2006/relationships/image" Target="../media/image225.wmf"/><Relationship Id="rId3" Type="http://schemas.openxmlformats.org/officeDocument/2006/relationships/notesSlide" Target="../notesSlides/notesSlide62.xml"/><Relationship Id="rId7" Type="http://schemas.openxmlformats.org/officeDocument/2006/relationships/image" Target="../media/image222.wmf"/><Relationship Id="rId12" Type="http://schemas.openxmlformats.org/officeDocument/2006/relationships/oleObject" Target="../embeddings/oleObject44.bin"/><Relationship Id="rId2" Type="http://schemas.openxmlformats.org/officeDocument/2006/relationships/slideLayout" Target="../slideLayouts/slideLayout6.xml"/><Relationship Id="rId1" Type="http://schemas.openxmlformats.org/officeDocument/2006/relationships/vmlDrawing" Target="../drawings/vmlDrawing20.vml"/><Relationship Id="rId6" Type="http://schemas.openxmlformats.org/officeDocument/2006/relationships/oleObject" Target="../embeddings/oleObject41.bin"/><Relationship Id="rId11" Type="http://schemas.openxmlformats.org/officeDocument/2006/relationships/image" Target="../media/image224.wmf"/><Relationship Id="rId5" Type="http://schemas.openxmlformats.org/officeDocument/2006/relationships/image" Target="../media/image221.wmf"/><Relationship Id="rId10" Type="http://schemas.openxmlformats.org/officeDocument/2006/relationships/oleObject" Target="../embeddings/oleObject43.bin"/><Relationship Id="rId4" Type="http://schemas.openxmlformats.org/officeDocument/2006/relationships/oleObject" Target="../embeddings/oleObject40.bin"/><Relationship Id="rId9" Type="http://schemas.openxmlformats.org/officeDocument/2006/relationships/image" Target="../media/image223.wmf"/></Relationships>
</file>

<file path=ppt/slides/_rels/slide184.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8" Type="http://schemas.openxmlformats.org/officeDocument/2006/relationships/oleObject" Target="../embeddings/oleObject47.bin"/><Relationship Id="rId3" Type="http://schemas.openxmlformats.org/officeDocument/2006/relationships/oleObject" Target="../embeddings/oleObject45.bin"/><Relationship Id="rId7" Type="http://schemas.openxmlformats.org/officeDocument/2006/relationships/image" Target="../media/image1660.png"/><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image" Target="../media/image102.wmf"/><Relationship Id="rId5" Type="http://schemas.openxmlformats.org/officeDocument/2006/relationships/oleObject" Target="../embeddings/oleObject46.bin"/><Relationship Id="rId10" Type="http://schemas.openxmlformats.org/officeDocument/2006/relationships/image" Target="../media/image228.png"/><Relationship Id="rId4" Type="http://schemas.openxmlformats.org/officeDocument/2006/relationships/image" Target="../media/image137.wmf"/><Relationship Id="rId9" Type="http://schemas.openxmlformats.org/officeDocument/2006/relationships/image" Target="../media/image227.wmf"/></Relationships>
</file>

<file path=ppt/slides/_rels/slide187.xml.rels><?xml version="1.0" encoding="UTF-8" standalone="yes"?>
<Relationships xmlns="http://schemas.openxmlformats.org/package/2006/relationships"><Relationship Id="rId3" Type="http://schemas.openxmlformats.org/officeDocument/2006/relationships/hyperlink" Target="http://www.socr.ucla.edu/applets.dir/f_table.html" TargetMode="External"/><Relationship Id="rId2" Type="http://schemas.openxmlformats.org/officeDocument/2006/relationships/image" Target="../media/image229.emf"/><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png"/><Relationship Id="rId1" Type="http://schemas.openxmlformats.org/officeDocument/2006/relationships/slideLayout" Target="../slideLayouts/slideLayout2.xml"/><Relationship Id="rId5" Type="http://schemas.openxmlformats.org/officeDocument/2006/relationships/image" Target="../media/image235.png"/><Relationship Id="rId4" Type="http://schemas.openxmlformats.org/officeDocument/2006/relationships/image" Target="../media/image234.png"/></Relationships>
</file>

<file path=ppt/slides/_rels/slide191.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png"/><Relationship Id="rId1" Type="http://schemas.openxmlformats.org/officeDocument/2006/relationships/slideLayout" Target="../slideLayouts/slideLayout2.xml"/><Relationship Id="rId5" Type="http://schemas.openxmlformats.org/officeDocument/2006/relationships/image" Target="../media/image239.png"/><Relationship Id="rId4" Type="http://schemas.openxmlformats.org/officeDocument/2006/relationships/image" Target="../media/image238.png"/></Relationships>
</file>

<file path=ppt/slides/_rels/slide192.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slide" Target="slide125.xml"/><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slide" Target="slide164.xml"/></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64.xml"/><Relationship Id="rId7" Type="http://schemas.openxmlformats.org/officeDocument/2006/relationships/image" Target="../media/image243.wmf"/><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oleObject" Target="../embeddings/oleObject49.bin"/><Relationship Id="rId5" Type="http://schemas.openxmlformats.org/officeDocument/2006/relationships/image" Target="../media/image242.wmf"/><Relationship Id="rId4" Type="http://schemas.openxmlformats.org/officeDocument/2006/relationships/oleObject" Target="../embeddings/oleObject48.bin"/></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247.wmf"/><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8" Type="http://schemas.openxmlformats.org/officeDocument/2006/relationships/image" Target="../media/image251.wmf"/><Relationship Id="rId13" Type="http://schemas.openxmlformats.org/officeDocument/2006/relationships/oleObject" Target="../embeddings/oleObject55.bin"/><Relationship Id="rId18" Type="http://schemas.openxmlformats.org/officeDocument/2006/relationships/image" Target="../media/image256.wmf"/><Relationship Id="rId3" Type="http://schemas.openxmlformats.org/officeDocument/2006/relationships/oleObject" Target="../embeddings/oleObject50.bin"/><Relationship Id="rId7" Type="http://schemas.openxmlformats.org/officeDocument/2006/relationships/oleObject" Target="../embeddings/oleObject52.bin"/><Relationship Id="rId12" Type="http://schemas.openxmlformats.org/officeDocument/2006/relationships/image" Target="../media/image253.wmf"/><Relationship Id="rId17" Type="http://schemas.openxmlformats.org/officeDocument/2006/relationships/oleObject" Target="../embeddings/oleObject57.bin"/><Relationship Id="rId2" Type="http://schemas.openxmlformats.org/officeDocument/2006/relationships/slideLayout" Target="../slideLayouts/slideLayout2.xml"/><Relationship Id="rId16" Type="http://schemas.openxmlformats.org/officeDocument/2006/relationships/image" Target="../media/image255.wmf"/><Relationship Id="rId1" Type="http://schemas.openxmlformats.org/officeDocument/2006/relationships/vmlDrawing" Target="../drawings/vmlDrawing23.vml"/><Relationship Id="rId6" Type="http://schemas.openxmlformats.org/officeDocument/2006/relationships/image" Target="../media/image250.wmf"/><Relationship Id="rId11" Type="http://schemas.openxmlformats.org/officeDocument/2006/relationships/oleObject" Target="../embeddings/oleObject54.bin"/><Relationship Id="rId5" Type="http://schemas.openxmlformats.org/officeDocument/2006/relationships/oleObject" Target="../embeddings/oleObject51.bin"/><Relationship Id="rId15" Type="http://schemas.openxmlformats.org/officeDocument/2006/relationships/oleObject" Target="../embeddings/oleObject56.bin"/><Relationship Id="rId10" Type="http://schemas.openxmlformats.org/officeDocument/2006/relationships/image" Target="../media/image252.wmf"/><Relationship Id="rId4" Type="http://schemas.openxmlformats.org/officeDocument/2006/relationships/image" Target="../media/image249.wmf"/><Relationship Id="rId9" Type="http://schemas.openxmlformats.org/officeDocument/2006/relationships/oleObject" Target="../embeddings/oleObject53.bin"/><Relationship Id="rId14" Type="http://schemas.openxmlformats.org/officeDocument/2006/relationships/image" Target="../media/image254.wmf"/></Relationships>
</file>

<file path=ppt/slides/_rels/slide214.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Layout" Target="../slideLayouts/slideLayout2.xml"/><Relationship Id="rId1" Type="http://schemas.openxmlformats.org/officeDocument/2006/relationships/vmlDrawing" Target="../drawings/vmlDrawing24.vml"/><Relationship Id="rId4" Type="http://schemas.openxmlformats.org/officeDocument/2006/relationships/image" Target="../media/image257.wmf"/></Relationships>
</file>

<file path=ppt/slides/_rels/slide215.xml.rels><?xml version="1.0" encoding="UTF-8" standalone="yes"?>
<Relationships xmlns="http://schemas.openxmlformats.org/package/2006/relationships"><Relationship Id="rId2" Type="http://schemas.openxmlformats.org/officeDocument/2006/relationships/image" Target="../media/image258.emf"/><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259.emf"/><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8" Type="http://schemas.openxmlformats.org/officeDocument/2006/relationships/oleObject" Target="../embeddings/oleObject61.bin"/><Relationship Id="rId13" Type="http://schemas.openxmlformats.org/officeDocument/2006/relationships/image" Target="../media/image263.wmf"/><Relationship Id="rId3" Type="http://schemas.openxmlformats.org/officeDocument/2006/relationships/image" Target="../media/image258.emf"/><Relationship Id="rId7" Type="http://schemas.openxmlformats.org/officeDocument/2006/relationships/image" Target="../media/image260.wmf"/><Relationship Id="rId12" Type="http://schemas.openxmlformats.org/officeDocument/2006/relationships/oleObject" Target="../embeddings/oleObject63.bin"/><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oleObject" Target="../embeddings/oleObject60.bin"/><Relationship Id="rId11" Type="http://schemas.openxmlformats.org/officeDocument/2006/relationships/image" Target="../media/image262.wmf"/><Relationship Id="rId5" Type="http://schemas.openxmlformats.org/officeDocument/2006/relationships/image" Target="../media/image250.wmf"/><Relationship Id="rId10" Type="http://schemas.openxmlformats.org/officeDocument/2006/relationships/oleObject" Target="../embeddings/oleObject62.bin"/><Relationship Id="rId4" Type="http://schemas.openxmlformats.org/officeDocument/2006/relationships/oleObject" Target="../embeddings/oleObject59.bin"/><Relationship Id="rId9" Type="http://schemas.openxmlformats.org/officeDocument/2006/relationships/image" Target="../media/image261.wmf"/></Relationships>
</file>

<file path=ppt/slides/_rels/slide218.xml.rels><?xml version="1.0" encoding="UTF-8" standalone="yes"?>
<Relationships xmlns="http://schemas.openxmlformats.org/package/2006/relationships"><Relationship Id="rId8" Type="http://schemas.openxmlformats.org/officeDocument/2006/relationships/image" Target="../media/image266.wmf"/><Relationship Id="rId3" Type="http://schemas.openxmlformats.org/officeDocument/2006/relationships/oleObject" Target="../embeddings/oleObject64.bin"/><Relationship Id="rId7" Type="http://schemas.openxmlformats.org/officeDocument/2006/relationships/oleObject" Target="../embeddings/oleObject66.bin"/><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image" Target="../media/image265.wmf"/><Relationship Id="rId5" Type="http://schemas.openxmlformats.org/officeDocument/2006/relationships/oleObject" Target="../embeddings/oleObject65.bin"/><Relationship Id="rId4" Type="http://schemas.openxmlformats.org/officeDocument/2006/relationships/image" Target="../media/image264.wmf"/><Relationship Id="rId9" Type="http://schemas.openxmlformats.org/officeDocument/2006/relationships/image" Target="../media/image267.png"/></Relationships>
</file>

<file path=ppt/slides/_rels/slide219.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Layout" Target="../slideLayouts/slideLayout2.xml"/><Relationship Id="rId1" Type="http://schemas.openxmlformats.org/officeDocument/2006/relationships/vmlDrawing" Target="../drawings/vmlDrawing27.vml"/><Relationship Id="rId4" Type="http://schemas.openxmlformats.org/officeDocument/2006/relationships/image" Target="../media/image268.wmf"/></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33.png"/><Relationship Id="rId4" Type="http://schemas.openxmlformats.org/officeDocument/2006/relationships/image" Target="../media/image32.png"/></Relationships>
</file>

<file path=ppt/slides/_rels/slide220.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image" Target="../media/image270.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image" Target="../media/image272.jpeg"/><Relationship Id="rId1" Type="http://schemas.openxmlformats.org/officeDocument/2006/relationships/slideLayout" Target="../slideLayouts/slideLayout2.xml"/><Relationship Id="rId4" Type="http://schemas.openxmlformats.org/officeDocument/2006/relationships/image" Target="../media/image274.png"/></Relationships>
</file>

<file path=ppt/slides/_rels/slide224.xml.rels><?xml version="1.0" encoding="UTF-8" standalone="yes"?>
<Relationships xmlns="http://schemas.openxmlformats.org/package/2006/relationships"><Relationship Id="rId2" Type="http://schemas.openxmlformats.org/officeDocument/2006/relationships/image" Target="../media/image275.emf"/><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276.emf"/><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8" Type="http://schemas.openxmlformats.org/officeDocument/2006/relationships/oleObject" Target="../embeddings/oleObject70.bin"/><Relationship Id="rId3" Type="http://schemas.openxmlformats.org/officeDocument/2006/relationships/oleObject" Target="../embeddings/oleObject68.bin"/><Relationship Id="rId7" Type="http://schemas.openxmlformats.org/officeDocument/2006/relationships/image" Target="../media/image278.wmf"/><Relationship Id="rId2" Type="http://schemas.openxmlformats.org/officeDocument/2006/relationships/slideLayout" Target="../slideLayouts/slideLayout2.xml"/><Relationship Id="rId1" Type="http://schemas.openxmlformats.org/officeDocument/2006/relationships/vmlDrawing" Target="../drawings/vmlDrawing28.vml"/><Relationship Id="rId6" Type="http://schemas.openxmlformats.org/officeDocument/2006/relationships/oleObject" Target="../embeddings/oleObject69.bin"/><Relationship Id="rId5" Type="http://schemas.openxmlformats.org/officeDocument/2006/relationships/image" Target="../media/image276.emf"/><Relationship Id="rId4" Type="http://schemas.openxmlformats.org/officeDocument/2006/relationships/image" Target="../media/image277.wmf"/><Relationship Id="rId9" Type="http://schemas.openxmlformats.org/officeDocument/2006/relationships/image" Target="../media/image279.wmf"/></Relationships>
</file>

<file path=ppt/slides/_rels/slide227.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Layout" Target="../slideLayouts/slideLayout2.xml"/><Relationship Id="rId1" Type="http://schemas.openxmlformats.org/officeDocument/2006/relationships/vmlDrawing" Target="../drawings/vmlDrawing29.vml"/><Relationship Id="rId4" Type="http://schemas.openxmlformats.org/officeDocument/2006/relationships/image" Target="../media/image280.wmf"/></Relationships>
</file>

<file path=ppt/slides/_rels/slide228.xml.rels><?xml version="1.0" encoding="UTF-8" standalone="yes"?>
<Relationships xmlns="http://schemas.openxmlformats.org/package/2006/relationships"><Relationship Id="rId8" Type="http://schemas.openxmlformats.org/officeDocument/2006/relationships/image" Target="../media/image283.wmf"/><Relationship Id="rId3" Type="http://schemas.openxmlformats.org/officeDocument/2006/relationships/oleObject" Target="../embeddings/oleObject72.bin"/><Relationship Id="rId7" Type="http://schemas.openxmlformats.org/officeDocument/2006/relationships/oleObject" Target="../embeddings/oleObject74.bin"/><Relationship Id="rId2" Type="http://schemas.openxmlformats.org/officeDocument/2006/relationships/slideLayout" Target="../slideLayouts/slideLayout2.xml"/><Relationship Id="rId1" Type="http://schemas.openxmlformats.org/officeDocument/2006/relationships/vmlDrawing" Target="../drawings/vmlDrawing30.vml"/><Relationship Id="rId6" Type="http://schemas.openxmlformats.org/officeDocument/2006/relationships/image" Target="../media/image282.wmf"/><Relationship Id="rId5" Type="http://schemas.openxmlformats.org/officeDocument/2006/relationships/oleObject" Target="../embeddings/oleObject73.bin"/><Relationship Id="rId4" Type="http://schemas.openxmlformats.org/officeDocument/2006/relationships/image" Target="../media/image281.wmf"/></Relationships>
</file>

<file path=ppt/slides/_rels/slide229.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slideLayout" Target="../slideLayouts/slideLayout2.xml"/><Relationship Id="rId1" Type="http://schemas.openxmlformats.org/officeDocument/2006/relationships/vmlDrawing" Target="../drawings/vmlDrawing31.vml"/><Relationship Id="rId6" Type="http://schemas.openxmlformats.org/officeDocument/2006/relationships/image" Target="../media/image285.wmf"/><Relationship Id="rId5" Type="http://schemas.openxmlformats.org/officeDocument/2006/relationships/oleObject" Target="../embeddings/oleObject76.bin"/><Relationship Id="rId4" Type="http://schemas.openxmlformats.org/officeDocument/2006/relationships/image" Target="../media/image284.wmf"/></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288.png"/><Relationship Id="rId7" Type="http://schemas.openxmlformats.org/officeDocument/2006/relationships/image" Target="../media/image287.wmf"/><Relationship Id="rId2" Type="http://schemas.openxmlformats.org/officeDocument/2006/relationships/slideLayout" Target="../slideLayouts/slideLayout2.xml"/><Relationship Id="rId1" Type="http://schemas.openxmlformats.org/officeDocument/2006/relationships/vmlDrawing" Target="../drawings/vmlDrawing32.vml"/><Relationship Id="rId6" Type="http://schemas.openxmlformats.org/officeDocument/2006/relationships/oleObject" Target="../embeddings/oleObject78.bin"/><Relationship Id="rId5" Type="http://schemas.openxmlformats.org/officeDocument/2006/relationships/image" Target="../media/image286.wmf"/><Relationship Id="rId4" Type="http://schemas.openxmlformats.org/officeDocument/2006/relationships/oleObject" Target="../embeddings/oleObject77.bin"/></Relationships>
</file>

<file path=ppt/slides/_rels/slide231.xml.rels><?xml version="1.0" encoding="UTF-8" standalone="yes"?>
<Relationships xmlns="http://schemas.openxmlformats.org/package/2006/relationships"><Relationship Id="rId2" Type="http://schemas.openxmlformats.org/officeDocument/2006/relationships/image" Target="../media/image289.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291.emf"/><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image" Target="../media/image292.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246.xml.rels><?xml version="1.0" encoding="UTF-8" standalone="yes"?>
<Relationships xmlns="http://schemas.openxmlformats.org/package/2006/relationships"><Relationship Id="rId3" Type="http://schemas.openxmlformats.org/officeDocument/2006/relationships/image" Target="../media/image294.wmf"/><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295.wmf"/></Relationships>
</file>

<file path=ppt/slides/_rels/slide247.xml.rels><?xml version="1.0" encoding="UTF-8" standalone="yes"?>
<Relationships xmlns="http://schemas.openxmlformats.org/package/2006/relationships"><Relationship Id="rId8" Type="http://schemas.openxmlformats.org/officeDocument/2006/relationships/oleObject" Target="../embeddings/oleObject81.bin"/><Relationship Id="rId3" Type="http://schemas.openxmlformats.org/officeDocument/2006/relationships/notesSlide" Target="../notesSlides/notesSlide77.xml"/><Relationship Id="rId7" Type="http://schemas.openxmlformats.org/officeDocument/2006/relationships/image" Target="../media/image297.wmf"/><Relationship Id="rId2" Type="http://schemas.openxmlformats.org/officeDocument/2006/relationships/slideLayout" Target="../slideLayouts/slideLayout2.xml"/><Relationship Id="rId1" Type="http://schemas.openxmlformats.org/officeDocument/2006/relationships/vmlDrawing" Target="../drawings/vmlDrawing33.vml"/><Relationship Id="rId6" Type="http://schemas.openxmlformats.org/officeDocument/2006/relationships/oleObject" Target="../embeddings/oleObject80.bin"/><Relationship Id="rId5" Type="http://schemas.openxmlformats.org/officeDocument/2006/relationships/image" Target="../media/image296.wmf"/><Relationship Id="rId4" Type="http://schemas.openxmlformats.org/officeDocument/2006/relationships/oleObject" Target="../embeddings/oleObject79.bin"/><Relationship Id="rId9" Type="http://schemas.openxmlformats.org/officeDocument/2006/relationships/image" Target="../media/image298.wmf"/></Relationships>
</file>

<file path=ppt/slides/_rels/slide248.xml.rels><?xml version="1.0" encoding="UTF-8" standalone="yes"?>
<Relationships xmlns="http://schemas.openxmlformats.org/package/2006/relationships"><Relationship Id="rId8" Type="http://schemas.openxmlformats.org/officeDocument/2006/relationships/oleObject" Target="../embeddings/oleObject84.bin"/><Relationship Id="rId3" Type="http://schemas.openxmlformats.org/officeDocument/2006/relationships/notesSlide" Target="../notesSlides/notesSlide78.xml"/><Relationship Id="rId7" Type="http://schemas.openxmlformats.org/officeDocument/2006/relationships/image" Target="../media/image299.wmf"/><Relationship Id="rId12" Type="http://schemas.openxmlformats.org/officeDocument/2006/relationships/image" Target="../media/image301.wmf"/><Relationship Id="rId2" Type="http://schemas.openxmlformats.org/officeDocument/2006/relationships/slideLayout" Target="../slideLayouts/slideLayout2.xml"/><Relationship Id="rId1" Type="http://schemas.openxmlformats.org/officeDocument/2006/relationships/vmlDrawing" Target="../drawings/vmlDrawing34.vml"/><Relationship Id="rId6" Type="http://schemas.openxmlformats.org/officeDocument/2006/relationships/oleObject" Target="../embeddings/oleObject83.bin"/><Relationship Id="rId11" Type="http://schemas.openxmlformats.org/officeDocument/2006/relationships/oleObject" Target="../embeddings/oleObject85.bin"/><Relationship Id="rId5" Type="http://schemas.openxmlformats.org/officeDocument/2006/relationships/image" Target="../media/image296.wmf"/><Relationship Id="rId10" Type="http://schemas.openxmlformats.org/officeDocument/2006/relationships/image" Target="../media/image295.wmf"/><Relationship Id="rId4" Type="http://schemas.openxmlformats.org/officeDocument/2006/relationships/oleObject" Target="../embeddings/oleObject82.bin"/><Relationship Id="rId9" Type="http://schemas.openxmlformats.org/officeDocument/2006/relationships/image" Target="../media/image300.wmf"/></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image" Target="../media/image302.wmf"/><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303.wmf"/></Relationships>
</file>

<file path=ppt/slides/_rels/slide252.xml.rels><?xml version="1.0" encoding="UTF-8" standalone="yes"?>
<Relationships xmlns="http://schemas.openxmlformats.org/package/2006/relationships"><Relationship Id="rId8" Type="http://schemas.openxmlformats.org/officeDocument/2006/relationships/oleObject" Target="../embeddings/oleObject88.bin"/><Relationship Id="rId3" Type="http://schemas.openxmlformats.org/officeDocument/2006/relationships/notesSlide" Target="../notesSlides/notesSlide82.xml"/><Relationship Id="rId7" Type="http://schemas.openxmlformats.org/officeDocument/2006/relationships/image" Target="../media/image305.wmf"/><Relationship Id="rId2" Type="http://schemas.openxmlformats.org/officeDocument/2006/relationships/slideLayout" Target="../slideLayouts/slideLayout2.xml"/><Relationship Id="rId1" Type="http://schemas.openxmlformats.org/officeDocument/2006/relationships/vmlDrawing" Target="../drawings/vmlDrawing35.vml"/><Relationship Id="rId6" Type="http://schemas.openxmlformats.org/officeDocument/2006/relationships/oleObject" Target="../embeddings/oleObject87.bin"/><Relationship Id="rId11" Type="http://schemas.openxmlformats.org/officeDocument/2006/relationships/image" Target="../media/image307.wmf"/><Relationship Id="rId5" Type="http://schemas.openxmlformats.org/officeDocument/2006/relationships/image" Target="../media/image304.wmf"/><Relationship Id="rId10" Type="http://schemas.openxmlformats.org/officeDocument/2006/relationships/oleObject" Target="../embeddings/oleObject89.bin"/><Relationship Id="rId4" Type="http://schemas.openxmlformats.org/officeDocument/2006/relationships/oleObject" Target="../embeddings/oleObject86.bin"/><Relationship Id="rId9" Type="http://schemas.openxmlformats.org/officeDocument/2006/relationships/image" Target="../media/image306.wmf"/></Relationships>
</file>

<file path=ppt/slides/_rels/slide253.xml.rels><?xml version="1.0" encoding="UTF-8" standalone="yes"?>
<Relationships xmlns="http://schemas.openxmlformats.org/package/2006/relationships"><Relationship Id="rId8" Type="http://schemas.openxmlformats.org/officeDocument/2006/relationships/image" Target="../media/image306.wmf"/><Relationship Id="rId3" Type="http://schemas.openxmlformats.org/officeDocument/2006/relationships/notesSlide" Target="../notesSlides/notesSlide83.xml"/><Relationship Id="rId7" Type="http://schemas.openxmlformats.org/officeDocument/2006/relationships/oleObject" Target="../embeddings/oleObject91.bin"/><Relationship Id="rId12" Type="http://schemas.openxmlformats.org/officeDocument/2006/relationships/image" Target="../media/image307.wmf"/><Relationship Id="rId2" Type="http://schemas.openxmlformats.org/officeDocument/2006/relationships/slideLayout" Target="../slideLayouts/slideLayout2.xml"/><Relationship Id="rId1" Type="http://schemas.openxmlformats.org/officeDocument/2006/relationships/vmlDrawing" Target="../drawings/vmlDrawing36.vml"/><Relationship Id="rId6" Type="http://schemas.openxmlformats.org/officeDocument/2006/relationships/image" Target="../media/image308.wmf"/><Relationship Id="rId11" Type="http://schemas.openxmlformats.org/officeDocument/2006/relationships/oleObject" Target="../embeddings/oleObject93.bin"/><Relationship Id="rId5" Type="http://schemas.openxmlformats.org/officeDocument/2006/relationships/oleObject" Target="../embeddings/oleObject90.bin"/><Relationship Id="rId10" Type="http://schemas.openxmlformats.org/officeDocument/2006/relationships/image" Target="../media/image304.wmf"/><Relationship Id="rId4" Type="http://schemas.openxmlformats.org/officeDocument/2006/relationships/image" Target="../media/image294.wmf"/><Relationship Id="rId9" Type="http://schemas.openxmlformats.org/officeDocument/2006/relationships/oleObject" Target="../embeddings/oleObject92.bin"/></Relationships>
</file>

<file path=ppt/slides/_rels/slide254.xml.rels><?xml version="1.0" encoding="UTF-8" standalone="yes"?>
<Relationships xmlns="http://schemas.openxmlformats.org/package/2006/relationships"><Relationship Id="rId3" Type="http://schemas.openxmlformats.org/officeDocument/2006/relationships/image" Target="../media/image309.jpeg"/><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255.xml.rels><?xml version="1.0" encoding="UTF-8" standalone="yes"?>
<Relationships xmlns="http://schemas.openxmlformats.org/package/2006/relationships"><Relationship Id="rId3" Type="http://schemas.openxmlformats.org/officeDocument/2006/relationships/image" Target="../media/image311.jpeg"/><Relationship Id="rId2" Type="http://schemas.openxmlformats.org/officeDocument/2006/relationships/image" Target="../media/image310.jpeg"/><Relationship Id="rId1" Type="http://schemas.openxmlformats.org/officeDocument/2006/relationships/slideLayout" Target="../slideLayouts/slideLayout5.xml"/><Relationship Id="rId5" Type="http://schemas.openxmlformats.org/officeDocument/2006/relationships/image" Target="../media/image313.jpeg"/><Relationship Id="rId4" Type="http://schemas.openxmlformats.org/officeDocument/2006/relationships/image" Target="../media/image312.jpeg"/></Relationships>
</file>

<file path=ppt/slides/_rels/slide2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316.png"/><Relationship Id="rId4" Type="http://schemas.openxmlformats.org/officeDocument/2006/relationships/image" Target="../media/image315.png"/></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3" Type="http://schemas.openxmlformats.org/officeDocument/2006/relationships/image" Target="../media/image318.wmf"/><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319.wmf"/></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image" Target="../media/image320.pn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6.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68.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image" Target="../media/image322.png"/><Relationship Id="rId1" Type="http://schemas.openxmlformats.org/officeDocument/2006/relationships/slideLayout" Target="../slideLayouts/slideLayout37.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324.png"/><Relationship Id="rId1" Type="http://schemas.openxmlformats.org/officeDocument/2006/relationships/slideLayout" Target="../slideLayouts/slideLayout39.xml"/></Relationships>
</file>

<file path=ppt/slides/_rels/slide271.xml.rels><?xml version="1.0" encoding="UTF-8" standalone="yes"?>
<Relationships xmlns="http://schemas.openxmlformats.org/package/2006/relationships"><Relationship Id="rId2" Type="http://schemas.openxmlformats.org/officeDocument/2006/relationships/image" Target="../media/image325.png"/><Relationship Id="rId1" Type="http://schemas.openxmlformats.org/officeDocument/2006/relationships/slideLayout" Target="../slideLayouts/slideLayout39.xml"/></Relationships>
</file>

<file path=ppt/slides/_rels/slide272.xml.rels><?xml version="1.0" encoding="UTF-8" standalone="yes"?>
<Relationships xmlns="http://schemas.openxmlformats.org/package/2006/relationships"><Relationship Id="rId2" Type="http://schemas.openxmlformats.org/officeDocument/2006/relationships/image" Target="../media/image326.png"/><Relationship Id="rId1" Type="http://schemas.openxmlformats.org/officeDocument/2006/relationships/slideLayout" Target="../slideLayouts/slideLayout39.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74.xml.rels><?xml version="1.0" encoding="UTF-8" standalone="yes"?>
<Relationships xmlns="http://schemas.openxmlformats.org/package/2006/relationships"><Relationship Id="rId2" Type="http://schemas.openxmlformats.org/officeDocument/2006/relationships/image" Target="../media/image327.png"/><Relationship Id="rId1" Type="http://schemas.openxmlformats.org/officeDocument/2006/relationships/slideLayout" Target="../slideLayouts/slideLayout39.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276.xml.rels><?xml version="1.0" encoding="UTF-8" standalone="yes"?>
<Relationships xmlns="http://schemas.openxmlformats.org/package/2006/relationships"><Relationship Id="rId2" Type="http://schemas.openxmlformats.org/officeDocument/2006/relationships/image" Target="../media/image328.png"/><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80.xml.rels><?xml version="1.0" encoding="UTF-8" standalone="yes"?>
<Relationships xmlns="http://schemas.openxmlformats.org/package/2006/relationships"><Relationship Id="rId2" Type="http://schemas.openxmlformats.org/officeDocument/2006/relationships/image" Target="../media/image329.png"/><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image" Target="../media/image330.png"/><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3" Type="http://schemas.openxmlformats.org/officeDocument/2006/relationships/image" Target="../media/image332.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image" Target="../media/image333.png"/><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image" Target="../media/image3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0.xml.rels><?xml version="1.0" encoding="UTF-8" standalone="yes"?>
<Relationships xmlns="http://schemas.openxmlformats.org/package/2006/relationships"><Relationship Id="rId2" Type="http://schemas.openxmlformats.org/officeDocument/2006/relationships/image" Target="../media/image335.png"/><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image" Target="../media/image336.jpg"/><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8" Type="http://schemas.openxmlformats.org/officeDocument/2006/relationships/image" Target="../media/image343.png"/><Relationship Id="rId3" Type="http://schemas.openxmlformats.org/officeDocument/2006/relationships/image" Target="../media/image338.jpg"/><Relationship Id="rId7" Type="http://schemas.openxmlformats.org/officeDocument/2006/relationships/image" Target="../media/image342.png"/><Relationship Id="rId2" Type="http://schemas.openxmlformats.org/officeDocument/2006/relationships/image" Target="../media/image337.jpg"/><Relationship Id="rId1" Type="http://schemas.openxmlformats.org/officeDocument/2006/relationships/slideLayout" Target="../slideLayouts/slideLayout2.xml"/><Relationship Id="rId6" Type="http://schemas.openxmlformats.org/officeDocument/2006/relationships/image" Target="../media/image341.jpg"/><Relationship Id="rId5" Type="http://schemas.openxmlformats.org/officeDocument/2006/relationships/image" Target="../media/image340.png"/><Relationship Id="rId10" Type="http://schemas.openxmlformats.org/officeDocument/2006/relationships/image" Target="../media/image345.png"/><Relationship Id="rId4" Type="http://schemas.openxmlformats.org/officeDocument/2006/relationships/image" Target="../media/image339.png"/><Relationship Id="rId9" Type="http://schemas.openxmlformats.org/officeDocument/2006/relationships/image" Target="../media/image344.jpg"/></Relationships>
</file>

<file path=ppt/slides/_rels/slide296.xml.rels><?xml version="1.0" encoding="UTF-8" standalone="yes"?>
<Relationships xmlns="http://schemas.openxmlformats.org/package/2006/relationships"><Relationship Id="rId3" Type="http://schemas.openxmlformats.org/officeDocument/2006/relationships/image" Target="../media/image347.jpg"/><Relationship Id="rId2" Type="http://schemas.openxmlformats.org/officeDocument/2006/relationships/image" Target="../media/image346.jpg"/><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image" Target="../media/image348.png"/><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hyperlink" Target="https://www.bmj.com/content/338/bmj.b606"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00.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7.xml"/><Relationship Id="rId1" Type="http://schemas.openxmlformats.org/officeDocument/2006/relationships/vmlDrawing" Target="../drawings/vmlDrawing37.vml"/><Relationship Id="rId5" Type="http://schemas.openxmlformats.org/officeDocument/2006/relationships/image" Target="../media/image351.emf"/><Relationship Id="rId4" Type="http://schemas.openxmlformats.org/officeDocument/2006/relationships/oleObject" Target="../embeddings/oleObject94.bin"/></Relationships>
</file>

<file path=ppt/slides/_rels/slide30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305.xml.rels><?xml version="1.0" encoding="UTF-8" standalone="yes"?>
<Relationships xmlns="http://schemas.openxmlformats.org/package/2006/relationships"><Relationship Id="rId8" Type="http://schemas.openxmlformats.org/officeDocument/2006/relationships/hyperlink" Target="http://de.wikipedia.org/w/index.php?title=Volksgesundheit&amp;action=edit&amp;redlink=1" TargetMode="External"/><Relationship Id="rId3" Type="http://schemas.openxmlformats.org/officeDocument/2006/relationships/hyperlink" Target="http://de.wikipedia.org/wiki/Griechische_Sprache" TargetMode="External"/><Relationship Id="rId7" Type="http://schemas.openxmlformats.org/officeDocument/2006/relationships/hyperlink" Target="http://de.wikipedia.org/wiki/Krankheit" TargetMode="External"/><Relationship Id="rId2" Type="http://schemas.openxmlformats.org/officeDocument/2006/relationships/notesSlide" Target="../notesSlides/notesSlide103.xml"/><Relationship Id="rId1" Type="http://schemas.openxmlformats.org/officeDocument/2006/relationships/slideLayout" Target="../slideLayouts/slideLayout2.xml"/><Relationship Id="rId6" Type="http://schemas.openxmlformats.org/officeDocument/2006/relationships/hyperlink" Target="http://de.wikipedia.org/wiki/Population_(Biologie)" TargetMode="External"/><Relationship Id="rId5" Type="http://schemas.openxmlformats.org/officeDocument/2006/relationships/hyperlink" Target="http://de.wikipedia.org/wiki/Lehre" TargetMode="External"/><Relationship Id="rId4" Type="http://schemas.openxmlformats.org/officeDocument/2006/relationships/hyperlink" Target="http://de.wikipedia.org/wiki/Volk" TargetMode="External"/><Relationship Id="rId9" Type="http://schemas.openxmlformats.org/officeDocument/2006/relationships/hyperlink" Target="http://de.wikipedia.org/wiki/Medizin" TargetMode="External"/></Relationships>
</file>

<file path=ppt/slides/_rels/slide30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309.xml.rels><?xml version="1.0" encoding="UTF-8" standalone="yes"?>
<Relationships xmlns="http://schemas.openxmlformats.org/package/2006/relationships"><Relationship Id="rId3" Type="http://schemas.openxmlformats.org/officeDocument/2006/relationships/image" Target="../media/image352.jpeg"/><Relationship Id="rId2" Type="http://schemas.openxmlformats.org/officeDocument/2006/relationships/notesSlide" Target="../notesSlides/notesSlide107.xml"/><Relationship Id="rId1" Type="http://schemas.openxmlformats.org/officeDocument/2006/relationships/slideLayout" Target="../slideLayouts/slideLayout5.xml"/><Relationship Id="rId4" Type="http://schemas.openxmlformats.org/officeDocument/2006/relationships/image" Target="%1301%20Schlaganfall.jpg%20%20%20%20%20%20%20%20%20%20%20%20%20%20%20%20%20%20%20%20%20%20%20%20%20%20%20%20%20%20%20%20%20%20%20%20%20%20%20%20%20%20%20%20001371F6%0cMacintosh%20HD%20%20%20%20%20%20%20%20%20%20%20%20%20%20%20%20%20%20%20ABA78158:"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3" Type="http://schemas.openxmlformats.org/officeDocument/2006/relationships/image" Target="../media/image353.jpeg"/><Relationship Id="rId2" Type="http://schemas.openxmlformats.org/officeDocument/2006/relationships/notesSlide" Target="../notesSlides/notesSlide108.xml"/><Relationship Id="rId1" Type="http://schemas.openxmlformats.org/officeDocument/2006/relationships/slideLayout" Target="../slideLayouts/slideLayout5.xml"/><Relationship Id="rId4" Type="http://schemas.openxmlformats.org/officeDocument/2006/relationships/image" Target="%07002_jpg%20%20%20%20%20%20%20%20%20%20%20%20%20%20%20%20%20%20%20%20%20%20%20%20%20%20%20%20%20%20%20%20%20%20%20%20%20%20%20%20%20%20%20%20%20%20%20%20%20%20%20%20%20%20%20%20001371F6%0cMacintosh%20HD%20%20%20%20%20%20%20%20%20%20%20%20%20%20%20%20%20%20%20ABA78158:" TargetMode="External"/></Relationships>
</file>

<file path=ppt/slides/_rels/slide311.xml.rels><?xml version="1.0" encoding="UTF-8" standalone="yes"?>
<Relationships xmlns="http://schemas.openxmlformats.org/package/2006/relationships"><Relationship Id="rId3" Type="http://schemas.openxmlformats.org/officeDocument/2006/relationships/image" Target="../media/image354.jpeg"/><Relationship Id="rId2" Type="http://schemas.openxmlformats.org/officeDocument/2006/relationships/notesSlide" Target="../notesSlides/notesSlide109.xml"/><Relationship Id="rId1" Type="http://schemas.openxmlformats.org/officeDocument/2006/relationships/slideLayout" Target="../slideLayouts/slideLayout5.xml"/><Relationship Id="rId4" Type="http://schemas.openxmlformats.org/officeDocument/2006/relationships/image" Target="%08003_.jpg%20%20%20%20%20%20%20%20%20%20%20%20%20%20%20%20%20%20%20%20%20%20%20%20%20%20%20%20%20%20%20%20%20%20%20%20%20%20%20%20%20%20%20%20%20%20%20%20%20%20%20%20%20%20%20001371F6%0cMacintosh%20HD%20%20%20%20%20%20%20%20%20%20%20%20%20%20%20%20%20%20%20ABA78158:" TargetMode="External"/></Relationships>
</file>

<file path=ppt/slides/_rels/slide312.xml.rels><?xml version="1.0" encoding="UTF-8" standalone="yes"?>
<Relationships xmlns="http://schemas.openxmlformats.org/package/2006/relationships"><Relationship Id="rId3" Type="http://schemas.openxmlformats.org/officeDocument/2006/relationships/image" Target="../media/image355.jpeg"/><Relationship Id="rId2" Type="http://schemas.openxmlformats.org/officeDocument/2006/relationships/notesSlide" Target="../notesSlides/notesSlide110.xml"/><Relationship Id="rId1" Type="http://schemas.openxmlformats.org/officeDocument/2006/relationships/slideLayout" Target="../slideLayouts/slideLayout5.xml"/><Relationship Id="rId4" Type="http://schemas.openxmlformats.org/officeDocument/2006/relationships/image" Target="%07008_jpg%20%20%20%20%20%20%20%20%20%20%20%20%20%20%20%20%20%20%20%20%20%20%20%20%20%20%20%20%20%20%20%20%20%20%20%20%20%20%20%20%20%20%20%20%20%20%20%20%20%20%20%20%20%20%20%20001371F6%0cMacintosh%20HD%20%20%20%20%20%20%20%20%20%20%20%20%20%20%20%20%20%20%20ABA78158:" TargetMode="External"/></Relationships>
</file>

<file path=ppt/slides/_rels/slide313.xml.rels><?xml version="1.0" encoding="UTF-8" standalone="yes"?>
<Relationships xmlns="http://schemas.openxmlformats.org/package/2006/relationships"><Relationship Id="rId3" Type="http://schemas.openxmlformats.org/officeDocument/2006/relationships/image" Target="../media/image356.jpeg"/><Relationship Id="rId2" Type="http://schemas.openxmlformats.org/officeDocument/2006/relationships/notesSlide" Target="../notesSlides/notesSlide111.xml"/><Relationship Id="rId1" Type="http://schemas.openxmlformats.org/officeDocument/2006/relationships/slideLayout" Target="../slideLayouts/slideLayout5.xml"/><Relationship Id="rId4" Type="http://schemas.openxmlformats.org/officeDocument/2006/relationships/image" Target="%07004_jpg%20%20%20%20%20%20%20%20%20%20%20%20%20%20%20%20%20%20%20%20%20%20%20%20%20%20%20%20%20%20%20%20%20%20%20%20%20%20%20%20%20%20%20%20%20%20%20%20%20%20%20%20%20%20%20%20001371F6%0cMacintosh%20HD%20%20%20%20%20%20%20%20%20%20%20%20%20%20%20%20%20%20%20ABA78158:" TargetMode="External"/></Relationships>
</file>

<file path=ppt/slides/_rels/slide314.xml.rels><?xml version="1.0" encoding="UTF-8" standalone="yes"?>
<Relationships xmlns="http://schemas.openxmlformats.org/package/2006/relationships"><Relationship Id="rId3" Type="http://schemas.openxmlformats.org/officeDocument/2006/relationships/image" Target="../media/image357.jpeg"/><Relationship Id="rId2" Type="http://schemas.openxmlformats.org/officeDocument/2006/relationships/notesSlide" Target="../notesSlides/notesSlide112.xml"/><Relationship Id="rId1" Type="http://schemas.openxmlformats.org/officeDocument/2006/relationships/slideLayout" Target="../slideLayouts/slideLayout5.xml"/><Relationship Id="rId4" Type="http://schemas.openxmlformats.org/officeDocument/2006/relationships/image" Target="%07005_jpg%20%20%20%20%20%20%20%20%20%20%20%20%20%20%20%20%20%20%20%20%20%20%20%20%20%20%20%20%20%20%20%20%20%20%20%20%20%20%20%20%20%20%20%20%20%20%20%20%20%20%20%20%20%20%20%20001371F6%0cMacintosh%20HD%20%20%20%20%20%20%20%20%20%20%20%20%20%20%20%20%20%20%20ABA78158:" TargetMode="External"/></Relationships>
</file>

<file path=ppt/slides/_rels/slide315.xml.rels><?xml version="1.0" encoding="UTF-8" standalone="yes"?>
<Relationships xmlns="http://schemas.openxmlformats.org/package/2006/relationships"><Relationship Id="rId3" Type="http://schemas.openxmlformats.org/officeDocument/2006/relationships/image" Target="../media/image358.jpeg"/><Relationship Id="rId2" Type="http://schemas.openxmlformats.org/officeDocument/2006/relationships/notesSlide" Target="../notesSlides/notesSlide113.xml"/><Relationship Id="rId1" Type="http://schemas.openxmlformats.org/officeDocument/2006/relationships/slideLayout" Target="../slideLayouts/slideLayout5.xml"/><Relationship Id="rId4" Type="http://schemas.openxmlformats.org/officeDocument/2006/relationships/image" Target="%07006_jpg%20%20%20%20%20%20%20%20%20%20%20%20%20%20%20%20%20%20%20%20%20%20%20%20%20%20%20%20%20%20%20%20%20%20%20%20%20%20%20%20%20%20%20%20%20%20%20%20%20%20%20%20%20%20%20%20001371F6%0cMacintosh%20HD%20%20%20%20%20%20%20%20%20%20%20%20%20%20%20%20%20%20%20ABA78158:" TargetMode="External"/></Relationships>
</file>

<file path=ppt/slides/_rels/slide316.xml.rels><?xml version="1.0" encoding="UTF-8" standalone="yes"?>
<Relationships xmlns="http://schemas.openxmlformats.org/package/2006/relationships"><Relationship Id="rId3" Type="http://schemas.openxmlformats.org/officeDocument/2006/relationships/image" Target="../media/image359.jpeg"/><Relationship Id="rId2" Type="http://schemas.openxmlformats.org/officeDocument/2006/relationships/notesSlide" Target="../notesSlides/notesSlide114.xml"/><Relationship Id="rId1" Type="http://schemas.openxmlformats.org/officeDocument/2006/relationships/slideLayout" Target="../slideLayouts/slideLayout5.xml"/><Relationship Id="rId4" Type="http://schemas.openxmlformats.org/officeDocument/2006/relationships/image" Target="%07007_jpg%20%20%20%20%20%20%20%20%20%20%20%20%20%20%20%20%20%20%20%20%20%20%20%20%20%20%20%20%20%20%20%20%20%20%20%20%20%20%20%20%20%20%20%20%20%20%20%20%20%20%20%20%20%20%20%20001371F6%0cMacintosh%20HD%20%20%20%20%20%20%20%20%20%20%20%20%20%20%20%20%20%20%20ABA78158:" TargetMode="External"/></Relationships>
</file>

<file path=ppt/slides/_rels/slide317.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318.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320.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3" Type="http://schemas.openxmlformats.org/officeDocument/2006/relationships/image" Target="../media/image361.wmf"/><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3" Type="http://schemas.openxmlformats.org/officeDocument/2006/relationships/image" Target="../media/image362.wmf"/><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3" Type="http://schemas.openxmlformats.org/officeDocument/2006/relationships/image" Target="../media/image363.wmf"/><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3" Type="http://schemas.openxmlformats.org/officeDocument/2006/relationships/image" Target="../media/image364.wmf"/><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3" Type="http://schemas.openxmlformats.org/officeDocument/2006/relationships/image" Target="../media/image365.wmf"/><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3" Type="http://schemas.openxmlformats.org/officeDocument/2006/relationships/image" Target="../media/image366.wmf"/><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3" Type="http://schemas.openxmlformats.org/officeDocument/2006/relationships/image" Target="../media/image367.wmf"/><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3" Type="http://schemas.openxmlformats.org/officeDocument/2006/relationships/image" Target="../media/image368.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3" Type="http://schemas.openxmlformats.org/officeDocument/2006/relationships/hyperlink" Target="mailto:hanno.ulmer@imed.ac.at" TargetMode="External"/><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335.xml.rels><?xml version="1.0" encoding="UTF-8" standalone="yes"?>
<Relationships xmlns="http://schemas.openxmlformats.org/package/2006/relationships"><Relationship Id="rId3" Type="http://schemas.openxmlformats.org/officeDocument/2006/relationships/image" Target="../media/image369.wmf"/><Relationship Id="rId2" Type="http://schemas.openxmlformats.org/officeDocument/2006/relationships/notesSlide" Target="../notesSlides/notesSlide133.xml"/><Relationship Id="rId1" Type="http://schemas.openxmlformats.org/officeDocument/2006/relationships/slideLayout" Target="../slideLayouts/slideLayout2.xml"/><Relationship Id="rId6" Type="http://schemas.openxmlformats.org/officeDocument/2006/relationships/image" Target="../media/image372.wmf"/><Relationship Id="rId5" Type="http://schemas.openxmlformats.org/officeDocument/2006/relationships/image" Target="../media/image371.wmf"/><Relationship Id="rId4" Type="http://schemas.openxmlformats.org/officeDocument/2006/relationships/image" Target="../media/image370.wmf"/></Relationships>
</file>

<file path=ppt/slides/_rels/slide336.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2" Type="http://schemas.openxmlformats.org/officeDocument/2006/relationships/image" Target="../media/image373.jpeg"/><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2" Type="http://schemas.openxmlformats.org/officeDocument/2006/relationships/image" Target="../media/image374.jpeg"/><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2" Type="http://schemas.openxmlformats.org/officeDocument/2006/relationships/image" Target="../media/image375.jpeg"/><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3" Type="http://schemas.openxmlformats.org/officeDocument/2006/relationships/image" Target="../media/image376.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2" Type="http://schemas.openxmlformats.org/officeDocument/2006/relationships/image" Target="../media/image377.jpeg"/><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3" Type="http://schemas.openxmlformats.org/officeDocument/2006/relationships/image" Target="../media/image378.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5.xml"/></Relationships>
</file>

<file path=ppt/slides/_rels/slide346.xml.rels><?xml version="1.0" encoding="UTF-8" standalone="yes"?>
<Relationships xmlns="http://schemas.openxmlformats.org/package/2006/relationships"><Relationship Id="rId3" Type="http://schemas.openxmlformats.org/officeDocument/2006/relationships/image" Target="../media/image379.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42.xml"/><Relationship Id="rId1" Type="http://schemas.openxmlformats.org/officeDocument/2006/relationships/themeOverride" Target="../theme/themeOverride1.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43.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53.xml.rels><?xml version="1.0" encoding="UTF-8" standalone="yes"?>
<Relationships xmlns="http://schemas.openxmlformats.org/package/2006/relationships"><Relationship Id="rId2" Type="http://schemas.openxmlformats.org/officeDocument/2006/relationships/image" Target="../media/image380.emf"/><Relationship Id="rId1" Type="http://schemas.openxmlformats.org/officeDocument/2006/relationships/slideLayout" Target="../slideLayouts/slideLayout43.xml"/></Relationships>
</file>

<file path=ppt/slides/_rels/slide354.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notesSlide" Target="../notesSlides/notesSlide142.xml"/><Relationship Id="rId1" Type="http://schemas.openxmlformats.org/officeDocument/2006/relationships/slideLayout" Target="../slideLayouts/slideLayout43.xml"/><Relationship Id="rId4" Type="http://schemas.microsoft.com/office/2007/relationships/hdphoto" Target="../media/hdphoto1.wdp"/></Relationships>
</file>

<file path=ppt/slides/_rels/slide355.xml.rels><?xml version="1.0" encoding="UTF-8" standalone="yes"?>
<Relationships xmlns="http://schemas.openxmlformats.org/package/2006/relationships"><Relationship Id="rId2" Type="http://schemas.openxmlformats.org/officeDocument/2006/relationships/image" Target="../media/image382.emf"/><Relationship Id="rId1" Type="http://schemas.openxmlformats.org/officeDocument/2006/relationships/slideLayout" Target="../slideLayouts/slideLayout43.xml"/></Relationships>
</file>

<file path=ppt/slides/_rels/slide356.xml.rels><?xml version="1.0" encoding="UTF-8" standalone="yes"?>
<Relationships xmlns="http://schemas.openxmlformats.org/package/2006/relationships"><Relationship Id="rId2" Type="http://schemas.openxmlformats.org/officeDocument/2006/relationships/image" Target="../media/image383.png"/><Relationship Id="rId1" Type="http://schemas.openxmlformats.org/officeDocument/2006/relationships/slideLayout" Target="../slideLayouts/slideLayout43.xml"/></Relationships>
</file>

<file path=ppt/slides/_rels/slide357.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43.xml"/></Relationships>
</file>

<file path=ppt/slides/_rels/slide35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4.xml"/><Relationship Id="rId1" Type="http://schemas.openxmlformats.org/officeDocument/2006/relationships/slideLayout" Target="../slideLayouts/slideLayout4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60.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54.xml"/></Relationships>
</file>

<file path=ppt/slides/_rels/slide361.xml.rels><?xml version="1.0" encoding="UTF-8" standalone="yes"?>
<Relationships xmlns="http://schemas.openxmlformats.org/package/2006/relationships"><Relationship Id="rId2" Type="http://schemas.openxmlformats.org/officeDocument/2006/relationships/image" Target="../media/image373.jpeg"/><Relationship Id="rId1" Type="http://schemas.openxmlformats.org/officeDocument/2006/relationships/slideLayout" Target="../slideLayouts/slideLayout43.xml"/></Relationships>
</file>

<file path=ppt/slides/_rels/slide362.xml.rels><?xml version="1.0" encoding="UTF-8" standalone="yes"?>
<Relationships xmlns="http://schemas.openxmlformats.org/package/2006/relationships"><Relationship Id="rId3" Type="http://schemas.openxmlformats.org/officeDocument/2006/relationships/image" Target="../media/image384.png"/><Relationship Id="rId2" Type="http://schemas.openxmlformats.org/officeDocument/2006/relationships/notesSlide" Target="../notesSlides/notesSlide146.xml"/><Relationship Id="rId1" Type="http://schemas.openxmlformats.org/officeDocument/2006/relationships/slideLayout" Target="../slideLayouts/slideLayout43.xml"/></Relationships>
</file>

<file path=ppt/slides/_rels/slide363.xml.rels><?xml version="1.0" encoding="UTF-8" standalone="yes"?>
<Relationships xmlns="http://schemas.openxmlformats.org/package/2006/relationships"><Relationship Id="rId3" Type="http://schemas.openxmlformats.org/officeDocument/2006/relationships/image" Target="../media/image385.wmf"/><Relationship Id="rId2" Type="http://schemas.openxmlformats.org/officeDocument/2006/relationships/notesSlide" Target="../notesSlides/notesSlide147.xml"/><Relationship Id="rId1" Type="http://schemas.openxmlformats.org/officeDocument/2006/relationships/slideLayout" Target="../slideLayouts/slideLayout43.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66.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43.xml"/></Relationships>
</file>

<file path=ppt/slides/_rels/slide36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9.xml"/><Relationship Id="rId1" Type="http://schemas.openxmlformats.org/officeDocument/2006/relationships/slideLayout" Target="../slideLayouts/slideLayout4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68.xml.rels><?xml version="1.0" encoding="UTF-8" standalone="yes"?>
<Relationships xmlns="http://schemas.openxmlformats.org/package/2006/relationships"><Relationship Id="rId3" Type="http://schemas.openxmlformats.org/officeDocument/2006/relationships/image" Target="../media/image387.jpeg"/><Relationship Id="rId2" Type="http://schemas.openxmlformats.org/officeDocument/2006/relationships/image" Target="../media/image386.jpeg"/><Relationship Id="rId1" Type="http://schemas.openxmlformats.org/officeDocument/2006/relationships/slideLayout" Target="../slideLayouts/slideLayout43.xml"/></Relationships>
</file>

<file path=ppt/slides/_rels/slide369.xml.rels><?xml version="1.0" encoding="UTF-8" standalone="yes"?>
<Relationships xmlns="http://schemas.openxmlformats.org/package/2006/relationships"><Relationship Id="rId2" Type="http://schemas.openxmlformats.org/officeDocument/2006/relationships/image" Target="../media/image388.jpeg"/><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71.xml.rels><?xml version="1.0" encoding="UTF-8" standalone="yes"?>
<Relationships xmlns="http://schemas.openxmlformats.org/package/2006/relationships"><Relationship Id="rId2" Type="http://schemas.openxmlformats.org/officeDocument/2006/relationships/image" Target="../media/image389.png"/><Relationship Id="rId1" Type="http://schemas.openxmlformats.org/officeDocument/2006/relationships/slideLayout" Target="../slideLayouts/slideLayout43.xml"/></Relationships>
</file>

<file path=ppt/slides/_rels/slide372.xml.rels><?xml version="1.0" encoding="UTF-8" standalone="yes"?>
<Relationships xmlns="http://schemas.openxmlformats.org/package/2006/relationships"><Relationship Id="rId3" Type="http://schemas.openxmlformats.org/officeDocument/2006/relationships/image" Target="../media/image391.jpeg"/><Relationship Id="rId2" Type="http://schemas.openxmlformats.org/officeDocument/2006/relationships/image" Target="../media/image390.jpeg"/><Relationship Id="rId1" Type="http://schemas.openxmlformats.org/officeDocument/2006/relationships/slideLayout" Target="../slideLayouts/slideLayout43.xml"/><Relationship Id="rId4" Type="http://schemas.openxmlformats.org/officeDocument/2006/relationships/image" Target="../media/image1300.png"/></Relationships>
</file>

<file path=ppt/slides/_rels/slide373.xml.rels><?xml version="1.0" encoding="UTF-8" standalone="yes"?>
<Relationships xmlns="http://schemas.openxmlformats.org/package/2006/relationships"><Relationship Id="rId2" Type="http://schemas.openxmlformats.org/officeDocument/2006/relationships/slideLayout" Target="../slideLayouts/slideLayout43.xml"/><Relationship Id="rId1" Type="http://schemas.openxmlformats.org/officeDocument/2006/relationships/themeOverride" Target="../theme/themeOverride2.xml"/></Relationships>
</file>

<file path=ppt/slides/_rels/slide374.xml.rels><?xml version="1.0" encoding="UTF-8" standalone="yes"?>
<Relationships xmlns="http://schemas.openxmlformats.org/package/2006/relationships"><Relationship Id="rId2" Type="http://schemas.openxmlformats.org/officeDocument/2006/relationships/image" Target="../media/image392.png"/><Relationship Id="rId1" Type="http://schemas.openxmlformats.org/officeDocument/2006/relationships/slideLayout" Target="../slideLayouts/slideLayout43.xml"/></Relationships>
</file>

<file path=ppt/slides/_rels/slide375.xml.rels><?xml version="1.0" encoding="UTF-8" standalone="yes"?>
<Relationships xmlns="http://schemas.openxmlformats.org/package/2006/relationships"><Relationship Id="rId2" Type="http://schemas.openxmlformats.org/officeDocument/2006/relationships/image" Target="../media/image393.png"/><Relationship Id="rId1" Type="http://schemas.openxmlformats.org/officeDocument/2006/relationships/slideLayout" Target="../slideLayouts/slideLayout43.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3" Type="http://schemas.openxmlformats.org/officeDocument/2006/relationships/image" Target="../media/image395.png"/><Relationship Id="rId2" Type="http://schemas.openxmlformats.org/officeDocument/2006/relationships/image" Target="../media/image394.png"/><Relationship Id="rId1" Type="http://schemas.openxmlformats.org/officeDocument/2006/relationships/slideLayout" Target="../slideLayouts/slideLayout43.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82.xml.rels><?xml version="1.0" encoding="UTF-8" standalone="yes"?>
<Relationships xmlns="http://schemas.openxmlformats.org/package/2006/relationships"><Relationship Id="rId3" Type="http://schemas.openxmlformats.org/officeDocument/2006/relationships/image" Target="../media/image397.png"/><Relationship Id="rId2" Type="http://schemas.openxmlformats.org/officeDocument/2006/relationships/image" Target="../media/image396.png"/><Relationship Id="rId1" Type="http://schemas.openxmlformats.org/officeDocument/2006/relationships/slideLayout" Target="../slideLayouts/slideLayout43.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84.xml.rels><?xml version="1.0" encoding="UTF-8" standalone="yes"?>
<Relationships xmlns="http://schemas.openxmlformats.org/package/2006/relationships"><Relationship Id="rId8" Type="http://schemas.openxmlformats.org/officeDocument/2006/relationships/hyperlink" Target="https://www.medcalc.org/manual/meta-analysis-ROC-area.php" TargetMode="External"/><Relationship Id="rId3" Type="http://schemas.openxmlformats.org/officeDocument/2006/relationships/hyperlink" Target="https://www.medcalc.org/manual/meta-analysis-correlation.php" TargetMode="External"/><Relationship Id="rId7" Type="http://schemas.openxmlformats.org/officeDocument/2006/relationships/hyperlink" Target="https://www.medcalc.org/manual/meta-analysis-oddsratio.php" TargetMode="External"/><Relationship Id="rId2" Type="http://schemas.openxmlformats.org/officeDocument/2006/relationships/hyperlink" Target="https://www.medcalc.org/manual/meta-analysis-continuousmeasure.php" TargetMode="External"/><Relationship Id="rId1" Type="http://schemas.openxmlformats.org/officeDocument/2006/relationships/slideLayout" Target="../slideLayouts/slideLayout43.xml"/><Relationship Id="rId6" Type="http://schemas.openxmlformats.org/officeDocument/2006/relationships/hyperlink" Target="https://www.medcalc.org/manual/meta-analysis-riskdifference.php" TargetMode="External"/><Relationship Id="rId5" Type="http://schemas.openxmlformats.org/officeDocument/2006/relationships/hyperlink" Target="https://www.medcalc.org/manual/meta-analysis-relativerisk.php" TargetMode="External"/><Relationship Id="rId4" Type="http://schemas.openxmlformats.org/officeDocument/2006/relationships/hyperlink" Target="https://www.medcalc.org/manual/meta-analysis-proportion.php" TargetMode="External"/><Relationship Id="rId9" Type="http://schemas.openxmlformats.org/officeDocument/2006/relationships/hyperlink" Target="https://www.medcalc.org/manual/meta-generic.php" TargetMode="External"/></Relationships>
</file>

<file path=ppt/slides/_rels/slide385.xml.rels><?xml version="1.0" encoding="UTF-8" standalone="yes"?>
<Relationships xmlns="http://schemas.openxmlformats.org/package/2006/relationships"><Relationship Id="rId2" Type="http://schemas.openxmlformats.org/officeDocument/2006/relationships/image" Target="../media/image398.png"/><Relationship Id="rId1" Type="http://schemas.openxmlformats.org/officeDocument/2006/relationships/slideLayout" Target="../slideLayouts/slideLayout43.xml"/></Relationships>
</file>

<file path=ppt/slides/_rels/slide386.xml.rels><?xml version="1.0" encoding="UTF-8" standalone="yes"?>
<Relationships xmlns="http://schemas.openxmlformats.org/package/2006/relationships"><Relationship Id="rId2" Type="http://schemas.openxmlformats.org/officeDocument/2006/relationships/image" Target="../media/image399.png"/><Relationship Id="rId1" Type="http://schemas.openxmlformats.org/officeDocument/2006/relationships/slideLayout" Target="../slideLayouts/slideLayout43.xml"/></Relationships>
</file>

<file path=ppt/slides/_rels/slide387.xml.rels><?xml version="1.0" encoding="UTF-8" standalone="yes"?>
<Relationships xmlns="http://schemas.openxmlformats.org/package/2006/relationships"><Relationship Id="rId2" Type="http://schemas.openxmlformats.org/officeDocument/2006/relationships/image" Target="../media/image400.png"/><Relationship Id="rId1" Type="http://schemas.openxmlformats.org/officeDocument/2006/relationships/slideLayout" Target="../slideLayouts/slideLayout43.xml"/></Relationships>
</file>

<file path=ppt/slides/_rels/slide388.xml.rels><?xml version="1.0" encoding="UTF-8" standalone="yes"?>
<Relationships xmlns="http://schemas.openxmlformats.org/package/2006/relationships"><Relationship Id="rId2" Type="http://schemas.openxmlformats.org/officeDocument/2006/relationships/image" Target="../media/image401.png"/><Relationship Id="rId1" Type="http://schemas.openxmlformats.org/officeDocument/2006/relationships/slideLayout" Target="../slideLayouts/slideLayout43.xml"/></Relationships>
</file>

<file path=ppt/slides/_rels/slide389.xml.rels><?xml version="1.0" encoding="UTF-8" standalone="yes"?>
<Relationships xmlns="http://schemas.openxmlformats.org/package/2006/relationships"><Relationship Id="rId2" Type="http://schemas.openxmlformats.org/officeDocument/2006/relationships/image" Target="../media/image402.png"/><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2" Type="http://schemas.openxmlformats.org/officeDocument/2006/relationships/image" Target="../media/image403.png"/><Relationship Id="rId1" Type="http://schemas.openxmlformats.org/officeDocument/2006/relationships/slideLayout" Target="../slideLayouts/slideLayout43.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92.xml.rels><?xml version="1.0" encoding="UTF-8" standalone="yes"?>
<Relationships xmlns="http://schemas.openxmlformats.org/package/2006/relationships"><Relationship Id="rId2" Type="http://schemas.openxmlformats.org/officeDocument/2006/relationships/image" Target="../media/image404.png"/><Relationship Id="rId1" Type="http://schemas.openxmlformats.org/officeDocument/2006/relationships/slideLayout" Target="../slideLayouts/slideLayout43.xml"/></Relationships>
</file>

<file path=ppt/slides/_rels/slide393.xml.rels><?xml version="1.0" encoding="UTF-8" standalone="yes"?>
<Relationships xmlns="http://schemas.openxmlformats.org/package/2006/relationships"><Relationship Id="rId2" Type="http://schemas.openxmlformats.org/officeDocument/2006/relationships/image" Target="../media/image405.png"/><Relationship Id="rId1" Type="http://schemas.openxmlformats.org/officeDocument/2006/relationships/slideLayout" Target="../slideLayouts/slideLayout43.xml"/></Relationships>
</file>

<file path=ppt/slides/_rels/slide394.xml.rels><?xml version="1.0" encoding="UTF-8" standalone="yes"?>
<Relationships xmlns="http://schemas.openxmlformats.org/package/2006/relationships"><Relationship Id="rId2" Type="http://schemas.openxmlformats.org/officeDocument/2006/relationships/image" Target="../media/image406.png"/><Relationship Id="rId1" Type="http://schemas.openxmlformats.org/officeDocument/2006/relationships/slideLayout" Target="../slideLayouts/slideLayout43.xml"/></Relationships>
</file>

<file path=ppt/slides/_rels/slide395.xml.rels><?xml version="1.0" encoding="UTF-8" standalone="yes"?>
<Relationships xmlns="http://schemas.openxmlformats.org/package/2006/relationships"><Relationship Id="rId2" Type="http://schemas.openxmlformats.org/officeDocument/2006/relationships/image" Target="../media/image407.png"/><Relationship Id="rId1" Type="http://schemas.openxmlformats.org/officeDocument/2006/relationships/slideLayout" Target="../slideLayouts/slideLayout43.xml"/></Relationships>
</file>

<file path=ppt/slides/_rels/slide396.xml.rels><?xml version="1.0" encoding="UTF-8" standalone="yes"?>
<Relationships xmlns="http://schemas.openxmlformats.org/package/2006/relationships"><Relationship Id="rId2" Type="http://schemas.openxmlformats.org/officeDocument/2006/relationships/image" Target="../media/image408.png"/><Relationship Id="rId1" Type="http://schemas.openxmlformats.org/officeDocument/2006/relationships/slideLayout" Target="../slideLayouts/slideLayout43.xml"/></Relationships>
</file>

<file path=ppt/slides/_rels/slide397.xml.rels><?xml version="1.0" encoding="UTF-8" standalone="yes"?>
<Relationships xmlns="http://schemas.openxmlformats.org/package/2006/relationships"><Relationship Id="rId2" Type="http://schemas.openxmlformats.org/officeDocument/2006/relationships/image" Target="../media/image409.png"/><Relationship Id="rId1" Type="http://schemas.openxmlformats.org/officeDocument/2006/relationships/slideLayout" Target="../slideLayouts/slideLayout43.xml"/></Relationships>
</file>

<file path=ppt/slides/_rels/slide398.xml.rels><?xml version="1.0" encoding="UTF-8" standalone="yes"?>
<Relationships xmlns="http://schemas.openxmlformats.org/package/2006/relationships"><Relationship Id="rId2" Type="http://schemas.openxmlformats.org/officeDocument/2006/relationships/image" Target="../media/image410.png"/><Relationship Id="rId1" Type="http://schemas.openxmlformats.org/officeDocument/2006/relationships/slideLayout" Target="../slideLayouts/slideLayout43.xml"/></Relationships>
</file>

<file path=ppt/slides/_rels/slide399.xml.rels><?xml version="1.0" encoding="UTF-8" standalone="yes"?>
<Relationships xmlns="http://schemas.openxmlformats.org/package/2006/relationships"><Relationship Id="rId2" Type="http://schemas.openxmlformats.org/officeDocument/2006/relationships/image" Target="../media/image411.png"/><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wmf"/><Relationship Id="rId4" Type="http://schemas.openxmlformats.org/officeDocument/2006/relationships/image" Target="../media/image8.wmf"/></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00.xml.rels><?xml version="1.0" encoding="UTF-8" standalone="yes"?>
<Relationships xmlns="http://schemas.openxmlformats.org/package/2006/relationships"><Relationship Id="rId2" Type="http://schemas.openxmlformats.org/officeDocument/2006/relationships/image" Target="../media/image412.emf"/><Relationship Id="rId1" Type="http://schemas.openxmlformats.org/officeDocument/2006/relationships/slideLayout" Target="../slideLayouts/slideLayout43.xml"/></Relationships>
</file>

<file path=ppt/slides/_rels/slide401.xml.rels><?xml version="1.0" encoding="UTF-8" standalone="yes"?>
<Relationships xmlns="http://schemas.openxmlformats.org/package/2006/relationships"><Relationship Id="rId2" Type="http://schemas.openxmlformats.org/officeDocument/2006/relationships/image" Target="../media/image413.tiff"/><Relationship Id="rId1" Type="http://schemas.openxmlformats.org/officeDocument/2006/relationships/slideLayout" Target="../slideLayouts/slideLayout43.xml"/></Relationships>
</file>

<file path=ppt/slides/_rels/slide402.xml.rels><?xml version="1.0" encoding="UTF-8" standalone="yes"?>
<Relationships xmlns="http://schemas.openxmlformats.org/package/2006/relationships"><Relationship Id="rId2" Type="http://schemas.openxmlformats.org/officeDocument/2006/relationships/image" Target="../media/image414.tiff"/><Relationship Id="rId1" Type="http://schemas.openxmlformats.org/officeDocument/2006/relationships/slideLayout" Target="../slideLayouts/slideLayout43.xml"/></Relationships>
</file>

<file path=ppt/slides/_rels/slide403.xml.rels><?xml version="1.0" encoding="UTF-8" standalone="yes"?>
<Relationships xmlns="http://schemas.openxmlformats.org/package/2006/relationships"><Relationship Id="rId3" Type="http://schemas.openxmlformats.org/officeDocument/2006/relationships/image" Target="../media/image416.png"/><Relationship Id="rId2" Type="http://schemas.openxmlformats.org/officeDocument/2006/relationships/image" Target="../media/image415.emf"/><Relationship Id="rId1" Type="http://schemas.openxmlformats.org/officeDocument/2006/relationships/slideLayout" Target="../slideLayouts/slideLayout43.xml"/></Relationships>
</file>

<file path=ppt/slides/_rels/slide404.xml.rels><?xml version="1.0" encoding="UTF-8" standalone="yes"?>
<Relationships xmlns="http://schemas.openxmlformats.org/package/2006/relationships"><Relationship Id="rId2" Type="http://schemas.openxmlformats.org/officeDocument/2006/relationships/image" Target="../media/image417.emf"/><Relationship Id="rId1" Type="http://schemas.openxmlformats.org/officeDocument/2006/relationships/slideLayout" Target="../slideLayouts/slideLayout43.xml"/></Relationships>
</file>

<file path=ppt/slides/_rels/slide405.xml.rels><?xml version="1.0" encoding="UTF-8" standalone="yes"?>
<Relationships xmlns="http://schemas.openxmlformats.org/package/2006/relationships"><Relationship Id="rId3" Type="http://schemas.openxmlformats.org/officeDocument/2006/relationships/hyperlink" Target="https://journals.plos.org/plosmedicine/article?id=10.1371/journal.pmed.1000097" TargetMode="External"/><Relationship Id="rId2" Type="http://schemas.openxmlformats.org/officeDocument/2006/relationships/image" Target="../media/image418.png"/><Relationship Id="rId1" Type="http://schemas.openxmlformats.org/officeDocument/2006/relationships/slideLayout" Target="../slideLayouts/slideLayout67.xml"/><Relationship Id="rId4" Type="http://schemas.openxmlformats.org/officeDocument/2006/relationships/image" Target="../media/image419.png"/></Relationships>
</file>

<file path=ppt/slides/_rels/slide406.xml.rels><?xml version="1.0" encoding="UTF-8" standalone="yes"?>
<Relationships xmlns="http://schemas.openxmlformats.org/package/2006/relationships"><Relationship Id="rId3" Type="http://schemas.openxmlformats.org/officeDocument/2006/relationships/hyperlink" Target="https://journals.plos.org/plosmedicine/article?id=10.1371/journal.pmed.1000097" TargetMode="External"/><Relationship Id="rId2" Type="http://schemas.openxmlformats.org/officeDocument/2006/relationships/image" Target="../media/image420.png"/><Relationship Id="rId1" Type="http://schemas.openxmlformats.org/officeDocument/2006/relationships/slideLayout" Target="../slideLayouts/slideLayout78.xml"/><Relationship Id="rId4" Type="http://schemas.openxmlformats.org/officeDocument/2006/relationships/image" Target="../media/image419.png"/></Relationships>
</file>

<file path=ppt/slides/_rels/slide40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0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09.xml.rels><?xml version="1.0" encoding="UTF-8" standalone="yes"?>
<Relationships xmlns="http://schemas.openxmlformats.org/package/2006/relationships"><Relationship Id="rId2" Type="http://schemas.openxmlformats.org/officeDocument/2006/relationships/image" Target="../media/image421.png"/><Relationship Id="rId1" Type="http://schemas.openxmlformats.org/officeDocument/2006/relationships/slideLayout" Target="../slideLayouts/slideLayout43.xml"/></Relationships>
</file>

<file path=ppt/slides/_rels/slide4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10.xml.rels><?xml version="1.0" encoding="UTF-8" standalone="yes"?>
<Relationships xmlns="http://schemas.openxmlformats.org/package/2006/relationships"><Relationship Id="rId3" Type="http://schemas.openxmlformats.org/officeDocument/2006/relationships/image" Target="../media/image423.jpeg"/><Relationship Id="rId2" Type="http://schemas.openxmlformats.org/officeDocument/2006/relationships/image" Target="../media/image422.png"/><Relationship Id="rId1" Type="http://schemas.openxmlformats.org/officeDocument/2006/relationships/slideLayout" Target="../slideLayouts/slideLayout43.xml"/></Relationships>
</file>

<file path=ppt/slides/_rels/slide41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9.xml.rels><?xml version="1.0" encoding="UTF-8" standalone="yes"?>
<Relationships xmlns="http://schemas.openxmlformats.org/package/2006/relationships"><Relationship Id="rId3" Type="http://schemas.openxmlformats.org/officeDocument/2006/relationships/hyperlink" Target="http://www.consort-statement.org/" TargetMode="External"/><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20.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xml"/></Relationships>
</file>

<file path=ppt/slides/_rels/slide421.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422.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423.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424.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425.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426.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427.xml.rels><?xml version="1.0" encoding="UTF-8" standalone="yes"?>
<Relationships xmlns="http://schemas.openxmlformats.org/package/2006/relationships"><Relationship Id="rId3" Type="http://schemas.openxmlformats.org/officeDocument/2006/relationships/image" Target="../media/image424.pn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428.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429.xml.rels><?xml version="1.0" encoding="UTF-8" standalone="yes"?>
<Relationships xmlns="http://schemas.openxmlformats.org/package/2006/relationships"><Relationship Id="rId3" Type="http://schemas.openxmlformats.org/officeDocument/2006/relationships/image" Target="../media/image425.wmf"/><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30.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431.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432.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433.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434.xml.rels><?xml version="1.0" encoding="UTF-8" standalone="yes"?>
<Relationships xmlns="http://schemas.openxmlformats.org/package/2006/relationships"><Relationship Id="rId2" Type="http://schemas.openxmlformats.org/officeDocument/2006/relationships/image" Target="../media/image426.png"/><Relationship Id="rId1" Type="http://schemas.openxmlformats.org/officeDocument/2006/relationships/slideLayout" Target="../slideLayouts/slideLayout4.xml"/></Relationships>
</file>

<file path=ppt/slides/_rels/slide435.xml.rels><?xml version="1.0" encoding="UTF-8" standalone="yes"?>
<Relationships xmlns="http://schemas.openxmlformats.org/package/2006/relationships"><Relationship Id="rId2" Type="http://schemas.openxmlformats.org/officeDocument/2006/relationships/image" Target="../media/image427.png"/><Relationship Id="rId1" Type="http://schemas.openxmlformats.org/officeDocument/2006/relationships/slideLayout" Target="../slideLayouts/slideLayout2.xml"/></Relationships>
</file>

<file path=ppt/slides/_rels/slide4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9.xml.rels><?xml version="1.0" encoding="UTF-8" standalone="yes"?>
<Relationships xmlns="http://schemas.openxmlformats.org/package/2006/relationships"><Relationship Id="rId2" Type="http://schemas.openxmlformats.org/officeDocument/2006/relationships/image" Target="../media/image427.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1.xml.rels><?xml version="1.0" encoding="UTF-8" standalone="yes"?>
<Relationships xmlns="http://schemas.openxmlformats.org/package/2006/relationships"><Relationship Id="rId3" Type="http://schemas.openxmlformats.org/officeDocument/2006/relationships/image" Target="../media/image428.jpeg"/><Relationship Id="rId2" Type="http://schemas.openxmlformats.org/officeDocument/2006/relationships/notesSlide" Target="../notesSlides/notesSlide165.xml"/><Relationship Id="rId1" Type="http://schemas.openxmlformats.org/officeDocument/2006/relationships/slideLayout" Target="../slideLayouts/slideLayout5.xml"/></Relationships>
</file>

<file path=ppt/slides/_rels/slide452.xml.rels><?xml version="1.0" encoding="UTF-8" standalone="yes"?>
<Relationships xmlns="http://schemas.openxmlformats.org/package/2006/relationships"><Relationship Id="rId2" Type="http://schemas.openxmlformats.org/officeDocument/2006/relationships/image" Target="../media/image428.jpeg"/><Relationship Id="rId1" Type="http://schemas.openxmlformats.org/officeDocument/2006/relationships/slideLayout" Target="../slideLayouts/slideLayout5.xml"/></Relationships>
</file>

<file path=ppt/slides/_rels/slide453.xml.rels><?xml version="1.0" encoding="UTF-8" standalone="yes"?>
<Relationships xmlns="http://schemas.openxmlformats.org/package/2006/relationships"><Relationship Id="rId3" Type="http://schemas.openxmlformats.org/officeDocument/2006/relationships/oleObject" Target="../embeddings/oleObject95.bin"/><Relationship Id="rId2" Type="http://schemas.openxmlformats.org/officeDocument/2006/relationships/slideLayout" Target="../slideLayouts/slideLayout5.xml"/><Relationship Id="rId1" Type="http://schemas.openxmlformats.org/officeDocument/2006/relationships/vmlDrawing" Target="../drawings/vmlDrawing38.vml"/><Relationship Id="rId5" Type="http://schemas.openxmlformats.org/officeDocument/2006/relationships/image" Target="../media/image428.jpeg"/><Relationship Id="rId4" Type="http://schemas.openxmlformats.org/officeDocument/2006/relationships/image" Target="../media/image429.emf"/></Relationships>
</file>

<file path=ppt/slides/_rels/slide454.xml.rels><?xml version="1.0" encoding="UTF-8" standalone="yes"?>
<Relationships xmlns="http://schemas.openxmlformats.org/package/2006/relationships"><Relationship Id="rId2" Type="http://schemas.openxmlformats.org/officeDocument/2006/relationships/image" Target="../media/image428.jpeg"/><Relationship Id="rId1" Type="http://schemas.openxmlformats.org/officeDocument/2006/relationships/slideLayout" Target="../slideLayouts/slideLayout5.xml"/></Relationships>
</file>

<file path=ppt/slides/_rels/slide455.xml.rels><?xml version="1.0" encoding="UTF-8" standalone="yes"?>
<Relationships xmlns="http://schemas.openxmlformats.org/package/2006/relationships"><Relationship Id="rId2" Type="http://schemas.openxmlformats.org/officeDocument/2006/relationships/image" Target="../media/image428.jpeg"/><Relationship Id="rId1" Type="http://schemas.openxmlformats.org/officeDocument/2006/relationships/slideLayout" Target="../slideLayouts/slideLayout5.xml"/></Relationships>
</file>

<file path=ppt/slides/_rels/slide456.xml.rels><?xml version="1.0" encoding="UTF-8" standalone="yes"?>
<Relationships xmlns="http://schemas.openxmlformats.org/package/2006/relationships"><Relationship Id="rId3" Type="http://schemas.openxmlformats.org/officeDocument/2006/relationships/image" Target="../media/image428.jpeg"/><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457.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notesSlide" Target="../notesSlides/notesSlide166.xml"/><Relationship Id="rId1" Type="http://schemas.openxmlformats.org/officeDocument/2006/relationships/slideLayout" Target="../slideLayouts/slideLayout2.xml"/><Relationship Id="rId4" Type="http://schemas.openxmlformats.org/officeDocument/2006/relationships/image" Target="../media/image431.png"/></Relationships>
</file>

<file path=ppt/slides/_rels/slide458.xml.rels><?xml version="1.0" encoding="UTF-8" standalone="yes"?>
<Relationships xmlns="http://schemas.openxmlformats.org/package/2006/relationships"><Relationship Id="rId3" Type="http://schemas.openxmlformats.org/officeDocument/2006/relationships/image" Target="../media/image432.wmf"/><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459.xml.rels><?xml version="1.0" encoding="UTF-8" standalone="yes"?>
<Relationships xmlns="http://schemas.openxmlformats.org/package/2006/relationships"><Relationship Id="rId3" Type="http://schemas.openxmlformats.org/officeDocument/2006/relationships/image" Target="../media/image433.pn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60.xml.rels><?xml version="1.0" encoding="UTF-8" standalone="yes"?>
<Relationships xmlns="http://schemas.openxmlformats.org/package/2006/relationships"><Relationship Id="rId3" Type="http://schemas.openxmlformats.org/officeDocument/2006/relationships/image" Target="../media/image434.wmf"/><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461.xml.rels><?xml version="1.0" encoding="UTF-8" standalone="yes"?>
<Relationships xmlns="http://schemas.openxmlformats.org/package/2006/relationships"><Relationship Id="rId3" Type="http://schemas.openxmlformats.org/officeDocument/2006/relationships/image" Target="../media/image435.wmf"/><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462.xml.rels><?xml version="1.0" encoding="UTF-8" standalone="yes"?>
<Relationships xmlns="http://schemas.openxmlformats.org/package/2006/relationships"><Relationship Id="rId3" Type="http://schemas.openxmlformats.org/officeDocument/2006/relationships/image" Target="../media/image436.png"/><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xml"/><Relationship Id="rId5" Type="http://schemas.openxmlformats.org/officeDocument/2006/relationships/image" Target="../media/image81.png"/><Relationship Id="rId4" Type="http://schemas.openxmlformats.org/officeDocument/2006/relationships/image" Target="../media/image80.png"/></Relationships>
</file>

<file path=ppt/slides/_rels/slide5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mailto:hanno.ulmer@i-med.ac.at"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hyperlink" Target="https://clincase.com/" TargetMode="External"/><Relationship Id="rId3" Type="http://schemas.openxmlformats.org/officeDocument/2006/relationships/hyperlink" Target="https://sosci.i-med.ac.at/admin/" TargetMode="External"/><Relationship Id="rId7" Type="http://schemas.openxmlformats.org/officeDocument/2006/relationships/hyperlink" Target="https://www.limesurvey.org/" TargetMode="External"/><Relationship Id="rId2" Type="http://schemas.openxmlformats.org/officeDocument/2006/relationships/hyperlink" Target="https://redcap.i-med.ac.at/" TargetMode="External"/><Relationship Id="rId1" Type="http://schemas.openxmlformats.org/officeDocument/2006/relationships/slideLayout" Target="../slideLayouts/slideLayout2.xml"/><Relationship Id="rId6" Type="http://schemas.openxmlformats.org/officeDocument/2006/relationships/hyperlink" Target="https://www.google.com/forms/about/" TargetMode="External"/><Relationship Id="rId5" Type="http://schemas.openxmlformats.org/officeDocument/2006/relationships/hyperlink" Target="https://www.askimed.com/" TargetMode="External"/><Relationship Id="rId4" Type="http://schemas.openxmlformats.org/officeDocument/2006/relationships/hyperlink" Target="https://grafstat.i-med.ac.at/grafstat20/index.htm"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qol.eortc.org/questionnaires/" TargetMode="External"/><Relationship Id="rId2" Type="http://schemas.openxmlformats.org/officeDocument/2006/relationships/hyperlink" Target="https://orthotoolkit.com/" TargetMode="External"/><Relationship Id="rId1" Type="http://schemas.openxmlformats.org/officeDocument/2006/relationships/slideLayout" Target="../slideLayouts/slideLayout2.xml"/><Relationship Id="rId4" Type="http://schemas.openxmlformats.org/officeDocument/2006/relationships/hyperlink" Target="https://www.testzentrale.de/"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hyperlink" Target="https://www.eortc.org/app/uploads/sites/2/2018/02/SCmanual.pdf"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hyperlink" Target="https://www.eortc.org/app/uploads/sites/2/2018/02/SCmanual.pdf"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96.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19.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01.wmf"/></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02.wmf"/></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03.wmf"/></Relationships>
</file>

<file path=ppt/slides/_rels/slide85.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07.wmf"/><Relationship Id="rId5" Type="http://schemas.openxmlformats.org/officeDocument/2006/relationships/oleObject" Target="../embeddings/oleObject5.bin"/><Relationship Id="rId4" Type="http://schemas.openxmlformats.org/officeDocument/2006/relationships/image" Target="../media/image106.wmf"/></Relationships>
</file>

<file path=ppt/slides/_rels/slide87.x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image" Target="../media/image105.e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10.wmf"/><Relationship Id="rId5" Type="http://schemas.openxmlformats.org/officeDocument/2006/relationships/oleObject" Target="../embeddings/oleObject7.bin"/><Relationship Id="rId4" Type="http://schemas.openxmlformats.org/officeDocument/2006/relationships/image" Target="../media/image109.wm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4" Type="http://schemas.openxmlformats.org/officeDocument/2006/relationships/image" Target="../media/image105.emf"/></Relationships>
</file>

<file path=ppt/slides/_rels/slide97.x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21.em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11188" y="1524000"/>
            <a:ext cx="7905750" cy="2120900"/>
          </a:xfrm>
        </p:spPr>
        <p:txBody>
          <a:bodyPr>
            <a:normAutofit/>
          </a:bodyPr>
          <a:lstStyle/>
          <a:p>
            <a:pPr algn="l"/>
            <a:r>
              <a:rPr lang="en-US" b="1" dirty="0" err="1" smtClean="0"/>
              <a:t>Medizinische</a:t>
            </a:r>
            <a:r>
              <a:rPr lang="en-US" b="1" dirty="0" smtClean="0"/>
              <a:t> </a:t>
            </a:r>
            <a:r>
              <a:rPr lang="en-US" b="1" dirty="0" err="1" smtClean="0"/>
              <a:t>Statistik</a:t>
            </a:r>
            <a:r>
              <a:rPr lang="de-DE" sz="4000" b="1" i="1" dirty="0" smtClean="0"/>
              <a:t> </a:t>
            </a:r>
            <a:br>
              <a:rPr lang="de-DE" sz="4000" b="1" i="1" dirty="0" smtClean="0"/>
            </a:br>
            <a:endParaRPr lang="de-DE" sz="2000" b="1" i="1" dirty="0"/>
          </a:p>
        </p:txBody>
      </p:sp>
      <p:sp>
        <p:nvSpPr>
          <p:cNvPr id="8" name="Rectangle 3"/>
          <p:cNvSpPr>
            <a:spLocks noGrp="1" noChangeArrowheads="1"/>
          </p:cNvSpPr>
          <p:nvPr>
            <p:ph type="subTitle" idx="1"/>
          </p:nvPr>
        </p:nvSpPr>
        <p:spPr>
          <a:xfrm>
            <a:off x="1339850" y="5589240"/>
            <a:ext cx="6400800" cy="985664"/>
          </a:xfrm>
        </p:spPr>
        <p:txBody>
          <a:bodyPr>
            <a:normAutofit/>
          </a:bodyPr>
          <a:lstStyle/>
          <a:p>
            <a:pPr algn="ctr"/>
            <a:r>
              <a:rPr lang="de-DE" sz="2000" dirty="0" smtClean="0"/>
              <a:t>Department </a:t>
            </a:r>
            <a:r>
              <a:rPr lang="de-DE" sz="2000" dirty="0"/>
              <a:t>für Medizinische Statistik, Informatik und Gesundheitsökonomie, Medizinische Universität Innsbruck</a:t>
            </a:r>
          </a:p>
          <a:p>
            <a:endParaRPr lang="de-DE" sz="2400" dirty="0"/>
          </a:p>
          <a:p>
            <a:pPr algn="ctr"/>
            <a:endParaRPr lang="de-DE" sz="2400" dirty="0"/>
          </a:p>
        </p:txBody>
      </p:sp>
      <p:sp>
        <p:nvSpPr>
          <p:cNvPr id="9" name="Rectangle 3"/>
          <p:cNvSpPr txBox="1">
            <a:spLocks noChangeArrowheads="1"/>
          </p:cNvSpPr>
          <p:nvPr/>
        </p:nvSpPr>
        <p:spPr>
          <a:xfrm>
            <a:off x="1331640" y="4149080"/>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err="1" smtClean="0"/>
              <a:t>ao</a:t>
            </a:r>
            <a:r>
              <a:rPr lang="de-DE" sz="2000" dirty="0" smtClean="0"/>
              <a:t>. Univ.-Prof. Mag. Dr. Hanno Ulmer</a:t>
            </a:r>
          </a:p>
          <a:p>
            <a:r>
              <a:rPr lang="de-AT" sz="1600" i="1" dirty="0" smtClean="0">
                <a:hlinkClick r:id="rId3"/>
              </a:rPr>
              <a:t>hanno.ulmer@i-med.ac.at</a:t>
            </a:r>
            <a:endParaRPr lang="de-DE" sz="1600" i="1" dirty="0" smtClean="0"/>
          </a:p>
          <a:p>
            <a:endParaRPr lang="de-DE" sz="2000" dirty="0" smtClean="0"/>
          </a:p>
          <a:p>
            <a:endParaRPr lang="de-DE" sz="2400" dirty="0" smtClean="0"/>
          </a:p>
          <a:p>
            <a:endParaRPr lang="de-DE"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ChangeArrowheads="1"/>
          </p:cNvSpPr>
          <p:nvPr>
            <p:ph type="title"/>
          </p:nvPr>
        </p:nvSpPr>
        <p:spPr>
          <a:noFill/>
          <a:ln/>
        </p:spPr>
        <p:txBody>
          <a:bodyPr/>
          <a:lstStyle/>
          <a:p>
            <a:r>
              <a:rPr lang="de-DE" dirty="0" smtClean="0"/>
              <a:t>Quellen, Internet, Software</a:t>
            </a:r>
            <a:endParaRPr lang="de-DE" dirty="0"/>
          </a:p>
        </p:txBody>
      </p:sp>
      <p:sp>
        <p:nvSpPr>
          <p:cNvPr id="4" name="Datumsplatzhalter 3"/>
          <p:cNvSpPr>
            <a:spLocks noGrp="1"/>
          </p:cNvSpPr>
          <p:nvPr>
            <p:ph type="dt" sz="half" idx="10"/>
          </p:nvPr>
        </p:nvSpPr>
        <p:spPr/>
        <p:txBody>
          <a:bodyPr/>
          <a:lstStyle/>
          <a:p>
            <a:fld id="{D66809A5-EA7B-4E0D-A7FE-AC0A8569222A}" type="datetime1">
              <a:rPr lang="de-AT" smtClean="0"/>
              <a:pPr/>
              <a:t>18.06.2021</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43F64F4F-A0C7-4089-904F-ABF8F45E77EC}" type="slidenum">
              <a:rPr lang="de-DE" altLang="en-US"/>
              <a:pPr/>
              <a:t>10</a:t>
            </a:fld>
            <a:endParaRPr lang="de-DE" altLang="en-US"/>
          </a:p>
        </p:txBody>
      </p:sp>
      <p:sp>
        <p:nvSpPr>
          <p:cNvPr id="3" name="Inhaltsplatzhalter 2"/>
          <p:cNvSpPr>
            <a:spLocks noGrp="1"/>
          </p:cNvSpPr>
          <p:nvPr>
            <p:ph idx="1"/>
          </p:nvPr>
        </p:nvSpPr>
        <p:spPr/>
        <p:txBody>
          <a:bodyPr/>
          <a:lstStyle/>
          <a:p>
            <a:r>
              <a:rPr lang="de-DE" dirty="0" smtClean="0"/>
              <a:t>British Medical Journal </a:t>
            </a:r>
            <a:r>
              <a:rPr lang="de-DE" dirty="0" err="1" smtClean="0"/>
              <a:t>Statistics</a:t>
            </a:r>
            <a:r>
              <a:rPr lang="de-DE" dirty="0" smtClean="0"/>
              <a:t> at Square </a:t>
            </a:r>
            <a:r>
              <a:rPr lang="de-DE" dirty="0" err="1" smtClean="0"/>
              <a:t>One</a:t>
            </a:r>
            <a:endParaRPr lang="de-DE" dirty="0" smtClean="0"/>
          </a:p>
          <a:p>
            <a:r>
              <a:rPr lang="de-DE" dirty="0" smtClean="0"/>
              <a:t>Deutsches Ärzteblatt Bewertung wissenschaftlicher Publikationen</a:t>
            </a:r>
          </a:p>
          <a:p>
            <a:r>
              <a:rPr lang="de-DE" dirty="0" smtClean="0"/>
              <a:t>Deutsche Medizinische Wochenschrift Statistik-Serie</a:t>
            </a:r>
          </a:p>
          <a:p>
            <a:r>
              <a:rPr lang="de-DE" dirty="0" smtClean="0"/>
              <a:t>Jumbo Münster</a:t>
            </a:r>
          </a:p>
          <a:p>
            <a:r>
              <a:rPr lang="de-DE" dirty="0" err="1" smtClean="0"/>
              <a:t>Graphpad</a:t>
            </a:r>
            <a:r>
              <a:rPr lang="de-DE" dirty="0" smtClean="0"/>
              <a:t> </a:t>
            </a:r>
            <a:r>
              <a:rPr lang="de-DE" dirty="0" err="1" smtClean="0"/>
              <a:t>Quickcalcs</a:t>
            </a:r>
            <a:endParaRPr lang="de-DE" dirty="0" smtClean="0"/>
          </a:p>
          <a:p>
            <a:r>
              <a:rPr lang="de-DE" dirty="0" smtClean="0"/>
              <a:t>R, </a:t>
            </a:r>
            <a:r>
              <a:rPr lang="de-DE" dirty="0" err="1" smtClean="0"/>
              <a:t>Stata</a:t>
            </a:r>
            <a:r>
              <a:rPr lang="de-DE" dirty="0" smtClean="0"/>
              <a:t>, SPSS, SAS, Statistica, </a:t>
            </a:r>
            <a:r>
              <a:rPr lang="de-DE" dirty="0" err="1" smtClean="0"/>
              <a:t>GraphPad</a:t>
            </a:r>
            <a:r>
              <a:rPr lang="de-DE" dirty="0" smtClean="0"/>
              <a:t>, </a:t>
            </a:r>
            <a:r>
              <a:rPr lang="de-DE" dirty="0" err="1" smtClean="0"/>
              <a:t>MedCalc</a:t>
            </a:r>
            <a:endParaRPr lang="de-DE" dirty="0" smtClean="0"/>
          </a:p>
          <a:p>
            <a:r>
              <a:rPr lang="de-DE" dirty="0" err="1" smtClean="0"/>
              <a:t>nQuery</a:t>
            </a:r>
            <a:r>
              <a:rPr lang="de-DE" dirty="0" smtClean="0"/>
              <a:t> </a:t>
            </a:r>
            <a:r>
              <a:rPr lang="de-DE" dirty="0" err="1" smtClean="0"/>
              <a:t>Advisor</a:t>
            </a:r>
            <a:r>
              <a:rPr lang="de-DE" dirty="0" smtClean="0"/>
              <a:t>, East, PASS, </a:t>
            </a:r>
            <a:r>
              <a:rPr lang="de-DE" dirty="0" err="1" smtClean="0"/>
              <a:t>StudySize</a:t>
            </a:r>
            <a:endParaRPr lang="de-DE" dirty="0" smtClean="0"/>
          </a:p>
          <a:p>
            <a:endParaRPr lang="de-DE" dirty="0"/>
          </a:p>
        </p:txBody>
      </p:sp>
    </p:spTree>
    <p:extLst>
      <p:ext uri="{BB962C8B-B14F-4D97-AF65-F5344CB8AC3E}">
        <p14:creationId xmlns:p14="http://schemas.microsoft.com/office/powerpoint/2010/main" val="358630649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Importance of looking at a set of data graphically</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100</a:t>
            </a:fld>
            <a:endParaRPr lang="de-DE" altLang="en-US"/>
          </a:p>
        </p:txBody>
      </p:sp>
      <p:sp>
        <p:nvSpPr>
          <p:cNvPr id="3" name="Inhaltsplatzhalter 2"/>
          <p:cNvSpPr>
            <a:spLocks noGrp="1"/>
          </p:cNvSpPr>
          <p:nvPr>
            <p:ph idx="1"/>
          </p:nvPr>
        </p:nvSpPr>
        <p:spPr>
          <a:xfrm>
            <a:off x="457200" y="1600200"/>
            <a:ext cx="3610744" cy="4757758"/>
          </a:xfrm>
        </p:spPr>
        <p:txBody>
          <a:bodyPr>
            <a:normAutofit fontScale="92500" lnSpcReduction="20000"/>
          </a:bodyPr>
          <a:lstStyle/>
          <a:p>
            <a:pPr>
              <a:spcAft>
                <a:spcPts val="1200"/>
              </a:spcAft>
              <a:buNone/>
            </a:pPr>
            <a:r>
              <a:rPr lang="de-DE" sz="2600" b="1" dirty="0" err="1" smtClean="0"/>
              <a:t>Anscombe‘s</a:t>
            </a:r>
            <a:r>
              <a:rPr lang="de-DE" sz="2600" b="1" dirty="0" smtClean="0"/>
              <a:t> </a:t>
            </a:r>
            <a:r>
              <a:rPr lang="de-DE" sz="2600" b="1" dirty="0" err="1" smtClean="0"/>
              <a:t>quartet</a:t>
            </a:r>
            <a:endParaRPr lang="de-DE" sz="2600" b="1" dirty="0" smtClean="0"/>
          </a:p>
          <a:p>
            <a:r>
              <a:rPr lang="de-DE" sz="2000" dirty="0" smtClean="0"/>
              <a:t>All </a:t>
            </a:r>
            <a:r>
              <a:rPr lang="de-DE" sz="2000" dirty="0" err="1" smtClean="0"/>
              <a:t>four</a:t>
            </a:r>
            <a:r>
              <a:rPr lang="de-DE" sz="2000" dirty="0" smtClean="0"/>
              <a:t> </a:t>
            </a:r>
            <a:r>
              <a:rPr lang="de-DE" sz="2000" dirty="0" err="1" smtClean="0"/>
              <a:t>sets</a:t>
            </a:r>
            <a:r>
              <a:rPr lang="de-DE" sz="2000" dirty="0" smtClean="0"/>
              <a:t> (x</a:t>
            </a:r>
            <a:r>
              <a:rPr lang="de-DE" sz="2000" baseline="-25000" dirty="0" smtClean="0"/>
              <a:t>1</a:t>
            </a:r>
            <a:r>
              <a:rPr lang="de-DE" sz="2000" dirty="0" smtClean="0"/>
              <a:t> </a:t>
            </a:r>
            <a:r>
              <a:rPr lang="de-DE" sz="2000" dirty="0" err="1" smtClean="0"/>
              <a:t>and</a:t>
            </a:r>
            <a:r>
              <a:rPr lang="de-DE" sz="2000" dirty="0" smtClean="0"/>
              <a:t> y</a:t>
            </a:r>
            <a:r>
              <a:rPr lang="de-DE" sz="2000" baseline="-25000" dirty="0" smtClean="0"/>
              <a:t>1</a:t>
            </a:r>
            <a:r>
              <a:rPr lang="de-DE" sz="2000" dirty="0" smtClean="0"/>
              <a:t>, x</a:t>
            </a:r>
            <a:r>
              <a:rPr lang="de-DE" sz="2000" baseline="-25000" dirty="0" smtClean="0"/>
              <a:t>2</a:t>
            </a:r>
            <a:r>
              <a:rPr lang="de-DE" sz="2000" dirty="0" smtClean="0"/>
              <a:t> </a:t>
            </a:r>
            <a:r>
              <a:rPr lang="de-DE" sz="2000" dirty="0" err="1" smtClean="0"/>
              <a:t>and</a:t>
            </a:r>
            <a:r>
              <a:rPr lang="de-DE" sz="2000" dirty="0" smtClean="0"/>
              <a:t> y</a:t>
            </a:r>
            <a:r>
              <a:rPr lang="de-DE" sz="2000" baseline="-25000" dirty="0" smtClean="0"/>
              <a:t>2</a:t>
            </a:r>
            <a:r>
              <a:rPr lang="de-DE" sz="2000" dirty="0" smtClean="0"/>
              <a:t>, x</a:t>
            </a:r>
            <a:r>
              <a:rPr lang="de-DE" sz="2000" baseline="-25000" dirty="0" smtClean="0"/>
              <a:t>3</a:t>
            </a:r>
            <a:r>
              <a:rPr lang="de-DE" sz="2000" dirty="0" smtClean="0"/>
              <a:t> </a:t>
            </a:r>
            <a:r>
              <a:rPr lang="de-DE" sz="2000" dirty="0" err="1" smtClean="0"/>
              <a:t>and</a:t>
            </a:r>
            <a:r>
              <a:rPr lang="de-DE" sz="2000" dirty="0" smtClean="0"/>
              <a:t> y</a:t>
            </a:r>
            <a:r>
              <a:rPr lang="de-DE" sz="2000" baseline="-25000" dirty="0" smtClean="0"/>
              <a:t>3</a:t>
            </a:r>
            <a:r>
              <a:rPr lang="de-DE" sz="2000" dirty="0" smtClean="0"/>
              <a:t>, x</a:t>
            </a:r>
            <a:r>
              <a:rPr lang="de-DE" sz="2000" baseline="-25000" dirty="0" smtClean="0"/>
              <a:t>4</a:t>
            </a:r>
            <a:r>
              <a:rPr lang="de-DE" sz="2000" dirty="0" smtClean="0"/>
              <a:t> </a:t>
            </a:r>
            <a:r>
              <a:rPr lang="de-DE" sz="2000" dirty="0" err="1" smtClean="0"/>
              <a:t>and</a:t>
            </a:r>
            <a:r>
              <a:rPr lang="de-DE" sz="2000" dirty="0" smtClean="0"/>
              <a:t> y</a:t>
            </a:r>
            <a:r>
              <a:rPr lang="de-DE" sz="2000" baseline="-25000" dirty="0" smtClean="0"/>
              <a:t>4</a:t>
            </a:r>
            <a:r>
              <a:rPr lang="de-DE" sz="2000" dirty="0" smtClean="0"/>
              <a:t>) </a:t>
            </a:r>
            <a:r>
              <a:rPr lang="de-DE" sz="2000" dirty="0" err="1" smtClean="0"/>
              <a:t>are</a:t>
            </a:r>
            <a:r>
              <a:rPr lang="de-DE" sz="2000" dirty="0" smtClean="0"/>
              <a:t> </a:t>
            </a:r>
            <a:r>
              <a:rPr lang="de-DE" sz="2000" dirty="0" err="1" smtClean="0"/>
              <a:t>identical</a:t>
            </a:r>
            <a:r>
              <a:rPr lang="de-DE" sz="2000" dirty="0" smtClean="0"/>
              <a:t> </a:t>
            </a:r>
            <a:r>
              <a:rPr lang="de-DE" sz="2000" dirty="0" err="1" smtClean="0"/>
              <a:t>when</a:t>
            </a:r>
            <a:r>
              <a:rPr lang="de-DE" sz="2000" dirty="0" smtClean="0"/>
              <a:t> </a:t>
            </a:r>
            <a:r>
              <a:rPr lang="de-DE" sz="2000" dirty="0" err="1" smtClean="0"/>
              <a:t>examined</a:t>
            </a:r>
            <a:r>
              <a:rPr lang="de-DE" sz="2000" dirty="0" smtClean="0"/>
              <a:t> </a:t>
            </a:r>
            <a:r>
              <a:rPr lang="de-DE" sz="2000" dirty="0" err="1" smtClean="0"/>
              <a:t>using</a:t>
            </a:r>
            <a:r>
              <a:rPr lang="de-DE" sz="2000" dirty="0" smtClean="0"/>
              <a:t> </a:t>
            </a:r>
            <a:r>
              <a:rPr lang="de-DE" sz="2000" dirty="0" err="1" smtClean="0"/>
              <a:t>only</a:t>
            </a:r>
            <a:r>
              <a:rPr lang="de-DE" sz="2000" dirty="0" smtClean="0"/>
              <a:t> </a:t>
            </a:r>
            <a:r>
              <a:rPr lang="de-DE" sz="2000" dirty="0" err="1" smtClean="0"/>
              <a:t>summary</a:t>
            </a:r>
            <a:r>
              <a:rPr lang="de-DE" sz="2000" dirty="0" smtClean="0"/>
              <a:t> </a:t>
            </a:r>
            <a:r>
              <a:rPr lang="de-DE" sz="2000" dirty="0" err="1" smtClean="0"/>
              <a:t>statsticis</a:t>
            </a:r>
            <a:endParaRPr lang="de-DE" sz="2000" dirty="0" smtClean="0"/>
          </a:p>
          <a:p>
            <a:r>
              <a:rPr lang="de-DE" sz="2000" dirty="0" err="1" smtClean="0"/>
              <a:t>Mean</a:t>
            </a:r>
            <a:r>
              <a:rPr lang="de-DE" sz="2000" dirty="0" smtClean="0"/>
              <a:t> </a:t>
            </a:r>
            <a:r>
              <a:rPr lang="de-DE" sz="2000" dirty="0" err="1" smtClean="0"/>
              <a:t>of</a:t>
            </a:r>
            <a:r>
              <a:rPr lang="de-DE" sz="2000" dirty="0" smtClean="0"/>
              <a:t> x: 9, </a:t>
            </a:r>
            <a:r>
              <a:rPr lang="de-DE" sz="2000" dirty="0" err="1" smtClean="0"/>
              <a:t>Variance</a:t>
            </a:r>
            <a:r>
              <a:rPr lang="de-DE" sz="2000" dirty="0" smtClean="0"/>
              <a:t> </a:t>
            </a:r>
            <a:r>
              <a:rPr lang="de-DE" sz="2000" dirty="0" err="1" smtClean="0"/>
              <a:t>of</a:t>
            </a:r>
            <a:r>
              <a:rPr lang="de-DE" sz="2000" dirty="0" smtClean="0"/>
              <a:t> x: 11</a:t>
            </a:r>
          </a:p>
          <a:p>
            <a:r>
              <a:rPr lang="de-DE" sz="2000" dirty="0" err="1" smtClean="0"/>
              <a:t>Mean</a:t>
            </a:r>
            <a:r>
              <a:rPr lang="de-DE" sz="2000" dirty="0" smtClean="0"/>
              <a:t> </a:t>
            </a:r>
            <a:r>
              <a:rPr lang="de-DE" sz="2000" dirty="0" err="1" smtClean="0"/>
              <a:t>of</a:t>
            </a:r>
            <a:r>
              <a:rPr lang="de-DE" sz="2000" dirty="0" smtClean="0"/>
              <a:t> y: 7.5, </a:t>
            </a:r>
            <a:r>
              <a:rPr lang="de-DE" sz="2000" dirty="0" err="1" smtClean="0"/>
              <a:t>Variance</a:t>
            </a:r>
            <a:r>
              <a:rPr lang="de-DE" sz="2000" dirty="0" smtClean="0"/>
              <a:t> </a:t>
            </a:r>
            <a:r>
              <a:rPr lang="de-DE" sz="2000" dirty="0" err="1" smtClean="0"/>
              <a:t>of</a:t>
            </a:r>
            <a:r>
              <a:rPr lang="de-DE" sz="2000" dirty="0" smtClean="0"/>
              <a:t> y: 4.125</a:t>
            </a:r>
          </a:p>
          <a:p>
            <a:r>
              <a:rPr lang="de-DE" sz="2000" dirty="0" err="1" smtClean="0"/>
              <a:t>Correlation</a:t>
            </a:r>
            <a:r>
              <a:rPr lang="de-DE" sz="2000" dirty="0" smtClean="0"/>
              <a:t> </a:t>
            </a:r>
            <a:r>
              <a:rPr lang="de-DE" sz="2000" dirty="0" err="1" smtClean="0"/>
              <a:t>between</a:t>
            </a:r>
            <a:r>
              <a:rPr lang="de-DE" sz="2000" dirty="0" smtClean="0"/>
              <a:t> x </a:t>
            </a:r>
            <a:r>
              <a:rPr lang="de-DE" sz="2000" dirty="0" err="1" smtClean="0"/>
              <a:t>and</a:t>
            </a:r>
            <a:r>
              <a:rPr lang="de-DE" sz="2000" dirty="0" smtClean="0"/>
              <a:t> y: 0.816</a:t>
            </a:r>
          </a:p>
          <a:p>
            <a:r>
              <a:rPr lang="de-DE" sz="2000" dirty="0" err="1" smtClean="0"/>
              <a:t>Coefficient</a:t>
            </a:r>
            <a:r>
              <a:rPr lang="de-DE" sz="2000" dirty="0" smtClean="0"/>
              <a:t> </a:t>
            </a:r>
            <a:r>
              <a:rPr lang="de-DE" sz="2000" dirty="0" err="1" smtClean="0"/>
              <a:t>of</a:t>
            </a:r>
            <a:r>
              <a:rPr lang="de-DE" sz="2000" dirty="0" smtClean="0"/>
              <a:t> </a:t>
            </a:r>
            <a:r>
              <a:rPr lang="de-DE" sz="2000" dirty="0" err="1" smtClean="0"/>
              <a:t>determination</a:t>
            </a:r>
            <a:r>
              <a:rPr lang="de-DE" sz="2000" dirty="0" smtClean="0"/>
              <a:t>: 0.67</a:t>
            </a:r>
          </a:p>
          <a:p>
            <a:r>
              <a:rPr lang="de-DE" sz="2000" dirty="0" smtClean="0"/>
              <a:t>Linear </a:t>
            </a:r>
            <a:r>
              <a:rPr lang="de-DE" sz="2000" dirty="0" err="1" smtClean="0"/>
              <a:t>regression</a:t>
            </a:r>
            <a:r>
              <a:rPr lang="de-DE" sz="2000" dirty="0" smtClean="0"/>
              <a:t> </a:t>
            </a:r>
            <a:r>
              <a:rPr lang="de-DE" sz="2000" dirty="0" err="1" smtClean="0"/>
              <a:t>line</a:t>
            </a:r>
            <a:r>
              <a:rPr lang="de-DE" sz="2000" dirty="0" smtClean="0"/>
              <a:t>: y=3+0.5*x</a:t>
            </a:r>
          </a:p>
          <a:p>
            <a:r>
              <a:rPr lang="de-DE" sz="2000" b="1" dirty="0" err="1" smtClean="0"/>
              <a:t>However</a:t>
            </a:r>
            <a:r>
              <a:rPr lang="de-DE" sz="2000" b="1" dirty="0"/>
              <a:t>, </a:t>
            </a:r>
            <a:r>
              <a:rPr lang="de-DE" sz="2000" b="1" dirty="0" err="1"/>
              <a:t>they</a:t>
            </a:r>
            <a:r>
              <a:rPr lang="de-DE" sz="2000" b="1" dirty="0"/>
              <a:t> </a:t>
            </a:r>
            <a:r>
              <a:rPr lang="de-DE" sz="2000" b="1" dirty="0" err="1"/>
              <a:t>vary</a:t>
            </a:r>
            <a:r>
              <a:rPr lang="de-DE" sz="2000" b="1" dirty="0"/>
              <a:t> </a:t>
            </a:r>
            <a:r>
              <a:rPr lang="de-DE" sz="2000" b="1" dirty="0" err="1"/>
              <a:t>considerably</a:t>
            </a:r>
            <a:r>
              <a:rPr lang="de-DE" sz="2000" b="1" dirty="0"/>
              <a:t> </a:t>
            </a:r>
            <a:br>
              <a:rPr lang="de-DE" sz="2000" b="1" dirty="0"/>
            </a:br>
            <a:r>
              <a:rPr lang="de-DE" sz="2000" b="1" dirty="0" err="1"/>
              <a:t>when</a:t>
            </a:r>
            <a:r>
              <a:rPr lang="de-DE" sz="2000" b="1" dirty="0"/>
              <a:t> </a:t>
            </a:r>
            <a:r>
              <a:rPr lang="de-DE" sz="2000" b="1" dirty="0" err="1"/>
              <a:t>graphed</a:t>
            </a:r>
            <a:endParaRPr lang="de-DE" sz="2000" b="1" dirty="0"/>
          </a:p>
        </p:txBody>
      </p:sp>
      <p:pic>
        <p:nvPicPr>
          <p:cNvPr id="7260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87747" y="2060848"/>
            <a:ext cx="4920757" cy="3578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996264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(Simple) linear regression (1)</a:t>
            </a:r>
            <a:endParaRPr lang="de-DE" dirty="0"/>
          </a:p>
        </p:txBody>
      </p:sp>
      <p:sp>
        <p:nvSpPr>
          <p:cNvPr id="3" name="Inhaltsplatzhalter 2"/>
          <p:cNvSpPr>
            <a:spLocks noGrp="1"/>
          </p:cNvSpPr>
          <p:nvPr>
            <p:ph idx="1"/>
          </p:nvPr>
        </p:nvSpPr>
        <p:spPr/>
        <p:txBody>
          <a:bodyPr>
            <a:normAutofit/>
          </a:bodyPr>
          <a:lstStyle/>
          <a:p>
            <a:pPr marL="571500" indent="-514350">
              <a:lnSpc>
                <a:spcPct val="90000"/>
              </a:lnSpc>
            </a:pPr>
            <a:r>
              <a:rPr lang="en-US" b="1" dirty="0" smtClean="0"/>
              <a:t>A procedure to predict the value of one variable Y from another variable X</a:t>
            </a:r>
          </a:p>
          <a:p>
            <a:pPr marL="971550" lvl="1" indent="-514350">
              <a:lnSpc>
                <a:spcPct val="90000"/>
              </a:lnSpc>
            </a:pPr>
            <a:r>
              <a:rPr lang="en-US" sz="2000" dirty="0" smtClean="0"/>
              <a:t>X – independent variable, predictor</a:t>
            </a:r>
          </a:p>
          <a:p>
            <a:pPr marL="971550" lvl="1" indent="-514350">
              <a:lnSpc>
                <a:spcPct val="90000"/>
              </a:lnSpc>
            </a:pPr>
            <a:r>
              <a:rPr lang="en-US" sz="2000" dirty="0" smtClean="0"/>
              <a:t>Y – dependent variable, outcome</a:t>
            </a:r>
          </a:p>
          <a:p>
            <a:pPr marL="971550" lvl="1" indent="-514350">
              <a:lnSpc>
                <a:spcPct val="90000"/>
              </a:lnSpc>
            </a:pPr>
            <a:r>
              <a:rPr lang="en-US" sz="1800" dirty="0" smtClean="0"/>
              <a:t>Because there is only one predictor -&gt; simple linear regression</a:t>
            </a:r>
          </a:p>
          <a:p>
            <a:pPr marL="971550" lvl="1" indent="-514350">
              <a:lnSpc>
                <a:spcPct val="90000"/>
              </a:lnSpc>
            </a:pPr>
            <a:r>
              <a:rPr lang="en-US" sz="1800" dirty="0" smtClean="0"/>
              <a:t>More than one predictor -&gt; multiple linear regression</a:t>
            </a:r>
          </a:p>
          <a:p>
            <a:pPr marL="571500" indent="-514350">
              <a:lnSpc>
                <a:spcPct val="90000"/>
              </a:lnSpc>
            </a:pPr>
            <a:r>
              <a:rPr lang="en-US" sz="2000" dirty="0" smtClean="0"/>
              <a:t>It is a hypothetical model of the relationship between two variables.</a:t>
            </a:r>
          </a:p>
          <a:p>
            <a:pPr marL="514350" indent="-457200">
              <a:lnSpc>
                <a:spcPct val="90000"/>
              </a:lnSpc>
            </a:pPr>
            <a:r>
              <a:rPr lang="en-US" b="1" dirty="0" smtClean="0"/>
              <a:t>The model used is a linear one</a:t>
            </a:r>
          </a:p>
          <a:p>
            <a:pPr marL="514350" indent="-457200">
              <a:lnSpc>
                <a:spcPct val="90000"/>
              </a:lnSpc>
            </a:pPr>
            <a:endParaRPr lang="en-US" sz="2000" dirty="0" smtClean="0"/>
          </a:p>
          <a:p>
            <a:pPr marL="0" indent="0">
              <a:buNone/>
            </a:pPr>
            <a:endParaRPr lang="de-DE" dirty="0" smtClean="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101</a:t>
            </a:fld>
            <a:endParaRPr lang="de-DE" altLang="en-US"/>
          </a:p>
        </p:txBody>
      </p:sp>
      <p:graphicFrame>
        <p:nvGraphicFramePr>
          <p:cNvPr id="829441" name="Object 1" descr="dimmu borgir faded"/>
          <p:cNvGraphicFramePr>
            <a:graphicFrameLocks noChangeAspect="1"/>
          </p:cNvGraphicFramePr>
          <p:nvPr/>
        </p:nvGraphicFramePr>
        <p:xfrm>
          <a:off x="2915816" y="4293096"/>
          <a:ext cx="3163333" cy="2084670"/>
        </p:xfrm>
        <a:graphic>
          <a:graphicData uri="http://schemas.openxmlformats.org/presentationml/2006/ole">
            <mc:AlternateContent xmlns:mc="http://schemas.openxmlformats.org/markup-compatibility/2006">
              <mc:Choice xmlns:v="urn:schemas-microsoft-com:vml" Requires="v">
                <p:oleObj spid="_x0000_s717857" name="SPW 6.0 Graph" r:id="rId3" imgW="4808830" imgH="3176626" progId="">
                  <p:embed/>
                </p:oleObj>
              </mc:Choice>
              <mc:Fallback>
                <p:oleObj name="SPW 6.0 Graph" r:id="rId3" imgW="4808830" imgH="3176626"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4293096"/>
                        <a:ext cx="3163333" cy="2084670"/>
                      </a:xfrm>
                      <a:prstGeom prst="rect">
                        <a:avLst/>
                      </a:prstGeom>
                      <a:solidFill>
                        <a:srgbClr val="000080"/>
                      </a:solidFill>
                      <a:effectLst>
                        <a:outerShdw dist="71842" dir="2700000" algn="ctr" rotWithShape="0">
                          <a:schemeClr val="tx1">
                            <a:alpha val="74997"/>
                          </a:schemeClr>
                        </a:outerShdw>
                      </a:effectLst>
                    </p:spPr>
                  </p:pic>
                </p:oleObj>
              </mc:Fallback>
            </mc:AlternateContent>
          </a:graphicData>
        </a:graphic>
      </p:graphicFrame>
    </p:spTree>
    <p:extLst>
      <p:ext uri="{BB962C8B-B14F-4D97-AF65-F5344CB8AC3E}">
        <p14:creationId xmlns:p14="http://schemas.microsoft.com/office/powerpoint/2010/main" val="172441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829441"/>
                                        </p:tgtEl>
                                        <p:attrNameLst>
                                          <p:attrName>style.visibility</p:attrName>
                                        </p:attrNameLst>
                                      </p:cBhvr>
                                      <p:to>
                                        <p:strVal val="visible"/>
                                      </p:to>
                                    </p:set>
                                    <p:anim calcmode="lin" valueType="num">
                                      <p:cBhvr>
                                        <p:cTn id="7" dur="500" fill="hold"/>
                                        <p:tgtEl>
                                          <p:spTgt spid="829441"/>
                                        </p:tgtEl>
                                        <p:attrNameLst>
                                          <p:attrName>ppt_w</p:attrName>
                                        </p:attrNameLst>
                                      </p:cBhvr>
                                      <p:tavLst>
                                        <p:tav tm="0">
                                          <p:val>
                                            <p:fltVal val="0"/>
                                          </p:val>
                                        </p:tav>
                                        <p:tav tm="100000">
                                          <p:val>
                                            <p:strVal val="#ppt_w"/>
                                          </p:val>
                                        </p:tav>
                                      </p:tavLst>
                                    </p:anim>
                                    <p:anim calcmode="lin" valueType="num">
                                      <p:cBhvr>
                                        <p:cTn id="8" dur="500" fill="hold"/>
                                        <p:tgtEl>
                                          <p:spTgt spid="829441"/>
                                        </p:tgtEl>
                                        <p:attrNameLst>
                                          <p:attrName>ppt_h</p:attrName>
                                        </p:attrNameLst>
                                      </p:cBhvr>
                                      <p:tavLst>
                                        <p:tav tm="0">
                                          <p:val>
                                            <p:fltVal val="0"/>
                                          </p:val>
                                        </p:tav>
                                        <p:tav tm="100000">
                                          <p:val>
                                            <p:strVal val="#ppt_h"/>
                                          </p:val>
                                        </p:tav>
                                      </p:tavLst>
                                    </p:anim>
                                    <p:animEffect transition="in" filter="fade">
                                      <p:cBhvr>
                                        <p:cTn id="9" dur="500"/>
                                        <p:tgtEl>
                                          <p:spTgt spid="829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(Simple) linear regression (2)</a:t>
            </a:r>
            <a:endParaRPr lang="de-DE" dirty="0"/>
          </a:p>
        </p:txBody>
      </p:sp>
      <p:sp>
        <p:nvSpPr>
          <p:cNvPr id="3" name="Inhaltsplatzhalter 2"/>
          <p:cNvSpPr>
            <a:spLocks noGrp="1"/>
          </p:cNvSpPr>
          <p:nvPr>
            <p:ph idx="1"/>
          </p:nvPr>
        </p:nvSpPr>
        <p:spPr/>
        <p:txBody>
          <a:bodyPr>
            <a:normAutofit/>
          </a:bodyPr>
          <a:lstStyle/>
          <a:p>
            <a:pPr marL="514350" lvl="1" indent="-457200">
              <a:lnSpc>
                <a:spcPct val="90000"/>
              </a:lnSpc>
              <a:buFont typeface="Arial" pitchFamily="34" charset="0"/>
              <a:buChar char="•"/>
            </a:pPr>
            <a:r>
              <a:rPr lang="en-US" dirty="0" smtClean="0"/>
              <a:t>Therefore, we describe the relationship using the equation of a straight line</a:t>
            </a:r>
          </a:p>
          <a:p>
            <a:pPr marL="514350" lvl="1" indent="-457200">
              <a:lnSpc>
                <a:spcPct val="90000"/>
              </a:lnSpc>
              <a:buFont typeface="Arial" pitchFamily="34" charset="0"/>
              <a:buChar char="•"/>
            </a:pPr>
            <a:endParaRPr lang="en-US" dirty="0" smtClean="0"/>
          </a:p>
          <a:p>
            <a:r>
              <a:rPr lang="en-GB" sz="2000" i="1" dirty="0" smtClean="0">
                <a:cs typeface="Arial" charset="0"/>
              </a:rPr>
              <a:t>b</a:t>
            </a:r>
            <a:r>
              <a:rPr lang="en-US" sz="2000" baseline="-25000" dirty="0" smtClean="0"/>
              <a:t>1</a:t>
            </a:r>
          </a:p>
          <a:p>
            <a:pPr lvl="1"/>
            <a:r>
              <a:rPr lang="en-US" sz="2000" b="1" dirty="0" smtClean="0"/>
              <a:t>Regression coefficient</a:t>
            </a:r>
            <a:r>
              <a:rPr lang="en-US" sz="2000" dirty="0" smtClean="0"/>
              <a:t> for the predictor</a:t>
            </a:r>
          </a:p>
          <a:p>
            <a:pPr lvl="1"/>
            <a:r>
              <a:rPr lang="en-US" sz="2000" b="1" dirty="0" smtClean="0"/>
              <a:t>Gradient</a:t>
            </a:r>
            <a:r>
              <a:rPr lang="en-US" sz="2000" dirty="0" smtClean="0"/>
              <a:t> (slope) of the regression line</a:t>
            </a:r>
          </a:p>
          <a:p>
            <a:pPr lvl="1"/>
            <a:r>
              <a:rPr lang="en-US" sz="2000" dirty="0" smtClean="0"/>
              <a:t>Direction/Strength of Relationship</a:t>
            </a:r>
          </a:p>
          <a:p>
            <a:r>
              <a:rPr lang="en-GB" sz="2000" i="1" dirty="0" smtClean="0">
                <a:cs typeface="Arial" charset="0"/>
              </a:rPr>
              <a:t>b</a:t>
            </a:r>
            <a:r>
              <a:rPr lang="en-GB" sz="2000" i="1" baseline="-25000" dirty="0" smtClean="0">
                <a:cs typeface="Arial" charset="0"/>
              </a:rPr>
              <a:t>0</a:t>
            </a:r>
            <a:endParaRPr lang="en-US" sz="2000" i="1" baseline="-25000" dirty="0" smtClean="0"/>
          </a:p>
          <a:p>
            <a:pPr lvl="1"/>
            <a:r>
              <a:rPr lang="en-US" sz="2000" b="1" dirty="0" smtClean="0"/>
              <a:t>Intercept</a:t>
            </a:r>
            <a:r>
              <a:rPr lang="en-US" sz="2000" dirty="0" smtClean="0"/>
              <a:t> (value of Y when X = 0)</a:t>
            </a:r>
          </a:p>
          <a:p>
            <a:pPr lvl="1"/>
            <a:r>
              <a:rPr lang="en-US" sz="2000" dirty="0" smtClean="0"/>
              <a:t>Point at which the regression line</a:t>
            </a:r>
            <a:br>
              <a:rPr lang="en-US" sz="2000" dirty="0" smtClean="0"/>
            </a:br>
            <a:r>
              <a:rPr lang="en-US" sz="2000" dirty="0" smtClean="0"/>
              <a:t>crosses the Y-axis (ordinate)</a:t>
            </a:r>
            <a:endParaRPr lang="de-DE" sz="2000" dirty="0" smtClean="0"/>
          </a:p>
          <a:p>
            <a:pPr marL="514350" lvl="1" indent="-457200">
              <a:lnSpc>
                <a:spcPct val="90000"/>
              </a:lnSpc>
              <a:buFont typeface="Arial" pitchFamily="34" charset="0"/>
              <a:buChar char="•"/>
            </a:pPr>
            <a:endParaRPr lang="en-US" dirty="0" smtClean="0"/>
          </a:p>
          <a:p>
            <a:pPr marL="514350" indent="-457200">
              <a:lnSpc>
                <a:spcPct val="90000"/>
              </a:lnSpc>
            </a:pPr>
            <a:endParaRPr lang="en-US" sz="2000" dirty="0" smtClean="0"/>
          </a:p>
          <a:p>
            <a:pPr marL="0" indent="0">
              <a:buNone/>
            </a:pPr>
            <a:endParaRPr lang="de-DE" dirty="0" smtClean="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102</a:t>
            </a:fld>
            <a:endParaRPr lang="de-DE" altLang="en-US"/>
          </a:p>
        </p:txBody>
      </p:sp>
      <p:graphicFrame>
        <p:nvGraphicFramePr>
          <p:cNvPr id="829446" name="Object 6"/>
          <p:cNvGraphicFramePr>
            <a:graphicFrameLocks noGrp="1" noChangeAspect="1"/>
          </p:cNvGraphicFramePr>
          <p:nvPr/>
        </p:nvGraphicFramePr>
        <p:xfrm>
          <a:off x="2915816" y="2229969"/>
          <a:ext cx="2520330" cy="478951"/>
        </p:xfrm>
        <a:graphic>
          <a:graphicData uri="http://schemas.openxmlformats.org/presentationml/2006/ole">
            <mc:AlternateContent xmlns:mc="http://schemas.openxmlformats.org/markup-compatibility/2006">
              <mc:Choice xmlns:v="urn:schemas-microsoft-com:vml" Requires="v">
                <p:oleObj spid="_x0000_s718881" name="Equation" r:id="rId3" imgW="1002865" imgH="190417" progId="Equation.3">
                  <p:embed/>
                </p:oleObj>
              </mc:Choice>
              <mc:Fallback>
                <p:oleObj name="Equation" r:id="rId3" imgW="1002865" imgH="190417" progId="Equation.3">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2229969"/>
                        <a:ext cx="2520330" cy="478951"/>
                      </a:xfrm>
                      <a:prstGeom prst="rect">
                        <a:avLst/>
                      </a:prstGeom>
                      <a:solidFill>
                        <a:srgbClr val="FFFF00"/>
                      </a:solidFill>
                      <a:ln w="57150">
                        <a:solidFill>
                          <a:schemeClr val="tx2"/>
                        </a:solidFill>
                        <a:miter lim="800000"/>
                        <a:headEnd/>
                        <a:tailEnd/>
                      </a:ln>
                      <a:effectLst>
                        <a:outerShdw dist="135003" dir="2928844" algn="ctr" rotWithShape="0">
                          <a:schemeClr val="bg2">
                            <a:alpha val="74997"/>
                          </a:schemeClr>
                        </a:outerShdw>
                      </a:effectLst>
                    </p:spPr>
                  </p:pic>
                </p:oleObj>
              </mc:Fallback>
            </mc:AlternateContent>
          </a:graphicData>
        </a:graphic>
      </p:graphicFrame>
      <p:pic>
        <p:nvPicPr>
          <p:cNvPr id="9" name="Picture 1"/>
          <p:cNvPicPr>
            <a:picLocks noChangeAspect="1"/>
          </p:cNvPicPr>
          <p:nvPr/>
        </p:nvPicPr>
        <p:blipFill>
          <a:blip r:embed="rId5" cstate="print"/>
          <a:srcRect l="16019"/>
          <a:stretch>
            <a:fillRect/>
          </a:stretch>
        </p:blipFill>
        <p:spPr>
          <a:xfrm>
            <a:off x="4833656" y="3789040"/>
            <a:ext cx="4143772" cy="2316548"/>
          </a:xfrm>
          <a:prstGeom prst="rect">
            <a:avLst/>
          </a:prstGeom>
        </p:spPr>
      </p:pic>
    </p:spTree>
    <p:extLst>
      <p:ext uri="{BB962C8B-B14F-4D97-AF65-F5344CB8AC3E}">
        <p14:creationId xmlns:p14="http://schemas.microsoft.com/office/powerpoint/2010/main" val="419666682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The Method of Least </a:t>
            </a:r>
            <a:r>
              <a:rPr lang="en-GB" dirty="0" smtClean="0"/>
              <a:t>Squares (1)</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103</a:t>
            </a:fld>
            <a:endParaRPr lang="de-DE" altLang="en-US"/>
          </a:p>
        </p:txBody>
      </p:sp>
      <p:pic>
        <p:nvPicPr>
          <p:cNvPr id="7" name="Picture 1"/>
          <p:cNvPicPr>
            <a:picLocks noChangeAspect="1"/>
          </p:cNvPicPr>
          <p:nvPr/>
        </p:nvPicPr>
        <p:blipFill>
          <a:blip r:embed="rId2" cstate="print"/>
          <a:stretch>
            <a:fillRect/>
          </a:stretch>
        </p:blipFill>
        <p:spPr>
          <a:xfrm>
            <a:off x="1763688" y="2564904"/>
            <a:ext cx="5815976" cy="3998484"/>
          </a:xfrm>
          <a:prstGeom prst="rect">
            <a:avLst/>
          </a:prstGeom>
        </p:spPr>
      </p:pic>
      <p:sp>
        <p:nvSpPr>
          <p:cNvPr id="8" name="Textfeld 7"/>
          <p:cNvSpPr txBox="1"/>
          <p:nvPr/>
        </p:nvSpPr>
        <p:spPr>
          <a:xfrm>
            <a:off x="467544" y="1628800"/>
            <a:ext cx="7992888" cy="1006429"/>
          </a:xfrm>
          <a:prstGeom prst="rect">
            <a:avLst/>
          </a:prstGeom>
          <a:noFill/>
        </p:spPr>
        <p:txBody>
          <a:bodyPr wrap="square" rtlCol="0">
            <a:spAutoFit/>
          </a:bodyPr>
          <a:lstStyle/>
          <a:p>
            <a:pPr marL="514350" lvl="1" indent="-457200">
              <a:lnSpc>
                <a:spcPct val="90000"/>
              </a:lnSpc>
              <a:spcBef>
                <a:spcPct val="20000"/>
              </a:spcBef>
              <a:buFont typeface="Arial" pitchFamily="34" charset="0"/>
              <a:buChar char="•"/>
            </a:pPr>
            <a:r>
              <a:rPr lang="de-DE" sz="2200" dirty="0" err="1" smtClean="0">
                <a:latin typeface="+mn-lt"/>
              </a:rPr>
              <a:t>From</a:t>
            </a:r>
            <a:r>
              <a:rPr lang="de-DE" sz="2200" dirty="0" smtClean="0">
                <a:latin typeface="+mn-lt"/>
              </a:rPr>
              <a:t> all </a:t>
            </a:r>
            <a:r>
              <a:rPr lang="de-DE" sz="2200" dirty="0" err="1" smtClean="0">
                <a:latin typeface="+mn-lt"/>
              </a:rPr>
              <a:t>possible</a:t>
            </a:r>
            <a:r>
              <a:rPr lang="de-DE" sz="2200" dirty="0" smtClean="0">
                <a:latin typeface="+mn-lt"/>
              </a:rPr>
              <a:t> </a:t>
            </a:r>
            <a:r>
              <a:rPr lang="de-DE" sz="2200" dirty="0" err="1" smtClean="0">
                <a:latin typeface="+mn-lt"/>
              </a:rPr>
              <a:t>lines</a:t>
            </a:r>
            <a:r>
              <a:rPr lang="de-DE" sz="2200" dirty="0" smtClean="0">
                <a:latin typeface="+mn-lt"/>
              </a:rPr>
              <a:t> </a:t>
            </a:r>
            <a:r>
              <a:rPr lang="de-DE" sz="2200" dirty="0" err="1" smtClean="0">
                <a:latin typeface="+mn-lt"/>
              </a:rPr>
              <a:t>choose</a:t>
            </a:r>
            <a:r>
              <a:rPr lang="de-DE" sz="2200" dirty="0" smtClean="0">
                <a:latin typeface="+mn-lt"/>
              </a:rPr>
              <a:t> </a:t>
            </a:r>
            <a:r>
              <a:rPr lang="de-DE" sz="2200" dirty="0" err="1" smtClean="0">
                <a:latin typeface="+mn-lt"/>
              </a:rPr>
              <a:t>the</a:t>
            </a:r>
            <a:r>
              <a:rPr lang="de-DE" sz="2200" dirty="0" smtClean="0">
                <a:latin typeface="+mn-lt"/>
              </a:rPr>
              <a:t> </a:t>
            </a:r>
            <a:r>
              <a:rPr lang="de-DE" sz="2200" dirty="0" err="1" smtClean="0">
                <a:latin typeface="+mn-lt"/>
              </a:rPr>
              <a:t>one</a:t>
            </a:r>
            <a:r>
              <a:rPr lang="de-DE" sz="2200" dirty="0" smtClean="0">
                <a:latin typeface="+mn-lt"/>
              </a:rPr>
              <a:t> </a:t>
            </a:r>
            <a:r>
              <a:rPr lang="de-DE" sz="2200" dirty="0" err="1" smtClean="0">
                <a:latin typeface="+mn-lt"/>
              </a:rPr>
              <a:t>which</a:t>
            </a:r>
            <a:r>
              <a:rPr lang="de-DE" sz="2200" dirty="0" smtClean="0">
                <a:latin typeface="+mn-lt"/>
              </a:rPr>
              <a:t> </a:t>
            </a:r>
            <a:r>
              <a:rPr lang="de-DE" sz="2200" b="1" dirty="0" err="1" smtClean="0">
                <a:latin typeface="+mn-lt"/>
              </a:rPr>
              <a:t>minimizes</a:t>
            </a:r>
            <a:r>
              <a:rPr lang="de-DE" sz="2200" b="1" dirty="0" smtClean="0">
                <a:latin typeface="+mn-lt"/>
              </a:rPr>
              <a:t> </a:t>
            </a:r>
            <a:r>
              <a:rPr lang="de-DE" sz="2200" b="1" dirty="0" err="1" smtClean="0">
                <a:latin typeface="+mn-lt"/>
              </a:rPr>
              <a:t>the</a:t>
            </a:r>
            <a:r>
              <a:rPr lang="de-DE" sz="2200" b="1" dirty="0" smtClean="0">
                <a:latin typeface="+mn-lt"/>
              </a:rPr>
              <a:t> </a:t>
            </a:r>
            <a:r>
              <a:rPr lang="de-DE" sz="2200" b="1" dirty="0" err="1" smtClean="0">
                <a:latin typeface="+mn-lt"/>
              </a:rPr>
              <a:t>sum</a:t>
            </a:r>
            <a:r>
              <a:rPr lang="de-DE" sz="2200" b="1" dirty="0" smtClean="0">
                <a:latin typeface="+mn-lt"/>
              </a:rPr>
              <a:t> </a:t>
            </a:r>
            <a:r>
              <a:rPr lang="de-DE" sz="2200" b="1" dirty="0" err="1" smtClean="0">
                <a:latin typeface="+mn-lt"/>
              </a:rPr>
              <a:t>of</a:t>
            </a:r>
            <a:r>
              <a:rPr lang="de-DE" sz="2200" b="1" dirty="0" smtClean="0">
                <a:latin typeface="+mn-lt"/>
              </a:rPr>
              <a:t> </a:t>
            </a:r>
            <a:r>
              <a:rPr lang="de-DE" sz="2200" b="1" dirty="0" err="1" smtClean="0">
                <a:latin typeface="+mn-lt"/>
              </a:rPr>
              <a:t>the</a:t>
            </a:r>
            <a:r>
              <a:rPr lang="de-DE" sz="2200" b="1" dirty="0" smtClean="0">
                <a:latin typeface="+mn-lt"/>
              </a:rPr>
              <a:t> </a:t>
            </a:r>
            <a:r>
              <a:rPr lang="de-DE" sz="2200" b="1" dirty="0" err="1" smtClean="0">
                <a:latin typeface="+mn-lt"/>
              </a:rPr>
              <a:t>squared</a:t>
            </a:r>
            <a:r>
              <a:rPr lang="de-DE" sz="2200" b="1" dirty="0" smtClean="0">
                <a:latin typeface="+mn-lt"/>
              </a:rPr>
              <a:t> </a:t>
            </a:r>
            <a:r>
              <a:rPr lang="de-DE" sz="2200" b="1" dirty="0" err="1" smtClean="0">
                <a:latin typeface="+mn-lt"/>
              </a:rPr>
              <a:t>residuals</a:t>
            </a:r>
            <a:r>
              <a:rPr lang="de-DE" sz="2200" dirty="0" smtClean="0">
                <a:latin typeface="+mn-lt"/>
              </a:rPr>
              <a:t> (</a:t>
            </a:r>
            <a:r>
              <a:rPr lang="de-DE" sz="2200" dirty="0" err="1" smtClean="0">
                <a:latin typeface="+mn-lt"/>
              </a:rPr>
              <a:t>differences</a:t>
            </a:r>
            <a:r>
              <a:rPr lang="de-DE" sz="2200" dirty="0" smtClean="0">
                <a:latin typeface="+mn-lt"/>
              </a:rPr>
              <a:t> </a:t>
            </a:r>
            <a:r>
              <a:rPr lang="de-DE" sz="2200" dirty="0" err="1" smtClean="0">
                <a:latin typeface="+mn-lt"/>
              </a:rPr>
              <a:t>between</a:t>
            </a:r>
            <a:r>
              <a:rPr lang="de-DE" sz="2200" dirty="0" smtClean="0">
                <a:latin typeface="+mn-lt"/>
              </a:rPr>
              <a:t> </a:t>
            </a:r>
            <a:r>
              <a:rPr lang="de-DE" sz="2200" dirty="0" err="1" smtClean="0">
                <a:latin typeface="+mn-lt"/>
              </a:rPr>
              <a:t>the</a:t>
            </a:r>
            <a:r>
              <a:rPr lang="de-DE" sz="2200" dirty="0" smtClean="0">
                <a:latin typeface="+mn-lt"/>
              </a:rPr>
              <a:t> </a:t>
            </a:r>
            <a:r>
              <a:rPr lang="de-DE" sz="2200" dirty="0" err="1" smtClean="0">
                <a:latin typeface="+mn-lt"/>
              </a:rPr>
              <a:t>prediction</a:t>
            </a:r>
            <a:r>
              <a:rPr lang="de-DE" sz="2200" dirty="0" smtClean="0">
                <a:latin typeface="+mn-lt"/>
              </a:rPr>
              <a:t> </a:t>
            </a:r>
            <a:r>
              <a:rPr lang="de-DE" sz="2200" dirty="0" err="1" smtClean="0">
                <a:latin typeface="+mn-lt"/>
              </a:rPr>
              <a:t>from</a:t>
            </a:r>
            <a:r>
              <a:rPr lang="de-DE" sz="2200" dirty="0" smtClean="0">
                <a:latin typeface="+mn-lt"/>
              </a:rPr>
              <a:t> </a:t>
            </a:r>
            <a:r>
              <a:rPr lang="de-DE" sz="2200" dirty="0" err="1" smtClean="0">
                <a:latin typeface="+mn-lt"/>
              </a:rPr>
              <a:t>the</a:t>
            </a:r>
            <a:r>
              <a:rPr lang="de-DE" sz="2200" dirty="0" smtClean="0">
                <a:latin typeface="+mn-lt"/>
              </a:rPr>
              <a:t> </a:t>
            </a:r>
            <a:r>
              <a:rPr lang="de-DE" sz="2200" dirty="0" err="1" smtClean="0">
                <a:latin typeface="+mn-lt"/>
              </a:rPr>
              <a:t>line</a:t>
            </a:r>
            <a:r>
              <a:rPr lang="de-DE" sz="2200" dirty="0" smtClean="0">
                <a:latin typeface="+mn-lt"/>
              </a:rPr>
              <a:t> </a:t>
            </a:r>
            <a:r>
              <a:rPr lang="de-DE" sz="2200" dirty="0" err="1" smtClean="0">
                <a:latin typeface="+mn-lt"/>
              </a:rPr>
              <a:t>and</a:t>
            </a:r>
            <a:r>
              <a:rPr lang="de-DE" sz="2200" dirty="0" smtClean="0">
                <a:latin typeface="+mn-lt"/>
              </a:rPr>
              <a:t> </a:t>
            </a:r>
            <a:r>
              <a:rPr lang="de-DE" sz="2200" dirty="0" err="1" smtClean="0">
                <a:latin typeface="+mn-lt"/>
              </a:rPr>
              <a:t>the</a:t>
            </a:r>
            <a:r>
              <a:rPr lang="de-DE" sz="2200" dirty="0" smtClean="0">
                <a:latin typeface="+mn-lt"/>
              </a:rPr>
              <a:t> </a:t>
            </a:r>
            <a:r>
              <a:rPr lang="de-DE" sz="2200" dirty="0" err="1" smtClean="0">
                <a:latin typeface="+mn-lt"/>
              </a:rPr>
              <a:t>true</a:t>
            </a:r>
            <a:r>
              <a:rPr lang="de-DE" sz="2200" dirty="0" smtClean="0">
                <a:latin typeface="+mn-lt"/>
              </a:rPr>
              <a:t> y-</a:t>
            </a:r>
            <a:r>
              <a:rPr lang="de-DE" sz="2200" dirty="0" err="1" smtClean="0">
                <a:latin typeface="+mn-lt"/>
              </a:rPr>
              <a:t>value</a:t>
            </a:r>
            <a:r>
              <a:rPr lang="de-DE" sz="2200" dirty="0" smtClean="0">
                <a:latin typeface="+mn-lt"/>
              </a:rPr>
              <a:t>)</a:t>
            </a:r>
            <a:endParaRPr lang="de-DE" sz="2200" dirty="0">
              <a:latin typeface="+mn-lt"/>
            </a:endParaRPr>
          </a:p>
        </p:txBody>
      </p:sp>
    </p:spTree>
    <p:extLst>
      <p:ext uri="{BB962C8B-B14F-4D97-AF65-F5344CB8AC3E}">
        <p14:creationId xmlns:p14="http://schemas.microsoft.com/office/powerpoint/2010/main" val="266454295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The Method of Least </a:t>
            </a:r>
            <a:r>
              <a:rPr lang="en-GB" dirty="0" smtClean="0"/>
              <a:t>Squares (2)</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104</a:t>
            </a:fld>
            <a:endParaRPr lang="de-DE" altLang="en-US"/>
          </a:p>
        </p:txBody>
      </p:sp>
      <p:pic>
        <p:nvPicPr>
          <p:cNvPr id="7219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760" y="1556792"/>
            <a:ext cx="38290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19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1720" y="3212976"/>
            <a:ext cx="43910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1403648" y="2708920"/>
            <a:ext cx="6408712" cy="400110"/>
          </a:xfrm>
          <a:prstGeom prst="rect">
            <a:avLst/>
          </a:prstGeom>
          <a:noFill/>
        </p:spPr>
        <p:txBody>
          <a:bodyPr wrap="square" rtlCol="0">
            <a:spAutoFit/>
          </a:bodyPr>
          <a:lstStyle/>
          <a:p>
            <a:r>
              <a:rPr lang="de-DE" sz="2000" dirty="0" err="1" smtClean="0">
                <a:latin typeface="+mn-lt"/>
              </a:rPr>
              <a:t>Coefficients</a:t>
            </a:r>
            <a:r>
              <a:rPr lang="de-DE" sz="2000" dirty="0" smtClean="0">
                <a:latin typeface="+mn-lt"/>
              </a:rPr>
              <a:t> b</a:t>
            </a:r>
            <a:r>
              <a:rPr lang="de-DE" sz="2000" baseline="-25000" dirty="0" smtClean="0">
                <a:latin typeface="+mn-lt"/>
              </a:rPr>
              <a:t>0</a:t>
            </a:r>
            <a:r>
              <a:rPr lang="de-DE" sz="2000" dirty="0" smtClean="0">
                <a:latin typeface="+mn-lt"/>
              </a:rPr>
              <a:t> </a:t>
            </a:r>
            <a:r>
              <a:rPr lang="de-DE" sz="2000" dirty="0" err="1" smtClean="0">
                <a:latin typeface="+mn-lt"/>
              </a:rPr>
              <a:t>and</a:t>
            </a:r>
            <a:r>
              <a:rPr lang="de-DE" sz="2000" dirty="0" smtClean="0">
                <a:latin typeface="+mn-lt"/>
              </a:rPr>
              <a:t> b</a:t>
            </a:r>
            <a:r>
              <a:rPr lang="de-DE" sz="2000" baseline="-25000" dirty="0" smtClean="0">
                <a:latin typeface="+mn-lt"/>
              </a:rPr>
              <a:t>1</a:t>
            </a:r>
            <a:r>
              <a:rPr lang="de-DE" sz="2000" dirty="0" smtClean="0">
                <a:latin typeface="+mn-lt"/>
              </a:rPr>
              <a:t> </a:t>
            </a:r>
            <a:r>
              <a:rPr lang="de-DE" sz="2000" dirty="0" err="1" smtClean="0">
                <a:latin typeface="+mn-lt"/>
              </a:rPr>
              <a:t>of</a:t>
            </a:r>
            <a:r>
              <a:rPr lang="de-DE" sz="2000" dirty="0" smtClean="0">
                <a:latin typeface="+mn-lt"/>
              </a:rPr>
              <a:t> </a:t>
            </a:r>
            <a:r>
              <a:rPr lang="de-DE" sz="2000" dirty="0" err="1" smtClean="0">
                <a:latin typeface="+mn-lt"/>
              </a:rPr>
              <a:t>this</a:t>
            </a:r>
            <a:r>
              <a:rPr lang="de-DE" sz="2000" dirty="0" smtClean="0">
                <a:latin typeface="+mn-lt"/>
              </a:rPr>
              <a:t> </a:t>
            </a:r>
            <a:r>
              <a:rPr lang="de-DE" sz="2000" dirty="0" err="1" smtClean="0">
                <a:latin typeface="+mn-lt"/>
              </a:rPr>
              <a:t>minimation</a:t>
            </a:r>
            <a:r>
              <a:rPr lang="de-DE" sz="2000" dirty="0" smtClean="0">
                <a:latin typeface="+mn-lt"/>
              </a:rPr>
              <a:t> </a:t>
            </a:r>
            <a:r>
              <a:rPr lang="de-DE" sz="2000" dirty="0" err="1" smtClean="0">
                <a:latin typeface="+mn-lt"/>
              </a:rPr>
              <a:t>task</a:t>
            </a:r>
            <a:r>
              <a:rPr lang="de-DE" sz="2000" dirty="0" smtClean="0">
                <a:latin typeface="+mn-lt"/>
              </a:rPr>
              <a:t> </a:t>
            </a:r>
            <a:r>
              <a:rPr lang="de-DE" sz="2000" dirty="0" err="1" smtClean="0">
                <a:latin typeface="+mn-lt"/>
              </a:rPr>
              <a:t>are</a:t>
            </a:r>
            <a:r>
              <a:rPr lang="de-DE" sz="2000" dirty="0" smtClean="0">
                <a:latin typeface="+mn-lt"/>
              </a:rPr>
              <a:t> </a:t>
            </a:r>
            <a:r>
              <a:rPr lang="de-DE" sz="2000" dirty="0" err="1" smtClean="0">
                <a:latin typeface="+mn-lt"/>
              </a:rPr>
              <a:t>given</a:t>
            </a:r>
            <a:r>
              <a:rPr lang="de-DE" sz="2000" dirty="0" smtClean="0">
                <a:latin typeface="+mn-lt"/>
              </a:rPr>
              <a:t> </a:t>
            </a:r>
            <a:r>
              <a:rPr lang="de-DE" sz="2000" dirty="0" err="1" smtClean="0">
                <a:latin typeface="+mn-lt"/>
              </a:rPr>
              <a:t>by</a:t>
            </a:r>
            <a:r>
              <a:rPr lang="de-DE" sz="2000" dirty="0" smtClean="0">
                <a:latin typeface="+mn-lt"/>
              </a:rPr>
              <a:t>:</a:t>
            </a:r>
            <a:endParaRPr lang="de-DE" sz="2000" dirty="0">
              <a:latin typeface="+mn-lt"/>
            </a:endParaRPr>
          </a:p>
        </p:txBody>
      </p:sp>
      <mc:AlternateContent xmlns:mc="http://schemas.openxmlformats.org/markup-compatibility/2006" xmlns:a14="http://schemas.microsoft.com/office/drawing/2010/main">
        <mc:Choice Requires="a14">
          <p:sp>
            <p:nvSpPr>
              <p:cNvPr id="11" name="Textfeld 10"/>
              <p:cNvSpPr txBox="1"/>
              <p:nvPr/>
            </p:nvSpPr>
            <p:spPr>
              <a:xfrm>
                <a:off x="1576605" y="4797152"/>
                <a:ext cx="5760640" cy="1198405"/>
              </a:xfrm>
              <a:prstGeom prst="rect">
                <a:avLst/>
              </a:prstGeom>
              <a:noFill/>
            </p:spPr>
            <p:txBody>
              <a:bodyPr wrap="square" rtlCol="0">
                <a:spAutoFit/>
              </a:bodyPr>
              <a:lstStyle/>
              <a:p>
                <a:r>
                  <a:rPr lang="de-DE" dirty="0" smtClean="0"/>
                  <a:t>b</a:t>
                </a:r>
                <a:r>
                  <a:rPr lang="de-DE" baseline="-25000" dirty="0" smtClean="0"/>
                  <a:t>1</a:t>
                </a:r>
                <a:r>
                  <a:rPr lang="de-DE" dirty="0" smtClean="0"/>
                  <a:t> </a:t>
                </a:r>
                <a:r>
                  <a:rPr lang="de-DE" dirty="0" err="1" smtClean="0"/>
                  <a:t>can</a:t>
                </a:r>
                <a:r>
                  <a:rPr lang="de-DE" dirty="0" smtClean="0"/>
                  <a:t> also </a:t>
                </a:r>
                <a:r>
                  <a:rPr lang="de-DE" dirty="0" err="1" smtClean="0"/>
                  <a:t>be</a:t>
                </a:r>
                <a:r>
                  <a:rPr lang="de-DE" dirty="0" smtClean="0"/>
                  <a:t> </a:t>
                </a:r>
                <a:r>
                  <a:rPr lang="de-DE" dirty="0" err="1" smtClean="0"/>
                  <a:t>formulated</a:t>
                </a:r>
                <a:r>
                  <a:rPr lang="de-DE" dirty="0" smtClean="0"/>
                  <a:t> </a:t>
                </a:r>
                <a:r>
                  <a:rPr lang="de-DE" dirty="0" err="1" smtClean="0"/>
                  <a:t>with</a:t>
                </a:r>
                <a:r>
                  <a:rPr lang="de-DE" dirty="0" smtClean="0"/>
                  <a:t> </a:t>
                </a:r>
                <a:r>
                  <a:rPr lang="de-DE" dirty="0" err="1" smtClean="0"/>
                  <a:t>the</a:t>
                </a:r>
                <a:r>
                  <a:rPr lang="de-DE" dirty="0" smtClean="0"/>
                  <a:t> Pearson </a:t>
                </a:r>
                <a:r>
                  <a:rPr lang="de-DE" dirty="0" err="1" smtClean="0"/>
                  <a:t>correlation</a:t>
                </a:r>
                <a:r>
                  <a:rPr lang="de-DE" dirty="0" smtClean="0"/>
                  <a:t> </a:t>
                </a:r>
                <a:r>
                  <a:rPr lang="de-DE" dirty="0" err="1" smtClean="0"/>
                  <a:t>coefficient</a:t>
                </a:r>
                <a:r>
                  <a:rPr lang="de-DE" dirty="0" smtClean="0"/>
                  <a:t>:</a:t>
                </a:r>
              </a:p>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b="0" i="1" smtClean="0">
                              <a:latin typeface="Cambria Math"/>
                            </a:rPr>
                            <m:t>𝑏</m:t>
                          </m:r>
                        </m:e>
                        <m:sub>
                          <m:r>
                            <a:rPr lang="de-DE" b="0" i="1" smtClean="0">
                              <a:latin typeface="Cambria Math"/>
                            </a:rPr>
                            <m:t>1</m:t>
                          </m:r>
                        </m:sub>
                      </m:sSub>
                      <m:r>
                        <a:rPr lang="de-DE" b="0" i="1" smtClean="0">
                          <a:latin typeface="Cambria Math"/>
                        </a:rPr>
                        <m:t>=</m:t>
                      </m:r>
                      <m:sSub>
                        <m:sSubPr>
                          <m:ctrlPr>
                            <a:rPr lang="de-DE" b="0" i="1" smtClean="0">
                              <a:latin typeface="Cambria Math" panose="02040503050406030204" pitchFamily="18" charset="0"/>
                            </a:rPr>
                          </m:ctrlPr>
                        </m:sSubPr>
                        <m:e>
                          <m:r>
                            <a:rPr lang="de-DE" b="0" i="1" smtClean="0">
                              <a:latin typeface="Cambria Math"/>
                            </a:rPr>
                            <m:t>𝑟</m:t>
                          </m:r>
                        </m:e>
                        <m:sub>
                          <m:r>
                            <a:rPr lang="de-DE" b="0" i="1" smtClean="0">
                              <a:latin typeface="Cambria Math"/>
                            </a:rPr>
                            <m:t>𝑥𝑦</m:t>
                          </m:r>
                        </m:sub>
                      </m:sSub>
                      <m:r>
                        <a:rPr lang="de-DE" b="0" i="1" smtClean="0">
                          <a:latin typeface="Cambria Math"/>
                        </a:rPr>
                        <m:t>∗</m:t>
                      </m:r>
                      <m:f>
                        <m:fPr>
                          <m:ctrlPr>
                            <a:rPr lang="de-DE" b="0" i="1" smtClean="0">
                              <a:latin typeface="Cambria Math" panose="02040503050406030204" pitchFamily="18" charset="0"/>
                            </a:rPr>
                          </m:ctrlPr>
                        </m:fPr>
                        <m:num>
                          <m:sSub>
                            <m:sSubPr>
                              <m:ctrlPr>
                                <a:rPr lang="de-DE" b="0" i="1" smtClean="0">
                                  <a:latin typeface="Cambria Math" panose="02040503050406030204" pitchFamily="18" charset="0"/>
                                </a:rPr>
                              </m:ctrlPr>
                            </m:sSubPr>
                            <m:e>
                              <m:r>
                                <a:rPr lang="de-DE" b="0" i="1" smtClean="0">
                                  <a:latin typeface="Cambria Math"/>
                                </a:rPr>
                                <m:t>𝑠</m:t>
                              </m:r>
                            </m:e>
                            <m:sub>
                              <m:r>
                                <a:rPr lang="de-DE" b="0" i="1" smtClean="0">
                                  <a:latin typeface="Cambria Math"/>
                                </a:rPr>
                                <m:t>𝑦</m:t>
                              </m:r>
                            </m:sub>
                          </m:sSub>
                        </m:num>
                        <m:den>
                          <m:sSub>
                            <m:sSubPr>
                              <m:ctrlPr>
                                <a:rPr lang="de-DE" b="0" i="1" smtClean="0">
                                  <a:latin typeface="Cambria Math" panose="02040503050406030204" pitchFamily="18" charset="0"/>
                                </a:rPr>
                              </m:ctrlPr>
                            </m:sSubPr>
                            <m:e>
                              <m:r>
                                <a:rPr lang="de-DE" b="0" i="1" smtClean="0">
                                  <a:latin typeface="Cambria Math"/>
                                </a:rPr>
                                <m:t>𝑠</m:t>
                              </m:r>
                            </m:e>
                            <m:sub>
                              <m:r>
                                <a:rPr lang="de-DE" b="0" i="1" smtClean="0">
                                  <a:latin typeface="Cambria Math"/>
                                </a:rPr>
                                <m:t>𝑥</m:t>
                              </m:r>
                            </m:sub>
                          </m:sSub>
                        </m:den>
                      </m:f>
                    </m:oMath>
                  </m:oMathPara>
                </a14:m>
                <a:endParaRPr lang="de-DE" dirty="0"/>
              </a:p>
            </p:txBody>
          </p:sp>
        </mc:Choice>
        <mc:Fallback xmlns="">
          <p:sp>
            <p:nvSpPr>
              <p:cNvPr id="11" name="Textfeld 10"/>
              <p:cNvSpPr txBox="1">
                <a:spLocks noRot="1" noChangeAspect="1" noMove="1" noResize="1" noEditPoints="1" noAdjustHandles="1" noChangeArrowheads="1" noChangeShapeType="1" noTextEdit="1"/>
              </p:cNvSpPr>
              <p:nvPr/>
            </p:nvSpPr>
            <p:spPr>
              <a:xfrm>
                <a:off x="1576605" y="4797152"/>
                <a:ext cx="5760640" cy="1198405"/>
              </a:xfrm>
              <a:prstGeom prst="rect">
                <a:avLst/>
              </a:prstGeom>
              <a:blipFill rotWithShape="1">
                <a:blip r:embed="rId4" cstate="print"/>
                <a:stretch>
                  <a:fillRect l="-952" t="-2538"/>
                </a:stretch>
              </a:blipFill>
            </p:spPr>
            <p:txBody>
              <a:bodyPr/>
              <a:lstStyle/>
              <a:p>
                <a:r>
                  <a:rPr lang="de-DE">
                    <a:noFill/>
                  </a:rPr>
                  <a:t> </a:t>
                </a:r>
              </a:p>
            </p:txBody>
          </p:sp>
        </mc:Fallback>
      </mc:AlternateContent>
    </p:spTree>
    <p:extLst>
      <p:ext uri="{BB962C8B-B14F-4D97-AF65-F5344CB8AC3E}">
        <p14:creationId xmlns:p14="http://schemas.microsoft.com/office/powerpoint/2010/main" val="24849158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Example</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105</a:t>
            </a:fld>
            <a:endParaRPr lang="de-DE" altLang="en-US"/>
          </a:p>
        </p:txBody>
      </p:sp>
      <p:sp>
        <p:nvSpPr>
          <p:cNvPr id="7" name="Textfeld 6"/>
          <p:cNvSpPr txBox="1"/>
          <p:nvPr/>
        </p:nvSpPr>
        <p:spPr>
          <a:xfrm>
            <a:off x="611560" y="3429868"/>
            <a:ext cx="4896544" cy="2369880"/>
          </a:xfrm>
          <a:prstGeom prst="rect">
            <a:avLst/>
          </a:prstGeom>
          <a:noFill/>
        </p:spPr>
        <p:txBody>
          <a:bodyPr wrap="square" rtlCol="0">
            <a:spAutoFit/>
          </a:bodyPr>
          <a:lstStyle/>
          <a:p>
            <a:pPr marL="342900" indent="-342900">
              <a:spcBef>
                <a:spcPct val="20000"/>
              </a:spcBef>
              <a:buFont typeface="Arial" pitchFamily="34" charset="0"/>
              <a:buChar char="•"/>
            </a:pPr>
            <a:r>
              <a:rPr lang="de-DE" sz="2000" dirty="0" err="1" smtClean="0">
                <a:latin typeface="+mn-lt"/>
              </a:rPr>
              <a:t>Calculate</a:t>
            </a:r>
            <a:r>
              <a:rPr lang="de-DE" sz="2000" dirty="0" smtClean="0">
                <a:latin typeface="+mn-lt"/>
              </a:rPr>
              <a:t> </a:t>
            </a:r>
            <a:r>
              <a:rPr lang="de-DE" sz="2000" dirty="0" err="1" smtClean="0">
                <a:latin typeface="+mn-lt"/>
              </a:rPr>
              <a:t>variances</a:t>
            </a:r>
            <a:r>
              <a:rPr lang="de-DE" sz="2000" dirty="0" smtClean="0">
                <a:latin typeface="+mn-lt"/>
              </a:rPr>
              <a:t> </a:t>
            </a:r>
            <a:r>
              <a:rPr lang="de-DE" sz="2000" dirty="0" err="1" smtClean="0">
                <a:latin typeface="+mn-lt"/>
              </a:rPr>
              <a:t>of</a:t>
            </a:r>
            <a:r>
              <a:rPr lang="de-DE" sz="2000" dirty="0" smtClean="0">
                <a:latin typeface="+mn-lt"/>
              </a:rPr>
              <a:t> x </a:t>
            </a:r>
            <a:r>
              <a:rPr lang="de-DE" sz="2000" dirty="0" err="1" smtClean="0">
                <a:latin typeface="+mn-lt"/>
              </a:rPr>
              <a:t>and</a:t>
            </a:r>
            <a:r>
              <a:rPr lang="de-DE" sz="2000" dirty="0" smtClean="0">
                <a:latin typeface="+mn-lt"/>
              </a:rPr>
              <a:t> y, </a:t>
            </a:r>
            <a:r>
              <a:rPr lang="de-DE" sz="2000" dirty="0" err="1" smtClean="0">
                <a:latin typeface="+mn-lt"/>
              </a:rPr>
              <a:t>covariance</a:t>
            </a:r>
            <a:r>
              <a:rPr lang="de-DE" sz="2000" dirty="0" smtClean="0">
                <a:latin typeface="+mn-lt"/>
              </a:rPr>
              <a:t> </a:t>
            </a:r>
            <a:r>
              <a:rPr lang="de-DE" sz="2000" dirty="0" err="1" smtClean="0">
                <a:latin typeface="+mn-lt"/>
              </a:rPr>
              <a:t>and</a:t>
            </a:r>
            <a:r>
              <a:rPr lang="de-DE" sz="2000" dirty="0" smtClean="0">
                <a:latin typeface="+mn-lt"/>
              </a:rPr>
              <a:t> </a:t>
            </a:r>
            <a:r>
              <a:rPr lang="de-DE" sz="2000" dirty="0" err="1" smtClean="0">
                <a:latin typeface="+mn-lt"/>
              </a:rPr>
              <a:t>the</a:t>
            </a:r>
            <a:r>
              <a:rPr lang="de-DE" sz="2000" dirty="0" smtClean="0">
                <a:latin typeface="+mn-lt"/>
              </a:rPr>
              <a:t> Pearson </a:t>
            </a:r>
            <a:r>
              <a:rPr lang="de-DE" sz="2000" dirty="0" err="1" smtClean="0">
                <a:latin typeface="+mn-lt"/>
              </a:rPr>
              <a:t>correlation</a:t>
            </a:r>
            <a:r>
              <a:rPr lang="de-DE" sz="2000" dirty="0" smtClean="0">
                <a:latin typeface="+mn-lt"/>
              </a:rPr>
              <a:t> </a:t>
            </a:r>
            <a:r>
              <a:rPr lang="de-DE" sz="2000" dirty="0" err="1" smtClean="0">
                <a:latin typeface="+mn-lt"/>
              </a:rPr>
              <a:t>coefficient</a:t>
            </a:r>
            <a:r>
              <a:rPr lang="de-DE" sz="2000" dirty="0" smtClean="0">
                <a:latin typeface="+mn-lt"/>
              </a:rPr>
              <a:t>!</a:t>
            </a:r>
          </a:p>
          <a:p>
            <a:pPr marL="342900" indent="-342900">
              <a:spcBef>
                <a:spcPct val="20000"/>
              </a:spcBef>
              <a:buFont typeface="Arial" pitchFamily="34" charset="0"/>
              <a:buChar char="•"/>
            </a:pPr>
            <a:r>
              <a:rPr lang="de-DE" sz="2000" dirty="0" err="1" smtClean="0"/>
              <a:t>Calculate</a:t>
            </a:r>
            <a:r>
              <a:rPr lang="de-DE" sz="2000" dirty="0" smtClean="0"/>
              <a:t> </a:t>
            </a:r>
            <a:r>
              <a:rPr lang="de-DE" sz="2000" dirty="0" err="1" smtClean="0"/>
              <a:t>the</a:t>
            </a:r>
            <a:r>
              <a:rPr lang="de-DE" sz="2000" dirty="0" smtClean="0"/>
              <a:t> </a:t>
            </a:r>
            <a:r>
              <a:rPr lang="de-DE" sz="2000" dirty="0" err="1" smtClean="0"/>
              <a:t>regression</a:t>
            </a:r>
            <a:r>
              <a:rPr lang="de-DE" sz="2000" dirty="0" smtClean="0"/>
              <a:t> </a:t>
            </a:r>
            <a:r>
              <a:rPr lang="de-DE" sz="2000" dirty="0" err="1" smtClean="0"/>
              <a:t>line</a:t>
            </a:r>
            <a:r>
              <a:rPr lang="de-DE" sz="2000" dirty="0" smtClean="0"/>
              <a:t> </a:t>
            </a:r>
            <a:r>
              <a:rPr lang="de-DE" sz="2000" dirty="0" err="1" smtClean="0"/>
              <a:t>according</a:t>
            </a:r>
            <a:r>
              <a:rPr lang="de-DE" sz="2000" dirty="0" smtClean="0"/>
              <a:t> </a:t>
            </a:r>
            <a:r>
              <a:rPr lang="de-DE" sz="2000" dirty="0" err="1" smtClean="0"/>
              <a:t>to</a:t>
            </a:r>
            <a:r>
              <a:rPr lang="de-DE" sz="2000" dirty="0" smtClean="0"/>
              <a:t> </a:t>
            </a:r>
            <a:r>
              <a:rPr lang="de-DE" sz="2000" dirty="0" err="1" smtClean="0"/>
              <a:t>the</a:t>
            </a:r>
            <a:r>
              <a:rPr lang="de-DE" sz="2000" dirty="0" smtClean="0"/>
              <a:t> least </a:t>
            </a:r>
            <a:r>
              <a:rPr lang="de-DE" sz="2000" dirty="0" err="1" smtClean="0"/>
              <a:t>squares</a:t>
            </a:r>
            <a:r>
              <a:rPr lang="de-DE" sz="2000" dirty="0" smtClean="0"/>
              <a:t> </a:t>
            </a:r>
            <a:r>
              <a:rPr lang="de-DE" sz="2000" dirty="0" err="1" smtClean="0"/>
              <a:t>approach</a:t>
            </a:r>
            <a:r>
              <a:rPr lang="de-DE" sz="2000" dirty="0" smtClean="0"/>
              <a:t>!</a:t>
            </a:r>
          </a:p>
          <a:p>
            <a:pPr marL="342900" indent="-342900">
              <a:spcBef>
                <a:spcPct val="20000"/>
              </a:spcBef>
              <a:buFont typeface="Arial" pitchFamily="34" charset="0"/>
              <a:buChar char="•"/>
            </a:pPr>
            <a:r>
              <a:rPr lang="de-DE" sz="2000" dirty="0" err="1" smtClean="0"/>
              <a:t>Calculate</a:t>
            </a:r>
            <a:r>
              <a:rPr lang="de-DE" sz="2000" dirty="0" smtClean="0"/>
              <a:t> </a:t>
            </a:r>
            <a:r>
              <a:rPr lang="de-DE" sz="2000" dirty="0" err="1" smtClean="0"/>
              <a:t>the</a:t>
            </a:r>
            <a:r>
              <a:rPr lang="de-DE" sz="2000" dirty="0" smtClean="0"/>
              <a:t> </a:t>
            </a:r>
            <a:r>
              <a:rPr lang="de-DE" sz="2000" dirty="0" err="1" smtClean="0"/>
              <a:t>variance</a:t>
            </a:r>
            <a:r>
              <a:rPr lang="de-DE" sz="2000" dirty="0" smtClean="0"/>
              <a:t> </a:t>
            </a:r>
            <a:r>
              <a:rPr lang="de-DE" sz="2000" dirty="0" err="1" smtClean="0"/>
              <a:t>of</a:t>
            </a:r>
            <a:r>
              <a:rPr lang="de-DE" sz="2000" dirty="0" smtClean="0"/>
              <a:t> </a:t>
            </a:r>
            <a:r>
              <a:rPr lang="de-DE" sz="2000" dirty="0" err="1" smtClean="0"/>
              <a:t>the</a:t>
            </a:r>
            <a:r>
              <a:rPr lang="de-DE" sz="2000" dirty="0" smtClean="0"/>
              <a:t> </a:t>
            </a:r>
            <a:r>
              <a:rPr lang="de-DE" sz="2000" dirty="0" err="1" smtClean="0"/>
              <a:t>residuals</a:t>
            </a:r>
            <a:r>
              <a:rPr lang="de-DE" sz="2000" dirty="0" smtClean="0"/>
              <a:t> (</a:t>
            </a:r>
            <a:r>
              <a:rPr lang="cy-GB" sz="2000" dirty="0" smtClean="0"/>
              <a:t>ŷ-y</a:t>
            </a:r>
            <a:r>
              <a:rPr lang="de-DE" sz="2000" dirty="0" smtClean="0"/>
              <a:t>)!</a:t>
            </a:r>
          </a:p>
        </p:txBody>
      </p:sp>
      <p:pic>
        <p:nvPicPr>
          <p:cNvPr id="859137" name="Picture 1"/>
          <p:cNvPicPr>
            <a:picLocks noChangeAspect="1" noChangeArrowheads="1"/>
          </p:cNvPicPr>
          <p:nvPr/>
        </p:nvPicPr>
        <p:blipFill>
          <a:blip r:embed="rId2" cstate="print"/>
          <a:srcRect/>
          <a:stretch>
            <a:fillRect/>
          </a:stretch>
        </p:blipFill>
        <p:spPr bwMode="auto">
          <a:xfrm>
            <a:off x="5436096" y="3245693"/>
            <a:ext cx="3562140" cy="2775595"/>
          </a:xfrm>
          <a:prstGeom prst="rect">
            <a:avLst/>
          </a:prstGeom>
          <a:noFill/>
          <a:ln w="9525">
            <a:noFill/>
            <a:miter lim="800000"/>
            <a:headEnd/>
            <a:tailEnd/>
          </a:ln>
          <a:effectLst/>
        </p:spPr>
      </p:pic>
      <p:pic>
        <p:nvPicPr>
          <p:cNvPr id="7229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2618" y="1710870"/>
            <a:ext cx="6812830" cy="1430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041432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Example</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106</a:t>
            </a:fld>
            <a:endParaRPr lang="de-DE" altLang="en-US"/>
          </a:p>
        </p:txBody>
      </p:sp>
      <mc:AlternateContent xmlns:mc="http://schemas.openxmlformats.org/markup-compatibility/2006" xmlns:a14="http://schemas.microsoft.com/office/drawing/2010/main">
        <mc:Choice Requires="a14">
          <p:sp>
            <p:nvSpPr>
              <p:cNvPr id="7" name="Textfeld 6"/>
              <p:cNvSpPr txBox="1"/>
              <p:nvPr/>
            </p:nvSpPr>
            <p:spPr>
              <a:xfrm>
                <a:off x="896471" y="1556792"/>
                <a:ext cx="7488832"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de-DE" i="1" smtClean="0">
                              <a:latin typeface="Cambria Math" panose="02040503050406030204" pitchFamily="18" charset="0"/>
                            </a:rPr>
                          </m:ctrlPr>
                        </m:accPr>
                        <m:e>
                          <m:r>
                            <a:rPr lang="de-DE" b="0" i="1" smtClean="0">
                              <a:latin typeface="Cambria Math"/>
                            </a:rPr>
                            <m:t>𝑥</m:t>
                          </m:r>
                        </m:e>
                      </m:acc>
                      <m:r>
                        <a:rPr lang="de-DE" b="0" i="1" smtClean="0">
                          <a:latin typeface="Cambria Math"/>
                        </a:rPr>
                        <m:t>=162.85</m:t>
                      </m:r>
                    </m:oMath>
                  </m:oMathPara>
                </a14:m>
                <a:endParaRPr lang="de-DE" dirty="0" smtClean="0"/>
              </a:p>
              <a:p>
                <a:pPr/>
                <a14:m>
                  <m:oMathPara xmlns:m="http://schemas.openxmlformats.org/officeDocument/2006/math">
                    <m:oMathParaPr>
                      <m:jc m:val="centerGroup"/>
                    </m:oMathParaPr>
                    <m:oMath xmlns:m="http://schemas.openxmlformats.org/officeDocument/2006/math">
                      <m:acc>
                        <m:accPr>
                          <m:chr m:val="̅"/>
                          <m:ctrlPr>
                            <a:rPr lang="de-DE" i="1">
                              <a:latin typeface="Cambria Math" panose="02040503050406030204" pitchFamily="18" charset="0"/>
                            </a:rPr>
                          </m:ctrlPr>
                        </m:accPr>
                        <m:e>
                          <m:r>
                            <a:rPr lang="de-DE" b="0" i="1" smtClean="0">
                              <a:latin typeface="Cambria Math"/>
                            </a:rPr>
                            <m:t>𝑦</m:t>
                          </m:r>
                        </m:e>
                      </m:acc>
                      <m:r>
                        <a:rPr lang="de-DE" i="1">
                          <a:latin typeface="Cambria Math"/>
                        </a:rPr>
                        <m:t>=</m:t>
                      </m:r>
                      <m:r>
                        <a:rPr lang="de-DE" b="0" i="1" smtClean="0">
                          <a:latin typeface="Cambria Math"/>
                        </a:rPr>
                        <m:t>49.03</m:t>
                      </m:r>
                    </m:oMath>
                  </m:oMathPara>
                </a14:m>
                <a:endParaRPr lang="de-DE" dirty="0"/>
              </a:p>
            </p:txBody>
          </p:sp>
        </mc:Choice>
        <mc:Fallback xmlns="">
          <p:sp>
            <p:nvSpPr>
              <p:cNvPr id="7" name="Textfeld 6"/>
              <p:cNvSpPr txBox="1">
                <a:spLocks noRot="1" noChangeAspect="1" noMove="1" noResize="1" noEditPoints="1" noAdjustHandles="1" noChangeArrowheads="1" noChangeShapeType="1" noTextEdit="1"/>
              </p:cNvSpPr>
              <p:nvPr/>
            </p:nvSpPr>
            <p:spPr>
              <a:xfrm>
                <a:off x="896471" y="1556792"/>
                <a:ext cx="7488832" cy="646331"/>
              </a:xfrm>
              <a:prstGeom prst="rect">
                <a:avLst/>
              </a:prstGeom>
              <a:blipFill rotWithShape="1">
                <a:blip r:embed="rId2" cstate="print"/>
                <a:stretch>
                  <a:fillRect b="-3774"/>
                </a:stretch>
              </a:blipFill>
            </p:spPr>
            <p:txBody>
              <a:bodyPr/>
              <a:lstStyle/>
              <a:p>
                <a:r>
                  <a:rPr lang="de-DE">
                    <a:noFill/>
                  </a:rPr>
                  <a:t> </a:t>
                </a:r>
              </a:p>
            </p:txBody>
          </p:sp>
        </mc:Fallback>
      </mc:AlternateContent>
      <p:pic>
        <p:nvPicPr>
          <p:cNvPr id="7229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503" y="2348880"/>
            <a:ext cx="7514431" cy="2451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39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9752" y="4941168"/>
            <a:ext cx="4759474" cy="836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3971"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8509"/>
          <a:stretch/>
        </p:blipFill>
        <p:spPr bwMode="auto">
          <a:xfrm>
            <a:off x="3203848" y="5805264"/>
            <a:ext cx="3168352" cy="393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1619672" y="5817595"/>
            <a:ext cx="648072" cy="369332"/>
          </a:xfrm>
          <a:prstGeom prst="rect">
            <a:avLst/>
          </a:prstGeom>
          <a:noFill/>
        </p:spPr>
        <p:txBody>
          <a:bodyPr wrap="square" rtlCol="0">
            <a:spAutoFit/>
          </a:bodyPr>
          <a:lstStyle/>
          <a:p>
            <a:r>
              <a:rPr lang="de-DE" dirty="0">
                <a:latin typeface="+mn-lt"/>
              </a:rPr>
              <a:t>b</a:t>
            </a:r>
            <a:r>
              <a:rPr lang="de-DE" baseline="-25000" dirty="0" smtClean="0">
                <a:latin typeface="+mn-lt"/>
              </a:rPr>
              <a:t>0</a:t>
            </a:r>
            <a:r>
              <a:rPr lang="de-DE" dirty="0" smtClean="0">
                <a:latin typeface="+mn-lt"/>
              </a:rPr>
              <a:t>:</a:t>
            </a:r>
            <a:endParaRPr lang="de-DE" dirty="0">
              <a:latin typeface="+mn-lt"/>
            </a:endParaRPr>
          </a:p>
        </p:txBody>
      </p:sp>
      <p:sp>
        <p:nvSpPr>
          <p:cNvPr id="12" name="Textfeld 11"/>
          <p:cNvSpPr txBox="1"/>
          <p:nvPr/>
        </p:nvSpPr>
        <p:spPr>
          <a:xfrm>
            <a:off x="1619672" y="5174564"/>
            <a:ext cx="723200" cy="369332"/>
          </a:xfrm>
          <a:prstGeom prst="rect">
            <a:avLst/>
          </a:prstGeom>
          <a:noFill/>
        </p:spPr>
        <p:txBody>
          <a:bodyPr wrap="square" rtlCol="0">
            <a:spAutoFit/>
          </a:bodyPr>
          <a:lstStyle/>
          <a:p>
            <a:r>
              <a:rPr lang="de-DE" dirty="0" smtClean="0">
                <a:latin typeface="+mn-lt"/>
              </a:rPr>
              <a:t>b</a:t>
            </a:r>
            <a:r>
              <a:rPr lang="de-DE" baseline="-25000" dirty="0">
                <a:latin typeface="+mn-lt"/>
              </a:rPr>
              <a:t>1</a:t>
            </a:r>
            <a:r>
              <a:rPr lang="de-DE" dirty="0" smtClean="0">
                <a:latin typeface="+mn-lt"/>
              </a:rPr>
              <a:t>:</a:t>
            </a:r>
            <a:endParaRPr lang="de-DE" dirty="0">
              <a:latin typeface="+mn-lt"/>
            </a:endParaRPr>
          </a:p>
        </p:txBody>
      </p:sp>
    </p:spTree>
    <p:extLst>
      <p:ext uri="{BB962C8B-B14F-4D97-AF65-F5344CB8AC3E}">
        <p14:creationId xmlns:p14="http://schemas.microsoft.com/office/powerpoint/2010/main" val="173905346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How Good is the </a:t>
            </a:r>
            <a:r>
              <a:rPr lang="en-GB" dirty="0" smtClean="0"/>
              <a:t>model</a:t>
            </a:r>
            <a:r>
              <a:rPr lang="en-GB" dirty="0"/>
              <a:t>?</a:t>
            </a:r>
            <a:endParaRPr lang="de-DE" dirty="0"/>
          </a:p>
        </p:txBody>
      </p:sp>
      <p:sp>
        <p:nvSpPr>
          <p:cNvPr id="3" name="Inhaltsplatzhalter 2"/>
          <p:cNvSpPr>
            <a:spLocks noGrp="1"/>
          </p:cNvSpPr>
          <p:nvPr>
            <p:ph idx="1"/>
          </p:nvPr>
        </p:nvSpPr>
        <p:spPr/>
        <p:txBody>
          <a:bodyPr>
            <a:normAutofit/>
          </a:bodyPr>
          <a:lstStyle/>
          <a:p>
            <a:r>
              <a:rPr lang="en-US" dirty="0"/>
              <a:t>The regression line is only a model based on the data.</a:t>
            </a:r>
          </a:p>
          <a:p>
            <a:r>
              <a:rPr lang="en-US" dirty="0"/>
              <a:t>This model might not reflect reality.</a:t>
            </a:r>
          </a:p>
          <a:p>
            <a:pPr marL="342900" lvl="1" indent="-342900">
              <a:buFont typeface="Arial" pitchFamily="34" charset="0"/>
              <a:buChar char="•"/>
            </a:pPr>
            <a:r>
              <a:rPr lang="en-US" sz="2400" b="1" dirty="0"/>
              <a:t>We need some way of testing how well the model fits the observed data.</a:t>
            </a:r>
          </a:p>
          <a:p>
            <a:pPr lvl="1"/>
            <a:r>
              <a:rPr lang="en-US" sz="2000" dirty="0" smtClean="0"/>
              <a:t>Graphically: Deviation from linearity?</a:t>
            </a:r>
          </a:p>
          <a:p>
            <a:pPr lvl="1"/>
            <a:r>
              <a:rPr lang="en-US" sz="2000" dirty="0" smtClean="0"/>
              <a:t>Diagnostics of residuals</a:t>
            </a:r>
          </a:p>
          <a:p>
            <a:pPr lvl="1"/>
            <a:r>
              <a:rPr lang="en-US" sz="2000" b="1" dirty="0"/>
              <a:t>Coefficient of determination</a:t>
            </a:r>
            <a:r>
              <a:rPr lang="en-US" sz="2000" dirty="0"/>
              <a:t> via decomposition of variance</a:t>
            </a:r>
          </a:p>
          <a:p>
            <a:pPr lvl="1"/>
            <a:endParaRPr lang="en-US" dirty="0"/>
          </a:p>
          <a:p>
            <a:pPr marL="457200" lvl="1" indent="0">
              <a:buNone/>
            </a:pPr>
            <a:endParaRPr lang="en-US" dirty="0"/>
          </a:p>
          <a:p>
            <a:pPr marL="0" indent="0">
              <a:buNone/>
            </a:pP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107</a:t>
            </a:fld>
            <a:endParaRPr lang="de-DE" altLang="en-US"/>
          </a:p>
        </p:txBody>
      </p:sp>
      <p:grpSp>
        <p:nvGrpSpPr>
          <p:cNvPr id="9" name="Gruppieren 8"/>
          <p:cNvGrpSpPr/>
          <p:nvPr/>
        </p:nvGrpSpPr>
        <p:grpSpPr>
          <a:xfrm>
            <a:off x="899591" y="4694126"/>
            <a:ext cx="7394113" cy="1327162"/>
            <a:chOff x="899591" y="4694126"/>
            <a:chExt cx="7394113" cy="1327162"/>
          </a:xfrm>
        </p:grpSpPr>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9235"/>
            <a:stretch/>
          </p:blipFill>
          <p:spPr bwMode="auto">
            <a:xfrm>
              <a:off x="899591" y="4694126"/>
              <a:ext cx="3594701" cy="1327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0000"/>
            <a:stretch/>
          </p:blipFill>
          <p:spPr bwMode="auto">
            <a:xfrm>
              <a:off x="4644008" y="4694126"/>
              <a:ext cx="3649696" cy="1327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50801022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Decomposition</a:t>
            </a:r>
            <a:r>
              <a:rPr lang="de-DE" dirty="0" smtClean="0"/>
              <a:t> </a:t>
            </a:r>
            <a:r>
              <a:rPr lang="de-DE" dirty="0" err="1" smtClean="0"/>
              <a:t>of</a:t>
            </a:r>
            <a:r>
              <a:rPr lang="de-DE" dirty="0" smtClean="0"/>
              <a:t> </a:t>
            </a:r>
            <a:r>
              <a:rPr lang="de-DE" dirty="0" err="1" smtClean="0"/>
              <a:t>variance</a:t>
            </a:r>
            <a:r>
              <a:rPr lang="de-DE" dirty="0" smtClean="0"/>
              <a:t> (1)</a:t>
            </a:r>
            <a:endParaRPr lang="de-DE" dirty="0"/>
          </a:p>
        </p:txBody>
      </p:sp>
      <p:sp>
        <p:nvSpPr>
          <p:cNvPr id="3" name="Inhaltsplatzhalter 2"/>
          <p:cNvSpPr>
            <a:spLocks noGrp="1"/>
          </p:cNvSpPr>
          <p:nvPr>
            <p:ph idx="1"/>
          </p:nvPr>
        </p:nvSpPr>
        <p:spPr>
          <a:xfrm>
            <a:off x="457200" y="1600200"/>
            <a:ext cx="3250704" cy="4757758"/>
          </a:xfrm>
        </p:spPr>
        <p:txBody>
          <a:bodyPr>
            <a:normAutofit fontScale="85000" lnSpcReduction="20000"/>
          </a:bodyPr>
          <a:lstStyle/>
          <a:p>
            <a:r>
              <a:rPr lang="en-US" sz="2800" dirty="0" err="1" smtClean="0"/>
              <a:t>SS</a:t>
            </a:r>
            <a:r>
              <a:rPr lang="en-US" sz="2800" baseline="-25000" dirty="0" err="1" smtClean="0"/>
              <a:t>tot</a:t>
            </a:r>
            <a:endParaRPr lang="en-US" sz="2800" baseline="-25000" dirty="0"/>
          </a:p>
          <a:p>
            <a:pPr lvl="1"/>
            <a:r>
              <a:rPr lang="en-US" sz="2400" dirty="0"/>
              <a:t>Total variability (variability between scores and the mean</a:t>
            </a:r>
            <a:r>
              <a:rPr lang="en-US" sz="2400" dirty="0" smtClean="0"/>
              <a:t>)</a:t>
            </a:r>
            <a:endParaRPr lang="en-US" sz="2400" dirty="0"/>
          </a:p>
          <a:p>
            <a:r>
              <a:rPr lang="en-US" sz="2800" dirty="0" err="1" smtClean="0"/>
              <a:t>SS</a:t>
            </a:r>
            <a:r>
              <a:rPr lang="en-US" sz="2800" baseline="-25000" dirty="0" err="1" smtClean="0"/>
              <a:t>res</a:t>
            </a:r>
            <a:endParaRPr lang="en-US" sz="2800" baseline="-25000" dirty="0"/>
          </a:p>
          <a:p>
            <a:pPr lvl="1"/>
            <a:r>
              <a:rPr lang="en-US" sz="2400" dirty="0"/>
              <a:t>Residual/Error variability (variability between the regression model and the actual data</a:t>
            </a:r>
            <a:r>
              <a:rPr lang="en-US" sz="2400" dirty="0" smtClean="0"/>
              <a:t>)</a:t>
            </a:r>
            <a:endParaRPr lang="en-US" sz="2400" dirty="0"/>
          </a:p>
          <a:p>
            <a:r>
              <a:rPr lang="en-US" sz="2800" dirty="0" err="1" smtClean="0"/>
              <a:t>SS</a:t>
            </a:r>
            <a:r>
              <a:rPr lang="en-US" sz="2800" baseline="-25000" dirty="0" err="1" smtClean="0"/>
              <a:t>reg</a:t>
            </a:r>
            <a:r>
              <a:rPr lang="en-US" sz="2800" dirty="0" smtClean="0"/>
              <a:t> </a:t>
            </a:r>
            <a:endParaRPr lang="en-US" sz="2800" dirty="0"/>
          </a:p>
          <a:p>
            <a:pPr lvl="1"/>
            <a:r>
              <a:rPr lang="en-US" sz="2400" dirty="0"/>
              <a:t>Model variability (difference in variability between the model and the mean</a:t>
            </a:r>
            <a:r>
              <a:rPr lang="en-US" sz="2400" dirty="0" smtClean="0"/>
              <a:t>)</a:t>
            </a:r>
            <a:endParaRPr lang="en-US" sz="2400" dirty="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108</a:t>
            </a:fld>
            <a:endParaRPr lang="de-DE" altLang="en-US"/>
          </a:p>
        </p:txBody>
      </p:sp>
      <p:pic>
        <p:nvPicPr>
          <p:cNvPr id="7" name="Picture 1"/>
          <p:cNvPicPr>
            <a:picLocks noChangeAspect="1"/>
          </p:cNvPicPr>
          <p:nvPr/>
        </p:nvPicPr>
        <p:blipFill>
          <a:blip r:embed="rId2" cstate="print"/>
          <a:srcRect r="15940"/>
          <a:stretch>
            <a:fillRect/>
          </a:stretch>
        </p:blipFill>
        <p:spPr>
          <a:xfrm>
            <a:off x="3923928" y="1600200"/>
            <a:ext cx="3960440" cy="4757738"/>
          </a:xfrm>
          <a:prstGeom prst="rect">
            <a:avLst/>
          </a:prstGeom>
        </p:spPr>
      </p:pic>
    </p:spTree>
    <p:extLst>
      <p:ext uri="{BB962C8B-B14F-4D97-AF65-F5344CB8AC3E}">
        <p14:creationId xmlns:p14="http://schemas.microsoft.com/office/powerpoint/2010/main" val="333405337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Decomposition</a:t>
            </a:r>
            <a:r>
              <a:rPr lang="de-DE" dirty="0" smtClean="0"/>
              <a:t> </a:t>
            </a:r>
            <a:r>
              <a:rPr lang="de-DE" dirty="0" err="1" smtClean="0"/>
              <a:t>of</a:t>
            </a:r>
            <a:r>
              <a:rPr lang="de-DE" dirty="0" smtClean="0"/>
              <a:t> </a:t>
            </a:r>
            <a:r>
              <a:rPr lang="de-DE" dirty="0" err="1" smtClean="0"/>
              <a:t>variance</a:t>
            </a:r>
            <a:r>
              <a:rPr lang="de-DE" dirty="0" smtClean="0"/>
              <a:t> (2)</a:t>
            </a:r>
            <a:endParaRPr lang="de-DE" dirty="0"/>
          </a:p>
        </p:txBody>
      </p:sp>
      <mc:AlternateContent xmlns:mc="http://schemas.openxmlformats.org/markup-compatibility/2006" xmlns:a14="http://schemas.microsoft.com/office/drawing/2010/main">
        <mc:Choice Requires="a14">
          <p:sp>
            <p:nvSpPr>
              <p:cNvPr id="3" name="Inhaltsplatzhalter 2"/>
              <p:cNvSpPr>
                <a:spLocks noGrp="1"/>
              </p:cNvSpPr>
              <p:nvPr>
                <p:ph idx="1"/>
              </p:nvPr>
            </p:nvSpPr>
            <p:spPr>
              <a:xfrm>
                <a:off x="457200" y="1600200"/>
                <a:ext cx="7863632" cy="4757758"/>
              </a:xfrm>
            </p:spPr>
            <p:txBody>
              <a:bodyPr>
                <a:normAutofit fontScale="92500" lnSpcReduction="10000"/>
              </a:bodyPr>
              <a:lstStyle/>
              <a:p>
                <a14:m>
                  <m:oMath xmlns:m="http://schemas.openxmlformats.org/officeDocument/2006/math">
                    <m:sSub>
                      <m:sSubPr>
                        <m:ctrlPr>
                          <a:rPr lang="de-DE" sz="2200" i="1" smtClean="0">
                            <a:latin typeface="Cambria Math" panose="02040503050406030204" pitchFamily="18" charset="0"/>
                          </a:rPr>
                        </m:ctrlPr>
                      </m:sSubPr>
                      <m:e>
                        <m:r>
                          <a:rPr lang="de-DE" sz="2200" b="0" i="1" smtClean="0">
                            <a:latin typeface="Cambria Math"/>
                          </a:rPr>
                          <m:t>𝑆𝑆</m:t>
                        </m:r>
                      </m:e>
                      <m:sub>
                        <m:r>
                          <a:rPr lang="de-DE" sz="2200" b="0" i="1" smtClean="0">
                            <a:latin typeface="Cambria Math"/>
                          </a:rPr>
                          <m:t>𝑡𝑜𝑡</m:t>
                        </m:r>
                      </m:sub>
                    </m:sSub>
                    <m:r>
                      <a:rPr lang="de-DE" sz="2200" b="0" i="1" smtClean="0">
                        <a:latin typeface="Cambria Math"/>
                      </a:rPr>
                      <m:t>=</m:t>
                    </m:r>
                    <m:nary>
                      <m:naryPr>
                        <m:chr m:val="∑"/>
                        <m:supHide m:val="on"/>
                        <m:ctrlPr>
                          <a:rPr lang="de-DE" sz="2200" b="0" i="1" smtClean="0">
                            <a:latin typeface="Cambria Math" panose="02040503050406030204" pitchFamily="18" charset="0"/>
                          </a:rPr>
                        </m:ctrlPr>
                      </m:naryPr>
                      <m:sub>
                        <m:r>
                          <m:rPr>
                            <m:brk m:alnAt="7"/>
                          </m:rPr>
                          <a:rPr lang="de-DE" sz="2200" b="0" i="1" smtClean="0">
                            <a:latin typeface="Cambria Math"/>
                          </a:rPr>
                          <m:t>𝑖</m:t>
                        </m:r>
                      </m:sub>
                      <m:sup/>
                      <m:e>
                        <m:sSup>
                          <m:sSupPr>
                            <m:ctrlPr>
                              <a:rPr lang="de-DE" sz="2200" b="0" i="1" smtClean="0">
                                <a:latin typeface="Cambria Math" panose="02040503050406030204" pitchFamily="18" charset="0"/>
                              </a:rPr>
                            </m:ctrlPr>
                          </m:sSupPr>
                          <m:e>
                            <m:r>
                              <a:rPr lang="de-DE" sz="2200" i="1">
                                <a:latin typeface="Cambria Math"/>
                              </a:rPr>
                              <m:t>(</m:t>
                            </m:r>
                            <m:sSub>
                              <m:sSubPr>
                                <m:ctrlPr>
                                  <a:rPr lang="de-DE" sz="2200" i="1">
                                    <a:latin typeface="Cambria Math" panose="02040503050406030204" pitchFamily="18" charset="0"/>
                                  </a:rPr>
                                </m:ctrlPr>
                              </m:sSubPr>
                              <m:e>
                                <m:r>
                                  <a:rPr lang="de-DE" sz="2200" i="1">
                                    <a:latin typeface="Cambria Math"/>
                                  </a:rPr>
                                  <m:t>𝑦</m:t>
                                </m:r>
                              </m:e>
                              <m:sub>
                                <m:r>
                                  <a:rPr lang="de-DE" sz="2200" i="1">
                                    <a:latin typeface="Cambria Math"/>
                                  </a:rPr>
                                  <m:t>𝑖</m:t>
                                </m:r>
                              </m:sub>
                            </m:sSub>
                            <m:r>
                              <a:rPr lang="de-DE" sz="2200" i="1">
                                <a:latin typeface="Cambria Math"/>
                              </a:rPr>
                              <m:t>−</m:t>
                            </m:r>
                            <m:acc>
                              <m:accPr>
                                <m:chr m:val="̅"/>
                                <m:ctrlPr>
                                  <a:rPr lang="de-DE" sz="2200" i="1">
                                    <a:latin typeface="Cambria Math" panose="02040503050406030204" pitchFamily="18" charset="0"/>
                                  </a:rPr>
                                </m:ctrlPr>
                              </m:accPr>
                              <m:e>
                                <m:r>
                                  <a:rPr lang="de-DE" sz="2200" i="1">
                                    <a:latin typeface="Cambria Math"/>
                                  </a:rPr>
                                  <m:t>𝑦</m:t>
                                </m:r>
                              </m:e>
                            </m:acc>
                            <m:r>
                              <a:rPr lang="de-DE" sz="2200" i="1">
                                <a:latin typeface="Cambria Math"/>
                              </a:rPr>
                              <m:t>)</m:t>
                            </m:r>
                          </m:e>
                          <m:sup>
                            <m:r>
                              <a:rPr lang="de-DE" sz="2200" b="0" i="1" smtClean="0">
                                <a:latin typeface="Cambria Math"/>
                              </a:rPr>
                              <m:t>2</m:t>
                            </m:r>
                          </m:sup>
                        </m:sSup>
                      </m:e>
                    </m:nary>
                  </m:oMath>
                </a14:m>
                <a:endParaRPr lang="de-DE" sz="2200" dirty="0" smtClean="0"/>
              </a:p>
              <a:p>
                <a14:m>
                  <m:oMath xmlns:m="http://schemas.openxmlformats.org/officeDocument/2006/math">
                    <m:sSub>
                      <m:sSubPr>
                        <m:ctrlPr>
                          <a:rPr lang="de-DE" sz="2200" i="1">
                            <a:latin typeface="Cambria Math" panose="02040503050406030204" pitchFamily="18" charset="0"/>
                          </a:rPr>
                        </m:ctrlPr>
                      </m:sSubPr>
                      <m:e>
                        <m:r>
                          <a:rPr lang="de-DE" sz="2200" i="1">
                            <a:latin typeface="Cambria Math"/>
                          </a:rPr>
                          <m:t>𝑆𝑆</m:t>
                        </m:r>
                      </m:e>
                      <m:sub>
                        <m:r>
                          <a:rPr lang="de-DE" sz="2200" b="0" i="1" smtClean="0">
                            <a:latin typeface="Cambria Math"/>
                          </a:rPr>
                          <m:t>𝑟𝑒𝑔</m:t>
                        </m:r>
                      </m:sub>
                    </m:sSub>
                    <m:r>
                      <a:rPr lang="de-DE" sz="2200" i="1">
                        <a:latin typeface="Cambria Math"/>
                      </a:rPr>
                      <m:t>=</m:t>
                    </m:r>
                    <m:nary>
                      <m:naryPr>
                        <m:chr m:val="∑"/>
                        <m:supHide m:val="on"/>
                        <m:ctrlPr>
                          <a:rPr lang="de-DE" sz="2200" i="1">
                            <a:latin typeface="Cambria Math" panose="02040503050406030204" pitchFamily="18" charset="0"/>
                          </a:rPr>
                        </m:ctrlPr>
                      </m:naryPr>
                      <m:sub>
                        <m:r>
                          <m:rPr>
                            <m:brk m:alnAt="7"/>
                          </m:rPr>
                          <a:rPr lang="de-DE" sz="2200" i="1">
                            <a:latin typeface="Cambria Math"/>
                          </a:rPr>
                          <m:t>𝑖</m:t>
                        </m:r>
                      </m:sub>
                      <m:sup/>
                      <m:e>
                        <m:sSup>
                          <m:sSupPr>
                            <m:ctrlPr>
                              <a:rPr lang="de-DE" sz="2200" i="1">
                                <a:latin typeface="Cambria Math" panose="02040503050406030204" pitchFamily="18" charset="0"/>
                              </a:rPr>
                            </m:ctrlPr>
                          </m:sSupPr>
                          <m:e>
                            <m:r>
                              <a:rPr lang="de-DE" sz="2200" i="1">
                                <a:latin typeface="Cambria Math"/>
                              </a:rPr>
                              <m:t>(</m:t>
                            </m:r>
                            <m:sSub>
                              <m:sSubPr>
                                <m:ctrlPr>
                                  <a:rPr lang="de-DE" sz="2200" i="1">
                                    <a:latin typeface="Cambria Math" panose="02040503050406030204" pitchFamily="18" charset="0"/>
                                  </a:rPr>
                                </m:ctrlPr>
                              </m:sSubPr>
                              <m:e>
                                <m:r>
                                  <m:rPr>
                                    <m:nor/>
                                  </m:rPr>
                                  <a:rPr lang="cy-GB" sz="2200" dirty="0"/>
                                  <m:t>ŷ</m:t>
                                </m:r>
                              </m:e>
                              <m:sub>
                                <m:r>
                                  <a:rPr lang="de-DE" sz="2200" i="1">
                                    <a:latin typeface="Cambria Math"/>
                                  </a:rPr>
                                  <m:t>𝑖</m:t>
                                </m:r>
                              </m:sub>
                            </m:sSub>
                            <m:r>
                              <a:rPr lang="de-DE" sz="2200" i="1">
                                <a:latin typeface="Cambria Math"/>
                              </a:rPr>
                              <m:t>−</m:t>
                            </m:r>
                            <m:acc>
                              <m:accPr>
                                <m:chr m:val="̅"/>
                                <m:ctrlPr>
                                  <a:rPr lang="de-DE" sz="2200" i="1">
                                    <a:latin typeface="Cambria Math" panose="02040503050406030204" pitchFamily="18" charset="0"/>
                                  </a:rPr>
                                </m:ctrlPr>
                              </m:accPr>
                              <m:e>
                                <m:r>
                                  <a:rPr lang="de-DE" sz="2200" i="1">
                                    <a:latin typeface="Cambria Math"/>
                                  </a:rPr>
                                  <m:t>𝑦</m:t>
                                </m:r>
                              </m:e>
                            </m:acc>
                            <m:r>
                              <a:rPr lang="de-DE" sz="2200" i="1">
                                <a:latin typeface="Cambria Math"/>
                              </a:rPr>
                              <m:t>)</m:t>
                            </m:r>
                          </m:e>
                          <m:sup>
                            <m:r>
                              <a:rPr lang="de-DE" sz="2200" b="0" i="1" smtClean="0">
                                <a:latin typeface="Cambria Math"/>
                              </a:rPr>
                              <m:t>2</m:t>
                            </m:r>
                          </m:sup>
                        </m:sSup>
                      </m:e>
                    </m:nary>
                  </m:oMath>
                </a14:m>
                <a:endParaRPr lang="de-DE" sz="2200" dirty="0" smtClean="0"/>
              </a:p>
              <a:p>
                <a14:m>
                  <m:oMath xmlns:m="http://schemas.openxmlformats.org/officeDocument/2006/math">
                    <m:sSub>
                      <m:sSubPr>
                        <m:ctrlPr>
                          <a:rPr lang="de-DE" sz="2200" i="1">
                            <a:latin typeface="Cambria Math" panose="02040503050406030204" pitchFamily="18" charset="0"/>
                          </a:rPr>
                        </m:ctrlPr>
                      </m:sSubPr>
                      <m:e>
                        <m:r>
                          <a:rPr lang="de-DE" sz="2200" i="1">
                            <a:latin typeface="Cambria Math"/>
                          </a:rPr>
                          <m:t>𝑆𝑆</m:t>
                        </m:r>
                      </m:e>
                      <m:sub>
                        <m:r>
                          <a:rPr lang="de-DE" sz="2200" b="0" i="1" smtClean="0">
                            <a:latin typeface="Cambria Math"/>
                          </a:rPr>
                          <m:t>𝑟𝑒𝑠</m:t>
                        </m:r>
                      </m:sub>
                    </m:sSub>
                    <m:r>
                      <a:rPr lang="de-DE" sz="2200" i="1">
                        <a:latin typeface="Cambria Math"/>
                      </a:rPr>
                      <m:t>=</m:t>
                    </m:r>
                    <m:nary>
                      <m:naryPr>
                        <m:chr m:val="∑"/>
                        <m:supHide m:val="on"/>
                        <m:ctrlPr>
                          <a:rPr lang="de-DE" sz="2200" i="1">
                            <a:latin typeface="Cambria Math" panose="02040503050406030204" pitchFamily="18" charset="0"/>
                          </a:rPr>
                        </m:ctrlPr>
                      </m:naryPr>
                      <m:sub>
                        <m:r>
                          <m:rPr>
                            <m:brk m:alnAt="7"/>
                          </m:rPr>
                          <a:rPr lang="de-DE" sz="2200" i="1">
                            <a:latin typeface="Cambria Math"/>
                          </a:rPr>
                          <m:t>𝑖</m:t>
                        </m:r>
                      </m:sub>
                      <m:sup/>
                      <m:e>
                        <m:sSup>
                          <m:sSupPr>
                            <m:ctrlPr>
                              <a:rPr lang="de-DE" sz="2200" i="1" smtClean="0">
                                <a:latin typeface="Cambria Math" panose="02040503050406030204" pitchFamily="18" charset="0"/>
                              </a:rPr>
                            </m:ctrlPr>
                          </m:sSupPr>
                          <m:e>
                            <m:r>
                              <a:rPr lang="de-DE" sz="2200" i="1">
                                <a:latin typeface="Cambria Math"/>
                              </a:rPr>
                              <m:t>(</m:t>
                            </m:r>
                            <m:sSub>
                              <m:sSubPr>
                                <m:ctrlPr>
                                  <a:rPr lang="de-DE" sz="2200" i="1">
                                    <a:latin typeface="Cambria Math" panose="02040503050406030204" pitchFamily="18" charset="0"/>
                                  </a:rPr>
                                </m:ctrlPr>
                              </m:sSubPr>
                              <m:e>
                                <m:r>
                                  <a:rPr lang="de-DE" sz="2200" b="0" i="1" smtClean="0">
                                    <a:latin typeface="Cambria Math"/>
                                  </a:rPr>
                                  <m:t>𝑦</m:t>
                                </m:r>
                              </m:e>
                              <m:sub>
                                <m:r>
                                  <a:rPr lang="de-DE" sz="2200" i="1">
                                    <a:latin typeface="Cambria Math"/>
                                  </a:rPr>
                                  <m:t>𝑖</m:t>
                                </m:r>
                              </m:sub>
                            </m:sSub>
                            <m:r>
                              <a:rPr lang="de-DE" sz="2200" i="1">
                                <a:latin typeface="Cambria Math"/>
                              </a:rPr>
                              <m:t>−</m:t>
                            </m:r>
                            <m:sSub>
                              <m:sSubPr>
                                <m:ctrlPr>
                                  <a:rPr lang="de-DE" sz="2200" i="1" smtClean="0">
                                    <a:latin typeface="Cambria Math" panose="02040503050406030204" pitchFamily="18" charset="0"/>
                                  </a:rPr>
                                </m:ctrlPr>
                              </m:sSubPr>
                              <m:e>
                                <m:r>
                                  <m:rPr>
                                    <m:nor/>
                                  </m:rPr>
                                  <a:rPr lang="cy-GB" sz="2200" dirty="0"/>
                                  <m:t>ŷ</m:t>
                                </m:r>
                              </m:e>
                              <m:sub>
                                <m:r>
                                  <a:rPr lang="de-DE" sz="2200" i="1">
                                    <a:latin typeface="Cambria Math"/>
                                  </a:rPr>
                                  <m:t>𝑖</m:t>
                                </m:r>
                              </m:sub>
                            </m:sSub>
                            <m:r>
                              <a:rPr lang="de-DE" sz="2200" i="1">
                                <a:latin typeface="Cambria Math"/>
                              </a:rPr>
                              <m:t>)</m:t>
                            </m:r>
                          </m:e>
                          <m:sup>
                            <m:r>
                              <a:rPr lang="de-DE" sz="2200" i="1">
                                <a:latin typeface="Cambria Math"/>
                              </a:rPr>
                              <m:t>2</m:t>
                            </m:r>
                          </m:sup>
                        </m:sSup>
                      </m:e>
                    </m:nary>
                  </m:oMath>
                </a14:m>
                <a:endParaRPr lang="de-DE" sz="2200" dirty="0" smtClean="0"/>
              </a:p>
              <a:p>
                <a14:m>
                  <m:oMath xmlns:m="http://schemas.openxmlformats.org/officeDocument/2006/math">
                    <m:sSub>
                      <m:sSubPr>
                        <m:ctrlPr>
                          <a:rPr lang="de-DE" sz="2200" i="1">
                            <a:latin typeface="Cambria Math" panose="02040503050406030204" pitchFamily="18" charset="0"/>
                          </a:rPr>
                        </m:ctrlPr>
                      </m:sSubPr>
                      <m:e>
                        <m:r>
                          <m:rPr>
                            <m:nor/>
                          </m:rPr>
                          <a:rPr lang="cy-GB" sz="2200" dirty="0"/>
                          <m:t>ŷ</m:t>
                        </m:r>
                      </m:e>
                      <m:sub>
                        <m:r>
                          <a:rPr lang="de-DE" sz="2200" i="1">
                            <a:latin typeface="Cambria Math"/>
                          </a:rPr>
                          <m:t>𝑖</m:t>
                        </m:r>
                      </m:sub>
                    </m:sSub>
                  </m:oMath>
                </a14:m>
                <a:r>
                  <a:rPr lang="de-DE" sz="2200" dirty="0" smtClean="0"/>
                  <a:t> </a:t>
                </a:r>
                <a:r>
                  <a:rPr lang="de-DE" sz="2200" dirty="0"/>
                  <a:t>… </a:t>
                </a:r>
                <a:r>
                  <a:rPr lang="de-DE" sz="2200" dirty="0" err="1"/>
                  <a:t>predicted</a:t>
                </a:r>
                <a:r>
                  <a:rPr lang="de-DE" sz="2200" dirty="0"/>
                  <a:t> </a:t>
                </a:r>
                <a:r>
                  <a:rPr lang="de-DE" sz="2200" dirty="0" err="1" smtClean="0"/>
                  <a:t>values</a:t>
                </a:r>
                <a:endParaRPr lang="de-DE" sz="2200" dirty="0" smtClean="0"/>
              </a:p>
              <a:p>
                <a:r>
                  <a:rPr lang="de-DE" sz="2200" dirty="0" err="1" smtClean="0"/>
                  <a:t>One</a:t>
                </a:r>
                <a:r>
                  <a:rPr lang="de-DE" sz="2200" dirty="0" smtClean="0"/>
                  <a:t> </a:t>
                </a:r>
                <a:r>
                  <a:rPr lang="de-DE" sz="2200" dirty="0" err="1" smtClean="0"/>
                  <a:t>has</a:t>
                </a:r>
                <a:r>
                  <a:rPr lang="de-DE" sz="2200" dirty="0" smtClean="0"/>
                  <a:t>: </a:t>
                </a:r>
                <a:r>
                  <a:rPr lang="de-DE" sz="2200" dirty="0" err="1" smtClean="0"/>
                  <a:t>SS</a:t>
                </a:r>
                <a:r>
                  <a:rPr lang="de-DE" sz="2200" baseline="-25000" dirty="0" err="1" smtClean="0"/>
                  <a:t>tot</a:t>
                </a:r>
                <a:r>
                  <a:rPr lang="de-DE" sz="2200" dirty="0" smtClean="0"/>
                  <a:t>=</a:t>
                </a:r>
                <a:r>
                  <a:rPr lang="de-DE" sz="2200" dirty="0" err="1" smtClean="0"/>
                  <a:t>SS</a:t>
                </a:r>
                <a:r>
                  <a:rPr lang="de-DE" sz="2200" baseline="-25000" dirty="0" err="1" smtClean="0"/>
                  <a:t>reg</a:t>
                </a:r>
                <a:r>
                  <a:rPr lang="de-DE" sz="2200" dirty="0" err="1" smtClean="0"/>
                  <a:t>+SS</a:t>
                </a:r>
                <a:r>
                  <a:rPr lang="de-DE" sz="2200" baseline="-25000" dirty="0" err="1" smtClean="0"/>
                  <a:t>res</a:t>
                </a:r>
                <a:endParaRPr lang="de-DE" sz="2200" baseline="-25000" dirty="0" smtClean="0"/>
              </a:p>
              <a:p>
                <a:endParaRPr lang="en-US" sz="900" dirty="0" smtClean="0"/>
              </a:p>
              <a:p>
                <a:r>
                  <a:rPr lang="en-US" sz="2200" dirty="0" smtClean="0"/>
                  <a:t>If </a:t>
                </a:r>
                <a:r>
                  <a:rPr lang="en-US" sz="2200" dirty="0"/>
                  <a:t>the model results in better prediction than using the mean, then we expect </a:t>
                </a:r>
                <a:r>
                  <a:rPr lang="en-US" sz="2200" dirty="0" err="1" smtClean="0"/>
                  <a:t>SS</a:t>
                </a:r>
                <a:r>
                  <a:rPr lang="en-US" sz="2200" baseline="-25000" dirty="0" err="1" smtClean="0"/>
                  <a:t>reg</a:t>
                </a:r>
                <a:r>
                  <a:rPr lang="en-US" sz="2200" dirty="0" smtClean="0"/>
                  <a:t> </a:t>
                </a:r>
                <a:r>
                  <a:rPr lang="en-US" sz="2200" dirty="0"/>
                  <a:t>to be much greater than </a:t>
                </a:r>
                <a:r>
                  <a:rPr lang="en-US" sz="2200" dirty="0" err="1" smtClean="0"/>
                  <a:t>SS</a:t>
                </a:r>
                <a:r>
                  <a:rPr lang="en-US" sz="2200" baseline="-25000" dirty="0" err="1" smtClean="0"/>
                  <a:t>res</a:t>
                </a:r>
                <a:endParaRPr lang="de-DE" sz="2200" baseline="-25000" dirty="0" smtClean="0"/>
              </a:p>
              <a:p>
                <a:r>
                  <a:rPr lang="de-DE" sz="2200" dirty="0" smtClean="0"/>
                  <a:t>The </a:t>
                </a:r>
                <a:r>
                  <a:rPr lang="de-DE" sz="2200" dirty="0" err="1" smtClean="0"/>
                  <a:t>coefficient</a:t>
                </a:r>
                <a:r>
                  <a:rPr lang="de-DE" sz="2200" dirty="0" smtClean="0"/>
                  <a:t> </a:t>
                </a:r>
                <a:r>
                  <a:rPr lang="de-DE" sz="2200" dirty="0" err="1" smtClean="0"/>
                  <a:t>of</a:t>
                </a:r>
                <a:r>
                  <a:rPr lang="de-DE" sz="2200" dirty="0" smtClean="0"/>
                  <a:t> </a:t>
                </a:r>
                <a:r>
                  <a:rPr lang="de-DE" sz="2200" dirty="0" err="1" smtClean="0"/>
                  <a:t>determination</a:t>
                </a:r>
                <a:r>
                  <a:rPr lang="de-DE" sz="2200" dirty="0" smtClean="0"/>
                  <a:t>, R², </a:t>
                </a:r>
                <a:r>
                  <a:rPr lang="de-DE" sz="2200" dirty="0" err="1" smtClean="0"/>
                  <a:t>is</a:t>
                </a:r>
                <a:r>
                  <a:rPr lang="de-DE" sz="2200" dirty="0" smtClean="0"/>
                  <a:t> </a:t>
                </a:r>
                <a:r>
                  <a:rPr lang="de-DE" sz="2200" dirty="0" err="1" smtClean="0"/>
                  <a:t>defined</a:t>
                </a:r>
                <a:r>
                  <a:rPr lang="de-DE" sz="2200" dirty="0" smtClean="0"/>
                  <a:t> </a:t>
                </a:r>
                <a:r>
                  <a:rPr lang="de-DE" sz="2200" dirty="0" err="1" smtClean="0"/>
                  <a:t>as</a:t>
                </a:r>
                <a:r>
                  <a:rPr lang="de-DE" sz="2200" dirty="0" smtClean="0"/>
                  <a:t> </a:t>
                </a:r>
                <a14:m>
                  <m:oMath xmlns:m="http://schemas.openxmlformats.org/officeDocument/2006/math">
                    <m:r>
                      <a:rPr lang="de-DE" sz="2200" b="0" i="1" smtClean="0">
                        <a:latin typeface="Cambria Math"/>
                      </a:rPr>
                      <m:t>1−</m:t>
                    </m:r>
                    <m:f>
                      <m:fPr>
                        <m:ctrlPr>
                          <a:rPr lang="de-DE" sz="2200" b="0" i="1" smtClean="0">
                            <a:latin typeface="Cambria Math" panose="02040503050406030204" pitchFamily="18" charset="0"/>
                          </a:rPr>
                        </m:ctrlPr>
                      </m:fPr>
                      <m:num>
                        <m:sSub>
                          <m:sSubPr>
                            <m:ctrlPr>
                              <a:rPr lang="de-DE" sz="2200" b="0" i="1" smtClean="0">
                                <a:latin typeface="Cambria Math" panose="02040503050406030204" pitchFamily="18" charset="0"/>
                              </a:rPr>
                            </m:ctrlPr>
                          </m:sSubPr>
                          <m:e>
                            <m:r>
                              <a:rPr lang="de-DE" sz="2200" b="0" i="1" smtClean="0">
                                <a:latin typeface="Cambria Math"/>
                              </a:rPr>
                              <m:t>𝑆𝑆</m:t>
                            </m:r>
                          </m:e>
                          <m:sub>
                            <m:r>
                              <a:rPr lang="de-DE" sz="2200" b="0" i="1" smtClean="0">
                                <a:latin typeface="Cambria Math"/>
                              </a:rPr>
                              <m:t>𝑟𝑒𝑠</m:t>
                            </m:r>
                          </m:sub>
                        </m:sSub>
                      </m:num>
                      <m:den>
                        <m:sSub>
                          <m:sSubPr>
                            <m:ctrlPr>
                              <a:rPr lang="de-DE" sz="2200" b="0" i="1" smtClean="0">
                                <a:latin typeface="Cambria Math" panose="02040503050406030204" pitchFamily="18" charset="0"/>
                              </a:rPr>
                            </m:ctrlPr>
                          </m:sSubPr>
                          <m:e>
                            <m:r>
                              <a:rPr lang="de-DE" sz="2200" b="0" i="1" smtClean="0">
                                <a:latin typeface="Cambria Math"/>
                              </a:rPr>
                              <m:t>𝑆𝑆</m:t>
                            </m:r>
                          </m:e>
                          <m:sub>
                            <m:r>
                              <a:rPr lang="de-DE" sz="2200" b="0" i="1" smtClean="0">
                                <a:latin typeface="Cambria Math"/>
                              </a:rPr>
                              <m:t>𝑡𝑜𝑡</m:t>
                            </m:r>
                          </m:sub>
                        </m:sSub>
                      </m:den>
                    </m:f>
                  </m:oMath>
                </a14:m>
                <a:r>
                  <a:rPr lang="de-DE" sz="2200" dirty="0" smtClean="0"/>
                  <a:t> (</a:t>
                </a:r>
                <a:r>
                  <a:rPr lang="de-DE" sz="2200" dirty="0" err="1" smtClean="0"/>
                  <a:t>or</a:t>
                </a:r>
                <a:r>
                  <a:rPr lang="de-DE" sz="2200" dirty="0" smtClean="0"/>
                  <a:t> </a:t>
                </a:r>
                <a14:m>
                  <m:oMath xmlns:m="http://schemas.openxmlformats.org/officeDocument/2006/math">
                    <m:f>
                      <m:fPr>
                        <m:ctrlPr>
                          <a:rPr lang="de-DE" sz="2200" i="1">
                            <a:latin typeface="Cambria Math" panose="02040503050406030204" pitchFamily="18" charset="0"/>
                          </a:rPr>
                        </m:ctrlPr>
                      </m:fPr>
                      <m:num>
                        <m:sSub>
                          <m:sSubPr>
                            <m:ctrlPr>
                              <a:rPr lang="de-DE" sz="2200" i="1">
                                <a:latin typeface="Cambria Math" panose="02040503050406030204" pitchFamily="18" charset="0"/>
                              </a:rPr>
                            </m:ctrlPr>
                          </m:sSubPr>
                          <m:e>
                            <m:r>
                              <a:rPr lang="de-DE" sz="2200" i="1">
                                <a:latin typeface="Cambria Math"/>
                              </a:rPr>
                              <m:t>𝑆𝑆</m:t>
                            </m:r>
                          </m:e>
                          <m:sub>
                            <m:r>
                              <a:rPr lang="de-DE" sz="2200" i="1">
                                <a:latin typeface="Cambria Math"/>
                              </a:rPr>
                              <m:t>𝑟𝑒</m:t>
                            </m:r>
                            <m:r>
                              <a:rPr lang="de-DE" sz="2200" b="0" i="1" smtClean="0">
                                <a:latin typeface="Cambria Math"/>
                              </a:rPr>
                              <m:t>𝑔</m:t>
                            </m:r>
                          </m:sub>
                        </m:sSub>
                      </m:num>
                      <m:den>
                        <m:sSub>
                          <m:sSubPr>
                            <m:ctrlPr>
                              <a:rPr lang="de-DE" sz="2200" i="1">
                                <a:latin typeface="Cambria Math" panose="02040503050406030204" pitchFamily="18" charset="0"/>
                              </a:rPr>
                            </m:ctrlPr>
                          </m:sSubPr>
                          <m:e>
                            <m:r>
                              <a:rPr lang="de-DE" sz="2200" i="1">
                                <a:latin typeface="Cambria Math"/>
                              </a:rPr>
                              <m:t>𝑆𝑆</m:t>
                            </m:r>
                          </m:e>
                          <m:sub>
                            <m:r>
                              <a:rPr lang="de-DE" sz="2200" i="1">
                                <a:latin typeface="Cambria Math"/>
                              </a:rPr>
                              <m:t>𝑡𝑜𝑡</m:t>
                            </m:r>
                          </m:sub>
                        </m:sSub>
                      </m:den>
                    </m:f>
                  </m:oMath>
                </a14:m>
                <a:r>
                  <a:rPr lang="de-DE" sz="2200" dirty="0" smtClean="0"/>
                  <a:t>), i.e. </a:t>
                </a:r>
                <a:r>
                  <a:rPr lang="de-DE" sz="2200" dirty="0" err="1" smtClean="0"/>
                  <a:t>the</a:t>
                </a:r>
                <a:r>
                  <a:rPr lang="de-DE" sz="2200" dirty="0" smtClean="0"/>
                  <a:t> </a:t>
                </a:r>
                <a:r>
                  <a:rPr lang="de-DE" sz="2200" dirty="0" err="1" smtClean="0"/>
                  <a:t>proportion</a:t>
                </a:r>
                <a:r>
                  <a:rPr lang="de-DE" sz="2200" dirty="0" smtClean="0"/>
                  <a:t> </a:t>
                </a:r>
                <a:r>
                  <a:rPr lang="de-DE" sz="2200" dirty="0" err="1" smtClean="0"/>
                  <a:t>of</a:t>
                </a:r>
                <a:r>
                  <a:rPr lang="de-DE" sz="2200" dirty="0" smtClean="0"/>
                  <a:t> </a:t>
                </a:r>
                <a:r>
                  <a:rPr lang="de-DE" sz="2200" dirty="0" err="1" smtClean="0"/>
                  <a:t>the</a:t>
                </a:r>
                <a:r>
                  <a:rPr lang="de-DE" sz="2200" dirty="0" smtClean="0"/>
                  <a:t> </a:t>
                </a:r>
                <a:r>
                  <a:rPr lang="de-DE" sz="2200" dirty="0" err="1" smtClean="0"/>
                  <a:t>variance</a:t>
                </a:r>
                <a:r>
                  <a:rPr lang="de-DE" sz="2200" dirty="0" smtClean="0"/>
                  <a:t> </a:t>
                </a:r>
                <a:r>
                  <a:rPr lang="de-DE" sz="2200" dirty="0" err="1" smtClean="0"/>
                  <a:t>of</a:t>
                </a:r>
                <a:r>
                  <a:rPr lang="de-DE" sz="2200" dirty="0" smtClean="0"/>
                  <a:t> </a:t>
                </a:r>
                <a:r>
                  <a:rPr lang="de-DE" sz="2200" dirty="0" err="1" smtClean="0"/>
                  <a:t>the</a:t>
                </a:r>
                <a:r>
                  <a:rPr lang="de-DE" sz="2200" dirty="0" smtClean="0"/>
                  <a:t> </a:t>
                </a:r>
                <a:r>
                  <a:rPr lang="de-DE" sz="2200" dirty="0" err="1" smtClean="0"/>
                  <a:t>outcome</a:t>
                </a:r>
                <a:r>
                  <a:rPr lang="de-DE" sz="2200" dirty="0" smtClean="0"/>
                  <a:t> variable </a:t>
                </a:r>
                <a:r>
                  <a:rPr lang="de-DE" sz="2200" dirty="0" err="1" smtClean="0"/>
                  <a:t>accounted</a:t>
                </a:r>
                <a:r>
                  <a:rPr lang="de-DE" sz="2200" dirty="0" smtClean="0"/>
                  <a:t> </a:t>
                </a:r>
                <a:r>
                  <a:rPr lang="de-DE" sz="2200" dirty="0" err="1" smtClean="0"/>
                  <a:t>for</a:t>
                </a:r>
                <a:r>
                  <a:rPr lang="de-DE" sz="2200" dirty="0" smtClean="0"/>
                  <a:t> </a:t>
                </a:r>
                <a:r>
                  <a:rPr lang="de-DE" sz="2200" dirty="0" err="1" smtClean="0"/>
                  <a:t>by</a:t>
                </a:r>
                <a:r>
                  <a:rPr lang="de-DE" sz="2200" dirty="0" smtClean="0"/>
                  <a:t> </a:t>
                </a:r>
                <a:r>
                  <a:rPr lang="de-DE" sz="2200" dirty="0" err="1" smtClean="0"/>
                  <a:t>the</a:t>
                </a:r>
                <a:r>
                  <a:rPr lang="de-DE" sz="2200" dirty="0" smtClean="0"/>
                  <a:t> </a:t>
                </a:r>
                <a:r>
                  <a:rPr lang="de-DE" sz="2200" dirty="0" err="1" smtClean="0"/>
                  <a:t>regression</a:t>
                </a:r>
                <a:r>
                  <a:rPr lang="de-DE" sz="2200" dirty="0" smtClean="0"/>
                  <a:t> </a:t>
                </a:r>
                <a:r>
                  <a:rPr lang="de-DE" sz="2200" dirty="0" err="1" smtClean="0"/>
                  <a:t>model</a:t>
                </a:r>
                <a:endParaRPr lang="de-DE" sz="2200" dirty="0" smtClean="0"/>
              </a:p>
              <a:p>
                <a:r>
                  <a:rPr lang="de-DE" sz="2200" dirty="0" smtClean="0"/>
                  <a:t>R² </a:t>
                </a:r>
                <a:r>
                  <a:rPr lang="de-DE" sz="2200" dirty="0" err="1" smtClean="0"/>
                  <a:t>equals</a:t>
                </a:r>
                <a:r>
                  <a:rPr lang="de-DE" sz="2200" dirty="0" smtClean="0"/>
                  <a:t> </a:t>
                </a:r>
                <a:r>
                  <a:rPr lang="de-DE" sz="2200" dirty="0" err="1" smtClean="0"/>
                  <a:t>the</a:t>
                </a:r>
                <a:r>
                  <a:rPr lang="de-DE" sz="2200" dirty="0" smtClean="0"/>
                  <a:t> </a:t>
                </a:r>
                <a:r>
                  <a:rPr lang="de-DE" sz="2200" dirty="0" err="1" smtClean="0"/>
                  <a:t>square</a:t>
                </a:r>
                <a:r>
                  <a:rPr lang="de-DE" sz="2200" dirty="0" smtClean="0"/>
                  <a:t> </a:t>
                </a:r>
                <a:r>
                  <a:rPr lang="de-DE" sz="2200" dirty="0" err="1" smtClean="0"/>
                  <a:t>of</a:t>
                </a:r>
                <a:r>
                  <a:rPr lang="de-DE" sz="2200" dirty="0" smtClean="0"/>
                  <a:t> </a:t>
                </a:r>
                <a:r>
                  <a:rPr lang="de-DE" sz="2200" dirty="0" err="1" smtClean="0"/>
                  <a:t>the</a:t>
                </a:r>
                <a:r>
                  <a:rPr lang="de-DE" sz="2200" dirty="0" smtClean="0"/>
                  <a:t> Pearson </a:t>
                </a:r>
                <a:r>
                  <a:rPr lang="de-DE" sz="2200" dirty="0" err="1" smtClean="0"/>
                  <a:t>correlation</a:t>
                </a:r>
                <a:r>
                  <a:rPr lang="de-DE" sz="2200" dirty="0" smtClean="0"/>
                  <a:t> </a:t>
                </a:r>
                <a:r>
                  <a:rPr lang="de-DE" sz="2200" dirty="0" err="1" smtClean="0"/>
                  <a:t>coefficient</a:t>
                </a:r>
                <a:r>
                  <a:rPr lang="de-DE" sz="2200" dirty="0" smtClean="0"/>
                  <a:t> </a:t>
                </a:r>
                <a:r>
                  <a:rPr lang="de-DE" sz="2200" dirty="0" err="1" smtClean="0"/>
                  <a:t>between</a:t>
                </a:r>
                <a:r>
                  <a:rPr lang="de-DE" sz="2200" dirty="0" smtClean="0"/>
                  <a:t> y </a:t>
                </a:r>
                <a:r>
                  <a:rPr lang="de-DE" sz="2200" dirty="0" err="1" smtClean="0"/>
                  <a:t>and</a:t>
                </a:r>
                <a:r>
                  <a:rPr lang="de-DE" sz="2200" dirty="0" smtClean="0"/>
                  <a:t> </a:t>
                </a:r>
                <a:r>
                  <a:rPr lang="cy-GB" sz="2200" dirty="0" smtClean="0"/>
                  <a:t>ŷ (or – equivalently – between x and y)</a:t>
                </a:r>
                <a:endParaRPr lang="de-DE" sz="2200" dirty="0" smtClean="0"/>
              </a:p>
              <a:p>
                <a:r>
                  <a:rPr lang="de-DE" sz="2200" dirty="0" smtClean="0"/>
                  <a:t>0≤R²≤1</a:t>
                </a:r>
              </a:p>
              <a:p>
                <a:endParaRPr lang="de-DE" dirty="0"/>
              </a:p>
            </p:txBody>
          </p:sp>
        </mc:Choice>
        <mc:Fallback xmlns="">
          <p:sp>
            <p:nvSpPr>
              <p:cNvPr id="3" name="Inhaltsplatzhalter 2"/>
              <p:cNvSpPr>
                <a:spLocks noGrp="1" noRot="1" noChangeAspect="1" noMove="1" noResize="1" noEditPoints="1" noAdjustHandles="1" noChangeArrowheads="1" noChangeShapeType="1" noTextEdit="1"/>
              </p:cNvSpPr>
              <p:nvPr>
                <p:ph idx="1"/>
              </p:nvPr>
            </p:nvSpPr>
            <p:spPr>
              <a:xfrm>
                <a:off x="457200" y="1600200"/>
                <a:ext cx="7863632" cy="4757758"/>
              </a:xfrm>
              <a:blipFill rotWithShape="1">
                <a:blip r:embed="rId2" cstate="print"/>
                <a:stretch>
                  <a:fillRect l="-620" t="-10256" b="-641"/>
                </a:stretch>
              </a:blipFill>
            </p:spPr>
            <p:txBody>
              <a:bodyPr/>
              <a:lstStyle/>
              <a:p>
                <a:r>
                  <a:rPr lang="de-DE">
                    <a:noFill/>
                  </a:rPr>
                  <a:t> </a:t>
                </a:r>
              </a:p>
            </p:txBody>
          </p:sp>
        </mc:Fallback>
      </mc:AlternateContent>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109</a:t>
            </a:fld>
            <a:endParaRPr lang="de-DE" altLang="en-US"/>
          </a:p>
        </p:txBody>
      </p:sp>
      <p:grpSp>
        <p:nvGrpSpPr>
          <p:cNvPr id="28" name="Gruppieren 27"/>
          <p:cNvGrpSpPr>
            <a:grpSpLocks noChangeAspect="1"/>
          </p:cNvGrpSpPr>
          <p:nvPr/>
        </p:nvGrpSpPr>
        <p:grpSpPr>
          <a:xfrm>
            <a:off x="4254466" y="1700808"/>
            <a:ext cx="4066366" cy="1224136"/>
            <a:chOff x="1547812" y="1773238"/>
            <a:chExt cx="7177088" cy="2160587"/>
          </a:xfrm>
        </p:grpSpPr>
        <p:grpSp>
          <p:nvGrpSpPr>
            <p:cNvPr id="8" name="Group 42"/>
            <p:cNvGrpSpPr>
              <a:grpSpLocks/>
            </p:cNvGrpSpPr>
            <p:nvPr/>
          </p:nvGrpSpPr>
          <p:grpSpPr bwMode="auto">
            <a:xfrm>
              <a:off x="6659563" y="3213100"/>
              <a:ext cx="2065337" cy="720725"/>
              <a:chOff x="4195" y="2205"/>
              <a:chExt cx="1074" cy="454"/>
            </a:xfrm>
          </p:grpSpPr>
          <p:sp>
            <p:nvSpPr>
              <p:cNvPr id="9" name="Freeform 18"/>
              <p:cNvSpPr>
                <a:spLocks/>
              </p:cNvSpPr>
              <p:nvPr/>
            </p:nvSpPr>
            <p:spPr bwMode="auto">
              <a:xfrm>
                <a:off x="4195" y="2205"/>
                <a:ext cx="1074" cy="454"/>
              </a:xfrm>
              <a:custGeom>
                <a:avLst/>
                <a:gdLst/>
                <a:ahLst/>
                <a:cxnLst>
                  <a:cxn ang="0">
                    <a:pos x="12" y="0"/>
                  </a:cxn>
                  <a:cxn ang="0">
                    <a:pos x="0" y="12"/>
                  </a:cxn>
                  <a:cxn ang="0">
                    <a:pos x="0" y="84"/>
                  </a:cxn>
                  <a:cxn ang="0">
                    <a:pos x="12" y="96"/>
                  </a:cxn>
                  <a:cxn ang="0">
                    <a:pos x="116" y="96"/>
                  </a:cxn>
                  <a:cxn ang="0">
                    <a:pos x="128" y="84"/>
                  </a:cxn>
                  <a:cxn ang="0">
                    <a:pos x="128" y="12"/>
                  </a:cxn>
                  <a:cxn ang="0">
                    <a:pos x="116" y="0"/>
                  </a:cxn>
                  <a:cxn ang="0">
                    <a:pos x="12" y="0"/>
                  </a:cxn>
                </a:cxnLst>
                <a:rect l="0" t="0" r="r" b="b"/>
                <a:pathLst>
                  <a:path w="128" h="96">
                    <a:moveTo>
                      <a:pt x="12" y="0"/>
                    </a:moveTo>
                    <a:cubicBezTo>
                      <a:pt x="5" y="0"/>
                      <a:pt x="0" y="6"/>
                      <a:pt x="0" y="12"/>
                    </a:cubicBezTo>
                    <a:lnTo>
                      <a:pt x="0" y="84"/>
                    </a:lnTo>
                    <a:cubicBezTo>
                      <a:pt x="0" y="91"/>
                      <a:pt x="5" y="96"/>
                      <a:pt x="12" y="96"/>
                    </a:cubicBezTo>
                    <a:lnTo>
                      <a:pt x="116" y="96"/>
                    </a:lnTo>
                    <a:cubicBezTo>
                      <a:pt x="122" y="96"/>
                      <a:pt x="128" y="91"/>
                      <a:pt x="128" y="84"/>
                    </a:cubicBezTo>
                    <a:lnTo>
                      <a:pt x="128" y="12"/>
                    </a:lnTo>
                    <a:cubicBezTo>
                      <a:pt x="128" y="6"/>
                      <a:pt x="122" y="0"/>
                      <a:pt x="116" y="0"/>
                    </a:cubicBezTo>
                    <a:lnTo>
                      <a:pt x="12" y="0"/>
                    </a:lnTo>
                    <a:close/>
                  </a:path>
                </a:pathLst>
              </a:custGeom>
              <a:ln>
                <a:headEnd/>
                <a:tailEnd/>
              </a:ln>
            </p:spPr>
            <p:style>
              <a:lnRef idx="0">
                <a:schemeClr val="accent3"/>
              </a:lnRef>
              <a:fillRef idx="3">
                <a:schemeClr val="accent3"/>
              </a:fillRef>
              <a:effectRef idx="3">
                <a:schemeClr val="accent3"/>
              </a:effectRef>
              <a:fontRef idx="minor">
                <a:schemeClr val="lt1"/>
              </a:fontRef>
            </p:style>
            <p:txBody>
              <a:bodyPr/>
              <a:lstStyle/>
              <a:p>
                <a:endParaRPr lang="en-GB">
                  <a:solidFill>
                    <a:prstClr val="white"/>
                  </a:solidFill>
                </a:endParaRPr>
              </a:p>
            </p:txBody>
          </p:sp>
          <p:sp>
            <p:nvSpPr>
              <p:cNvPr id="10" name="Rectangle 19"/>
              <p:cNvSpPr>
                <a:spLocks noChangeArrowheads="1"/>
              </p:cNvSpPr>
              <p:nvPr/>
            </p:nvSpPr>
            <p:spPr bwMode="auto">
              <a:xfrm>
                <a:off x="4601" y="2251"/>
                <a:ext cx="0" cy="205"/>
              </a:xfrm>
              <a:prstGeom prst="rect">
                <a:avLst/>
              </a:prstGeom>
              <a:noFill/>
              <a:ln>
                <a:headEnd/>
                <a:tailEnd/>
              </a:ln>
            </p:spPr>
            <p:style>
              <a:lnRef idx="0">
                <a:schemeClr val="accent3"/>
              </a:lnRef>
              <a:fillRef idx="3">
                <a:schemeClr val="accent3"/>
              </a:fillRef>
              <a:effectRef idx="3">
                <a:schemeClr val="accent3"/>
              </a:effectRef>
              <a:fontRef idx="minor">
                <a:schemeClr val="lt1"/>
              </a:fontRef>
            </p:style>
            <p:txBody>
              <a:bodyPr wrap="none" lIns="0" tIns="0" rIns="0" bIns="0">
                <a:spAutoFit/>
              </a:bodyPr>
              <a:lstStyle/>
              <a:p>
                <a:pPr eaLnBrk="0" hangingPunct="0"/>
                <a:endParaRPr lang="en-GB" b="1" baseline="-25000" dirty="0">
                  <a:solidFill>
                    <a:srgbClr val="FFFFFF"/>
                  </a:solidFill>
                </a:endParaRPr>
              </a:p>
            </p:txBody>
          </p:sp>
        </p:grpSp>
        <p:grpSp>
          <p:nvGrpSpPr>
            <p:cNvPr id="12" name="Group 43"/>
            <p:cNvGrpSpPr>
              <a:grpSpLocks/>
            </p:cNvGrpSpPr>
            <p:nvPr/>
          </p:nvGrpSpPr>
          <p:grpSpPr bwMode="auto">
            <a:xfrm>
              <a:off x="1547812" y="3213100"/>
              <a:ext cx="4368800" cy="720725"/>
              <a:chOff x="1247" y="2205"/>
              <a:chExt cx="2752" cy="454"/>
            </a:xfrm>
          </p:grpSpPr>
          <p:sp>
            <p:nvSpPr>
              <p:cNvPr id="13" name="Freeform 35"/>
              <p:cNvSpPr>
                <a:spLocks/>
              </p:cNvSpPr>
              <p:nvPr/>
            </p:nvSpPr>
            <p:spPr bwMode="auto">
              <a:xfrm>
                <a:off x="1247" y="2205"/>
                <a:ext cx="2752" cy="454"/>
              </a:xfrm>
              <a:custGeom>
                <a:avLst/>
                <a:gdLst/>
                <a:ahLst/>
                <a:cxnLst>
                  <a:cxn ang="0">
                    <a:pos x="12" y="0"/>
                  </a:cxn>
                  <a:cxn ang="0">
                    <a:pos x="0" y="12"/>
                  </a:cxn>
                  <a:cxn ang="0">
                    <a:pos x="0" y="84"/>
                  </a:cxn>
                  <a:cxn ang="0">
                    <a:pos x="12" y="96"/>
                  </a:cxn>
                  <a:cxn ang="0">
                    <a:pos x="116" y="96"/>
                  </a:cxn>
                  <a:cxn ang="0">
                    <a:pos x="128" y="84"/>
                  </a:cxn>
                  <a:cxn ang="0">
                    <a:pos x="128" y="12"/>
                  </a:cxn>
                  <a:cxn ang="0">
                    <a:pos x="116" y="0"/>
                  </a:cxn>
                  <a:cxn ang="0">
                    <a:pos x="12" y="0"/>
                  </a:cxn>
                </a:cxnLst>
                <a:rect l="0" t="0" r="r" b="b"/>
                <a:pathLst>
                  <a:path w="128" h="96">
                    <a:moveTo>
                      <a:pt x="12" y="0"/>
                    </a:moveTo>
                    <a:cubicBezTo>
                      <a:pt x="5" y="0"/>
                      <a:pt x="0" y="6"/>
                      <a:pt x="0" y="12"/>
                    </a:cubicBezTo>
                    <a:lnTo>
                      <a:pt x="0" y="84"/>
                    </a:lnTo>
                    <a:cubicBezTo>
                      <a:pt x="0" y="91"/>
                      <a:pt x="5" y="96"/>
                      <a:pt x="12" y="96"/>
                    </a:cubicBezTo>
                    <a:lnTo>
                      <a:pt x="116" y="96"/>
                    </a:lnTo>
                    <a:cubicBezTo>
                      <a:pt x="122" y="96"/>
                      <a:pt x="128" y="91"/>
                      <a:pt x="128" y="84"/>
                    </a:cubicBezTo>
                    <a:lnTo>
                      <a:pt x="128" y="12"/>
                    </a:lnTo>
                    <a:cubicBezTo>
                      <a:pt x="128" y="6"/>
                      <a:pt x="122" y="0"/>
                      <a:pt x="116" y="0"/>
                    </a:cubicBezTo>
                    <a:lnTo>
                      <a:pt x="12" y="0"/>
                    </a:lnTo>
                    <a:close/>
                  </a:path>
                </a:pathLst>
              </a:custGeom>
              <a:ln>
                <a:headEnd/>
                <a:tailEnd/>
              </a:ln>
            </p:spPr>
            <p:style>
              <a:lnRef idx="0">
                <a:schemeClr val="accent2"/>
              </a:lnRef>
              <a:fillRef idx="3">
                <a:schemeClr val="accent2"/>
              </a:fillRef>
              <a:effectRef idx="3">
                <a:schemeClr val="accent2"/>
              </a:effectRef>
              <a:fontRef idx="minor">
                <a:schemeClr val="lt1"/>
              </a:fontRef>
            </p:style>
            <p:txBody>
              <a:bodyPr/>
              <a:lstStyle/>
              <a:p>
                <a:endParaRPr lang="en-GB">
                  <a:solidFill>
                    <a:prstClr val="white"/>
                  </a:solidFill>
                </a:endParaRPr>
              </a:p>
            </p:txBody>
          </p:sp>
          <p:sp>
            <p:nvSpPr>
              <p:cNvPr id="14" name="Rectangle 36"/>
              <p:cNvSpPr>
                <a:spLocks noChangeArrowheads="1"/>
              </p:cNvSpPr>
              <p:nvPr/>
            </p:nvSpPr>
            <p:spPr bwMode="auto">
              <a:xfrm>
                <a:off x="2721" y="2304"/>
                <a:ext cx="0" cy="205"/>
              </a:xfrm>
              <a:prstGeom prst="rect">
                <a:avLst/>
              </a:prstGeom>
              <a:noFill/>
              <a:ln>
                <a:headEnd/>
                <a:tailEnd/>
              </a:ln>
            </p:spPr>
            <p:style>
              <a:lnRef idx="0">
                <a:schemeClr val="accent2"/>
              </a:lnRef>
              <a:fillRef idx="3">
                <a:schemeClr val="accent2"/>
              </a:fillRef>
              <a:effectRef idx="3">
                <a:schemeClr val="accent2"/>
              </a:effectRef>
              <a:fontRef idx="minor">
                <a:schemeClr val="lt1"/>
              </a:fontRef>
            </p:style>
            <p:txBody>
              <a:bodyPr wrap="none" lIns="0" tIns="0" rIns="0" bIns="0">
                <a:spAutoFit/>
              </a:bodyPr>
              <a:lstStyle/>
              <a:p>
                <a:pPr eaLnBrk="0" hangingPunct="0"/>
                <a:endParaRPr lang="en-GB" b="1" baseline="-25000" dirty="0">
                  <a:solidFill>
                    <a:srgbClr val="FFFFFF"/>
                  </a:solidFill>
                </a:endParaRPr>
              </a:p>
            </p:txBody>
          </p:sp>
          <p:sp>
            <p:nvSpPr>
              <p:cNvPr id="15" name="Rectangle 37"/>
              <p:cNvSpPr>
                <a:spLocks noChangeArrowheads="1"/>
              </p:cNvSpPr>
              <p:nvPr/>
            </p:nvSpPr>
            <p:spPr bwMode="auto">
              <a:xfrm>
                <a:off x="2427" y="2324"/>
                <a:ext cx="366" cy="240"/>
              </a:xfrm>
              <a:prstGeom prst="rect">
                <a:avLst/>
              </a:prstGeom>
              <a:noFill/>
              <a:ln>
                <a:headEnd/>
                <a:tailEnd/>
              </a:ln>
            </p:spPr>
            <p:style>
              <a:lnRef idx="0">
                <a:schemeClr val="accent2"/>
              </a:lnRef>
              <a:fillRef idx="3">
                <a:schemeClr val="accent2"/>
              </a:fillRef>
              <a:effectRef idx="3">
                <a:schemeClr val="accent2"/>
              </a:effectRef>
              <a:fontRef idx="minor">
                <a:schemeClr val="lt1"/>
              </a:fontRef>
            </p:style>
            <p:txBody>
              <a:bodyPr wrap="none" lIns="0" tIns="0" rIns="0" bIns="0">
                <a:spAutoFit/>
              </a:bodyPr>
              <a:lstStyle/>
              <a:p>
                <a:pPr eaLnBrk="0" hangingPunct="0"/>
                <a:r>
                  <a:rPr lang="en-GB" sz="1400" b="1" dirty="0" err="1" smtClean="0">
                    <a:solidFill>
                      <a:srgbClr val="FFFFFF"/>
                    </a:solidFill>
                  </a:rPr>
                  <a:t>SS</a:t>
                </a:r>
                <a:r>
                  <a:rPr lang="en-GB" sz="1400" b="1" baseline="-25000" dirty="0" err="1" smtClean="0">
                    <a:solidFill>
                      <a:srgbClr val="FFFFFF"/>
                    </a:solidFill>
                  </a:rPr>
                  <a:t>reg</a:t>
                </a:r>
                <a:endParaRPr lang="en-GB" sz="1400" dirty="0">
                  <a:solidFill>
                    <a:prstClr val="white"/>
                  </a:solidFill>
                  <a:latin typeface="Times New Roman" pitchFamily="18" charset="0"/>
                </a:endParaRPr>
              </a:p>
            </p:txBody>
          </p:sp>
        </p:grpSp>
        <p:grpSp>
          <p:nvGrpSpPr>
            <p:cNvPr id="16" name="Group 41"/>
            <p:cNvGrpSpPr>
              <a:grpSpLocks/>
            </p:cNvGrpSpPr>
            <p:nvPr/>
          </p:nvGrpSpPr>
          <p:grpSpPr bwMode="auto">
            <a:xfrm>
              <a:off x="1835150" y="1773238"/>
              <a:ext cx="6337300" cy="720725"/>
              <a:chOff x="1247" y="1525"/>
              <a:chExt cx="3992" cy="454"/>
            </a:xfrm>
          </p:grpSpPr>
          <p:sp>
            <p:nvSpPr>
              <p:cNvPr id="17" name="Freeform 38"/>
              <p:cNvSpPr>
                <a:spLocks/>
              </p:cNvSpPr>
              <p:nvPr/>
            </p:nvSpPr>
            <p:spPr bwMode="auto">
              <a:xfrm>
                <a:off x="1247" y="1525"/>
                <a:ext cx="3992" cy="454"/>
              </a:xfrm>
              <a:custGeom>
                <a:avLst/>
                <a:gdLst/>
                <a:ahLst/>
                <a:cxnLst>
                  <a:cxn ang="0">
                    <a:pos x="12" y="0"/>
                  </a:cxn>
                  <a:cxn ang="0">
                    <a:pos x="0" y="12"/>
                  </a:cxn>
                  <a:cxn ang="0">
                    <a:pos x="0" y="84"/>
                  </a:cxn>
                  <a:cxn ang="0">
                    <a:pos x="12" y="96"/>
                  </a:cxn>
                  <a:cxn ang="0">
                    <a:pos x="116" y="96"/>
                  </a:cxn>
                  <a:cxn ang="0">
                    <a:pos x="128" y="84"/>
                  </a:cxn>
                  <a:cxn ang="0">
                    <a:pos x="128" y="12"/>
                  </a:cxn>
                  <a:cxn ang="0">
                    <a:pos x="116" y="0"/>
                  </a:cxn>
                  <a:cxn ang="0">
                    <a:pos x="12" y="0"/>
                  </a:cxn>
                </a:cxnLst>
                <a:rect l="0" t="0" r="r" b="b"/>
                <a:pathLst>
                  <a:path w="128" h="96">
                    <a:moveTo>
                      <a:pt x="12" y="0"/>
                    </a:moveTo>
                    <a:cubicBezTo>
                      <a:pt x="5" y="0"/>
                      <a:pt x="0" y="6"/>
                      <a:pt x="0" y="12"/>
                    </a:cubicBezTo>
                    <a:lnTo>
                      <a:pt x="0" y="84"/>
                    </a:lnTo>
                    <a:cubicBezTo>
                      <a:pt x="0" y="91"/>
                      <a:pt x="5" y="96"/>
                      <a:pt x="12" y="96"/>
                    </a:cubicBezTo>
                    <a:lnTo>
                      <a:pt x="116" y="96"/>
                    </a:lnTo>
                    <a:cubicBezTo>
                      <a:pt x="122" y="96"/>
                      <a:pt x="128" y="91"/>
                      <a:pt x="128" y="84"/>
                    </a:cubicBezTo>
                    <a:lnTo>
                      <a:pt x="128" y="12"/>
                    </a:lnTo>
                    <a:cubicBezTo>
                      <a:pt x="128" y="6"/>
                      <a:pt x="122" y="0"/>
                      <a:pt x="116" y="0"/>
                    </a:cubicBezTo>
                    <a:lnTo>
                      <a:pt x="12" y="0"/>
                    </a:lnTo>
                    <a:close/>
                  </a:path>
                </a:pathLst>
              </a:custGeom>
              <a:ln>
                <a:headEnd/>
                <a:tailEnd/>
              </a:ln>
            </p:spPr>
            <p:style>
              <a:lnRef idx="0">
                <a:schemeClr val="accent1"/>
              </a:lnRef>
              <a:fillRef idx="3">
                <a:schemeClr val="accent1"/>
              </a:fillRef>
              <a:effectRef idx="3">
                <a:schemeClr val="accent1"/>
              </a:effectRef>
              <a:fontRef idx="minor">
                <a:schemeClr val="lt1"/>
              </a:fontRef>
            </p:style>
            <p:txBody>
              <a:bodyPr/>
              <a:lstStyle/>
              <a:p>
                <a:endParaRPr lang="en-GB">
                  <a:solidFill>
                    <a:prstClr val="white"/>
                  </a:solidFill>
                </a:endParaRPr>
              </a:p>
            </p:txBody>
          </p:sp>
          <p:sp>
            <p:nvSpPr>
              <p:cNvPr id="19" name="Rectangle 40"/>
              <p:cNvSpPr>
                <a:spLocks noChangeArrowheads="1"/>
              </p:cNvSpPr>
              <p:nvPr/>
            </p:nvSpPr>
            <p:spPr bwMode="auto">
              <a:xfrm>
                <a:off x="3067" y="1632"/>
                <a:ext cx="352" cy="240"/>
              </a:xfrm>
              <a:prstGeom prst="rect">
                <a:avLst/>
              </a:prstGeom>
              <a:noFill/>
              <a:ln>
                <a:headEnd/>
                <a:tailEnd/>
              </a:ln>
            </p:spPr>
            <p:style>
              <a:lnRef idx="0">
                <a:schemeClr val="accent1"/>
              </a:lnRef>
              <a:fillRef idx="3">
                <a:schemeClr val="accent1"/>
              </a:fillRef>
              <a:effectRef idx="3">
                <a:schemeClr val="accent1"/>
              </a:effectRef>
              <a:fontRef idx="minor">
                <a:schemeClr val="lt1"/>
              </a:fontRef>
            </p:style>
            <p:txBody>
              <a:bodyPr wrap="none" lIns="0" tIns="0" rIns="0" bIns="0">
                <a:spAutoFit/>
              </a:bodyPr>
              <a:lstStyle/>
              <a:p>
                <a:pPr eaLnBrk="0" hangingPunct="0"/>
                <a:r>
                  <a:rPr lang="en-GB" sz="1400" b="1" dirty="0" err="1" smtClean="0">
                    <a:solidFill>
                      <a:srgbClr val="FFFFFF"/>
                    </a:solidFill>
                  </a:rPr>
                  <a:t>SS</a:t>
                </a:r>
                <a:r>
                  <a:rPr lang="en-GB" sz="1400" b="1" baseline="-25000" dirty="0" err="1" smtClean="0">
                    <a:solidFill>
                      <a:srgbClr val="FFFFFF"/>
                    </a:solidFill>
                  </a:rPr>
                  <a:t>tot</a:t>
                </a:r>
                <a:endParaRPr lang="en-GB" sz="1400" dirty="0">
                  <a:solidFill>
                    <a:prstClr val="white"/>
                  </a:solidFill>
                  <a:latin typeface="Times New Roman" pitchFamily="18" charset="0"/>
                </a:endParaRPr>
              </a:p>
            </p:txBody>
          </p:sp>
        </p:grpSp>
        <p:grpSp>
          <p:nvGrpSpPr>
            <p:cNvPr id="20" name="Group 25"/>
            <p:cNvGrpSpPr>
              <a:grpSpLocks/>
            </p:cNvGrpSpPr>
            <p:nvPr/>
          </p:nvGrpSpPr>
          <p:grpSpPr bwMode="auto">
            <a:xfrm>
              <a:off x="2411413" y="2276475"/>
              <a:ext cx="565150" cy="933450"/>
              <a:chOff x="913" y="1646"/>
              <a:chExt cx="537" cy="769"/>
            </a:xfrm>
          </p:grpSpPr>
          <p:sp>
            <p:nvSpPr>
              <p:cNvPr id="21" name="Freeform 26"/>
              <p:cNvSpPr>
                <a:spLocks/>
              </p:cNvSpPr>
              <p:nvPr/>
            </p:nvSpPr>
            <p:spPr bwMode="auto">
              <a:xfrm>
                <a:off x="913" y="1762"/>
                <a:ext cx="463" cy="653"/>
              </a:xfrm>
              <a:custGeom>
                <a:avLst/>
                <a:gdLst/>
                <a:ahLst/>
                <a:cxnLst>
                  <a:cxn ang="0">
                    <a:pos x="27" y="53"/>
                  </a:cxn>
                  <a:cxn ang="0">
                    <a:pos x="21" y="49"/>
                  </a:cxn>
                  <a:cxn ang="0">
                    <a:pos x="44" y="8"/>
                  </a:cxn>
                  <a:cxn ang="0">
                    <a:pos x="31" y="0"/>
                  </a:cxn>
                  <a:cxn ang="0">
                    <a:pos x="7" y="41"/>
                  </a:cxn>
                  <a:cxn ang="0">
                    <a:pos x="0" y="37"/>
                  </a:cxn>
                  <a:cxn ang="0">
                    <a:pos x="4" y="62"/>
                  </a:cxn>
                  <a:cxn ang="0">
                    <a:pos x="27" y="53"/>
                  </a:cxn>
                </a:cxnLst>
                <a:rect l="0" t="0" r="r" b="b"/>
                <a:pathLst>
                  <a:path w="44" h="62">
                    <a:moveTo>
                      <a:pt x="27" y="53"/>
                    </a:moveTo>
                    <a:lnTo>
                      <a:pt x="21" y="49"/>
                    </a:lnTo>
                    <a:lnTo>
                      <a:pt x="44" y="8"/>
                    </a:lnTo>
                    <a:lnTo>
                      <a:pt x="31" y="0"/>
                    </a:lnTo>
                    <a:lnTo>
                      <a:pt x="7" y="41"/>
                    </a:lnTo>
                    <a:lnTo>
                      <a:pt x="0" y="37"/>
                    </a:lnTo>
                    <a:lnTo>
                      <a:pt x="4" y="62"/>
                    </a:lnTo>
                    <a:lnTo>
                      <a:pt x="27" y="53"/>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a:lstStyle/>
              <a:p>
                <a:endParaRPr lang="en-GB" b="1">
                  <a:ln w="18000">
                    <a:solidFill>
                      <a:srgbClr val="DD8047">
                        <a:satMod val="140000"/>
                      </a:srgbClr>
                    </a:solidFill>
                    <a:prstDash val="solid"/>
                    <a:miter lim="800000"/>
                  </a:ln>
                  <a:noFill/>
                  <a:effectLst>
                    <a:outerShdw blurRad="25500" dist="23000" dir="7020000" algn="tl">
                      <a:srgbClr val="000000">
                        <a:alpha val="50000"/>
                      </a:srgbClr>
                    </a:outerShdw>
                  </a:effectLst>
                </a:endParaRPr>
              </a:p>
            </p:txBody>
          </p:sp>
          <p:sp>
            <p:nvSpPr>
              <p:cNvPr id="22" name="Freeform 27"/>
              <p:cNvSpPr>
                <a:spLocks/>
              </p:cNvSpPr>
              <p:nvPr/>
            </p:nvSpPr>
            <p:spPr bwMode="auto">
              <a:xfrm>
                <a:off x="1250" y="1688"/>
                <a:ext cx="168" cy="137"/>
              </a:xfrm>
              <a:custGeom>
                <a:avLst/>
                <a:gdLst/>
                <a:ahLst/>
                <a:cxnLst>
                  <a:cxn ang="0">
                    <a:pos x="16" y="8"/>
                  </a:cxn>
                  <a:cxn ang="0">
                    <a:pos x="2" y="0"/>
                  </a:cxn>
                  <a:cxn ang="0">
                    <a:pos x="0" y="5"/>
                  </a:cxn>
                  <a:cxn ang="0">
                    <a:pos x="14" y="13"/>
                  </a:cxn>
                  <a:cxn ang="0">
                    <a:pos x="16" y="8"/>
                  </a:cxn>
                </a:cxnLst>
                <a:rect l="0" t="0" r="r" b="b"/>
                <a:pathLst>
                  <a:path w="16" h="13">
                    <a:moveTo>
                      <a:pt x="16" y="8"/>
                    </a:moveTo>
                    <a:lnTo>
                      <a:pt x="2" y="0"/>
                    </a:lnTo>
                    <a:lnTo>
                      <a:pt x="0" y="5"/>
                    </a:lnTo>
                    <a:lnTo>
                      <a:pt x="14" y="13"/>
                    </a:lnTo>
                    <a:lnTo>
                      <a:pt x="16" y="8"/>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a:lstStyle/>
              <a:p>
                <a:endParaRPr lang="en-GB" b="1">
                  <a:ln w="18000">
                    <a:solidFill>
                      <a:srgbClr val="DD8047">
                        <a:satMod val="140000"/>
                      </a:srgbClr>
                    </a:solidFill>
                    <a:prstDash val="solid"/>
                    <a:miter lim="800000"/>
                  </a:ln>
                  <a:noFill/>
                  <a:effectLst>
                    <a:outerShdw blurRad="25500" dist="23000" dir="7020000" algn="tl">
                      <a:srgbClr val="000000">
                        <a:alpha val="50000"/>
                      </a:srgbClr>
                    </a:outerShdw>
                  </a:effectLst>
                </a:endParaRPr>
              </a:p>
            </p:txBody>
          </p:sp>
          <p:sp>
            <p:nvSpPr>
              <p:cNvPr id="23" name="Freeform 28"/>
              <p:cNvSpPr>
                <a:spLocks/>
              </p:cNvSpPr>
              <p:nvPr/>
            </p:nvSpPr>
            <p:spPr bwMode="auto">
              <a:xfrm>
                <a:off x="1292" y="1646"/>
                <a:ext cx="158" cy="105"/>
              </a:xfrm>
              <a:custGeom>
                <a:avLst/>
                <a:gdLst/>
                <a:ahLst/>
                <a:cxnLst>
                  <a:cxn ang="0">
                    <a:pos x="15" y="8"/>
                  </a:cxn>
                  <a:cxn ang="0">
                    <a:pos x="1" y="0"/>
                  </a:cxn>
                  <a:cxn ang="0">
                    <a:pos x="0" y="2"/>
                  </a:cxn>
                  <a:cxn ang="0">
                    <a:pos x="13" y="10"/>
                  </a:cxn>
                  <a:cxn ang="0">
                    <a:pos x="15" y="8"/>
                  </a:cxn>
                </a:cxnLst>
                <a:rect l="0" t="0" r="r" b="b"/>
                <a:pathLst>
                  <a:path w="15" h="10">
                    <a:moveTo>
                      <a:pt x="15" y="8"/>
                    </a:moveTo>
                    <a:lnTo>
                      <a:pt x="1" y="0"/>
                    </a:lnTo>
                    <a:lnTo>
                      <a:pt x="0" y="2"/>
                    </a:lnTo>
                    <a:lnTo>
                      <a:pt x="13" y="10"/>
                    </a:lnTo>
                    <a:lnTo>
                      <a:pt x="15" y="8"/>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a:lstStyle/>
              <a:p>
                <a:endParaRPr lang="en-GB" b="1">
                  <a:ln w="18000">
                    <a:solidFill>
                      <a:srgbClr val="DD8047">
                        <a:satMod val="140000"/>
                      </a:srgbClr>
                    </a:solidFill>
                    <a:prstDash val="solid"/>
                    <a:miter lim="800000"/>
                  </a:ln>
                  <a:noFill/>
                  <a:effectLst>
                    <a:outerShdw blurRad="25500" dist="23000" dir="7020000" algn="tl">
                      <a:srgbClr val="000000">
                        <a:alpha val="50000"/>
                      </a:srgbClr>
                    </a:outerShdw>
                  </a:effectLst>
                </a:endParaRPr>
              </a:p>
            </p:txBody>
          </p:sp>
        </p:grpSp>
        <p:grpSp>
          <p:nvGrpSpPr>
            <p:cNvPr id="24" name="Group 29"/>
            <p:cNvGrpSpPr>
              <a:grpSpLocks/>
            </p:cNvGrpSpPr>
            <p:nvPr/>
          </p:nvGrpSpPr>
          <p:grpSpPr bwMode="auto">
            <a:xfrm>
              <a:off x="7164388" y="2276475"/>
              <a:ext cx="736600" cy="887413"/>
              <a:chOff x="3933" y="1678"/>
              <a:chExt cx="600" cy="695"/>
            </a:xfrm>
          </p:grpSpPr>
          <p:sp>
            <p:nvSpPr>
              <p:cNvPr id="25" name="Freeform 30"/>
              <p:cNvSpPr>
                <a:spLocks/>
              </p:cNvSpPr>
              <p:nvPr/>
            </p:nvSpPr>
            <p:spPr bwMode="auto">
              <a:xfrm>
                <a:off x="4017" y="1772"/>
                <a:ext cx="516" cy="601"/>
              </a:xfrm>
              <a:custGeom>
                <a:avLst/>
                <a:gdLst/>
                <a:ahLst/>
                <a:cxnLst>
                  <a:cxn ang="0">
                    <a:pos x="49" y="32"/>
                  </a:cxn>
                  <a:cxn ang="0">
                    <a:pos x="43" y="37"/>
                  </a:cxn>
                  <a:cxn ang="0">
                    <a:pos x="12" y="0"/>
                  </a:cxn>
                  <a:cxn ang="0">
                    <a:pos x="0" y="11"/>
                  </a:cxn>
                  <a:cxn ang="0">
                    <a:pos x="30" y="47"/>
                  </a:cxn>
                  <a:cxn ang="0">
                    <a:pos x="24" y="52"/>
                  </a:cxn>
                  <a:cxn ang="0">
                    <a:pos x="49" y="57"/>
                  </a:cxn>
                  <a:cxn ang="0">
                    <a:pos x="49" y="32"/>
                  </a:cxn>
                </a:cxnLst>
                <a:rect l="0" t="0" r="r" b="b"/>
                <a:pathLst>
                  <a:path w="49" h="57">
                    <a:moveTo>
                      <a:pt x="49" y="32"/>
                    </a:moveTo>
                    <a:lnTo>
                      <a:pt x="43" y="37"/>
                    </a:lnTo>
                    <a:lnTo>
                      <a:pt x="12" y="0"/>
                    </a:lnTo>
                    <a:lnTo>
                      <a:pt x="0" y="11"/>
                    </a:lnTo>
                    <a:lnTo>
                      <a:pt x="30" y="47"/>
                    </a:lnTo>
                    <a:lnTo>
                      <a:pt x="24" y="52"/>
                    </a:lnTo>
                    <a:lnTo>
                      <a:pt x="49" y="57"/>
                    </a:lnTo>
                    <a:lnTo>
                      <a:pt x="49" y="32"/>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a:lstStyle/>
              <a:p>
                <a:endParaRPr lang="en-GB">
                  <a:solidFill>
                    <a:prstClr val="white"/>
                  </a:solidFill>
                </a:endParaRPr>
              </a:p>
            </p:txBody>
          </p:sp>
          <p:sp>
            <p:nvSpPr>
              <p:cNvPr id="26" name="Freeform 31"/>
              <p:cNvSpPr>
                <a:spLocks/>
              </p:cNvSpPr>
              <p:nvPr/>
            </p:nvSpPr>
            <p:spPr bwMode="auto">
              <a:xfrm>
                <a:off x="3965" y="1720"/>
                <a:ext cx="168" cy="147"/>
              </a:xfrm>
              <a:custGeom>
                <a:avLst/>
                <a:gdLst/>
                <a:ahLst/>
                <a:cxnLst>
                  <a:cxn ang="0">
                    <a:pos x="13" y="0"/>
                  </a:cxn>
                  <a:cxn ang="0">
                    <a:pos x="0" y="10"/>
                  </a:cxn>
                  <a:cxn ang="0">
                    <a:pos x="4" y="14"/>
                  </a:cxn>
                  <a:cxn ang="0">
                    <a:pos x="16" y="3"/>
                  </a:cxn>
                  <a:cxn ang="0">
                    <a:pos x="13" y="0"/>
                  </a:cxn>
                </a:cxnLst>
                <a:rect l="0" t="0" r="r" b="b"/>
                <a:pathLst>
                  <a:path w="16" h="14">
                    <a:moveTo>
                      <a:pt x="13" y="0"/>
                    </a:moveTo>
                    <a:lnTo>
                      <a:pt x="0" y="10"/>
                    </a:lnTo>
                    <a:lnTo>
                      <a:pt x="4" y="14"/>
                    </a:lnTo>
                    <a:lnTo>
                      <a:pt x="16" y="3"/>
                    </a:lnTo>
                    <a:lnTo>
                      <a:pt x="13" y="0"/>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a:lstStyle/>
              <a:p>
                <a:endParaRPr lang="en-GB">
                  <a:solidFill>
                    <a:prstClr val="white"/>
                  </a:solidFill>
                </a:endParaRPr>
              </a:p>
            </p:txBody>
          </p:sp>
          <p:sp>
            <p:nvSpPr>
              <p:cNvPr id="27" name="Freeform 32"/>
              <p:cNvSpPr>
                <a:spLocks/>
              </p:cNvSpPr>
              <p:nvPr/>
            </p:nvSpPr>
            <p:spPr bwMode="auto">
              <a:xfrm>
                <a:off x="3933" y="1678"/>
                <a:ext cx="147" cy="126"/>
              </a:xfrm>
              <a:custGeom>
                <a:avLst/>
                <a:gdLst/>
                <a:ahLst/>
                <a:cxnLst>
                  <a:cxn ang="0">
                    <a:pos x="12" y="0"/>
                  </a:cxn>
                  <a:cxn ang="0">
                    <a:pos x="0" y="10"/>
                  </a:cxn>
                  <a:cxn ang="0">
                    <a:pos x="2" y="12"/>
                  </a:cxn>
                  <a:cxn ang="0">
                    <a:pos x="14" y="2"/>
                  </a:cxn>
                  <a:cxn ang="0">
                    <a:pos x="12" y="0"/>
                  </a:cxn>
                </a:cxnLst>
                <a:rect l="0" t="0" r="r" b="b"/>
                <a:pathLst>
                  <a:path w="14" h="12">
                    <a:moveTo>
                      <a:pt x="12" y="0"/>
                    </a:moveTo>
                    <a:lnTo>
                      <a:pt x="0" y="10"/>
                    </a:lnTo>
                    <a:lnTo>
                      <a:pt x="2" y="12"/>
                    </a:lnTo>
                    <a:lnTo>
                      <a:pt x="14" y="2"/>
                    </a:lnTo>
                    <a:lnTo>
                      <a:pt x="12" y="0"/>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a:lstStyle/>
              <a:p>
                <a:endParaRPr lang="en-GB">
                  <a:solidFill>
                    <a:prstClr val="white"/>
                  </a:solidFill>
                </a:endParaRPr>
              </a:p>
            </p:txBody>
          </p:sp>
        </p:grpSp>
      </p:grpSp>
      <mc:AlternateContent xmlns:mc="http://schemas.openxmlformats.org/markup-compatibility/2006" xmlns:a14="http://schemas.microsoft.com/office/drawing/2010/main">
        <mc:Choice Requires="a14">
          <p:sp>
            <p:nvSpPr>
              <p:cNvPr id="29" name="Textfeld 28"/>
              <p:cNvSpPr txBox="1"/>
              <p:nvPr/>
            </p:nvSpPr>
            <p:spPr>
              <a:xfrm>
                <a:off x="6475958" y="5733256"/>
                <a:ext cx="1349408" cy="6662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b="0" i="1" smtClean="0">
                              <a:latin typeface="Cambria Math"/>
                            </a:rPr>
                            <m:t>𝑅</m:t>
                          </m:r>
                        </m:e>
                        <m:sup>
                          <m:r>
                            <a:rPr lang="de-DE" b="0" i="1" smtClean="0">
                              <a:latin typeface="Cambria Math"/>
                            </a:rPr>
                            <m:t>2</m:t>
                          </m:r>
                        </m:sup>
                      </m:sSup>
                      <m:r>
                        <a:rPr lang="de-DE" b="0" i="1" smtClean="0">
                          <a:latin typeface="Cambria Math"/>
                        </a:rPr>
                        <m:t>=</m:t>
                      </m:r>
                      <m:f>
                        <m:fPr>
                          <m:ctrlPr>
                            <a:rPr lang="de-DE" b="0" i="1" smtClean="0">
                              <a:latin typeface="Cambria Math" panose="02040503050406030204" pitchFamily="18" charset="0"/>
                            </a:rPr>
                          </m:ctrlPr>
                        </m:fPr>
                        <m:num>
                          <m:sSub>
                            <m:sSubPr>
                              <m:ctrlPr>
                                <a:rPr lang="de-DE" b="0" i="1" smtClean="0">
                                  <a:latin typeface="Cambria Math" panose="02040503050406030204" pitchFamily="18" charset="0"/>
                                </a:rPr>
                              </m:ctrlPr>
                            </m:sSubPr>
                            <m:e>
                              <m:r>
                                <a:rPr lang="de-DE" b="0" i="1" smtClean="0">
                                  <a:latin typeface="Cambria Math"/>
                                </a:rPr>
                                <m:t>𝑆𝑆</m:t>
                              </m:r>
                            </m:e>
                            <m:sub>
                              <m:r>
                                <a:rPr lang="de-DE" b="0" i="1" smtClean="0">
                                  <a:latin typeface="Cambria Math"/>
                                </a:rPr>
                                <m:t>𝑟𝑒𝑔</m:t>
                              </m:r>
                            </m:sub>
                          </m:sSub>
                        </m:num>
                        <m:den>
                          <m:sSub>
                            <m:sSubPr>
                              <m:ctrlPr>
                                <a:rPr lang="de-DE" b="0" i="1" smtClean="0">
                                  <a:latin typeface="Cambria Math" panose="02040503050406030204" pitchFamily="18" charset="0"/>
                                </a:rPr>
                              </m:ctrlPr>
                            </m:sSubPr>
                            <m:e>
                              <m:r>
                                <a:rPr lang="de-DE" b="0" i="1" smtClean="0">
                                  <a:latin typeface="Cambria Math"/>
                                </a:rPr>
                                <m:t>𝑆𝑆</m:t>
                              </m:r>
                            </m:e>
                            <m:sub>
                              <m:r>
                                <a:rPr lang="de-DE" b="0" i="1" smtClean="0">
                                  <a:latin typeface="Cambria Math"/>
                                </a:rPr>
                                <m:t>𝑡𝑜𝑡</m:t>
                              </m:r>
                            </m:sub>
                          </m:sSub>
                        </m:den>
                      </m:f>
                    </m:oMath>
                  </m:oMathPara>
                </a14:m>
                <a:endParaRPr lang="de-DE" dirty="0"/>
              </a:p>
            </p:txBody>
          </p:sp>
        </mc:Choice>
        <mc:Fallback xmlns="">
          <p:sp>
            <p:nvSpPr>
              <p:cNvPr id="29" name="Textfeld 28"/>
              <p:cNvSpPr txBox="1">
                <a:spLocks noRot="1" noChangeAspect="1" noMove="1" noResize="1" noEditPoints="1" noAdjustHandles="1" noChangeArrowheads="1" noChangeShapeType="1" noTextEdit="1"/>
              </p:cNvSpPr>
              <p:nvPr/>
            </p:nvSpPr>
            <p:spPr>
              <a:xfrm>
                <a:off x="6475958" y="5733256"/>
                <a:ext cx="1349408" cy="666273"/>
              </a:xfrm>
              <a:prstGeom prst="rect">
                <a:avLst/>
              </a:prstGeom>
              <a:blipFill rotWithShape="1">
                <a:blip r:embed="rId3" cstate="print"/>
                <a:stretch>
                  <a:fillRect/>
                </a:stretch>
              </a:blipFill>
            </p:spPr>
            <p:txBody>
              <a:bodyPr/>
              <a:lstStyle/>
              <a:p>
                <a:r>
                  <a:rPr lang="de-DE">
                    <a:noFill/>
                  </a:rPr>
                  <a:t> </a:t>
                </a:r>
              </a:p>
            </p:txBody>
          </p:sp>
        </mc:Fallback>
      </mc:AlternateContent>
      <p:sp>
        <p:nvSpPr>
          <p:cNvPr id="7" name="Rechteck 6"/>
          <p:cNvSpPr/>
          <p:nvPr/>
        </p:nvSpPr>
        <p:spPr>
          <a:xfrm>
            <a:off x="7374911" y="2573667"/>
            <a:ext cx="505523" cy="307777"/>
          </a:xfrm>
          <a:prstGeom prst="rect">
            <a:avLst/>
          </a:prstGeom>
        </p:spPr>
        <p:txBody>
          <a:bodyPr wrap="none">
            <a:spAutoFit/>
          </a:bodyPr>
          <a:lstStyle/>
          <a:p>
            <a:pPr eaLnBrk="0" hangingPunct="0"/>
            <a:r>
              <a:rPr lang="en-GB" sz="1400" b="1" dirty="0" err="1" smtClean="0">
                <a:solidFill>
                  <a:srgbClr val="FFFFFF"/>
                </a:solidFill>
                <a:latin typeface="+mn-lt"/>
              </a:rPr>
              <a:t>SS</a:t>
            </a:r>
            <a:r>
              <a:rPr lang="en-GB" sz="1400" b="1" baseline="-25000" dirty="0" err="1" smtClean="0">
                <a:solidFill>
                  <a:srgbClr val="FFFFFF"/>
                </a:solidFill>
                <a:latin typeface="+mn-lt"/>
              </a:rPr>
              <a:t>res</a:t>
            </a:r>
            <a:endParaRPr lang="en-GB" sz="1400" b="1" baseline="-25000" dirty="0">
              <a:solidFill>
                <a:srgbClr val="FFFFFF"/>
              </a:solidFill>
              <a:latin typeface="+mn-lt"/>
            </a:endParaRPr>
          </a:p>
        </p:txBody>
      </p:sp>
    </p:spTree>
    <p:extLst>
      <p:ext uri="{BB962C8B-B14F-4D97-AF65-F5344CB8AC3E}">
        <p14:creationId xmlns:p14="http://schemas.microsoft.com/office/powerpoint/2010/main" val="22209050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52" name="Rectangle 12"/>
          <p:cNvSpPr>
            <a:spLocks noGrp="1" noChangeArrowheads="1"/>
          </p:cNvSpPr>
          <p:nvPr>
            <p:ph type="title"/>
          </p:nvPr>
        </p:nvSpPr>
        <p:spPr>
          <a:noFill/>
          <a:ln/>
        </p:spPr>
        <p:txBody>
          <a:bodyPr/>
          <a:lstStyle/>
          <a:p>
            <a:r>
              <a:rPr lang="de-DE" dirty="0"/>
              <a:t>Häufig</a:t>
            </a:r>
            <a:r>
              <a:rPr lang="de-DE" sz="2400" b="1" dirty="0" smtClean="0"/>
              <a:t> </a:t>
            </a:r>
            <a:r>
              <a:rPr lang="de-DE" dirty="0"/>
              <a:t>verwendete</a:t>
            </a:r>
            <a:r>
              <a:rPr lang="de-DE" sz="2400" b="1" dirty="0" smtClean="0"/>
              <a:t> </a:t>
            </a:r>
            <a:r>
              <a:rPr lang="de-DE" dirty="0"/>
              <a:t>statistische</a:t>
            </a:r>
            <a:r>
              <a:rPr lang="de-DE" sz="2400" b="1" dirty="0" smtClean="0"/>
              <a:t> </a:t>
            </a:r>
            <a:r>
              <a:rPr lang="de-DE" dirty="0"/>
              <a:t>Methoden</a:t>
            </a:r>
          </a:p>
        </p:txBody>
      </p:sp>
      <p:sp>
        <p:nvSpPr>
          <p:cNvPr id="87054" name="Rectangle 14"/>
          <p:cNvSpPr>
            <a:spLocks noGrp="1" noChangeArrowheads="1"/>
          </p:cNvSpPr>
          <p:nvPr>
            <p:ph idx="1"/>
          </p:nvPr>
        </p:nvSpPr>
        <p:spPr>
          <a:noFill/>
          <a:ln/>
        </p:spPr>
        <p:txBody>
          <a:bodyPr>
            <a:normAutofit fontScale="85000" lnSpcReduction="20000"/>
          </a:bodyPr>
          <a:lstStyle/>
          <a:p>
            <a:pPr>
              <a:lnSpc>
                <a:spcPct val="80000"/>
              </a:lnSpc>
              <a:buFont typeface="Wingdings" pitchFamily="2" charset="2"/>
              <a:buChar char="§"/>
            </a:pPr>
            <a:r>
              <a:rPr lang="de-DE" sz="3600" dirty="0" smtClean="0"/>
              <a:t>Studienplanung</a:t>
            </a:r>
          </a:p>
          <a:p>
            <a:pPr>
              <a:lnSpc>
                <a:spcPct val="80000"/>
              </a:lnSpc>
            </a:pPr>
            <a:r>
              <a:rPr lang="de-DE" sz="2800" dirty="0" smtClean="0"/>
              <a:t>Fragestellung</a:t>
            </a:r>
          </a:p>
          <a:p>
            <a:pPr>
              <a:lnSpc>
                <a:spcPct val="80000"/>
              </a:lnSpc>
            </a:pPr>
            <a:r>
              <a:rPr lang="de-DE" sz="2800" dirty="0" smtClean="0"/>
              <a:t>Hypothesen</a:t>
            </a:r>
          </a:p>
          <a:p>
            <a:pPr>
              <a:lnSpc>
                <a:spcPct val="80000"/>
              </a:lnSpc>
            </a:pPr>
            <a:r>
              <a:rPr lang="de-DE" sz="2800" dirty="0" smtClean="0"/>
              <a:t>Studiendesign</a:t>
            </a:r>
          </a:p>
          <a:p>
            <a:pPr>
              <a:lnSpc>
                <a:spcPct val="80000"/>
              </a:lnSpc>
            </a:pPr>
            <a:r>
              <a:rPr lang="de-DE" sz="2800" dirty="0" smtClean="0"/>
              <a:t>Fallzahlschätzung</a:t>
            </a:r>
          </a:p>
          <a:p>
            <a:pPr>
              <a:lnSpc>
                <a:spcPct val="80000"/>
              </a:lnSpc>
            </a:pPr>
            <a:r>
              <a:rPr lang="de-DE" sz="2800" dirty="0" smtClean="0"/>
              <a:t>Datenerhebung</a:t>
            </a:r>
            <a:r>
              <a:rPr lang="de-DE" sz="2600" dirty="0" smtClean="0"/>
              <a:t/>
            </a:r>
            <a:br>
              <a:rPr lang="de-DE" sz="2600" dirty="0" smtClean="0"/>
            </a:br>
            <a:r>
              <a:rPr lang="de-DE" sz="2600" dirty="0" smtClean="0"/>
              <a:t/>
            </a:r>
            <a:br>
              <a:rPr lang="de-DE" sz="2600" dirty="0" smtClean="0"/>
            </a:br>
            <a:endParaRPr lang="de-DE" sz="3600" dirty="0" smtClean="0"/>
          </a:p>
          <a:p>
            <a:pPr>
              <a:lnSpc>
                <a:spcPct val="80000"/>
              </a:lnSpc>
              <a:buFont typeface="Wingdings" pitchFamily="2" charset="2"/>
              <a:buChar char="§"/>
            </a:pPr>
            <a:r>
              <a:rPr lang="de-DE" sz="3600" dirty="0" smtClean="0"/>
              <a:t>Statistische Auswertung</a:t>
            </a:r>
          </a:p>
          <a:p>
            <a:pPr>
              <a:lnSpc>
                <a:spcPct val="80000"/>
              </a:lnSpc>
            </a:pPr>
            <a:r>
              <a:rPr lang="de-DE" sz="2800" dirty="0" smtClean="0"/>
              <a:t>Deskriptive Statistik</a:t>
            </a:r>
            <a:endParaRPr lang="de-DE" sz="2800" dirty="0"/>
          </a:p>
          <a:p>
            <a:pPr>
              <a:lnSpc>
                <a:spcPct val="80000"/>
              </a:lnSpc>
            </a:pPr>
            <a:r>
              <a:rPr lang="de-DE" sz="2800" dirty="0" err="1" smtClean="0"/>
              <a:t>Inferenzstatistik</a:t>
            </a:r>
            <a:r>
              <a:rPr lang="de-DE" sz="2800" dirty="0" smtClean="0"/>
              <a:t> I: Schätzen von Parametern mittels </a:t>
            </a:r>
            <a:r>
              <a:rPr lang="de-DE" sz="2800" dirty="0" err="1" smtClean="0"/>
              <a:t>Konfidenzintervallen</a:t>
            </a:r>
            <a:endParaRPr lang="de-DE" sz="2800" dirty="0" smtClean="0"/>
          </a:p>
          <a:p>
            <a:pPr>
              <a:lnSpc>
                <a:spcPct val="80000"/>
              </a:lnSpc>
            </a:pPr>
            <a:r>
              <a:rPr lang="de-DE" sz="2800" dirty="0" err="1" smtClean="0"/>
              <a:t>Inferenzstatistik</a:t>
            </a:r>
            <a:r>
              <a:rPr lang="de-DE" sz="2800" dirty="0" smtClean="0"/>
              <a:t> II: Unterschiede, </a:t>
            </a:r>
            <a:r>
              <a:rPr lang="de-DE" sz="2800" dirty="0" err="1" smtClean="0"/>
              <a:t>Hypothesenprüfung</a:t>
            </a:r>
            <a:r>
              <a:rPr lang="de-DE" sz="2800" dirty="0" smtClean="0"/>
              <a:t> mittels </a:t>
            </a:r>
            <a:r>
              <a:rPr lang="de-DE" sz="2800" dirty="0" err="1" smtClean="0"/>
              <a:t>Signifikanztests</a:t>
            </a:r>
            <a:r>
              <a:rPr lang="de-DE" sz="2800" dirty="0" smtClean="0"/>
              <a:t> </a:t>
            </a:r>
          </a:p>
          <a:p>
            <a:pPr>
              <a:lnSpc>
                <a:spcPct val="80000"/>
              </a:lnSpc>
            </a:pPr>
            <a:r>
              <a:rPr lang="de-DE" sz="2800" dirty="0" err="1" smtClean="0"/>
              <a:t>Inferenzstatistik</a:t>
            </a:r>
            <a:r>
              <a:rPr lang="de-DE" sz="2800" dirty="0" smtClean="0"/>
              <a:t> III: Zusammenhänge, Korrelations- und Regressionsanalysen</a:t>
            </a:r>
          </a:p>
        </p:txBody>
      </p:sp>
      <p:sp>
        <p:nvSpPr>
          <p:cNvPr id="4" name="Datumsplatzhalter 3"/>
          <p:cNvSpPr>
            <a:spLocks noGrp="1"/>
          </p:cNvSpPr>
          <p:nvPr>
            <p:ph type="dt" sz="half" idx="10"/>
          </p:nvPr>
        </p:nvSpPr>
        <p:spPr/>
        <p:txBody>
          <a:bodyPr/>
          <a:lstStyle/>
          <a:p>
            <a:fld id="{C3C626DE-E8E2-4501-874E-BCEAF4B89A19}" type="datetime1">
              <a:rPr lang="de-AT" smtClean="0"/>
              <a:pPr/>
              <a:t>18.06.2021</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95D63553-5213-497C-9F24-1F5140A9900A}" type="slidenum">
              <a:rPr lang="de-DE" altLang="en-US"/>
              <a:pPr/>
              <a:t>11</a:t>
            </a:fld>
            <a:endParaRPr lang="de-DE" altLang="en-US"/>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Exercise: </a:t>
            </a:r>
            <a:r>
              <a:rPr lang="en-GB" dirty="0" err="1" smtClean="0"/>
              <a:t>Album_Sales.sav</a:t>
            </a:r>
            <a:endParaRPr lang="de-DE" dirty="0"/>
          </a:p>
        </p:txBody>
      </p:sp>
      <p:sp>
        <p:nvSpPr>
          <p:cNvPr id="3" name="Inhaltsplatzhalter 2"/>
          <p:cNvSpPr>
            <a:spLocks noGrp="1"/>
          </p:cNvSpPr>
          <p:nvPr>
            <p:ph idx="1"/>
          </p:nvPr>
        </p:nvSpPr>
        <p:spPr/>
        <p:txBody>
          <a:bodyPr/>
          <a:lstStyle/>
          <a:p>
            <a:r>
              <a:rPr lang="en-GB" dirty="0"/>
              <a:t>A record company boss was interested in predicting album sales from advertising.</a:t>
            </a:r>
          </a:p>
          <a:p>
            <a:r>
              <a:rPr lang="en-GB" dirty="0"/>
              <a:t>Data</a:t>
            </a:r>
          </a:p>
          <a:p>
            <a:pPr lvl="1"/>
            <a:r>
              <a:rPr lang="en-GB" dirty="0"/>
              <a:t>200 different album releases</a:t>
            </a:r>
          </a:p>
          <a:p>
            <a:r>
              <a:rPr lang="en-GB" dirty="0"/>
              <a:t>Outcome variable:</a:t>
            </a:r>
          </a:p>
          <a:p>
            <a:pPr lvl="1"/>
            <a:r>
              <a:rPr lang="en-GB" dirty="0"/>
              <a:t>Sales (CDs and Downloads) in the week after release</a:t>
            </a:r>
          </a:p>
          <a:p>
            <a:r>
              <a:rPr lang="en-GB" dirty="0"/>
              <a:t>Predictor variable:</a:t>
            </a:r>
          </a:p>
          <a:p>
            <a:pPr lvl="1"/>
            <a:r>
              <a:rPr lang="en-GB" dirty="0"/>
              <a:t>The amount (in £s) spent promoting the album before release</a:t>
            </a:r>
            <a:r>
              <a:rPr lang="en-GB" dirty="0" smtClean="0"/>
              <a:t>.</a:t>
            </a:r>
          </a:p>
          <a:p>
            <a:pPr lvl="1"/>
            <a:endParaRPr lang="en-GB" dirty="0"/>
          </a:p>
          <a:p>
            <a:pPr marL="0" indent="0">
              <a:buNone/>
            </a:pPr>
            <a:r>
              <a:rPr lang="en-GB" sz="2600" b="1" dirty="0"/>
              <a:t>Analyse the data and perform a regression analysis (in SPSS)!</a:t>
            </a:r>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110</a:t>
            </a:fld>
            <a:endParaRPr lang="de-DE" altLang="en-US"/>
          </a:p>
        </p:txBody>
      </p:sp>
    </p:spTree>
    <p:extLst>
      <p:ext uri="{BB962C8B-B14F-4D97-AF65-F5344CB8AC3E}">
        <p14:creationId xmlns:p14="http://schemas.microsoft.com/office/powerpoint/2010/main" val="204488428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What is Multiple Regression?</a:t>
            </a:r>
            <a:endParaRPr lang="de-DE" dirty="0"/>
          </a:p>
        </p:txBody>
      </p:sp>
      <p:sp>
        <p:nvSpPr>
          <p:cNvPr id="3" name="Inhaltsplatzhalter 2"/>
          <p:cNvSpPr>
            <a:spLocks noGrp="1"/>
          </p:cNvSpPr>
          <p:nvPr>
            <p:ph idx="1"/>
          </p:nvPr>
        </p:nvSpPr>
        <p:spPr/>
        <p:txBody>
          <a:bodyPr/>
          <a:lstStyle/>
          <a:p>
            <a:pPr>
              <a:lnSpc>
                <a:spcPct val="90000"/>
              </a:lnSpc>
            </a:pPr>
            <a:r>
              <a:rPr lang="en-GB" sz="2200" dirty="0"/>
              <a:t>(Simple) Linear Regression is a model to predict the value of one variable from </a:t>
            </a:r>
            <a:r>
              <a:rPr lang="en-GB" sz="2200" dirty="0" smtClean="0"/>
              <a:t>another</a:t>
            </a:r>
          </a:p>
          <a:p>
            <a:pPr>
              <a:lnSpc>
                <a:spcPct val="90000"/>
              </a:lnSpc>
            </a:pPr>
            <a:endParaRPr lang="en-GB" sz="800" dirty="0"/>
          </a:p>
          <a:p>
            <a:pPr>
              <a:lnSpc>
                <a:spcPct val="90000"/>
              </a:lnSpc>
            </a:pPr>
            <a:r>
              <a:rPr lang="en-GB" sz="2200" b="1" dirty="0"/>
              <a:t>Multiple Regression</a:t>
            </a:r>
            <a:r>
              <a:rPr lang="en-GB" sz="2200" dirty="0"/>
              <a:t> is a natural extension of this model:</a:t>
            </a:r>
          </a:p>
          <a:p>
            <a:pPr lvl="1">
              <a:lnSpc>
                <a:spcPct val="90000"/>
              </a:lnSpc>
            </a:pPr>
            <a:r>
              <a:rPr lang="en-GB" sz="2000" dirty="0"/>
              <a:t>We use it to predict values of an outcome from </a:t>
            </a:r>
            <a:r>
              <a:rPr lang="en-GB" sz="2000" i="1" dirty="0"/>
              <a:t>several</a:t>
            </a:r>
            <a:r>
              <a:rPr lang="en-GB" sz="2000" dirty="0"/>
              <a:t> </a:t>
            </a:r>
            <a:r>
              <a:rPr lang="en-GB" sz="2000" dirty="0" smtClean="0"/>
              <a:t>predictors</a:t>
            </a:r>
            <a:endParaRPr lang="en-GB" sz="2000" dirty="0"/>
          </a:p>
          <a:p>
            <a:pPr lvl="1">
              <a:lnSpc>
                <a:spcPct val="90000"/>
              </a:lnSpc>
            </a:pPr>
            <a:r>
              <a:rPr lang="en-GB" sz="2000" dirty="0"/>
              <a:t>It is a hypothetical model of the relationship between several </a:t>
            </a:r>
            <a:r>
              <a:rPr lang="en-GB" sz="2000" dirty="0" smtClean="0"/>
              <a:t>variables</a:t>
            </a:r>
            <a:endParaRPr lang="en-GB" sz="2000" dirty="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111</a:t>
            </a:fld>
            <a:endParaRPr lang="de-DE" altLang="en-US"/>
          </a:p>
        </p:txBody>
      </p:sp>
      <p:graphicFrame>
        <p:nvGraphicFramePr>
          <p:cNvPr id="7" name="Objekt 6" descr="dimmu borgir faded"/>
          <p:cNvGraphicFramePr>
            <a:graphicFrameLocks noChangeAspect="1"/>
          </p:cNvGraphicFramePr>
          <p:nvPr>
            <p:extLst>
              <p:ext uri="{D42A27DB-BD31-4B8C-83A1-F6EECF244321}">
                <p14:modId xmlns:p14="http://schemas.microsoft.com/office/powerpoint/2010/main" val="105391290"/>
              </p:ext>
            </p:extLst>
          </p:nvPr>
        </p:nvGraphicFramePr>
        <p:xfrm>
          <a:off x="905644" y="3576860"/>
          <a:ext cx="3162300" cy="2084388"/>
        </p:xfrm>
        <a:graphic>
          <a:graphicData uri="http://schemas.openxmlformats.org/presentationml/2006/ole">
            <mc:AlternateContent xmlns:mc="http://schemas.openxmlformats.org/markup-compatibility/2006">
              <mc:Choice xmlns:v="urn:schemas-microsoft-com:vml" Requires="v">
                <p:oleObj spid="_x0000_s719905" name="SPW 6.0 Graph" r:id="rId3" imgW="4808830" imgH="3176626" progId="">
                  <p:embed/>
                </p:oleObj>
              </mc:Choice>
              <mc:Fallback>
                <p:oleObj name="SPW 6.0 Graph" r:id="rId3" imgW="4808830" imgH="3176626"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644" y="3576860"/>
                        <a:ext cx="3162300" cy="2084388"/>
                      </a:xfrm>
                      <a:prstGeom prst="rect">
                        <a:avLst/>
                      </a:prstGeom>
                      <a:solidFill>
                        <a:srgbClr val="000080"/>
                      </a:solidFill>
                      <a:effectLst>
                        <a:outerShdw dist="71842" dir="2700000" algn="ctr" rotWithShape="0">
                          <a:schemeClr val="tx1">
                            <a:alpha val="74997"/>
                          </a:schemeClr>
                        </a:outerShdw>
                      </a:effectLst>
                    </p:spPr>
                  </p:pic>
                </p:oleObj>
              </mc:Fallback>
            </mc:AlternateContent>
          </a:graphicData>
        </a:graphic>
      </p:graphicFrame>
      <p:sp>
        <p:nvSpPr>
          <p:cNvPr id="8" name="Textfeld 7"/>
          <p:cNvSpPr txBox="1"/>
          <p:nvPr/>
        </p:nvSpPr>
        <p:spPr>
          <a:xfrm>
            <a:off x="1043608" y="5867980"/>
            <a:ext cx="3096344" cy="369332"/>
          </a:xfrm>
          <a:prstGeom prst="rect">
            <a:avLst/>
          </a:prstGeom>
          <a:noFill/>
        </p:spPr>
        <p:txBody>
          <a:bodyPr wrap="square" rtlCol="0">
            <a:spAutoFit/>
          </a:bodyPr>
          <a:lstStyle/>
          <a:p>
            <a:r>
              <a:rPr lang="de-DE" dirty="0" smtClean="0">
                <a:latin typeface="+mn-lt"/>
              </a:rPr>
              <a:t>Simple </a:t>
            </a:r>
            <a:r>
              <a:rPr lang="de-DE" dirty="0" err="1" smtClean="0">
                <a:latin typeface="+mn-lt"/>
              </a:rPr>
              <a:t>regression</a:t>
            </a:r>
            <a:r>
              <a:rPr lang="de-DE" dirty="0" smtClean="0">
                <a:latin typeface="+mn-lt"/>
              </a:rPr>
              <a:t> - </a:t>
            </a:r>
            <a:r>
              <a:rPr lang="de-DE" dirty="0" err="1" smtClean="0">
                <a:latin typeface="+mn-lt"/>
              </a:rPr>
              <a:t>line</a:t>
            </a:r>
            <a:endParaRPr lang="de-DE" dirty="0">
              <a:latin typeface="+mn-lt"/>
            </a:endParaRPr>
          </a:p>
        </p:txBody>
      </p:sp>
      <p:pic>
        <p:nvPicPr>
          <p:cNvPr id="9" name="Picture 1"/>
          <p:cNvPicPr>
            <a:picLocks noChangeAspect="1"/>
          </p:cNvPicPr>
          <p:nvPr/>
        </p:nvPicPr>
        <p:blipFill>
          <a:blip r:embed="rId5" cstate="print"/>
          <a:stretch>
            <a:fillRect/>
          </a:stretch>
        </p:blipFill>
        <p:spPr>
          <a:xfrm>
            <a:off x="4724602" y="3603054"/>
            <a:ext cx="3591814" cy="2202210"/>
          </a:xfrm>
          <a:prstGeom prst="rect">
            <a:avLst/>
          </a:prstGeom>
        </p:spPr>
      </p:pic>
      <p:sp>
        <p:nvSpPr>
          <p:cNvPr id="10" name="Rechteck 9"/>
          <p:cNvSpPr/>
          <p:nvPr/>
        </p:nvSpPr>
        <p:spPr>
          <a:xfrm>
            <a:off x="4336037" y="5867980"/>
            <a:ext cx="4340419" cy="369332"/>
          </a:xfrm>
          <a:prstGeom prst="rect">
            <a:avLst/>
          </a:prstGeom>
        </p:spPr>
        <p:txBody>
          <a:bodyPr wrap="none">
            <a:spAutoFit/>
          </a:bodyPr>
          <a:lstStyle/>
          <a:p>
            <a:r>
              <a:rPr lang="de-DE" dirty="0" smtClean="0">
                <a:latin typeface="+mn-lt"/>
              </a:rPr>
              <a:t>Multiple </a:t>
            </a:r>
            <a:r>
              <a:rPr lang="de-DE" dirty="0" err="1" smtClean="0">
                <a:latin typeface="+mn-lt"/>
              </a:rPr>
              <a:t>regression</a:t>
            </a:r>
            <a:r>
              <a:rPr lang="de-DE" dirty="0" smtClean="0">
                <a:latin typeface="+mn-lt"/>
              </a:rPr>
              <a:t> </a:t>
            </a:r>
            <a:r>
              <a:rPr lang="de-DE" dirty="0" err="1" smtClean="0">
                <a:latin typeface="+mn-lt"/>
              </a:rPr>
              <a:t>with</a:t>
            </a:r>
            <a:r>
              <a:rPr lang="de-DE" dirty="0" smtClean="0">
                <a:latin typeface="+mn-lt"/>
              </a:rPr>
              <a:t> 2 </a:t>
            </a:r>
            <a:r>
              <a:rPr lang="de-DE" dirty="0" err="1" smtClean="0">
                <a:latin typeface="+mn-lt"/>
              </a:rPr>
              <a:t>predictors</a:t>
            </a:r>
            <a:r>
              <a:rPr lang="de-DE" dirty="0" smtClean="0">
                <a:latin typeface="+mn-lt"/>
              </a:rPr>
              <a:t> - plane</a:t>
            </a:r>
            <a:endParaRPr lang="de-DE" dirty="0">
              <a:latin typeface="+mn-lt"/>
            </a:endParaRPr>
          </a:p>
        </p:txBody>
      </p:sp>
    </p:spTree>
    <p:extLst>
      <p:ext uri="{BB962C8B-B14F-4D97-AF65-F5344CB8AC3E}">
        <p14:creationId xmlns:p14="http://schemas.microsoft.com/office/powerpoint/2010/main" val="385537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Multiple regression</a:t>
            </a:r>
            <a:r>
              <a:rPr lang="en-GB" dirty="0"/>
              <a:t>: </a:t>
            </a:r>
            <a:r>
              <a:rPr lang="en-GB" dirty="0" smtClean="0"/>
              <a:t>an </a:t>
            </a:r>
            <a:r>
              <a:rPr lang="en-GB" dirty="0"/>
              <a:t>e</a:t>
            </a:r>
            <a:r>
              <a:rPr lang="en-GB" dirty="0" smtClean="0"/>
              <a:t>xample</a:t>
            </a:r>
            <a:endParaRPr lang="de-DE" dirty="0"/>
          </a:p>
        </p:txBody>
      </p:sp>
      <p:sp>
        <p:nvSpPr>
          <p:cNvPr id="3" name="Inhaltsplatzhalter 2"/>
          <p:cNvSpPr>
            <a:spLocks noGrp="1"/>
          </p:cNvSpPr>
          <p:nvPr>
            <p:ph idx="1"/>
          </p:nvPr>
        </p:nvSpPr>
        <p:spPr/>
        <p:txBody>
          <a:bodyPr/>
          <a:lstStyle/>
          <a:p>
            <a:r>
              <a:rPr lang="en-GB" dirty="0"/>
              <a:t>A record company boss was interested in predicting album sales from advertising.</a:t>
            </a:r>
          </a:p>
          <a:p>
            <a:r>
              <a:rPr lang="en-GB" dirty="0"/>
              <a:t>Data</a:t>
            </a:r>
          </a:p>
          <a:p>
            <a:pPr lvl="1"/>
            <a:r>
              <a:rPr lang="en-GB" dirty="0"/>
              <a:t>200 different album releases</a:t>
            </a:r>
          </a:p>
          <a:p>
            <a:r>
              <a:rPr lang="en-GB" dirty="0"/>
              <a:t>Outcome variable:</a:t>
            </a:r>
          </a:p>
          <a:p>
            <a:pPr lvl="1"/>
            <a:r>
              <a:rPr lang="en-GB" dirty="0"/>
              <a:t>Sales (CDs and Downloads) in the week after release</a:t>
            </a:r>
          </a:p>
          <a:p>
            <a:r>
              <a:rPr lang="en-GB" dirty="0"/>
              <a:t>Predictor variables</a:t>
            </a:r>
          </a:p>
          <a:p>
            <a:pPr lvl="1"/>
            <a:r>
              <a:rPr lang="en-GB" dirty="0"/>
              <a:t>The amount (in £s) spent promoting the album before release (see last lecture)</a:t>
            </a:r>
          </a:p>
          <a:p>
            <a:pPr lvl="1"/>
            <a:r>
              <a:rPr lang="en-GB" dirty="0"/>
              <a:t>Number of plays on the radio (new variable)</a:t>
            </a:r>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112</a:t>
            </a:fld>
            <a:endParaRPr lang="de-DE" altLang="en-US"/>
          </a:p>
        </p:txBody>
      </p:sp>
    </p:spTree>
    <p:extLst>
      <p:ext uri="{BB962C8B-B14F-4D97-AF65-F5344CB8AC3E}">
        <p14:creationId xmlns:p14="http://schemas.microsoft.com/office/powerpoint/2010/main" val="130086655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Multiple Regression as an Equation</a:t>
            </a:r>
            <a:endParaRPr lang="de-DE" dirty="0"/>
          </a:p>
        </p:txBody>
      </p:sp>
      <mc:AlternateContent xmlns:mc="http://schemas.openxmlformats.org/markup-compatibility/2006" xmlns:a14="http://schemas.microsoft.com/office/drawing/2010/main">
        <mc:Choice Requires="a14">
          <p:sp>
            <p:nvSpPr>
              <p:cNvPr id="3" name="Inhaltsplatzhalter 2"/>
              <p:cNvSpPr>
                <a:spLocks noGrp="1"/>
              </p:cNvSpPr>
              <p:nvPr>
                <p:ph idx="1"/>
              </p:nvPr>
            </p:nvSpPr>
            <p:spPr/>
            <p:txBody>
              <a:bodyPr>
                <a:normAutofit/>
              </a:bodyPr>
              <a:lstStyle/>
              <a:p>
                <a:r>
                  <a:rPr lang="en-GB" sz="2200" dirty="0" smtClean="0"/>
                  <a:t>With multiple regression the relationship is described using a variation of the equation of a straight line</a:t>
                </a:r>
              </a:p>
              <a:p>
                <a:endParaRPr lang="en-GB" sz="1800" dirty="0"/>
              </a:p>
              <a:p>
                <a:endParaRPr lang="en-GB" sz="1800" dirty="0" smtClean="0"/>
              </a:p>
              <a:p>
                <a:pPr>
                  <a:lnSpc>
                    <a:spcPct val="90000"/>
                  </a:lnSpc>
                  <a:spcAft>
                    <a:spcPct val="50000"/>
                  </a:spcAft>
                </a:pPr>
                <a:endParaRPr lang="en-GB" sz="1800" i="1" dirty="0" smtClean="0">
                  <a:sym typeface="Symbol" pitchFamily="18" charset="2"/>
                </a:endParaRPr>
              </a:p>
              <a:p>
                <a:pPr>
                  <a:lnSpc>
                    <a:spcPct val="90000"/>
                  </a:lnSpc>
                  <a:spcAft>
                    <a:spcPct val="50000"/>
                  </a:spcAft>
                </a:pPr>
                <a:r>
                  <a:rPr lang="en-GB" sz="2200" dirty="0">
                    <a:sym typeface="Symbol" pitchFamily="18" charset="2"/>
                  </a:rPr>
                  <a:t>b</a:t>
                </a:r>
                <a:r>
                  <a:rPr lang="en-GB" sz="2200" baseline="-25000" dirty="0"/>
                  <a:t>0</a:t>
                </a:r>
                <a:r>
                  <a:rPr lang="en-GB" sz="2200" dirty="0"/>
                  <a:t> is the </a:t>
                </a:r>
                <a:r>
                  <a:rPr lang="en-GB" sz="2200" dirty="0" smtClean="0"/>
                  <a:t>intercept</a:t>
                </a:r>
                <a:endParaRPr lang="en-GB" sz="2200" dirty="0"/>
              </a:p>
              <a:p>
                <a:pPr lvl="1">
                  <a:lnSpc>
                    <a:spcPct val="90000"/>
                  </a:lnSpc>
                  <a:spcAft>
                    <a:spcPct val="50000"/>
                  </a:spcAft>
                </a:pPr>
                <a:r>
                  <a:rPr lang="en-GB" sz="2000" dirty="0"/>
                  <a:t>t</a:t>
                </a:r>
                <a:r>
                  <a:rPr lang="en-GB" sz="2000" dirty="0" smtClean="0"/>
                  <a:t>he </a:t>
                </a:r>
                <a:r>
                  <a:rPr lang="en-GB" sz="2000" dirty="0"/>
                  <a:t>intercept is the value of the Y variable when all </a:t>
                </a:r>
                <a:r>
                  <a:rPr lang="en-GB" sz="2000" dirty="0" err="1"/>
                  <a:t>X</a:t>
                </a:r>
                <a:r>
                  <a:rPr lang="en-GB" sz="2000" baseline="-25000" dirty="0" err="1"/>
                  <a:t>s</a:t>
                </a:r>
                <a:r>
                  <a:rPr lang="en-GB" sz="2000" dirty="0"/>
                  <a:t> = </a:t>
                </a:r>
                <a:r>
                  <a:rPr lang="en-GB" sz="2000" dirty="0" smtClean="0"/>
                  <a:t>0</a:t>
                </a:r>
              </a:p>
              <a:p>
                <a:r>
                  <a:rPr lang="en-GB" sz="2200" i="1" dirty="0">
                    <a:sym typeface="Symbol" pitchFamily="18" charset="2"/>
                  </a:rPr>
                  <a:t>b</a:t>
                </a:r>
                <a:r>
                  <a:rPr lang="en-GB" sz="2200" i="1" baseline="-25000" dirty="0"/>
                  <a:t>1</a:t>
                </a:r>
                <a:r>
                  <a:rPr lang="en-GB" sz="2200" i="1" baseline="-25000" dirty="0">
                    <a:effectLst>
                      <a:outerShdw blurRad="38100" dist="38100" dir="2700000" algn="tl">
                        <a:srgbClr val="C0C0C0"/>
                      </a:outerShdw>
                    </a:effectLst>
                  </a:rPr>
                  <a:t> </a:t>
                </a:r>
                <a:r>
                  <a:rPr lang="en-GB" sz="2200" dirty="0"/>
                  <a:t>is the regression coefficient for variable </a:t>
                </a:r>
                <a:r>
                  <a:rPr lang="en-GB" sz="2200" dirty="0" smtClean="0"/>
                  <a:t>1</a:t>
                </a:r>
                <a:endParaRPr lang="en-GB" sz="2200" dirty="0"/>
              </a:p>
              <a:p>
                <a:r>
                  <a:rPr lang="en-GB" sz="2200" i="1" dirty="0">
                    <a:sym typeface="Symbol" pitchFamily="18" charset="2"/>
                  </a:rPr>
                  <a:t>b</a:t>
                </a:r>
                <a:r>
                  <a:rPr lang="en-GB" sz="2200" i="1" baseline="-25000" dirty="0"/>
                  <a:t>2</a:t>
                </a:r>
                <a:r>
                  <a:rPr lang="en-GB" sz="2200" i="1" baseline="-25000" dirty="0">
                    <a:effectLst>
                      <a:outerShdw blurRad="38100" dist="38100" dir="2700000" algn="tl">
                        <a:srgbClr val="C0C0C0"/>
                      </a:outerShdw>
                    </a:effectLst>
                  </a:rPr>
                  <a:t> </a:t>
                </a:r>
                <a:r>
                  <a:rPr lang="en-GB" sz="2200" dirty="0"/>
                  <a:t>is the regression coefficient for variable </a:t>
                </a:r>
                <a:r>
                  <a:rPr lang="en-GB" sz="2200" dirty="0" smtClean="0"/>
                  <a:t>2</a:t>
                </a:r>
                <a:endParaRPr lang="en-GB" sz="2200" dirty="0"/>
              </a:p>
              <a:p>
                <a:r>
                  <a:rPr lang="en-GB" sz="2200" i="1" dirty="0" err="1">
                    <a:sym typeface="Symbol" pitchFamily="18" charset="2"/>
                  </a:rPr>
                  <a:t>b</a:t>
                </a:r>
                <a:r>
                  <a:rPr lang="en-GB" sz="2200" i="1" baseline="-25000" dirty="0" err="1"/>
                  <a:t>n</a:t>
                </a:r>
                <a:r>
                  <a:rPr lang="en-GB" sz="2200" i="1" baseline="-25000" dirty="0">
                    <a:effectLst>
                      <a:outerShdw blurRad="38100" dist="38100" dir="2700000" algn="tl">
                        <a:srgbClr val="C0C0C0"/>
                      </a:outerShdw>
                    </a:effectLst>
                  </a:rPr>
                  <a:t> </a:t>
                </a:r>
                <a:r>
                  <a:rPr lang="en-GB" sz="2200" dirty="0"/>
                  <a:t>is the regression coefficient for </a:t>
                </a:r>
                <a:r>
                  <a:rPr lang="en-GB" sz="2200" i="1" dirty="0"/>
                  <a:t>n</a:t>
                </a:r>
                <a:r>
                  <a:rPr lang="en-GB" sz="2200" baseline="30000" dirty="0"/>
                  <a:t>th</a:t>
                </a:r>
                <a:r>
                  <a:rPr lang="en-GB" sz="2200" dirty="0"/>
                  <a:t> variable</a:t>
                </a:r>
                <a:r>
                  <a:rPr lang="en-GB" sz="2200" dirty="0" smtClean="0"/>
                  <a:t>.</a:t>
                </a:r>
              </a:p>
              <a:p>
                <a14:m>
                  <m:oMath xmlns:m="http://schemas.openxmlformats.org/officeDocument/2006/math">
                    <m:sSub>
                      <m:sSubPr>
                        <m:ctrlPr>
                          <a:rPr lang="en-GB" sz="2200" i="1">
                            <a:latin typeface="Cambria Math" panose="02040503050406030204" pitchFamily="18" charset="0"/>
                          </a:rPr>
                        </m:ctrlPr>
                      </m:sSubPr>
                      <m:e>
                        <m:r>
                          <a:rPr lang="en-GB" sz="2200">
                            <a:latin typeface="Cambria Math"/>
                          </a:rPr>
                          <m:t>𝜀</m:t>
                        </m:r>
                      </m:e>
                      <m:sub>
                        <m:r>
                          <a:rPr lang="de-DE" sz="2200">
                            <a:latin typeface="Cambria Math"/>
                          </a:rPr>
                          <m:t>𝑖</m:t>
                        </m:r>
                      </m:sub>
                    </m:sSub>
                  </m:oMath>
                </a14:m>
                <a:r>
                  <a:rPr lang="en-GB" sz="2200" dirty="0"/>
                  <a:t> is the residual (error term)</a:t>
                </a:r>
              </a:p>
              <a:p>
                <a:pPr>
                  <a:lnSpc>
                    <a:spcPct val="90000"/>
                  </a:lnSpc>
                  <a:spcAft>
                    <a:spcPct val="50000"/>
                  </a:spcAft>
                </a:pPr>
                <a:endParaRPr lang="en-GB" dirty="0"/>
              </a:p>
              <a:p>
                <a:endParaRPr lang="en-GB" dirty="0"/>
              </a:p>
              <a:p>
                <a:endParaRPr lang="en-GB" dirty="0"/>
              </a:p>
              <a:p>
                <a:endParaRPr lang="de-DE" dirty="0"/>
              </a:p>
            </p:txBody>
          </p:sp>
        </mc:Choice>
        <mc:Fallback xmlns="">
          <p:sp>
            <p:nvSpPr>
              <p:cNvPr id="3" name="Inhaltsplatzhalter 2"/>
              <p:cNvSpPr>
                <a:spLocks noGrp="1" noRot="1" noChangeAspect="1" noMove="1" noResize="1" noEditPoints="1" noAdjustHandles="1" noChangeArrowheads="1" noChangeShapeType="1" noTextEdit="1"/>
              </p:cNvSpPr>
              <p:nvPr>
                <p:ph idx="1"/>
              </p:nvPr>
            </p:nvSpPr>
            <p:spPr>
              <a:blipFill rotWithShape="1">
                <a:blip r:embed="rId3" cstate="print"/>
                <a:stretch>
                  <a:fillRect l="-815" t="-769"/>
                </a:stretch>
              </a:blipFill>
            </p:spPr>
            <p:txBody>
              <a:bodyPr/>
              <a:lstStyle/>
              <a:p>
                <a:r>
                  <a:rPr lang="de-DE">
                    <a:noFill/>
                  </a:rPr>
                  <a:t> </a:t>
                </a:r>
              </a:p>
            </p:txBody>
          </p:sp>
        </mc:Fallback>
      </mc:AlternateContent>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113</a:t>
            </a:fld>
            <a:endParaRPr lang="de-DE" altLang="en-US"/>
          </a:p>
        </p:txBody>
      </p:sp>
      <p:graphicFrame>
        <p:nvGraphicFramePr>
          <p:cNvPr id="7" name="Objekt 6"/>
          <p:cNvGraphicFramePr>
            <a:graphicFrameLocks noChangeAspect="1"/>
          </p:cNvGraphicFramePr>
          <p:nvPr>
            <p:extLst>
              <p:ext uri="{D42A27DB-BD31-4B8C-83A1-F6EECF244321}">
                <p14:modId xmlns:p14="http://schemas.microsoft.com/office/powerpoint/2010/main" val="3798218377"/>
              </p:ext>
            </p:extLst>
          </p:nvPr>
        </p:nvGraphicFramePr>
        <p:xfrm>
          <a:off x="1619672" y="2510160"/>
          <a:ext cx="5451475" cy="558800"/>
        </p:xfrm>
        <a:graphic>
          <a:graphicData uri="http://schemas.openxmlformats.org/presentationml/2006/ole">
            <mc:AlternateContent xmlns:mc="http://schemas.openxmlformats.org/markup-compatibility/2006">
              <mc:Choice xmlns:v="urn:schemas-microsoft-com:vml" Requires="v">
                <p:oleObj spid="_x0000_s720929" name="Formel" r:id="rId4" imgW="2209800" imgH="228600" progId="Equation.3">
                  <p:embed/>
                </p:oleObj>
              </mc:Choice>
              <mc:Fallback>
                <p:oleObj name="Formel" r:id="rId4" imgW="220980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672" y="2510160"/>
                        <a:ext cx="5451475" cy="558800"/>
                      </a:xfrm>
                      <a:prstGeom prst="rect">
                        <a:avLst/>
                      </a:prstGeom>
                      <a:solidFill>
                        <a:srgbClr val="FFFF00"/>
                      </a:solidFill>
                      <a:ln w="57150">
                        <a:solidFill>
                          <a:srgbClr val="FFFF00"/>
                        </a:solidFill>
                        <a:miter lim="800000"/>
                        <a:headEnd/>
                        <a:tailEnd/>
                      </a:ln>
                      <a:effectLst>
                        <a:outerShdw dist="161645" dir="2700000" algn="ctr" rotWithShape="0">
                          <a:schemeClr val="tx1">
                            <a:alpha val="74997"/>
                          </a:schemeClr>
                        </a:outerShdw>
                      </a:effectLst>
                    </p:spPr>
                  </p:pic>
                </p:oleObj>
              </mc:Fallback>
            </mc:AlternateContent>
          </a:graphicData>
        </a:graphic>
      </p:graphicFrame>
    </p:spTree>
    <p:extLst>
      <p:ext uri="{BB962C8B-B14F-4D97-AF65-F5344CB8AC3E}">
        <p14:creationId xmlns:p14="http://schemas.microsoft.com/office/powerpoint/2010/main" val="948223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Model fit (1)</a:t>
            </a:r>
            <a:endParaRPr lang="de-DE" dirty="0"/>
          </a:p>
        </p:txBody>
      </p:sp>
      <p:sp>
        <p:nvSpPr>
          <p:cNvPr id="3" name="Inhaltsplatzhalter 2"/>
          <p:cNvSpPr>
            <a:spLocks noGrp="1"/>
          </p:cNvSpPr>
          <p:nvPr>
            <p:ph idx="1"/>
          </p:nvPr>
        </p:nvSpPr>
        <p:spPr/>
        <p:txBody>
          <a:bodyPr/>
          <a:lstStyle/>
          <a:p>
            <a:pPr marL="342900" lvl="1" indent="-342900">
              <a:buFont typeface="Arial" pitchFamily="34" charset="0"/>
              <a:buChar char="•"/>
            </a:pPr>
            <a:r>
              <a:rPr lang="de-DE" dirty="0" smtClean="0"/>
              <a:t>As in </a:t>
            </a:r>
            <a:r>
              <a:rPr lang="de-DE" dirty="0" err="1" smtClean="0"/>
              <a:t>the</a:t>
            </a:r>
            <a:r>
              <a:rPr lang="de-DE" dirty="0" smtClean="0"/>
              <a:t> simple linear </a:t>
            </a:r>
            <a:r>
              <a:rPr lang="de-DE" dirty="0" err="1" smtClean="0"/>
              <a:t>regression</a:t>
            </a:r>
            <a:r>
              <a:rPr lang="de-DE" dirty="0" smtClean="0"/>
              <a:t> </a:t>
            </a:r>
            <a:r>
              <a:rPr lang="de-DE" dirty="0" err="1" smtClean="0"/>
              <a:t>model</a:t>
            </a:r>
            <a:endParaRPr lang="de-DE" dirty="0" smtClean="0"/>
          </a:p>
          <a:p>
            <a:pPr marL="342900" lvl="1" indent="-342900">
              <a:buFont typeface="Arial" pitchFamily="34" charset="0"/>
              <a:buChar char="•"/>
            </a:pPr>
            <a:r>
              <a:rPr lang="de-DE" dirty="0" err="1" smtClean="0"/>
              <a:t>SS</a:t>
            </a:r>
            <a:r>
              <a:rPr lang="de-DE" baseline="-25000" dirty="0" err="1" smtClean="0"/>
              <a:t>tot</a:t>
            </a:r>
            <a:r>
              <a:rPr lang="de-DE" dirty="0" smtClean="0"/>
              <a:t> = </a:t>
            </a:r>
            <a:r>
              <a:rPr lang="de-DE" dirty="0" err="1" smtClean="0"/>
              <a:t>SS</a:t>
            </a:r>
            <a:r>
              <a:rPr lang="de-DE" baseline="-25000" dirty="0" err="1" smtClean="0"/>
              <a:t>reg</a:t>
            </a:r>
            <a:r>
              <a:rPr lang="de-DE" dirty="0" smtClean="0"/>
              <a:t> + </a:t>
            </a:r>
            <a:r>
              <a:rPr lang="de-DE" dirty="0" err="1" smtClean="0"/>
              <a:t>SS</a:t>
            </a:r>
            <a:r>
              <a:rPr lang="de-DE" baseline="-25000" dirty="0" err="1" smtClean="0"/>
              <a:t>res</a:t>
            </a:r>
            <a:endParaRPr lang="de-DE" baseline="-25000" dirty="0" smtClean="0"/>
          </a:p>
          <a:p>
            <a:pPr marL="342900" lvl="1" indent="-342900">
              <a:buFont typeface="Arial" pitchFamily="34" charset="0"/>
              <a:buChar char="•"/>
            </a:pPr>
            <a:r>
              <a:rPr lang="en-GB" dirty="0"/>
              <a:t>Coefficient of determination, R²</a:t>
            </a:r>
          </a:p>
          <a:p>
            <a:pPr marL="742950" lvl="2" indent="-342900"/>
            <a:r>
              <a:rPr lang="en-GB" dirty="0"/>
              <a:t>The proportion of variance accounted for by the model</a:t>
            </a:r>
            <a:r>
              <a:rPr lang="en-GB" dirty="0" smtClean="0"/>
              <a:t>.</a:t>
            </a:r>
          </a:p>
          <a:p>
            <a:r>
              <a:rPr lang="de-DE" sz="2200" dirty="0"/>
              <a:t>R² </a:t>
            </a:r>
            <a:r>
              <a:rPr lang="de-DE" sz="2200" dirty="0" err="1"/>
              <a:t>equals</a:t>
            </a:r>
            <a:r>
              <a:rPr lang="de-DE" sz="2200" dirty="0"/>
              <a:t> </a:t>
            </a:r>
            <a:r>
              <a:rPr lang="de-DE" sz="2200" dirty="0" err="1"/>
              <a:t>the</a:t>
            </a:r>
            <a:r>
              <a:rPr lang="de-DE" sz="2200" dirty="0"/>
              <a:t> </a:t>
            </a:r>
            <a:r>
              <a:rPr lang="de-DE" sz="2200" dirty="0" err="1"/>
              <a:t>square</a:t>
            </a:r>
            <a:r>
              <a:rPr lang="de-DE" sz="2200" dirty="0"/>
              <a:t> </a:t>
            </a:r>
            <a:r>
              <a:rPr lang="de-DE" sz="2200" dirty="0" err="1"/>
              <a:t>of</a:t>
            </a:r>
            <a:r>
              <a:rPr lang="de-DE" sz="2200" dirty="0"/>
              <a:t> </a:t>
            </a:r>
            <a:r>
              <a:rPr lang="de-DE" sz="2200" dirty="0" err="1"/>
              <a:t>the</a:t>
            </a:r>
            <a:r>
              <a:rPr lang="de-DE" sz="2200" dirty="0"/>
              <a:t> Pearson </a:t>
            </a:r>
            <a:r>
              <a:rPr lang="de-DE" sz="2200" dirty="0" err="1"/>
              <a:t>correlation</a:t>
            </a:r>
            <a:r>
              <a:rPr lang="de-DE" sz="2200" dirty="0"/>
              <a:t> </a:t>
            </a:r>
            <a:r>
              <a:rPr lang="de-DE" sz="2200" dirty="0" err="1"/>
              <a:t>coefficient</a:t>
            </a:r>
            <a:r>
              <a:rPr lang="de-DE" sz="2200" dirty="0"/>
              <a:t> </a:t>
            </a:r>
            <a:r>
              <a:rPr lang="de-DE" sz="2200" dirty="0" err="1"/>
              <a:t>between</a:t>
            </a:r>
            <a:r>
              <a:rPr lang="de-DE" sz="2200" dirty="0"/>
              <a:t> y </a:t>
            </a:r>
            <a:r>
              <a:rPr lang="de-DE" sz="2200" dirty="0" err="1"/>
              <a:t>and</a:t>
            </a:r>
            <a:r>
              <a:rPr lang="de-DE" sz="2200" dirty="0"/>
              <a:t> </a:t>
            </a:r>
            <a:r>
              <a:rPr lang="cy-GB" sz="2200" dirty="0" smtClean="0"/>
              <a:t>ŷ</a:t>
            </a:r>
          </a:p>
          <a:p>
            <a:r>
              <a:rPr lang="de-DE" sz="2200" dirty="0" smtClean="0"/>
              <a:t>0</a:t>
            </a:r>
            <a:r>
              <a:rPr lang="de-DE" sz="2200" dirty="0"/>
              <a:t>≤R²≤</a:t>
            </a:r>
            <a:r>
              <a:rPr lang="de-DE" sz="2200" dirty="0" smtClean="0"/>
              <a:t>1</a:t>
            </a:r>
          </a:p>
          <a:p>
            <a:endParaRPr lang="de-DE" sz="1200" dirty="0"/>
          </a:p>
          <a:p>
            <a:r>
              <a:rPr lang="de-DE" sz="2200" b="1" dirty="0" err="1" smtClean="0"/>
              <a:t>Diagnostics</a:t>
            </a:r>
            <a:r>
              <a:rPr lang="de-DE" sz="2200" b="1" dirty="0" smtClean="0"/>
              <a:t> </a:t>
            </a:r>
            <a:r>
              <a:rPr lang="de-DE" sz="2200" b="1" dirty="0" err="1" smtClean="0"/>
              <a:t>of</a:t>
            </a:r>
            <a:r>
              <a:rPr lang="de-DE" sz="2200" b="1" dirty="0" smtClean="0"/>
              <a:t> </a:t>
            </a:r>
            <a:r>
              <a:rPr lang="de-DE" sz="2200" b="1" dirty="0" err="1" smtClean="0"/>
              <a:t>residuals</a:t>
            </a:r>
            <a:r>
              <a:rPr lang="de-DE" sz="2200" b="1" dirty="0" smtClean="0"/>
              <a:t>:</a:t>
            </a:r>
          </a:p>
          <a:p>
            <a:pPr lvl="1"/>
            <a:r>
              <a:rPr lang="de-DE" sz="2000" dirty="0" err="1" smtClean="0"/>
              <a:t>Standardized</a:t>
            </a:r>
            <a:r>
              <a:rPr lang="de-DE" sz="2000" dirty="0" smtClean="0"/>
              <a:t> </a:t>
            </a:r>
            <a:r>
              <a:rPr lang="de-DE" sz="2000" dirty="0" err="1" smtClean="0"/>
              <a:t>residuals</a:t>
            </a:r>
            <a:endParaRPr lang="de-DE" sz="2000" dirty="0" smtClean="0"/>
          </a:p>
          <a:p>
            <a:r>
              <a:rPr lang="de-DE" sz="2200" b="1" dirty="0" err="1" smtClean="0"/>
              <a:t>Influential</a:t>
            </a:r>
            <a:r>
              <a:rPr lang="de-DE" sz="2200" b="1" dirty="0" smtClean="0"/>
              <a:t> </a:t>
            </a:r>
            <a:r>
              <a:rPr lang="de-DE" sz="2200" b="1" dirty="0" err="1" smtClean="0"/>
              <a:t>cases</a:t>
            </a:r>
            <a:r>
              <a:rPr lang="de-DE" sz="2200" b="1" dirty="0" smtClean="0"/>
              <a:t>:</a:t>
            </a:r>
          </a:p>
          <a:p>
            <a:pPr marL="742950" lvl="2" indent="-342900"/>
            <a:r>
              <a:rPr lang="en-US" dirty="0"/>
              <a:t>Cook’s distance</a:t>
            </a:r>
          </a:p>
          <a:p>
            <a:endParaRPr lang="en-GB" dirty="0"/>
          </a:p>
          <a:p>
            <a:pPr marL="0" lvl="1" indent="0">
              <a:buNone/>
            </a:pPr>
            <a:endParaRPr lang="en-GB" sz="3200"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114</a:t>
            </a:fld>
            <a:endParaRPr lang="de-DE" altLang="en-US"/>
          </a:p>
        </p:txBody>
      </p:sp>
      <mc:AlternateContent xmlns:mc="http://schemas.openxmlformats.org/markup-compatibility/2006" xmlns:a14="http://schemas.microsoft.com/office/drawing/2010/main">
        <mc:Choice Requires="a14">
          <p:sp>
            <p:nvSpPr>
              <p:cNvPr id="7" name="Textfeld 6"/>
              <p:cNvSpPr txBox="1"/>
              <p:nvPr/>
            </p:nvSpPr>
            <p:spPr>
              <a:xfrm>
                <a:off x="7308304" y="2420888"/>
                <a:ext cx="1349408" cy="6662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b="0" i="1" smtClean="0">
                              <a:latin typeface="Cambria Math"/>
                            </a:rPr>
                            <m:t>𝑅</m:t>
                          </m:r>
                        </m:e>
                        <m:sup>
                          <m:r>
                            <a:rPr lang="de-DE" b="0" i="1" smtClean="0">
                              <a:latin typeface="Cambria Math"/>
                            </a:rPr>
                            <m:t>2</m:t>
                          </m:r>
                        </m:sup>
                      </m:sSup>
                      <m:r>
                        <a:rPr lang="de-DE" b="0" i="1" smtClean="0">
                          <a:latin typeface="Cambria Math"/>
                        </a:rPr>
                        <m:t>=</m:t>
                      </m:r>
                      <m:f>
                        <m:fPr>
                          <m:ctrlPr>
                            <a:rPr lang="de-DE" b="0" i="1" smtClean="0">
                              <a:latin typeface="Cambria Math" panose="02040503050406030204" pitchFamily="18" charset="0"/>
                            </a:rPr>
                          </m:ctrlPr>
                        </m:fPr>
                        <m:num>
                          <m:sSub>
                            <m:sSubPr>
                              <m:ctrlPr>
                                <a:rPr lang="de-DE" b="0" i="1" smtClean="0">
                                  <a:latin typeface="Cambria Math" panose="02040503050406030204" pitchFamily="18" charset="0"/>
                                </a:rPr>
                              </m:ctrlPr>
                            </m:sSubPr>
                            <m:e>
                              <m:r>
                                <a:rPr lang="de-DE" b="0" i="1" smtClean="0">
                                  <a:latin typeface="Cambria Math"/>
                                </a:rPr>
                                <m:t>𝑆𝑆</m:t>
                              </m:r>
                            </m:e>
                            <m:sub>
                              <m:r>
                                <a:rPr lang="de-DE" b="0" i="1" smtClean="0">
                                  <a:latin typeface="Cambria Math"/>
                                </a:rPr>
                                <m:t>𝑟𝑒𝑔</m:t>
                              </m:r>
                            </m:sub>
                          </m:sSub>
                        </m:num>
                        <m:den>
                          <m:sSub>
                            <m:sSubPr>
                              <m:ctrlPr>
                                <a:rPr lang="de-DE" b="0" i="1" smtClean="0">
                                  <a:latin typeface="Cambria Math" panose="02040503050406030204" pitchFamily="18" charset="0"/>
                                </a:rPr>
                              </m:ctrlPr>
                            </m:sSubPr>
                            <m:e>
                              <m:r>
                                <a:rPr lang="de-DE" b="0" i="1" smtClean="0">
                                  <a:latin typeface="Cambria Math"/>
                                </a:rPr>
                                <m:t>𝑆𝑆</m:t>
                              </m:r>
                            </m:e>
                            <m:sub>
                              <m:r>
                                <a:rPr lang="de-DE" b="0" i="1" smtClean="0">
                                  <a:latin typeface="Cambria Math"/>
                                </a:rPr>
                                <m:t>𝑡𝑜𝑡</m:t>
                              </m:r>
                            </m:sub>
                          </m:sSub>
                        </m:den>
                      </m:f>
                    </m:oMath>
                  </m:oMathPara>
                </a14:m>
                <a:endParaRPr lang="de-DE" dirty="0"/>
              </a:p>
            </p:txBody>
          </p:sp>
        </mc:Choice>
        <mc:Fallback xmlns="">
          <p:sp>
            <p:nvSpPr>
              <p:cNvPr id="7" name="Textfeld 6"/>
              <p:cNvSpPr txBox="1">
                <a:spLocks noRot="1" noChangeAspect="1" noMove="1" noResize="1" noEditPoints="1" noAdjustHandles="1" noChangeArrowheads="1" noChangeShapeType="1" noTextEdit="1"/>
              </p:cNvSpPr>
              <p:nvPr/>
            </p:nvSpPr>
            <p:spPr>
              <a:xfrm>
                <a:off x="7308304" y="2420888"/>
                <a:ext cx="1349408" cy="666273"/>
              </a:xfrm>
              <a:prstGeom prst="rect">
                <a:avLst/>
              </a:prstGeom>
              <a:blipFill rotWithShape="1">
                <a:blip r:embed="rId2" cstate="print"/>
                <a:stretch>
                  <a:fillRect/>
                </a:stretch>
              </a:blipFill>
            </p:spPr>
            <p:txBody>
              <a:bodyPr/>
              <a:lstStyle/>
              <a:p>
                <a:r>
                  <a:rPr lang="de-DE">
                    <a:noFill/>
                  </a:rPr>
                  <a:t> </a:t>
                </a:r>
              </a:p>
            </p:txBody>
          </p:sp>
        </mc:Fallback>
      </mc:AlternateContent>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0000"/>
          <a:stretch/>
        </p:blipFill>
        <p:spPr bwMode="auto">
          <a:xfrm>
            <a:off x="4644008" y="4797152"/>
            <a:ext cx="3649696" cy="1327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371098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0000"/>
          <a:stretch/>
        </p:blipFill>
        <p:spPr bwMode="auto">
          <a:xfrm>
            <a:off x="3779912" y="5198182"/>
            <a:ext cx="3649696" cy="1327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r>
              <a:rPr lang="de-DE" dirty="0" smtClean="0"/>
              <a:t>Model fit (2)</a:t>
            </a:r>
            <a:endParaRPr lang="de-DE" dirty="0"/>
          </a:p>
        </p:txBody>
      </p:sp>
      <p:sp>
        <p:nvSpPr>
          <p:cNvPr id="3" name="Inhaltsplatzhalter 2"/>
          <p:cNvSpPr>
            <a:spLocks noGrp="1"/>
          </p:cNvSpPr>
          <p:nvPr>
            <p:ph idx="1"/>
          </p:nvPr>
        </p:nvSpPr>
        <p:spPr>
          <a:xfrm>
            <a:off x="457200" y="1484784"/>
            <a:ext cx="8229600" cy="4248472"/>
          </a:xfrm>
        </p:spPr>
        <p:txBody>
          <a:bodyPr>
            <a:normAutofit/>
          </a:bodyPr>
          <a:lstStyle/>
          <a:p>
            <a:r>
              <a:rPr lang="de-DE" sz="2200" b="1" dirty="0" err="1" smtClean="0"/>
              <a:t>Diagnostics</a:t>
            </a:r>
            <a:r>
              <a:rPr lang="de-DE" sz="2200" b="1" dirty="0" smtClean="0"/>
              <a:t> </a:t>
            </a:r>
            <a:r>
              <a:rPr lang="de-DE" sz="2200" b="1" dirty="0" err="1" smtClean="0"/>
              <a:t>of</a:t>
            </a:r>
            <a:r>
              <a:rPr lang="de-DE" sz="2200" b="1" dirty="0" smtClean="0"/>
              <a:t> </a:t>
            </a:r>
            <a:r>
              <a:rPr lang="de-DE" sz="2200" b="1" dirty="0" err="1" smtClean="0"/>
              <a:t>residuals</a:t>
            </a:r>
            <a:r>
              <a:rPr lang="de-DE" sz="2200" b="1" dirty="0" smtClean="0"/>
              <a:t>:</a:t>
            </a:r>
          </a:p>
          <a:p>
            <a:pPr lvl="1"/>
            <a:r>
              <a:rPr lang="de-DE" sz="2000" b="1" dirty="0" err="1" smtClean="0"/>
              <a:t>Standardized</a:t>
            </a:r>
            <a:r>
              <a:rPr lang="de-DE" sz="2000" b="1" dirty="0" smtClean="0"/>
              <a:t> </a:t>
            </a:r>
            <a:r>
              <a:rPr lang="de-DE" sz="2000" b="1" dirty="0" err="1" smtClean="0"/>
              <a:t>residuals</a:t>
            </a:r>
            <a:endParaRPr lang="de-DE" sz="2000" b="1" dirty="0" smtClean="0"/>
          </a:p>
          <a:p>
            <a:pPr lvl="1">
              <a:lnSpc>
                <a:spcPct val="90000"/>
              </a:lnSpc>
            </a:pPr>
            <a:r>
              <a:rPr lang="en-US" sz="2000" dirty="0"/>
              <a:t>In an average sample, 95% of standardized residuals should lie between </a:t>
            </a:r>
            <a:r>
              <a:rPr lang="en-US" sz="2000" dirty="0">
                <a:sym typeface="Symbol" pitchFamily="18" charset="2"/>
              </a:rPr>
              <a:t> 2.</a:t>
            </a:r>
          </a:p>
          <a:p>
            <a:pPr lvl="1">
              <a:lnSpc>
                <a:spcPct val="90000"/>
              </a:lnSpc>
            </a:pPr>
            <a:r>
              <a:rPr lang="en-US" sz="2000" dirty="0">
                <a:sym typeface="Symbol" pitchFamily="18" charset="2"/>
              </a:rPr>
              <a:t>99% </a:t>
            </a:r>
            <a:r>
              <a:rPr lang="en-US" sz="2000" dirty="0"/>
              <a:t>of standardized residuals should lie between </a:t>
            </a:r>
            <a:r>
              <a:rPr lang="en-US" sz="2000" dirty="0">
                <a:sym typeface="Symbol" pitchFamily="18" charset="2"/>
              </a:rPr>
              <a:t> 2.5.</a:t>
            </a:r>
          </a:p>
          <a:p>
            <a:pPr lvl="1">
              <a:lnSpc>
                <a:spcPct val="90000"/>
              </a:lnSpc>
            </a:pPr>
            <a:r>
              <a:rPr lang="en-US" sz="2000" dirty="0" smtClean="0">
                <a:sym typeface="Symbol" pitchFamily="18" charset="2"/>
              </a:rPr>
              <a:t>Outliers: any </a:t>
            </a:r>
            <a:r>
              <a:rPr lang="en-US" sz="2000" dirty="0">
                <a:sym typeface="Symbol" pitchFamily="18" charset="2"/>
              </a:rPr>
              <a:t>case for which the absolute value of the standardized residual is 3 or more, is likely to be an outlier</a:t>
            </a:r>
            <a:r>
              <a:rPr lang="en-US" sz="2000" dirty="0" smtClean="0">
                <a:sym typeface="Symbol" pitchFamily="18" charset="2"/>
              </a:rPr>
              <a:t>.</a:t>
            </a:r>
            <a:endParaRPr lang="de-DE" sz="2000" dirty="0" smtClean="0"/>
          </a:p>
          <a:p>
            <a:r>
              <a:rPr lang="de-DE" sz="2200" b="1" dirty="0" err="1" smtClean="0"/>
              <a:t>Influential</a:t>
            </a:r>
            <a:r>
              <a:rPr lang="de-DE" sz="2200" b="1" dirty="0" smtClean="0"/>
              <a:t> </a:t>
            </a:r>
            <a:r>
              <a:rPr lang="de-DE" sz="2200" b="1" dirty="0" err="1" smtClean="0"/>
              <a:t>cases</a:t>
            </a:r>
            <a:r>
              <a:rPr lang="de-DE" sz="2200" b="1" dirty="0" smtClean="0"/>
              <a:t>:</a:t>
            </a:r>
          </a:p>
          <a:p>
            <a:pPr lvl="1"/>
            <a:r>
              <a:rPr lang="en-US" sz="2000" b="1" dirty="0"/>
              <a:t>Cook’s distance</a:t>
            </a:r>
          </a:p>
          <a:p>
            <a:pPr lvl="1"/>
            <a:r>
              <a:rPr lang="en-US" sz="2000" dirty="0">
                <a:sym typeface="Symbol" pitchFamily="18" charset="2"/>
              </a:rPr>
              <a:t>Measures the influence of a single case on the model as a whole.</a:t>
            </a:r>
          </a:p>
          <a:p>
            <a:pPr lvl="1"/>
            <a:r>
              <a:rPr lang="en-US" sz="2000" dirty="0">
                <a:sym typeface="Symbol" pitchFamily="18" charset="2"/>
              </a:rPr>
              <a:t>Weisberg (1982): absolute values greater than 1 may be cause for </a:t>
            </a:r>
            <a:r>
              <a:rPr lang="en-US" sz="2000" dirty="0" smtClean="0">
                <a:sym typeface="Symbol" pitchFamily="18" charset="2"/>
              </a:rPr>
              <a:t>concern</a:t>
            </a:r>
            <a:endParaRPr lang="en-GB" sz="3200"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dirty="0" smtClean="0"/>
              <a:t>Seite </a:t>
            </a:r>
            <a:fld id="{BE0F3011-52C4-4BC1-A5CB-FF9A0F79CDD4}" type="slidenum">
              <a:rPr lang="de-DE" altLang="en-US" smtClean="0"/>
              <a:pPr/>
              <a:t>115</a:t>
            </a:fld>
            <a:endParaRPr lang="de-DE" altLang="en-US" dirty="0"/>
          </a:p>
        </p:txBody>
      </p:sp>
    </p:spTree>
    <p:extLst>
      <p:ext uri="{BB962C8B-B14F-4D97-AF65-F5344CB8AC3E}">
        <p14:creationId xmlns:p14="http://schemas.microsoft.com/office/powerpoint/2010/main" val="102963888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Which</a:t>
            </a:r>
            <a:r>
              <a:rPr lang="de-DE" dirty="0" smtClean="0"/>
              <a:t> variables </a:t>
            </a:r>
            <a:r>
              <a:rPr lang="de-DE" dirty="0" err="1" smtClean="0"/>
              <a:t>to</a:t>
            </a:r>
            <a:r>
              <a:rPr lang="de-DE" dirty="0" smtClean="0"/>
              <a:t> </a:t>
            </a:r>
            <a:r>
              <a:rPr lang="de-DE" dirty="0" err="1" smtClean="0"/>
              <a:t>include</a:t>
            </a:r>
            <a:r>
              <a:rPr lang="de-DE" dirty="0" smtClean="0"/>
              <a:t>?</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116</a:t>
            </a:fld>
            <a:endParaRPr lang="de-DE" altLang="en-US"/>
          </a:p>
        </p:txBody>
      </p:sp>
      <p:pic>
        <p:nvPicPr>
          <p:cNvPr id="7" name="Picture 1"/>
          <p:cNvPicPr>
            <a:picLocks noChangeAspect="1"/>
          </p:cNvPicPr>
          <p:nvPr/>
        </p:nvPicPr>
        <p:blipFill>
          <a:blip r:embed="rId2" cstate="print"/>
          <a:stretch>
            <a:fillRect/>
          </a:stretch>
        </p:blipFill>
        <p:spPr>
          <a:xfrm>
            <a:off x="1475656" y="2276872"/>
            <a:ext cx="6176667" cy="3975497"/>
          </a:xfrm>
          <a:prstGeom prst="rect">
            <a:avLst/>
          </a:prstGeom>
        </p:spPr>
      </p:pic>
      <p:sp>
        <p:nvSpPr>
          <p:cNvPr id="8" name="Inhaltsplatzhalter 2"/>
          <p:cNvSpPr>
            <a:spLocks noGrp="1"/>
          </p:cNvSpPr>
          <p:nvPr>
            <p:ph idx="1"/>
          </p:nvPr>
        </p:nvSpPr>
        <p:spPr>
          <a:xfrm>
            <a:off x="457200" y="1600200"/>
            <a:ext cx="8229600" cy="4757758"/>
          </a:xfrm>
        </p:spPr>
        <p:txBody>
          <a:bodyPr/>
          <a:lstStyle/>
          <a:p>
            <a:pPr marL="742950" lvl="2" indent="-342900"/>
            <a:r>
              <a:rPr lang="de-DE" sz="2200" dirty="0" smtClean="0"/>
              <a:t>First </a:t>
            </a:r>
            <a:r>
              <a:rPr lang="de-DE" sz="2200" dirty="0" err="1" smtClean="0"/>
              <a:t>step</a:t>
            </a:r>
            <a:r>
              <a:rPr lang="de-DE" sz="2200" dirty="0" smtClean="0"/>
              <a:t>: </a:t>
            </a:r>
            <a:r>
              <a:rPr lang="de-DE" sz="2200" dirty="0" err="1" smtClean="0"/>
              <a:t>scatterplot</a:t>
            </a:r>
            <a:endParaRPr lang="en-GB" sz="2200" dirty="0"/>
          </a:p>
          <a:p>
            <a:pPr marL="0" lvl="1" indent="0">
              <a:buNone/>
            </a:pPr>
            <a:endParaRPr lang="en-GB" sz="3200" dirty="0"/>
          </a:p>
        </p:txBody>
      </p:sp>
    </p:spTree>
    <p:extLst>
      <p:ext uri="{BB962C8B-B14F-4D97-AF65-F5344CB8AC3E}">
        <p14:creationId xmlns:p14="http://schemas.microsoft.com/office/powerpoint/2010/main" val="421889095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Method</a:t>
            </a:r>
            <a:r>
              <a:rPr lang="de-DE" dirty="0" smtClean="0"/>
              <a:t> 1: </a:t>
            </a:r>
            <a:r>
              <a:rPr lang="de-DE" dirty="0" err="1" smtClean="0"/>
              <a:t>Forced</a:t>
            </a:r>
            <a:r>
              <a:rPr lang="de-DE" dirty="0" smtClean="0"/>
              <a:t> </a:t>
            </a:r>
            <a:r>
              <a:rPr lang="de-DE" dirty="0" err="1" smtClean="0"/>
              <a:t>entry</a:t>
            </a:r>
            <a:endParaRPr lang="de-DE" dirty="0"/>
          </a:p>
        </p:txBody>
      </p:sp>
      <p:sp>
        <p:nvSpPr>
          <p:cNvPr id="3" name="Inhaltsplatzhalter 2"/>
          <p:cNvSpPr>
            <a:spLocks noGrp="1"/>
          </p:cNvSpPr>
          <p:nvPr>
            <p:ph idx="1"/>
          </p:nvPr>
        </p:nvSpPr>
        <p:spPr/>
        <p:txBody>
          <a:bodyPr>
            <a:normAutofit/>
          </a:bodyPr>
          <a:lstStyle/>
          <a:p>
            <a:pPr>
              <a:lnSpc>
                <a:spcPct val="90000"/>
              </a:lnSpc>
            </a:pPr>
            <a:r>
              <a:rPr lang="en-GB" sz="2200" dirty="0" smtClean="0"/>
              <a:t>All </a:t>
            </a:r>
            <a:r>
              <a:rPr lang="en-GB" sz="2200" dirty="0"/>
              <a:t>variables are entered into the model </a:t>
            </a:r>
            <a:r>
              <a:rPr lang="en-GB" sz="2200" dirty="0" smtClean="0"/>
              <a:t>simultaneously</a:t>
            </a:r>
            <a:endParaRPr lang="en-GB" sz="2200" dirty="0"/>
          </a:p>
          <a:p>
            <a:pPr>
              <a:lnSpc>
                <a:spcPct val="90000"/>
              </a:lnSpc>
            </a:pPr>
            <a:r>
              <a:rPr lang="en-GB" sz="2200" dirty="0"/>
              <a:t>The results obtained depend on the variables entered into the </a:t>
            </a:r>
            <a:r>
              <a:rPr lang="en-GB" sz="2200" dirty="0" smtClean="0"/>
              <a:t>model</a:t>
            </a:r>
            <a:endParaRPr lang="en-GB" sz="2200" dirty="0"/>
          </a:p>
          <a:p>
            <a:pPr lvl="1">
              <a:lnSpc>
                <a:spcPct val="90000"/>
              </a:lnSpc>
            </a:pPr>
            <a:r>
              <a:rPr lang="en-GB" dirty="0"/>
              <a:t>It is important, therefore, to have good theoretical reasons for including a particular </a:t>
            </a:r>
            <a:r>
              <a:rPr lang="en-GB" dirty="0" smtClean="0"/>
              <a:t>variable</a:t>
            </a:r>
          </a:p>
          <a:p>
            <a:pPr lvl="1">
              <a:lnSpc>
                <a:spcPct val="90000"/>
              </a:lnSpc>
            </a:pPr>
            <a:endParaRPr lang="en-GB" sz="1800" dirty="0"/>
          </a:p>
          <a:p>
            <a:pPr lvl="1">
              <a:lnSpc>
                <a:spcPct val="90000"/>
              </a:lnSpc>
            </a:pPr>
            <a:endParaRPr lang="en-GB" sz="1800" dirty="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117</a:t>
            </a:fld>
            <a:endParaRPr lang="de-DE" altLang="en-US"/>
          </a:p>
        </p:txBody>
      </p:sp>
    </p:spTree>
    <p:extLst>
      <p:ext uri="{BB962C8B-B14F-4D97-AF65-F5344CB8AC3E}">
        <p14:creationId xmlns:p14="http://schemas.microsoft.com/office/powerpoint/2010/main" val="76019243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sym typeface="Symbol" pitchFamily="18" charset="2"/>
              </a:rPr>
              <a:t>Method 2</a:t>
            </a:r>
            <a:r>
              <a:rPr lang="en-GB" dirty="0">
                <a:sym typeface="Symbol" pitchFamily="18" charset="2"/>
              </a:rPr>
              <a:t>: </a:t>
            </a:r>
            <a:r>
              <a:rPr lang="en-GB" dirty="0"/>
              <a:t>Stepwise entry</a:t>
            </a:r>
            <a:endParaRPr lang="de-DE" dirty="0"/>
          </a:p>
        </p:txBody>
      </p:sp>
      <p:sp>
        <p:nvSpPr>
          <p:cNvPr id="3" name="Inhaltsplatzhalter 2"/>
          <p:cNvSpPr>
            <a:spLocks noGrp="1"/>
          </p:cNvSpPr>
          <p:nvPr>
            <p:ph idx="1"/>
          </p:nvPr>
        </p:nvSpPr>
        <p:spPr/>
        <p:txBody>
          <a:bodyPr>
            <a:normAutofit fontScale="85000" lnSpcReduction="20000"/>
          </a:bodyPr>
          <a:lstStyle/>
          <a:p>
            <a:pPr>
              <a:lnSpc>
                <a:spcPct val="90000"/>
              </a:lnSpc>
            </a:pPr>
            <a:r>
              <a:rPr lang="en-GB" dirty="0" smtClean="0"/>
              <a:t>Variables </a:t>
            </a:r>
            <a:r>
              <a:rPr lang="en-GB" dirty="0"/>
              <a:t>are entered into the model based on mathematical criteria</a:t>
            </a:r>
          </a:p>
          <a:p>
            <a:pPr>
              <a:lnSpc>
                <a:spcPct val="90000"/>
              </a:lnSpc>
            </a:pPr>
            <a:r>
              <a:rPr lang="en-GB" dirty="0"/>
              <a:t>Computer selects variables in steps.</a:t>
            </a:r>
          </a:p>
          <a:p>
            <a:pPr>
              <a:lnSpc>
                <a:spcPct val="90000"/>
              </a:lnSpc>
            </a:pPr>
            <a:r>
              <a:rPr lang="en-GB" dirty="0"/>
              <a:t>Step 1: Choose the predictor that can explain the most variance in the outcome variable.</a:t>
            </a:r>
          </a:p>
          <a:p>
            <a:pPr>
              <a:lnSpc>
                <a:spcPct val="90000"/>
              </a:lnSpc>
            </a:pPr>
            <a:r>
              <a:rPr lang="en-GB" dirty="0"/>
              <a:t>Step 2: Having selected the 1</a:t>
            </a:r>
            <a:r>
              <a:rPr lang="en-GB" baseline="30000" dirty="0"/>
              <a:t>st</a:t>
            </a:r>
            <a:r>
              <a:rPr lang="en-GB" dirty="0"/>
              <a:t> predictor, a second one is chosen from the remaining predictors.</a:t>
            </a:r>
          </a:p>
          <a:p>
            <a:pPr>
              <a:lnSpc>
                <a:spcPct val="90000"/>
              </a:lnSpc>
            </a:pPr>
            <a:r>
              <a:rPr lang="en-GB" dirty="0"/>
              <a:t>The semi-partial correlation is used as a criterion for selection.</a:t>
            </a:r>
          </a:p>
          <a:p>
            <a:pPr lvl="1"/>
            <a:r>
              <a:rPr lang="en-GB" sz="2100" dirty="0">
                <a:solidFill>
                  <a:schemeClr val="bg1">
                    <a:lumMod val="50000"/>
                  </a:schemeClr>
                </a:solidFill>
              </a:rPr>
              <a:t>The semi-partial correlation measures the relationship between two variables controlling for the effect that a third variable has on only one of the others</a:t>
            </a:r>
          </a:p>
          <a:p>
            <a:pPr lvl="1"/>
            <a:r>
              <a:rPr lang="en-GB" sz="2100" dirty="0">
                <a:solidFill>
                  <a:schemeClr val="bg1">
                    <a:lumMod val="50000"/>
                  </a:schemeClr>
                </a:solidFill>
              </a:rPr>
              <a:t>It measures the </a:t>
            </a:r>
            <a:r>
              <a:rPr lang="en-GB" sz="2100" i="1" dirty="0">
                <a:solidFill>
                  <a:schemeClr val="bg1">
                    <a:lumMod val="50000"/>
                  </a:schemeClr>
                </a:solidFill>
              </a:rPr>
              <a:t>unique contribution</a:t>
            </a:r>
            <a:r>
              <a:rPr lang="en-GB" sz="2100" dirty="0">
                <a:solidFill>
                  <a:schemeClr val="bg1">
                    <a:lumMod val="50000"/>
                  </a:schemeClr>
                </a:solidFill>
              </a:rPr>
              <a:t> of a predictor to explaining the variance of the outcome</a:t>
            </a:r>
          </a:p>
          <a:p>
            <a:r>
              <a:rPr lang="en-GB" dirty="0" smtClean="0"/>
              <a:t>Drawbacks of stepwise entry:</a:t>
            </a:r>
          </a:p>
          <a:p>
            <a:pPr lvl="1"/>
            <a:r>
              <a:rPr lang="en-GB" dirty="0" smtClean="0"/>
              <a:t>Rely </a:t>
            </a:r>
            <a:r>
              <a:rPr lang="en-GB" dirty="0"/>
              <a:t>on a mathematical criterion.</a:t>
            </a:r>
            <a:endParaRPr lang="en-GB" sz="3400" dirty="0"/>
          </a:p>
          <a:p>
            <a:pPr lvl="2"/>
            <a:r>
              <a:rPr lang="en-GB" dirty="0"/>
              <a:t>Variable selection may depend upon only slight differences in the </a:t>
            </a:r>
            <a:r>
              <a:rPr lang="en-GB" dirty="0" smtClean="0"/>
              <a:t>semi-partial correlation</a:t>
            </a:r>
            <a:endParaRPr lang="en-GB" dirty="0"/>
          </a:p>
          <a:p>
            <a:pPr lvl="2"/>
            <a:r>
              <a:rPr lang="en-GB" dirty="0"/>
              <a:t>These slight numerical differences can lead to major theoretical </a:t>
            </a:r>
            <a:r>
              <a:rPr lang="en-GB" dirty="0" smtClean="0"/>
              <a:t>differences</a:t>
            </a:r>
            <a:endParaRPr lang="en-GB" dirty="0"/>
          </a:p>
          <a:p>
            <a:pPr lvl="1"/>
            <a:r>
              <a:rPr lang="en-GB" dirty="0"/>
              <a:t>Should be used only for exploration</a:t>
            </a:r>
            <a:r>
              <a:rPr lang="en-GB" b="1" dirty="0"/>
              <a:t> </a:t>
            </a:r>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118</a:t>
            </a:fld>
            <a:endParaRPr lang="de-DE" altLang="en-US"/>
          </a:p>
        </p:txBody>
      </p:sp>
    </p:spTree>
    <p:extLst>
      <p:ext uri="{BB962C8B-B14F-4D97-AF65-F5344CB8AC3E}">
        <p14:creationId xmlns:p14="http://schemas.microsoft.com/office/powerpoint/2010/main" val="106550253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p:cNvPicPr>
          <p:nvPr/>
        </p:nvPicPr>
        <p:blipFill>
          <a:blip r:embed="rId2" cstate="print"/>
          <a:stretch>
            <a:fillRect/>
          </a:stretch>
        </p:blipFill>
        <p:spPr>
          <a:xfrm flipV="1">
            <a:off x="5868144" y="3619737"/>
            <a:ext cx="2333017" cy="3193639"/>
          </a:xfrm>
          <a:prstGeom prst="rect">
            <a:avLst/>
          </a:prstGeom>
        </p:spPr>
      </p:pic>
      <p:sp>
        <p:nvSpPr>
          <p:cNvPr id="2" name="Titel 1"/>
          <p:cNvSpPr>
            <a:spLocks noGrp="1"/>
          </p:cNvSpPr>
          <p:nvPr>
            <p:ph type="title"/>
          </p:nvPr>
        </p:nvSpPr>
        <p:spPr>
          <a:xfrm>
            <a:off x="457199" y="274638"/>
            <a:ext cx="6528193" cy="1143000"/>
          </a:xfrm>
        </p:spPr>
        <p:txBody>
          <a:bodyPr/>
          <a:lstStyle/>
          <a:p>
            <a:r>
              <a:rPr lang="en-GB" dirty="0">
                <a:sym typeface="Symbol" pitchFamily="18" charset="2"/>
              </a:rPr>
              <a:t>Doing Multiple </a:t>
            </a:r>
            <a:r>
              <a:rPr lang="en-GB" dirty="0" smtClean="0">
                <a:sym typeface="Symbol" pitchFamily="18" charset="2"/>
              </a:rPr>
              <a:t>Regression in SPSS (1)</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119</a:t>
            </a:fld>
            <a:endParaRPr lang="de-DE" altLang="en-US"/>
          </a:p>
        </p:txBody>
      </p:sp>
      <p:pic>
        <p:nvPicPr>
          <p:cNvPr id="7" name="Picture 1"/>
          <p:cNvPicPr>
            <a:picLocks noGrp="1" noChangeAspect="1"/>
          </p:cNvPicPr>
          <p:nvPr>
            <p:ph idx="1"/>
          </p:nvPr>
        </p:nvPicPr>
        <p:blipFill>
          <a:blip r:embed="rId3" cstate="print"/>
          <a:stretch>
            <a:fillRect/>
          </a:stretch>
        </p:blipFill>
        <p:spPr>
          <a:xfrm>
            <a:off x="683568" y="2130045"/>
            <a:ext cx="4680520" cy="3819235"/>
          </a:xfrm>
          <a:prstGeom prst="rect">
            <a:avLst/>
          </a:prstGeom>
        </p:spPr>
      </p:pic>
      <p:pic>
        <p:nvPicPr>
          <p:cNvPr id="8" name="Picture 2"/>
          <p:cNvPicPr>
            <a:picLocks noChangeAspect="1"/>
          </p:cNvPicPr>
          <p:nvPr/>
        </p:nvPicPr>
        <p:blipFill>
          <a:blip r:embed="rId4" cstate="print"/>
          <a:stretch>
            <a:fillRect/>
          </a:stretch>
        </p:blipFill>
        <p:spPr>
          <a:xfrm>
            <a:off x="4591914" y="4002253"/>
            <a:ext cx="620125" cy="839361"/>
          </a:xfrm>
          <a:prstGeom prst="rect">
            <a:avLst/>
          </a:prstGeom>
        </p:spPr>
      </p:pic>
      <p:pic>
        <p:nvPicPr>
          <p:cNvPr id="9" name="Picture 3"/>
          <p:cNvPicPr>
            <a:picLocks noChangeAspect="1"/>
          </p:cNvPicPr>
          <p:nvPr/>
        </p:nvPicPr>
        <p:blipFill>
          <a:blip r:embed="rId5" cstate="print"/>
          <a:stretch>
            <a:fillRect/>
          </a:stretch>
        </p:blipFill>
        <p:spPr>
          <a:xfrm>
            <a:off x="5868144" y="1547165"/>
            <a:ext cx="2234499" cy="2001490"/>
          </a:xfrm>
          <a:prstGeom prst="rect">
            <a:avLst/>
          </a:prstGeom>
        </p:spPr>
      </p:pic>
    </p:spTree>
    <p:extLst>
      <p:ext uri="{BB962C8B-B14F-4D97-AF65-F5344CB8AC3E}">
        <p14:creationId xmlns:p14="http://schemas.microsoft.com/office/powerpoint/2010/main" val="2324946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12</a:t>
            </a:fld>
            <a:endParaRPr lang="de-DE" altLang="en-US"/>
          </a:p>
        </p:txBody>
      </p:sp>
      <p:pic>
        <p:nvPicPr>
          <p:cNvPr id="7178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587526"/>
            <a:ext cx="3888432" cy="4726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8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1648854"/>
            <a:ext cx="3312368" cy="4669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2"/>
          <p:cNvSpPr>
            <a:spLocks noGrp="1" noChangeArrowheads="1"/>
          </p:cNvSpPr>
          <p:nvPr>
            <p:ph type="title"/>
          </p:nvPr>
        </p:nvSpPr>
        <p:spPr>
          <a:xfrm>
            <a:off x="457200" y="274638"/>
            <a:ext cx="6186502" cy="1143000"/>
          </a:xfrm>
        </p:spPr>
        <p:txBody>
          <a:bodyPr/>
          <a:lstStyle/>
          <a:p>
            <a:r>
              <a:rPr lang="de-DE" dirty="0" smtClean="0"/>
              <a:t>Beispielstudie</a:t>
            </a:r>
            <a:endParaRPr lang="de-DE" dirty="0"/>
          </a:p>
        </p:txBody>
      </p:sp>
    </p:spTree>
    <p:extLst>
      <p:ext uri="{BB962C8B-B14F-4D97-AF65-F5344CB8AC3E}">
        <p14:creationId xmlns:p14="http://schemas.microsoft.com/office/powerpoint/2010/main" val="208650900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635080" cy="1143000"/>
          </a:xfrm>
        </p:spPr>
        <p:txBody>
          <a:bodyPr/>
          <a:lstStyle/>
          <a:p>
            <a:r>
              <a:rPr lang="en-GB" dirty="0">
                <a:sym typeface="Symbol" pitchFamily="18" charset="2"/>
              </a:rPr>
              <a:t>Doing Multiple Regression in SPSS </a:t>
            </a:r>
            <a:r>
              <a:rPr lang="en-GB" dirty="0" smtClean="0">
                <a:sym typeface="Symbol" pitchFamily="18" charset="2"/>
              </a:rPr>
              <a:t>(2)</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120</a:t>
            </a:fld>
            <a:endParaRPr lang="de-DE" altLang="en-US"/>
          </a:p>
        </p:txBody>
      </p:sp>
      <p:pic>
        <p:nvPicPr>
          <p:cNvPr id="7" name="Picture 1"/>
          <p:cNvPicPr>
            <a:picLocks noGrp="1" noChangeAspect="1"/>
          </p:cNvPicPr>
          <p:nvPr>
            <p:ph idx="1"/>
          </p:nvPr>
        </p:nvPicPr>
        <p:blipFill>
          <a:blip r:embed="rId3" cstate="print"/>
          <a:stretch>
            <a:fillRect/>
          </a:stretch>
        </p:blipFill>
        <p:spPr>
          <a:xfrm>
            <a:off x="1403648" y="1556792"/>
            <a:ext cx="6480720" cy="1395013"/>
          </a:xfrm>
          <a:prstGeom prst="rect">
            <a:avLst/>
          </a:prstGeom>
        </p:spPr>
      </p:pic>
      <p:pic>
        <p:nvPicPr>
          <p:cNvPr id="9" name="Picture 1"/>
          <p:cNvPicPr>
            <a:picLocks noChangeAspect="1"/>
          </p:cNvPicPr>
          <p:nvPr/>
        </p:nvPicPr>
        <p:blipFill>
          <a:blip r:embed="rId4" cstate="print"/>
          <a:stretch>
            <a:fillRect/>
          </a:stretch>
        </p:blipFill>
        <p:spPr>
          <a:xfrm>
            <a:off x="1403648" y="2708920"/>
            <a:ext cx="6229189" cy="1912216"/>
          </a:xfrm>
          <a:prstGeom prst="rect">
            <a:avLst/>
          </a:prstGeom>
        </p:spPr>
      </p:pic>
      <p:graphicFrame>
        <p:nvGraphicFramePr>
          <p:cNvPr id="11" name="Objekt 10"/>
          <p:cNvGraphicFramePr>
            <a:graphicFrameLocks noChangeAspect="1"/>
          </p:cNvGraphicFramePr>
          <p:nvPr>
            <p:extLst>
              <p:ext uri="{D42A27DB-BD31-4B8C-83A1-F6EECF244321}">
                <p14:modId xmlns:p14="http://schemas.microsoft.com/office/powerpoint/2010/main" val="2923678188"/>
              </p:ext>
            </p:extLst>
          </p:nvPr>
        </p:nvGraphicFramePr>
        <p:xfrm>
          <a:off x="807808" y="4941168"/>
          <a:ext cx="7708900" cy="935037"/>
        </p:xfrm>
        <a:graphic>
          <a:graphicData uri="http://schemas.openxmlformats.org/presentationml/2006/ole">
            <mc:AlternateContent xmlns:mc="http://schemas.openxmlformats.org/markup-compatibility/2006">
              <mc:Choice xmlns:v="urn:schemas-microsoft-com:vml" Requires="v">
                <p:oleObj spid="_x0000_s721953" name="Formel" r:id="rId5" imgW="3746500" imgH="457200" progId="Equation.3">
                  <p:embed/>
                </p:oleObj>
              </mc:Choice>
              <mc:Fallback>
                <p:oleObj name="Formel" r:id="rId5" imgW="3746500" imgH="457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808" y="4941168"/>
                        <a:ext cx="7708900" cy="935037"/>
                      </a:xfrm>
                      <a:prstGeom prst="rect">
                        <a:avLst/>
                      </a:prstGeom>
                      <a:solidFill>
                        <a:srgbClr val="FFFF00"/>
                      </a:solidFill>
                      <a:ln w="57150">
                        <a:solidFill>
                          <a:schemeClr val="tx2"/>
                        </a:solidFill>
                        <a:miter lim="800000"/>
                        <a:headEnd/>
                        <a:tailEnd/>
                      </a:ln>
                      <a:effectLst>
                        <a:outerShdw dist="117088" dir="2963922" algn="ctr" rotWithShape="0">
                          <a:schemeClr val="bg2">
                            <a:alpha val="74997"/>
                          </a:schemeClr>
                        </a:outerShdw>
                      </a:effectLst>
                    </p:spPr>
                  </p:pic>
                </p:oleObj>
              </mc:Fallback>
            </mc:AlternateContent>
          </a:graphicData>
        </a:graphic>
      </p:graphicFrame>
    </p:spTree>
    <p:extLst>
      <p:ext uri="{BB962C8B-B14F-4D97-AF65-F5344CB8AC3E}">
        <p14:creationId xmlns:p14="http://schemas.microsoft.com/office/powerpoint/2010/main" val="422517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How</a:t>
            </a:r>
            <a:r>
              <a:rPr lang="de-DE" dirty="0" smtClean="0"/>
              <a:t> </a:t>
            </a:r>
            <a:r>
              <a:rPr lang="de-DE" dirty="0" err="1" smtClean="0"/>
              <a:t>to</a:t>
            </a:r>
            <a:r>
              <a:rPr lang="de-DE" dirty="0" smtClean="0"/>
              <a:t> </a:t>
            </a:r>
            <a:r>
              <a:rPr lang="de-DE" dirty="0" err="1" smtClean="0"/>
              <a:t>interpret</a:t>
            </a:r>
            <a:r>
              <a:rPr lang="de-DE" dirty="0" smtClean="0"/>
              <a:t> </a:t>
            </a:r>
            <a:r>
              <a:rPr lang="de-DE" dirty="0" err="1" smtClean="0"/>
              <a:t>beta</a:t>
            </a:r>
            <a:r>
              <a:rPr lang="de-DE" dirty="0" smtClean="0"/>
              <a:t> </a:t>
            </a:r>
            <a:r>
              <a:rPr lang="de-DE" dirty="0" err="1" smtClean="0"/>
              <a:t>values</a:t>
            </a:r>
            <a:r>
              <a:rPr lang="de-DE" dirty="0" smtClean="0"/>
              <a:t>?</a:t>
            </a:r>
            <a:endParaRPr lang="de-DE" dirty="0"/>
          </a:p>
        </p:txBody>
      </p:sp>
      <p:sp>
        <p:nvSpPr>
          <p:cNvPr id="3" name="Inhaltsplatzhalter 2"/>
          <p:cNvSpPr>
            <a:spLocks noGrp="1"/>
          </p:cNvSpPr>
          <p:nvPr>
            <p:ph idx="1"/>
          </p:nvPr>
        </p:nvSpPr>
        <p:spPr/>
        <p:txBody>
          <a:bodyPr>
            <a:normAutofit/>
          </a:bodyPr>
          <a:lstStyle/>
          <a:p>
            <a:r>
              <a:rPr lang="en-GB" b="1" dirty="0"/>
              <a:t>Beta values:</a:t>
            </a:r>
          </a:p>
          <a:p>
            <a:pPr lvl="1"/>
            <a:r>
              <a:rPr lang="en-GB" sz="2000" dirty="0"/>
              <a:t>the change in the outcome associated with a unit change in the </a:t>
            </a:r>
            <a:r>
              <a:rPr lang="en-GB" sz="2000" dirty="0" smtClean="0"/>
              <a:t>predictor</a:t>
            </a:r>
            <a:endParaRPr lang="en-GB" sz="2000" dirty="0"/>
          </a:p>
          <a:p>
            <a:pPr lvl="1"/>
            <a:r>
              <a:rPr lang="en-GB" sz="2000" dirty="0">
                <a:sym typeface="Symbol" pitchFamily="18" charset="2"/>
              </a:rPr>
              <a:t>b</a:t>
            </a:r>
            <a:r>
              <a:rPr lang="en-GB" sz="2000" dirty="0"/>
              <a:t>1= 0.085: </a:t>
            </a:r>
            <a:r>
              <a:rPr lang="en-GB" sz="2000" dirty="0" smtClean="0"/>
              <a:t>as </a:t>
            </a:r>
            <a:r>
              <a:rPr lang="en-GB" sz="2000" dirty="0"/>
              <a:t>advertising increases by £1, album sales increase by 0.085 units.</a:t>
            </a:r>
          </a:p>
          <a:p>
            <a:pPr lvl="1"/>
            <a:r>
              <a:rPr lang="en-GB" sz="2000" dirty="0">
                <a:sym typeface="Symbol" pitchFamily="18" charset="2"/>
              </a:rPr>
              <a:t>b</a:t>
            </a:r>
            <a:r>
              <a:rPr lang="en-GB" sz="2000" dirty="0"/>
              <a:t>2= 3367: </a:t>
            </a:r>
            <a:r>
              <a:rPr lang="en-GB" sz="2000" dirty="0" smtClean="0"/>
              <a:t>each </a:t>
            </a:r>
            <a:r>
              <a:rPr lang="en-GB" sz="2000" dirty="0"/>
              <a:t>time (per week) a song is played on the radio its sales increase by 3367 units.</a:t>
            </a:r>
          </a:p>
          <a:p>
            <a:r>
              <a:rPr lang="en-GB" b="1" dirty="0"/>
              <a:t>Standardised beta values</a:t>
            </a:r>
            <a:r>
              <a:rPr lang="en-GB" dirty="0"/>
              <a:t>:</a:t>
            </a:r>
          </a:p>
          <a:p>
            <a:pPr lvl="1"/>
            <a:r>
              <a:rPr lang="en-GB" sz="2000" dirty="0"/>
              <a:t>tell us the same but expressed as standard </a:t>
            </a:r>
            <a:r>
              <a:rPr lang="en-GB" sz="2000" dirty="0" smtClean="0"/>
              <a:t>deviations</a:t>
            </a:r>
          </a:p>
          <a:p>
            <a:pPr lvl="1"/>
            <a:r>
              <a:rPr lang="en-GB" sz="2000" dirty="0">
                <a:sym typeface="Symbol" pitchFamily="18" charset="2"/>
              </a:rPr>
              <a:t></a:t>
            </a:r>
            <a:r>
              <a:rPr lang="en-GB" sz="2000" dirty="0"/>
              <a:t>1= 0.511: As advertising increases by 1 standard deviation, album sales increase by 0.511 of a standard deviation.</a:t>
            </a:r>
          </a:p>
          <a:p>
            <a:pPr lvl="1"/>
            <a:r>
              <a:rPr lang="en-GB" sz="2000" dirty="0">
                <a:sym typeface="Symbol" pitchFamily="18" charset="2"/>
              </a:rPr>
              <a:t></a:t>
            </a:r>
            <a:r>
              <a:rPr lang="en-GB" sz="2000" dirty="0"/>
              <a:t>2= 0.512: When the number of plays on the radio increases by 1 SD its sales increase by 0.512 standard deviations</a:t>
            </a:r>
            <a:r>
              <a:rPr lang="en-GB" dirty="0"/>
              <a:t>.</a:t>
            </a:r>
            <a:endParaRPr lang="en-GB" sz="2400" dirty="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121</a:t>
            </a:fld>
            <a:endParaRPr lang="de-DE" altLang="en-US"/>
          </a:p>
        </p:txBody>
      </p:sp>
    </p:spTree>
    <p:extLst>
      <p:ext uri="{BB962C8B-B14F-4D97-AF65-F5344CB8AC3E}">
        <p14:creationId xmlns:p14="http://schemas.microsoft.com/office/powerpoint/2010/main" val="64377424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Reporting </a:t>
            </a:r>
            <a:r>
              <a:rPr lang="de-DE" dirty="0" err="1" smtClean="0"/>
              <a:t>the</a:t>
            </a:r>
            <a:r>
              <a:rPr lang="de-DE" dirty="0" smtClean="0"/>
              <a:t> </a:t>
            </a:r>
            <a:r>
              <a:rPr lang="de-DE" dirty="0" err="1" smtClean="0"/>
              <a:t>model</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122</a:t>
            </a:fld>
            <a:endParaRPr lang="de-DE" altLang="en-US"/>
          </a:p>
        </p:txBody>
      </p:sp>
      <p:pic>
        <p:nvPicPr>
          <p:cNvPr id="7" name="Picture 3"/>
          <p:cNvPicPr>
            <a:picLocks noGrp="1" noChangeAspect="1"/>
          </p:cNvPicPr>
          <p:nvPr>
            <p:ph idx="1"/>
          </p:nvPr>
        </p:nvPicPr>
        <p:blipFill>
          <a:blip r:embed="rId2" cstate="print"/>
          <a:stretch>
            <a:fillRect/>
          </a:stretch>
        </p:blipFill>
        <p:spPr>
          <a:xfrm>
            <a:off x="1107965" y="1600200"/>
            <a:ext cx="6928069" cy="4757738"/>
          </a:xfrm>
          <a:prstGeom prst="rect">
            <a:avLst/>
          </a:prstGeom>
        </p:spPr>
      </p:pic>
    </p:spTree>
    <p:extLst>
      <p:ext uri="{BB962C8B-B14F-4D97-AF65-F5344CB8AC3E}">
        <p14:creationId xmlns:p14="http://schemas.microsoft.com/office/powerpoint/2010/main" val="65095666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Generalization (1)</a:t>
            </a:r>
            <a:endParaRPr lang="de-DE" dirty="0"/>
          </a:p>
        </p:txBody>
      </p:sp>
      <p:sp>
        <p:nvSpPr>
          <p:cNvPr id="3" name="Inhaltsplatzhalter 2"/>
          <p:cNvSpPr>
            <a:spLocks noGrp="1"/>
          </p:cNvSpPr>
          <p:nvPr>
            <p:ph idx="1"/>
          </p:nvPr>
        </p:nvSpPr>
        <p:spPr/>
        <p:txBody>
          <a:bodyPr>
            <a:normAutofit fontScale="55000" lnSpcReduction="20000"/>
          </a:bodyPr>
          <a:lstStyle/>
          <a:p>
            <a:r>
              <a:rPr lang="en-US" sz="4000" dirty="0"/>
              <a:t>When we run regression, we hope to be able to generalize the sample model to the entire </a:t>
            </a:r>
            <a:r>
              <a:rPr lang="en-US" sz="4000" dirty="0" smtClean="0"/>
              <a:t>population</a:t>
            </a:r>
            <a:endParaRPr lang="en-US" sz="4000" dirty="0"/>
          </a:p>
          <a:p>
            <a:r>
              <a:rPr lang="en-US" sz="4000" dirty="0"/>
              <a:t>To do this, several assumptions must be </a:t>
            </a:r>
            <a:r>
              <a:rPr lang="en-US" sz="4000" dirty="0" smtClean="0"/>
              <a:t>met</a:t>
            </a:r>
            <a:endParaRPr lang="en-US" sz="4000" dirty="0"/>
          </a:p>
          <a:p>
            <a:r>
              <a:rPr lang="en-US" sz="4000" dirty="0"/>
              <a:t>Violating these assumptions stops us generalizing conclusions to our target </a:t>
            </a:r>
            <a:r>
              <a:rPr lang="en-US" sz="4000" dirty="0" smtClean="0"/>
              <a:t>population</a:t>
            </a:r>
          </a:p>
          <a:p>
            <a:r>
              <a:rPr lang="en-US" sz="4000" dirty="0"/>
              <a:t>Variable Type:</a:t>
            </a:r>
          </a:p>
          <a:p>
            <a:pPr lvl="1"/>
            <a:r>
              <a:rPr lang="en-US" sz="3300" dirty="0"/>
              <a:t>Outcome must be continuous</a:t>
            </a:r>
          </a:p>
          <a:p>
            <a:pPr lvl="1"/>
            <a:r>
              <a:rPr lang="en-US" sz="3300" dirty="0"/>
              <a:t>Predictors can be continuous or </a:t>
            </a:r>
            <a:r>
              <a:rPr lang="en-US" sz="3300" dirty="0" smtClean="0"/>
              <a:t>dichotomous</a:t>
            </a:r>
            <a:endParaRPr lang="en-US" sz="3300" dirty="0"/>
          </a:p>
          <a:p>
            <a:r>
              <a:rPr lang="en-US" sz="4000" dirty="0"/>
              <a:t>Non-Zero Variance:</a:t>
            </a:r>
          </a:p>
          <a:p>
            <a:pPr lvl="1"/>
            <a:r>
              <a:rPr lang="en-US" sz="3300" dirty="0"/>
              <a:t>Predictors must not have zero </a:t>
            </a:r>
            <a:r>
              <a:rPr lang="en-US" sz="3300" dirty="0" smtClean="0"/>
              <a:t>variance</a:t>
            </a:r>
            <a:endParaRPr lang="en-US" sz="3300" dirty="0"/>
          </a:p>
          <a:p>
            <a:r>
              <a:rPr lang="en-US" sz="4000" dirty="0"/>
              <a:t>Linearity:</a:t>
            </a:r>
          </a:p>
          <a:p>
            <a:pPr lvl="1"/>
            <a:r>
              <a:rPr lang="en-US" sz="3300" dirty="0"/>
              <a:t>The relationship we model is, in reality, </a:t>
            </a:r>
            <a:r>
              <a:rPr lang="en-US" sz="3300" dirty="0" smtClean="0"/>
              <a:t>linear</a:t>
            </a:r>
            <a:endParaRPr lang="en-US" sz="3300" dirty="0"/>
          </a:p>
          <a:p>
            <a:r>
              <a:rPr lang="en-US" sz="4000" dirty="0"/>
              <a:t>Independence:</a:t>
            </a:r>
          </a:p>
          <a:p>
            <a:pPr lvl="1"/>
            <a:r>
              <a:rPr lang="en-US" sz="3300" dirty="0"/>
              <a:t>All values of the outcome should come from a different </a:t>
            </a:r>
            <a:r>
              <a:rPr lang="en-US" sz="3300" dirty="0" smtClean="0"/>
              <a:t>person</a:t>
            </a:r>
          </a:p>
          <a:p>
            <a:pPr lvl="1"/>
            <a:endParaRPr lang="en-US" sz="2400" dirty="0"/>
          </a:p>
          <a:p>
            <a:endParaRPr lang="en-US" dirty="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123</a:t>
            </a:fld>
            <a:endParaRPr lang="de-DE" altLang="en-US"/>
          </a:p>
        </p:txBody>
      </p:sp>
    </p:spTree>
    <p:extLst>
      <p:ext uri="{BB962C8B-B14F-4D97-AF65-F5344CB8AC3E}">
        <p14:creationId xmlns:p14="http://schemas.microsoft.com/office/powerpoint/2010/main" val="379853260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Generalization </a:t>
            </a:r>
            <a:r>
              <a:rPr lang="en-US" dirty="0" smtClean="0"/>
              <a:t>(2)</a:t>
            </a:r>
            <a:endParaRPr lang="de-DE" dirty="0"/>
          </a:p>
        </p:txBody>
      </p:sp>
      <p:sp>
        <p:nvSpPr>
          <p:cNvPr id="3" name="Inhaltsplatzhalter 2"/>
          <p:cNvSpPr>
            <a:spLocks noGrp="1"/>
          </p:cNvSpPr>
          <p:nvPr>
            <p:ph idx="1"/>
          </p:nvPr>
        </p:nvSpPr>
        <p:spPr/>
        <p:txBody>
          <a:bodyPr/>
          <a:lstStyle/>
          <a:p>
            <a:pPr>
              <a:lnSpc>
                <a:spcPct val="80000"/>
              </a:lnSpc>
            </a:pPr>
            <a:r>
              <a:rPr lang="en-US" sz="2200" dirty="0"/>
              <a:t>No </a:t>
            </a:r>
            <a:r>
              <a:rPr lang="en-US" sz="2200" dirty="0" err="1"/>
              <a:t>Multicollinearity</a:t>
            </a:r>
            <a:r>
              <a:rPr lang="en-US" sz="2200" dirty="0"/>
              <a:t>:</a:t>
            </a:r>
          </a:p>
          <a:p>
            <a:pPr lvl="1">
              <a:lnSpc>
                <a:spcPct val="80000"/>
              </a:lnSpc>
            </a:pPr>
            <a:r>
              <a:rPr lang="en-US" sz="1800" dirty="0"/>
              <a:t>Predictors must not be highly correlated</a:t>
            </a:r>
            <a:r>
              <a:rPr lang="en-US" sz="1800" dirty="0" smtClean="0"/>
              <a:t>.</a:t>
            </a:r>
          </a:p>
          <a:p>
            <a:pPr lvl="1">
              <a:lnSpc>
                <a:spcPct val="80000"/>
              </a:lnSpc>
            </a:pPr>
            <a:r>
              <a:rPr lang="en-US" sz="1800" dirty="0" err="1" smtClean="0"/>
              <a:t>Collinearity</a:t>
            </a:r>
            <a:r>
              <a:rPr lang="en-US" sz="1800" dirty="0" smtClean="0"/>
              <a:t> diagnostics</a:t>
            </a:r>
            <a:endParaRPr lang="en-US" sz="1800" dirty="0"/>
          </a:p>
          <a:p>
            <a:pPr>
              <a:lnSpc>
                <a:spcPct val="80000"/>
              </a:lnSpc>
            </a:pPr>
            <a:r>
              <a:rPr lang="en-US" sz="2200" dirty="0"/>
              <a:t>Homoscedasticity:</a:t>
            </a:r>
          </a:p>
          <a:p>
            <a:pPr lvl="1">
              <a:lnSpc>
                <a:spcPct val="80000"/>
              </a:lnSpc>
            </a:pPr>
            <a:r>
              <a:rPr lang="en-US" sz="1800" dirty="0"/>
              <a:t>For each value of the predictors the variance of the error term should be constant</a:t>
            </a:r>
            <a:r>
              <a:rPr lang="en-US" sz="1800" dirty="0" smtClean="0"/>
              <a:t>.</a:t>
            </a:r>
          </a:p>
          <a:p>
            <a:pPr lvl="1">
              <a:lnSpc>
                <a:spcPct val="80000"/>
              </a:lnSpc>
            </a:pPr>
            <a:r>
              <a:rPr lang="en-US" sz="1800" dirty="0" smtClean="0"/>
              <a:t>plot </a:t>
            </a:r>
            <a:r>
              <a:rPr lang="en-US" sz="1800" dirty="0"/>
              <a:t>ZRESID against </a:t>
            </a:r>
            <a:r>
              <a:rPr lang="en-US" sz="1800" dirty="0" smtClean="0"/>
              <a:t>ZPRED</a:t>
            </a:r>
            <a:endParaRPr lang="en-US" sz="1800" dirty="0"/>
          </a:p>
          <a:p>
            <a:pPr>
              <a:lnSpc>
                <a:spcPct val="80000"/>
              </a:lnSpc>
            </a:pPr>
            <a:r>
              <a:rPr lang="en-US" sz="2200" dirty="0"/>
              <a:t>Independent Errors:</a:t>
            </a:r>
          </a:p>
          <a:p>
            <a:pPr lvl="1">
              <a:lnSpc>
                <a:spcPct val="80000"/>
              </a:lnSpc>
            </a:pPr>
            <a:r>
              <a:rPr lang="en-US" sz="1800" dirty="0"/>
              <a:t>For any pair of observations, the error terms should be </a:t>
            </a:r>
            <a:r>
              <a:rPr lang="en-US" sz="1800" dirty="0" smtClean="0"/>
              <a:t>uncorrelated</a:t>
            </a:r>
            <a:endParaRPr lang="en-US" sz="1800" dirty="0"/>
          </a:p>
          <a:p>
            <a:pPr>
              <a:lnSpc>
                <a:spcPct val="80000"/>
              </a:lnSpc>
            </a:pPr>
            <a:r>
              <a:rPr lang="en-US" sz="2200" dirty="0"/>
              <a:t>Normally-distributed </a:t>
            </a:r>
            <a:r>
              <a:rPr lang="en-US" sz="2200" dirty="0" smtClean="0"/>
              <a:t>Errors</a:t>
            </a:r>
          </a:p>
          <a:p>
            <a:pPr lvl="1">
              <a:lnSpc>
                <a:spcPct val="80000"/>
              </a:lnSpc>
            </a:pPr>
            <a:r>
              <a:rPr lang="en-US" sz="1800" dirty="0"/>
              <a:t>Normal probability </a:t>
            </a:r>
            <a:r>
              <a:rPr lang="en-US" sz="1800" dirty="0" smtClean="0"/>
              <a:t>plot</a:t>
            </a:r>
            <a:endParaRPr lang="en-US" sz="1800" dirty="0"/>
          </a:p>
          <a:p>
            <a:pPr>
              <a:lnSpc>
                <a:spcPct val="80000"/>
              </a:lnSpc>
            </a:pPr>
            <a:endParaRPr lang="de-DE" sz="2200"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124</a:t>
            </a:fld>
            <a:endParaRPr lang="de-DE" altLang="en-US"/>
          </a:p>
        </p:txBody>
      </p:sp>
    </p:spTree>
    <p:extLst>
      <p:ext uri="{BB962C8B-B14F-4D97-AF65-F5344CB8AC3E}">
        <p14:creationId xmlns:p14="http://schemas.microsoft.com/office/powerpoint/2010/main" val="256626320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Regression </a:t>
            </a:r>
            <a:r>
              <a:rPr lang="de-DE" dirty="0" err="1" smtClean="0"/>
              <a:t>plots</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125</a:t>
            </a:fld>
            <a:endParaRPr lang="de-DE" altLang="en-US"/>
          </a:p>
        </p:txBody>
      </p:sp>
      <p:pic>
        <p:nvPicPr>
          <p:cNvPr id="7" name="Picture 2"/>
          <p:cNvPicPr>
            <a:picLocks noChangeAspect="1"/>
          </p:cNvPicPr>
          <p:nvPr/>
        </p:nvPicPr>
        <p:blipFill>
          <a:blip r:embed="rId2" cstate="print"/>
          <a:stretch>
            <a:fillRect/>
          </a:stretch>
        </p:blipFill>
        <p:spPr>
          <a:xfrm>
            <a:off x="251520" y="1628800"/>
            <a:ext cx="2520280" cy="1948085"/>
          </a:xfrm>
          <a:prstGeom prst="rect">
            <a:avLst/>
          </a:prstGeom>
        </p:spPr>
      </p:pic>
      <p:pic>
        <p:nvPicPr>
          <p:cNvPr id="8" name="Picture 1"/>
          <p:cNvPicPr>
            <a:picLocks noChangeAspect="1"/>
          </p:cNvPicPr>
          <p:nvPr/>
        </p:nvPicPr>
        <p:blipFill rotWithShape="1">
          <a:blip r:embed="rId3" cstate="print"/>
          <a:srcRect r="57315" b="51480"/>
          <a:stretch/>
        </p:blipFill>
        <p:spPr>
          <a:xfrm>
            <a:off x="2987824" y="1124744"/>
            <a:ext cx="3038168" cy="2636736"/>
          </a:xfrm>
          <a:prstGeom prst="rect">
            <a:avLst/>
          </a:prstGeom>
        </p:spPr>
      </p:pic>
      <p:sp>
        <p:nvSpPr>
          <p:cNvPr id="9" name="Textfeld 8"/>
          <p:cNvSpPr txBox="1"/>
          <p:nvPr/>
        </p:nvSpPr>
        <p:spPr>
          <a:xfrm>
            <a:off x="4211960" y="3789040"/>
            <a:ext cx="3816424" cy="369332"/>
          </a:xfrm>
          <a:prstGeom prst="rect">
            <a:avLst/>
          </a:prstGeom>
          <a:noFill/>
        </p:spPr>
        <p:txBody>
          <a:bodyPr wrap="square" rtlCol="0">
            <a:spAutoFit/>
          </a:bodyPr>
          <a:lstStyle/>
          <a:p>
            <a:r>
              <a:rPr lang="en-US" dirty="0">
                <a:latin typeface="+mn-lt"/>
              </a:rPr>
              <a:t>Homoscedasticity: ZRESID vs. ZPRED</a:t>
            </a:r>
            <a:endParaRPr lang="de-DE" dirty="0">
              <a:latin typeface="+mn-lt"/>
            </a:endParaRPr>
          </a:p>
        </p:txBody>
      </p:sp>
      <p:pic>
        <p:nvPicPr>
          <p:cNvPr id="10" name="Picture 1"/>
          <p:cNvPicPr>
            <a:picLocks noChangeAspect="1"/>
          </p:cNvPicPr>
          <p:nvPr/>
        </p:nvPicPr>
        <p:blipFill rotWithShape="1">
          <a:blip r:embed="rId4" cstate="print"/>
          <a:srcRect r="13565"/>
          <a:stretch/>
        </p:blipFill>
        <p:spPr>
          <a:xfrm>
            <a:off x="682389" y="4194120"/>
            <a:ext cx="4969731" cy="2256425"/>
          </a:xfrm>
          <a:prstGeom prst="rect">
            <a:avLst/>
          </a:prstGeom>
        </p:spPr>
      </p:pic>
      <p:sp>
        <p:nvSpPr>
          <p:cNvPr id="11" name="AutoShape 2" descr="https://upload.wikimedia.org/wikipedia/commons/a/a5/Heteroscedasticity.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 name="AutoShape 4" descr="https://upload.wikimedia.org/wikipedia/commons/a/a5/Heteroscedasticity.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 name="AutoShape 6" descr="https://upload.wikimedia.org/wikipedia/commons/a/a5/Heteroscedasticity.p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998407"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8184" y="1736606"/>
            <a:ext cx="2692067" cy="1732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feld 13"/>
          <p:cNvSpPr txBox="1"/>
          <p:nvPr/>
        </p:nvSpPr>
        <p:spPr>
          <a:xfrm>
            <a:off x="5724128" y="5157192"/>
            <a:ext cx="2520280" cy="646331"/>
          </a:xfrm>
          <a:prstGeom prst="rect">
            <a:avLst/>
          </a:prstGeom>
          <a:noFill/>
        </p:spPr>
        <p:txBody>
          <a:bodyPr wrap="square" rtlCol="0">
            <a:spAutoFit/>
          </a:bodyPr>
          <a:lstStyle/>
          <a:p>
            <a:r>
              <a:rPr lang="en-US" dirty="0">
                <a:latin typeface="+mn-lt"/>
              </a:rPr>
              <a:t>Normality of Errors: Histograms and P-P plots</a:t>
            </a:r>
            <a:endParaRPr lang="de-DE" dirty="0">
              <a:latin typeface="+mn-lt"/>
            </a:endParaRPr>
          </a:p>
        </p:txBody>
      </p:sp>
    </p:spTree>
    <p:extLst>
      <p:ext uri="{BB962C8B-B14F-4D97-AF65-F5344CB8AC3E}">
        <p14:creationId xmlns:p14="http://schemas.microsoft.com/office/powerpoint/2010/main" val="251403346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Collinearity</a:t>
            </a:r>
            <a:r>
              <a:rPr lang="de-DE" dirty="0" smtClean="0"/>
              <a:t> </a:t>
            </a:r>
            <a:r>
              <a:rPr lang="de-DE" dirty="0" err="1" smtClean="0"/>
              <a:t>diagnostics</a:t>
            </a:r>
            <a:endParaRPr lang="de-DE" dirty="0"/>
          </a:p>
        </p:txBody>
      </p:sp>
      <p:pic>
        <p:nvPicPr>
          <p:cNvPr id="7" name="Picture 1"/>
          <p:cNvPicPr>
            <a:picLocks noGrp="1" noChangeAspect="1"/>
          </p:cNvPicPr>
          <p:nvPr>
            <p:ph idx="1"/>
          </p:nvPr>
        </p:nvPicPr>
        <p:blipFill>
          <a:blip r:embed="rId2" cstate="print"/>
          <a:stretch>
            <a:fillRect/>
          </a:stretch>
        </p:blipFill>
        <p:spPr>
          <a:xfrm>
            <a:off x="1475656" y="1704709"/>
            <a:ext cx="5695950" cy="1819275"/>
          </a:xfrm>
          <a:prstGeom prst="rect">
            <a:avLst/>
          </a:prstGeom>
        </p:spPr>
      </p:pic>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126</a:t>
            </a:fld>
            <a:endParaRPr lang="de-DE" altLang="en-US"/>
          </a:p>
        </p:txBody>
      </p:sp>
      <p:sp>
        <p:nvSpPr>
          <p:cNvPr id="8" name="Rechteck 7"/>
          <p:cNvSpPr/>
          <p:nvPr/>
        </p:nvSpPr>
        <p:spPr>
          <a:xfrm>
            <a:off x="1043608" y="4437112"/>
            <a:ext cx="7128792" cy="701731"/>
          </a:xfrm>
          <a:prstGeom prst="rect">
            <a:avLst/>
          </a:prstGeom>
        </p:spPr>
        <p:txBody>
          <a:bodyPr wrap="square">
            <a:spAutoFit/>
          </a:bodyPr>
          <a:lstStyle/>
          <a:p>
            <a:pPr marL="342900" indent="-342900">
              <a:lnSpc>
                <a:spcPct val="80000"/>
              </a:lnSpc>
              <a:spcBef>
                <a:spcPct val="20000"/>
              </a:spcBef>
              <a:buFont typeface="Arial" pitchFamily="34" charset="0"/>
              <a:buChar char="•"/>
            </a:pPr>
            <a:r>
              <a:rPr lang="en-US" sz="2200" dirty="0">
                <a:latin typeface="+mn-lt"/>
              </a:rPr>
              <a:t>Tolerance should be more than 0.2 (Menard, 1995)</a:t>
            </a:r>
          </a:p>
          <a:p>
            <a:pPr marL="342900" indent="-342900">
              <a:lnSpc>
                <a:spcPct val="80000"/>
              </a:lnSpc>
              <a:spcBef>
                <a:spcPct val="20000"/>
              </a:spcBef>
              <a:buFont typeface="Arial" pitchFamily="34" charset="0"/>
              <a:buChar char="•"/>
            </a:pPr>
            <a:r>
              <a:rPr lang="en-US" sz="2200" dirty="0">
                <a:latin typeface="+mn-lt"/>
              </a:rPr>
              <a:t>VIF should be less than 10 (Myers, 1990)</a:t>
            </a:r>
          </a:p>
        </p:txBody>
      </p:sp>
      <p:sp>
        <p:nvSpPr>
          <p:cNvPr id="9" name="Oval 4"/>
          <p:cNvSpPr>
            <a:spLocks noChangeArrowheads="1"/>
          </p:cNvSpPr>
          <p:nvPr/>
        </p:nvSpPr>
        <p:spPr bwMode="auto">
          <a:xfrm>
            <a:off x="5508104" y="1628800"/>
            <a:ext cx="1800200" cy="2088232"/>
          </a:xfrm>
          <a:prstGeom prst="ellipse">
            <a:avLst/>
          </a:prstGeom>
          <a:noFill/>
          <a:ln w="38100">
            <a:solidFill>
              <a:srgbClr val="C00000"/>
            </a:solidFill>
            <a:round/>
            <a:headEnd/>
            <a:tailEnd/>
          </a:ln>
          <a:effectLst/>
        </p:spPr>
        <p:txBody>
          <a:bodyPr wrap="none" anchor="ctr"/>
          <a:lstStyle/>
          <a:p>
            <a:endParaRPr lang="en-GB"/>
          </a:p>
        </p:txBody>
      </p:sp>
    </p:spTree>
    <p:extLst>
      <p:ext uri="{BB962C8B-B14F-4D97-AF65-F5344CB8AC3E}">
        <p14:creationId xmlns:p14="http://schemas.microsoft.com/office/powerpoint/2010/main" val="282288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lstStyle/>
          <a:p>
            <a:pPr algn="l"/>
            <a:r>
              <a:rPr lang="de-DE" dirty="0" smtClean="0"/>
              <a:t>Signifikanztests</a:t>
            </a:r>
            <a:br>
              <a:rPr lang="de-DE" dirty="0" smtClean="0"/>
            </a:br>
            <a:r>
              <a:rPr lang="de-DE" dirty="0" smtClean="0"/>
              <a:t> und Konfidenzintervalle</a:t>
            </a:r>
            <a:r>
              <a:rPr lang="de-DE" sz="1200" dirty="0"/>
              <a:t/>
            </a:r>
            <a:br>
              <a:rPr lang="de-DE" sz="1200" dirty="0"/>
            </a:br>
            <a:endParaRPr lang="de-DE" sz="2500" b="1" i="1" dirty="0"/>
          </a:p>
        </p:txBody>
      </p:sp>
      <p:sp>
        <p:nvSpPr>
          <p:cNvPr id="7" name="Rectangle 3"/>
          <p:cNvSpPr txBox="1">
            <a:spLocks noChangeArrowheads="1"/>
          </p:cNvSpPr>
          <p:nvPr/>
        </p:nvSpPr>
        <p:spPr>
          <a:xfrm>
            <a:off x="1339850" y="5589240"/>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Department für Medizinische Statistik, Informatik und Gesundheitsökonomie, Medizinische Universität Innsbruck</a:t>
            </a:r>
          </a:p>
          <a:p>
            <a:endParaRPr lang="de-DE" sz="2400" dirty="0" smtClean="0"/>
          </a:p>
          <a:p>
            <a:endParaRPr lang="de-DE" sz="2400" dirty="0"/>
          </a:p>
        </p:txBody>
      </p:sp>
      <p:sp>
        <p:nvSpPr>
          <p:cNvPr id="8"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Hanno Ulmer</a:t>
            </a:r>
          </a:p>
          <a:p>
            <a:r>
              <a:rPr lang="de-AT" sz="1600" i="1" dirty="0" smtClean="0"/>
              <a:t>hanno.ulmer@i-med.ac.at</a:t>
            </a:r>
            <a:endParaRPr lang="de-DE" sz="1600" i="1" dirty="0" smtClean="0"/>
          </a:p>
          <a:p>
            <a:endParaRPr lang="de-DE" sz="2000" dirty="0" smtClean="0"/>
          </a:p>
          <a:p>
            <a:endParaRPr lang="de-DE" sz="2400" dirty="0" smtClean="0"/>
          </a:p>
          <a:p>
            <a:endParaRPr lang="de-DE" sz="2400" dirty="0"/>
          </a:p>
        </p:txBody>
      </p:sp>
    </p:spTree>
    <p:extLst>
      <p:ext uri="{BB962C8B-B14F-4D97-AF65-F5344CB8AC3E}">
        <p14:creationId xmlns:p14="http://schemas.microsoft.com/office/powerpoint/2010/main" val="43961803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52" name="Rectangle 12"/>
          <p:cNvSpPr>
            <a:spLocks noGrp="1" noChangeArrowheads="1"/>
          </p:cNvSpPr>
          <p:nvPr>
            <p:ph type="title"/>
          </p:nvPr>
        </p:nvSpPr>
        <p:spPr>
          <a:noFill/>
          <a:ln/>
        </p:spPr>
        <p:txBody>
          <a:bodyPr/>
          <a:lstStyle/>
          <a:p>
            <a:r>
              <a:rPr lang="de-DE" dirty="0" smtClean="0"/>
              <a:t>Statistische Auswertung</a:t>
            </a:r>
            <a:endParaRPr lang="de-DE" dirty="0"/>
          </a:p>
        </p:txBody>
      </p:sp>
      <p:sp>
        <p:nvSpPr>
          <p:cNvPr id="87054" name="Rectangle 14"/>
          <p:cNvSpPr>
            <a:spLocks noGrp="1" noChangeArrowheads="1"/>
          </p:cNvSpPr>
          <p:nvPr>
            <p:ph idx="1"/>
          </p:nvPr>
        </p:nvSpPr>
        <p:spPr>
          <a:noFill/>
          <a:ln/>
        </p:spPr>
        <p:txBody>
          <a:bodyPr>
            <a:normAutofit/>
          </a:bodyPr>
          <a:lstStyle/>
          <a:p>
            <a:pPr>
              <a:lnSpc>
                <a:spcPct val="80000"/>
              </a:lnSpc>
            </a:pPr>
            <a:r>
              <a:rPr lang="de-DE" sz="3200" dirty="0" smtClean="0"/>
              <a:t>Deskriptive Statistik</a:t>
            </a:r>
          </a:p>
          <a:p>
            <a:pPr>
              <a:lnSpc>
                <a:spcPct val="80000"/>
              </a:lnSpc>
            </a:pPr>
            <a:endParaRPr lang="de-DE" sz="3200" dirty="0"/>
          </a:p>
          <a:p>
            <a:pPr>
              <a:lnSpc>
                <a:spcPct val="80000"/>
              </a:lnSpc>
            </a:pPr>
            <a:r>
              <a:rPr lang="de-DE" sz="3200" dirty="0" err="1" smtClean="0"/>
              <a:t>Inferenzstatistik</a:t>
            </a:r>
            <a:r>
              <a:rPr lang="de-DE" sz="3200" dirty="0" smtClean="0"/>
              <a:t> I: Schätzen von Parametern mittels </a:t>
            </a:r>
            <a:r>
              <a:rPr lang="de-DE" sz="3200" dirty="0" err="1" smtClean="0"/>
              <a:t>Konfidenzintervallen</a:t>
            </a:r>
            <a:endParaRPr lang="de-DE" sz="3200" dirty="0" smtClean="0"/>
          </a:p>
          <a:p>
            <a:pPr>
              <a:lnSpc>
                <a:spcPct val="80000"/>
              </a:lnSpc>
            </a:pPr>
            <a:r>
              <a:rPr lang="de-DE" sz="3200" dirty="0" err="1" smtClean="0"/>
              <a:t>Inferenzstatistik</a:t>
            </a:r>
            <a:r>
              <a:rPr lang="de-DE" sz="3200" dirty="0" smtClean="0"/>
              <a:t> II: Unterschiede, </a:t>
            </a:r>
            <a:r>
              <a:rPr lang="de-DE" sz="3200" dirty="0" err="1" smtClean="0"/>
              <a:t>Hypothesenprüfung</a:t>
            </a:r>
            <a:r>
              <a:rPr lang="de-DE" sz="3200" dirty="0" smtClean="0"/>
              <a:t> mittels </a:t>
            </a:r>
            <a:r>
              <a:rPr lang="de-DE" sz="3200" dirty="0" err="1" smtClean="0"/>
              <a:t>Signifikanztests</a:t>
            </a:r>
            <a:r>
              <a:rPr lang="de-DE" sz="3200" dirty="0" smtClean="0"/>
              <a:t> </a:t>
            </a:r>
          </a:p>
          <a:p>
            <a:pPr>
              <a:lnSpc>
                <a:spcPct val="80000"/>
              </a:lnSpc>
            </a:pPr>
            <a:r>
              <a:rPr lang="de-DE" sz="3200" dirty="0" err="1" smtClean="0"/>
              <a:t>Inferenzstatistik</a:t>
            </a:r>
            <a:r>
              <a:rPr lang="de-DE" sz="3200" dirty="0" smtClean="0"/>
              <a:t> III: Zusammenhänge, Korrelations- und Regressionsanalysen</a:t>
            </a:r>
          </a:p>
        </p:txBody>
      </p:sp>
      <p:sp>
        <p:nvSpPr>
          <p:cNvPr id="4" name="Datumsplatzhalter 3"/>
          <p:cNvSpPr>
            <a:spLocks noGrp="1"/>
          </p:cNvSpPr>
          <p:nvPr>
            <p:ph type="dt" sz="half" idx="10"/>
          </p:nvPr>
        </p:nvSpPr>
        <p:spPr/>
        <p:txBody>
          <a:bodyPr/>
          <a:lstStyle/>
          <a:p>
            <a:fld id="{C3C626DE-E8E2-4501-874E-BCEAF4B89A19}" type="datetime1">
              <a:rPr lang="de-AT" smtClean="0"/>
              <a:pPr/>
              <a:t>18.06.2021</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95D63553-5213-497C-9F24-1F5140A9900A}" type="slidenum">
              <a:rPr lang="de-DE" altLang="en-US"/>
              <a:pPr/>
              <a:t>128</a:t>
            </a:fld>
            <a:endParaRPr lang="de-DE" altLang="en-US"/>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Schließende Statistik</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129</a:t>
            </a:fld>
            <a:endParaRPr lang="de-DE" altLang="en-US"/>
          </a:p>
        </p:txBody>
      </p:sp>
      <p:pic>
        <p:nvPicPr>
          <p:cNvPr id="7" name="Picture 3" descr="D:\WORK\PEARSON\000 FOLIEN\4100\JPG\4100-65___.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7664" y="1700808"/>
            <a:ext cx="5760640" cy="4576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1252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
            </a:r>
            <a:br>
              <a:rPr lang="de-DE" dirty="0" smtClean="0"/>
            </a:br>
            <a:r>
              <a:rPr lang="de-DE" dirty="0" smtClean="0"/>
              <a:t>Beispielstudie</a:t>
            </a:r>
            <a:br>
              <a:rPr lang="de-DE" dirty="0" smtClean="0"/>
            </a:b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13</a:t>
            </a:fld>
            <a:endParaRPr lang="de-DE" altLang="en-US"/>
          </a:p>
        </p:txBody>
      </p:sp>
      <p:pic>
        <p:nvPicPr>
          <p:cNvPr id="7188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579984"/>
            <a:ext cx="3384376" cy="4725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88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8842" y="1596887"/>
            <a:ext cx="3245566" cy="4714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086048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0" name="Rectangle 2"/>
          <p:cNvSpPr>
            <a:spLocks noGrp="1" noChangeArrowheads="1"/>
          </p:cNvSpPr>
          <p:nvPr>
            <p:ph type="title"/>
          </p:nvPr>
        </p:nvSpPr>
        <p:spPr/>
        <p:txBody>
          <a:bodyPr/>
          <a:lstStyle/>
          <a:p>
            <a:pPr eaLnBrk="1" hangingPunct="1"/>
            <a:r>
              <a:rPr lang="de-DE" smtClean="0"/>
              <a:t>Ziel der schließenden Statistik</a:t>
            </a:r>
            <a:endParaRPr lang="de-AT" smtClean="0"/>
          </a:p>
        </p:txBody>
      </p:sp>
      <p:sp>
        <p:nvSpPr>
          <p:cNvPr id="208901" name="Rectangle 3"/>
          <p:cNvSpPr>
            <a:spLocks noGrp="1" noChangeArrowheads="1"/>
          </p:cNvSpPr>
          <p:nvPr>
            <p:ph type="body" idx="1"/>
          </p:nvPr>
        </p:nvSpPr>
        <p:spPr>
          <a:xfrm>
            <a:off x="467544" y="1772816"/>
            <a:ext cx="7510462" cy="4464496"/>
          </a:xfrm>
        </p:spPr>
        <p:txBody>
          <a:bodyPr>
            <a:normAutofit fontScale="92500" lnSpcReduction="20000"/>
          </a:bodyPr>
          <a:lstStyle/>
          <a:p>
            <a:pPr eaLnBrk="1" hangingPunct="1"/>
            <a:r>
              <a:rPr lang="de-DE" sz="2800" dirty="0" smtClean="0"/>
              <a:t>Aufgrund der Stichprobe Aussagen über die Grundgesamtheit machen</a:t>
            </a:r>
          </a:p>
          <a:p>
            <a:pPr eaLnBrk="1" hangingPunct="1"/>
            <a:r>
              <a:rPr lang="de-DE" sz="2800" dirty="0" smtClean="0"/>
              <a:t>Von der Stichprobe auf die Grundgesamtheit schließen</a:t>
            </a:r>
          </a:p>
          <a:p>
            <a:pPr eaLnBrk="1" hangingPunct="1"/>
            <a:endParaRPr lang="de-DE" sz="2800" dirty="0" smtClean="0"/>
          </a:p>
          <a:p>
            <a:pPr>
              <a:lnSpc>
                <a:spcPct val="80000"/>
              </a:lnSpc>
            </a:pPr>
            <a:r>
              <a:rPr lang="de-DE" b="1" dirty="0" smtClean="0"/>
              <a:t>Grundgesamtheit</a:t>
            </a:r>
          </a:p>
          <a:p>
            <a:pPr lvl="1">
              <a:lnSpc>
                <a:spcPct val="80000"/>
              </a:lnSpc>
            </a:pPr>
            <a:r>
              <a:rPr lang="de-DE" sz="2000" dirty="0" smtClean="0"/>
              <a:t>ist eine entsprechend dem jeweiligen Untersuchungsziel abgegrenzte Menge von Personen oder Objekten, über die man eine Aussage machen will.</a:t>
            </a:r>
          </a:p>
          <a:p>
            <a:pPr>
              <a:lnSpc>
                <a:spcPct val="80000"/>
              </a:lnSpc>
            </a:pPr>
            <a:r>
              <a:rPr lang="de-DE" b="1" dirty="0" smtClean="0"/>
              <a:t>Stichprobe</a:t>
            </a:r>
            <a:r>
              <a:rPr lang="de-DE" sz="2700" b="1" u="sng" dirty="0" smtClean="0"/>
              <a:t> </a:t>
            </a:r>
          </a:p>
          <a:p>
            <a:pPr lvl="1">
              <a:lnSpc>
                <a:spcPct val="80000"/>
              </a:lnSpc>
            </a:pPr>
            <a:r>
              <a:rPr lang="de-DE" sz="2000" dirty="0" smtClean="0"/>
              <a:t>ist eine (kleinere) Menge von Einheiten, die aus der Grundgesamtheit ausgewählt werden und die man misst oder beobachtet, um aus ihnen Schlüsse mit Gültigkeit auch für den nicht ausgewählten Teil der Grundgesamtheit zu ziehen.</a:t>
            </a:r>
          </a:p>
          <a:p>
            <a:pPr>
              <a:lnSpc>
                <a:spcPct val="80000"/>
              </a:lnSpc>
            </a:pPr>
            <a:r>
              <a:rPr lang="de-DE" b="1" dirty="0" smtClean="0"/>
              <a:t>Repräsentativ</a:t>
            </a:r>
            <a:r>
              <a:rPr lang="de-DE" sz="2700" b="1" u="sng" dirty="0" smtClean="0"/>
              <a:t> </a:t>
            </a:r>
          </a:p>
          <a:p>
            <a:pPr lvl="1">
              <a:lnSpc>
                <a:spcPct val="80000"/>
              </a:lnSpc>
            </a:pPr>
            <a:r>
              <a:rPr lang="de-DE" sz="2000" dirty="0" smtClean="0"/>
              <a:t>hinsichtlich der für die Untersuchung relevanten Merkmale die Struktur der Grundgesamtheit widerspiegeln</a:t>
            </a:r>
          </a:p>
          <a:p>
            <a:pPr eaLnBrk="1" hangingPunct="1"/>
            <a:endParaRPr lang="de-AT" sz="2800" dirty="0" smtClean="0"/>
          </a:p>
        </p:txBody>
      </p:sp>
      <p:sp>
        <p:nvSpPr>
          <p:cNvPr id="11" name="Datumsplatzhalter 2"/>
          <p:cNvSpPr>
            <a:spLocks noGrp="1"/>
          </p:cNvSpPr>
          <p:nvPr>
            <p:ph type="dt" sz="half" idx="10"/>
          </p:nvPr>
        </p:nvSpPr>
        <p:spPr>
          <a:xfrm>
            <a:off x="457200" y="6356350"/>
            <a:ext cx="2133600" cy="365125"/>
          </a:xfrm>
        </p:spPr>
        <p:txBody>
          <a:bodyPr/>
          <a:lstStyle/>
          <a:p>
            <a:fld id="{4FBB947E-E2B1-447B-92C9-68B1426AE906}" type="datetime1">
              <a:rPr lang="de-AT" smtClean="0"/>
              <a:pPr/>
              <a:t>18.06.2021</a:t>
            </a:fld>
            <a:endParaRPr lang="de-DE" altLang="en-US" dirty="0"/>
          </a:p>
        </p:txBody>
      </p:sp>
      <p:sp>
        <p:nvSpPr>
          <p:cNvPr id="12" name="Fußzeilenplatzhalter 3"/>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13" name="Foliennummernplatzhalter 4"/>
          <p:cNvSpPr>
            <a:spLocks noGrp="1"/>
          </p:cNvSpPr>
          <p:nvPr>
            <p:ph type="sldNum" sz="quarter" idx="12"/>
          </p:nvPr>
        </p:nvSpPr>
        <p:spPr>
          <a:xfrm>
            <a:off x="6553200" y="6356350"/>
            <a:ext cx="2133600" cy="365125"/>
          </a:xfrm>
        </p:spPr>
        <p:txBody>
          <a:bodyPr/>
          <a:lstStyle/>
          <a:p>
            <a:r>
              <a:rPr lang="de-DE" altLang="en-US" dirty="0" smtClean="0"/>
              <a:t>Seite </a:t>
            </a:r>
            <a:fld id="{EE29F858-1221-4A12-AB43-D242F2C02AC7}" type="slidenum">
              <a:rPr lang="de-DE" altLang="en-US" smtClean="0"/>
              <a:pPr/>
              <a:t>130</a:t>
            </a:fld>
            <a:endParaRPr lang="de-DE" altLang="en-US" dirty="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4" name="Rectangle 2"/>
          <p:cNvSpPr>
            <a:spLocks noGrp="1" noChangeArrowheads="1"/>
          </p:cNvSpPr>
          <p:nvPr>
            <p:ph type="title"/>
          </p:nvPr>
        </p:nvSpPr>
        <p:spPr/>
        <p:txBody>
          <a:bodyPr/>
          <a:lstStyle/>
          <a:p>
            <a:pPr eaLnBrk="1" hangingPunct="1"/>
            <a:r>
              <a:rPr lang="de-DE" dirty="0" smtClean="0"/>
              <a:t>Grundlagen der schließenden Statistik: Verteilungsannahmen</a:t>
            </a:r>
          </a:p>
        </p:txBody>
      </p:sp>
      <p:sp>
        <p:nvSpPr>
          <p:cNvPr id="128005" name="Rectangle 3"/>
          <p:cNvSpPr>
            <a:spLocks noGrp="1" noChangeArrowheads="1"/>
          </p:cNvSpPr>
          <p:nvPr>
            <p:ph type="body" idx="1"/>
          </p:nvPr>
        </p:nvSpPr>
        <p:spPr/>
        <p:txBody>
          <a:bodyPr>
            <a:normAutofit fontScale="92500" lnSpcReduction="20000"/>
          </a:bodyPr>
          <a:lstStyle/>
          <a:p>
            <a:pPr eaLnBrk="1" hangingPunct="1">
              <a:lnSpc>
                <a:spcPct val="90000"/>
              </a:lnSpc>
            </a:pPr>
            <a:r>
              <a:rPr lang="de-DE" sz="2400" dirty="0" smtClean="0"/>
              <a:t>Gleichverteilung</a:t>
            </a:r>
          </a:p>
          <a:p>
            <a:pPr lvl="1" eaLnBrk="1" hangingPunct="1">
              <a:lnSpc>
                <a:spcPct val="90000"/>
              </a:lnSpc>
            </a:pPr>
            <a:r>
              <a:rPr lang="de-DE" sz="2000" dirty="0" smtClean="0"/>
              <a:t>Bsp.: Würfel, Münze</a:t>
            </a:r>
          </a:p>
          <a:p>
            <a:pPr eaLnBrk="1" hangingPunct="1">
              <a:lnSpc>
                <a:spcPct val="90000"/>
              </a:lnSpc>
            </a:pPr>
            <a:r>
              <a:rPr lang="de-DE" sz="2400" dirty="0" smtClean="0"/>
              <a:t>Binomialverteilung</a:t>
            </a:r>
          </a:p>
          <a:p>
            <a:pPr lvl="1" eaLnBrk="1" hangingPunct="1">
              <a:lnSpc>
                <a:spcPct val="90000"/>
              </a:lnSpc>
            </a:pPr>
            <a:r>
              <a:rPr lang="de-DE" sz="2000" dirty="0" smtClean="0"/>
              <a:t>Bsp.: Ziehen mit Zurücklegen</a:t>
            </a:r>
          </a:p>
          <a:p>
            <a:pPr eaLnBrk="1" hangingPunct="1">
              <a:lnSpc>
                <a:spcPct val="90000"/>
              </a:lnSpc>
            </a:pPr>
            <a:r>
              <a:rPr lang="de-DE" sz="2400" dirty="0" err="1" smtClean="0"/>
              <a:t>Poissonverteilung</a:t>
            </a:r>
            <a:endParaRPr lang="de-DE" sz="2400" dirty="0" smtClean="0"/>
          </a:p>
          <a:p>
            <a:pPr lvl="1" eaLnBrk="1" hangingPunct="1">
              <a:lnSpc>
                <a:spcPct val="90000"/>
              </a:lnSpc>
            </a:pPr>
            <a:r>
              <a:rPr lang="de-DE" sz="2000" dirty="0" smtClean="0"/>
              <a:t>Bsp.: Seltene Ereignisse mit </a:t>
            </a:r>
            <a:r>
              <a:rPr lang="de-DE" sz="2000" dirty="0" err="1" smtClean="0"/>
              <a:t>grossen</a:t>
            </a:r>
            <a:r>
              <a:rPr lang="de-DE" sz="2000" dirty="0" smtClean="0"/>
              <a:t> Stichprobenumfängen und konstanter Wahrscheinlichkeit</a:t>
            </a:r>
          </a:p>
          <a:p>
            <a:pPr>
              <a:lnSpc>
                <a:spcPct val="90000"/>
              </a:lnSpc>
            </a:pPr>
            <a:r>
              <a:rPr lang="de-DE" dirty="0" smtClean="0"/>
              <a:t>Exponentialverteilung</a:t>
            </a:r>
          </a:p>
          <a:p>
            <a:pPr lvl="1">
              <a:lnSpc>
                <a:spcPct val="90000"/>
              </a:lnSpc>
            </a:pPr>
            <a:r>
              <a:rPr lang="de-DE" sz="2000" dirty="0" smtClean="0"/>
              <a:t>Bsp.: Überlebenszeiten</a:t>
            </a:r>
          </a:p>
          <a:p>
            <a:pPr>
              <a:lnSpc>
                <a:spcPct val="90000"/>
              </a:lnSpc>
            </a:pPr>
            <a:r>
              <a:rPr lang="de-DE" dirty="0" smtClean="0"/>
              <a:t>Gauß- oder Normalverteilung</a:t>
            </a:r>
          </a:p>
          <a:p>
            <a:pPr lvl="1">
              <a:lnSpc>
                <a:spcPct val="90000"/>
              </a:lnSpc>
            </a:pPr>
            <a:r>
              <a:rPr lang="de-DE" sz="2000" dirty="0" smtClean="0"/>
              <a:t>Wichtigste Verteilung siehe die folgenden Folien</a:t>
            </a:r>
          </a:p>
          <a:p>
            <a:pPr>
              <a:lnSpc>
                <a:spcPct val="90000"/>
              </a:lnSpc>
            </a:pPr>
            <a:r>
              <a:rPr lang="de-DE" dirty="0" smtClean="0"/>
              <a:t>Testverteilungen</a:t>
            </a:r>
          </a:p>
          <a:p>
            <a:pPr lvl="1">
              <a:lnSpc>
                <a:spcPct val="90000"/>
              </a:lnSpc>
            </a:pPr>
            <a:r>
              <a:rPr lang="de-DE" sz="1800" dirty="0" smtClean="0"/>
              <a:t>Chi-Quadrat-Verteilung</a:t>
            </a:r>
          </a:p>
          <a:p>
            <a:pPr lvl="1">
              <a:lnSpc>
                <a:spcPct val="90000"/>
              </a:lnSpc>
            </a:pPr>
            <a:r>
              <a:rPr lang="de-DE" sz="1800" dirty="0" smtClean="0"/>
              <a:t>T-Verteilung</a:t>
            </a:r>
          </a:p>
          <a:p>
            <a:pPr lvl="1">
              <a:lnSpc>
                <a:spcPct val="90000"/>
              </a:lnSpc>
            </a:pPr>
            <a:r>
              <a:rPr lang="de-DE" sz="1800" dirty="0" smtClean="0"/>
              <a:t>F-Verteilung</a:t>
            </a:r>
          </a:p>
          <a:p>
            <a:pPr lvl="1">
              <a:lnSpc>
                <a:spcPct val="90000"/>
              </a:lnSpc>
            </a:pPr>
            <a:r>
              <a:rPr lang="de-DE" sz="2000" dirty="0" smtClean="0"/>
              <a:t>Anwendung bei </a:t>
            </a:r>
            <a:r>
              <a:rPr lang="de-DE" sz="2000" dirty="0" err="1" smtClean="0"/>
              <a:t>Signifikanztests</a:t>
            </a:r>
            <a:r>
              <a:rPr lang="de-DE" sz="2000" dirty="0" smtClean="0"/>
              <a:t> und </a:t>
            </a:r>
            <a:r>
              <a:rPr lang="de-DE" sz="2000" dirty="0" err="1" smtClean="0"/>
              <a:t>Konfidenzintervallen</a:t>
            </a:r>
            <a:endParaRPr lang="de-DE" sz="2000" dirty="0" smtClean="0"/>
          </a:p>
          <a:p>
            <a:pPr eaLnBrk="1" hangingPunct="1">
              <a:lnSpc>
                <a:spcPct val="90000"/>
              </a:lnSpc>
            </a:pPr>
            <a:endParaRPr lang="de-DE" sz="1800" dirty="0" smtClean="0"/>
          </a:p>
        </p:txBody>
      </p:sp>
      <p:sp>
        <p:nvSpPr>
          <p:cNvPr id="12" name="Datumsplatzhalter 2"/>
          <p:cNvSpPr>
            <a:spLocks noGrp="1"/>
          </p:cNvSpPr>
          <p:nvPr>
            <p:ph type="dt" sz="half" idx="10"/>
          </p:nvPr>
        </p:nvSpPr>
        <p:spPr>
          <a:xfrm>
            <a:off x="457200" y="6356350"/>
            <a:ext cx="2133600" cy="365125"/>
          </a:xfrm>
        </p:spPr>
        <p:txBody>
          <a:bodyPr/>
          <a:lstStyle/>
          <a:p>
            <a:fld id="{4FBB947E-E2B1-447B-92C9-68B1426AE906}" type="datetime1">
              <a:rPr lang="de-AT" smtClean="0"/>
              <a:pPr/>
              <a:t>18.06.2021</a:t>
            </a:fld>
            <a:endParaRPr lang="de-DE" altLang="en-US" dirty="0"/>
          </a:p>
        </p:txBody>
      </p:sp>
      <p:sp>
        <p:nvSpPr>
          <p:cNvPr id="13" name="Fußzeilenplatzhalter 3"/>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14" name="Foliennummernplatzhalter 4"/>
          <p:cNvSpPr>
            <a:spLocks noGrp="1"/>
          </p:cNvSpPr>
          <p:nvPr>
            <p:ph type="sldNum" sz="quarter" idx="12"/>
          </p:nvPr>
        </p:nvSpPr>
        <p:spPr>
          <a:xfrm>
            <a:off x="6553200" y="6356350"/>
            <a:ext cx="2133600" cy="365125"/>
          </a:xfrm>
        </p:spPr>
        <p:txBody>
          <a:bodyPr/>
          <a:lstStyle/>
          <a:p>
            <a:r>
              <a:rPr lang="de-DE" altLang="en-US" dirty="0" smtClean="0"/>
              <a:t>Seite </a:t>
            </a:r>
            <a:fld id="{EE29F858-1221-4A12-AB43-D242F2C02AC7}" type="slidenum">
              <a:rPr lang="de-DE" altLang="en-US" smtClean="0"/>
              <a:pPr/>
              <a:t>131</a:t>
            </a:fld>
            <a:endParaRPr lang="de-DE" altLang="en-US" dirty="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Normalverteilung</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132</a:t>
            </a:fld>
            <a:endParaRPr lang="de-DE" altLang="en-US"/>
          </a:p>
        </p:txBody>
      </p:sp>
      <p:pic>
        <p:nvPicPr>
          <p:cNvPr id="7" name="Picture 2" descr="D:\WORK\PEARSON\000 FOLIEN\4100\JPG\4100-5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28800" y="1917512"/>
            <a:ext cx="5486400" cy="412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900436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Dichtefunktion</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133</a:t>
            </a:fld>
            <a:endParaRPr lang="de-DE" altLang="en-US"/>
          </a:p>
        </p:txBody>
      </p:sp>
      <p:pic>
        <p:nvPicPr>
          <p:cNvPr id="7" name="Picture 2" descr="D:\WORK\PEARSON\000 FOLIEN\4100\JPG\4100-53b.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628800"/>
            <a:ext cx="5594465" cy="221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WORK\PEARSON\000 FOLIEN\4100\JPG\4100-55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077072"/>
            <a:ext cx="4991100"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041610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80" name="Rectangle 2"/>
          <p:cNvSpPr>
            <a:spLocks noGrp="1" noChangeArrowheads="1"/>
          </p:cNvSpPr>
          <p:nvPr>
            <p:ph type="title"/>
          </p:nvPr>
        </p:nvSpPr>
        <p:spPr>
          <a:xfrm>
            <a:off x="457200" y="274638"/>
            <a:ext cx="6186488" cy="1143000"/>
          </a:xfrm>
        </p:spPr>
        <p:txBody>
          <a:bodyPr/>
          <a:lstStyle/>
          <a:p>
            <a:r>
              <a:rPr lang="de-DE" smtClean="0"/>
              <a:t>Gauss- oder Normalverteilung</a:t>
            </a:r>
            <a:endParaRPr lang="en-US" smtClean="0"/>
          </a:p>
        </p:txBody>
      </p:sp>
      <p:sp>
        <p:nvSpPr>
          <p:cNvPr id="13" name="Datumsplatzhalter 2"/>
          <p:cNvSpPr>
            <a:spLocks noGrp="1"/>
          </p:cNvSpPr>
          <p:nvPr>
            <p:ph type="dt" sz="quarter" idx="10"/>
          </p:nvPr>
        </p:nvSpPr>
        <p:spPr/>
        <p:txBody>
          <a:bodyPr/>
          <a:lstStyle/>
          <a:p>
            <a:pPr>
              <a:defRPr/>
            </a:pPr>
            <a:fld id="{4FBB947E-E2B1-447B-92C9-68B1426AE906}" type="datetime1">
              <a:rPr lang="de-AT"/>
              <a:pPr>
                <a:defRPr/>
              </a:pPr>
              <a:t>18.06.2021</a:t>
            </a:fld>
            <a:endParaRPr lang="de-DE" altLang="en-US" dirty="0"/>
          </a:p>
        </p:txBody>
      </p:sp>
      <p:sp>
        <p:nvSpPr>
          <p:cNvPr id="14" name="Fußzeilenplatzhalter 3"/>
          <p:cNvSpPr>
            <a:spLocks noGrp="1"/>
          </p:cNvSpPr>
          <p:nvPr>
            <p:ph type="ftr" sz="quarter" idx="11"/>
          </p:nvPr>
        </p:nvSpPr>
        <p:spPr/>
        <p:txBody>
          <a:bodyPr/>
          <a:lstStyle/>
          <a:p>
            <a:pPr>
              <a:defRPr/>
            </a:pPr>
            <a:r>
              <a:rPr lang="de-DE" altLang="en-US" dirty="0"/>
              <a:t>hanno.ulmer@i-med.ac.at</a:t>
            </a:r>
          </a:p>
        </p:txBody>
      </p:sp>
      <p:sp>
        <p:nvSpPr>
          <p:cNvPr id="15" name="Foliennummernplatzhalter 4"/>
          <p:cNvSpPr>
            <a:spLocks noGrp="1"/>
          </p:cNvSpPr>
          <p:nvPr>
            <p:ph type="sldNum" sz="quarter" idx="12"/>
          </p:nvPr>
        </p:nvSpPr>
        <p:spPr/>
        <p:txBody>
          <a:bodyPr/>
          <a:lstStyle/>
          <a:p>
            <a:pPr>
              <a:defRPr/>
            </a:pPr>
            <a:r>
              <a:rPr lang="de-DE" altLang="en-US" dirty="0"/>
              <a:t>Seite </a:t>
            </a:r>
            <a:fld id="{C56D7740-66E2-4FCD-A8E6-6FD8E40737AE}" type="slidenum">
              <a:rPr lang="de-DE" altLang="en-US"/>
              <a:pPr>
                <a:defRPr/>
              </a:pPr>
              <a:t>134</a:t>
            </a:fld>
            <a:endParaRPr lang="de-DE" altLang="en-US" dirty="0"/>
          </a:p>
        </p:txBody>
      </p:sp>
      <p:pic>
        <p:nvPicPr>
          <p:cNvPr id="10" name="Picture 2" descr="D:\WORK\PEARSON\000 FOLIEN\4100\JPG\4100-5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459" y="1916832"/>
            <a:ext cx="8552767"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257903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Rectangle 2"/>
          <p:cNvSpPr>
            <a:spLocks noGrp="1" noChangeArrowheads="1"/>
          </p:cNvSpPr>
          <p:nvPr>
            <p:ph type="title"/>
          </p:nvPr>
        </p:nvSpPr>
        <p:spPr/>
        <p:txBody>
          <a:bodyPr/>
          <a:lstStyle/>
          <a:p>
            <a:pPr eaLnBrk="1" hangingPunct="1"/>
            <a:r>
              <a:rPr lang="de-DE" dirty="0" err="1" smtClean="0"/>
              <a:t>Gauss</a:t>
            </a:r>
            <a:r>
              <a:rPr lang="de-DE" dirty="0" smtClean="0"/>
              <a:t>- oder Normalverteilung</a:t>
            </a:r>
            <a:endParaRPr lang="en-US" dirty="0" smtClean="0"/>
          </a:p>
        </p:txBody>
      </p:sp>
      <p:sp>
        <p:nvSpPr>
          <p:cNvPr id="25607" name="Rectangle 3"/>
          <p:cNvSpPr>
            <a:spLocks noGrp="1" noChangeArrowheads="1"/>
          </p:cNvSpPr>
          <p:nvPr>
            <p:ph type="body" idx="1"/>
          </p:nvPr>
        </p:nvSpPr>
        <p:spPr/>
        <p:txBody>
          <a:bodyPr/>
          <a:lstStyle/>
          <a:p>
            <a:pPr eaLnBrk="1" hangingPunct="1">
              <a:lnSpc>
                <a:spcPct val="90000"/>
              </a:lnSpc>
            </a:pPr>
            <a:r>
              <a:rPr lang="de-DE" sz="2400" dirty="0" smtClean="0"/>
              <a:t>-</a:t>
            </a:r>
            <a:r>
              <a:rPr lang="de-DE" sz="2400" dirty="0" smtClean="0">
                <a:latin typeface="Symbol" pitchFamily="18" charset="2"/>
                <a:sym typeface="Symbol" pitchFamily="18" charset="2"/>
              </a:rPr>
              <a:t></a:t>
            </a:r>
            <a:r>
              <a:rPr lang="de-DE" sz="2400" dirty="0" smtClean="0">
                <a:sym typeface="StarMath"/>
              </a:rPr>
              <a:t> &lt; X &lt; + </a:t>
            </a:r>
            <a:r>
              <a:rPr lang="de-DE" sz="2400" dirty="0" smtClean="0">
                <a:latin typeface="Symbol" pitchFamily="18" charset="2"/>
                <a:sym typeface="Symbol" pitchFamily="18" charset="2"/>
              </a:rPr>
              <a:t></a:t>
            </a:r>
            <a:r>
              <a:rPr lang="de-DE" sz="2400" dirty="0" smtClean="0"/>
              <a:t> </a:t>
            </a:r>
          </a:p>
          <a:p>
            <a:pPr eaLnBrk="1" hangingPunct="1">
              <a:lnSpc>
                <a:spcPct val="90000"/>
              </a:lnSpc>
            </a:pPr>
            <a:r>
              <a:rPr lang="de-DE" sz="2400" dirty="0" smtClean="0"/>
              <a:t>Parameter Erwartungswert </a:t>
            </a:r>
            <a:r>
              <a:rPr lang="de-DE" sz="2400" dirty="0" smtClean="0">
                <a:sym typeface="Symbol" pitchFamily="18" charset="2"/>
              </a:rPr>
              <a:t> und Varianz </a:t>
            </a:r>
            <a:r>
              <a:rPr lang="de-DE" sz="2400" baseline="30000" dirty="0" smtClean="0">
                <a:sym typeface="Symbol" pitchFamily="18" charset="2"/>
              </a:rPr>
              <a:t>2</a:t>
            </a:r>
            <a:endParaRPr lang="de-DE" sz="2400" baseline="30000" dirty="0" smtClean="0"/>
          </a:p>
          <a:p>
            <a:pPr eaLnBrk="1" hangingPunct="1">
              <a:lnSpc>
                <a:spcPct val="90000"/>
              </a:lnSpc>
            </a:pPr>
            <a:endParaRPr lang="de-DE" sz="2800" baseline="30000" dirty="0" smtClean="0"/>
          </a:p>
          <a:p>
            <a:pPr eaLnBrk="1" hangingPunct="1">
              <a:lnSpc>
                <a:spcPct val="90000"/>
              </a:lnSpc>
            </a:pPr>
            <a:endParaRPr lang="de-DE" sz="2800" baseline="30000" dirty="0" smtClean="0"/>
          </a:p>
          <a:p>
            <a:pPr eaLnBrk="1" hangingPunct="1">
              <a:lnSpc>
                <a:spcPct val="90000"/>
              </a:lnSpc>
            </a:pPr>
            <a:endParaRPr lang="de-DE" sz="2800" baseline="30000" dirty="0" smtClean="0"/>
          </a:p>
          <a:p>
            <a:pPr eaLnBrk="1" hangingPunct="1">
              <a:lnSpc>
                <a:spcPct val="90000"/>
              </a:lnSpc>
            </a:pPr>
            <a:endParaRPr lang="de-DE" sz="2800" baseline="30000" dirty="0" smtClean="0"/>
          </a:p>
          <a:p>
            <a:pPr eaLnBrk="1" hangingPunct="1">
              <a:lnSpc>
                <a:spcPct val="90000"/>
              </a:lnSpc>
            </a:pPr>
            <a:endParaRPr lang="de-DE" sz="2800" baseline="30000" dirty="0" smtClean="0"/>
          </a:p>
          <a:p>
            <a:pPr eaLnBrk="1" hangingPunct="1">
              <a:lnSpc>
                <a:spcPct val="90000"/>
              </a:lnSpc>
            </a:pPr>
            <a:endParaRPr lang="de-DE" sz="2800" baseline="30000" dirty="0" smtClean="0"/>
          </a:p>
          <a:p>
            <a:pPr eaLnBrk="1" hangingPunct="1">
              <a:lnSpc>
                <a:spcPct val="90000"/>
              </a:lnSpc>
            </a:pPr>
            <a:endParaRPr lang="de-DE" sz="2800" baseline="30000" dirty="0" smtClean="0"/>
          </a:p>
          <a:p>
            <a:pPr eaLnBrk="1" hangingPunct="1">
              <a:lnSpc>
                <a:spcPct val="90000"/>
              </a:lnSpc>
            </a:pPr>
            <a:r>
              <a:rPr lang="de-DE" dirty="0" smtClean="0"/>
              <a:t>t</a:t>
            </a:r>
            <a:r>
              <a:rPr lang="de-DE" sz="2400" dirty="0" smtClean="0"/>
              <a:t>abelliert ist die Standardnormalverteilung N(0,1)</a:t>
            </a:r>
          </a:p>
          <a:p>
            <a:pPr lvl="1" eaLnBrk="1" hangingPunct="1">
              <a:lnSpc>
                <a:spcPct val="90000"/>
              </a:lnSpc>
            </a:pPr>
            <a:r>
              <a:rPr lang="de-DE" sz="2000" dirty="0" smtClean="0"/>
              <a:t>N(0,1)...Mittelwert 0, Streuung 1</a:t>
            </a:r>
          </a:p>
          <a:p>
            <a:pPr lvl="2" eaLnBrk="1" hangingPunct="1">
              <a:lnSpc>
                <a:spcPct val="90000"/>
              </a:lnSpc>
            </a:pPr>
            <a:r>
              <a:rPr lang="en-US" sz="2000" dirty="0" err="1" smtClean="0"/>
              <a:t>Da</a:t>
            </a:r>
            <a:r>
              <a:rPr lang="en-US" sz="2000" dirty="0" smtClean="0"/>
              <a:t> </a:t>
            </a:r>
            <a:r>
              <a:rPr lang="en-US" sz="2000" dirty="0" err="1" smtClean="0"/>
              <a:t>eine</a:t>
            </a:r>
            <a:r>
              <a:rPr lang="en-US" sz="2000" dirty="0" smtClean="0"/>
              <a:t> Transformation </a:t>
            </a:r>
            <a:r>
              <a:rPr lang="en-US" sz="2000" dirty="0" err="1" smtClean="0"/>
              <a:t>möglich</a:t>
            </a:r>
            <a:r>
              <a:rPr lang="en-US" sz="2000" dirty="0" smtClean="0"/>
              <a:t> </a:t>
            </a:r>
            <a:r>
              <a:rPr lang="en-US" sz="2000" dirty="0" err="1" smtClean="0"/>
              <a:t>ist</a:t>
            </a:r>
            <a:endParaRPr lang="en-US" sz="2000" dirty="0" smtClean="0"/>
          </a:p>
        </p:txBody>
      </p:sp>
      <p:graphicFrame>
        <p:nvGraphicFramePr>
          <p:cNvPr id="25602" name="Object 5"/>
          <p:cNvGraphicFramePr>
            <a:graphicFrameLocks noChangeAspect="1"/>
          </p:cNvGraphicFramePr>
          <p:nvPr/>
        </p:nvGraphicFramePr>
        <p:xfrm>
          <a:off x="1907704" y="2636912"/>
          <a:ext cx="3559175" cy="1838325"/>
        </p:xfrm>
        <a:graphic>
          <a:graphicData uri="http://schemas.openxmlformats.org/presentationml/2006/ole">
            <mc:AlternateContent xmlns:mc="http://schemas.openxmlformats.org/markup-compatibility/2006">
              <mc:Choice xmlns:v="urn:schemas-microsoft-com:vml" Requires="v">
                <p:oleObj spid="_x0000_s690386" name="Formel" r:id="rId4" imgW="2311200" imgH="1193760" progId="Equation.3">
                  <p:embed/>
                </p:oleObj>
              </mc:Choice>
              <mc:Fallback>
                <p:oleObj name="Formel" r:id="rId4" imgW="2311200" imgH="119376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7704" y="2636912"/>
                        <a:ext cx="3559175" cy="1838325"/>
                      </a:xfrm>
                      <a:prstGeom prst="rect">
                        <a:avLst/>
                      </a:prstGeom>
                      <a:solidFill>
                        <a:srgbClr val="FFFF99"/>
                      </a:solidFill>
                      <a:effectLst/>
                      <a:extLst>
                        <a:ext uri="{AF507438-7753-43E0-B8FC-AC1667EBCBE1}">
                          <a14:hiddenEffects xmlns:a14="http://schemas.microsoft.com/office/drawing/2010/main">
                            <a:effectLst>
                              <a:outerShdw dist="35921" dir="2700000" algn="ctr" rotWithShape="0">
                                <a:srgbClr val="892D5B"/>
                              </a:outerShdw>
                            </a:effectLst>
                          </a14:hiddenEffects>
                        </a:ext>
                      </a:extLst>
                    </p:spPr>
                  </p:pic>
                </p:oleObj>
              </mc:Fallback>
            </mc:AlternateContent>
          </a:graphicData>
        </a:graphic>
      </p:graphicFrame>
      <p:graphicFrame>
        <p:nvGraphicFramePr>
          <p:cNvPr id="690179" name="Object 4"/>
          <p:cNvGraphicFramePr>
            <a:graphicFrameLocks noChangeAspect="1"/>
          </p:cNvGraphicFramePr>
          <p:nvPr/>
        </p:nvGraphicFramePr>
        <p:xfrm>
          <a:off x="6948264" y="5085184"/>
          <a:ext cx="1905000" cy="1073150"/>
        </p:xfrm>
        <a:graphic>
          <a:graphicData uri="http://schemas.openxmlformats.org/presentationml/2006/ole">
            <mc:AlternateContent xmlns:mc="http://schemas.openxmlformats.org/markup-compatibility/2006">
              <mc:Choice xmlns:v="urn:schemas-microsoft-com:vml" Requires="v">
                <p:oleObj spid="_x0000_s690387" name="Equation" r:id="rId6" imgW="698400" imgH="393480" progId="Equation.3">
                  <p:embed/>
                </p:oleObj>
              </mc:Choice>
              <mc:Fallback>
                <p:oleObj name="Equation" r:id="rId6" imgW="698400" imgH="393480" progId="Equation.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8264" y="5085184"/>
                        <a:ext cx="1905000" cy="107315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 name="Datumsplatzhalter 2"/>
          <p:cNvSpPr>
            <a:spLocks noGrp="1"/>
          </p:cNvSpPr>
          <p:nvPr>
            <p:ph type="dt" sz="half" idx="10"/>
          </p:nvPr>
        </p:nvSpPr>
        <p:spPr>
          <a:xfrm>
            <a:off x="457200" y="6356350"/>
            <a:ext cx="2133600" cy="365125"/>
          </a:xfrm>
        </p:spPr>
        <p:txBody>
          <a:bodyPr/>
          <a:lstStyle/>
          <a:p>
            <a:fld id="{4FBB947E-E2B1-447B-92C9-68B1426AE906}" type="datetime1">
              <a:rPr lang="de-AT" smtClean="0"/>
              <a:pPr/>
              <a:t>18.06.2021</a:t>
            </a:fld>
            <a:endParaRPr lang="de-DE" altLang="en-US" dirty="0"/>
          </a:p>
        </p:txBody>
      </p:sp>
      <p:sp>
        <p:nvSpPr>
          <p:cNvPr id="14" name="Fußzeilenplatzhalter 3"/>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15" name="Foliennummernplatzhalter 4"/>
          <p:cNvSpPr>
            <a:spLocks noGrp="1"/>
          </p:cNvSpPr>
          <p:nvPr>
            <p:ph type="sldNum" sz="quarter" idx="12"/>
          </p:nvPr>
        </p:nvSpPr>
        <p:spPr>
          <a:xfrm>
            <a:off x="6553200" y="6356350"/>
            <a:ext cx="2133600" cy="365125"/>
          </a:xfrm>
        </p:spPr>
        <p:txBody>
          <a:bodyPr/>
          <a:lstStyle/>
          <a:p>
            <a:r>
              <a:rPr lang="de-DE" altLang="en-US" dirty="0" smtClean="0"/>
              <a:t>Seite </a:t>
            </a:r>
            <a:fld id="{EE29F858-1221-4A12-AB43-D242F2C02AC7}" type="slidenum">
              <a:rPr lang="de-DE" altLang="en-US" smtClean="0"/>
              <a:pPr/>
              <a:t>135</a:t>
            </a:fld>
            <a:endParaRPr lang="de-DE" altLang="en-US" dirty="0"/>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Quantile der Standardnormalverteilung</a:t>
            </a:r>
            <a:endParaRPr lang="en-US"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136</a:t>
            </a:fld>
            <a:endParaRPr lang="de-DE" altLang="en-US"/>
          </a:p>
        </p:txBody>
      </p:sp>
      <p:pic>
        <p:nvPicPr>
          <p:cNvPr id="846851" name="Picture 3"/>
          <p:cNvPicPr>
            <a:picLocks noChangeAspect="1" noChangeArrowheads="1"/>
          </p:cNvPicPr>
          <p:nvPr/>
        </p:nvPicPr>
        <p:blipFill>
          <a:blip r:embed="rId2" cstate="print"/>
          <a:srcRect/>
          <a:stretch>
            <a:fillRect/>
          </a:stretch>
        </p:blipFill>
        <p:spPr bwMode="auto">
          <a:xfrm>
            <a:off x="3995936" y="3429000"/>
            <a:ext cx="4777914" cy="909432"/>
          </a:xfrm>
          <a:prstGeom prst="rect">
            <a:avLst/>
          </a:prstGeom>
          <a:noFill/>
          <a:ln w="9525">
            <a:noFill/>
            <a:miter lim="800000"/>
            <a:headEnd/>
            <a:tailEnd/>
          </a:ln>
        </p:spPr>
      </p:pic>
      <p:pic>
        <p:nvPicPr>
          <p:cNvPr id="846852" name="Picture 4"/>
          <p:cNvPicPr>
            <a:picLocks noGrp="1" noChangeAspect="1" noChangeArrowheads="1"/>
          </p:cNvPicPr>
          <p:nvPr>
            <p:ph idx="1"/>
          </p:nvPr>
        </p:nvPicPr>
        <p:blipFill>
          <a:blip r:embed="rId3" cstate="print"/>
          <a:srcRect/>
          <a:stretch>
            <a:fillRect/>
          </a:stretch>
        </p:blipFill>
        <p:spPr bwMode="auto">
          <a:xfrm>
            <a:off x="539552" y="1916832"/>
            <a:ext cx="3482340" cy="4000500"/>
          </a:xfrm>
          <a:prstGeom prst="rect">
            <a:avLst/>
          </a:prstGeom>
          <a:noFill/>
          <a:ln w="9525">
            <a:noFill/>
            <a:miter lim="800000"/>
            <a:headEnd/>
            <a:tailEnd/>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8" name="Rectangle 2"/>
          <p:cNvSpPr>
            <a:spLocks noGrp="1" noChangeArrowheads="1"/>
          </p:cNvSpPr>
          <p:nvPr>
            <p:ph type="title"/>
          </p:nvPr>
        </p:nvSpPr>
        <p:spPr>
          <a:xfrm>
            <a:off x="395536" y="220663"/>
            <a:ext cx="8718302" cy="1403350"/>
          </a:xfrm>
        </p:spPr>
        <p:txBody>
          <a:bodyPr>
            <a:normAutofit fontScale="90000"/>
          </a:body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AT" b="1" dirty="0" smtClean="0"/>
              <a:t> </a:t>
            </a:r>
            <a:br>
              <a:rPr lang="de-AT" b="1" dirty="0" smtClean="0"/>
            </a:br>
            <a:r>
              <a:rPr lang="de-AT" b="1" dirty="0" smtClean="0"/>
              <a:t/>
            </a:r>
            <a:br>
              <a:rPr lang="de-AT" b="1" dirty="0" smtClean="0"/>
            </a:br>
            <a:r>
              <a:rPr lang="de-AT" sz="2700" dirty="0" smtClean="0">
                <a:solidFill>
                  <a:schemeClr val="tx1"/>
                </a:solidFill>
                <a:latin typeface="+mn-lt"/>
                <a:ea typeface="+mn-ea"/>
                <a:cs typeface="+mn-cs"/>
              </a:rPr>
              <a:t>Für alle </a:t>
            </a:r>
            <a:r>
              <a:rPr lang="en-US" sz="2700" dirty="0" err="1" smtClean="0">
                <a:solidFill>
                  <a:schemeClr val="tx1"/>
                </a:solidFill>
                <a:latin typeface="+mn-lt"/>
                <a:ea typeface="+mn-ea"/>
                <a:cs typeface="+mn-cs"/>
              </a:rPr>
              <a:t>Normalverteilungen</a:t>
            </a:r>
            <a:r>
              <a:rPr lang="en-US" sz="2700" dirty="0" smtClean="0">
                <a:solidFill>
                  <a:schemeClr val="tx1"/>
                </a:solidFill>
                <a:latin typeface="+mn-lt"/>
                <a:ea typeface="+mn-ea"/>
                <a:cs typeface="+mn-cs"/>
              </a:rPr>
              <a:t> gilt</a:t>
            </a:r>
            <a:br>
              <a:rPr lang="en-US" sz="2700" dirty="0" smtClean="0">
                <a:solidFill>
                  <a:schemeClr val="tx1"/>
                </a:solidFill>
                <a:latin typeface="+mn-lt"/>
                <a:ea typeface="+mn-ea"/>
                <a:cs typeface="+mn-cs"/>
              </a:rPr>
            </a:br>
            <a:r>
              <a:rPr lang="en-US" sz="2700" dirty="0" smtClean="0">
                <a:solidFill>
                  <a:schemeClr val="tx1"/>
                </a:solidFill>
                <a:latin typeface="+mn-lt"/>
                <a:ea typeface="+mn-ea"/>
                <a:cs typeface="+mn-cs"/>
              </a:rPr>
              <a:t/>
            </a:r>
            <a:br>
              <a:rPr lang="en-US" sz="2700" dirty="0" smtClean="0">
                <a:solidFill>
                  <a:schemeClr val="tx1"/>
                </a:solidFill>
                <a:latin typeface="+mn-lt"/>
                <a:ea typeface="+mn-ea"/>
                <a:cs typeface="+mn-cs"/>
              </a:rPr>
            </a:br>
            <a:r>
              <a:rPr lang="de-AT" sz="2700" dirty="0" smtClean="0">
                <a:solidFill>
                  <a:schemeClr val="tx1"/>
                </a:solidFill>
                <a:latin typeface="+mn-lt"/>
                <a:ea typeface="+mn-ea"/>
                <a:cs typeface="+mn-cs"/>
              </a:rPr>
              <a:t>• ≈ 68% aller Beobachtungen liegen innerhalb einer</a:t>
            </a:r>
            <a:br>
              <a:rPr lang="de-AT" sz="2700" dirty="0" smtClean="0">
                <a:solidFill>
                  <a:schemeClr val="tx1"/>
                </a:solidFill>
                <a:latin typeface="+mn-lt"/>
                <a:ea typeface="+mn-ea"/>
                <a:cs typeface="+mn-cs"/>
              </a:rPr>
            </a:br>
            <a:r>
              <a:rPr lang="en-US" sz="2700" dirty="0" err="1" smtClean="0">
                <a:solidFill>
                  <a:schemeClr val="tx1"/>
                </a:solidFill>
                <a:latin typeface="+mn-lt"/>
                <a:ea typeface="+mn-ea"/>
                <a:cs typeface="+mn-cs"/>
              </a:rPr>
              <a:t>Standardabweichung</a:t>
            </a:r>
            <a:r>
              <a:rPr lang="en-US" sz="2700" dirty="0" smtClean="0">
                <a:solidFill>
                  <a:schemeClr val="tx1"/>
                </a:solidFill>
                <a:latin typeface="+mn-lt"/>
                <a:ea typeface="+mn-ea"/>
                <a:cs typeface="+mn-cs"/>
              </a:rPr>
              <a:t> um den </a:t>
            </a:r>
            <a:r>
              <a:rPr lang="en-US" sz="2700" dirty="0" err="1" smtClean="0">
                <a:solidFill>
                  <a:schemeClr val="tx1"/>
                </a:solidFill>
                <a:latin typeface="+mn-lt"/>
                <a:ea typeface="+mn-ea"/>
                <a:cs typeface="+mn-cs"/>
              </a:rPr>
              <a:t>Mittelwert</a:t>
            </a:r>
            <a:r>
              <a:rPr lang="en-US" sz="2700" dirty="0" smtClean="0">
                <a:solidFill>
                  <a:schemeClr val="tx1"/>
                </a:solidFill>
                <a:latin typeface="+mn-lt"/>
                <a:ea typeface="+mn-ea"/>
                <a:cs typeface="+mn-cs"/>
              </a:rPr>
              <a:t/>
            </a:r>
            <a:br>
              <a:rPr lang="en-US" sz="2700" dirty="0" smtClean="0">
                <a:solidFill>
                  <a:schemeClr val="tx1"/>
                </a:solidFill>
                <a:latin typeface="+mn-lt"/>
                <a:ea typeface="+mn-ea"/>
                <a:cs typeface="+mn-cs"/>
              </a:rPr>
            </a:br>
            <a:r>
              <a:rPr lang="de-AT" sz="2700" dirty="0" smtClean="0">
                <a:solidFill>
                  <a:schemeClr val="tx1"/>
                </a:solidFill>
                <a:latin typeface="+mn-lt"/>
                <a:ea typeface="+mn-ea"/>
                <a:cs typeface="+mn-cs"/>
              </a:rPr>
              <a:t>(zwischen μ − σ und μ + σ )</a:t>
            </a:r>
            <a:br>
              <a:rPr lang="de-AT" sz="2700" dirty="0" smtClean="0">
                <a:solidFill>
                  <a:schemeClr val="tx1"/>
                </a:solidFill>
                <a:latin typeface="+mn-lt"/>
                <a:ea typeface="+mn-ea"/>
                <a:cs typeface="+mn-cs"/>
              </a:rPr>
            </a:br>
            <a:r>
              <a:rPr lang="de-AT" sz="2700" dirty="0" smtClean="0">
                <a:solidFill>
                  <a:schemeClr val="tx1"/>
                </a:solidFill>
                <a:latin typeface="+mn-lt"/>
                <a:ea typeface="+mn-ea"/>
                <a:cs typeface="+mn-cs"/>
              </a:rPr>
              <a:t>• ≈ 95% aller Beobachtungen liegen innerhalb</a:t>
            </a:r>
            <a:br>
              <a:rPr lang="de-AT" sz="2700" dirty="0" smtClean="0">
                <a:solidFill>
                  <a:schemeClr val="tx1"/>
                </a:solidFill>
                <a:latin typeface="+mn-lt"/>
                <a:ea typeface="+mn-ea"/>
                <a:cs typeface="+mn-cs"/>
              </a:rPr>
            </a:br>
            <a:r>
              <a:rPr lang="de-AT" sz="2700" dirty="0" smtClean="0">
                <a:solidFill>
                  <a:schemeClr val="tx1"/>
                </a:solidFill>
                <a:latin typeface="+mn-lt"/>
                <a:ea typeface="+mn-ea"/>
                <a:cs typeface="+mn-cs"/>
              </a:rPr>
              <a:t>zweier Standardabweichung (zwischen μ − 2σ und</a:t>
            </a:r>
            <a:br>
              <a:rPr lang="de-AT" sz="2700" dirty="0" smtClean="0">
                <a:solidFill>
                  <a:schemeClr val="tx1"/>
                </a:solidFill>
                <a:latin typeface="+mn-lt"/>
                <a:ea typeface="+mn-ea"/>
                <a:cs typeface="+mn-cs"/>
              </a:rPr>
            </a:br>
            <a:r>
              <a:rPr lang="el-GR" sz="2700" dirty="0" smtClean="0">
                <a:solidFill>
                  <a:schemeClr val="tx1"/>
                </a:solidFill>
                <a:latin typeface="+mn-lt"/>
                <a:ea typeface="+mn-ea"/>
                <a:cs typeface="+mn-cs"/>
              </a:rPr>
              <a:t>μ + 2σ )</a:t>
            </a:r>
            <a:br>
              <a:rPr lang="el-GR" sz="2700" dirty="0" smtClean="0">
                <a:solidFill>
                  <a:schemeClr val="tx1"/>
                </a:solidFill>
                <a:latin typeface="+mn-lt"/>
                <a:ea typeface="+mn-ea"/>
                <a:cs typeface="+mn-cs"/>
              </a:rPr>
            </a:br>
            <a:r>
              <a:rPr lang="de-AT" sz="2700" dirty="0" smtClean="0">
                <a:solidFill>
                  <a:schemeClr val="tx1"/>
                </a:solidFill>
                <a:latin typeface="+mn-lt"/>
                <a:ea typeface="+mn-ea"/>
                <a:cs typeface="+mn-cs"/>
              </a:rPr>
              <a:t>• 99.7% aller Beobachtungen liegen innerhalb dreier</a:t>
            </a:r>
            <a:br>
              <a:rPr lang="de-AT" sz="2700" dirty="0" smtClean="0">
                <a:solidFill>
                  <a:schemeClr val="tx1"/>
                </a:solidFill>
                <a:latin typeface="+mn-lt"/>
                <a:ea typeface="+mn-ea"/>
                <a:cs typeface="+mn-cs"/>
              </a:rPr>
            </a:br>
            <a:r>
              <a:rPr lang="de-AT" sz="2700" dirty="0" smtClean="0">
                <a:solidFill>
                  <a:schemeClr val="tx1"/>
                </a:solidFill>
                <a:latin typeface="+mn-lt"/>
                <a:ea typeface="+mn-ea"/>
                <a:cs typeface="+mn-cs"/>
              </a:rPr>
              <a:t>Standardabweichung (zwischen μ − 3σ und</a:t>
            </a:r>
            <a:br>
              <a:rPr lang="de-AT" sz="2700" dirty="0" smtClean="0">
                <a:solidFill>
                  <a:schemeClr val="tx1"/>
                </a:solidFill>
                <a:latin typeface="+mn-lt"/>
                <a:ea typeface="+mn-ea"/>
                <a:cs typeface="+mn-cs"/>
              </a:rPr>
            </a:br>
            <a:r>
              <a:rPr lang="el-GR" sz="2700" dirty="0" smtClean="0">
                <a:solidFill>
                  <a:schemeClr val="tx1"/>
                </a:solidFill>
                <a:latin typeface="+mn-lt"/>
                <a:ea typeface="+mn-ea"/>
                <a:cs typeface="+mn-cs"/>
              </a:rPr>
              <a:t>μ + 3σ</a:t>
            </a:r>
            <a:r>
              <a:rPr lang="de-DE" sz="2700" dirty="0" smtClean="0">
                <a:solidFill>
                  <a:schemeClr val="tx1"/>
                </a:solidFill>
                <a:latin typeface="+mn-lt"/>
                <a:ea typeface="+mn-ea"/>
                <a:cs typeface="+mn-cs"/>
              </a:rPr>
              <a:t/>
            </a:r>
            <a:br>
              <a:rPr lang="de-DE" sz="2700" dirty="0" smtClean="0">
                <a:solidFill>
                  <a:schemeClr val="tx1"/>
                </a:solidFill>
                <a:latin typeface="+mn-lt"/>
                <a:ea typeface="+mn-ea"/>
                <a:cs typeface="+mn-cs"/>
              </a:rPr>
            </a:br>
            <a:endParaRPr lang="en-US" sz="2700" dirty="0" smtClean="0">
              <a:solidFill>
                <a:schemeClr val="tx1"/>
              </a:solidFill>
              <a:latin typeface="+mn-lt"/>
              <a:ea typeface="+mn-ea"/>
              <a:cs typeface="+mn-cs"/>
            </a:endParaRPr>
          </a:p>
        </p:txBody>
      </p:sp>
      <p:sp>
        <p:nvSpPr>
          <p:cNvPr id="8" name="Datumsplatzhalter 2"/>
          <p:cNvSpPr>
            <a:spLocks noGrp="1"/>
          </p:cNvSpPr>
          <p:nvPr>
            <p:ph type="dt" sz="half" idx="10"/>
          </p:nvPr>
        </p:nvSpPr>
        <p:spPr>
          <a:xfrm>
            <a:off x="457200" y="6356350"/>
            <a:ext cx="2133600" cy="365125"/>
          </a:xfrm>
        </p:spPr>
        <p:txBody>
          <a:bodyPr/>
          <a:lstStyle/>
          <a:p>
            <a:fld id="{4FBB947E-E2B1-447B-92C9-68B1426AE906}" type="datetime1">
              <a:rPr lang="de-AT" smtClean="0"/>
              <a:pPr/>
              <a:t>18.06.2021</a:t>
            </a:fld>
            <a:endParaRPr lang="de-DE" altLang="en-US" dirty="0"/>
          </a:p>
        </p:txBody>
      </p:sp>
      <p:sp>
        <p:nvSpPr>
          <p:cNvPr id="9" name="Fußzeilenplatzhalter 3"/>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10" name="Foliennummernplatzhalter 4"/>
          <p:cNvSpPr>
            <a:spLocks noGrp="1"/>
          </p:cNvSpPr>
          <p:nvPr>
            <p:ph type="sldNum" sz="quarter" idx="12"/>
          </p:nvPr>
        </p:nvSpPr>
        <p:spPr>
          <a:xfrm>
            <a:off x="6553200" y="6356350"/>
            <a:ext cx="2133600" cy="365125"/>
          </a:xfrm>
        </p:spPr>
        <p:txBody>
          <a:bodyPr/>
          <a:lstStyle/>
          <a:p>
            <a:r>
              <a:rPr lang="de-DE" altLang="en-US" dirty="0" smtClean="0"/>
              <a:t>Seite </a:t>
            </a:r>
            <a:fld id="{EE29F858-1221-4A12-AB43-D242F2C02AC7}" type="slidenum">
              <a:rPr lang="de-DE" altLang="en-US" smtClean="0"/>
              <a:pPr/>
              <a:t>137</a:t>
            </a:fld>
            <a:endParaRPr lang="de-DE" altLang="en-US" dirty="0"/>
          </a:p>
        </p:txBody>
      </p:sp>
      <p:sp>
        <p:nvSpPr>
          <p:cNvPr id="7" name="Rechteck 6"/>
          <p:cNvSpPr/>
          <p:nvPr/>
        </p:nvSpPr>
        <p:spPr>
          <a:xfrm>
            <a:off x="467544" y="692696"/>
            <a:ext cx="4139851" cy="584775"/>
          </a:xfrm>
          <a:prstGeom prst="rect">
            <a:avLst/>
          </a:prstGeom>
        </p:spPr>
        <p:txBody>
          <a:bodyPr wrap="none">
            <a:spAutoFit/>
          </a:bodyPr>
          <a:lstStyle/>
          <a:p>
            <a:r>
              <a:rPr lang="de-AT" sz="3200" dirty="0" smtClean="0">
                <a:solidFill>
                  <a:srgbClr val="4F81BD"/>
                </a:solidFill>
                <a:latin typeface="+mj-lt"/>
                <a:ea typeface="+mj-ea"/>
                <a:cs typeface="+mj-cs"/>
              </a:rPr>
              <a:t>Die 68-95-99.7% Regel: </a:t>
            </a:r>
            <a:endParaRPr lang="en-US" sz="3200" dirty="0" smtClean="0">
              <a:solidFill>
                <a:srgbClr val="4F81BD"/>
              </a:solidFill>
              <a:latin typeface="+mj-lt"/>
              <a:ea typeface="+mj-ea"/>
              <a:cs typeface="+mj-cs"/>
            </a:endParaRP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4" name="Rectangle 2"/>
          <p:cNvSpPr>
            <a:spLocks noGrp="1" noChangeArrowheads="1"/>
          </p:cNvSpPr>
          <p:nvPr>
            <p:ph type="title"/>
          </p:nvPr>
        </p:nvSpPr>
        <p:spPr>
          <a:xfrm>
            <a:off x="323528" y="116632"/>
            <a:ext cx="8123238" cy="1403350"/>
          </a:xfrm>
        </p:spPr>
        <p:txBody>
          <a:bodyPr/>
          <a:lstStyle/>
          <a:p>
            <a:pPr eaLnBrk="1" hangingPunct="1"/>
            <a:r>
              <a:rPr lang="de-DE" dirty="0" smtClean="0"/>
              <a:t>Rolle der Normalverteilung</a:t>
            </a:r>
            <a:endParaRPr lang="de-AT" dirty="0" smtClean="0"/>
          </a:p>
        </p:txBody>
      </p:sp>
      <p:sp>
        <p:nvSpPr>
          <p:cNvPr id="194565" name="Rectangle 3"/>
          <p:cNvSpPr>
            <a:spLocks noGrp="1" noChangeArrowheads="1"/>
          </p:cNvSpPr>
          <p:nvPr>
            <p:ph type="body" idx="1"/>
          </p:nvPr>
        </p:nvSpPr>
        <p:spPr/>
        <p:txBody>
          <a:bodyPr/>
          <a:lstStyle/>
          <a:p>
            <a:pPr eaLnBrk="1" hangingPunct="1"/>
            <a:r>
              <a:rPr lang="de-DE" sz="2400" smtClean="0"/>
              <a:t>Viele Messwerte sind annähernd normalverteilt</a:t>
            </a:r>
          </a:p>
          <a:p>
            <a:pPr lvl="1" eaLnBrk="1" hangingPunct="1"/>
            <a:r>
              <a:rPr lang="de-DE" sz="2000" smtClean="0"/>
              <a:t>Z.B.: Gewicht einer bestimmten Gruppe</a:t>
            </a:r>
          </a:p>
          <a:p>
            <a:pPr eaLnBrk="1" hangingPunct="1"/>
            <a:r>
              <a:rPr lang="de-DE" sz="2400" smtClean="0"/>
              <a:t>Manche Messwerte können durch Transformation an eine Normalverteilung angenähert werden</a:t>
            </a:r>
          </a:p>
          <a:p>
            <a:pPr lvl="1" eaLnBrk="1" hangingPunct="1"/>
            <a:r>
              <a:rPr lang="de-DE" sz="2000" smtClean="0"/>
              <a:t>Auch diskrete Verteilungen, wie z.B. die Binomialverteilung können durch die Normalverteilung approximiert werden</a:t>
            </a:r>
          </a:p>
          <a:p>
            <a:pPr eaLnBrk="1" hangingPunct="1"/>
            <a:r>
              <a:rPr lang="de-DE" sz="2400" smtClean="0"/>
              <a:t>Wichtige (und günstige) statistisch-theoretische Eigenschaften</a:t>
            </a:r>
          </a:p>
          <a:p>
            <a:pPr eaLnBrk="1" hangingPunct="1"/>
            <a:r>
              <a:rPr lang="de-DE" sz="2400" smtClean="0"/>
              <a:t>Die Normalverteilung ist Grundlage wichtiger Testverteilungen</a:t>
            </a:r>
            <a:endParaRPr lang="de-AT" sz="2400" smtClean="0"/>
          </a:p>
        </p:txBody>
      </p:sp>
      <p:sp>
        <p:nvSpPr>
          <p:cNvPr id="7" name="Datumsplatzhalter 2"/>
          <p:cNvSpPr>
            <a:spLocks noGrp="1"/>
          </p:cNvSpPr>
          <p:nvPr>
            <p:ph type="dt" sz="half" idx="10"/>
          </p:nvPr>
        </p:nvSpPr>
        <p:spPr>
          <a:xfrm>
            <a:off x="457200" y="6356350"/>
            <a:ext cx="2133600" cy="365125"/>
          </a:xfrm>
        </p:spPr>
        <p:txBody>
          <a:bodyPr/>
          <a:lstStyle/>
          <a:p>
            <a:fld id="{4FBB947E-E2B1-447B-92C9-68B1426AE906}" type="datetime1">
              <a:rPr lang="de-AT" smtClean="0"/>
              <a:pPr/>
              <a:t>18.06.2021</a:t>
            </a:fld>
            <a:endParaRPr lang="de-DE" altLang="en-US" dirty="0"/>
          </a:p>
        </p:txBody>
      </p:sp>
      <p:sp>
        <p:nvSpPr>
          <p:cNvPr id="8" name="Fußzeilenplatzhalter 3"/>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9" name="Foliennummernplatzhalter 4"/>
          <p:cNvSpPr>
            <a:spLocks noGrp="1"/>
          </p:cNvSpPr>
          <p:nvPr>
            <p:ph type="sldNum" sz="quarter" idx="12"/>
          </p:nvPr>
        </p:nvSpPr>
        <p:spPr>
          <a:xfrm>
            <a:off x="6553200" y="6356350"/>
            <a:ext cx="2133600" cy="365125"/>
          </a:xfrm>
        </p:spPr>
        <p:txBody>
          <a:bodyPr/>
          <a:lstStyle/>
          <a:p>
            <a:r>
              <a:rPr lang="de-DE" altLang="en-US" dirty="0" smtClean="0"/>
              <a:t>Seite </a:t>
            </a:r>
            <a:fld id="{EE29F858-1221-4A12-AB43-D242F2C02AC7}" type="slidenum">
              <a:rPr lang="de-DE" altLang="en-US" smtClean="0"/>
              <a:pPr/>
              <a:t>138</a:t>
            </a:fld>
            <a:endParaRPr lang="de-DE" altLang="en-US" dirty="0"/>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Exercise</a:t>
            </a:r>
            <a:r>
              <a:rPr lang="de-DE" dirty="0" smtClean="0"/>
              <a:t> 1</a:t>
            </a:r>
            <a:endParaRPr lang="de-DE" dirty="0"/>
          </a:p>
        </p:txBody>
      </p:sp>
      <p:sp>
        <p:nvSpPr>
          <p:cNvPr id="3" name="Inhaltsplatzhalter 2"/>
          <p:cNvSpPr>
            <a:spLocks noGrp="1"/>
          </p:cNvSpPr>
          <p:nvPr>
            <p:ph idx="1"/>
          </p:nvPr>
        </p:nvSpPr>
        <p:spPr/>
        <p:txBody>
          <a:bodyPr>
            <a:normAutofit/>
          </a:bodyPr>
          <a:lstStyle/>
          <a:p>
            <a:pPr marL="0" indent="0">
              <a:buNone/>
            </a:pPr>
            <a:r>
              <a:rPr lang="en-US" dirty="0" smtClean="0"/>
              <a:t>Entry </a:t>
            </a:r>
            <a:r>
              <a:rPr lang="en-US" dirty="0"/>
              <a:t>to a certain University is determined by a national test. The scores on this test are normally distributed with a mean of 500 and a standard deviation of 100. Tom wants to be admitted to this university and he knows that he must score better than at least 70% of the students who took the test. Tom takes the test and scores 585. Will he be admitted to this university</a:t>
            </a:r>
            <a:r>
              <a:rPr lang="en-US" dirty="0" smtClean="0"/>
              <a:t>?</a:t>
            </a:r>
          </a:p>
          <a:p>
            <a:pPr marL="0" indent="0">
              <a:buNone/>
            </a:pPr>
            <a:endParaRPr lang="en-US" dirty="0"/>
          </a:p>
          <a:p>
            <a:pPr marL="0" indent="0">
              <a:buNone/>
            </a:pPr>
            <a:r>
              <a:rPr lang="en-US" dirty="0" smtClean="0"/>
              <a:t>Z=</a:t>
            </a:r>
            <a:r>
              <a:rPr lang="de-DE" dirty="0"/>
              <a:t>(585 - 500) / 100 = 0.85 </a:t>
            </a:r>
          </a:p>
          <a:p>
            <a:pPr marL="0" indent="0">
              <a:buNone/>
            </a:pPr>
            <a:r>
              <a:rPr lang="en-US" dirty="0"/>
              <a:t>P = [area to the left of z = 0.85] = 0.8023 = 80.23%</a:t>
            </a:r>
          </a:p>
          <a:p>
            <a:pPr marL="0" indent="0">
              <a:buNone/>
            </a:pPr>
            <a:r>
              <a:rPr lang="en-US" dirty="0"/>
              <a:t>Tom scored better than 80.23% of the students who took the test and he will be admitted to this University.</a:t>
            </a:r>
          </a:p>
          <a:p>
            <a:pPr marL="0" indent="0">
              <a:buNone/>
            </a:pPr>
            <a:endParaRPr lang="en-US" dirty="0" smtClean="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139</a:t>
            </a:fld>
            <a:endParaRPr lang="de-DE" altLang="en-US"/>
          </a:p>
        </p:txBody>
      </p:sp>
    </p:spTree>
    <p:extLst>
      <p:ext uri="{BB962C8B-B14F-4D97-AF65-F5344CB8AC3E}">
        <p14:creationId xmlns:p14="http://schemas.microsoft.com/office/powerpoint/2010/main" val="391340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r>
              <a:rPr lang="de-DE" dirty="0"/>
              <a:t>„Wie lese ich eine Studie in 10 Minuten“</a:t>
            </a:r>
          </a:p>
        </p:txBody>
      </p:sp>
      <p:sp>
        <p:nvSpPr>
          <p:cNvPr id="176131" name="Rectangle 3"/>
          <p:cNvSpPr>
            <a:spLocks noGrp="1" noChangeArrowheads="1"/>
          </p:cNvSpPr>
          <p:nvPr>
            <p:ph idx="1"/>
          </p:nvPr>
        </p:nvSpPr>
        <p:spPr>
          <a:xfrm>
            <a:off x="457200" y="1916113"/>
            <a:ext cx="8229600" cy="3313112"/>
          </a:xfrm>
        </p:spPr>
        <p:txBody>
          <a:bodyPr>
            <a:normAutofit lnSpcReduction="10000"/>
          </a:bodyPr>
          <a:lstStyle/>
          <a:p>
            <a:pPr>
              <a:lnSpc>
                <a:spcPct val="80000"/>
              </a:lnSpc>
              <a:buSzPct val="90000"/>
            </a:pPr>
            <a:r>
              <a:rPr lang="de-DE" sz="2400" dirty="0"/>
              <a:t>Grundlegender Aufbau eines Studienberichts (</a:t>
            </a:r>
            <a:r>
              <a:rPr lang="de-DE" sz="2400" dirty="0" err="1"/>
              <a:t>papers</a:t>
            </a:r>
            <a:r>
              <a:rPr lang="de-DE" sz="2400" dirty="0"/>
              <a:t>):</a:t>
            </a:r>
            <a:br>
              <a:rPr lang="de-DE" sz="2400" dirty="0"/>
            </a:br>
            <a:r>
              <a:rPr lang="de-DE" sz="2400" dirty="0"/>
              <a:t/>
            </a:r>
            <a:br>
              <a:rPr lang="de-DE" sz="2400" dirty="0"/>
            </a:br>
            <a:r>
              <a:rPr lang="de-DE" sz="2000" dirty="0"/>
              <a:t/>
            </a:r>
            <a:br>
              <a:rPr lang="de-DE" sz="2000" dirty="0"/>
            </a:br>
            <a:r>
              <a:rPr lang="de-DE" sz="3200" dirty="0" err="1"/>
              <a:t>IMRaD</a:t>
            </a:r>
            <a:r>
              <a:rPr lang="de-DE" sz="3200" dirty="0"/>
              <a:t> Schema</a:t>
            </a:r>
            <a:br>
              <a:rPr lang="de-DE" sz="3200" dirty="0"/>
            </a:br>
            <a:endParaRPr lang="de-DE" sz="3200" dirty="0"/>
          </a:p>
          <a:p>
            <a:pPr>
              <a:lnSpc>
                <a:spcPct val="80000"/>
              </a:lnSpc>
              <a:buSzPct val="90000"/>
            </a:pPr>
            <a:r>
              <a:rPr lang="de-DE" sz="2400" dirty="0"/>
              <a:t>Weitere Strukturierungen</a:t>
            </a:r>
          </a:p>
          <a:p>
            <a:pPr>
              <a:lnSpc>
                <a:spcPct val="80000"/>
              </a:lnSpc>
              <a:buSzPct val="90000"/>
              <a:buFont typeface="Arial" charset="0"/>
              <a:buNone/>
            </a:pPr>
            <a:endParaRPr lang="de-DE" sz="2400" dirty="0"/>
          </a:p>
          <a:p>
            <a:pPr>
              <a:lnSpc>
                <a:spcPct val="80000"/>
              </a:lnSpc>
              <a:buSzPct val="90000"/>
            </a:pPr>
            <a:r>
              <a:rPr lang="de-DE" sz="2000" dirty="0"/>
              <a:t>CONSORT Statement für Interventionsstudien (RCTs)</a:t>
            </a:r>
          </a:p>
          <a:p>
            <a:pPr>
              <a:lnSpc>
                <a:spcPct val="80000"/>
              </a:lnSpc>
              <a:buSzPct val="90000"/>
            </a:pPr>
            <a:r>
              <a:rPr lang="de-DE" sz="2000" dirty="0"/>
              <a:t>STROBE Statement für Beobachtungsstudien (epidemiologische Studien: </a:t>
            </a:r>
            <a:r>
              <a:rPr lang="de-DE" sz="2000" dirty="0" err="1"/>
              <a:t>Kohortenstudie</a:t>
            </a:r>
            <a:r>
              <a:rPr lang="de-DE" sz="2000" dirty="0"/>
              <a:t>, Fall-Kontroll-Studie u. Querschnittstudie)</a:t>
            </a:r>
          </a:p>
          <a:p>
            <a:pPr>
              <a:lnSpc>
                <a:spcPct val="80000"/>
              </a:lnSpc>
              <a:buSzPct val="90000"/>
            </a:pPr>
            <a:r>
              <a:rPr lang="de-DE" sz="2000" dirty="0"/>
              <a:t>STARD Statement für diagnostische Studien</a:t>
            </a:r>
          </a:p>
          <a:p>
            <a:pPr>
              <a:lnSpc>
                <a:spcPct val="80000"/>
              </a:lnSpc>
              <a:buSzPct val="90000"/>
            </a:pPr>
            <a:endParaRPr lang="de-DE" sz="1800" dirty="0"/>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650984A0-302F-4353-AEB7-2A655C3950BF}" type="slidenum">
              <a:rPr lang="de-DE" altLang="en-US"/>
              <a:pPr/>
              <a:t>14</a:t>
            </a:fld>
            <a:endParaRPr lang="de-DE" altLang="en-US"/>
          </a:p>
        </p:txBody>
      </p:sp>
      <p:sp>
        <p:nvSpPr>
          <p:cNvPr id="7" name="Datumsplatzhalter 6"/>
          <p:cNvSpPr>
            <a:spLocks noGrp="1"/>
          </p:cNvSpPr>
          <p:nvPr>
            <p:ph type="dt" sz="half" idx="10"/>
          </p:nvPr>
        </p:nvSpPr>
        <p:spPr/>
        <p:txBody>
          <a:bodyPr/>
          <a:lstStyle/>
          <a:p>
            <a:r>
              <a:rPr lang="en-US" smtClean="0"/>
              <a:t>Modul 2.02</a:t>
            </a:r>
            <a:endParaRPr lang="de-DE" altLang="en-US" dirty="0"/>
          </a:p>
        </p:txBody>
      </p:sp>
    </p:spTree>
    <p:extLst>
      <p:ext uri="{BB962C8B-B14F-4D97-AF65-F5344CB8AC3E}">
        <p14:creationId xmlns:p14="http://schemas.microsoft.com/office/powerpoint/2010/main" val="311551526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Exercise</a:t>
            </a:r>
            <a:r>
              <a:rPr lang="de-DE" dirty="0" smtClean="0"/>
              <a:t> 2</a:t>
            </a:r>
            <a:endParaRPr lang="de-DE" dirty="0"/>
          </a:p>
        </p:txBody>
      </p:sp>
      <p:sp>
        <p:nvSpPr>
          <p:cNvPr id="3" name="Inhaltsplatzhalter 2"/>
          <p:cNvSpPr>
            <a:spLocks noGrp="1"/>
          </p:cNvSpPr>
          <p:nvPr>
            <p:ph idx="1"/>
          </p:nvPr>
        </p:nvSpPr>
        <p:spPr/>
        <p:txBody>
          <a:bodyPr/>
          <a:lstStyle/>
          <a:p>
            <a:pPr marL="0" indent="0">
              <a:buNone/>
            </a:pPr>
            <a:r>
              <a:rPr lang="en-US" dirty="0"/>
              <a:t>The length of life of an instrument produced by a machine has a normal </a:t>
            </a:r>
            <a:r>
              <a:rPr lang="en-US" dirty="0" smtClean="0"/>
              <a:t>distribution </a:t>
            </a:r>
            <a:r>
              <a:rPr lang="en-US" dirty="0"/>
              <a:t>with a mean of 12 months and standard deviation of 2 months. Find the probability that an instrument produced by this machine will last a) less than 7 months. ) between 7 and 12 months.</a:t>
            </a:r>
            <a:endParaRPr lang="de-DE" dirty="0"/>
          </a:p>
          <a:p>
            <a:endParaRPr lang="de-DE" dirty="0" smtClean="0"/>
          </a:p>
          <a:p>
            <a:pPr marL="0" indent="0">
              <a:buNone/>
            </a:pPr>
            <a:r>
              <a:rPr lang="pl-PL" dirty="0"/>
              <a:t>P(x &lt; 7) = P(z &lt; -2.5) </a:t>
            </a:r>
            <a:r>
              <a:rPr lang="pl-PL" dirty="0" smtClean="0"/>
              <a:t>= </a:t>
            </a:r>
            <a:r>
              <a:rPr lang="pl-PL" dirty="0"/>
              <a:t>0.0062 </a:t>
            </a:r>
            <a:endParaRPr lang="de-DE" dirty="0" smtClean="0"/>
          </a:p>
          <a:p>
            <a:pPr marL="0" indent="0">
              <a:buNone/>
            </a:pPr>
            <a:r>
              <a:rPr lang="pl-PL" dirty="0"/>
              <a:t>P(7 &lt; x &lt; 12) = P(-2.5 &lt; z &lt; 0) </a:t>
            </a:r>
            <a:r>
              <a:rPr lang="pl-PL" dirty="0" smtClean="0"/>
              <a:t>= </a:t>
            </a:r>
            <a:r>
              <a:rPr lang="pl-PL" dirty="0"/>
              <a:t>0.4938</a:t>
            </a:r>
          </a:p>
          <a:p>
            <a:endParaRPr lang="pl-PL" dirty="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140</a:t>
            </a:fld>
            <a:endParaRPr lang="de-DE" altLang="en-US"/>
          </a:p>
        </p:txBody>
      </p:sp>
    </p:spTree>
    <p:extLst>
      <p:ext uri="{BB962C8B-B14F-4D97-AF65-F5344CB8AC3E}">
        <p14:creationId xmlns:p14="http://schemas.microsoft.com/office/powerpoint/2010/main" val="84377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smtClean="0"/>
              <a:t>Inferenzstatistik I: Schätzen von Parametern (Konfidenzintervalle)</a:t>
            </a:r>
            <a:endParaRPr lang="en-US" smtClean="0"/>
          </a:p>
        </p:txBody>
      </p:sp>
      <p:sp>
        <p:nvSpPr>
          <p:cNvPr id="3" name="Inhaltsplatzhalter 2"/>
          <p:cNvSpPr>
            <a:spLocks noGrp="1"/>
          </p:cNvSpPr>
          <p:nvPr>
            <p:ph idx="1"/>
          </p:nvPr>
        </p:nvSpPr>
        <p:spPr>
          <a:xfrm>
            <a:off x="457200" y="1600200"/>
            <a:ext cx="8229600" cy="4757738"/>
          </a:xfrm>
        </p:spPr>
        <p:txBody>
          <a:bodyPr rtlCol="0">
            <a:normAutofit fontScale="92500" lnSpcReduction="10000"/>
          </a:bodyPr>
          <a:lstStyle/>
          <a:p>
            <a:pPr fontAlgn="auto">
              <a:spcAft>
                <a:spcPts val="0"/>
              </a:spcAft>
              <a:buFont typeface="Wingdings" pitchFamily="2" charset="2"/>
              <a:buChar char="§"/>
              <a:defRPr/>
            </a:pPr>
            <a:r>
              <a:rPr lang="de-AT" sz="2800" dirty="0" smtClean="0"/>
              <a:t>Ein </a:t>
            </a:r>
            <a:r>
              <a:rPr lang="de-AT" sz="2800" dirty="0" err="1" smtClean="0"/>
              <a:t>Konfidenzintervall</a:t>
            </a:r>
            <a:r>
              <a:rPr lang="de-AT" sz="2800" dirty="0" smtClean="0"/>
              <a:t> ist ein Vertrauensbereich oder eigentlich besser ein Unsicherheitsbereich für die Schätzung eines bestimmten, nicht bekannten Parameters der Grundgesamtheit.</a:t>
            </a:r>
          </a:p>
          <a:p>
            <a:pPr fontAlgn="auto">
              <a:spcAft>
                <a:spcPts val="0"/>
              </a:spcAft>
              <a:buFont typeface="Wingdings" pitchFamily="2" charset="2"/>
              <a:buChar char="§"/>
              <a:defRPr/>
            </a:pPr>
            <a:r>
              <a:rPr lang="de-DE" sz="2800" dirty="0" err="1" smtClean="0"/>
              <a:t>Konfidenzintervall</a:t>
            </a:r>
            <a:r>
              <a:rPr lang="de-DE" sz="2800" dirty="0" smtClean="0"/>
              <a:t> – ein Bereich, in welchem der zu schätzende, unbekannte Parameter der Grundgesamtheit mit Wahrscheinlichkeit (1- </a:t>
            </a:r>
            <a:r>
              <a:rPr lang="de-DE" sz="2800" dirty="0" smtClean="0">
                <a:sym typeface="Symbol" pitchFamily="18" charset="2"/>
              </a:rPr>
              <a:t>) liegt</a:t>
            </a:r>
          </a:p>
          <a:p>
            <a:pPr fontAlgn="auto">
              <a:spcAft>
                <a:spcPts val="0"/>
              </a:spcAft>
              <a:buFont typeface="Wingdings" pitchFamily="2" charset="2"/>
              <a:buChar char="§"/>
              <a:defRPr/>
            </a:pPr>
            <a:r>
              <a:rPr lang="de-AT" sz="2800" dirty="0" smtClean="0"/>
              <a:t>Der interessierende Parameter kann ein Anteil, ein Mittelwert, ein relatives Risiko etc. sein.</a:t>
            </a:r>
            <a:endParaRPr lang="en-US" sz="2800" dirty="0" smtClean="0"/>
          </a:p>
          <a:p>
            <a:pPr fontAlgn="auto">
              <a:spcAft>
                <a:spcPts val="0"/>
              </a:spcAft>
              <a:buFont typeface="Wingdings" pitchFamily="2" charset="2"/>
              <a:buChar char="§"/>
              <a:defRPr/>
            </a:pPr>
            <a:r>
              <a:rPr lang="de-AT" sz="2800" dirty="0" smtClean="0"/>
              <a:t>Ein 95%Konfidenzintervall beispielsweise enthält den gesuchten Parameter mit einer Wahrscheinlichkeit von 95%.</a:t>
            </a:r>
            <a:r>
              <a:rPr lang="de-AT" dirty="0" smtClean="0"/>
              <a:t> </a:t>
            </a:r>
          </a:p>
        </p:txBody>
      </p:sp>
      <p:sp>
        <p:nvSpPr>
          <p:cNvPr id="4" name="Datumsplatzhalter 3"/>
          <p:cNvSpPr>
            <a:spLocks noGrp="1"/>
          </p:cNvSpPr>
          <p:nvPr>
            <p:ph type="dt" sz="quarter" idx="10"/>
          </p:nvPr>
        </p:nvSpPr>
        <p:spPr/>
        <p:txBody>
          <a:bodyPr/>
          <a:lstStyle/>
          <a:p>
            <a:pPr>
              <a:defRPr/>
            </a:pPr>
            <a:fld id="{A833192F-082F-493A-AABD-D0869F49B4B1}" type="datetime1">
              <a:rPr lang="de-AT"/>
              <a:pPr>
                <a:defRPr/>
              </a:pPr>
              <a:t>18.06.2021</a:t>
            </a:fld>
            <a:endParaRPr lang="de-DE" altLang="en-US" dirty="0"/>
          </a:p>
        </p:txBody>
      </p:sp>
      <p:sp>
        <p:nvSpPr>
          <p:cNvPr id="5" name="Fußzeilenplatzhalter 4"/>
          <p:cNvSpPr>
            <a:spLocks noGrp="1"/>
          </p:cNvSpPr>
          <p:nvPr>
            <p:ph type="ftr" sz="quarter" idx="11"/>
          </p:nvPr>
        </p:nvSpPr>
        <p:spPr/>
        <p:txBody>
          <a:bodyPr/>
          <a:lstStyle/>
          <a:p>
            <a:pPr>
              <a:defRPr/>
            </a:pPr>
            <a:r>
              <a:rPr lang="de-DE" altLang="en-US" dirty="0"/>
              <a:t>hanno.ulmer@i-med.ac.at</a:t>
            </a:r>
          </a:p>
        </p:txBody>
      </p:sp>
      <p:sp>
        <p:nvSpPr>
          <p:cNvPr id="6" name="Foliennummernplatzhalter 5"/>
          <p:cNvSpPr>
            <a:spLocks noGrp="1"/>
          </p:cNvSpPr>
          <p:nvPr>
            <p:ph type="sldNum" sz="quarter" idx="12"/>
          </p:nvPr>
        </p:nvSpPr>
        <p:spPr/>
        <p:txBody>
          <a:bodyPr/>
          <a:lstStyle/>
          <a:p>
            <a:pPr>
              <a:defRPr/>
            </a:pPr>
            <a:r>
              <a:rPr lang="de-DE" altLang="en-US" dirty="0"/>
              <a:t>Seite </a:t>
            </a:r>
            <a:fld id="{8ECB16D9-EF84-4D5E-8406-0691F4BE8492}" type="slidenum">
              <a:rPr lang="de-DE" altLang="en-US"/>
              <a:pPr>
                <a:defRPr/>
              </a:pPr>
              <a:t>141</a:t>
            </a:fld>
            <a:endParaRPr lang="de-DE" altLang="en-US" dirty="0"/>
          </a:p>
        </p:txBody>
      </p:sp>
    </p:spTree>
    <p:extLst>
      <p:ext uri="{BB962C8B-B14F-4D97-AF65-F5344CB8AC3E}">
        <p14:creationId xmlns:p14="http://schemas.microsoft.com/office/powerpoint/2010/main" val="284736602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3" name="Rectangle 2"/>
          <p:cNvSpPr>
            <a:spLocks noGrp="1" noChangeArrowheads="1"/>
          </p:cNvSpPr>
          <p:nvPr>
            <p:ph type="title"/>
          </p:nvPr>
        </p:nvSpPr>
        <p:spPr>
          <a:xfrm>
            <a:off x="457200" y="274638"/>
            <a:ext cx="6186488" cy="1143000"/>
          </a:xfrm>
        </p:spPr>
        <p:txBody>
          <a:bodyPr/>
          <a:lstStyle/>
          <a:p>
            <a:r>
              <a:rPr lang="de-DE" smtClean="0"/>
              <a:t>Der Weg zum </a:t>
            </a:r>
            <a:r>
              <a:rPr lang="de-DE" smtClean="0">
                <a:sym typeface="Symbol" pitchFamily="18" charset="2"/>
              </a:rPr>
              <a:t>Konfidenzintervall</a:t>
            </a:r>
            <a:endParaRPr lang="en-US" smtClean="0"/>
          </a:p>
        </p:txBody>
      </p:sp>
      <p:sp>
        <p:nvSpPr>
          <p:cNvPr id="704514" name="Rectangle 3"/>
          <p:cNvSpPr>
            <a:spLocks noGrp="1" noChangeArrowheads="1"/>
          </p:cNvSpPr>
          <p:nvPr>
            <p:ph type="body" idx="1"/>
          </p:nvPr>
        </p:nvSpPr>
        <p:spPr>
          <a:xfrm>
            <a:off x="457200" y="1600200"/>
            <a:ext cx="8229600" cy="4757738"/>
          </a:xfrm>
        </p:spPr>
        <p:txBody>
          <a:bodyPr/>
          <a:lstStyle/>
          <a:p>
            <a:r>
              <a:rPr lang="de-DE" smtClean="0"/>
              <a:t>Punktschätzer aus einer Stichprobe liefert nur einen einzigen Wert </a:t>
            </a:r>
          </a:p>
          <a:p>
            <a:pPr lvl="1"/>
            <a:r>
              <a:rPr lang="de-DE" sz="2000" smtClean="0"/>
              <a:t>Verschiedene Stichproben aus ein und derselben Grundgesamtheit liefern unterschiedliche numerische Werte für den zu schätzenden Parameter</a:t>
            </a:r>
          </a:p>
          <a:p>
            <a:r>
              <a:rPr lang="de-DE" smtClean="0"/>
              <a:t>Berücksichtigung der Standardabweichung der Schätzstatistik </a:t>
            </a:r>
            <a:r>
              <a:rPr lang="de-DE" b="1" smtClean="0"/>
              <a:t>(= Standardfehler)</a:t>
            </a:r>
          </a:p>
        </p:txBody>
      </p:sp>
      <p:sp>
        <p:nvSpPr>
          <p:cNvPr id="8" name="Datumsplatzhalter 2"/>
          <p:cNvSpPr>
            <a:spLocks noGrp="1"/>
          </p:cNvSpPr>
          <p:nvPr>
            <p:ph type="dt" sz="quarter" idx="10"/>
          </p:nvPr>
        </p:nvSpPr>
        <p:spPr/>
        <p:txBody>
          <a:bodyPr/>
          <a:lstStyle/>
          <a:p>
            <a:pPr>
              <a:defRPr/>
            </a:pPr>
            <a:fld id="{4FBB947E-E2B1-447B-92C9-68B1426AE906}" type="datetime1">
              <a:rPr lang="de-AT"/>
              <a:pPr>
                <a:defRPr/>
              </a:pPr>
              <a:t>18.06.2021</a:t>
            </a:fld>
            <a:endParaRPr lang="de-DE" altLang="en-US" dirty="0"/>
          </a:p>
        </p:txBody>
      </p:sp>
      <p:sp>
        <p:nvSpPr>
          <p:cNvPr id="9" name="Fußzeilenplatzhalter 3"/>
          <p:cNvSpPr>
            <a:spLocks noGrp="1"/>
          </p:cNvSpPr>
          <p:nvPr>
            <p:ph type="ftr" sz="quarter" idx="11"/>
          </p:nvPr>
        </p:nvSpPr>
        <p:spPr/>
        <p:txBody>
          <a:bodyPr/>
          <a:lstStyle/>
          <a:p>
            <a:pPr>
              <a:defRPr/>
            </a:pPr>
            <a:r>
              <a:rPr lang="de-DE" altLang="en-US" dirty="0"/>
              <a:t>hanno.ulmer@i-med.ac.at</a:t>
            </a:r>
          </a:p>
        </p:txBody>
      </p:sp>
      <p:sp>
        <p:nvSpPr>
          <p:cNvPr id="10" name="Foliennummernplatzhalter 4"/>
          <p:cNvSpPr>
            <a:spLocks noGrp="1"/>
          </p:cNvSpPr>
          <p:nvPr>
            <p:ph type="sldNum" sz="quarter" idx="12"/>
          </p:nvPr>
        </p:nvSpPr>
        <p:spPr/>
        <p:txBody>
          <a:bodyPr/>
          <a:lstStyle/>
          <a:p>
            <a:pPr>
              <a:defRPr/>
            </a:pPr>
            <a:r>
              <a:rPr lang="de-DE" altLang="en-US"/>
              <a:t>Seite </a:t>
            </a:r>
            <a:fld id="{2000158C-7270-4A9E-9577-BC1250776733}" type="slidenum">
              <a:rPr lang="de-DE" altLang="en-US"/>
              <a:pPr>
                <a:defRPr/>
              </a:pPr>
              <a:t>142</a:t>
            </a:fld>
            <a:endParaRPr lang="de-DE" altLang="en-US"/>
          </a:p>
        </p:txBody>
      </p:sp>
      <p:pic>
        <p:nvPicPr>
          <p:cNvPr id="7" name="Picture 2" descr="D:\WORK\PEARSON\000 FOLIEN\4100\JPG\4100-7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4354895"/>
            <a:ext cx="6048672" cy="2015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481195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dirty="0"/>
              <a:t>Inferenzstatistik I: Schätzen von </a:t>
            </a:r>
            <a:r>
              <a:rPr lang="de-AT" dirty="0" smtClean="0"/>
              <a:t>Parametern (Konfidenzintervalle</a:t>
            </a:r>
            <a:r>
              <a:rPr lang="de-AT" dirty="0"/>
              <a:t>)</a:t>
            </a:r>
            <a:endParaRPr lang="en-US" dirty="0"/>
          </a:p>
        </p:txBody>
      </p:sp>
      <p:sp>
        <p:nvSpPr>
          <p:cNvPr id="3" name="Inhaltsplatzhalter 2"/>
          <p:cNvSpPr>
            <a:spLocks noGrp="1"/>
          </p:cNvSpPr>
          <p:nvPr>
            <p:ph idx="1"/>
          </p:nvPr>
        </p:nvSpPr>
        <p:spPr/>
        <p:txBody>
          <a:bodyPr/>
          <a:lstStyle/>
          <a:p>
            <a:pPr>
              <a:buFont typeface="Wingdings" pitchFamily="2" charset="2"/>
              <a:buChar char="§"/>
            </a:pPr>
            <a:r>
              <a:rPr lang="de-AT" sz="2800" dirty="0" smtClean="0"/>
              <a:t>Beispiel: </a:t>
            </a:r>
            <a:r>
              <a:rPr lang="de-AT" sz="2800" dirty="0" err="1" smtClean="0"/>
              <a:t>Rule</a:t>
            </a:r>
            <a:r>
              <a:rPr lang="de-AT" sz="2800" dirty="0" smtClean="0"/>
              <a:t> </a:t>
            </a:r>
            <a:r>
              <a:rPr lang="de-AT" sz="2800" dirty="0" err="1" smtClean="0"/>
              <a:t>of</a:t>
            </a:r>
            <a:r>
              <a:rPr lang="de-AT" sz="2800" dirty="0" smtClean="0"/>
              <a:t> </a:t>
            </a:r>
            <a:r>
              <a:rPr lang="de-AT" sz="2800" dirty="0" err="1" smtClean="0"/>
              <a:t>three</a:t>
            </a:r>
            <a:r>
              <a:rPr lang="de-AT" sz="2800" dirty="0" smtClean="0"/>
              <a:t> (</a:t>
            </a:r>
            <a:r>
              <a:rPr lang="de-AT" sz="2800" dirty="0" err="1" smtClean="0"/>
              <a:t>adverse</a:t>
            </a:r>
            <a:r>
              <a:rPr lang="de-AT" sz="2800" dirty="0" smtClean="0"/>
              <a:t> Events)</a:t>
            </a:r>
          </a:p>
          <a:p>
            <a:endParaRPr lang="de-AT" dirty="0" smtClean="0"/>
          </a:p>
          <a:p>
            <a:r>
              <a:rPr lang="de-AT" dirty="0" smtClean="0"/>
              <a:t>Keine AE in n=10 Patienten</a:t>
            </a:r>
            <a:br>
              <a:rPr lang="de-AT" dirty="0" smtClean="0"/>
            </a:br>
            <a:r>
              <a:rPr lang="de-AT" dirty="0" smtClean="0"/>
              <a:t>95% KI (0-30%)</a:t>
            </a:r>
          </a:p>
          <a:p>
            <a:r>
              <a:rPr lang="de-AT" dirty="0" smtClean="0"/>
              <a:t>Keine AE in n=100 Patienten</a:t>
            </a:r>
            <a:r>
              <a:rPr lang="de-AT" sz="2800" dirty="0" smtClean="0"/>
              <a:t/>
            </a:r>
            <a:br>
              <a:rPr lang="de-AT" sz="2800" dirty="0" smtClean="0"/>
            </a:br>
            <a:r>
              <a:rPr lang="de-AT" dirty="0" smtClean="0"/>
              <a:t> 95% KI (0-3%)</a:t>
            </a:r>
          </a:p>
          <a:p>
            <a:r>
              <a:rPr lang="de-AT" dirty="0" smtClean="0"/>
              <a:t>Keine AE in n=1000 Patienten</a:t>
            </a:r>
            <a:br>
              <a:rPr lang="de-AT" dirty="0" smtClean="0"/>
            </a:br>
            <a:r>
              <a:rPr lang="de-AT" dirty="0" smtClean="0"/>
              <a:t> 95% KI (0-0,3%)  </a:t>
            </a:r>
            <a:endParaRPr lang="en-US" dirty="0"/>
          </a:p>
        </p:txBody>
      </p:sp>
      <p:sp>
        <p:nvSpPr>
          <p:cNvPr id="4" name="Datumsplatzhalter 3"/>
          <p:cNvSpPr>
            <a:spLocks noGrp="1"/>
          </p:cNvSpPr>
          <p:nvPr>
            <p:ph type="dt" sz="half" idx="10"/>
          </p:nvPr>
        </p:nvSpPr>
        <p:spPr/>
        <p:txBody>
          <a:bodyPr/>
          <a:lstStyle/>
          <a:p>
            <a:fld id="{A833192F-082F-493A-AABD-D0869F49B4B1}" type="datetime1">
              <a:rPr lang="de-AT" smtClean="0"/>
              <a:pPr/>
              <a:t>18.06.2021</a:t>
            </a:fld>
            <a:endParaRPr lang="de-DE" altLang="en-US" dirty="0"/>
          </a:p>
        </p:txBody>
      </p:sp>
      <p:sp>
        <p:nvSpPr>
          <p:cNvPr id="5" name="Fußzeilenplatzhalter 4"/>
          <p:cNvSpPr>
            <a:spLocks noGrp="1"/>
          </p:cNvSpPr>
          <p:nvPr>
            <p:ph type="ftr" sz="quarter" idx="11"/>
          </p:nvPr>
        </p:nvSpPr>
        <p:spPr/>
        <p:txBody>
          <a:bodyPr/>
          <a:lstStyle/>
          <a:p>
            <a:r>
              <a:rPr lang="de-DE" altLang="en-US" dirty="0"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dirty="0" smtClean="0"/>
              <a:t>Seite </a:t>
            </a:r>
            <a:fld id="{BE0F3011-52C4-4BC1-A5CB-FF9A0F79CDD4}" type="slidenum">
              <a:rPr lang="de-DE" altLang="en-US" smtClean="0"/>
              <a:pPr/>
              <a:t>143</a:t>
            </a:fld>
            <a:endParaRPr lang="de-DE" altLang="en-US" dirty="0"/>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60" name="Rectangle 2"/>
          <p:cNvSpPr>
            <a:spLocks noGrp="1" noChangeArrowheads="1"/>
          </p:cNvSpPr>
          <p:nvPr>
            <p:ph type="title"/>
          </p:nvPr>
        </p:nvSpPr>
        <p:spPr/>
        <p:txBody>
          <a:bodyPr/>
          <a:lstStyle/>
          <a:p>
            <a:pPr eaLnBrk="1" hangingPunct="1"/>
            <a:r>
              <a:rPr lang="de-AT" smtClean="0"/>
              <a:t>Konfidenzintervalle</a:t>
            </a:r>
            <a:endParaRPr lang="de-DE" smtClean="0"/>
          </a:p>
        </p:txBody>
      </p:sp>
      <p:sp>
        <p:nvSpPr>
          <p:cNvPr id="275461" name="Rectangle 3"/>
          <p:cNvSpPr>
            <a:spLocks noGrp="1" noChangeArrowheads="1"/>
          </p:cNvSpPr>
          <p:nvPr>
            <p:ph type="body" idx="1"/>
          </p:nvPr>
        </p:nvSpPr>
        <p:spPr>
          <a:xfrm>
            <a:off x="1182688" y="2017713"/>
            <a:ext cx="7227887" cy="2435225"/>
          </a:xfrm>
        </p:spPr>
        <p:txBody>
          <a:bodyPr/>
          <a:lstStyle/>
          <a:p>
            <a:pPr algn="ctr" eaLnBrk="1" hangingPunct="1">
              <a:buFont typeface="Wingdings" pitchFamily="2" charset="2"/>
              <a:buNone/>
            </a:pPr>
            <a:r>
              <a:rPr lang="en-GB" dirty="0" smtClean="0"/>
              <a:t>   </a:t>
            </a:r>
            <a:r>
              <a:rPr lang="en-GB" sz="2400" dirty="0" smtClean="0"/>
              <a:t>“A confidence interval is used when estimating an unknown parameter from sample data. The interval gives a range for the parameter – and a confidence level that the </a:t>
            </a:r>
            <a:r>
              <a:rPr lang="en-GB" dirty="0"/>
              <a:t>range covers the true value.” </a:t>
            </a:r>
            <a:endParaRPr lang="en-GB" dirty="0" smtClean="0"/>
          </a:p>
          <a:p>
            <a:pPr algn="ctr" eaLnBrk="1" hangingPunct="1">
              <a:buFont typeface="Wingdings" pitchFamily="2" charset="2"/>
              <a:buNone/>
            </a:pPr>
            <a:r>
              <a:rPr lang="de-AT" sz="1200" dirty="0" err="1" smtClean="0"/>
              <a:t>Freedman</a:t>
            </a:r>
            <a:r>
              <a:rPr lang="de-AT" sz="1200" dirty="0" smtClean="0"/>
              <a:t> et al. (1991), p. 385.</a:t>
            </a:r>
            <a:endParaRPr lang="de-DE" sz="1200" dirty="0" smtClean="0"/>
          </a:p>
        </p:txBody>
      </p:sp>
      <p:pic>
        <p:nvPicPr>
          <p:cNvPr id="275462" name="Picture 4"/>
          <p:cNvPicPr>
            <a:picLocks noChangeAspect="1" noChangeArrowheads="1"/>
          </p:cNvPicPr>
          <p:nvPr/>
        </p:nvPicPr>
        <p:blipFill>
          <a:blip r:embed="rId3" cstate="print"/>
          <a:srcRect/>
          <a:stretch>
            <a:fillRect/>
          </a:stretch>
        </p:blipFill>
        <p:spPr bwMode="auto">
          <a:xfrm>
            <a:off x="1403350" y="4508500"/>
            <a:ext cx="7740650" cy="1474788"/>
          </a:xfrm>
          <a:prstGeom prst="rect">
            <a:avLst/>
          </a:prstGeom>
          <a:noFill/>
          <a:ln w="9525">
            <a:noFill/>
            <a:miter lim="800000"/>
            <a:headEnd/>
            <a:tailEnd/>
          </a:ln>
        </p:spPr>
      </p:pic>
      <p:sp>
        <p:nvSpPr>
          <p:cNvPr id="8" name="Datumsplatzhalter 2"/>
          <p:cNvSpPr>
            <a:spLocks noGrp="1"/>
          </p:cNvSpPr>
          <p:nvPr>
            <p:ph type="dt" sz="half" idx="10"/>
          </p:nvPr>
        </p:nvSpPr>
        <p:spPr>
          <a:xfrm>
            <a:off x="457200" y="6356350"/>
            <a:ext cx="2133600" cy="365125"/>
          </a:xfrm>
        </p:spPr>
        <p:txBody>
          <a:bodyPr/>
          <a:lstStyle/>
          <a:p>
            <a:fld id="{4FBB947E-E2B1-447B-92C9-68B1426AE906}" type="datetime1">
              <a:rPr lang="de-AT" smtClean="0"/>
              <a:pPr/>
              <a:t>18.06.2021</a:t>
            </a:fld>
            <a:endParaRPr lang="de-DE" altLang="en-US" dirty="0"/>
          </a:p>
        </p:txBody>
      </p:sp>
      <p:sp>
        <p:nvSpPr>
          <p:cNvPr id="9" name="Fußzeilenplatzhalter 3"/>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10" name="Foliennummernplatzhalter 4"/>
          <p:cNvSpPr>
            <a:spLocks noGrp="1"/>
          </p:cNvSpPr>
          <p:nvPr>
            <p:ph type="sldNum" sz="quarter" idx="12"/>
          </p:nvPr>
        </p:nvSpPr>
        <p:spPr>
          <a:xfrm>
            <a:off x="6553200" y="6356350"/>
            <a:ext cx="2133600" cy="365125"/>
          </a:xfrm>
        </p:spPr>
        <p:txBody>
          <a:bodyPr/>
          <a:lstStyle/>
          <a:p>
            <a:r>
              <a:rPr lang="de-DE" altLang="en-US" smtClean="0"/>
              <a:t>Seite </a:t>
            </a:r>
            <a:fld id="{EE29F858-1221-4A12-AB43-D242F2C02AC7}" type="slidenum">
              <a:rPr lang="de-DE" altLang="en-US" smtClean="0"/>
              <a:pPr/>
              <a:t>144</a:t>
            </a:fld>
            <a:endParaRPr lang="de-DE" altLang="en-US"/>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2" name="Rectangle 2"/>
          <p:cNvSpPr>
            <a:spLocks noGrp="1" noChangeArrowheads="1"/>
          </p:cNvSpPr>
          <p:nvPr>
            <p:ph type="title"/>
          </p:nvPr>
        </p:nvSpPr>
        <p:spPr/>
        <p:txBody>
          <a:bodyPr/>
          <a:lstStyle/>
          <a:p>
            <a:pPr eaLnBrk="1" hangingPunct="1"/>
            <a:r>
              <a:rPr lang="de-DE" dirty="0" smtClean="0"/>
              <a:t>(1-</a:t>
            </a:r>
            <a:r>
              <a:rPr lang="de-DE" dirty="0" smtClean="0">
                <a:sym typeface="Symbol" pitchFamily="18" charset="2"/>
              </a:rPr>
              <a:t>)-</a:t>
            </a:r>
            <a:r>
              <a:rPr lang="de-DE" dirty="0" err="1" smtClean="0">
                <a:sym typeface="Symbol" pitchFamily="18" charset="2"/>
              </a:rPr>
              <a:t>Konfidenzintervall</a:t>
            </a:r>
            <a:endParaRPr lang="en-US" dirty="0" smtClean="0"/>
          </a:p>
        </p:txBody>
      </p:sp>
      <p:sp>
        <p:nvSpPr>
          <p:cNvPr id="273413" name="Rectangle 3"/>
          <p:cNvSpPr>
            <a:spLocks noGrp="1" noChangeArrowheads="1"/>
          </p:cNvSpPr>
          <p:nvPr>
            <p:ph type="body" idx="1"/>
          </p:nvPr>
        </p:nvSpPr>
        <p:spPr/>
        <p:txBody>
          <a:bodyPr/>
          <a:lstStyle/>
          <a:p>
            <a:pPr eaLnBrk="1" hangingPunct="1"/>
            <a:r>
              <a:rPr lang="de-DE" sz="2400" dirty="0" smtClean="0"/>
              <a:t>Punktschätzer aus einer Stichprobe liefert nur einen einzigen Wert </a:t>
            </a:r>
          </a:p>
          <a:p>
            <a:pPr lvl="1" eaLnBrk="1" hangingPunct="1"/>
            <a:r>
              <a:rPr lang="de-DE" sz="2000" dirty="0" smtClean="0"/>
              <a:t>Verschiedene Stichproben aus ein und derselben Grundgesamtheit liefern unterschiedliche numerische Werte für den zu schätzenden Parameter</a:t>
            </a:r>
          </a:p>
          <a:p>
            <a:pPr eaLnBrk="1" hangingPunct="1"/>
            <a:r>
              <a:rPr lang="de-DE" sz="2400" dirty="0" smtClean="0"/>
              <a:t>Berücksichtigung der Standardabweichung der Schätzstatistik</a:t>
            </a:r>
          </a:p>
          <a:p>
            <a:pPr eaLnBrk="1" hangingPunct="1"/>
            <a:r>
              <a:rPr lang="de-DE" sz="2400" dirty="0" err="1" smtClean="0"/>
              <a:t>Konfidenzintervall</a:t>
            </a:r>
            <a:r>
              <a:rPr lang="de-DE" sz="2400" dirty="0" smtClean="0"/>
              <a:t> – ein Bereich, in welchem der zu schätzende, unbekannte Parameter der Grundgesamtheit mit Wahrscheinlichkeit (1- </a:t>
            </a:r>
            <a:r>
              <a:rPr lang="de-DE" sz="2400" dirty="0" smtClean="0">
                <a:sym typeface="Symbol" pitchFamily="18" charset="2"/>
              </a:rPr>
              <a:t>) liegt</a:t>
            </a:r>
          </a:p>
        </p:txBody>
      </p:sp>
      <p:sp>
        <p:nvSpPr>
          <p:cNvPr id="8" name="Datumsplatzhalter 2"/>
          <p:cNvSpPr>
            <a:spLocks noGrp="1"/>
          </p:cNvSpPr>
          <p:nvPr>
            <p:ph type="dt" sz="half" idx="10"/>
          </p:nvPr>
        </p:nvSpPr>
        <p:spPr>
          <a:xfrm>
            <a:off x="457200" y="6356350"/>
            <a:ext cx="2133600" cy="365125"/>
          </a:xfrm>
        </p:spPr>
        <p:txBody>
          <a:bodyPr/>
          <a:lstStyle/>
          <a:p>
            <a:fld id="{4FBB947E-E2B1-447B-92C9-68B1426AE906}" type="datetime1">
              <a:rPr lang="de-AT" smtClean="0"/>
              <a:pPr/>
              <a:t>18.06.2021</a:t>
            </a:fld>
            <a:endParaRPr lang="de-DE" altLang="en-US" dirty="0"/>
          </a:p>
        </p:txBody>
      </p:sp>
      <p:sp>
        <p:nvSpPr>
          <p:cNvPr id="9" name="Fußzeilenplatzhalter 3"/>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10" name="Foliennummernplatzhalter 4"/>
          <p:cNvSpPr>
            <a:spLocks noGrp="1"/>
          </p:cNvSpPr>
          <p:nvPr>
            <p:ph type="sldNum" sz="quarter" idx="12"/>
          </p:nvPr>
        </p:nvSpPr>
        <p:spPr>
          <a:xfrm>
            <a:off x="6553200" y="6356350"/>
            <a:ext cx="2133600" cy="365125"/>
          </a:xfrm>
        </p:spPr>
        <p:txBody>
          <a:bodyPr/>
          <a:lstStyle/>
          <a:p>
            <a:r>
              <a:rPr lang="de-DE" altLang="en-US" smtClean="0"/>
              <a:t>Seite </a:t>
            </a:r>
            <a:fld id="{EE29F858-1221-4A12-AB43-D242F2C02AC7}" type="slidenum">
              <a:rPr lang="de-DE" altLang="en-US" smtClean="0"/>
              <a:pPr/>
              <a:t>145</a:t>
            </a:fld>
            <a:endParaRPr lang="de-DE" altLang="en-US"/>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4" name="Rectangle 2"/>
          <p:cNvSpPr>
            <a:spLocks noGrp="1" noChangeArrowheads="1"/>
          </p:cNvSpPr>
          <p:nvPr>
            <p:ph type="title"/>
          </p:nvPr>
        </p:nvSpPr>
        <p:spPr/>
        <p:txBody>
          <a:bodyPr/>
          <a:lstStyle/>
          <a:p>
            <a:pPr eaLnBrk="1" hangingPunct="1"/>
            <a:r>
              <a:rPr lang="de-AT" smtClean="0"/>
              <a:t>Zwei- und Einseitige Konfidenzintervalle</a:t>
            </a:r>
            <a:endParaRPr lang="de-DE" smtClean="0"/>
          </a:p>
        </p:txBody>
      </p:sp>
      <p:pic>
        <p:nvPicPr>
          <p:cNvPr id="276485" name="Picture 3"/>
          <p:cNvPicPr>
            <a:picLocks noChangeAspect="1" noChangeArrowheads="1"/>
          </p:cNvPicPr>
          <p:nvPr/>
        </p:nvPicPr>
        <p:blipFill>
          <a:blip r:embed="rId3" cstate="print"/>
          <a:srcRect/>
          <a:stretch>
            <a:fillRect/>
          </a:stretch>
        </p:blipFill>
        <p:spPr bwMode="auto">
          <a:xfrm>
            <a:off x="827088" y="2781300"/>
            <a:ext cx="7634287" cy="2449513"/>
          </a:xfrm>
          <a:prstGeom prst="rect">
            <a:avLst/>
          </a:prstGeom>
          <a:noFill/>
          <a:ln w="9525">
            <a:noFill/>
            <a:miter lim="800000"/>
            <a:headEnd/>
            <a:tailEnd/>
          </a:ln>
        </p:spPr>
      </p:pic>
      <p:sp>
        <p:nvSpPr>
          <p:cNvPr id="7" name="Datumsplatzhalter 2"/>
          <p:cNvSpPr>
            <a:spLocks noGrp="1"/>
          </p:cNvSpPr>
          <p:nvPr>
            <p:ph type="dt" sz="half" idx="10"/>
          </p:nvPr>
        </p:nvSpPr>
        <p:spPr>
          <a:xfrm>
            <a:off x="457200" y="6356350"/>
            <a:ext cx="2133600" cy="365125"/>
          </a:xfrm>
        </p:spPr>
        <p:txBody>
          <a:bodyPr/>
          <a:lstStyle/>
          <a:p>
            <a:fld id="{4FBB947E-E2B1-447B-92C9-68B1426AE906}" type="datetime1">
              <a:rPr lang="de-AT" smtClean="0"/>
              <a:pPr/>
              <a:t>18.06.2021</a:t>
            </a:fld>
            <a:endParaRPr lang="de-DE" altLang="en-US" dirty="0"/>
          </a:p>
        </p:txBody>
      </p:sp>
      <p:sp>
        <p:nvSpPr>
          <p:cNvPr id="8" name="Fußzeilenplatzhalter 3"/>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9" name="Foliennummernplatzhalter 4"/>
          <p:cNvSpPr>
            <a:spLocks noGrp="1"/>
          </p:cNvSpPr>
          <p:nvPr>
            <p:ph type="sldNum" sz="quarter" idx="12"/>
          </p:nvPr>
        </p:nvSpPr>
        <p:spPr>
          <a:xfrm>
            <a:off x="6553200" y="6356350"/>
            <a:ext cx="2133600" cy="365125"/>
          </a:xfrm>
        </p:spPr>
        <p:txBody>
          <a:bodyPr/>
          <a:lstStyle/>
          <a:p>
            <a:r>
              <a:rPr lang="de-DE" altLang="en-US" smtClean="0"/>
              <a:t>Seite </a:t>
            </a:r>
            <a:fld id="{EE29F858-1221-4A12-AB43-D242F2C02AC7}" type="slidenum">
              <a:rPr lang="de-DE" altLang="en-US" smtClean="0"/>
              <a:pPr/>
              <a:t>146</a:t>
            </a:fld>
            <a:endParaRPr lang="de-DE" altLang="en-US"/>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Datumsplatzhalter 3"/>
          <p:cNvSpPr>
            <a:spLocks noGrp="1"/>
          </p:cNvSpPr>
          <p:nvPr>
            <p:ph type="dt" sz="quarter" idx="10"/>
          </p:nvPr>
        </p:nvSpPr>
        <p:spPr>
          <a:noFill/>
        </p:spPr>
        <p:txBody>
          <a:bodyPr/>
          <a:lstStyle/>
          <a:p>
            <a:fld id="{6574D0CF-3AD7-4669-B072-EC3AB341D64F}" type="datetime1">
              <a:rPr lang="de-DE" smtClean="0"/>
              <a:pPr/>
              <a:t>18.06.2021</a:t>
            </a:fld>
            <a:endParaRPr lang="de-DE" smtClean="0"/>
          </a:p>
        </p:txBody>
      </p:sp>
      <p:sp>
        <p:nvSpPr>
          <p:cNvPr id="279554" name="Fußzeilenplatzhalter 4"/>
          <p:cNvSpPr>
            <a:spLocks noGrp="1"/>
          </p:cNvSpPr>
          <p:nvPr>
            <p:ph type="ftr" sz="quarter" idx="11"/>
          </p:nvPr>
        </p:nvSpPr>
        <p:spPr>
          <a:noFill/>
        </p:spPr>
        <p:txBody>
          <a:bodyPr/>
          <a:lstStyle/>
          <a:p>
            <a:r>
              <a:rPr lang="de-DE" smtClean="0"/>
              <a:t>Statistik in der medizinischen Forschung</a:t>
            </a:r>
          </a:p>
        </p:txBody>
      </p:sp>
      <p:sp>
        <p:nvSpPr>
          <p:cNvPr id="279555" name="Foliennummernplatzhalter 5"/>
          <p:cNvSpPr>
            <a:spLocks noGrp="1"/>
          </p:cNvSpPr>
          <p:nvPr>
            <p:ph type="sldNum" sz="quarter" idx="12"/>
          </p:nvPr>
        </p:nvSpPr>
        <p:spPr>
          <a:noFill/>
        </p:spPr>
        <p:txBody>
          <a:bodyPr/>
          <a:lstStyle/>
          <a:p>
            <a:fld id="{06D93394-4BE9-449B-8A83-7A1C0FB01F47}" type="slidenum">
              <a:rPr lang="de-DE" smtClean="0"/>
              <a:pPr/>
              <a:t>147</a:t>
            </a:fld>
            <a:endParaRPr lang="de-DE" smtClean="0"/>
          </a:p>
        </p:txBody>
      </p:sp>
      <p:sp>
        <p:nvSpPr>
          <p:cNvPr id="279556" name="Rectangle 2"/>
          <p:cNvSpPr>
            <a:spLocks noGrp="1" noChangeArrowheads="1"/>
          </p:cNvSpPr>
          <p:nvPr>
            <p:ph type="title"/>
          </p:nvPr>
        </p:nvSpPr>
        <p:spPr/>
        <p:txBody>
          <a:bodyPr/>
          <a:lstStyle/>
          <a:p>
            <a:pPr eaLnBrk="1" hangingPunct="1"/>
            <a:r>
              <a:rPr lang="de-DE" smtClean="0"/>
              <a:t>(1-</a:t>
            </a:r>
            <a:r>
              <a:rPr lang="de-DE" smtClean="0">
                <a:sym typeface="Symbol" pitchFamily="18" charset="2"/>
              </a:rPr>
              <a:t>)-Konfidenzintervall</a:t>
            </a:r>
            <a:endParaRPr lang="en-US" smtClean="0">
              <a:sym typeface="Symbol" pitchFamily="18" charset="2"/>
            </a:endParaRPr>
          </a:p>
        </p:txBody>
      </p:sp>
      <p:sp>
        <p:nvSpPr>
          <p:cNvPr id="279557" name="Rectangle 3"/>
          <p:cNvSpPr>
            <a:spLocks noGrp="1" noChangeArrowheads="1"/>
          </p:cNvSpPr>
          <p:nvPr>
            <p:ph type="body" idx="1"/>
          </p:nvPr>
        </p:nvSpPr>
        <p:spPr/>
        <p:txBody>
          <a:bodyPr/>
          <a:lstStyle/>
          <a:p>
            <a:pPr eaLnBrk="1" hangingPunct="1"/>
            <a:r>
              <a:rPr lang="de-DE" sz="2000" smtClean="0"/>
              <a:t>Einseitig</a:t>
            </a:r>
          </a:p>
          <a:p>
            <a:pPr lvl="1" eaLnBrk="1" hangingPunct="1"/>
            <a:r>
              <a:rPr lang="de-DE" sz="1800" smtClean="0"/>
              <a:t>Bestimmung einer Ober- bzw. Untergrenze</a:t>
            </a:r>
          </a:p>
          <a:p>
            <a:pPr eaLnBrk="1" hangingPunct="1"/>
            <a:r>
              <a:rPr lang="de-DE" sz="2000" smtClean="0"/>
              <a:t>Zweiseitig</a:t>
            </a:r>
          </a:p>
          <a:p>
            <a:pPr lvl="1" eaLnBrk="1" hangingPunct="1"/>
            <a:r>
              <a:rPr lang="de-DE" sz="1800" smtClean="0"/>
              <a:t>symmetrisch</a:t>
            </a:r>
          </a:p>
          <a:p>
            <a:pPr eaLnBrk="1" hangingPunct="1"/>
            <a:r>
              <a:rPr lang="de-DE" sz="2000" smtClean="0"/>
              <a:t>Üblich Werte für </a:t>
            </a:r>
            <a:r>
              <a:rPr lang="de-DE" sz="2000" smtClean="0">
                <a:sym typeface="Symbol" pitchFamily="18" charset="2"/>
              </a:rPr>
              <a:t></a:t>
            </a:r>
            <a:endParaRPr lang="de-DE" sz="2000" smtClean="0"/>
          </a:p>
          <a:p>
            <a:pPr lvl="1" eaLnBrk="1" hangingPunct="1"/>
            <a:r>
              <a:rPr lang="de-DE" sz="1800" smtClean="0">
                <a:sym typeface="Symbol" pitchFamily="18" charset="2"/>
              </a:rPr>
              <a:t>=0.05, =0.01,  =0.001</a:t>
            </a:r>
          </a:p>
          <a:p>
            <a:pPr eaLnBrk="1" hangingPunct="1"/>
            <a:r>
              <a:rPr lang="de-DE" sz="2000" smtClean="0">
                <a:sym typeface="Symbol" pitchFamily="18" charset="2"/>
              </a:rPr>
              <a:t>Grundsätzlich kann für alle statistisch geschätzten Parameter ein Konfidenzintervall berechnet werden</a:t>
            </a:r>
          </a:p>
          <a:p>
            <a:pPr lvl="1" eaLnBrk="1" hangingPunct="1"/>
            <a:r>
              <a:rPr lang="de-DE" sz="1800" smtClean="0">
                <a:sym typeface="Symbol" pitchFamily="18" charset="2"/>
              </a:rPr>
              <a:t>Mittelwert, Standardabweichung, Häufigkeit, Korrelationskoeffizient, ...</a:t>
            </a:r>
            <a:endParaRPr lang="en-US" sz="1800" smtClean="0">
              <a:sym typeface="Symbol" pitchFamily="18" charset="2"/>
            </a:endParaRPr>
          </a:p>
          <a:p>
            <a:pPr lvl="1" eaLnBrk="1" hangingPunct="1"/>
            <a:endParaRPr lang="en-US" sz="1800" smtClean="0"/>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9" name="Rectangle 2"/>
          <p:cNvSpPr>
            <a:spLocks noGrp="1" noChangeArrowheads="1"/>
          </p:cNvSpPr>
          <p:nvPr>
            <p:ph type="title"/>
          </p:nvPr>
        </p:nvSpPr>
        <p:spPr>
          <a:xfrm>
            <a:off x="179512" y="260648"/>
            <a:ext cx="7437438" cy="1403350"/>
          </a:xfrm>
        </p:spPr>
        <p:txBody>
          <a:bodyPr/>
          <a:lstStyle/>
          <a:p>
            <a:pPr eaLnBrk="1" hangingPunct="1"/>
            <a:r>
              <a:rPr lang="de-DE" dirty="0" err="1" smtClean="0"/>
              <a:t>Konfidenzintervall</a:t>
            </a:r>
            <a:r>
              <a:rPr lang="de-DE" dirty="0" smtClean="0"/>
              <a:t> für den Mittelwert </a:t>
            </a:r>
            <a:r>
              <a:rPr lang="de-DE" dirty="0" smtClean="0">
                <a:sym typeface="Symbol" pitchFamily="18" charset="2"/>
              </a:rPr>
              <a:t></a:t>
            </a:r>
            <a:r>
              <a:rPr lang="de-DE" dirty="0" smtClean="0"/>
              <a:t> </a:t>
            </a:r>
            <a:endParaRPr lang="en-US" dirty="0" smtClean="0"/>
          </a:p>
        </p:txBody>
      </p:sp>
      <p:sp>
        <p:nvSpPr>
          <p:cNvPr id="38920" name="Rectangle 3"/>
          <p:cNvSpPr>
            <a:spLocks noGrp="1" noChangeArrowheads="1"/>
          </p:cNvSpPr>
          <p:nvPr>
            <p:ph type="body" idx="1"/>
          </p:nvPr>
        </p:nvSpPr>
        <p:spPr>
          <a:xfrm>
            <a:off x="1187450" y="2000250"/>
            <a:ext cx="7510463" cy="4309070"/>
          </a:xfrm>
        </p:spPr>
        <p:txBody>
          <a:bodyPr/>
          <a:lstStyle/>
          <a:p>
            <a:pPr eaLnBrk="1" hangingPunct="1"/>
            <a:r>
              <a:rPr lang="de-DE" sz="2000" dirty="0" smtClean="0"/>
              <a:t>Bei </a:t>
            </a:r>
            <a:r>
              <a:rPr lang="de-DE" sz="2000" b="1" dirty="0" smtClean="0"/>
              <a:t>unbekannter</a:t>
            </a:r>
            <a:r>
              <a:rPr lang="de-DE" sz="2000" dirty="0" smtClean="0"/>
              <a:t> Varianz </a:t>
            </a:r>
            <a:r>
              <a:rPr lang="de-DE" sz="2000" dirty="0" smtClean="0">
                <a:sym typeface="Symbol" pitchFamily="18" charset="2"/>
              </a:rPr>
              <a:t></a:t>
            </a:r>
            <a:r>
              <a:rPr lang="de-DE" sz="2000" baseline="30000" dirty="0" smtClean="0">
                <a:sym typeface="Symbol" pitchFamily="18" charset="2"/>
              </a:rPr>
              <a:t>2</a:t>
            </a:r>
            <a:r>
              <a:rPr lang="de-DE" sz="2000" dirty="0" smtClean="0">
                <a:sym typeface="Symbol" pitchFamily="18" charset="2"/>
              </a:rPr>
              <a:t>, geschätzt durch s</a:t>
            </a:r>
            <a:r>
              <a:rPr lang="de-DE" sz="2000" baseline="30000" dirty="0" smtClean="0">
                <a:sym typeface="Symbol" pitchFamily="18" charset="2"/>
              </a:rPr>
              <a:t>2</a:t>
            </a:r>
          </a:p>
          <a:p>
            <a:pPr eaLnBrk="1" hangingPunct="1"/>
            <a:r>
              <a:rPr lang="de-DE" sz="2000" dirty="0" smtClean="0"/>
              <a:t>Gegeben: X</a:t>
            </a:r>
            <a:r>
              <a:rPr lang="de-DE" sz="2000" baseline="-25000" dirty="0" smtClean="0"/>
              <a:t>1</a:t>
            </a:r>
            <a:r>
              <a:rPr lang="de-DE" sz="2000" dirty="0" smtClean="0"/>
              <a:t>,...,X</a:t>
            </a:r>
            <a:r>
              <a:rPr lang="de-DE" sz="2000" baseline="-25000" dirty="0" smtClean="0"/>
              <a:t>N</a:t>
            </a:r>
            <a:r>
              <a:rPr lang="de-DE" sz="2000" dirty="0" smtClean="0"/>
              <a:t> unabhängige normalverteilte Zufallsvariable N(</a:t>
            </a:r>
            <a:r>
              <a:rPr lang="de-DE" sz="2000" dirty="0" smtClean="0">
                <a:sym typeface="Symbol" pitchFamily="18" charset="2"/>
              </a:rPr>
              <a:t>,</a:t>
            </a:r>
            <a:r>
              <a:rPr lang="de-DE" sz="2000" baseline="30000" dirty="0" smtClean="0">
                <a:sym typeface="Symbol" pitchFamily="18" charset="2"/>
              </a:rPr>
              <a:t>2</a:t>
            </a:r>
            <a:r>
              <a:rPr lang="de-DE" sz="2000" dirty="0" smtClean="0">
                <a:sym typeface="Symbol" pitchFamily="18" charset="2"/>
              </a:rPr>
              <a:t>)</a:t>
            </a:r>
          </a:p>
          <a:p>
            <a:pPr eaLnBrk="1" hangingPunct="1"/>
            <a:r>
              <a:rPr lang="de-DE" sz="2000" dirty="0" smtClean="0">
                <a:sym typeface="Symbol" pitchFamily="18" charset="2"/>
              </a:rPr>
              <a:t>Obere bzw. untere Grenze des </a:t>
            </a:r>
            <a:r>
              <a:rPr lang="de-DE" sz="2000" dirty="0" err="1" smtClean="0">
                <a:sym typeface="Symbol" pitchFamily="18" charset="2"/>
              </a:rPr>
              <a:t>Konfidenzintervalls</a:t>
            </a:r>
            <a:endParaRPr lang="de-DE" sz="2000" dirty="0" smtClean="0">
              <a:sym typeface="Symbol" pitchFamily="18" charset="2"/>
            </a:endParaRPr>
          </a:p>
          <a:p>
            <a:pPr eaLnBrk="1" hangingPunct="1"/>
            <a:endParaRPr lang="de-AT" sz="2000" dirty="0" smtClean="0">
              <a:sym typeface="Symbol" pitchFamily="18" charset="2"/>
            </a:endParaRPr>
          </a:p>
          <a:p>
            <a:pPr eaLnBrk="1" hangingPunct="1"/>
            <a:endParaRPr lang="de-DE" sz="2000" dirty="0" smtClean="0">
              <a:sym typeface="Symbol" pitchFamily="18" charset="2"/>
            </a:endParaRPr>
          </a:p>
          <a:p>
            <a:pPr eaLnBrk="1" hangingPunct="1"/>
            <a:endParaRPr lang="de-DE" sz="2000" dirty="0" smtClean="0">
              <a:sym typeface="Symbol" pitchFamily="18" charset="2"/>
            </a:endParaRPr>
          </a:p>
          <a:p>
            <a:pPr eaLnBrk="1" hangingPunct="1"/>
            <a:r>
              <a:rPr lang="de-DE" sz="2000" dirty="0" smtClean="0">
                <a:sym typeface="Symbol" pitchFamily="18" charset="2"/>
              </a:rPr>
              <a:t>t</a:t>
            </a:r>
            <a:r>
              <a:rPr lang="de-DE" sz="2000" baseline="-25000" dirty="0" smtClean="0">
                <a:sym typeface="Symbol" pitchFamily="18" charset="2"/>
              </a:rPr>
              <a:t>(N-1),1-/2</a:t>
            </a:r>
            <a:r>
              <a:rPr lang="de-DE" sz="2000" dirty="0" smtClean="0">
                <a:sym typeface="Symbol" pitchFamily="18" charset="2"/>
              </a:rPr>
              <a:t>...t-Verteilung mit N-1 Freiheitsgraden</a:t>
            </a:r>
          </a:p>
          <a:p>
            <a:pPr eaLnBrk="1" hangingPunct="1"/>
            <a:r>
              <a:rPr lang="de-DE" sz="2000" dirty="0" smtClean="0">
                <a:sym typeface="Symbol" pitchFamily="18" charset="2"/>
              </a:rPr>
              <a:t>Allgemein gilt: t</a:t>
            </a:r>
            <a:r>
              <a:rPr lang="de-DE" sz="2000" baseline="-25000" dirty="0" smtClean="0">
                <a:sym typeface="Symbol" pitchFamily="18" charset="2"/>
              </a:rPr>
              <a:t>(N-1),1- </a:t>
            </a:r>
            <a:r>
              <a:rPr lang="de-DE" sz="2000" dirty="0" smtClean="0">
                <a:sym typeface="Symbol" pitchFamily="18" charset="2"/>
              </a:rPr>
              <a:t>&gt;z</a:t>
            </a:r>
            <a:r>
              <a:rPr lang="de-DE" sz="2000" baseline="-25000" dirty="0" smtClean="0">
                <a:sym typeface="Symbol" pitchFamily="18" charset="2"/>
              </a:rPr>
              <a:t>1- </a:t>
            </a:r>
            <a:endParaRPr lang="de-DE" sz="2000" baseline="30000" dirty="0" smtClean="0">
              <a:sym typeface="Symbol" pitchFamily="18" charset="2"/>
            </a:endParaRPr>
          </a:p>
          <a:p>
            <a:pPr eaLnBrk="1" hangingPunct="1"/>
            <a:endParaRPr lang="en-US" sz="2000" dirty="0" smtClean="0">
              <a:sym typeface="Symbol" pitchFamily="18" charset="2"/>
            </a:endParaRPr>
          </a:p>
        </p:txBody>
      </p:sp>
      <p:graphicFrame>
        <p:nvGraphicFramePr>
          <p:cNvPr id="38914" name="Object 4"/>
          <p:cNvGraphicFramePr>
            <a:graphicFrameLocks noChangeAspect="1"/>
          </p:cNvGraphicFramePr>
          <p:nvPr/>
        </p:nvGraphicFramePr>
        <p:xfrm>
          <a:off x="1692275" y="3536950"/>
          <a:ext cx="4953000" cy="684213"/>
        </p:xfrm>
        <a:graphic>
          <a:graphicData uri="http://schemas.openxmlformats.org/presentationml/2006/ole">
            <mc:AlternateContent xmlns:mc="http://schemas.openxmlformats.org/markup-compatibility/2006">
              <mc:Choice xmlns:v="urn:schemas-microsoft-com:vml" Requires="v">
                <p:oleObj spid="_x0000_s536786" name="Equation" r:id="rId4" imgW="1930320" imgH="266400" progId="Equation.3">
                  <p:embed/>
                </p:oleObj>
              </mc:Choice>
              <mc:Fallback>
                <p:oleObj name="Equation" r:id="rId4" imgW="1930320" imgH="2664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2275" y="3536950"/>
                        <a:ext cx="495300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8915" name="Object 5"/>
          <p:cNvGraphicFramePr>
            <a:graphicFrameLocks noChangeAspect="1"/>
          </p:cNvGraphicFramePr>
          <p:nvPr/>
        </p:nvGraphicFramePr>
        <p:xfrm>
          <a:off x="5076825" y="5084763"/>
          <a:ext cx="2905125" cy="1055687"/>
        </p:xfrm>
        <a:graphic>
          <a:graphicData uri="http://schemas.openxmlformats.org/presentationml/2006/ole">
            <mc:AlternateContent xmlns:mc="http://schemas.openxmlformats.org/markup-compatibility/2006">
              <mc:Choice xmlns:v="urn:schemas-microsoft-com:vml" Requires="v">
                <p:oleObj spid="_x0000_s536787" name="Formel" r:id="rId6" imgW="1955520" imgH="711000" progId="Equation.3">
                  <p:embed/>
                </p:oleObj>
              </mc:Choice>
              <mc:Fallback>
                <p:oleObj name="Formel" r:id="rId6" imgW="1955520" imgH="711000" progId="Equation.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6825" y="5084763"/>
                        <a:ext cx="2905125" cy="1055687"/>
                      </a:xfrm>
                      <a:prstGeom prst="rect">
                        <a:avLst/>
                      </a:prstGeom>
                      <a:solidFill>
                        <a:srgbClr val="E5F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Datumsplatzhalter 2"/>
          <p:cNvSpPr>
            <a:spLocks noGrp="1"/>
          </p:cNvSpPr>
          <p:nvPr>
            <p:ph type="dt" sz="half" idx="10"/>
          </p:nvPr>
        </p:nvSpPr>
        <p:spPr>
          <a:xfrm>
            <a:off x="457200" y="6356350"/>
            <a:ext cx="2133600" cy="365125"/>
          </a:xfrm>
        </p:spPr>
        <p:txBody>
          <a:bodyPr/>
          <a:lstStyle/>
          <a:p>
            <a:fld id="{4FBB947E-E2B1-447B-92C9-68B1426AE906}" type="datetime1">
              <a:rPr lang="de-AT" smtClean="0"/>
              <a:pPr/>
              <a:t>18.06.2021</a:t>
            </a:fld>
            <a:endParaRPr lang="de-DE" altLang="en-US" dirty="0"/>
          </a:p>
        </p:txBody>
      </p:sp>
      <p:sp>
        <p:nvSpPr>
          <p:cNvPr id="10" name="Fußzeilenplatzhalter 3"/>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11" name="Foliennummernplatzhalter 4"/>
          <p:cNvSpPr>
            <a:spLocks noGrp="1"/>
          </p:cNvSpPr>
          <p:nvPr>
            <p:ph type="sldNum" sz="quarter" idx="12"/>
          </p:nvPr>
        </p:nvSpPr>
        <p:spPr>
          <a:xfrm>
            <a:off x="6553200" y="6356350"/>
            <a:ext cx="2133600" cy="365125"/>
          </a:xfrm>
        </p:spPr>
        <p:txBody>
          <a:bodyPr/>
          <a:lstStyle/>
          <a:p>
            <a:r>
              <a:rPr lang="de-DE" altLang="en-US" smtClean="0"/>
              <a:t>Seite </a:t>
            </a:r>
            <a:fld id="{EE29F858-1221-4A12-AB43-D242F2C02AC7}" type="slidenum">
              <a:rPr lang="de-DE" altLang="en-US" smtClean="0"/>
              <a:pPr/>
              <a:t>148</a:t>
            </a:fld>
            <a:endParaRPr lang="de-DE" altLang="en-US"/>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Rectangle 2"/>
          <p:cNvSpPr>
            <a:spLocks noGrp="1" noChangeArrowheads="1"/>
          </p:cNvSpPr>
          <p:nvPr>
            <p:ph type="title"/>
          </p:nvPr>
        </p:nvSpPr>
        <p:spPr>
          <a:xfrm>
            <a:off x="457200" y="274638"/>
            <a:ext cx="6707088" cy="1143000"/>
          </a:xfrm>
        </p:spPr>
        <p:txBody>
          <a:bodyPr/>
          <a:lstStyle/>
          <a:p>
            <a:pPr eaLnBrk="1" hangingPunct="1"/>
            <a:r>
              <a:rPr lang="de-DE" dirty="0" err="1" smtClean="0"/>
              <a:t>Konfidenzintervall</a:t>
            </a:r>
            <a:r>
              <a:rPr lang="de-DE" dirty="0" smtClean="0"/>
              <a:t> für einen Anteil </a:t>
            </a:r>
            <a:r>
              <a:rPr lang="de-DE" dirty="0" smtClean="0">
                <a:sym typeface="Symbol" pitchFamily="18" charset="2"/>
              </a:rPr>
              <a:t></a:t>
            </a:r>
            <a:endParaRPr lang="en-US" dirty="0" smtClean="0"/>
          </a:p>
        </p:txBody>
      </p:sp>
      <p:sp>
        <p:nvSpPr>
          <p:cNvPr id="40967" name="Rectangle 3"/>
          <p:cNvSpPr>
            <a:spLocks noGrp="1" noChangeArrowheads="1"/>
          </p:cNvSpPr>
          <p:nvPr>
            <p:ph type="body" idx="1"/>
          </p:nvPr>
        </p:nvSpPr>
        <p:spPr/>
        <p:txBody>
          <a:bodyPr/>
          <a:lstStyle/>
          <a:p>
            <a:pPr eaLnBrk="1" hangingPunct="1"/>
            <a:r>
              <a:rPr lang="de-DE" sz="2400" dirty="0" smtClean="0"/>
              <a:t>Wahrscheinlichkeit </a:t>
            </a:r>
            <a:r>
              <a:rPr lang="de-DE" sz="2400" dirty="0" smtClean="0">
                <a:sym typeface="Symbol" pitchFamily="18" charset="2"/>
              </a:rPr>
              <a:t> wird durch p aus einer Stichprobe vom Umfang N geschätzt</a:t>
            </a:r>
          </a:p>
          <a:p>
            <a:pPr lvl="1" eaLnBrk="1" hangingPunct="1"/>
            <a:r>
              <a:rPr lang="de-DE" sz="1800" dirty="0" smtClean="0">
                <a:sym typeface="Symbol" pitchFamily="18" charset="2"/>
              </a:rPr>
              <a:t>Das </a:t>
            </a:r>
            <a:r>
              <a:rPr lang="de-DE" sz="1800" dirty="0" err="1" smtClean="0">
                <a:sym typeface="Symbol" pitchFamily="18" charset="2"/>
              </a:rPr>
              <a:t>Konfidenzintervall</a:t>
            </a:r>
            <a:r>
              <a:rPr lang="de-DE" sz="1800" dirty="0" smtClean="0">
                <a:sym typeface="Symbol" pitchFamily="18" charset="2"/>
              </a:rPr>
              <a:t> ist asymmetrisch</a:t>
            </a:r>
          </a:p>
          <a:p>
            <a:pPr eaLnBrk="1" hangingPunct="1"/>
            <a:r>
              <a:rPr lang="de-DE" sz="2400" dirty="0" smtClean="0">
                <a:sym typeface="Symbol" pitchFamily="18" charset="2"/>
              </a:rPr>
              <a:t>Approximation durch Normalverteilung</a:t>
            </a:r>
          </a:p>
          <a:p>
            <a:pPr lvl="1" eaLnBrk="1" hangingPunct="1"/>
            <a:r>
              <a:rPr lang="de-DE" sz="1800" dirty="0" smtClean="0">
                <a:sym typeface="Symbol" pitchFamily="18" charset="2"/>
              </a:rPr>
              <a:t>Wenn N&gt;30</a:t>
            </a:r>
          </a:p>
          <a:p>
            <a:pPr lvl="1" eaLnBrk="1" hangingPunct="1"/>
            <a:endParaRPr lang="de-DE" sz="1800" dirty="0" smtClean="0">
              <a:sym typeface="Symbol" pitchFamily="18" charset="2"/>
            </a:endParaRPr>
          </a:p>
          <a:p>
            <a:pPr eaLnBrk="1" hangingPunct="1"/>
            <a:endParaRPr lang="de-DE" sz="2200" dirty="0" smtClean="0">
              <a:sym typeface="Symbol" pitchFamily="18" charset="2"/>
            </a:endParaRPr>
          </a:p>
          <a:p>
            <a:pPr eaLnBrk="1" hangingPunct="1"/>
            <a:endParaRPr lang="de-DE" sz="2200" dirty="0" smtClean="0">
              <a:sym typeface="Symbol" pitchFamily="18" charset="2"/>
            </a:endParaRPr>
          </a:p>
          <a:p>
            <a:pPr eaLnBrk="1" hangingPunct="1"/>
            <a:r>
              <a:rPr lang="de-DE" sz="2400" dirty="0" smtClean="0">
                <a:sym typeface="Symbol" pitchFamily="18" charset="2"/>
              </a:rPr>
              <a:t>Approximation nach Wald</a:t>
            </a:r>
          </a:p>
          <a:p>
            <a:pPr eaLnBrk="1" hangingPunct="1"/>
            <a:r>
              <a:rPr lang="de-DE" sz="2400" dirty="0" smtClean="0">
                <a:sym typeface="Symbol" pitchFamily="18" charset="2"/>
              </a:rPr>
              <a:t>Approximation nach Pearson-</a:t>
            </a:r>
            <a:r>
              <a:rPr lang="de-DE" sz="2400" dirty="0" err="1" smtClean="0">
                <a:sym typeface="Symbol" pitchFamily="18" charset="2"/>
              </a:rPr>
              <a:t>Clopper</a:t>
            </a:r>
            <a:endParaRPr lang="en-US" sz="2400" dirty="0" smtClean="0">
              <a:sym typeface="Symbol" pitchFamily="18" charset="2"/>
            </a:endParaRPr>
          </a:p>
        </p:txBody>
      </p:sp>
      <p:graphicFrame>
        <p:nvGraphicFramePr>
          <p:cNvPr id="40962" name="Object 4"/>
          <p:cNvGraphicFramePr>
            <a:graphicFrameLocks noChangeAspect="1"/>
          </p:cNvGraphicFramePr>
          <p:nvPr/>
        </p:nvGraphicFramePr>
        <p:xfrm>
          <a:off x="1835696" y="3645024"/>
          <a:ext cx="4495800" cy="873125"/>
        </p:xfrm>
        <a:graphic>
          <a:graphicData uri="http://schemas.openxmlformats.org/presentationml/2006/ole">
            <mc:AlternateContent xmlns:mc="http://schemas.openxmlformats.org/markup-compatibility/2006">
              <mc:Choice xmlns:v="urn:schemas-microsoft-com:vml" Requires="v">
                <p:oleObj spid="_x0000_s537706" name="Equation" r:id="rId4" imgW="2616120" imgH="507960" progId="Equation.3">
                  <p:embed/>
                </p:oleObj>
              </mc:Choice>
              <mc:Fallback>
                <p:oleObj name="Equation" r:id="rId4" imgW="2616120" imgH="50796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696" y="3645024"/>
                        <a:ext cx="4495800" cy="87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Datumsplatzhalter 2"/>
          <p:cNvSpPr>
            <a:spLocks noGrp="1"/>
          </p:cNvSpPr>
          <p:nvPr>
            <p:ph type="dt" sz="half" idx="10"/>
          </p:nvPr>
        </p:nvSpPr>
        <p:spPr>
          <a:xfrm>
            <a:off x="457200" y="6356350"/>
            <a:ext cx="2133600" cy="365125"/>
          </a:xfrm>
        </p:spPr>
        <p:txBody>
          <a:bodyPr/>
          <a:lstStyle/>
          <a:p>
            <a:fld id="{4FBB947E-E2B1-447B-92C9-68B1426AE906}" type="datetime1">
              <a:rPr lang="de-AT" smtClean="0"/>
              <a:pPr/>
              <a:t>18.06.2021</a:t>
            </a:fld>
            <a:endParaRPr lang="de-DE" altLang="en-US" dirty="0"/>
          </a:p>
        </p:txBody>
      </p:sp>
      <p:sp>
        <p:nvSpPr>
          <p:cNvPr id="9" name="Fußzeilenplatzhalter 3"/>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10" name="Foliennummernplatzhalter 4"/>
          <p:cNvSpPr>
            <a:spLocks noGrp="1"/>
          </p:cNvSpPr>
          <p:nvPr>
            <p:ph type="sldNum" sz="quarter" idx="12"/>
          </p:nvPr>
        </p:nvSpPr>
        <p:spPr>
          <a:xfrm>
            <a:off x="6553200" y="6356350"/>
            <a:ext cx="2133600" cy="365125"/>
          </a:xfrm>
        </p:spPr>
        <p:txBody>
          <a:bodyPr/>
          <a:lstStyle/>
          <a:p>
            <a:r>
              <a:rPr lang="de-DE" altLang="en-US" smtClean="0"/>
              <a:t>Seite </a:t>
            </a:r>
            <a:fld id="{EE29F858-1221-4A12-AB43-D242F2C02AC7}" type="slidenum">
              <a:rPr lang="de-DE" altLang="en-US" smtClean="0"/>
              <a:pPr/>
              <a:t>149</a:t>
            </a:fld>
            <a:endParaRPr lang="de-DE" alt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4"/>
          <p:cNvSpPr>
            <a:spLocks noGrp="1"/>
          </p:cNvSpPr>
          <p:nvPr>
            <p:ph type="ftr" sz="quarter" idx="11"/>
          </p:nvPr>
        </p:nvSpPr>
        <p:spPr/>
        <p:txBody>
          <a:bodyPr/>
          <a:lstStyle/>
          <a:p>
            <a:r>
              <a:rPr lang="de-DE" altLang="en-US"/>
              <a:t>hanno.ulmer@i-med.ac.at</a:t>
            </a:r>
          </a:p>
        </p:txBody>
      </p:sp>
      <p:sp>
        <p:nvSpPr>
          <p:cNvPr id="5" name="Foliennummernplatzhalter 5"/>
          <p:cNvSpPr>
            <a:spLocks noGrp="1"/>
          </p:cNvSpPr>
          <p:nvPr>
            <p:ph type="sldNum" sz="quarter" idx="12"/>
          </p:nvPr>
        </p:nvSpPr>
        <p:spPr/>
        <p:txBody>
          <a:bodyPr/>
          <a:lstStyle/>
          <a:p>
            <a:r>
              <a:rPr lang="de-DE" altLang="en-US"/>
              <a:t>Seite </a:t>
            </a:r>
            <a:fld id="{DF9864F1-EC17-4F38-81A6-252F38D340C9}" type="slidenum">
              <a:rPr lang="de-DE" altLang="en-US"/>
              <a:pPr/>
              <a:t>15</a:t>
            </a:fld>
            <a:endParaRPr lang="de-DE" altLang="en-US"/>
          </a:p>
        </p:txBody>
      </p:sp>
      <p:pic>
        <p:nvPicPr>
          <p:cNvPr id="111619" name="Picture 3"/>
          <p:cNvPicPr>
            <a:picLocks noChangeAspect="1" noChangeArrowheads="1"/>
          </p:cNvPicPr>
          <p:nvPr/>
        </p:nvPicPr>
        <p:blipFill>
          <a:blip r:embed="rId3" cstate="print"/>
          <a:srcRect/>
          <a:stretch>
            <a:fillRect/>
          </a:stretch>
        </p:blipFill>
        <p:spPr bwMode="auto">
          <a:xfrm>
            <a:off x="0" y="0"/>
            <a:ext cx="9144000" cy="6473825"/>
          </a:xfrm>
          <a:prstGeom prst="rect">
            <a:avLst/>
          </a:prstGeom>
          <a:noFill/>
          <a:ln w="12700" cap="sq">
            <a:noFill/>
            <a:miter lim="800000"/>
            <a:headEnd type="none" w="sm" len="sm"/>
            <a:tailEnd type="none" w="sm" len="sm"/>
          </a:ln>
          <a:effectLst/>
        </p:spPr>
      </p:pic>
      <p:sp>
        <p:nvSpPr>
          <p:cNvPr id="6" name="Datumsplatzhalter 5"/>
          <p:cNvSpPr>
            <a:spLocks noGrp="1"/>
          </p:cNvSpPr>
          <p:nvPr>
            <p:ph type="dt" sz="half" idx="10"/>
          </p:nvPr>
        </p:nvSpPr>
        <p:spPr/>
        <p:txBody>
          <a:bodyPr/>
          <a:lstStyle/>
          <a:p>
            <a:r>
              <a:rPr lang="en-US" smtClean="0"/>
              <a:t>Modul 2.02</a:t>
            </a:r>
            <a:endParaRPr lang="de-DE" altLang="en-US" dirty="0"/>
          </a:p>
        </p:txBody>
      </p:sp>
    </p:spTree>
    <p:extLst>
      <p:ext uri="{BB962C8B-B14F-4D97-AF65-F5344CB8AC3E}">
        <p14:creationId xmlns:p14="http://schemas.microsoft.com/office/powerpoint/2010/main" val="779140236"/>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29" name="Titel 1"/>
          <p:cNvSpPr>
            <a:spLocks noGrp="1"/>
          </p:cNvSpPr>
          <p:nvPr>
            <p:ph type="title"/>
          </p:nvPr>
        </p:nvSpPr>
        <p:spPr>
          <a:xfrm>
            <a:off x="457200" y="274638"/>
            <a:ext cx="6186488" cy="1143000"/>
          </a:xfrm>
        </p:spPr>
        <p:txBody>
          <a:bodyPr/>
          <a:lstStyle/>
          <a:p>
            <a:r>
              <a:rPr lang="de-AT" dirty="0" smtClean="0"/>
              <a:t>95% Konfidenzintervalle</a:t>
            </a:r>
            <a:endParaRPr lang="en-US" dirty="0" smtClean="0"/>
          </a:p>
        </p:txBody>
      </p:sp>
      <p:sp>
        <p:nvSpPr>
          <p:cNvPr id="3" name="Inhaltsplatzhalter 2"/>
          <p:cNvSpPr>
            <a:spLocks noGrp="1"/>
          </p:cNvSpPr>
          <p:nvPr>
            <p:ph idx="1"/>
          </p:nvPr>
        </p:nvSpPr>
        <p:spPr/>
        <p:txBody>
          <a:bodyPr rtlCol="0">
            <a:normAutofit/>
          </a:bodyPr>
          <a:lstStyle/>
          <a:p>
            <a:pPr lvl="8">
              <a:buFont typeface="Arial" pitchFamily="34" charset="0"/>
              <a:buNone/>
              <a:defRPr/>
            </a:pPr>
            <a:r>
              <a:rPr lang="de-AT" sz="2800" dirty="0" smtClean="0"/>
              <a:t/>
            </a:r>
            <a:br>
              <a:rPr lang="de-AT" sz="2800" dirty="0" smtClean="0"/>
            </a:br>
            <a:endParaRPr lang="de-AT" sz="2800" dirty="0" smtClean="0"/>
          </a:p>
        </p:txBody>
      </p:sp>
      <p:sp>
        <p:nvSpPr>
          <p:cNvPr id="4" name="Datumsplatzhalter 3"/>
          <p:cNvSpPr>
            <a:spLocks noGrp="1"/>
          </p:cNvSpPr>
          <p:nvPr>
            <p:ph type="dt" sz="quarter" idx="10"/>
          </p:nvPr>
        </p:nvSpPr>
        <p:spPr/>
        <p:txBody>
          <a:bodyPr/>
          <a:lstStyle/>
          <a:p>
            <a:pPr>
              <a:defRPr/>
            </a:pPr>
            <a:fld id="{A833192F-082F-493A-AABD-D0869F49B4B1}" type="datetime1">
              <a:rPr lang="de-AT"/>
              <a:pPr>
                <a:defRPr/>
              </a:pPr>
              <a:t>18.06.2021</a:t>
            </a:fld>
            <a:endParaRPr lang="de-DE" altLang="en-US" dirty="0"/>
          </a:p>
        </p:txBody>
      </p:sp>
      <p:sp>
        <p:nvSpPr>
          <p:cNvPr id="5" name="Fußzeilenplatzhalter 4"/>
          <p:cNvSpPr>
            <a:spLocks noGrp="1"/>
          </p:cNvSpPr>
          <p:nvPr>
            <p:ph type="ftr" sz="quarter" idx="11"/>
          </p:nvPr>
        </p:nvSpPr>
        <p:spPr/>
        <p:txBody>
          <a:bodyPr/>
          <a:lstStyle/>
          <a:p>
            <a:pPr>
              <a:defRPr/>
            </a:pPr>
            <a:r>
              <a:rPr lang="de-DE" altLang="en-US" dirty="0"/>
              <a:t>hanno.ulmer@i-med.ac.at</a:t>
            </a:r>
          </a:p>
        </p:txBody>
      </p:sp>
      <p:sp>
        <p:nvSpPr>
          <p:cNvPr id="6" name="Foliennummernplatzhalter 5"/>
          <p:cNvSpPr>
            <a:spLocks noGrp="1"/>
          </p:cNvSpPr>
          <p:nvPr>
            <p:ph type="sldNum" sz="quarter" idx="12"/>
          </p:nvPr>
        </p:nvSpPr>
        <p:spPr/>
        <p:txBody>
          <a:bodyPr/>
          <a:lstStyle/>
          <a:p>
            <a:pPr>
              <a:defRPr/>
            </a:pPr>
            <a:r>
              <a:rPr lang="de-DE" altLang="en-US" dirty="0"/>
              <a:t>Seite </a:t>
            </a:r>
            <a:fld id="{6655D828-0D19-4301-8EAB-1C1384730D33}" type="slidenum">
              <a:rPr lang="de-DE" altLang="en-US"/>
              <a:pPr>
                <a:defRPr/>
              </a:pPr>
              <a:t>150</a:t>
            </a:fld>
            <a:endParaRPr lang="de-DE" altLang="en-US" dirty="0"/>
          </a:p>
        </p:txBody>
      </p:sp>
      <p:pic>
        <p:nvPicPr>
          <p:cNvPr id="8" name="Picture 2" descr="D:\WORK\PEARSON\000 FOLIEN\4100\JPG\4100-7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219" y="1556792"/>
            <a:ext cx="8149936" cy="453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770954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dirty="0" smtClean="0"/>
              <a:t>Klinische Relevanz versus statistische Signifikanz</a:t>
            </a:r>
            <a:endParaRPr lang="en-US" dirty="0"/>
          </a:p>
        </p:txBody>
      </p:sp>
      <p:sp>
        <p:nvSpPr>
          <p:cNvPr id="3" name="Inhaltsplatzhalter 2"/>
          <p:cNvSpPr>
            <a:spLocks noGrp="1"/>
          </p:cNvSpPr>
          <p:nvPr>
            <p:ph idx="1"/>
          </p:nvPr>
        </p:nvSpPr>
        <p:spPr/>
        <p:txBody>
          <a:bodyPr/>
          <a:lstStyle/>
          <a:p>
            <a:pPr lvl="8">
              <a:buNone/>
            </a:pPr>
            <a:r>
              <a:rPr lang="de-AT" sz="2800" dirty="0" smtClean="0"/>
              <a:t/>
            </a:r>
            <a:br>
              <a:rPr lang="de-AT" sz="2800" dirty="0" smtClean="0"/>
            </a:br>
            <a:endParaRPr lang="de-AT" sz="2800" dirty="0" smtClean="0"/>
          </a:p>
        </p:txBody>
      </p:sp>
      <p:sp>
        <p:nvSpPr>
          <p:cNvPr id="4" name="Datumsplatzhalter 3"/>
          <p:cNvSpPr>
            <a:spLocks noGrp="1"/>
          </p:cNvSpPr>
          <p:nvPr>
            <p:ph type="dt" sz="half" idx="10"/>
          </p:nvPr>
        </p:nvSpPr>
        <p:spPr/>
        <p:txBody>
          <a:bodyPr/>
          <a:lstStyle/>
          <a:p>
            <a:fld id="{A833192F-082F-493A-AABD-D0869F49B4B1}" type="datetime1">
              <a:rPr lang="de-AT" smtClean="0"/>
              <a:pPr/>
              <a:t>18.06.2021</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151</a:t>
            </a:fld>
            <a:endParaRPr lang="de-DE" altLang="en-US"/>
          </a:p>
        </p:txBody>
      </p:sp>
      <p:pic>
        <p:nvPicPr>
          <p:cNvPr id="212994" name="Picture 2"/>
          <p:cNvPicPr>
            <a:picLocks noChangeAspect="1" noChangeArrowheads="1"/>
          </p:cNvPicPr>
          <p:nvPr/>
        </p:nvPicPr>
        <p:blipFill>
          <a:blip r:embed="rId2" cstate="print"/>
          <a:srcRect/>
          <a:stretch>
            <a:fillRect/>
          </a:stretch>
        </p:blipFill>
        <p:spPr bwMode="auto">
          <a:xfrm>
            <a:off x="2339752" y="1628800"/>
            <a:ext cx="4392488" cy="5042450"/>
          </a:xfrm>
          <a:prstGeom prst="rect">
            <a:avLst/>
          </a:prstGeom>
          <a:noFill/>
          <a:ln w="9525">
            <a:noFill/>
            <a:miter lim="800000"/>
            <a:headEnd/>
            <a:tailEnd/>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dirty="0" smtClean="0"/>
              <a:t>Beispiel: </a:t>
            </a:r>
            <a:r>
              <a:rPr lang="de-AT" dirty="0"/>
              <a:t>Schätzen von </a:t>
            </a:r>
            <a:r>
              <a:rPr lang="de-AT" dirty="0" smtClean="0"/>
              <a:t>Parametern (Konfidenzintervalle</a:t>
            </a:r>
            <a:r>
              <a:rPr lang="de-AT" dirty="0"/>
              <a:t>)</a:t>
            </a:r>
            <a:endParaRPr lang="en-US" dirty="0"/>
          </a:p>
        </p:txBody>
      </p:sp>
      <p:sp>
        <p:nvSpPr>
          <p:cNvPr id="3" name="Inhaltsplatzhalter 2"/>
          <p:cNvSpPr>
            <a:spLocks noGrp="1"/>
          </p:cNvSpPr>
          <p:nvPr>
            <p:ph idx="1"/>
          </p:nvPr>
        </p:nvSpPr>
        <p:spPr/>
        <p:txBody>
          <a:bodyPr/>
          <a:lstStyle/>
          <a:p>
            <a:pPr lvl="8">
              <a:buNone/>
            </a:pPr>
            <a:r>
              <a:rPr lang="de-AT" sz="2800" dirty="0" smtClean="0"/>
              <a:t/>
            </a:r>
            <a:br>
              <a:rPr lang="de-AT" sz="2800" dirty="0" smtClean="0"/>
            </a:br>
            <a:endParaRPr lang="de-AT" sz="2800" dirty="0" smtClean="0"/>
          </a:p>
        </p:txBody>
      </p:sp>
      <p:sp>
        <p:nvSpPr>
          <p:cNvPr id="4" name="Datumsplatzhalter 3"/>
          <p:cNvSpPr>
            <a:spLocks noGrp="1"/>
          </p:cNvSpPr>
          <p:nvPr>
            <p:ph type="dt" sz="half" idx="10"/>
          </p:nvPr>
        </p:nvSpPr>
        <p:spPr/>
        <p:txBody>
          <a:bodyPr/>
          <a:lstStyle/>
          <a:p>
            <a:fld id="{A833192F-082F-493A-AABD-D0869F49B4B1}" type="datetime1">
              <a:rPr lang="de-AT" smtClean="0"/>
              <a:pPr/>
              <a:t>18.06.2021</a:t>
            </a:fld>
            <a:endParaRPr lang="de-DE" altLang="en-US" dirty="0"/>
          </a:p>
        </p:txBody>
      </p:sp>
      <p:sp>
        <p:nvSpPr>
          <p:cNvPr id="5" name="Fußzeilenplatzhalter 4"/>
          <p:cNvSpPr>
            <a:spLocks noGrp="1"/>
          </p:cNvSpPr>
          <p:nvPr>
            <p:ph type="ftr" sz="quarter" idx="11"/>
          </p:nvPr>
        </p:nvSpPr>
        <p:spPr/>
        <p:txBody>
          <a:bodyPr/>
          <a:lstStyle/>
          <a:p>
            <a:r>
              <a:rPr lang="de-DE" altLang="en-US" dirty="0"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dirty="0" smtClean="0"/>
              <a:t>Seite </a:t>
            </a:r>
            <a:fld id="{BE0F3011-52C4-4BC1-A5CB-FF9A0F79CDD4}" type="slidenum">
              <a:rPr lang="de-DE" altLang="en-US" smtClean="0"/>
              <a:pPr/>
              <a:t>152</a:t>
            </a:fld>
            <a:endParaRPr lang="de-DE" altLang="en-US" dirty="0"/>
          </a:p>
        </p:txBody>
      </p:sp>
      <p:pic>
        <p:nvPicPr>
          <p:cNvPr id="8" name="Picture 3"/>
          <p:cNvPicPr>
            <a:picLocks noChangeAspect="1" noChangeArrowheads="1"/>
          </p:cNvPicPr>
          <p:nvPr/>
        </p:nvPicPr>
        <p:blipFill>
          <a:blip r:embed="rId2" cstate="print"/>
          <a:srcRect/>
          <a:stretch>
            <a:fillRect/>
          </a:stretch>
        </p:blipFill>
        <p:spPr bwMode="auto">
          <a:xfrm>
            <a:off x="280988" y="2109788"/>
            <a:ext cx="8582025" cy="2638425"/>
          </a:xfrm>
          <a:prstGeom prst="rect">
            <a:avLst/>
          </a:prstGeom>
          <a:noFill/>
          <a:ln w="9525">
            <a:noFill/>
            <a:miter lim="800000"/>
            <a:headEnd/>
            <a:tailEnd/>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2"/>
          <p:cNvSpPr>
            <a:spLocks noGrp="1"/>
          </p:cNvSpPr>
          <p:nvPr>
            <p:ph type="title" idx="4294967295"/>
          </p:nvPr>
        </p:nvSpPr>
        <p:spPr>
          <a:xfrm>
            <a:off x="457200" y="274638"/>
            <a:ext cx="7210425" cy="922114"/>
          </a:xfrm>
        </p:spPr>
        <p:txBody>
          <a:bodyPr>
            <a:normAutofit fontScale="90000"/>
          </a:bodyPr>
          <a:lstStyle/>
          <a:p>
            <a:pPr algn="l"/>
            <a:r>
              <a:rPr lang="de-DE" sz="3200" dirty="0" smtClean="0">
                <a:solidFill>
                  <a:srgbClr val="4F81BD"/>
                </a:solidFill>
              </a:rPr>
              <a:t/>
            </a:r>
            <a:br>
              <a:rPr lang="de-DE" sz="3200" dirty="0" smtClean="0">
                <a:solidFill>
                  <a:srgbClr val="4F81BD"/>
                </a:solidFill>
              </a:rPr>
            </a:br>
            <a:r>
              <a:rPr lang="de-DE" sz="4000" dirty="0" err="1" smtClean="0">
                <a:solidFill>
                  <a:srgbClr val="4F81BD"/>
                </a:solidFill>
              </a:rPr>
              <a:t>Inferenzstatistik</a:t>
            </a:r>
            <a:r>
              <a:rPr lang="de-DE" sz="4000" dirty="0" smtClean="0">
                <a:solidFill>
                  <a:srgbClr val="4F81BD"/>
                </a:solidFill>
              </a:rPr>
              <a:t> II: </a:t>
            </a:r>
            <a:r>
              <a:rPr lang="de-DE" sz="4000" dirty="0" err="1" smtClean="0">
                <a:solidFill>
                  <a:srgbClr val="4F81BD"/>
                </a:solidFill>
              </a:rPr>
              <a:t>Signifikanztests</a:t>
            </a:r>
            <a:r>
              <a:rPr lang="de-DE" sz="4000" dirty="0" smtClean="0">
                <a:solidFill>
                  <a:srgbClr val="4F81BD"/>
                </a:solidFill>
              </a:rPr>
              <a:t/>
            </a:r>
            <a:br>
              <a:rPr lang="de-DE" sz="4000" dirty="0" smtClean="0">
                <a:solidFill>
                  <a:srgbClr val="4F81BD"/>
                </a:solidFill>
              </a:rPr>
            </a:br>
            <a:endParaRPr lang="de-DE" sz="4000" dirty="0" smtClean="0">
              <a:solidFill>
                <a:srgbClr val="4F81BD"/>
              </a:solidFill>
            </a:endParaRPr>
          </a:p>
        </p:txBody>
      </p:sp>
      <p:sp>
        <p:nvSpPr>
          <p:cNvPr id="650243" name="Rectangle 3"/>
          <p:cNvSpPr>
            <a:spLocks noGrp="1"/>
          </p:cNvSpPr>
          <p:nvPr>
            <p:ph type="body" idx="4294967295"/>
          </p:nvPr>
        </p:nvSpPr>
        <p:spPr/>
        <p:txBody>
          <a:bodyPr/>
          <a:lstStyle/>
          <a:p>
            <a:pPr>
              <a:lnSpc>
                <a:spcPct val="80000"/>
              </a:lnSpc>
            </a:pPr>
            <a:r>
              <a:rPr lang="de-DE" sz="2400" dirty="0" smtClean="0"/>
              <a:t>Eine vorgegebene Annahme (</a:t>
            </a:r>
            <a:r>
              <a:rPr lang="de-DE" sz="2400" b="1" dirty="0" smtClean="0"/>
              <a:t>Nullhypothese H0</a:t>
            </a:r>
            <a:r>
              <a:rPr lang="de-DE" sz="2400" dirty="0" smtClean="0"/>
              <a:t> ) wird anhand von Daten überprüft. Wenn die Daten "stark" von dem abweichen, was man unter der Nullhypothese erwartet, lässt man die Nullhypothese fallen. </a:t>
            </a:r>
          </a:p>
          <a:p>
            <a:pPr>
              <a:lnSpc>
                <a:spcPct val="80000"/>
              </a:lnSpc>
            </a:pPr>
            <a:r>
              <a:rPr lang="de-DE" sz="2400" dirty="0" smtClean="0"/>
              <a:t>Im statistischen Test wird dieses Vorgehen formalisiert. </a:t>
            </a:r>
          </a:p>
          <a:p>
            <a:pPr>
              <a:lnSpc>
                <a:spcPct val="80000"/>
              </a:lnSpc>
            </a:pPr>
            <a:r>
              <a:rPr lang="de-DE" sz="2400" dirty="0" smtClean="0"/>
              <a:t>Nachdem die </a:t>
            </a:r>
            <a:r>
              <a:rPr lang="de-DE" sz="2400" b="1" dirty="0" smtClean="0"/>
              <a:t>Nullhypothese H0</a:t>
            </a:r>
            <a:r>
              <a:rPr lang="de-DE" sz="2400" dirty="0" smtClean="0"/>
              <a:t> und die </a:t>
            </a:r>
            <a:r>
              <a:rPr lang="de-DE" sz="2400" b="1" dirty="0" smtClean="0"/>
              <a:t>Alternativhypothese H1</a:t>
            </a:r>
            <a:r>
              <a:rPr lang="de-DE" sz="2400" dirty="0" smtClean="0"/>
              <a:t> so formuliert sind, dass sie sich gegenseitig ausschließen und keine dritte Möglichkeit zulassen, ergibt sich ein einfaches Entscheidungsschema mit 4 Möglichkeiten</a:t>
            </a:r>
          </a:p>
          <a:p>
            <a:pPr>
              <a:lnSpc>
                <a:spcPct val="80000"/>
              </a:lnSpc>
            </a:pPr>
            <a:r>
              <a:rPr lang="de-DE" sz="2400" dirty="0" smtClean="0"/>
              <a:t>Der </a:t>
            </a:r>
            <a:r>
              <a:rPr lang="de-DE" sz="2400" b="1" dirty="0" smtClean="0">
                <a:hlinkClick r:id="rId3"/>
              </a:rPr>
              <a:t>Fehler 1. Art</a:t>
            </a:r>
            <a:r>
              <a:rPr lang="de-DE" sz="2400" dirty="0" smtClean="0"/>
              <a:t> ist der Fehler, die Nullhypothese zu </a:t>
            </a:r>
            <a:r>
              <a:rPr lang="de-DE" sz="2400" b="1" dirty="0" smtClean="0"/>
              <a:t>verwerfen</a:t>
            </a:r>
            <a:r>
              <a:rPr lang="de-DE" sz="2400" dirty="0" smtClean="0"/>
              <a:t>, obwohl sie </a:t>
            </a:r>
            <a:r>
              <a:rPr lang="de-DE" sz="2400" b="1" dirty="0" smtClean="0"/>
              <a:t>richtig</a:t>
            </a:r>
            <a:r>
              <a:rPr lang="de-DE" sz="2400" dirty="0" smtClean="0"/>
              <a:t> ist. </a:t>
            </a:r>
          </a:p>
          <a:p>
            <a:pPr>
              <a:lnSpc>
                <a:spcPct val="80000"/>
              </a:lnSpc>
            </a:pPr>
            <a:r>
              <a:rPr lang="de-DE" sz="2400" dirty="0" smtClean="0"/>
              <a:t>Der </a:t>
            </a:r>
            <a:r>
              <a:rPr lang="de-DE" sz="2400" b="1" dirty="0" smtClean="0">
                <a:hlinkClick r:id="rId3"/>
              </a:rPr>
              <a:t>Fehler 2. Art</a:t>
            </a:r>
            <a:r>
              <a:rPr lang="de-DE" sz="2400" dirty="0" smtClean="0"/>
              <a:t> ist der Fehler, die Nullhypothese zu </a:t>
            </a:r>
            <a:r>
              <a:rPr lang="de-DE" sz="2400" b="1" dirty="0" smtClean="0"/>
              <a:t>behalten</a:t>
            </a:r>
            <a:r>
              <a:rPr lang="de-DE" sz="2400" dirty="0" smtClean="0"/>
              <a:t>, obwohl sie </a:t>
            </a:r>
            <a:r>
              <a:rPr lang="de-DE" sz="2400" b="1" dirty="0" smtClean="0"/>
              <a:t>falsch</a:t>
            </a:r>
            <a:r>
              <a:rPr lang="de-DE" sz="2400" dirty="0" smtClean="0"/>
              <a:t> ist. </a:t>
            </a:r>
          </a:p>
        </p:txBody>
      </p:sp>
      <p:sp>
        <p:nvSpPr>
          <p:cNvPr id="4" name="Datumsplatzhalter 3"/>
          <p:cNvSpPr>
            <a:spLocks noGrp="1"/>
          </p:cNvSpPr>
          <p:nvPr>
            <p:ph type="dt" sz="half" idx="10"/>
          </p:nvPr>
        </p:nvSpPr>
        <p:spPr>
          <a:xfrm>
            <a:off x="457200" y="6356350"/>
            <a:ext cx="2133600" cy="365125"/>
          </a:xfrm>
        </p:spPr>
        <p:txBody>
          <a:bodyPr/>
          <a:lstStyle/>
          <a:p>
            <a:fld id="{A833192F-082F-493A-AABD-D0869F49B4B1}" type="datetime1">
              <a:rPr lang="de-AT" smtClean="0"/>
              <a:pPr/>
              <a:t>18.06.2021</a:t>
            </a:fld>
            <a:endParaRPr lang="de-DE" altLang="en-US" dirty="0"/>
          </a:p>
        </p:txBody>
      </p:sp>
      <p:sp>
        <p:nvSpPr>
          <p:cNvPr id="5" name="Fußzeilenplatzhalter 4"/>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6"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153</a:t>
            </a:fld>
            <a:endParaRPr lang="de-DE" altLang="en-US" dirty="0"/>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2"/>
          <p:cNvSpPr>
            <a:spLocks noGrp="1"/>
          </p:cNvSpPr>
          <p:nvPr>
            <p:ph type="title" idx="4294967295"/>
          </p:nvPr>
        </p:nvSpPr>
        <p:spPr>
          <a:xfrm>
            <a:off x="457200" y="274638"/>
            <a:ext cx="7427913" cy="1143000"/>
          </a:xfrm>
        </p:spPr>
        <p:txBody>
          <a:bodyPr>
            <a:normAutofit fontScale="90000"/>
          </a:bodyPr>
          <a:lstStyle/>
          <a:p>
            <a:pPr algn="l"/>
            <a:r>
              <a:rPr lang="de-DE" sz="4000" dirty="0" smtClean="0">
                <a:solidFill>
                  <a:srgbClr val="4F81BD"/>
                </a:solidFill>
              </a:rPr>
              <a:t/>
            </a:r>
            <a:br>
              <a:rPr lang="de-DE" sz="4000" dirty="0" smtClean="0">
                <a:solidFill>
                  <a:srgbClr val="4F81BD"/>
                </a:solidFill>
              </a:rPr>
            </a:br>
            <a:r>
              <a:rPr lang="de-DE" sz="4000" dirty="0" err="1" smtClean="0">
                <a:solidFill>
                  <a:srgbClr val="4F81BD"/>
                </a:solidFill>
              </a:rPr>
              <a:t>Inferenzstatistik</a:t>
            </a:r>
            <a:r>
              <a:rPr lang="de-DE" sz="4000" dirty="0" smtClean="0">
                <a:solidFill>
                  <a:srgbClr val="4F81BD"/>
                </a:solidFill>
              </a:rPr>
              <a:t> II: </a:t>
            </a:r>
            <a:r>
              <a:rPr lang="de-DE" sz="4000" dirty="0" err="1" smtClean="0">
                <a:solidFill>
                  <a:srgbClr val="4F81BD"/>
                </a:solidFill>
              </a:rPr>
              <a:t>Signifikanztests</a:t>
            </a:r>
            <a:r>
              <a:rPr lang="de-DE" sz="4000" dirty="0" smtClean="0">
                <a:solidFill>
                  <a:srgbClr val="4F81BD"/>
                </a:solidFill>
              </a:rPr>
              <a:t/>
            </a:r>
            <a:br>
              <a:rPr lang="de-DE" sz="4000" dirty="0" smtClean="0">
                <a:solidFill>
                  <a:srgbClr val="4F81BD"/>
                </a:solidFill>
              </a:rPr>
            </a:br>
            <a:endParaRPr lang="de-DE" sz="4000" dirty="0" smtClean="0">
              <a:solidFill>
                <a:srgbClr val="4F81BD"/>
              </a:solidFill>
            </a:endParaRPr>
          </a:p>
        </p:txBody>
      </p:sp>
      <p:sp>
        <p:nvSpPr>
          <p:cNvPr id="652291" name="Rectangle 3"/>
          <p:cNvSpPr>
            <a:spLocks noGrp="1"/>
          </p:cNvSpPr>
          <p:nvPr>
            <p:ph type="body" idx="4294967295"/>
          </p:nvPr>
        </p:nvSpPr>
        <p:spPr>
          <a:xfrm>
            <a:off x="457200" y="1600200"/>
            <a:ext cx="8229600" cy="4492625"/>
          </a:xfrm>
        </p:spPr>
        <p:txBody>
          <a:bodyPr>
            <a:normAutofit lnSpcReduction="10000"/>
          </a:bodyPr>
          <a:lstStyle/>
          <a:p>
            <a:pPr>
              <a:lnSpc>
                <a:spcPct val="80000"/>
              </a:lnSpc>
            </a:pPr>
            <a:r>
              <a:rPr lang="de-DE" sz="2400" dirty="0" smtClean="0"/>
              <a:t>Ergebnis eines </a:t>
            </a:r>
            <a:r>
              <a:rPr lang="de-DE" sz="2400" dirty="0" err="1" smtClean="0"/>
              <a:t>Signifikanztests</a:t>
            </a:r>
            <a:r>
              <a:rPr lang="de-DE" sz="2400" dirty="0" smtClean="0"/>
              <a:t> ist die </a:t>
            </a:r>
            <a:r>
              <a:rPr lang="de-DE" sz="2400" b="1" dirty="0" smtClean="0"/>
              <a:t>Teststatistik</a:t>
            </a:r>
            <a:r>
              <a:rPr lang="de-DE" sz="2400" dirty="0" smtClean="0"/>
              <a:t>. </a:t>
            </a:r>
          </a:p>
          <a:p>
            <a:pPr>
              <a:lnSpc>
                <a:spcPct val="80000"/>
              </a:lnSpc>
            </a:pPr>
            <a:r>
              <a:rPr lang="de-DE" sz="2400" dirty="0" smtClean="0"/>
              <a:t>Der Wertebereich der Teststatistik wird in zwei Teilmengen zerlegt, den </a:t>
            </a:r>
            <a:r>
              <a:rPr lang="de-DE" sz="2400" b="1" dirty="0" smtClean="0"/>
              <a:t>Verwerfungsbereich</a:t>
            </a:r>
            <a:r>
              <a:rPr lang="de-DE" sz="2400" dirty="0" smtClean="0"/>
              <a:t> und den </a:t>
            </a:r>
            <a:r>
              <a:rPr lang="de-DE" sz="2400" b="1" dirty="0" smtClean="0"/>
              <a:t>Annahmebereich</a:t>
            </a:r>
            <a:r>
              <a:rPr lang="de-DE" sz="2400" dirty="0" smtClean="0"/>
              <a:t>. Wenn die Prüfgröße in den Verwerfungsbereich fällt, wird die Nullhypothese verworfen, ansonsten wird sie behalten. </a:t>
            </a:r>
          </a:p>
          <a:p>
            <a:pPr>
              <a:lnSpc>
                <a:spcPct val="80000"/>
              </a:lnSpc>
            </a:pPr>
            <a:r>
              <a:rPr lang="de-DE" sz="2400" dirty="0" smtClean="0"/>
              <a:t>Man wählt den Verwerfungsbereich so, dass unter H0 seine Wahrscheinlichkeit unter einen vorgegebenen Wert </a:t>
            </a:r>
            <a:r>
              <a:rPr lang="de-DE" sz="2400" b="1" i="1" dirty="0" smtClean="0"/>
              <a:t>α</a:t>
            </a:r>
            <a:r>
              <a:rPr lang="de-DE" sz="2400" dirty="0" smtClean="0"/>
              <a:t> fällt. </a:t>
            </a:r>
            <a:r>
              <a:rPr lang="de-DE" sz="2400" b="1" i="1" dirty="0" smtClean="0"/>
              <a:t>α</a:t>
            </a:r>
            <a:r>
              <a:rPr lang="de-DE" sz="2400" dirty="0" smtClean="0"/>
              <a:t>, das sogenannte </a:t>
            </a:r>
            <a:r>
              <a:rPr lang="de-DE" sz="2400" b="1" dirty="0" err="1" smtClean="0">
                <a:hlinkClick r:id="rId3"/>
              </a:rPr>
              <a:t>Signifikanzniveau</a:t>
            </a:r>
            <a:r>
              <a:rPr lang="de-DE" sz="2400" dirty="0" smtClean="0"/>
              <a:t> des Tests, ist damit die </a:t>
            </a:r>
            <a:r>
              <a:rPr lang="de-DE" sz="2400" b="1" dirty="0" smtClean="0"/>
              <a:t>Obergrenze</a:t>
            </a:r>
            <a:r>
              <a:rPr lang="de-DE" sz="2400" dirty="0" smtClean="0"/>
              <a:t> für die Wahrscheinlichkeit, den </a:t>
            </a:r>
            <a:r>
              <a:rPr lang="de-DE" sz="2400" b="1" dirty="0" smtClean="0"/>
              <a:t>Fehler 1. Art</a:t>
            </a:r>
            <a:r>
              <a:rPr lang="de-DE" sz="2400" dirty="0" smtClean="0"/>
              <a:t> zu begehen. α wird vom Versuchsleiter vorgegeben. </a:t>
            </a:r>
            <a:r>
              <a:rPr lang="de-DE" sz="2400" b="1" dirty="0" smtClean="0"/>
              <a:t>Übliche</a:t>
            </a:r>
            <a:r>
              <a:rPr lang="de-DE" sz="2400" dirty="0" smtClean="0"/>
              <a:t> Werte für </a:t>
            </a:r>
            <a:r>
              <a:rPr lang="de-DE" sz="2400" b="1" i="1" dirty="0" smtClean="0"/>
              <a:t>α</a:t>
            </a:r>
            <a:r>
              <a:rPr lang="de-DE" sz="2400" dirty="0" smtClean="0"/>
              <a:t> sind </a:t>
            </a:r>
            <a:r>
              <a:rPr lang="de-DE" sz="2400" b="1" dirty="0" smtClean="0"/>
              <a:t>0.05, 0.01 und 0.001</a:t>
            </a:r>
            <a:r>
              <a:rPr lang="de-DE" sz="2400" dirty="0" smtClean="0"/>
              <a:t>. </a:t>
            </a:r>
          </a:p>
          <a:p>
            <a:pPr>
              <a:lnSpc>
                <a:spcPct val="80000"/>
              </a:lnSpc>
            </a:pPr>
            <a:r>
              <a:rPr lang="de-DE" sz="2400" dirty="0" smtClean="0"/>
              <a:t>Welches α man wählt, hängt von den Konsequenzen ab, die der Fehler 1. Art hat. Der naheliegende Wunsch, </a:t>
            </a:r>
            <a:r>
              <a:rPr lang="de-DE" sz="2400" i="1" dirty="0" smtClean="0"/>
              <a:t>α</a:t>
            </a:r>
            <a:r>
              <a:rPr lang="de-DE" sz="2400" dirty="0" smtClean="0"/>
              <a:t> = 0 zu wählen, scheitert daran, dass dann </a:t>
            </a:r>
            <a:r>
              <a:rPr lang="de-DE" sz="2400" b="1" i="1" dirty="0" smtClean="0"/>
              <a:t>ß</a:t>
            </a:r>
            <a:r>
              <a:rPr lang="de-DE" sz="2400" dirty="0" smtClean="0"/>
              <a:t>, die Wahrscheinlichkeit für den </a:t>
            </a:r>
            <a:r>
              <a:rPr lang="de-DE" sz="2400" b="1" dirty="0" smtClean="0"/>
              <a:t>Fehler 2. Art</a:t>
            </a:r>
            <a:r>
              <a:rPr lang="de-DE" sz="2400" dirty="0" smtClean="0"/>
              <a:t>, groß wird. </a:t>
            </a:r>
          </a:p>
        </p:txBody>
      </p:sp>
      <p:sp>
        <p:nvSpPr>
          <p:cNvPr id="4" name="Datumsplatzhalter 3"/>
          <p:cNvSpPr>
            <a:spLocks noGrp="1"/>
          </p:cNvSpPr>
          <p:nvPr>
            <p:ph type="dt" sz="half" idx="10"/>
          </p:nvPr>
        </p:nvSpPr>
        <p:spPr>
          <a:xfrm>
            <a:off x="457200" y="6356350"/>
            <a:ext cx="2133600" cy="365125"/>
          </a:xfrm>
        </p:spPr>
        <p:txBody>
          <a:bodyPr/>
          <a:lstStyle/>
          <a:p>
            <a:fld id="{A833192F-082F-493A-AABD-D0869F49B4B1}" type="datetime1">
              <a:rPr lang="de-AT" smtClean="0"/>
              <a:pPr/>
              <a:t>18.06.2021</a:t>
            </a:fld>
            <a:endParaRPr lang="de-DE" altLang="en-US" dirty="0"/>
          </a:p>
        </p:txBody>
      </p:sp>
      <p:sp>
        <p:nvSpPr>
          <p:cNvPr id="5" name="Fußzeilenplatzhalter 4"/>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6"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154</a:t>
            </a:fld>
            <a:endParaRPr lang="de-DE" altLang="en-US" dirty="0"/>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Definitionen</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155</a:t>
            </a:fld>
            <a:endParaRPr lang="de-DE" altLang="en-US"/>
          </a:p>
        </p:txBody>
      </p:sp>
      <p:pic>
        <p:nvPicPr>
          <p:cNvPr id="7" name="Picture 2" descr="D:\WORK\PEARSON\000 FOLIEN\4100\JPG\4100-100b.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1484784"/>
            <a:ext cx="5586153" cy="167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WORK\PEARSON\000 FOLIEN\4100\JPG\4100-1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910" y="3161832"/>
            <a:ext cx="563245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D:\WORK\PEARSON\000 FOLIEN\4100\JPG\4100-11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303" y="4581128"/>
            <a:ext cx="55943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D:\WORK\PEARSON\000 FOLIEN\4100\JPG\4100-1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176" y="1560271"/>
            <a:ext cx="2834127" cy="3003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243886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Mögliche Entscheidungen</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156</a:t>
            </a:fld>
            <a:endParaRPr lang="de-DE" altLang="en-US"/>
          </a:p>
        </p:txBody>
      </p:sp>
      <p:pic>
        <p:nvPicPr>
          <p:cNvPr id="7" name="Picture 2" descr="D:\WORK\PEARSON\000 FOLIEN\4100\JPG\4100-112b.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2348880"/>
            <a:ext cx="8557423"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706450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Type I versus Type II Error</a:t>
            </a:r>
            <a:endParaRPr lang="en-US" sz="2400" dirty="0"/>
          </a:p>
        </p:txBody>
      </p:sp>
      <p:graphicFrame>
        <p:nvGraphicFramePr>
          <p:cNvPr id="6" name="Tabelle 5"/>
          <p:cNvGraphicFramePr>
            <a:graphicFrameLocks noGrp="1"/>
          </p:cNvGraphicFramePr>
          <p:nvPr>
            <p:extLst>
              <p:ext uri="{D42A27DB-BD31-4B8C-83A1-F6EECF244321}">
                <p14:modId xmlns:p14="http://schemas.microsoft.com/office/powerpoint/2010/main" val="219049861"/>
              </p:ext>
            </p:extLst>
          </p:nvPr>
        </p:nvGraphicFramePr>
        <p:xfrm>
          <a:off x="611560" y="1988840"/>
          <a:ext cx="8136904" cy="3456384"/>
        </p:xfrm>
        <a:graphic>
          <a:graphicData uri="http://schemas.openxmlformats.org/drawingml/2006/table">
            <a:tbl>
              <a:tblPr firstRow="1" bandRow="1">
                <a:tableStyleId>{F5AB1C69-6EDB-4FF4-983F-18BD219EF322}</a:tableStyleId>
              </a:tblPr>
              <a:tblGrid>
                <a:gridCol w="1334970">
                  <a:extLst>
                    <a:ext uri="{9D8B030D-6E8A-4147-A177-3AD203B41FA5}">
                      <a16:colId xmlns:a16="http://schemas.microsoft.com/office/drawing/2014/main" val="20000"/>
                    </a:ext>
                  </a:extLst>
                </a:gridCol>
                <a:gridCol w="667485">
                  <a:extLst>
                    <a:ext uri="{9D8B030D-6E8A-4147-A177-3AD203B41FA5}">
                      <a16:colId xmlns:a16="http://schemas.microsoft.com/office/drawing/2014/main" val="20001"/>
                    </a:ext>
                  </a:extLst>
                </a:gridCol>
                <a:gridCol w="2669940">
                  <a:extLst>
                    <a:ext uri="{9D8B030D-6E8A-4147-A177-3AD203B41FA5}">
                      <a16:colId xmlns:a16="http://schemas.microsoft.com/office/drawing/2014/main" val="20002"/>
                    </a:ext>
                  </a:extLst>
                </a:gridCol>
                <a:gridCol w="3464509">
                  <a:extLst>
                    <a:ext uri="{9D8B030D-6E8A-4147-A177-3AD203B41FA5}">
                      <a16:colId xmlns:a16="http://schemas.microsoft.com/office/drawing/2014/main" val="20003"/>
                    </a:ext>
                  </a:extLst>
                </a:gridCol>
              </a:tblGrid>
              <a:tr h="633960">
                <a:tc>
                  <a:txBody>
                    <a:bodyPr/>
                    <a:lstStyle/>
                    <a:p>
                      <a:endParaRPr lang="en-US"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C0EE"/>
                    </a:solidFill>
                  </a:tcPr>
                </a:tc>
                <a:tc>
                  <a:txBody>
                    <a:bodyPr/>
                    <a:lstStyle/>
                    <a:p>
                      <a:endParaRPr lang="en-US" b="0"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C0EE"/>
                    </a:solidFill>
                  </a:tcPr>
                </a:tc>
                <a:tc gridSpan="2">
                  <a:txBody>
                    <a:bodyPr/>
                    <a:lstStyle/>
                    <a:p>
                      <a:r>
                        <a:rPr lang="en-US" b="0" noProof="0" smtClean="0">
                          <a:solidFill>
                            <a:schemeClr val="tx1"/>
                          </a:solidFill>
                        </a:rPr>
                        <a:t>Decide for</a:t>
                      </a:r>
                      <a:endParaRPr lang="en-US" b="0"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C0EE"/>
                    </a:solidFill>
                  </a:tcPr>
                </a:tc>
                <a:tc hMerge="1">
                  <a:txBody>
                    <a:bodyPr/>
                    <a:lstStyle/>
                    <a:p>
                      <a:endParaRPr lang="de-DE" b="0" dirty="0">
                        <a:solidFill>
                          <a:schemeClr val="tx1"/>
                        </a:solidFill>
                      </a:endParaRPr>
                    </a:p>
                  </a:txBody>
                  <a:tcPr/>
                </a:tc>
                <a:extLst>
                  <a:ext uri="{0D108BD9-81ED-4DB2-BD59-A6C34878D82A}">
                    <a16:rowId xmlns:a16="http://schemas.microsoft.com/office/drawing/2014/main" val="10000"/>
                  </a:ext>
                </a:extLst>
              </a:tr>
              <a:tr h="633960">
                <a:tc>
                  <a:txBody>
                    <a:bodyPr/>
                    <a:lstStyle/>
                    <a:p>
                      <a:endParaRPr lang="en-US" noProof="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C0E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noProof="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1F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noProof="0" smtClean="0"/>
                        <a:t>H</a:t>
                      </a:r>
                      <a:r>
                        <a:rPr lang="en-US" sz="1800" baseline="-25000" noProof="0" smtClean="0"/>
                        <a:t>0</a:t>
                      </a:r>
                      <a:endParaRPr lang="en-US" noProof="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1F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noProof="0" dirty="0" smtClean="0"/>
                        <a:t>H</a:t>
                      </a:r>
                      <a:r>
                        <a:rPr lang="en-US" sz="1800" baseline="-25000" noProof="0" dirty="0" smtClean="0"/>
                        <a:t>1</a:t>
                      </a:r>
                      <a:endParaRPr lang="en-US" noProof="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1F0"/>
                    </a:solidFill>
                  </a:tcPr>
                </a:tc>
                <a:extLst>
                  <a:ext uri="{0D108BD9-81ED-4DB2-BD59-A6C34878D82A}">
                    <a16:rowId xmlns:a16="http://schemas.microsoft.com/office/drawing/2014/main" val="10001"/>
                  </a:ext>
                </a:extLst>
              </a:tr>
              <a:tr h="1094232">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smtClean="0"/>
                        <a:t>Reality</a:t>
                      </a:r>
                    </a:p>
                    <a:p>
                      <a:endParaRPr lang="en-US"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C0E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noProof="0" smtClean="0"/>
                        <a:t>H</a:t>
                      </a:r>
                      <a:r>
                        <a:rPr lang="en-US" sz="1800" baseline="-25000" noProof="0" smtClean="0"/>
                        <a:t>0</a:t>
                      </a:r>
                      <a:endParaRPr lang="en-US" noProof="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1F0"/>
                    </a:solidFill>
                  </a:tcPr>
                </a:tc>
                <a:tc>
                  <a:txBody>
                    <a:bodyPr/>
                    <a:lstStyle/>
                    <a:p>
                      <a:r>
                        <a:rPr lang="en-US" noProof="0" smtClean="0"/>
                        <a:t>Correct decision</a:t>
                      </a:r>
                      <a:endParaRPr lang="en-US" noProof="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noProof="0" smtClean="0"/>
                        <a:t>Wrong decision:</a:t>
                      </a:r>
                    </a:p>
                    <a:p>
                      <a:r>
                        <a:rPr lang="en-US" noProof="0" smtClean="0"/>
                        <a:t>Type I error (</a:t>
                      </a:r>
                      <a:r>
                        <a:rPr lang="en-US" noProof="0" smtClean="0">
                          <a:latin typeface="Symbol" pitchFamily="18" charset="2"/>
                        </a:rPr>
                        <a:t>a</a:t>
                      </a:r>
                      <a:r>
                        <a:rPr lang="en-US" noProof="0" smtClean="0"/>
                        <a:t>)</a:t>
                      </a:r>
                      <a:endParaRPr lang="en-US" noProof="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094232">
                <a:tc vMerge="1">
                  <a:txBody>
                    <a:bodyPr/>
                    <a:lstStyle/>
                    <a:p>
                      <a:endParaRPr lang="de-DE"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noProof="0" smtClean="0"/>
                        <a:t>H</a:t>
                      </a:r>
                      <a:r>
                        <a:rPr lang="en-US" sz="1800" baseline="-25000" noProof="0" smtClean="0"/>
                        <a:t>1</a:t>
                      </a:r>
                      <a:endParaRPr lang="en-US" noProof="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1F0"/>
                    </a:solidFill>
                  </a:tcPr>
                </a:tc>
                <a:tc>
                  <a:txBody>
                    <a:bodyPr/>
                    <a:lstStyle/>
                    <a:p>
                      <a:r>
                        <a:rPr lang="en-US" noProof="0" smtClean="0"/>
                        <a:t>Wrong decision:</a:t>
                      </a:r>
                    </a:p>
                    <a:p>
                      <a:r>
                        <a:rPr lang="en-US" noProof="0" smtClean="0"/>
                        <a:t>Type II error (</a:t>
                      </a:r>
                      <a:r>
                        <a:rPr lang="en-US" noProof="0" smtClean="0">
                          <a:latin typeface="Symbol" pitchFamily="18" charset="2"/>
                        </a:rPr>
                        <a:t>b</a:t>
                      </a:r>
                      <a:r>
                        <a:rPr lang="en-US" noProof="0" smtClean="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noProof="0" dirty="0" smtClean="0"/>
                        <a:t>Correct decision:</a:t>
                      </a:r>
                    </a:p>
                    <a:p>
                      <a:r>
                        <a:rPr lang="en-US" noProof="0" dirty="0" smtClean="0"/>
                        <a:t>Power</a:t>
                      </a:r>
                      <a:r>
                        <a:rPr lang="en-US" baseline="0" noProof="0" dirty="0" smtClean="0"/>
                        <a:t> (1-</a:t>
                      </a:r>
                      <a:r>
                        <a:rPr lang="en-US" noProof="0" dirty="0" smtClean="0">
                          <a:latin typeface="Symbol" pitchFamily="18" charset="2"/>
                        </a:rPr>
                        <a:t>b</a:t>
                      </a:r>
                      <a:r>
                        <a:rPr lang="en-US" baseline="0" noProof="0" dirty="0" smtClean="0"/>
                        <a:t>)</a:t>
                      </a:r>
                      <a:endParaRPr lang="en-US"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200896068"/>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Rectangle 2"/>
          <p:cNvSpPr>
            <a:spLocks noGrp="1" noChangeArrowheads="1"/>
          </p:cNvSpPr>
          <p:nvPr>
            <p:ph type="title" idx="4294967295"/>
          </p:nvPr>
        </p:nvSpPr>
        <p:spPr>
          <a:xfrm>
            <a:off x="457200" y="274638"/>
            <a:ext cx="6186488" cy="1143000"/>
          </a:xfrm>
        </p:spPr>
        <p:txBody>
          <a:bodyPr>
            <a:normAutofit/>
          </a:bodyPr>
          <a:lstStyle/>
          <a:p>
            <a:pPr algn="l"/>
            <a:r>
              <a:rPr lang="de-AT" sz="3200" dirty="0" smtClean="0">
                <a:solidFill>
                  <a:srgbClr val="4F81BD"/>
                </a:solidFill>
              </a:rPr>
              <a:t>Parallelgruppenstudie</a:t>
            </a:r>
          </a:p>
        </p:txBody>
      </p:sp>
      <p:sp>
        <p:nvSpPr>
          <p:cNvPr id="611331" name="Rectangle 3"/>
          <p:cNvSpPr>
            <a:spLocks noGrp="1" noChangeArrowheads="1"/>
          </p:cNvSpPr>
          <p:nvPr>
            <p:ph idx="4294967295"/>
          </p:nvPr>
        </p:nvSpPr>
        <p:spPr>
          <a:xfrm>
            <a:off x="457200" y="1600200"/>
            <a:ext cx="8229600" cy="4757738"/>
          </a:xfrm>
        </p:spPr>
        <p:txBody>
          <a:bodyPr/>
          <a:lstStyle/>
          <a:p>
            <a:pPr>
              <a:lnSpc>
                <a:spcPct val="80000"/>
              </a:lnSpc>
            </a:pPr>
            <a:r>
              <a:rPr lang="de-AT" sz="2400" dirty="0" smtClean="0"/>
              <a:t>z.B. Untersuchung der Wirksamkeit eines neuen blutdrucksenkenden Medikaments im Vergleich zu einer Standardtherapie</a:t>
            </a:r>
            <a:r>
              <a:rPr lang="de-DE" sz="2400" dirty="0" smtClean="0"/>
              <a:t> oder Placebo (=Kontrolle)</a:t>
            </a:r>
          </a:p>
          <a:p>
            <a:pPr lvl="2">
              <a:lnSpc>
                <a:spcPct val="80000"/>
              </a:lnSpc>
            </a:pPr>
            <a:r>
              <a:rPr lang="de-AT" sz="1600" b="1" dirty="0" smtClean="0">
                <a:solidFill>
                  <a:srgbClr val="003399"/>
                </a:solidFill>
              </a:rPr>
              <a:t>Nullhypothese H0:</a:t>
            </a:r>
            <a:r>
              <a:rPr lang="de-AT" sz="1600" dirty="0" smtClean="0"/>
              <a:t> die beiden Therapien sind im Mittel gleich wirksam</a:t>
            </a:r>
          </a:p>
          <a:p>
            <a:pPr lvl="3">
              <a:lnSpc>
                <a:spcPct val="80000"/>
              </a:lnSpc>
            </a:pPr>
            <a:r>
              <a:rPr lang="de-AT" sz="1400" dirty="0" smtClean="0"/>
              <a:t>z.B. die Änderung des systolischen Blutdrucks ist im Mittel in beiden Gruppen gleich </a:t>
            </a:r>
          </a:p>
          <a:p>
            <a:pPr lvl="3">
              <a:lnSpc>
                <a:spcPct val="80000"/>
              </a:lnSpc>
            </a:pPr>
            <a:r>
              <a:rPr lang="de-AT" sz="1400" b="1" dirty="0" smtClean="0">
                <a:solidFill>
                  <a:schemeClr val="tx2"/>
                </a:solidFill>
              </a:rPr>
              <a:t>Die Ungültigkeit der Nullhypothese ist zu beweisen</a:t>
            </a:r>
          </a:p>
          <a:p>
            <a:pPr>
              <a:lnSpc>
                <a:spcPct val="80000"/>
              </a:lnSpc>
            </a:pPr>
            <a:r>
              <a:rPr lang="de-AT" sz="2400" b="1" dirty="0" smtClean="0">
                <a:solidFill>
                  <a:srgbClr val="003399"/>
                </a:solidFill>
              </a:rPr>
              <a:t>Alternativhypothese H1:</a:t>
            </a:r>
            <a:r>
              <a:rPr lang="de-AT" sz="2400" dirty="0" smtClean="0"/>
              <a:t> die beiden Therapien sind im Mittel unterschiedlich stark wirksam</a:t>
            </a:r>
          </a:p>
          <a:p>
            <a:pPr>
              <a:lnSpc>
                <a:spcPct val="80000"/>
              </a:lnSpc>
            </a:pPr>
            <a:endParaRPr lang="de-AT" sz="2400" dirty="0" smtClean="0"/>
          </a:p>
          <a:p>
            <a:pPr>
              <a:lnSpc>
                <a:spcPct val="80000"/>
              </a:lnSpc>
            </a:pPr>
            <a:r>
              <a:rPr lang="de-AT" sz="2000" b="1" u="sng" dirty="0" smtClean="0"/>
              <a:t>Voraussetzung</a:t>
            </a:r>
            <a:r>
              <a:rPr lang="de-AT" sz="2000" dirty="0" smtClean="0"/>
              <a:t>: Die beiden Gruppen stimmen in den wesentlichen Merkmalen überein – siehe </a:t>
            </a:r>
            <a:r>
              <a:rPr lang="de-AT" sz="2000" dirty="0" err="1" smtClean="0"/>
              <a:t>Randomisierung</a:t>
            </a:r>
            <a:endParaRPr lang="de-AT" sz="2000" dirty="0" smtClean="0"/>
          </a:p>
          <a:p>
            <a:pPr lvl="1">
              <a:lnSpc>
                <a:spcPct val="80000"/>
              </a:lnSpc>
            </a:pPr>
            <a:r>
              <a:rPr lang="de-AT" sz="1800" dirty="0" smtClean="0"/>
              <a:t>Nur die Therapien sind unterschiedlich</a:t>
            </a:r>
          </a:p>
          <a:p>
            <a:pPr lvl="1">
              <a:lnSpc>
                <a:spcPct val="80000"/>
              </a:lnSpc>
            </a:pPr>
            <a:r>
              <a:rPr lang="de-AT" sz="1800" dirty="0" smtClean="0"/>
              <a:t>Strukturgleichheit der Gruppen </a:t>
            </a:r>
          </a:p>
        </p:txBody>
      </p:sp>
      <p:sp>
        <p:nvSpPr>
          <p:cNvPr id="6" name="Datumsplatzhalter 3"/>
          <p:cNvSpPr>
            <a:spLocks noGrp="1"/>
          </p:cNvSpPr>
          <p:nvPr>
            <p:ph type="dt" sz="half" idx="10"/>
          </p:nvPr>
        </p:nvSpPr>
        <p:spPr>
          <a:xfrm>
            <a:off x="457200" y="6356350"/>
            <a:ext cx="2133600" cy="365125"/>
          </a:xfrm>
        </p:spPr>
        <p:txBody>
          <a:bodyPr/>
          <a:lstStyle/>
          <a:p>
            <a:fld id="{A833192F-082F-493A-AABD-D0869F49B4B1}" type="datetime1">
              <a:rPr lang="de-AT" smtClean="0"/>
              <a:pPr/>
              <a:t>18.06.2021</a:t>
            </a:fld>
            <a:endParaRPr lang="de-DE" altLang="en-US" dirty="0"/>
          </a:p>
        </p:txBody>
      </p:sp>
      <p:sp>
        <p:nvSpPr>
          <p:cNvPr id="7" name="Fußzeilenplatzhalter 4"/>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8"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158</a:t>
            </a:fld>
            <a:endParaRPr lang="de-DE" altLang="en-US" dirty="0"/>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8" name="Rectangle 2"/>
          <p:cNvSpPr>
            <a:spLocks noGrp="1" noChangeArrowheads="1"/>
          </p:cNvSpPr>
          <p:nvPr>
            <p:ph type="title"/>
          </p:nvPr>
        </p:nvSpPr>
        <p:spPr/>
        <p:txBody>
          <a:bodyPr/>
          <a:lstStyle/>
          <a:p>
            <a:pPr eaLnBrk="1" hangingPunct="1"/>
            <a:r>
              <a:rPr lang="de-AT" smtClean="0"/>
              <a:t>Die statistischen Hypothesen</a:t>
            </a:r>
            <a:endParaRPr lang="de-DE" smtClean="0"/>
          </a:p>
        </p:txBody>
      </p:sp>
      <p:sp>
        <p:nvSpPr>
          <p:cNvPr id="30729" name="Rectangle 3"/>
          <p:cNvSpPr>
            <a:spLocks noGrp="1" noChangeArrowheads="1"/>
          </p:cNvSpPr>
          <p:nvPr>
            <p:ph type="body" idx="1"/>
          </p:nvPr>
        </p:nvSpPr>
        <p:spPr/>
        <p:txBody>
          <a:bodyPr/>
          <a:lstStyle/>
          <a:p>
            <a:pPr eaLnBrk="1" hangingPunct="1"/>
            <a:r>
              <a:rPr lang="de-AT" sz="2000" b="1" dirty="0" smtClean="0"/>
              <a:t>Alternativhypothese H</a:t>
            </a:r>
            <a:r>
              <a:rPr lang="de-AT" sz="2000" b="1" baseline="-25000" dirty="0" smtClean="0"/>
              <a:t>A</a:t>
            </a:r>
          </a:p>
          <a:p>
            <a:pPr eaLnBrk="1" hangingPunct="1">
              <a:buFont typeface="Wingdings" pitchFamily="2" charset="2"/>
              <a:buNone/>
            </a:pPr>
            <a:r>
              <a:rPr lang="de-AT" sz="2000" dirty="0" smtClean="0"/>
              <a:t>	Forschungshypothese</a:t>
            </a:r>
          </a:p>
          <a:p>
            <a:pPr lvl="1" eaLnBrk="1" hangingPunct="1">
              <a:buFont typeface="Wingdings" pitchFamily="2" charset="2"/>
              <a:buNone/>
            </a:pPr>
            <a:r>
              <a:rPr lang="de-AT" sz="2400" dirty="0" smtClean="0"/>
              <a:t>	</a:t>
            </a:r>
            <a:r>
              <a:rPr lang="de-AT" sz="1600" dirty="0" smtClean="0"/>
              <a:t>				 </a:t>
            </a:r>
          </a:p>
          <a:p>
            <a:pPr lvl="1" eaLnBrk="1" hangingPunct="1">
              <a:buFont typeface="Wingdings" pitchFamily="2" charset="2"/>
              <a:buNone/>
            </a:pPr>
            <a:r>
              <a:rPr lang="de-AT" sz="1600" dirty="0" err="1" smtClean="0"/>
              <a:t>ungerichtet</a:t>
            </a:r>
            <a:r>
              <a:rPr lang="de-AT" sz="2400" dirty="0" smtClean="0"/>
              <a:t>	                                      			 	 </a:t>
            </a:r>
            <a:r>
              <a:rPr lang="de-AT" sz="1600" dirty="0" smtClean="0"/>
              <a:t>gerichtet</a:t>
            </a:r>
            <a:r>
              <a:rPr lang="de-AT" sz="2400" dirty="0" smtClean="0"/>
              <a:t>	</a:t>
            </a:r>
            <a:r>
              <a:rPr lang="de-AT" sz="1800" dirty="0" smtClean="0"/>
              <a:t>		     </a:t>
            </a:r>
          </a:p>
          <a:p>
            <a:pPr eaLnBrk="1" hangingPunct="1"/>
            <a:endParaRPr lang="de-AT" sz="2000" b="1" dirty="0" smtClean="0"/>
          </a:p>
          <a:p>
            <a:pPr eaLnBrk="1" hangingPunct="1"/>
            <a:endParaRPr lang="de-AT" sz="2000" b="1" dirty="0" smtClean="0"/>
          </a:p>
          <a:p>
            <a:pPr eaLnBrk="1" hangingPunct="1"/>
            <a:r>
              <a:rPr lang="de-AT" sz="2000" b="1" dirty="0" smtClean="0"/>
              <a:t>Nullhypothese H</a:t>
            </a:r>
            <a:r>
              <a:rPr lang="de-AT" sz="2000" b="1" baseline="-25000" dirty="0" smtClean="0"/>
              <a:t>0</a:t>
            </a:r>
          </a:p>
          <a:p>
            <a:pPr eaLnBrk="1" hangingPunct="1">
              <a:buFont typeface="Wingdings" pitchFamily="2" charset="2"/>
              <a:buNone/>
            </a:pPr>
            <a:r>
              <a:rPr lang="de-AT" sz="2000" dirty="0" smtClean="0"/>
              <a:t>	geht davon aus, dass das, was mit der Alternativhypothese behauptet wird, nicht zutrifft.</a:t>
            </a:r>
          </a:p>
          <a:p>
            <a:pPr lvl="1" eaLnBrk="1" hangingPunct="1">
              <a:buFont typeface="Wingdings" pitchFamily="2" charset="2"/>
              <a:buNone/>
            </a:pPr>
            <a:r>
              <a:rPr lang="de-AT" sz="1800" dirty="0" smtClean="0"/>
              <a:t>			 	</a:t>
            </a:r>
          </a:p>
          <a:p>
            <a:pPr lvl="1" eaLnBrk="1" hangingPunct="1">
              <a:spcBef>
                <a:spcPct val="10000"/>
              </a:spcBef>
              <a:buFont typeface="Wingdings" pitchFamily="2" charset="2"/>
              <a:buNone/>
            </a:pPr>
            <a:r>
              <a:rPr lang="de-AT" sz="1800" dirty="0" smtClean="0"/>
              <a:t>			</a:t>
            </a:r>
          </a:p>
          <a:p>
            <a:pPr lvl="1" eaLnBrk="1" hangingPunct="1">
              <a:spcBef>
                <a:spcPct val="10000"/>
              </a:spcBef>
              <a:buFont typeface="Wingdings" pitchFamily="2" charset="2"/>
              <a:buNone/>
            </a:pPr>
            <a:r>
              <a:rPr lang="de-AT" sz="1800" dirty="0" smtClean="0"/>
              <a:t>Es gibt keinen Behandlungseffekt</a:t>
            </a:r>
            <a:endParaRPr lang="de-DE" sz="1800" dirty="0" smtClean="0"/>
          </a:p>
        </p:txBody>
      </p:sp>
      <p:sp>
        <p:nvSpPr>
          <p:cNvPr id="30730" name="Rectangle 4"/>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a:p>
        </p:txBody>
      </p:sp>
      <p:graphicFrame>
        <p:nvGraphicFramePr>
          <p:cNvPr id="30722" name="Object 5"/>
          <p:cNvGraphicFramePr>
            <a:graphicFrameLocks noChangeAspect="1"/>
          </p:cNvGraphicFramePr>
          <p:nvPr>
            <p:extLst>
              <p:ext uri="{D42A27DB-BD31-4B8C-83A1-F6EECF244321}">
                <p14:modId xmlns:p14="http://schemas.microsoft.com/office/powerpoint/2010/main" val="156769795"/>
              </p:ext>
            </p:extLst>
          </p:nvPr>
        </p:nvGraphicFramePr>
        <p:xfrm>
          <a:off x="2651125" y="3141663"/>
          <a:ext cx="1487488" cy="412750"/>
        </p:xfrm>
        <a:graphic>
          <a:graphicData uri="http://schemas.openxmlformats.org/presentationml/2006/ole">
            <mc:AlternateContent xmlns:mc="http://schemas.openxmlformats.org/markup-compatibility/2006">
              <mc:Choice xmlns:v="urn:schemas-microsoft-com:vml" Requires="v">
                <p:oleObj spid="_x0000_s538938" name="Formel" r:id="rId4" imgW="787320" imgH="215640" progId="Equation.3">
                  <p:embed/>
                </p:oleObj>
              </mc:Choice>
              <mc:Fallback>
                <p:oleObj name="Formel" r:id="rId4" imgW="787320" imgH="215640" progId="Equation.3">
                  <p:embed/>
                  <p:pic>
                    <p:nvPicPr>
                      <p:cNvPr id="0" name="Object 5"/>
                      <p:cNvPicPr>
                        <a:picLocks noChangeAspect="1" noChangeArrowheads="1"/>
                      </p:cNvPicPr>
                      <p:nvPr/>
                    </p:nvPicPr>
                    <p:blipFill>
                      <a:blip r:embed="rId5"/>
                      <a:srcRect/>
                      <a:stretch>
                        <a:fillRect/>
                      </a:stretch>
                    </p:blipFill>
                    <p:spPr bwMode="auto">
                      <a:xfrm>
                        <a:off x="2651125" y="3141663"/>
                        <a:ext cx="1487488" cy="412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31" name="Rectangle 6"/>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a:p>
        </p:txBody>
      </p:sp>
      <p:graphicFrame>
        <p:nvGraphicFramePr>
          <p:cNvPr id="30723" name="Object 7"/>
          <p:cNvGraphicFramePr>
            <a:graphicFrameLocks noChangeAspect="1"/>
          </p:cNvGraphicFramePr>
          <p:nvPr>
            <p:extLst>
              <p:ext uri="{D42A27DB-BD31-4B8C-83A1-F6EECF244321}">
                <p14:modId xmlns:p14="http://schemas.microsoft.com/office/powerpoint/2010/main" val="3615310333"/>
              </p:ext>
            </p:extLst>
          </p:nvPr>
        </p:nvGraphicFramePr>
        <p:xfrm>
          <a:off x="2651125" y="2708275"/>
          <a:ext cx="1489075" cy="414338"/>
        </p:xfrm>
        <a:graphic>
          <a:graphicData uri="http://schemas.openxmlformats.org/presentationml/2006/ole">
            <mc:AlternateContent xmlns:mc="http://schemas.openxmlformats.org/markup-compatibility/2006">
              <mc:Choice xmlns:v="urn:schemas-microsoft-com:vml" Requires="v">
                <p:oleObj spid="_x0000_s538939" name="Formel" r:id="rId6" imgW="787320" imgH="215640" progId="Equation.3">
                  <p:embed/>
                </p:oleObj>
              </mc:Choice>
              <mc:Fallback>
                <p:oleObj name="Formel" r:id="rId6" imgW="787320" imgH="215640" progId="Equation.3">
                  <p:embed/>
                  <p:pic>
                    <p:nvPicPr>
                      <p:cNvPr id="0" name="Object 7"/>
                      <p:cNvPicPr>
                        <a:picLocks noChangeAspect="1" noChangeArrowheads="1"/>
                      </p:cNvPicPr>
                      <p:nvPr/>
                    </p:nvPicPr>
                    <p:blipFill>
                      <a:blip r:embed="rId7"/>
                      <a:srcRect/>
                      <a:stretch>
                        <a:fillRect/>
                      </a:stretch>
                    </p:blipFill>
                    <p:spPr bwMode="auto">
                      <a:xfrm>
                        <a:off x="2651125" y="2708275"/>
                        <a:ext cx="1489075" cy="414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32" name="Rectangle 8"/>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a:p>
        </p:txBody>
      </p:sp>
      <p:sp>
        <p:nvSpPr>
          <p:cNvPr id="30733" name="Rectangle 9"/>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a:p>
        </p:txBody>
      </p:sp>
      <p:graphicFrame>
        <p:nvGraphicFramePr>
          <p:cNvPr id="30724" name="Object 10"/>
          <p:cNvGraphicFramePr>
            <a:graphicFrameLocks noChangeAspect="1"/>
          </p:cNvGraphicFramePr>
          <p:nvPr/>
        </p:nvGraphicFramePr>
        <p:xfrm>
          <a:off x="5004048" y="5085184"/>
          <a:ext cx="1800225" cy="482600"/>
        </p:xfrm>
        <a:graphic>
          <a:graphicData uri="http://schemas.openxmlformats.org/presentationml/2006/ole">
            <mc:AlternateContent xmlns:mc="http://schemas.openxmlformats.org/markup-compatibility/2006">
              <mc:Choice xmlns:v="urn:schemas-microsoft-com:vml" Requires="v">
                <p:oleObj spid="_x0000_s538940" name="Formel" r:id="rId8" imgW="812520" imgH="215640" progId="Equation.3">
                  <p:embed/>
                </p:oleObj>
              </mc:Choice>
              <mc:Fallback>
                <p:oleObj name="Formel" r:id="rId8" imgW="812520" imgH="215640" progId="Equation.3">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04048" y="5085184"/>
                        <a:ext cx="1800225"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Datumsplatzhalter 3"/>
          <p:cNvSpPr>
            <a:spLocks noGrp="1"/>
          </p:cNvSpPr>
          <p:nvPr>
            <p:ph type="dt" sz="half" idx="10"/>
          </p:nvPr>
        </p:nvSpPr>
        <p:spPr>
          <a:xfrm>
            <a:off x="457200" y="6356350"/>
            <a:ext cx="2133600" cy="365125"/>
          </a:xfrm>
        </p:spPr>
        <p:txBody>
          <a:bodyPr/>
          <a:lstStyle/>
          <a:p>
            <a:fld id="{A833192F-082F-493A-AABD-D0869F49B4B1}" type="datetime1">
              <a:rPr lang="de-AT" smtClean="0"/>
              <a:pPr/>
              <a:t>18.06.2021</a:t>
            </a:fld>
            <a:endParaRPr lang="de-DE" altLang="en-US" dirty="0"/>
          </a:p>
        </p:txBody>
      </p:sp>
      <p:sp>
        <p:nvSpPr>
          <p:cNvPr id="15" name="Fußzeilenplatzhalter 4"/>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16"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159</a:t>
            </a:fld>
            <a:endParaRPr lang="de-DE" altLang="en-US" dirty="0"/>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Medizinproduktestudie</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16</a:t>
            </a:fld>
            <a:endParaRPr lang="de-AT">
              <a:latin typeface="+mj-lt"/>
            </a:endParaRPr>
          </a:p>
        </p:txBody>
      </p:sp>
      <p:pic>
        <p:nvPicPr>
          <p:cNvPr id="8488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484784"/>
            <a:ext cx="8399808"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7090996"/>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8" name="Rectangle 2"/>
          <p:cNvSpPr>
            <a:spLocks noGrp="1" noChangeArrowheads="1"/>
          </p:cNvSpPr>
          <p:nvPr>
            <p:ph type="title"/>
          </p:nvPr>
        </p:nvSpPr>
        <p:spPr/>
        <p:txBody>
          <a:bodyPr>
            <a:normAutofit/>
          </a:bodyPr>
          <a:lstStyle/>
          <a:p>
            <a:pPr eaLnBrk="1" hangingPunct="1"/>
            <a:r>
              <a:rPr lang="de-AT" dirty="0" smtClean="0"/>
              <a:t>Vorgehen bei der </a:t>
            </a:r>
            <a:r>
              <a:rPr lang="de-AT" dirty="0" err="1" smtClean="0"/>
              <a:t>Hypothesenüberprüfung</a:t>
            </a:r>
            <a:endParaRPr lang="de-DE" dirty="0" smtClean="0"/>
          </a:p>
        </p:txBody>
      </p:sp>
      <p:sp>
        <p:nvSpPr>
          <p:cNvPr id="221189" name="Rectangle 3"/>
          <p:cNvSpPr>
            <a:spLocks noGrp="1" noChangeArrowheads="1"/>
          </p:cNvSpPr>
          <p:nvPr>
            <p:ph type="body" idx="1"/>
          </p:nvPr>
        </p:nvSpPr>
        <p:spPr>
          <a:xfrm>
            <a:off x="467544" y="1844824"/>
            <a:ext cx="7772400" cy="3760788"/>
          </a:xfrm>
        </p:spPr>
        <p:txBody>
          <a:bodyPr>
            <a:normAutofit lnSpcReduction="10000"/>
          </a:bodyPr>
          <a:lstStyle/>
          <a:p>
            <a:pPr eaLnBrk="1" hangingPunct="1">
              <a:lnSpc>
                <a:spcPct val="90000"/>
              </a:lnSpc>
            </a:pPr>
            <a:r>
              <a:rPr lang="de-AT" sz="2400" dirty="0" smtClean="0"/>
              <a:t>Formulierung der Hypothese, Auswahl des Tests</a:t>
            </a:r>
          </a:p>
          <a:p>
            <a:pPr eaLnBrk="1" hangingPunct="1">
              <a:lnSpc>
                <a:spcPct val="90000"/>
              </a:lnSpc>
            </a:pPr>
            <a:r>
              <a:rPr lang="de-AT" dirty="0" smtClean="0"/>
              <a:t>Datenerhebung</a:t>
            </a:r>
            <a:endParaRPr lang="de-AT" sz="2400" dirty="0" smtClean="0"/>
          </a:p>
          <a:p>
            <a:pPr eaLnBrk="1" hangingPunct="1">
              <a:lnSpc>
                <a:spcPct val="90000"/>
              </a:lnSpc>
            </a:pPr>
            <a:r>
              <a:rPr lang="de-AT" sz="2400" dirty="0" smtClean="0"/>
              <a:t>Analyse der Daten mit Methoden der beschreibenden Statistik (Häufigkeiten, Mittelwert, ….)</a:t>
            </a:r>
          </a:p>
          <a:p>
            <a:pPr eaLnBrk="1" hangingPunct="1">
              <a:lnSpc>
                <a:spcPct val="90000"/>
              </a:lnSpc>
            </a:pPr>
            <a:r>
              <a:rPr lang="de-AT" sz="2400" dirty="0" smtClean="0"/>
              <a:t>Überprüfung der Daten auf Ihre Verteilung</a:t>
            </a:r>
          </a:p>
          <a:p>
            <a:pPr lvl="1" eaLnBrk="1" hangingPunct="1">
              <a:lnSpc>
                <a:spcPct val="90000"/>
              </a:lnSpc>
            </a:pPr>
            <a:r>
              <a:rPr lang="de-AT" sz="2000" dirty="0" smtClean="0"/>
              <a:t>Grafische Darstellung mittels Boxplot und Histogramm</a:t>
            </a:r>
          </a:p>
          <a:p>
            <a:pPr lvl="1" eaLnBrk="1" hangingPunct="1">
              <a:lnSpc>
                <a:spcPct val="90000"/>
              </a:lnSpc>
            </a:pPr>
            <a:r>
              <a:rPr lang="de-AT" sz="2000" dirty="0" smtClean="0"/>
              <a:t>Statistische Überprüfung mit dem </a:t>
            </a:r>
            <a:r>
              <a:rPr lang="de-AT" sz="2000" dirty="0" err="1" smtClean="0"/>
              <a:t>Kolmogorov-Smirnov</a:t>
            </a:r>
            <a:r>
              <a:rPr lang="de-AT" sz="2000" dirty="0" smtClean="0"/>
              <a:t> Test</a:t>
            </a:r>
          </a:p>
          <a:p>
            <a:pPr eaLnBrk="1" hangingPunct="1">
              <a:lnSpc>
                <a:spcPct val="90000"/>
              </a:lnSpc>
            </a:pPr>
            <a:r>
              <a:rPr lang="de-AT" sz="2400" dirty="0" smtClean="0"/>
              <a:t>Adaptierung der Testauswahl</a:t>
            </a:r>
          </a:p>
          <a:p>
            <a:pPr eaLnBrk="1" hangingPunct="1">
              <a:lnSpc>
                <a:spcPct val="90000"/>
              </a:lnSpc>
            </a:pPr>
            <a:r>
              <a:rPr lang="de-AT" sz="2400" dirty="0" smtClean="0"/>
              <a:t>Durchführung des Tests</a:t>
            </a:r>
          </a:p>
          <a:p>
            <a:pPr eaLnBrk="1" hangingPunct="1">
              <a:lnSpc>
                <a:spcPct val="90000"/>
              </a:lnSpc>
            </a:pPr>
            <a:r>
              <a:rPr lang="de-AT" sz="2400" dirty="0" smtClean="0"/>
              <a:t>Interpretation des Ergebnisses</a:t>
            </a:r>
            <a:endParaRPr lang="de-DE" sz="2400" dirty="0" smtClean="0"/>
          </a:p>
        </p:txBody>
      </p:sp>
      <p:sp>
        <p:nvSpPr>
          <p:cNvPr id="7" name="Datumsplatzhalter 3"/>
          <p:cNvSpPr>
            <a:spLocks noGrp="1"/>
          </p:cNvSpPr>
          <p:nvPr>
            <p:ph type="dt" sz="half" idx="10"/>
          </p:nvPr>
        </p:nvSpPr>
        <p:spPr>
          <a:xfrm>
            <a:off x="457200" y="6356350"/>
            <a:ext cx="2133600" cy="365125"/>
          </a:xfrm>
        </p:spPr>
        <p:txBody>
          <a:bodyPr/>
          <a:lstStyle/>
          <a:p>
            <a:fld id="{A833192F-082F-493A-AABD-D0869F49B4B1}" type="datetime1">
              <a:rPr lang="de-AT" smtClean="0"/>
              <a:pPr/>
              <a:t>18.06.2021</a:t>
            </a:fld>
            <a:endParaRPr lang="de-DE" altLang="en-US" dirty="0"/>
          </a:p>
        </p:txBody>
      </p:sp>
      <p:sp>
        <p:nvSpPr>
          <p:cNvPr id="8" name="Fußzeilenplatzhalter 4"/>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9"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160</a:t>
            </a:fld>
            <a:endParaRPr lang="de-DE" altLang="en-US" dirty="0"/>
          </a:p>
        </p:txBody>
      </p:sp>
    </p:spTree>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Formulating hypothesis  &amp; statistical tests</a:t>
            </a:r>
            <a:endParaRPr lang="en-US" sz="2400" dirty="0"/>
          </a:p>
        </p:txBody>
      </p:sp>
      <p:sp>
        <p:nvSpPr>
          <p:cNvPr id="3" name="Inhaltsplatzhalter 2"/>
          <p:cNvSpPr>
            <a:spLocks noGrp="1"/>
          </p:cNvSpPr>
          <p:nvPr>
            <p:ph idx="1"/>
          </p:nvPr>
        </p:nvSpPr>
        <p:spPr>
          <a:xfrm>
            <a:off x="323528" y="1916832"/>
            <a:ext cx="8524875" cy="4313238"/>
          </a:xfrm>
        </p:spPr>
        <p:txBody>
          <a:bodyPr>
            <a:normAutofit fontScale="92500" lnSpcReduction="20000"/>
          </a:bodyPr>
          <a:lstStyle/>
          <a:p>
            <a:pPr eaLnBrk="1" hangingPunct="1">
              <a:spcBef>
                <a:spcPts val="0"/>
              </a:spcBef>
              <a:spcAft>
                <a:spcPts val="0"/>
              </a:spcAft>
              <a:buSzPct val="150000"/>
              <a:buNone/>
            </a:pPr>
            <a:r>
              <a:rPr lang="en-US" sz="2000" b="1" dirty="0" smtClean="0"/>
              <a:t>Steps in conducting a statistical test:</a:t>
            </a:r>
          </a:p>
          <a:p>
            <a:pPr eaLnBrk="1" hangingPunct="1">
              <a:spcBef>
                <a:spcPts val="0"/>
              </a:spcBef>
              <a:spcAft>
                <a:spcPts val="0"/>
              </a:spcAft>
              <a:buSzPct val="150000"/>
              <a:buNone/>
            </a:pPr>
            <a:endParaRPr lang="en-US" sz="2000" b="1" dirty="0" smtClean="0"/>
          </a:p>
          <a:p>
            <a:pPr>
              <a:spcBef>
                <a:spcPts val="0"/>
              </a:spcBef>
              <a:spcAft>
                <a:spcPts val="0"/>
              </a:spcAft>
            </a:pPr>
            <a:r>
              <a:rPr lang="en-US" sz="2000" dirty="0"/>
              <a:t>Quantify the scientific problem from a clinical / biological perspective</a:t>
            </a:r>
          </a:p>
          <a:p>
            <a:pPr>
              <a:spcBef>
                <a:spcPts val="600"/>
              </a:spcBef>
              <a:spcAft>
                <a:spcPts val="0"/>
              </a:spcAft>
            </a:pPr>
            <a:endParaRPr lang="en-US" sz="2000" dirty="0"/>
          </a:p>
          <a:p>
            <a:pPr>
              <a:spcBef>
                <a:spcPts val="600"/>
              </a:spcBef>
              <a:spcAft>
                <a:spcPts val="0"/>
              </a:spcAft>
            </a:pPr>
            <a:r>
              <a:rPr lang="en-US" sz="2000" dirty="0"/>
              <a:t>Formulate the model assumptions (distribution of the variable of interest)</a:t>
            </a:r>
          </a:p>
          <a:p>
            <a:pPr>
              <a:spcBef>
                <a:spcPts val="600"/>
              </a:spcBef>
              <a:spcAft>
                <a:spcPts val="0"/>
              </a:spcAft>
            </a:pPr>
            <a:endParaRPr lang="en-US" sz="2000" dirty="0"/>
          </a:p>
          <a:p>
            <a:pPr>
              <a:spcBef>
                <a:spcPts val="600"/>
              </a:spcBef>
              <a:spcAft>
                <a:spcPts val="0"/>
              </a:spcAft>
            </a:pPr>
            <a:r>
              <a:rPr lang="en-US" sz="2000" dirty="0"/>
              <a:t>Formulate the problem as a statistical testing problem:</a:t>
            </a:r>
          </a:p>
          <a:p>
            <a:pPr>
              <a:spcBef>
                <a:spcPts val="600"/>
              </a:spcBef>
              <a:spcAft>
                <a:spcPts val="0"/>
              </a:spcAft>
              <a:buNone/>
            </a:pPr>
            <a:r>
              <a:rPr lang="en-US" sz="2000" dirty="0" smtClean="0"/>
              <a:t>	Nullhypothesis </a:t>
            </a:r>
            <a:r>
              <a:rPr lang="en-US" sz="2000" dirty="0"/>
              <a:t>versus </a:t>
            </a:r>
            <a:r>
              <a:rPr lang="en-US" sz="2000" dirty="0" smtClean="0"/>
              <a:t>alternative hypothesis</a:t>
            </a:r>
            <a:endParaRPr lang="en-US" sz="2000" dirty="0"/>
          </a:p>
          <a:p>
            <a:pPr>
              <a:spcBef>
                <a:spcPts val="600"/>
              </a:spcBef>
              <a:spcAft>
                <a:spcPts val="0"/>
              </a:spcAft>
            </a:pPr>
            <a:endParaRPr lang="en-US" sz="2000" dirty="0"/>
          </a:p>
          <a:p>
            <a:pPr>
              <a:spcBef>
                <a:spcPts val="600"/>
              </a:spcBef>
              <a:spcAft>
                <a:spcPts val="0"/>
              </a:spcAft>
            </a:pPr>
            <a:r>
              <a:rPr lang="en-US" sz="2000" dirty="0"/>
              <a:t>Define the „error“ you are willing to tolerate</a:t>
            </a:r>
          </a:p>
          <a:p>
            <a:pPr>
              <a:spcBef>
                <a:spcPts val="600"/>
              </a:spcBef>
              <a:spcAft>
                <a:spcPts val="0"/>
              </a:spcAft>
            </a:pPr>
            <a:endParaRPr lang="en-US" sz="2000" dirty="0"/>
          </a:p>
          <a:p>
            <a:pPr>
              <a:spcBef>
                <a:spcPts val="600"/>
              </a:spcBef>
              <a:spcAft>
                <a:spcPts val="0"/>
              </a:spcAft>
            </a:pPr>
            <a:r>
              <a:rPr lang="en-US" sz="2000" dirty="0"/>
              <a:t>Calculate the appropriate test statistic</a:t>
            </a:r>
          </a:p>
          <a:p>
            <a:pPr>
              <a:spcBef>
                <a:spcPts val="600"/>
              </a:spcBef>
              <a:spcAft>
                <a:spcPts val="0"/>
              </a:spcAft>
            </a:pPr>
            <a:endParaRPr lang="en-US" sz="2000" dirty="0"/>
          </a:p>
          <a:p>
            <a:pPr>
              <a:spcBef>
                <a:spcPts val="600"/>
              </a:spcBef>
              <a:spcAft>
                <a:spcPts val="0"/>
              </a:spcAft>
            </a:pPr>
            <a:r>
              <a:rPr lang="en-US" sz="2000" dirty="0"/>
              <a:t>Decide for the </a:t>
            </a:r>
            <a:r>
              <a:rPr lang="en-US" sz="2000" dirty="0" smtClean="0"/>
              <a:t>null hypothesis </a:t>
            </a:r>
            <a:r>
              <a:rPr lang="en-US" sz="2000" dirty="0"/>
              <a:t>or against it</a:t>
            </a:r>
          </a:p>
          <a:p>
            <a:pPr eaLnBrk="1" hangingPunct="1">
              <a:spcBef>
                <a:spcPts val="600"/>
              </a:spcBef>
              <a:spcAft>
                <a:spcPts val="0"/>
              </a:spcAft>
              <a:buSzPct val="150000"/>
              <a:buNone/>
            </a:pPr>
            <a:endParaRPr lang="en-US" sz="2000" dirty="0" smtClean="0"/>
          </a:p>
          <a:p>
            <a:pPr>
              <a:spcBef>
                <a:spcPts val="600"/>
              </a:spcBef>
              <a:spcAft>
                <a:spcPts val="0"/>
              </a:spcAft>
            </a:pPr>
            <a:endParaRPr lang="en-US" sz="2000" dirty="0"/>
          </a:p>
        </p:txBody>
      </p:sp>
      <p:sp>
        <p:nvSpPr>
          <p:cNvPr id="4" name="Titel 1"/>
          <p:cNvSpPr txBox="1">
            <a:spLocks/>
          </p:cNvSpPr>
          <p:nvPr/>
        </p:nvSpPr>
        <p:spPr>
          <a:xfrm>
            <a:off x="5436096" y="4509120"/>
            <a:ext cx="3312368" cy="1512168"/>
          </a:xfrm>
          <a:prstGeom prst="rect">
            <a:avLst/>
          </a:prstGeom>
          <a:solidFill>
            <a:schemeClr val="accent2"/>
          </a:solidFill>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buFont typeface="Arial" pitchFamily="34" charset="0"/>
              <a:buNone/>
            </a:pPr>
            <a:r>
              <a:rPr lang="en-US" sz="3200" dirty="0" smtClean="0"/>
              <a:t>Formulating Hypothesis </a:t>
            </a:r>
          </a:p>
          <a:p>
            <a:pPr algn="ctr" fontAlgn="auto">
              <a:spcAft>
                <a:spcPts val="0"/>
              </a:spcAft>
              <a:buFont typeface="Arial" pitchFamily="34" charset="0"/>
              <a:buNone/>
            </a:pPr>
            <a:r>
              <a:rPr lang="en-US" sz="3200" dirty="0" smtClean="0"/>
              <a:t>&amp; </a:t>
            </a:r>
          </a:p>
          <a:p>
            <a:pPr algn="ctr" fontAlgn="auto">
              <a:spcAft>
                <a:spcPts val="0"/>
              </a:spcAft>
              <a:buFont typeface="Arial" pitchFamily="34" charset="0"/>
              <a:buNone/>
            </a:pPr>
            <a:r>
              <a:rPr lang="en-US" sz="3200" dirty="0" smtClean="0"/>
              <a:t>Test statistics </a:t>
            </a:r>
          </a:p>
          <a:p>
            <a:pPr algn="ctr" fontAlgn="auto">
              <a:spcAft>
                <a:spcPts val="0"/>
              </a:spcAft>
              <a:buFont typeface="Arial" pitchFamily="34" charset="0"/>
              <a:buNone/>
            </a:pPr>
            <a:r>
              <a:rPr lang="en-US" sz="3200" dirty="0" smtClean="0"/>
              <a:t>&amp; </a:t>
            </a:r>
          </a:p>
          <a:p>
            <a:pPr algn="ctr" fontAlgn="auto">
              <a:spcAft>
                <a:spcPts val="0"/>
              </a:spcAft>
              <a:buFont typeface="Arial" pitchFamily="34" charset="0"/>
              <a:buNone/>
            </a:pPr>
            <a:r>
              <a:rPr lang="en-US" sz="3200" dirty="0" smtClean="0"/>
              <a:t>p-values</a:t>
            </a:r>
            <a:endParaRPr lang="en-US" sz="3200" dirty="0"/>
          </a:p>
        </p:txBody>
      </p:sp>
    </p:spTree>
    <p:extLst>
      <p:ext uri="{BB962C8B-B14F-4D97-AF65-F5344CB8AC3E}">
        <p14:creationId xmlns:p14="http://schemas.microsoft.com/office/powerpoint/2010/main" val="873236797"/>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Principles of statistical testing</a:t>
            </a:r>
            <a:endParaRPr lang="en-US" sz="2400" dirty="0"/>
          </a:p>
        </p:txBody>
      </p:sp>
      <p:sp>
        <p:nvSpPr>
          <p:cNvPr id="3" name="Inhaltsplatzhalter 2"/>
          <p:cNvSpPr>
            <a:spLocks noGrp="1"/>
          </p:cNvSpPr>
          <p:nvPr>
            <p:ph idx="1"/>
          </p:nvPr>
        </p:nvSpPr>
        <p:spPr>
          <a:xfrm>
            <a:off x="323528" y="1916832"/>
            <a:ext cx="8524875" cy="4313238"/>
          </a:xfrm>
        </p:spPr>
        <p:txBody>
          <a:bodyPr>
            <a:normAutofit lnSpcReduction="10000"/>
          </a:bodyPr>
          <a:lstStyle/>
          <a:p>
            <a:pPr eaLnBrk="1" hangingPunct="1">
              <a:spcBef>
                <a:spcPts val="0"/>
              </a:spcBef>
              <a:spcAft>
                <a:spcPts val="0"/>
              </a:spcAft>
              <a:buSzPct val="150000"/>
              <a:buNone/>
            </a:pPr>
            <a:r>
              <a:rPr lang="en-US" sz="2000" b="1" dirty="0" smtClean="0"/>
              <a:t>Different approaches:</a:t>
            </a:r>
          </a:p>
          <a:p>
            <a:pPr eaLnBrk="1" hangingPunct="1">
              <a:spcBef>
                <a:spcPts val="0"/>
              </a:spcBef>
              <a:spcAft>
                <a:spcPts val="0"/>
              </a:spcAft>
              <a:buSzPct val="150000"/>
              <a:buNone/>
            </a:pPr>
            <a:endParaRPr lang="en-US" sz="2000" b="1" dirty="0" smtClean="0"/>
          </a:p>
          <a:p>
            <a:pPr>
              <a:spcBef>
                <a:spcPts val="0"/>
              </a:spcBef>
              <a:spcAft>
                <a:spcPts val="0"/>
              </a:spcAft>
            </a:pPr>
            <a:r>
              <a:rPr lang="en-US" sz="2000" dirty="0" smtClean="0"/>
              <a:t>Test for superiority,</a:t>
            </a:r>
            <a:br>
              <a:rPr lang="en-US" sz="2000" dirty="0" smtClean="0"/>
            </a:br>
            <a:r>
              <a:rPr lang="en-US" sz="2000" dirty="0" smtClean="0"/>
              <a:t>standard hypothesis testing</a:t>
            </a:r>
            <a:br>
              <a:rPr lang="en-US" sz="2000" dirty="0" smtClean="0"/>
            </a:br>
            <a:endParaRPr lang="en-US" sz="2000" dirty="0"/>
          </a:p>
          <a:p>
            <a:pPr>
              <a:spcBef>
                <a:spcPts val="0"/>
              </a:spcBef>
              <a:spcAft>
                <a:spcPts val="0"/>
              </a:spcAft>
            </a:pPr>
            <a:r>
              <a:rPr lang="en-US" sz="2000" dirty="0" smtClean="0"/>
              <a:t>Test for non-inferiority</a:t>
            </a:r>
            <a:br>
              <a:rPr lang="en-US" sz="2000" dirty="0" smtClean="0"/>
            </a:br>
            <a:r>
              <a:rPr lang="en-US" sz="2000" dirty="0" smtClean="0"/>
              <a:t/>
            </a:r>
            <a:br>
              <a:rPr lang="en-US" sz="2000" dirty="0" smtClean="0"/>
            </a:br>
            <a:r>
              <a:rPr lang="en-US" sz="2000" dirty="0" smtClean="0"/>
              <a:t>the </a:t>
            </a:r>
            <a:r>
              <a:rPr lang="en-US" sz="2000" dirty="0"/>
              <a:t>difference between the new treatment and the standard </a:t>
            </a:r>
            <a:r>
              <a:rPr lang="en-US" sz="2000" dirty="0" smtClean="0"/>
              <a:t>is less </a:t>
            </a:r>
            <a:r>
              <a:rPr lang="en-US" sz="2000" dirty="0"/>
              <a:t>than the smallest clinically meaningful </a:t>
            </a:r>
            <a:r>
              <a:rPr lang="en-US" sz="2000" dirty="0" smtClean="0"/>
              <a:t>difference, define delta, use confidence intervals</a:t>
            </a:r>
          </a:p>
          <a:p>
            <a:pPr>
              <a:spcBef>
                <a:spcPts val="0"/>
              </a:spcBef>
              <a:spcAft>
                <a:spcPts val="0"/>
              </a:spcAft>
            </a:pPr>
            <a:endParaRPr lang="en-US" sz="2000" dirty="0"/>
          </a:p>
          <a:p>
            <a:pPr>
              <a:spcBef>
                <a:spcPts val="600"/>
              </a:spcBef>
              <a:spcAft>
                <a:spcPts val="0"/>
              </a:spcAft>
            </a:pPr>
            <a:r>
              <a:rPr lang="en-US" sz="2000" dirty="0" smtClean="0"/>
              <a:t>Test for </a:t>
            </a:r>
            <a:r>
              <a:rPr lang="en-US" sz="2000" dirty="0"/>
              <a:t>equivalence </a:t>
            </a:r>
            <a:br>
              <a:rPr lang="en-US" sz="2000" dirty="0"/>
            </a:br>
            <a:r>
              <a:rPr lang="en-US" sz="2000" dirty="0"/>
              <a:t/>
            </a:r>
            <a:br>
              <a:rPr lang="en-US" sz="2000" dirty="0"/>
            </a:br>
            <a:r>
              <a:rPr lang="en-US" sz="2000" dirty="0"/>
              <a:t>To demonstrate the difference between the new treatment </a:t>
            </a:r>
            <a:r>
              <a:rPr lang="en-US" sz="2000" dirty="0" smtClean="0"/>
              <a:t>and standard </a:t>
            </a:r>
            <a:r>
              <a:rPr lang="en-US" sz="2000" dirty="0"/>
              <a:t>treatment has no clinical </a:t>
            </a:r>
            <a:r>
              <a:rPr lang="en-US" sz="2000" dirty="0" smtClean="0"/>
              <a:t>importance, define delta</a:t>
            </a:r>
            <a:endParaRPr lang="en-US" sz="2000" dirty="0"/>
          </a:p>
          <a:p>
            <a:pPr>
              <a:spcBef>
                <a:spcPts val="600"/>
              </a:spcBef>
              <a:spcAft>
                <a:spcPts val="0"/>
              </a:spcAft>
            </a:pPr>
            <a:endParaRPr lang="en-US" sz="2000" dirty="0"/>
          </a:p>
          <a:p>
            <a:pPr eaLnBrk="1" hangingPunct="1">
              <a:spcBef>
                <a:spcPts val="600"/>
              </a:spcBef>
              <a:spcAft>
                <a:spcPts val="0"/>
              </a:spcAft>
              <a:buSzPct val="150000"/>
              <a:buNone/>
            </a:pPr>
            <a:endParaRPr lang="en-US" sz="2000" dirty="0" smtClean="0"/>
          </a:p>
          <a:p>
            <a:pPr>
              <a:spcBef>
                <a:spcPts val="600"/>
              </a:spcBef>
              <a:spcAft>
                <a:spcPts val="0"/>
              </a:spcAft>
            </a:pPr>
            <a:endParaRPr lang="en-US" sz="2000" dirty="0"/>
          </a:p>
        </p:txBody>
      </p:sp>
      <p:sp>
        <p:nvSpPr>
          <p:cNvPr id="5" name="Titel 1"/>
          <p:cNvSpPr txBox="1">
            <a:spLocks/>
          </p:cNvSpPr>
          <p:nvPr/>
        </p:nvSpPr>
        <p:spPr>
          <a:xfrm>
            <a:off x="5508104" y="1772816"/>
            <a:ext cx="3312368" cy="1512168"/>
          </a:xfrm>
          <a:prstGeom prst="rect">
            <a:avLst/>
          </a:prstGeom>
          <a:solidFill>
            <a:schemeClr val="accent2"/>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buFont typeface="Arial" pitchFamily="34" charset="0"/>
              <a:buNone/>
            </a:pPr>
            <a:r>
              <a:rPr lang="en-US" sz="1600" dirty="0" smtClean="0"/>
              <a:t>Three primary measures of interest:</a:t>
            </a:r>
          </a:p>
          <a:p>
            <a:pPr algn="ctr" fontAlgn="auto">
              <a:spcAft>
                <a:spcPts val="0"/>
              </a:spcAft>
              <a:buFont typeface="Arial" pitchFamily="34" charset="0"/>
              <a:buNone/>
            </a:pPr>
            <a:r>
              <a:rPr lang="en-US" sz="1600" dirty="0" smtClean="0"/>
              <a:t> a point estimate, </a:t>
            </a:r>
          </a:p>
          <a:p>
            <a:pPr algn="ctr" fontAlgn="auto">
              <a:spcAft>
                <a:spcPts val="0"/>
              </a:spcAft>
              <a:buFont typeface="Arial" pitchFamily="34" charset="0"/>
              <a:buNone/>
            </a:pPr>
            <a:r>
              <a:rPr lang="en-US" sz="1600" dirty="0" smtClean="0"/>
              <a:t>a confidence interval, and </a:t>
            </a:r>
          </a:p>
          <a:p>
            <a:pPr algn="ctr" fontAlgn="auto">
              <a:spcAft>
                <a:spcPts val="0"/>
              </a:spcAft>
              <a:buFont typeface="Arial" pitchFamily="34" charset="0"/>
              <a:buNone/>
            </a:pPr>
            <a:r>
              <a:rPr lang="en-US" sz="1600" dirty="0" smtClean="0"/>
              <a:t>a p-value</a:t>
            </a:r>
            <a:endParaRPr lang="en-US" sz="1600" dirty="0"/>
          </a:p>
        </p:txBody>
      </p:sp>
    </p:spTree>
    <p:extLst>
      <p:ext uri="{BB962C8B-B14F-4D97-AF65-F5344CB8AC3E}">
        <p14:creationId xmlns:p14="http://schemas.microsoft.com/office/powerpoint/2010/main" val="3650843908"/>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Example</a:t>
            </a:r>
            <a:endParaRPr lang="de-DE" dirty="0"/>
          </a:p>
        </p:txBody>
      </p:sp>
      <p:sp>
        <p:nvSpPr>
          <p:cNvPr id="3" name="Datumsplatzhalter 2"/>
          <p:cNvSpPr>
            <a:spLocks noGrp="1"/>
          </p:cNvSpPr>
          <p:nvPr>
            <p:ph type="dt" sz="half" idx="10"/>
          </p:nvPr>
        </p:nvSpPr>
        <p:spPr/>
        <p:txBody>
          <a:bodyPr/>
          <a:lstStyle/>
          <a:p>
            <a:fld id="{4FBB947E-E2B1-447B-92C9-68B1426AE906}" type="datetime1">
              <a:rPr lang="de-AT" smtClean="0"/>
              <a:pPr/>
              <a:t>18.06.2021</a:t>
            </a:fld>
            <a:endParaRPr lang="de-DE" altLang="en-US"/>
          </a:p>
        </p:txBody>
      </p:sp>
      <p:sp>
        <p:nvSpPr>
          <p:cNvPr id="4" name="Fußzeilenplatzhalter 3"/>
          <p:cNvSpPr>
            <a:spLocks noGrp="1"/>
          </p:cNvSpPr>
          <p:nvPr>
            <p:ph type="ftr" sz="quarter" idx="11"/>
          </p:nvPr>
        </p:nvSpPr>
        <p:spPr/>
        <p:txBody>
          <a:bodyPr/>
          <a:lstStyle/>
          <a:p>
            <a:r>
              <a:rPr lang="de-DE" altLang="en-US" smtClean="0"/>
              <a:t>hanno.ulmer@i-med.ac.at</a:t>
            </a:r>
            <a:endParaRPr lang="de-DE" altLang="en-US"/>
          </a:p>
        </p:txBody>
      </p:sp>
      <p:sp>
        <p:nvSpPr>
          <p:cNvPr id="5" name="Foliennummernplatzhalter 4"/>
          <p:cNvSpPr>
            <a:spLocks noGrp="1"/>
          </p:cNvSpPr>
          <p:nvPr>
            <p:ph type="sldNum" sz="quarter" idx="12"/>
          </p:nvPr>
        </p:nvSpPr>
        <p:spPr/>
        <p:txBody>
          <a:bodyPr/>
          <a:lstStyle/>
          <a:p>
            <a:r>
              <a:rPr lang="de-DE" altLang="en-US" smtClean="0"/>
              <a:t>Seite </a:t>
            </a:r>
            <a:fld id="{EE29F858-1221-4A12-AB43-D242F2C02AC7}" type="slidenum">
              <a:rPr lang="de-DE" altLang="en-US" smtClean="0"/>
              <a:pPr/>
              <a:t>163</a:t>
            </a:fld>
            <a:endParaRPr lang="de-DE" altLang="en-US"/>
          </a:p>
        </p:txBody>
      </p:sp>
      <p:pic>
        <p:nvPicPr>
          <p:cNvPr id="69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485900"/>
            <a:ext cx="8496300"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5622462"/>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68313" y="692150"/>
            <a:ext cx="8280400" cy="576263"/>
          </a:xfrm>
        </p:spPr>
        <p:txBody>
          <a:bodyPr>
            <a:normAutofit fontScale="90000"/>
          </a:bodyPr>
          <a:lstStyle/>
          <a:p>
            <a:r>
              <a:rPr lang="de-DE" sz="3600" dirty="0" smtClean="0"/>
              <a:t>2008: 100 </a:t>
            </a:r>
            <a:r>
              <a:rPr lang="de-DE" sz="3600" dirty="0"/>
              <a:t>Jahre </a:t>
            </a:r>
            <a:r>
              <a:rPr lang="de-DE" sz="3600" dirty="0" err="1"/>
              <a:t>Student`s</a:t>
            </a:r>
            <a:r>
              <a:rPr lang="de-DE" sz="3600" dirty="0"/>
              <a:t> t-Test: </a:t>
            </a:r>
            <a:r>
              <a:rPr lang="de-DE" sz="3600" dirty="0" smtClean="0"/>
              <a:t/>
            </a:r>
            <a:br>
              <a:rPr lang="de-DE" sz="3600" dirty="0" smtClean="0"/>
            </a:br>
            <a:r>
              <a:rPr lang="de-DE" sz="3600" dirty="0" smtClean="0"/>
              <a:t>William </a:t>
            </a:r>
            <a:r>
              <a:rPr lang="de-DE" sz="3600" dirty="0" err="1"/>
              <a:t>Sealy</a:t>
            </a:r>
            <a:r>
              <a:rPr lang="de-DE" sz="3600" dirty="0"/>
              <a:t> </a:t>
            </a:r>
            <a:r>
              <a:rPr lang="de-DE" sz="3600" dirty="0" err="1"/>
              <a:t>Gosset</a:t>
            </a:r>
            <a:r>
              <a:rPr lang="de-DE" sz="2400" dirty="0"/>
              <a:t/>
            </a:r>
            <a:br>
              <a:rPr lang="de-DE" sz="2400" dirty="0"/>
            </a:br>
            <a:endParaRPr lang="de-DE" sz="2400" dirty="0"/>
          </a:p>
        </p:txBody>
      </p:sp>
      <p:sp>
        <p:nvSpPr>
          <p:cNvPr id="6" name="Datumsplatzhalter 3"/>
          <p:cNvSpPr>
            <a:spLocks noGrp="1"/>
          </p:cNvSpPr>
          <p:nvPr>
            <p:ph type="dt" sz="half" idx="10"/>
          </p:nvPr>
        </p:nvSpPr>
        <p:spPr/>
        <p:txBody>
          <a:bodyPr/>
          <a:lstStyle/>
          <a:p>
            <a:fld id="{C3E8D683-2BD3-4E17-BF68-6A5517BA329D}" type="datetime1">
              <a:rPr lang="de-AT" smtClean="0"/>
              <a:pPr/>
              <a:t>18.06.2021</a:t>
            </a:fld>
            <a:endParaRPr lang="de-DE" altLang="en-US"/>
          </a:p>
        </p:txBody>
      </p:sp>
      <p:sp>
        <p:nvSpPr>
          <p:cNvPr id="7" name="Fußzeilenplatzhalter 4"/>
          <p:cNvSpPr>
            <a:spLocks noGrp="1"/>
          </p:cNvSpPr>
          <p:nvPr>
            <p:ph type="ftr" sz="quarter" idx="11"/>
          </p:nvPr>
        </p:nvSpPr>
        <p:spPr/>
        <p:txBody>
          <a:bodyPr/>
          <a:lstStyle/>
          <a:p>
            <a:r>
              <a:rPr lang="de-DE" altLang="en-US"/>
              <a:t>hanno.ulmer@i-med.ac.at</a:t>
            </a:r>
          </a:p>
        </p:txBody>
      </p:sp>
      <p:sp>
        <p:nvSpPr>
          <p:cNvPr id="8" name="Foliennummernplatzhalter 5"/>
          <p:cNvSpPr>
            <a:spLocks noGrp="1"/>
          </p:cNvSpPr>
          <p:nvPr>
            <p:ph type="sldNum" sz="quarter" idx="12"/>
          </p:nvPr>
        </p:nvSpPr>
        <p:spPr/>
        <p:txBody>
          <a:bodyPr/>
          <a:lstStyle/>
          <a:p>
            <a:r>
              <a:rPr lang="de-DE" altLang="en-US"/>
              <a:t>Seite </a:t>
            </a:r>
            <a:fld id="{8A88C6AD-1BA3-4130-9379-4FD582E989A6}" type="slidenum">
              <a:rPr lang="de-DE" altLang="en-US"/>
              <a:pPr/>
              <a:t>164</a:t>
            </a:fld>
            <a:endParaRPr lang="de-DE" altLang="en-US"/>
          </a:p>
        </p:txBody>
      </p:sp>
      <p:pic>
        <p:nvPicPr>
          <p:cNvPr id="89092" name="Picture 4" descr="student_in_biometrika_vol6_no1"/>
          <p:cNvPicPr>
            <a:picLocks noChangeAspect="1" noChangeArrowheads="1"/>
          </p:cNvPicPr>
          <p:nvPr/>
        </p:nvPicPr>
        <p:blipFill>
          <a:blip r:embed="rId3" cstate="print"/>
          <a:srcRect/>
          <a:stretch>
            <a:fillRect/>
          </a:stretch>
        </p:blipFill>
        <p:spPr bwMode="auto">
          <a:xfrm>
            <a:off x="468313" y="1844824"/>
            <a:ext cx="3304078" cy="4897289"/>
          </a:xfrm>
          <a:prstGeom prst="rect">
            <a:avLst/>
          </a:prstGeom>
          <a:noFill/>
        </p:spPr>
      </p:pic>
      <p:pic>
        <p:nvPicPr>
          <p:cNvPr id="89093" name="Picture 5"/>
          <p:cNvPicPr>
            <a:picLocks noChangeAspect="1" noChangeArrowheads="1"/>
          </p:cNvPicPr>
          <p:nvPr/>
        </p:nvPicPr>
        <p:blipFill>
          <a:blip r:embed="rId4" cstate="print"/>
          <a:srcRect/>
          <a:stretch>
            <a:fillRect/>
          </a:stretch>
        </p:blipFill>
        <p:spPr bwMode="auto">
          <a:xfrm>
            <a:off x="6444208" y="2708920"/>
            <a:ext cx="2197100" cy="1741487"/>
          </a:xfrm>
          <a:prstGeom prst="rect">
            <a:avLst/>
          </a:prstGeom>
          <a:noFill/>
          <a:ln w="9525">
            <a:noFill/>
            <a:miter lim="800000"/>
            <a:headEnd/>
            <a:tailEnd/>
          </a:ln>
          <a:effectLst/>
        </p:spPr>
      </p:pic>
      <p:pic>
        <p:nvPicPr>
          <p:cNvPr id="89094" name="Picture 6"/>
          <p:cNvPicPr>
            <a:picLocks noChangeAspect="1" noChangeArrowheads="1"/>
          </p:cNvPicPr>
          <p:nvPr/>
        </p:nvPicPr>
        <p:blipFill>
          <a:blip r:embed="rId5" cstate="print"/>
          <a:srcRect/>
          <a:stretch>
            <a:fillRect/>
          </a:stretch>
        </p:blipFill>
        <p:spPr bwMode="auto">
          <a:xfrm>
            <a:off x="3851275" y="2349500"/>
            <a:ext cx="2393950" cy="2730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7" name="Rectangle 5"/>
          <p:cNvSpPr>
            <a:spLocks noGrp="1" noChangeArrowheads="1"/>
          </p:cNvSpPr>
          <p:nvPr>
            <p:ph type="title"/>
          </p:nvPr>
        </p:nvSpPr>
        <p:spPr>
          <a:xfrm>
            <a:off x="2843808" y="260648"/>
            <a:ext cx="3898776" cy="1143000"/>
          </a:xfrm>
        </p:spPr>
        <p:txBody>
          <a:bodyPr>
            <a:normAutofit fontScale="90000"/>
          </a:bodyPr>
          <a:lstStyle/>
          <a:p>
            <a:pPr algn="ctr"/>
            <a:r>
              <a:rPr lang="de-DE" dirty="0"/>
              <a:t>t-Test </a:t>
            </a:r>
            <a:r>
              <a:rPr lang="de-DE" dirty="0" smtClean="0"/>
              <a:t/>
            </a:r>
            <a:br>
              <a:rPr lang="de-DE" dirty="0" smtClean="0"/>
            </a:br>
            <a:r>
              <a:rPr lang="de-DE" dirty="0" smtClean="0"/>
              <a:t>quantitatives Merkmal</a:t>
            </a:r>
            <a:endParaRPr lang="de-DE" dirty="0"/>
          </a:p>
        </p:txBody>
      </p:sp>
      <p:graphicFrame>
        <p:nvGraphicFramePr>
          <p:cNvPr id="207878" name="Object 6"/>
          <p:cNvGraphicFramePr>
            <a:graphicFrameLocks noGrp="1" noChangeAspect="1"/>
          </p:cNvGraphicFramePr>
          <p:nvPr>
            <p:ph sz="half" idx="1"/>
          </p:nvPr>
        </p:nvGraphicFramePr>
        <p:xfrm>
          <a:off x="4427538" y="1700213"/>
          <a:ext cx="533400" cy="215900"/>
        </p:xfrm>
        <a:graphic>
          <a:graphicData uri="http://schemas.openxmlformats.org/presentationml/2006/ole">
            <mc:AlternateContent xmlns:mc="http://schemas.openxmlformats.org/markup-compatibility/2006">
              <mc:Choice xmlns:v="urn:schemas-microsoft-com:vml" Requires="v">
                <p:oleObj spid="_x0000_s739467" name="Formel" r:id="rId4" imgW="532937" imgH="215713" progId="Equation.3">
                  <p:embed/>
                </p:oleObj>
              </mc:Choice>
              <mc:Fallback>
                <p:oleObj name="Formel" r:id="rId4" imgW="532937" imgH="215713" progId="Equation.3">
                  <p:embed/>
                  <p:pic>
                    <p:nvPicPr>
                      <p:cNvPr id="0" name="Picture 12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538" y="1700213"/>
                        <a:ext cx="5334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2" name="Foliennummernplatzhalter 6"/>
          <p:cNvSpPr>
            <a:spLocks noGrp="1"/>
          </p:cNvSpPr>
          <p:nvPr>
            <p:ph type="sldNum" sz="quarter" idx="12"/>
          </p:nvPr>
        </p:nvSpPr>
        <p:spPr/>
        <p:txBody>
          <a:bodyPr/>
          <a:lstStyle/>
          <a:p>
            <a:r>
              <a:rPr lang="de-DE" altLang="en-US"/>
              <a:t>Seite </a:t>
            </a:r>
            <a:fld id="{E02D20F9-98F2-4E79-AF68-C400C4780CEA}" type="slidenum">
              <a:rPr lang="de-DE" altLang="en-US"/>
              <a:pPr/>
              <a:t>165</a:t>
            </a:fld>
            <a:endParaRPr lang="de-DE" altLang="en-US"/>
          </a:p>
        </p:txBody>
      </p:sp>
      <p:sp>
        <p:nvSpPr>
          <p:cNvPr id="207874" name="Rectangle 2"/>
          <p:cNvSpPr>
            <a:spLocks noChangeArrowheads="1"/>
          </p:cNvSpPr>
          <p:nvPr/>
        </p:nvSpPr>
        <p:spPr bwMode="auto">
          <a:xfrm>
            <a:off x="2771775" y="5734050"/>
            <a:ext cx="5472113" cy="344488"/>
          </a:xfrm>
          <a:prstGeom prst="rect">
            <a:avLst/>
          </a:prstGeom>
          <a:solidFill>
            <a:srgbClr val="FFFF99"/>
          </a:solidFill>
          <a:ln w="9525">
            <a:solidFill>
              <a:schemeClr val="tx1"/>
            </a:solidFill>
            <a:miter lim="800000"/>
            <a:headEnd/>
            <a:tailEnd/>
          </a:ln>
          <a:effectLst/>
        </p:spPr>
        <p:txBody>
          <a:bodyPr wrap="none" anchor="ctr"/>
          <a:lstStyle/>
          <a:p>
            <a:endParaRPr lang="en-US"/>
          </a:p>
        </p:txBody>
      </p:sp>
      <p:sp>
        <p:nvSpPr>
          <p:cNvPr id="207875" name="Rectangle 3"/>
          <p:cNvSpPr>
            <a:spLocks noChangeArrowheads="1"/>
          </p:cNvSpPr>
          <p:nvPr/>
        </p:nvSpPr>
        <p:spPr bwMode="auto">
          <a:xfrm>
            <a:off x="2771775" y="4797425"/>
            <a:ext cx="5688013" cy="381000"/>
          </a:xfrm>
          <a:prstGeom prst="rect">
            <a:avLst/>
          </a:prstGeom>
          <a:solidFill>
            <a:srgbClr val="FFFF99"/>
          </a:solidFill>
          <a:ln w="9525">
            <a:solidFill>
              <a:schemeClr val="tx1"/>
            </a:solidFill>
            <a:miter lim="800000"/>
            <a:headEnd/>
            <a:tailEnd/>
          </a:ln>
          <a:effectLst/>
        </p:spPr>
        <p:txBody>
          <a:bodyPr wrap="none" anchor="ctr"/>
          <a:lstStyle/>
          <a:p>
            <a:endParaRPr lang="en-US"/>
          </a:p>
        </p:txBody>
      </p:sp>
      <p:sp>
        <p:nvSpPr>
          <p:cNvPr id="207876" name="Rectangle 4"/>
          <p:cNvSpPr>
            <a:spLocks noChangeArrowheads="1"/>
          </p:cNvSpPr>
          <p:nvPr/>
        </p:nvSpPr>
        <p:spPr bwMode="auto">
          <a:xfrm>
            <a:off x="2771775" y="2573338"/>
            <a:ext cx="5688013" cy="1008062"/>
          </a:xfrm>
          <a:prstGeom prst="rect">
            <a:avLst/>
          </a:prstGeom>
          <a:solidFill>
            <a:srgbClr val="FFFF99"/>
          </a:solidFill>
          <a:ln w="9525">
            <a:solidFill>
              <a:schemeClr val="tx1"/>
            </a:solidFill>
            <a:miter lim="800000"/>
            <a:headEnd/>
            <a:tailEnd/>
          </a:ln>
          <a:effectLst/>
        </p:spPr>
        <p:txBody>
          <a:bodyPr wrap="none" anchor="ctr"/>
          <a:lstStyle/>
          <a:p>
            <a:endParaRPr lang="en-US"/>
          </a:p>
        </p:txBody>
      </p:sp>
      <p:graphicFrame>
        <p:nvGraphicFramePr>
          <p:cNvPr id="207880" name="Group 8"/>
          <p:cNvGraphicFramePr>
            <a:graphicFrameLocks noGrp="1"/>
          </p:cNvGraphicFramePr>
          <p:nvPr/>
        </p:nvGraphicFramePr>
        <p:xfrm>
          <a:off x="107950" y="260350"/>
          <a:ext cx="2447925" cy="5950523"/>
        </p:xfrm>
        <a:graphic>
          <a:graphicData uri="http://schemas.openxmlformats.org/drawingml/2006/table">
            <a:tbl>
              <a:tblPr/>
              <a:tblGrid>
                <a:gridCol w="360363">
                  <a:extLst>
                    <a:ext uri="{9D8B030D-6E8A-4147-A177-3AD203B41FA5}">
                      <a16:colId xmlns:a16="http://schemas.microsoft.com/office/drawing/2014/main" val="20000"/>
                    </a:ext>
                  </a:extLst>
                </a:gridCol>
                <a:gridCol w="935037">
                  <a:extLst>
                    <a:ext uri="{9D8B030D-6E8A-4147-A177-3AD203B41FA5}">
                      <a16:colId xmlns:a16="http://schemas.microsoft.com/office/drawing/2014/main" val="20001"/>
                    </a:ext>
                  </a:extLst>
                </a:gridCol>
                <a:gridCol w="1152525">
                  <a:extLst>
                    <a:ext uri="{9D8B030D-6E8A-4147-A177-3AD203B41FA5}">
                      <a16:colId xmlns:a16="http://schemas.microsoft.com/office/drawing/2014/main" val="20002"/>
                    </a:ext>
                  </a:extLst>
                </a:gridCol>
              </a:tblGrid>
              <a:tr h="14922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endParaRPr kumimoji="0" lang="en-GB" sz="1700" b="0" i="0" u="none" strike="noStrike" cap="none" normalizeH="0" baseline="0" dirty="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1" i="0" u="none" strike="noStrike" cap="none" normalizeH="0" baseline="0" smtClean="0">
                          <a:ln>
                            <a:noFill/>
                          </a:ln>
                          <a:solidFill>
                            <a:srgbClr val="000036"/>
                          </a:solidFill>
                          <a:effectLst/>
                          <a:latin typeface="Times New Roman" pitchFamily="18" charset="0"/>
                          <a:cs typeface="Times New Roman" pitchFamily="18" charset="0"/>
                        </a:rPr>
                        <a:t>Therapie</a:t>
                      </a:r>
                    </a:p>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1" i="0" u="none" strike="noStrike" cap="none" normalizeH="0" baseline="0" smtClean="0">
                          <a:ln>
                            <a:noFill/>
                          </a:ln>
                          <a:solidFill>
                            <a:srgbClr val="000036"/>
                          </a:solidFill>
                          <a:effectLst/>
                          <a:latin typeface="Times New Roman" pitchFamily="18" charset="0"/>
                          <a:cs typeface="Times New Roman" pitchFamily="18" charset="0"/>
                        </a:rPr>
                        <a:t>Syst. Blutdruck</a:t>
                      </a:r>
                    </a:p>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endParaRPr kumimoji="0" lang="de-DE" sz="1000" b="1" i="0" u="none" strike="noStrike" cap="none" normalizeH="0" baseline="0" smtClean="0">
                        <a:ln>
                          <a:noFill/>
                        </a:ln>
                        <a:solidFill>
                          <a:srgbClr val="000036"/>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A</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dirty="0" smtClean="0">
                          <a:ln>
                            <a:noFill/>
                          </a:ln>
                          <a:solidFill>
                            <a:srgbClr val="000036"/>
                          </a:solidFill>
                          <a:effectLst/>
                          <a:latin typeface="Times New Roman" pitchFamily="18" charset="0"/>
                          <a:cs typeface="Times New Roman" pitchFamily="18" charset="0"/>
                        </a:rPr>
                        <a:t>169</a:t>
                      </a:r>
                      <a:endParaRPr kumimoji="0" lang="de-DE" sz="1700" b="0" i="0" u="none" strike="noStrike" cap="none" normalizeH="0" baseline="0" dirty="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dirty="0" smtClean="0">
                          <a:ln>
                            <a:noFill/>
                          </a:ln>
                          <a:solidFill>
                            <a:srgbClr val="000036"/>
                          </a:solidFill>
                          <a:effectLst/>
                          <a:latin typeface="Times New Roman" pitchFamily="18" charset="0"/>
                          <a:cs typeface="Times New Roman" pitchFamily="18" charset="0"/>
                        </a:rPr>
                        <a:t>139</a:t>
                      </a:r>
                      <a:endParaRPr kumimoji="0" lang="de-DE" sz="1700" b="0" i="0" u="none" strike="noStrike" cap="none" normalizeH="0" baseline="0" dirty="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137</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152</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142</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163</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183</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A</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143</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09563">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endParaRPr kumimoji="0" lang="en-US" sz="1000" b="0" i="0" u="none" strike="noStrike" cap="none" normalizeH="0" baseline="0" smtClean="0">
                        <a:ln>
                          <a:noFill/>
                        </a:ln>
                        <a:solidFill>
                          <a:srgbClr val="000036"/>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en-US" sz="1100" b="1" i="0" u="none" strike="noStrike" cap="none" normalizeH="0" baseline="0" smtClean="0">
                          <a:ln>
                            <a:noFill/>
                          </a:ln>
                          <a:solidFill>
                            <a:srgbClr val="000036"/>
                          </a:solidFill>
                          <a:effectLst/>
                          <a:latin typeface="Times New Roman" pitchFamily="18" charset="0"/>
                          <a:cs typeface="Times New Roman" pitchFamily="18" charset="0"/>
                        </a:rPr>
                        <a:t>8</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100" b="1" i="0" u="none" strike="noStrike" cap="none" normalizeH="0" baseline="0" smtClean="0">
                          <a:ln>
                            <a:noFill/>
                          </a:ln>
                          <a:solidFill>
                            <a:srgbClr val="000036"/>
                          </a:solidFill>
                          <a:effectLst/>
                          <a:latin typeface="Times New Roman" pitchFamily="18" charset="0"/>
                          <a:cs typeface="Times New Roman" pitchFamily="18" charset="0"/>
                        </a:rPr>
                        <a:t>153,5</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155</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154</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176</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158</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14922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156</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170</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168</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179</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167</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8"/>
                  </a:ext>
                </a:extLst>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142</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9"/>
                  </a:ext>
                </a:extLst>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163</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0"/>
                  </a:ext>
                </a:extLst>
              </a:tr>
              <a:tr h="14922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144</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1"/>
                  </a:ext>
                </a:extLst>
              </a:tr>
              <a:tr h="260350">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endParaRPr kumimoji="0" lang="en-GB" sz="1000" b="0" i="0" u="none" strike="noStrike" cap="none" normalizeH="0" baseline="0" smtClean="0">
                        <a:ln>
                          <a:noFill/>
                        </a:ln>
                        <a:solidFill>
                          <a:srgbClr val="000036"/>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100" b="1" i="0" u="none" strike="noStrike" cap="none" normalizeH="0" baseline="0" smtClean="0">
                          <a:ln>
                            <a:noFill/>
                          </a:ln>
                          <a:solidFill>
                            <a:srgbClr val="000036"/>
                          </a:solidFill>
                          <a:effectLst/>
                          <a:latin typeface="Times New Roman" pitchFamily="18" charset="0"/>
                          <a:cs typeface="Times New Roman" pitchFamily="18" charset="0"/>
                        </a:rPr>
                        <a:t>12</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100" b="1" i="0" u="none" strike="noStrike" cap="none" normalizeH="0" baseline="0" dirty="0" smtClean="0">
                          <a:ln>
                            <a:noFill/>
                          </a:ln>
                          <a:solidFill>
                            <a:srgbClr val="000036"/>
                          </a:solidFill>
                          <a:effectLst/>
                          <a:latin typeface="Times New Roman" pitchFamily="18" charset="0"/>
                          <a:cs typeface="Times New Roman" pitchFamily="18" charset="0"/>
                        </a:rPr>
                        <a:t>161</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2"/>
                  </a:ext>
                </a:extLst>
              </a:tr>
            </a:tbl>
          </a:graphicData>
        </a:graphic>
      </p:graphicFrame>
      <p:sp>
        <p:nvSpPr>
          <p:cNvPr id="207978" name="Rectangle 106"/>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en-US"/>
          </a:p>
        </p:txBody>
      </p:sp>
      <p:sp>
        <p:nvSpPr>
          <p:cNvPr id="207979" name="Rectangle 107"/>
          <p:cNvSpPr>
            <a:spLocks noChangeArrowheads="1"/>
          </p:cNvSpPr>
          <p:nvPr/>
        </p:nvSpPr>
        <p:spPr bwMode="auto">
          <a:xfrm>
            <a:off x="0" y="3309938"/>
            <a:ext cx="9144000" cy="0"/>
          </a:xfrm>
          <a:prstGeom prst="rect">
            <a:avLst/>
          </a:prstGeom>
          <a:noFill/>
          <a:ln w="9525">
            <a:noFill/>
            <a:miter lim="800000"/>
            <a:headEnd/>
            <a:tailEnd/>
          </a:ln>
          <a:effectLst/>
        </p:spPr>
        <p:txBody>
          <a:bodyPr wrap="none" anchor="ctr">
            <a:spAutoFit/>
          </a:bodyPr>
          <a:lstStyle/>
          <a:p>
            <a:endParaRPr lang="en-US"/>
          </a:p>
        </p:txBody>
      </p:sp>
      <p:sp>
        <p:nvSpPr>
          <p:cNvPr id="207980" name="Text Box 108"/>
          <p:cNvSpPr txBox="1">
            <a:spLocks noChangeArrowheads="1"/>
          </p:cNvSpPr>
          <p:nvPr/>
        </p:nvSpPr>
        <p:spPr bwMode="auto">
          <a:xfrm>
            <a:off x="3276600" y="1450975"/>
            <a:ext cx="5327650" cy="336550"/>
          </a:xfrm>
          <a:prstGeom prst="rect">
            <a:avLst/>
          </a:prstGeom>
          <a:noFill/>
          <a:ln w="9525">
            <a:noFill/>
            <a:miter lim="800000"/>
            <a:headEnd/>
            <a:tailEnd/>
          </a:ln>
          <a:effectLst/>
        </p:spPr>
        <p:txBody>
          <a:bodyPr>
            <a:spAutoFit/>
          </a:bodyPr>
          <a:lstStyle/>
          <a:p>
            <a:pPr>
              <a:spcBef>
                <a:spcPct val="50000"/>
              </a:spcBef>
            </a:pPr>
            <a:endParaRPr lang="en-GB" sz="1600" b="1"/>
          </a:p>
        </p:txBody>
      </p:sp>
      <p:sp>
        <p:nvSpPr>
          <p:cNvPr id="207981" name="Text Box 109"/>
          <p:cNvSpPr txBox="1">
            <a:spLocks noChangeArrowheads="1"/>
          </p:cNvSpPr>
          <p:nvPr/>
        </p:nvSpPr>
        <p:spPr bwMode="auto">
          <a:xfrm>
            <a:off x="3563938" y="1604963"/>
            <a:ext cx="4464050" cy="334962"/>
          </a:xfrm>
          <a:prstGeom prst="rect">
            <a:avLst/>
          </a:prstGeom>
          <a:noFill/>
          <a:ln w="9525">
            <a:noFill/>
            <a:miter lim="800000"/>
            <a:headEnd/>
            <a:tailEnd/>
          </a:ln>
          <a:effectLst/>
        </p:spPr>
        <p:txBody>
          <a:bodyPr>
            <a:spAutoFit/>
          </a:bodyPr>
          <a:lstStyle/>
          <a:p>
            <a:pPr>
              <a:spcBef>
                <a:spcPct val="50000"/>
              </a:spcBef>
            </a:pPr>
            <a:endParaRPr lang="en-GB" sz="1600" b="1"/>
          </a:p>
        </p:txBody>
      </p:sp>
      <p:sp>
        <p:nvSpPr>
          <p:cNvPr id="207982" name="Text Box 110"/>
          <p:cNvSpPr txBox="1">
            <a:spLocks noChangeArrowheads="1"/>
          </p:cNvSpPr>
          <p:nvPr/>
        </p:nvSpPr>
        <p:spPr bwMode="auto">
          <a:xfrm>
            <a:off x="2700338" y="1371600"/>
            <a:ext cx="5616575" cy="1692771"/>
          </a:xfrm>
          <a:prstGeom prst="rect">
            <a:avLst/>
          </a:prstGeom>
          <a:noFill/>
          <a:ln w="9525">
            <a:noFill/>
            <a:miter lim="800000"/>
            <a:headEnd/>
            <a:tailEnd/>
          </a:ln>
          <a:effectLst/>
        </p:spPr>
        <p:txBody>
          <a:bodyPr>
            <a:spAutoFit/>
          </a:bodyPr>
          <a:lstStyle/>
          <a:p>
            <a:pPr>
              <a:spcBef>
                <a:spcPct val="50000"/>
              </a:spcBef>
              <a:tabLst>
                <a:tab pos="442913" algn="l"/>
              </a:tabLst>
            </a:pPr>
            <a:r>
              <a:rPr lang="de-DE" sz="1600" b="1" dirty="0"/>
              <a:t>H</a:t>
            </a:r>
            <a:r>
              <a:rPr lang="de-DE" sz="1600" b="1" baseline="-25000" dirty="0"/>
              <a:t>0</a:t>
            </a:r>
            <a:r>
              <a:rPr lang="de-DE" sz="1600" b="1" dirty="0"/>
              <a:t>: 	Es besteht kein </a:t>
            </a:r>
            <a:r>
              <a:rPr lang="de-DE" sz="1600" b="1" dirty="0" smtClean="0"/>
              <a:t>Therapieunterschied bzgl. mittleren 	Blutdrucks </a:t>
            </a:r>
            <a:r>
              <a:rPr lang="de-DE" sz="1600" b="1" dirty="0"/>
              <a:t>(         </a:t>
            </a:r>
            <a:r>
              <a:rPr lang="de-DE" sz="1600" b="1" dirty="0" smtClean="0"/>
              <a:t> )</a:t>
            </a:r>
            <a:endParaRPr lang="de-DE" sz="1600" b="1" dirty="0"/>
          </a:p>
          <a:p>
            <a:pPr>
              <a:spcBef>
                <a:spcPct val="50000"/>
              </a:spcBef>
              <a:tabLst>
                <a:tab pos="442913" algn="l"/>
              </a:tabLst>
            </a:pPr>
            <a:r>
              <a:rPr lang="de-DE" sz="1600" b="1" dirty="0"/>
              <a:t>H</a:t>
            </a:r>
            <a:r>
              <a:rPr lang="de-DE" sz="1600" b="1" baseline="-25000" dirty="0"/>
              <a:t>1</a:t>
            </a:r>
            <a:r>
              <a:rPr lang="de-DE" sz="1600" b="1" dirty="0"/>
              <a:t>: 	Es besteht </a:t>
            </a:r>
            <a:r>
              <a:rPr lang="de-DE" sz="1600" b="1" dirty="0" smtClean="0"/>
              <a:t>ein Unterschied        </a:t>
            </a:r>
            <a:r>
              <a:rPr lang="de-DE" sz="1600" b="1" dirty="0"/>
              <a:t>(               )</a:t>
            </a:r>
          </a:p>
          <a:p>
            <a:pPr>
              <a:spcBef>
                <a:spcPct val="50000"/>
              </a:spcBef>
              <a:tabLst>
                <a:tab pos="442913" algn="l"/>
              </a:tabLst>
            </a:pPr>
            <a:endParaRPr lang="de-DE" sz="1600" b="1" dirty="0"/>
          </a:p>
          <a:p>
            <a:pPr>
              <a:spcBef>
                <a:spcPct val="50000"/>
              </a:spcBef>
              <a:tabLst>
                <a:tab pos="442913" algn="l"/>
              </a:tabLst>
            </a:pPr>
            <a:r>
              <a:rPr lang="de-DE" sz="1600" b="1" dirty="0"/>
              <a:t>Teststatistik: </a:t>
            </a:r>
          </a:p>
        </p:txBody>
      </p:sp>
      <p:graphicFrame>
        <p:nvGraphicFramePr>
          <p:cNvPr id="207983" name="Object 111"/>
          <p:cNvGraphicFramePr>
            <a:graphicFrameLocks noChangeAspect="1"/>
          </p:cNvGraphicFramePr>
          <p:nvPr/>
        </p:nvGraphicFramePr>
        <p:xfrm>
          <a:off x="4859338" y="2797175"/>
          <a:ext cx="1511300" cy="560388"/>
        </p:xfrm>
        <a:graphic>
          <a:graphicData uri="http://schemas.openxmlformats.org/presentationml/2006/ole">
            <mc:AlternateContent xmlns:mc="http://schemas.openxmlformats.org/markup-compatibility/2006">
              <mc:Choice xmlns:v="urn:schemas-microsoft-com:vml" Requires="v">
                <p:oleObj spid="_x0000_s739468" name="Formel" r:id="rId6" imgW="799753" imgH="291973" progId="Equation.3">
                  <p:embed/>
                </p:oleObj>
              </mc:Choice>
              <mc:Fallback>
                <p:oleObj name="Formel" r:id="rId6" imgW="799753" imgH="291973" progId="Equation.3">
                  <p:embed/>
                  <p:pic>
                    <p:nvPicPr>
                      <p:cNvPr id="0" name="Picture 1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9338" y="2797175"/>
                        <a:ext cx="1511300" cy="560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7984" name="Text Box 112"/>
          <p:cNvSpPr txBox="1">
            <a:spLocks noChangeArrowheads="1"/>
          </p:cNvSpPr>
          <p:nvPr/>
        </p:nvSpPr>
        <p:spPr bwMode="auto">
          <a:xfrm>
            <a:off x="2700338" y="4797425"/>
            <a:ext cx="5688012" cy="1250950"/>
          </a:xfrm>
          <a:prstGeom prst="rect">
            <a:avLst/>
          </a:prstGeom>
          <a:noFill/>
          <a:ln w="9525">
            <a:noFill/>
            <a:miter lim="800000"/>
            <a:headEnd/>
            <a:tailEnd/>
          </a:ln>
          <a:effectLst/>
        </p:spPr>
        <p:txBody>
          <a:bodyPr>
            <a:spAutoFit/>
          </a:bodyPr>
          <a:lstStyle/>
          <a:p>
            <a:pPr>
              <a:spcBef>
                <a:spcPct val="50000"/>
              </a:spcBef>
              <a:tabLst>
                <a:tab pos="3408363" algn="l"/>
                <a:tab pos="3768725" algn="l"/>
              </a:tabLst>
            </a:pPr>
            <a:r>
              <a:rPr lang="de-DE" sz="1600" b="1" dirty="0"/>
              <a:t>Testentscheidung: 	</a:t>
            </a:r>
          </a:p>
          <a:p>
            <a:pPr>
              <a:spcBef>
                <a:spcPct val="50000"/>
              </a:spcBef>
              <a:tabLst>
                <a:tab pos="3408363" algn="l"/>
                <a:tab pos="3768725" algn="l"/>
              </a:tabLst>
            </a:pPr>
            <a:endParaRPr lang="de-DE" sz="2400" b="1" dirty="0"/>
          </a:p>
          <a:p>
            <a:pPr>
              <a:spcBef>
                <a:spcPct val="50000"/>
              </a:spcBef>
              <a:tabLst>
                <a:tab pos="3408363" algn="l"/>
                <a:tab pos="3768725" algn="l"/>
              </a:tabLst>
            </a:pPr>
            <a:r>
              <a:rPr lang="de-DE" sz="1600" b="1" dirty="0"/>
              <a:t>=&gt; Nullhypothese kann nicht abgelehnt werden</a:t>
            </a:r>
          </a:p>
        </p:txBody>
      </p:sp>
      <p:graphicFrame>
        <p:nvGraphicFramePr>
          <p:cNvPr id="207985" name="Object 113"/>
          <p:cNvGraphicFramePr>
            <a:graphicFrameLocks noChangeAspect="1"/>
          </p:cNvGraphicFramePr>
          <p:nvPr/>
        </p:nvGraphicFramePr>
        <p:xfrm>
          <a:off x="4824413" y="4797425"/>
          <a:ext cx="2000250" cy="328613"/>
        </p:xfrm>
        <a:graphic>
          <a:graphicData uri="http://schemas.openxmlformats.org/presentationml/2006/ole">
            <mc:AlternateContent xmlns:mc="http://schemas.openxmlformats.org/markup-compatibility/2006">
              <mc:Choice xmlns:v="urn:schemas-microsoft-com:vml" Requires="v">
                <p:oleObj spid="_x0000_s739469" name="Formel" r:id="rId8" imgW="1524000" imgH="254000" progId="Equation.3">
                  <p:embed/>
                </p:oleObj>
              </mc:Choice>
              <mc:Fallback>
                <p:oleObj name="Formel" r:id="rId8" imgW="1524000" imgH="254000" progId="Equation.3">
                  <p:embed/>
                  <p:pic>
                    <p:nvPicPr>
                      <p:cNvPr id="0" name="Picture 12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24413" y="4797425"/>
                        <a:ext cx="2000250" cy="328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7986" name="Text Box 114"/>
          <p:cNvSpPr txBox="1">
            <a:spLocks noChangeArrowheads="1"/>
          </p:cNvSpPr>
          <p:nvPr/>
        </p:nvSpPr>
        <p:spPr bwMode="auto">
          <a:xfrm>
            <a:off x="2700338" y="3933825"/>
            <a:ext cx="5903912" cy="581025"/>
          </a:xfrm>
          <a:prstGeom prst="rect">
            <a:avLst/>
          </a:prstGeom>
          <a:noFill/>
          <a:ln w="9525">
            <a:noFill/>
            <a:miter lim="800000"/>
            <a:headEnd/>
            <a:tailEnd/>
          </a:ln>
          <a:effectLst/>
        </p:spPr>
        <p:txBody>
          <a:bodyPr>
            <a:spAutoFit/>
          </a:bodyPr>
          <a:lstStyle/>
          <a:p>
            <a:pPr>
              <a:spcBef>
                <a:spcPct val="50000"/>
              </a:spcBef>
            </a:pPr>
            <a:r>
              <a:rPr lang="de-DE" sz="1600" b="1"/>
              <a:t>Syst. Blutdruck bei Therapie A größer bzw. kleiner als bei Therapie B   =&gt;  2-seitiger t-Test</a:t>
            </a:r>
          </a:p>
        </p:txBody>
      </p:sp>
      <p:graphicFrame>
        <p:nvGraphicFramePr>
          <p:cNvPr id="207987" name="Object 115"/>
          <p:cNvGraphicFramePr>
            <a:graphicFrameLocks noChangeAspect="1"/>
          </p:cNvGraphicFramePr>
          <p:nvPr/>
        </p:nvGraphicFramePr>
        <p:xfrm>
          <a:off x="1619250" y="2708275"/>
          <a:ext cx="415925" cy="307975"/>
        </p:xfrm>
        <a:graphic>
          <a:graphicData uri="http://schemas.openxmlformats.org/presentationml/2006/ole">
            <mc:AlternateContent xmlns:mc="http://schemas.openxmlformats.org/markup-compatibility/2006">
              <mc:Choice xmlns:v="urn:schemas-microsoft-com:vml" Requires="v">
                <p:oleObj spid="_x0000_s739470" name="Formel" r:id="rId10" imgW="291847" imgH="215713" progId="Equation.3">
                  <p:embed/>
                </p:oleObj>
              </mc:Choice>
              <mc:Fallback>
                <p:oleObj name="Formel" r:id="rId10" imgW="291847" imgH="215713" progId="Equation.3">
                  <p:embed/>
                  <p:pic>
                    <p:nvPicPr>
                      <p:cNvPr id="0" name="Picture 12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19250" y="2708275"/>
                        <a:ext cx="415925" cy="307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7988" name="Object 116"/>
          <p:cNvGraphicFramePr>
            <a:graphicFrameLocks noChangeAspect="1"/>
          </p:cNvGraphicFramePr>
          <p:nvPr/>
        </p:nvGraphicFramePr>
        <p:xfrm>
          <a:off x="1763713" y="5876925"/>
          <a:ext cx="430212" cy="306388"/>
        </p:xfrm>
        <a:graphic>
          <a:graphicData uri="http://schemas.openxmlformats.org/presentationml/2006/ole">
            <mc:AlternateContent xmlns:mc="http://schemas.openxmlformats.org/markup-compatibility/2006">
              <mc:Choice xmlns:v="urn:schemas-microsoft-com:vml" Requires="v">
                <p:oleObj spid="_x0000_s739471" name="Formel" r:id="rId12" imgW="304536" imgH="215713" progId="Equation.3">
                  <p:embed/>
                </p:oleObj>
              </mc:Choice>
              <mc:Fallback>
                <p:oleObj name="Formel" r:id="rId12" imgW="304536" imgH="215713" progId="Equation.3">
                  <p:embed/>
                  <p:pic>
                    <p:nvPicPr>
                      <p:cNvPr id="0" name="Picture 12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63713" y="5876925"/>
                        <a:ext cx="430212" cy="306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7989" name="Object 117"/>
          <p:cNvGraphicFramePr>
            <a:graphicFrameLocks noChangeAspect="1"/>
          </p:cNvGraphicFramePr>
          <p:nvPr/>
        </p:nvGraphicFramePr>
        <p:xfrm>
          <a:off x="755650" y="2708275"/>
          <a:ext cx="414338" cy="306388"/>
        </p:xfrm>
        <a:graphic>
          <a:graphicData uri="http://schemas.openxmlformats.org/presentationml/2006/ole">
            <mc:AlternateContent xmlns:mc="http://schemas.openxmlformats.org/markup-compatibility/2006">
              <mc:Choice xmlns:v="urn:schemas-microsoft-com:vml" Requires="v">
                <p:oleObj spid="_x0000_s739472" name="Formel" r:id="rId14" imgW="291847" imgH="215713" progId="Equation.3">
                  <p:embed/>
                </p:oleObj>
              </mc:Choice>
              <mc:Fallback>
                <p:oleObj name="Formel" r:id="rId14" imgW="291847" imgH="215713" progId="Equation.3">
                  <p:embed/>
                  <p:pic>
                    <p:nvPicPr>
                      <p:cNvPr id="0" name="Picture 12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5650" y="2708275"/>
                        <a:ext cx="414338" cy="306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7990" name="Object 118"/>
          <p:cNvGraphicFramePr>
            <a:graphicFrameLocks noChangeAspect="1"/>
          </p:cNvGraphicFramePr>
          <p:nvPr/>
        </p:nvGraphicFramePr>
        <p:xfrm>
          <a:off x="611188" y="5876925"/>
          <a:ext cx="431800" cy="306388"/>
        </p:xfrm>
        <a:graphic>
          <a:graphicData uri="http://schemas.openxmlformats.org/presentationml/2006/ole">
            <mc:AlternateContent xmlns:mc="http://schemas.openxmlformats.org/markup-compatibility/2006">
              <mc:Choice xmlns:v="urn:schemas-microsoft-com:vml" Requires="v">
                <p:oleObj spid="_x0000_s739473" name="Formel" r:id="rId16" imgW="304536" imgH="215713" progId="Equation.3">
                  <p:embed/>
                </p:oleObj>
              </mc:Choice>
              <mc:Fallback>
                <p:oleObj name="Formel" r:id="rId16" imgW="304536" imgH="215713" progId="Equation.3">
                  <p:embed/>
                  <p:pic>
                    <p:nvPicPr>
                      <p:cNvPr id="0" name="Picture 12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11188" y="5876925"/>
                        <a:ext cx="431800" cy="306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7991" name="Object 119"/>
          <p:cNvGraphicFramePr>
            <a:graphicFrameLocks noChangeAspect="1"/>
          </p:cNvGraphicFramePr>
          <p:nvPr/>
        </p:nvGraphicFramePr>
        <p:xfrm>
          <a:off x="2879725" y="5373688"/>
          <a:ext cx="4730750" cy="312737"/>
        </p:xfrm>
        <a:graphic>
          <a:graphicData uri="http://schemas.openxmlformats.org/presentationml/2006/ole">
            <mc:AlternateContent xmlns:mc="http://schemas.openxmlformats.org/markup-compatibility/2006">
              <mc:Choice xmlns:v="urn:schemas-microsoft-com:vml" Requires="v">
                <p:oleObj spid="_x0000_s739474" name="Formel" r:id="rId18" imgW="3848100" imgH="254000" progId="Equation.3">
                  <p:embed/>
                </p:oleObj>
              </mc:Choice>
              <mc:Fallback>
                <p:oleObj name="Formel" r:id="rId18" imgW="3848100" imgH="254000" progId="Equation.3">
                  <p:embed/>
                  <p:pic>
                    <p:nvPicPr>
                      <p:cNvPr id="0" name="Picture 13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879725" y="5373688"/>
                        <a:ext cx="4730750" cy="312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7992" name="Object 120"/>
          <p:cNvGraphicFramePr>
            <a:graphicFrameLocks noChangeAspect="1"/>
          </p:cNvGraphicFramePr>
          <p:nvPr/>
        </p:nvGraphicFramePr>
        <p:xfrm>
          <a:off x="6443663" y="1989138"/>
          <a:ext cx="720725" cy="292100"/>
        </p:xfrm>
        <a:graphic>
          <a:graphicData uri="http://schemas.openxmlformats.org/presentationml/2006/ole">
            <mc:AlternateContent xmlns:mc="http://schemas.openxmlformats.org/markup-compatibility/2006">
              <mc:Choice xmlns:v="urn:schemas-microsoft-com:vml" Requires="v">
                <p:oleObj spid="_x0000_s739475" name="Formel" r:id="rId20" imgW="532937" imgH="215713" progId="Equation.3">
                  <p:embed/>
                </p:oleObj>
              </mc:Choice>
              <mc:Fallback>
                <p:oleObj name="Formel" r:id="rId20" imgW="532937" imgH="215713" progId="Equation.3">
                  <p:embed/>
                  <p:pic>
                    <p:nvPicPr>
                      <p:cNvPr id="0" name="Picture 13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443663" y="1989138"/>
                        <a:ext cx="720725" cy="292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7994" name="Object 122"/>
          <p:cNvGraphicFramePr>
            <a:graphicFrameLocks noChangeAspect="1"/>
          </p:cNvGraphicFramePr>
          <p:nvPr/>
        </p:nvGraphicFramePr>
        <p:xfrm>
          <a:off x="7072330" y="4786322"/>
          <a:ext cx="1368425" cy="438150"/>
        </p:xfrm>
        <a:graphic>
          <a:graphicData uri="http://schemas.openxmlformats.org/presentationml/2006/ole">
            <mc:AlternateContent xmlns:mc="http://schemas.openxmlformats.org/markup-compatibility/2006">
              <mc:Choice xmlns:v="urn:schemas-microsoft-com:vml" Requires="v">
                <p:oleObj spid="_x0000_s739476" name="Formel" r:id="rId22" imgW="634725" imgH="203112" progId="Equation.3">
                  <p:embed/>
                </p:oleObj>
              </mc:Choice>
              <mc:Fallback>
                <p:oleObj name="Formel" r:id="rId22" imgW="634725" imgH="203112" progId="Equation.3">
                  <p:embed/>
                  <p:pic>
                    <p:nvPicPr>
                      <p:cNvPr id="0" name="Picture 13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072330" y="4786322"/>
                        <a:ext cx="1368425" cy="438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Datumsplatzhalter 1"/>
          <p:cNvSpPr>
            <a:spLocks noGrp="1"/>
          </p:cNvSpPr>
          <p:nvPr>
            <p:ph type="dt" sz="half" idx="10"/>
          </p:nvPr>
        </p:nvSpPr>
        <p:spPr/>
        <p:txBody>
          <a:bodyPr/>
          <a:lstStyle/>
          <a:p>
            <a:fld id="{C6594617-7760-49FD-8C6E-02E714E88CA8}" type="datetime1">
              <a:rPr lang="de-AT" smtClean="0"/>
              <a:pPr/>
              <a:t>18.06.2021</a:t>
            </a:fld>
            <a:endParaRPr lang="de-DE" altLang="en-US"/>
          </a:p>
        </p:txBody>
      </p:sp>
      <p:sp>
        <p:nvSpPr>
          <p:cNvPr id="3" name="Fußzeilenplatzhalter 2"/>
          <p:cNvSpPr>
            <a:spLocks noGrp="1"/>
          </p:cNvSpPr>
          <p:nvPr>
            <p:ph type="ftr" sz="quarter" idx="11"/>
          </p:nvPr>
        </p:nvSpPr>
        <p:spPr/>
        <p:txBody>
          <a:bodyPr/>
          <a:lstStyle/>
          <a:p>
            <a:r>
              <a:rPr lang="de-DE" altLang="en-US" smtClean="0"/>
              <a:t>hanno.ulmer@i-med.ac.at</a:t>
            </a:r>
            <a:endParaRPr lang="de-DE" altLang="en-US"/>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uppieren 44"/>
          <p:cNvGrpSpPr/>
          <p:nvPr/>
        </p:nvGrpSpPr>
        <p:grpSpPr>
          <a:xfrm>
            <a:off x="1547664" y="4005064"/>
            <a:ext cx="5544616" cy="2880320"/>
            <a:chOff x="1519692" y="4003264"/>
            <a:chExt cx="5572588" cy="2808312"/>
          </a:xfrm>
        </p:grpSpPr>
        <p:grpSp>
          <p:nvGrpSpPr>
            <p:cNvPr id="27" name="Gruppieren 26"/>
            <p:cNvGrpSpPr>
              <a:grpSpLocks noChangeAspect="1"/>
            </p:cNvGrpSpPr>
            <p:nvPr/>
          </p:nvGrpSpPr>
          <p:grpSpPr>
            <a:xfrm>
              <a:off x="1519692" y="4003264"/>
              <a:ext cx="5572588" cy="2808312"/>
              <a:chOff x="1284407" y="3246456"/>
              <a:chExt cx="6971298" cy="3384000"/>
            </a:xfrm>
          </p:grpSpPr>
          <p:grpSp>
            <p:nvGrpSpPr>
              <p:cNvPr id="28" name="Gruppieren 23"/>
              <p:cNvGrpSpPr/>
              <p:nvPr/>
            </p:nvGrpSpPr>
            <p:grpSpPr>
              <a:xfrm>
                <a:off x="1284407" y="3246456"/>
                <a:ext cx="6971298" cy="3384000"/>
                <a:chOff x="1284407" y="3246456"/>
                <a:chExt cx="6971298" cy="3384000"/>
              </a:xfrm>
            </p:grpSpPr>
            <p:pic>
              <p:nvPicPr>
                <p:cNvPr id="33" name="Picture 2"/>
                <p:cNvPicPr>
                  <a:picLocks noChangeAspect="1" noChangeArrowheads="1"/>
                </p:cNvPicPr>
                <p:nvPr/>
              </p:nvPicPr>
              <p:blipFill>
                <a:blip r:embed="rId4" cstate="print"/>
                <a:srcRect l="13789" t="9535" r="7465" b="1703"/>
                <a:stretch>
                  <a:fillRect/>
                </a:stretch>
              </p:blipFill>
              <p:spPr bwMode="auto">
                <a:xfrm>
                  <a:off x="1659743" y="3246456"/>
                  <a:ext cx="5980421" cy="3384000"/>
                </a:xfrm>
                <a:prstGeom prst="rect">
                  <a:avLst/>
                </a:prstGeom>
                <a:noFill/>
                <a:ln w="9525">
                  <a:noFill/>
                  <a:miter lim="800000"/>
                  <a:headEnd/>
                  <a:tailEnd/>
                </a:ln>
              </p:spPr>
            </p:pic>
            <p:sp>
              <p:nvSpPr>
                <p:cNvPr id="34" name="Textfeld 33"/>
                <p:cNvSpPr txBox="1"/>
                <p:nvPr/>
              </p:nvSpPr>
              <p:spPr>
                <a:xfrm>
                  <a:off x="6368704" y="5319276"/>
                  <a:ext cx="420308" cy="276999"/>
                </a:xfrm>
                <a:prstGeom prst="rect">
                  <a:avLst/>
                </a:prstGeom>
                <a:noFill/>
              </p:spPr>
              <p:txBody>
                <a:bodyPr wrap="none" rtlCol="0">
                  <a:spAutoFit/>
                </a:bodyPr>
                <a:lstStyle/>
                <a:p>
                  <a:r>
                    <a:rPr lang="de-AT" sz="1200" dirty="0" smtClean="0">
                      <a:solidFill>
                        <a:schemeClr val="tx1"/>
                      </a:solidFill>
                      <a:latin typeface="Symbol" pitchFamily="18" charset="2"/>
                    </a:rPr>
                    <a:t>a</a:t>
                  </a:r>
                  <a:r>
                    <a:rPr lang="de-AT" sz="1200" dirty="0" smtClean="0">
                      <a:solidFill>
                        <a:schemeClr val="tx1"/>
                      </a:solidFill>
                      <a:latin typeface="+mn-lt"/>
                    </a:rPr>
                    <a:t>/2</a:t>
                  </a:r>
                  <a:endParaRPr lang="de-DE" sz="1200" dirty="0">
                    <a:solidFill>
                      <a:schemeClr val="tx1"/>
                    </a:solidFill>
                    <a:latin typeface="Symbol" pitchFamily="18" charset="2"/>
                  </a:endParaRPr>
                </a:p>
              </p:txBody>
            </p:sp>
            <p:cxnSp>
              <p:nvCxnSpPr>
                <p:cNvPr id="35" name="Gerade Verbindung mit Pfeil 34"/>
                <p:cNvCxnSpPr/>
                <p:nvPr/>
              </p:nvCxnSpPr>
              <p:spPr>
                <a:xfrm rot="5400000">
                  <a:off x="6297266" y="5643129"/>
                  <a:ext cx="285752" cy="28575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Textfeld 35"/>
                <p:cNvSpPr txBox="1"/>
                <p:nvPr/>
              </p:nvSpPr>
              <p:spPr>
                <a:xfrm>
                  <a:off x="1284407" y="4748106"/>
                  <a:ext cx="1372146" cy="677995"/>
                </a:xfrm>
                <a:prstGeom prst="rect">
                  <a:avLst/>
                </a:prstGeom>
                <a:solidFill>
                  <a:schemeClr val="bg1">
                    <a:lumMod val="75000"/>
                  </a:schemeClr>
                </a:solidFill>
              </p:spPr>
              <p:txBody>
                <a:bodyPr wrap="square" rtlCol="0">
                  <a:spAutoFit/>
                </a:bodyPr>
                <a:lstStyle/>
                <a:p>
                  <a:pPr algn="ctr">
                    <a:spcAft>
                      <a:spcPts val="0"/>
                    </a:spcAft>
                  </a:pPr>
                  <a:r>
                    <a:rPr lang="en-US" sz="1200" dirty="0" smtClean="0">
                      <a:solidFill>
                        <a:schemeClr val="tx1"/>
                      </a:solidFill>
                    </a:rPr>
                    <a:t>Rejection</a:t>
                  </a:r>
                </a:p>
                <a:p>
                  <a:pPr algn="ctr">
                    <a:spcAft>
                      <a:spcPts val="0"/>
                    </a:spcAft>
                  </a:pPr>
                  <a:r>
                    <a:rPr lang="de-AT" sz="1200" dirty="0" smtClean="0">
                      <a:solidFill>
                        <a:schemeClr val="tx1"/>
                      </a:solidFill>
                    </a:rPr>
                    <a:t>region</a:t>
                  </a:r>
                  <a:endParaRPr lang="de-DE" sz="1200" dirty="0">
                    <a:solidFill>
                      <a:schemeClr val="tx1"/>
                    </a:solidFill>
                  </a:endParaRPr>
                </a:p>
              </p:txBody>
            </p:sp>
            <p:sp>
              <p:nvSpPr>
                <p:cNvPr id="37" name="Textfeld 36"/>
                <p:cNvSpPr txBox="1"/>
                <p:nvPr/>
              </p:nvSpPr>
              <p:spPr>
                <a:xfrm>
                  <a:off x="6718683" y="4642356"/>
                  <a:ext cx="1537022" cy="677995"/>
                </a:xfrm>
                <a:prstGeom prst="rect">
                  <a:avLst/>
                </a:prstGeom>
                <a:solidFill>
                  <a:schemeClr val="bg1">
                    <a:lumMod val="75000"/>
                  </a:schemeClr>
                </a:solidFill>
              </p:spPr>
              <p:txBody>
                <a:bodyPr wrap="square" rtlCol="0">
                  <a:spAutoFit/>
                </a:bodyPr>
                <a:lstStyle/>
                <a:p>
                  <a:pPr algn="ctr">
                    <a:spcAft>
                      <a:spcPts val="0"/>
                    </a:spcAft>
                  </a:pPr>
                  <a:r>
                    <a:rPr lang="en-US" sz="1200" dirty="0" smtClean="0">
                      <a:solidFill>
                        <a:schemeClr val="tx1"/>
                      </a:solidFill>
                    </a:rPr>
                    <a:t>Rejection</a:t>
                  </a:r>
                </a:p>
                <a:p>
                  <a:pPr algn="ctr">
                    <a:spcAft>
                      <a:spcPts val="0"/>
                    </a:spcAft>
                  </a:pPr>
                  <a:r>
                    <a:rPr lang="en-US" sz="1200" dirty="0" smtClean="0">
                      <a:solidFill>
                        <a:schemeClr val="tx1"/>
                      </a:solidFill>
                    </a:rPr>
                    <a:t>region</a:t>
                  </a:r>
                  <a:endParaRPr lang="en-US" sz="1200" dirty="0">
                    <a:solidFill>
                      <a:schemeClr val="tx1"/>
                    </a:solidFill>
                  </a:endParaRPr>
                </a:p>
              </p:txBody>
            </p:sp>
            <p:sp>
              <p:nvSpPr>
                <p:cNvPr id="38" name="Textfeld 37"/>
                <p:cNvSpPr txBox="1"/>
                <p:nvPr/>
              </p:nvSpPr>
              <p:spPr>
                <a:xfrm>
                  <a:off x="2482504" y="5328801"/>
                  <a:ext cx="420308" cy="276999"/>
                </a:xfrm>
                <a:prstGeom prst="rect">
                  <a:avLst/>
                </a:prstGeom>
                <a:noFill/>
              </p:spPr>
              <p:txBody>
                <a:bodyPr wrap="none" rtlCol="0">
                  <a:spAutoFit/>
                </a:bodyPr>
                <a:lstStyle/>
                <a:p>
                  <a:r>
                    <a:rPr lang="de-AT" sz="1200" dirty="0" smtClean="0">
                      <a:solidFill>
                        <a:schemeClr val="tx1"/>
                      </a:solidFill>
                      <a:latin typeface="Symbol" pitchFamily="18" charset="2"/>
                    </a:rPr>
                    <a:t>a</a:t>
                  </a:r>
                  <a:r>
                    <a:rPr lang="de-AT" sz="1200" dirty="0" smtClean="0">
                      <a:solidFill>
                        <a:schemeClr val="tx1"/>
                      </a:solidFill>
                      <a:latin typeface="+mn-lt"/>
                    </a:rPr>
                    <a:t>/2</a:t>
                  </a:r>
                  <a:endParaRPr lang="de-DE" sz="1200" dirty="0">
                    <a:solidFill>
                      <a:schemeClr val="tx1"/>
                    </a:solidFill>
                    <a:latin typeface="Symbol" pitchFamily="18" charset="2"/>
                  </a:endParaRPr>
                </a:p>
              </p:txBody>
            </p:sp>
            <p:cxnSp>
              <p:nvCxnSpPr>
                <p:cNvPr id="39" name="Gerade Verbindung mit Pfeil 38"/>
                <p:cNvCxnSpPr/>
                <p:nvPr/>
              </p:nvCxnSpPr>
              <p:spPr>
                <a:xfrm>
                  <a:off x="2739651" y="5643129"/>
                  <a:ext cx="342914" cy="25240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 name="Ellipse 39"/>
                <p:cNvSpPr/>
                <p:nvPr/>
              </p:nvSpPr>
              <p:spPr>
                <a:xfrm>
                  <a:off x="2728756" y="6117228"/>
                  <a:ext cx="1000132" cy="428628"/>
                </a:xfrm>
                <a:prstGeom prst="ellipse">
                  <a:avLst/>
                </a:prstGeom>
                <a:noFill/>
                <a:ln>
                  <a:solidFill>
                    <a:srgbClr val="0A3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Ellipse 40"/>
                <p:cNvSpPr/>
                <p:nvPr/>
              </p:nvSpPr>
              <p:spPr>
                <a:xfrm>
                  <a:off x="5427274" y="6133986"/>
                  <a:ext cx="1000132" cy="428628"/>
                </a:xfrm>
                <a:prstGeom prst="ellipse">
                  <a:avLst/>
                </a:prstGeom>
                <a:noFill/>
                <a:ln>
                  <a:solidFill>
                    <a:srgbClr val="0A3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2" name="Gerade Verbindung mit Pfeil 41"/>
                <p:cNvCxnSpPr/>
                <p:nvPr/>
              </p:nvCxnSpPr>
              <p:spPr>
                <a:xfrm flipH="1">
                  <a:off x="6082833" y="3914387"/>
                  <a:ext cx="536636" cy="2039269"/>
                </a:xfrm>
                <a:prstGeom prst="straightConnector1">
                  <a:avLst/>
                </a:prstGeom>
                <a:ln w="28575">
                  <a:solidFill>
                    <a:srgbClr val="0A3CA0"/>
                  </a:solidFill>
                  <a:tailEnd type="arrow"/>
                </a:ln>
              </p:spPr>
              <p:style>
                <a:lnRef idx="1">
                  <a:schemeClr val="accent1"/>
                </a:lnRef>
                <a:fillRef idx="0">
                  <a:schemeClr val="accent1"/>
                </a:fillRef>
                <a:effectRef idx="0">
                  <a:schemeClr val="accent1"/>
                </a:effectRef>
                <a:fontRef idx="minor">
                  <a:schemeClr val="tx1"/>
                </a:fontRef>
              </p:style>
            </p:cxnSp>
            <p:cxnSp>
              <p:nvCxnSpPr>
                <p:cNvPr id="43" name="Gerade Verbindung mit Pfeil 42"/>
                <p:cNvCxnSpPr/>
                <p:nvPr/>
              </p:nvCxnSpPr>
              <p:spPr>
                <a:xfrm flipH="1">
                  <a:off x="3276206" y="3914387"/>
                  <a:ext cx="3343262" cy="2039271"/>
                </a:xfrm>
                <a:prstGeom prst="straightConnector1">
                  <a:avLst/>
                </a:prstGeom>
                <a:ln w="28575">
                  <a:solidFill>
                    <a:srgbClr val="0A3CA0"/>
                  </a:solidFill>
                  <a:tailEnd type="arrow"/>
                </a:ln>
              </p:spPr>
              <p:style>
                <a:lnRef idx="1">
                  <a:schemeClr val="accent1"/>
                </a:lnRef>
                <a:fillRef idx="0">
                  <a:schemeClr val="accent1"/>
                </a:fillRef>
                <a:effectRef idx="0">
                  <a:schemeClr val="accent1"/>
                </a:effectRef>
                <a:fontRef idx="minor">
                  <a:schemeClr val="tx1"/>
                </a:fontRef>
              </p:style>
            </p:cxnSp>
          </p:grpSp>
          <p:sp>
            <p:nvSpPr>
              <p:cNvPr id="29" name="Textfeld 28"/>
              <p:cNvSpPr txBox="1"/>
              <p:nvPr/>
            </p:nvSpPr>
            <p:spPr>
              <a:xfrm>
                <a:off x="2678367" y="6144843"/>
                <a:ext cx="785793" cy="276999"/>
              </a:xfrm>
              <a:prstGeom prst="rect">
                <a:avLst/>
              </a:prstGeom>
              <a:noFill/>
            </p:spPr>
            <p:txBody>
              <a:bodyPr wrap="none" rtlCol="0">
                <a:spAutoFit/>
              </a:bodyPr>
              <a:lstStyle/>
              <a:p>
                <a:r>
                  <a:rPr lang="de-AT" sz="1200" dirty="0" smtClean="0"/>
                  <a:t>-</a:t>
                </a:r>
                <a:r>
                  <a:rPr lang="en-US" sz="1200" kern="0" dirty="0" smtClean="0">
                    <a:solidFill>
                      <a:schemeClr val="tx1"/>
                    </a:solidFill>
                  </a:rPr>
                  <a:t> t</a:t>
                </a:r>
                <a:r>
                  <a:rPr lang="en-US" sz="1200" kern="0" baseline="-25000" dirty="0" smtClean="0">
                    <a:solidFill>
                      <a:schemeClr val="tx1"/>
                    </a:solidFill>
                  </a:rPr>
                  <a:t>n-1,1-</a:t>
                </a:r>
                <a:r>
                  <a:rPr lang="en-US" sz="1200" kern="0" baseline="-25000" dirty="0" smtClean="0">
                    <a:solidFill>
                      <a:schemeClr val="tx1"/>
                    </a:solidFill>
                    <a:latin typeface="Symbol" pitchFamily="18" charset="2"/>
                  </a:rPr>
                  <a:t>a</a:t>
                </a:r>
                <a:r>
                  <a:rPr lang="en-US" sz="1200" kern="0" baseline="-25000" dirty="0" smtClean="0">
                    <a:solidFill>
                      <a:schemeClr val="tx1"/>
                    </a:solidFill>
                  </a:rPr>
                  <a:t>/2</a:t>
                </a:r>
                <a:r>
                  <a:rPr lang="en-US" sz="1200" kern="0" dirty="0" smtClean="0">
                    <a:solidFill>
                      <a:schemeClr val="tx1"/>
                    </a:solidFill>
                  </a:rPr>
                  <a:t> </a:t>
                </a:r>
                <a:endParaRPr lang="de-DE" sz="1200" dirty="0">
                  <a:solidFill>
                    <a:schemeClr val="tx1"/>
                  </a:solidFill>
                </a:endParaRPr>
              </a:p>
            </p:txBody>
          </p:sp>
          <p:sp>
            <p:nvSpPr>
              <p:cNvPr id="30" name="Textfeld 29"/>
              <p:cNvSpPr txBox="1"/>
              <p:nvPr/>
            </p:nvSpPr>
            <p:spPr>
              <a:xfrm>
                <a:off x="5574879" y="6166136"/>
                <a:ext cx="647934" cy="276999"/>
              </a:xfrm>
              <a:prstGeom prst="rect">
                <a:avLst/>
              </a:prstGeom>
              <a:noFill/>
            </p:spPr>
            <p:txBody>
              <a:bodyPr wrap="none" rtlCol="0">
                <a:spAutoFit/>
              </a:bodyPr>
              <a:lstStyle/>
              <a:p>
                <a:r>
                  <a:rPr lang="en-US" sz="1200" kern="0" dirty="0" smtClean="0">
                    <a:solidFill>
                      <a:schemeClr val="tx1"/>
                    </a:solidFill>
                  </a:rPr>
                  <a:t>t</a:t>
                </a:r>
                <a:r>
                  <a:rPr lang="en-US" sz="1200" kern="0" baseline="-25000" dirty="0" smtClean="0">
                    <a:solidFill>
                      <a:schemeClr val="tx1"/>
                    </a:solidFill>
                  </a:rPr>
                  <a:t>n-1,1-</a:t>
                </a:r>
                <a:r>
                  <a:rPr lang="en-US" sz="1200" kern="0" baseline="-25000" dirty="0" smtClean="0">
                    <a:solidFill>
                      <a:schemeClr val="tx1"/>
                    </a:solidFill>
                    <a:latin typeface="Symbol" pitchFamily="18" charset="2"/>
                  </a:rPr>
                  <a:t>a</a:t>
                </a:r>
                <a:r>
                  <a:rPr lang="en-US" sz="1200" kern="0" baseline="-25000" dirty="0" smtClean="0">
                    <a:solidFill>
                      <a:schemeClr val="tx1"/>
                    </a:solidFill>
                  </a:rPr>
                  <a:t>/2</a:t>
                </a:r>
                <a:endParaRPr lang="de-DE" sz="1200" dirty="0">
                  <a:solidFill>
                    <a:schemeClr val="tx1"/>
                  </a:solidFill>
                </a:endParaRPr>
              </a:p>
            </p:txBody>
          </p:sp>
          <p:sp>
            <p:nvSpPr>
              <p:cNvPr id="31" name="Textfeld 30"/>
              <p:cNvSpPr txBox="1"/>
              <p:nvPr/>
            </p:nvSpPr>
            <p:spPr>
              <a:xfrm>
                <a:off x="4045840" y="5400239"/>
                <a:ext cx="918841" cy="276999"/>
              </a:xfrm>
              <a:prstGeom prst="rect">
                <a:avLst/>
              </a:prstGeom>
              <a:noFill/>
            </p:spPr>
            <p:txBody>
              <a:bodyPr wrap="none" rtlCol="0">
                <a:spAutoFit/>
              </a:bodyPr>
              <a:lstStyle/>
              <a:p>
                <a:r>
                  <a:rPr lang="de-AT" sz="1200" dirty="0" smtClean="0">
                    <a:solidFill>
                      <a:schemeClr val="tx1"/>
                    </a:solidFill>
                  </a:rPr>
                  <a:t>Area = 1-</a:t>
                </a:r>
                <a:r>
                  <a:rPr lang="de-AT" sz="1200" dirty="0" smtClean="0">
                    <a:solidFill>
                      <a:schemeClr val="tx1"/>
                    </a:solidFill>
                    <a:latin typeface="Symbol" pitchFamily="18" charset="2"/>
                  </a:rPr>
                  <a:t>a</a:t>
                </a:r>
                <a:endParaRPr lang="de-DE" sz="1200" dirty="0">
                  <a:solidFill>
                    <a:schemeClr val="tx1"/>
                  </a:solidFill>
                  <a:latin typeface="Symbol" pitchFamily="18" charset="2"/>
                </a:endParaRPr>
              </a:p>
            </p:txBody>
          </p:sp>
          <p:sp>
            <p:nvSpPr>
              <p:cNvPr id="32" name="Textfeld 31"/>
              <p:cNvSpPr txBox="1"/>
              <p:nvPr/>
            </p:nvSpPr>
            <p:spPr>
              <a:xfrm>
                <a:off x="4132088" y="4394128"/>
                <a:ext cx="986167" cy="461665"/>
              </a:xfrm>
              <a:prstGeom prst="rect">
                <a:avLst/>
              </a:prstGeom>
              <a:noFill/>
            </p:spPr>
            <p:txBody>
              <a:bodyPr wrap="none" rtlCol="0">
                <a:spAutoFit/>
              </a:bodyPr>
              <a:lstStyle/>
              <a:p>
                <a:pPr algn="ctr">
                  <a:spcAft>
                    <a:spcPts val="0"/>
                  </a:spcAft>
                </a:pPr>
                <a:r>
                  <a:rPr lang="en-US" sz="1200" dirty="0" smtClean="0">
                    <a:solidFill>
                      <a:schemeClr val="tx1"/>
                    </a:solidFill>
                  </a:rPr>
                  <a:t>Acceptance</a:t>
                </a:r>
              </a:p>
              <a:p>
                <a:pPr algn="ctr">
                  <a:spcAft>
                    <a:spcPts val="0"/>
                  </a:spcAft>
                </a:pPr>
                <a:r>
                  <a:rPr lang="en-US" sz="1200" dirty="0" smtClean="0">
                    <a:solidFill>
                      <a:schemeClr val="tx1"/>
                    </a:solidFill>
                  </a:rPr>
                  <a:t>region</a:t>
                </a:r>
                <a:endParaRPr lang="en-US" sz="1200" dirty="0">
                  <a:solidFill>
                    <a:schemeClr val="tx1"/>
                  </a:solidFill>
                </a:endParaRPr>
              </a:p>
            </p:txBody>
          </p:sp>
        </p:grpSp>
        <p:sp>
          <p:nvSpPr>
            <p:cNvPr id="44" name="Textfeld 43"/>
            <p:cNvSpPr txBox="1"/>
            <p:nvPr/>
          </p:nvSpPr>
          <p:spPr>
            <a:xfrm>
              <a:off x="5508104" y="4293096"/>
              <a:ext cx="1104790" cy="276999"/>
            </a:xfrm>
            <a:prstGeom prst="rect">
              <a:avLst/>
            </a:prstGeom>
            <a:noFill/>
          </p:spPr>
          <p:txBody>
            <a:bodyPr wrap="none" rtlCol="0">
              <a:spAutoFit/>
            </a:bodyPr>
            <a:lstStyle/>
            <a:p>
              <a:r>
                <a:rPr lang="en-US" sz="1200" dirty="0" smtClean="0">
                  <a:solidFill>
                    <a:srgbClr val="0A3CA0"/>
                  </a:solidFill>
                </a:rPr>
                <a:t>critical values</a:t>
              </a:r>
              <a:endParaRPr lang="en-US" sz="1200" dirty="0">
                <a:solidFill>
                  <a:srgbClr val="0A3CA0"/>
                </a:solidFill>
              </a:endParaRPr>
            </a:p>
          </p:txBody>
        </p:sp>
      </p:grpSp>
      <p:sp>
        <p:nvSpPr>
          <p:cNvPr id="32775" name="Rectangle 2"/>
          <p:cNvSpPr>
            <a:spLocks noGrp="1" noChangeArrowheads="1"/>
          </p:cNvSpPr>
          <p:nvPr>
            <p:ph type="title"/>
          </p:nvPr>
        </p:nvSpPr>
        <p:spPr/>
        <p:txBody>
          <a:bodyPr/>
          <a:lstStyle/>
          <a:p>
            <a:pPr eaLnBrk="1" hangingPunct="1"/>
            <a:r>
              <a:rPr lang="de-DE" dirty="0" err="1" smtClean="0"/>
              <a:t>Student`s</a:t>
            </a:r>
            <a:r>
              <a:rPr lang="de-DE" dirty="0" smtClean="0"/>
              <a:t> t-Test für unabhängige Stichproben (1) </a:t>
            </a:r>
            <a:endParaRPr lang="en-US" dirty="0" smtClean="0"/>
          </a:p>
        </p:txBody>
      </p:sp>
      <p:sp>
        <p:nvSpPr>
          <p:cNvPr id="32776" name="Rectangle 3"/>
          <p:cNvSpPr>
            <a:spLocks noGrp="1" noChangeArrowheads="1"/>
          </p:cNvSpPr>
          <p:nvPr>
            <p:ph type="body" idx="1"/>
          </p:nvPr>
        </p:nvSpPr>
        <p:spPr>
          <a:xfrm>
            <a:off x="457200" y="1600200"/>
            <a:ext cx="8229600" cy="4565104"/>
          </a:xfrm>
        </p:spPr>
        <p:txBody>
          <a:bodyPr>
            <a:normAutofit/>
          </a:bodyPr>
          <a:lstStyle/>
          <a:p>
            <a:pPr eaLnBrk="1" hangingPunct="1"/>
            <a:r>
              <a:rPr lang="de-AT" sz="2000" dirty="0" smtClean="0"/>
              <a:t>Parametrischer Test zum Vergleich von Mittelwerten</a:t>
            </a:r>
          </a:p>
          <a:p>
            <a:pPr eaLnBrk="1" hangingPunct="1">
              <a:buNone/>
            </a:pPr>
            <a:endParaRPr lang="de-DE" sz="2000" dirty="0" smtClean="0"/>
          </a:p>
          <a:p>
            <a:r>
              <a:rPr lang="de-DE" sz="2000" dirty="0" smtClean="0"/>
              <a:t>Teststatistik:</a:t>
            </a:r>
          </a:p>
          <a:p>
            <a:pPr eaLnBrk="1" hangingPunct="1"/>
            <a:endParaRPr lang="de-DE" sz="2000" dirty="0" smtClean="0"/>
          </a:p>
          <a:p>
            <a:pPr eaLnBrk="1" hangingPunct="1"/>
            <a:r>
              <a:rPr lang="de-DE" sz="2000" dirty="0" smtClean="0"/>
              <a:t>Falls die Nullhypothese gilt, ist die Teststatistik t(N</a:t>
            </a:r>
            <a:r>
              <a:rPr lang="de-DE" sz="2000" baseline="-25000" dirty="0" smtClean="0"/>
              <a:t>x</a:t>
            </a:r>
            <a:r>
              <a:rPr lang="de-DE" sz="2000" dirty="0" smtClean="0"/>
              <a:t>+N</a:t>
            </a:r>
            <a:r>
              <a:rPr lang="de-DE" sz="2000" baseline="-25000" dirty="0" smtClean="0"/>
              <a:t>y</a:t>
            </a:r>
            <a:r>
              <a:rPr lang="de-DE" sz="2000" dirty="0" smtClean="0"/>
              <a:t>-2)-verteilt</a:t>
            </a:r>
          </a:p>
          <a:p>
            <a:pPr eaLnBrk="1" hangingPunct="1"/>
            <a:r>
              <a:rPr lang="de-DE" sz="2000" dirty="0" smtClean="0"/>
              <a:t>Entscheidung:</a:t>
            </a:r>
          </a:p>
          <a:p>
            <a:pPr lvl="1" eaLnBrk="1" hangingPunct="1"/>
            <a:r>
              <a:rPr lang="de-DE" sz="1800" dirty="0" smtClean="0"/>
              <a:t>H0 wird mit </a:t>
            </a:r>
            <a:r>
              <a:rPr lang="de-DE" sz="1800" dirty="0" err="1" smtClean="0"/>
              <a:t>Irrtumswahrscheinlichkeit</a:t>
            </a:r>
            <a:r>
              <a:rPr lang="de-DE" sz="1800" dirty="0" smtClean="0"/>
              <a:t> </a:t>
            </a:r>
            <a:r>
              <a:rPr lang="de-DE" sz="1800" dirty="0" smtClean="0">
                <a:sym typeface="Symbol" pitchFamily="18" charset="2"/>
              </a:rPr>
              <a:t> </a:t>
            </a:r>
            <a:r>
              <a:rPr lang="de-DE" sz="1800" dirty="0" smtClean="0"/>
              <a:t>verworfen, wenn:</a:t>
            </a:r>
          </a:p>
        </p:txBody>
      </p:sp>
      <p:graphicFrame>
        <p:nvGraphicFramePr>
          <p:cNvPr id="32770" name="Object 4"/>
          <p:cNvGraphicFramePr>
            <a:graphicFrameLocks noChangeAspect="1"/>
          </p:cNvGraphicFramePr>
          <p:nvPr/>
        </p:nvGraphicFramePr>
        <p:xfrm>
          <a:off x="2555776" y="2345926"/>
          <a:ext cx="2376264" cy="759609"/>
        </p:xfrm>
        <a:graphic>
          <a:graphicData uri="http://schemas.openxmlformats.org/presentationml/2006/ole">
            <mc:AlternateContent xmlns:mc="http://schemas.openxmlformats.org/markup-compatibility/2006">
              <mc:Choice xmlns:v="urn:schemas-microsoft-com:vml" Requires="v">
                <p:oleObj spid="_x0000_s723066" name="Equation" r:id="rId5" imgW="2463800" imgH="787400" progId="Equation.3">
                  <p:embed/>
                </p:oleObj>
              </mc:Choice>
              <mc:Fallback>
                <p:oleObj name="Equation" r:id="rId5" imgW="2463800" imgH="787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776" y="2345926"/>
                        <a:ext cx="2376264" cy="759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2771" name="Object 5"/>
          <p:cNvGraphicFramePr>
            <a:graphicFrameLocks noChangeAspect="1"/>
          </p:cNvGraphicFramePr>
          <p:nvPr/>
        </p:nvGraphicFramePr>
        <p:xfrm>
          <a:off x="6804248" y="3717032"/>
          <a:ext cx="1872630" cy="484266"/>
        </p:xfrm>
        <a:graphic>
          <a:graphicData uri="http://schemas.openxmlformats.org/presentationml/2006/ole">
            <mc:AlternateContent xmlns:mc="http://schemas.openxmlformats.org/markup-compatibility/2006">
              <mc:Choice xmlns:v="urn:schemas-microsoft-com:vml" Requires="v">
                <p:oleObj spid="_x0000_s723067" name="Equation" r:id="rId7" imgW="1079500" imgH="279400" progId="Equation.3">
                  <p:embed/>
                </p:oleObj>
              </mc:Choice>
              <mc:Fallback>
                <p:oleObj name="Equation" r:id="rId7" imgW="1079500" imgH="2794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04248" y="3717032"/>
                        <a:ext cx="1872630" cy="484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Datumsplatzhalter 3"/>
          <p:cNvSpPr>
            <a:spLocks noGrp="1"/>
          </p:cNvSpPr>
          <p:nvPr>
            <p:ph type="dt" sz="half" idx="10"/>
          </p:nvPr>
        </p:nvSpPr>
        <p:spPr>
          <a:xfrm>
            <a:off x="457200" y="6356350"/>
            <a:ext cx="2133600" cy="365125"/>
          </a:xfrm>
        </p:spPr>
        <p:txBody>
          <a:bodyPr/>
          <a:lstStyle/>
          <a:p>
            <a:fld id="{A833192F-082F-493A-AABD-D0869F49B4B1}" type="datetime1">
              <a:rPr lang="de-AT" smtClean="0"/>
              <a:pPr/>
              <a:t>18.06.2021</a:t>
            </a:fld>
            <a:endParaRPr lang="de-DE" altLang="en-US" dirty="0"/>
          </a:p>
        </p:txBody>
      </p:sp>
      <p:sp>
        <p:nvSpPr>
          <p:cNvPr id="11"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166</a:t>
            </a:fld>
            <a:endParaRPr lang="de-DE" altLang="en-US" dirty="0"/>
          </a:p>
        </p:txBody>
      </p:sp>
      <p:graphicFrame>
        <p:nvGraphicFramePr>
          <p:cNvPr id="540932" name="Object 260"/>
          <p:cNvGraphicFramePr>
            <a:graphicFrameLocks noChangeAspect="1"/>
          </p:cNvGraphicFramePr>
          <p:nvPr/>
        </p:nvGraphicFramePr>
        <p:xfrm>
          <a:off x="1269132" y="1981722"/>
          <a:ext cx="1070620" cy="305621"/>
        </p:xfrm>
        <a:graphic>
          <a:graphicData uri="http://schemas.openxmlformats.org/presentationml/2006/ole">
            <mc:AlternateContent xmlns:mc="http://schemas.openxmlformats.org/markup-compatibility/2006">
              <mc:Choice xmlns:v="urn:schemas-microsoft-com:vml" Requires="v">
                <p:oleObj spid="_x0000_s723068" name="Formel" r:id="rId9" imgW="812447" imgH="228501" progId="Equation.3">
                  <p:embed/>
                </p:oleObj>
              </mc:Choice>
              <mc:Fallback>
                <p:oleObj name="Formel" r:id="rId9" imgW="812447" imgH="228501"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69132" y="1981722"/>
                        <a:ext cx="1070620" cy="3056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40933" name="Object 261"/>
          <p:cNvGraphicFramePr>
            <a:graphicFrameLocks noChangeAspect="1"/>
          </p:cNvGraphicFramePr>
          <p:nvPr/>
        </p:nvGraphicFramePr>
        <p:xfrm>
          <a:off x="3347865" y="1988841"/>
          <a:ext cx="1008111" cy="275847"/>
        </p:xfrm>
        <a:graphic>
          <a:graphicData uri="http://schemas.openxmlformats.org/presentationml/2006/ole">
            <mc:AlternateContent xmlns:mc="http://schemas.openxmlformats.org/markup-compatibility/2006">
              <mc:Choice xmlns:v="urn:schemas-microsoft-com:vml" Requires="v">
                <p:oleObj spid="_x0000_s723069" name="Formel" r:id="rId11" imgW="799753" imgH="215806" progId="Equation.3">
                  <p:embed/>
                </p:oleObj>
              </mc:Choice>
              <mc:Fallback>
                <p:oleObj name="Formel" r:id="rId11" imgW="799753" imgH="215806"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47865" y="1988841"/>
                        <a:ext cx="1008111" cy="27584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Picture 24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04248" y="1477513"/>
            <a:ext cx="1770184" cy="1591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Textfeld 48"/>
          <p:cNvSpPr txBox="1"/>
          <p:nvPr/>
        </p:nvSpPr>
        <p:spPr>
          <a:xfrm>
            <a:off x="7289268" y="4791808"/>
            <a:ext cx="1800200" cy="1200329"/>
          </a:xfrm>
          <a:prstGeom prst="rect">
            <a:avLst/>
          </a:prstGeom>
          <a:noFill/>
        </p:spPr>
        <p:txBody>
          <a:bodyPr wrap="square" rtlCol="0">
            <a:spAutoFit/>
          </a:bodyPr>
          <a:lstStyle/>
          <a:p>
            <a:r>
              <a:rPr lang="de-AT" sz="1200" dirty="0" err="1" smtClean="0">
                <a:latin typeface="+mn-lt"/>
              </a:rPr>
              <a:t>Rejection</a:t>
            </a:r>
            <a:r>
              <a:rPr lang="de-AT" sz="1200" dirty="0" smtClean="0">
                <a:latin typeface="+mn-lt"/>
              </a:rPr>
              <a:t> </a:t>
            </a:r>
            <a:r>
              <a:rPr lang="de-AT" sz="1200" dirty="0" err="1" smtClean="0">
                <a:latin typeface="+mn-lt"/>
              </a:rPr>
              <a:t>region</a:t>
            </a:r>
            <a:r>
              <a:rPr lang="de-AT" sz="1200" dirty="0" smtClean="0">
                <a:latin typeface="+mn-lt"/>
              </a:rPr>
              <a:t>: „H</a:t>
            </a:r>
            <a:r>
              <a:rPr lang="de-AT" sz="1200" baseline="-25000" dirty="0" smtClean="0">
                <a:latin typeface="+mn-lt"/>
              </a:rPr>
              <a:t>0</a:t>
            </a:r>
            <a:r>
              <a:rPr lang="de-AT" sz="1200" dirty="0" smtClean="0">
                <a:latin typeface="+mn-lt"/>
              </a:rPr>
              <a:t> wird abgelehnt, da Daten zu stark von dem abweichen, was man sich unter H0 erwarten würde“</a:t>
            </a:r>
            <a:endParaRPr lang="de-AT" sz="1200" baseline="-25000" dirty="0">
              <a:latin typeface="+mn-lt"/>
            </a:endParaRPr>
          </a:p>
        </p:txBody>
      </p:sp>
    </p:spTree>
    <p:extLst>
      <p:ext uri="{BB962C8B-B14F-4D97-AF65-F5344CB8AC3E}">
        <p14:creationId xmlns:p14="http://schemas.microsoft.com/office/powerpoint/2010/main" val="127889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ieren 9"/>
          <p:cNvGrpSpPr/>
          <p:nvPr/>
        </p:nvGrpSpPr>
        <p:grpSpPr>
          <a:xfrm>
            <a:off x="247912" y="1844824"/>
            <a:ext cx="8572560" cy="3578171"/>
            <a:chOff x="195232" y="1690449"/>
            <a:chExt cx="8572560" cy="3578171"/>
          </a:xfrm>
        </p:grpSpPr>
        <p:pic>
          <p:nvPicPr>
            <p:cNvPr id="11" name="Picture 5"/>
            <p:cNvPicPr>
              <a:picLocks noChangeAspect="1" noChangeArrowheads="1"/>
            </p:cNvPicPr>
            <p:nvPr/>
          </p:nvPicPr>
          <p:blipFill>
            <a:blip r:embed="rId3" cstate="print"/>
            <a:srcRect/>
            <a:stretch>
              <a:fillRect/>
            </a:stretch>
          </p:blipFill>
          <p:spPr bwMode="auto">
            <a:xfrm>
              <a:off x="195232" y="1690449"/>
              <a:ext cx="8572560" cy="3500438"/>
            </a:xfrm>
            <a:prstGeom prst="rect">
              <a:avLst/>
            </a:prstGeom>
            <a:noFill/>
            <a:ln w="9525">
              <a:noFill/>
              <a:miter lim="800000"/>
              <a:headEnd/>
              <a:tailEnd/>
            </a:ln>
          </p:spPr>
        </p:pic>
        <p:sp>
          <p:nvSpPr>
            <p:cNvPr id="12" name="Textfeld 11"/>
            <p:cNvSpPr txBox="1"/>
            <p:nvPr/>
          </p:nvSpPr>
          <p:spPr>
            <a:xfrm>
              <a:off x="5966527" y="4741856"/>
              <a:ext cx="723570" cy="523220"/>
            </a:xfrm>
            <a:prstGeom prst="rect">
              <a:avLst/>
            </a:prstGeom>
            <a:noFill/>
          </p:spPr>
          <p:txBody>
            <a:bodyPr wrap="square" rtlCol="0">
              <a:spAutoFit/>
            </a:bodyPr>
            <a:lstStyle/>
            <a:p>
              <a:r>
                <a:rPr lang="de-AT" sz="1400" dirty="0" err="1" smtClean="0">
                  <a:solidFill>
                    <a:schemeClr val="tx1"/>
                  </a:solidFill>
                </a:rPr>
                <a:t>critical</a:t>
              </a:r>
              <a:r>
                <a:rPr lang="de-AT" sz="1400" dirty="0" smtClean="0">
                  <a:solidFill>
                    <a:schemeClr val="tx1"/>
                  </a:solidFill>
                </a:rPr>
                <a:t> </a:t>
              </a:r>
              <a:r>
                <a:rPr lang="de-AT" sz="1400" dirty="0" err="1" smtClean="0">
                  <a:solidFill>
                    <a:schemeClr val="tx1"/>
                  </a:solidFill>
                </a:rPr>
                <a:t>value</a:t>
              </a:r>
              <a:endParaRPr lang="de-DE" sz="1400" dirty="0">
                <a:solidFill>
                  <a:schemeClr val="tx1"/>
                </a:solidFill>
              </a:endParaRPr>
            </a:p>
          </p:txBody>
        </p:sp>
        <p:sp>
          <p:nvSpPr>
            <p:cNvPr id="13" name="Textfeld 12"/>
            <p:cNvSpPr txBox="1"/>
            <p:nvPr/>
          </p:nvSpPr>
          <p:spPr>
            <a:xfrm>
              <a:off x="6625831" y="4720549"/>
              <a:ext cx="505267" cy="369332"/>
            </a:xfrm>
            <a:prstGeom prst="rect">
              <a:avLst/>
            </a:prstGeom>
            <a:noFill/>
          </p:spPr>
          <p:txBody>
            <a:bodyPr wrap="none" rtlCol="0">
              <a:spAutoFit/>
            </a:bodyPr>
            <a:lstStyle/>
            <a:p>
              <a:r>
                <a:rPr lang="de-AT" sz="1800" dirty="0" smtClean="0">
                  <a:solidFill>
                    <a:schemeClr val="tx1"/>
                  </a:solidFill>
                </a:rPr>
                <a:t>2.6</a:t>
              </a:r>
              <a:endParaRPr lang="de-DE" sz="1800" dirty="0">
                <a:solidFill>
                  <a:schemeClr val="tx1"/>
                </a:solidFill>
              </a:endParaRPr>
            </a:p>
          </p:txBody>
        </p:sp>
        <p:sp>
          <p:nvSpPr>
            <p:cNvPr id="14" name="Textfeld 13"/>
            <p:cNvSpPr txBox="1"/>
            <p:nvPr/>
          </p:nvSpPr>
          <p:spPr>
            <a:xfrm>
              <a:off x="2219324" y="4727475"/>
              <a:ext cx="582211" cy="369332"/>
            </a:xfrm>
            <a:prstGeom prst="rect">
              <a:avLst/>
            </a:prstGeom>
            <a:noFill/>
          </p:spPr>
          <p:txBody>
            <a:bodyPr wrap="none" rtlCol="0">
              <a:spAutoFit/>
            </a:bodyPr>
            <a:lstStyle/>
            <a:p>
              <a:r>
                <a:rPr lang="de-AT" sz="1800" dirty="0" smtClean="0">
                  <a:solidFill>
                    <a:schemeClr val="tx1"/>
                  </a:solidFill>
                </a:rPr>
                <a:t>-2.6</a:t>
              </a:r>
              <a:endParaRPr lang="de-DE" sz="1800" dirty="0">
                <a:solidFill>
                  <a:schemeClr val="tx1"/>
                </a:solidFill>
              </a:endParaRPr>
            </a:p>
          </p:txBody>
        </p:sp>
        <p:sp>
          <p:nvSpPr>
            <p:cNvPr id="15" name="Textfeld 14"/>
            <p:cNvSpPr txBox="1"/>
            <p:nvPr/>
          </p:nvSpPr>
          <p:spPr>
            <a:xfrm>
              <a:off x="2780301" y="4745400"/>
              <a:ext cx="723570" cy="523220"/>
            </a:xfrm>
            <a:prstGeom prst="rect">
              <a:avLst/>
            </a:prstGeom>
            <a:noFill/>
          </p:spPr>
          <p:txBody>
            <a:bodyPr wrap="square" rtlCol="0">
              <a:spAutoFit/>
            </a:bodyPr>
            <a:lstStyle/>
            <a:p>
              <a:r>
                <a:rPr lang="de-AT" sz="1400" dirty="0" err="1" smtClean="0">
                  <a:solidFill>
                    <a:schemeClr val="tx1"/>
                  </a:solidFill>
                </a:rPr>
                <a:t>critical</a:t>
              </a:r>
              <a:r>
                <a:rPr lang="de-AT" sz="1400" dirty="0" smtClean="0">
                  <a:solidFill>
                    <a:schemeClr val="tx1"/>
                  </a:solidFill>
                </a:rPr>
                <a:t> </a:t>
              </a:r>
              <a:r>
                <a:rPr lang="de-AT" sz="1400" dirty="0" err="1" smtClean="0">
                  <a:solidFill>
                    <a:schemeClr val="tx1"/>
                  </a:solidFill>
                </a:rPr>
                <a:t>value</a:t>
              </a:r>
              <a:endParaRPr lang="de-DE" sz="1400" dirty="0">
                <a:solidFill>
                  <a:schemeClr val="tx1"/>
                </a:solidFill>
              </a:endParaRPr>
            </a:p>
          </p:txBody>
        </p:sp>
        <p:sp>
          <p:nvSpPr>
            <p:cNvPr id="16" name="Geschweifte Klammer links 15"/>
            <p:cNvSpPr/>
            <p:nvPr/>
          </p:nvSpPr>
          <p:spPr>
            <a:xfrm rot="5400000">
              <a:off x="1809399" y="3644764"/>
              <a:ext cx="357190" cy="1214446"/>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7" name="Geschweifte Klammer links 16"/>
            <p:cNvSpPr/>
            <p:nvPr/>
          </p:nvSpPr>
          <p:spPr>
            <a:xfrm rot="5400000">
              <a:off x="7274129" y="3694161"/>
              <a:ext cx="357190" cy="1214446"/>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8" name="Textfeld 17"/>
            <p:cNvSpPr txBox="1"/>
            <p:nvPr/>
          </p:nvSpPr>
          <p:spPr>
            <a:xfrm>
              <a:off x="6925690" y="3713545"/>
              <a:ext cx="974947" cy="400110"/>
            </a:xfrm>
            <a:prstGeom prst="rect">
              <a:avLst/>
            </a:prstGeom>
            <a:noFill/>
          </p:spPr>
          <p:txBody>
            <a:bodyPr wrap="none" rtlCol="0">
              <a:spAutoFit/>
            </a:bodyPr>
            <a:lstStyle/>
            <a:p>
              <a:r>
                <a:rPr lang="de-AT" sz="2000" dirty="0" smtClean="0">
                  <a:solidFill>
                    <a:schemeClr val="tx1"/>
                  </a:solidFill>
                </a:rPr>
                <a:t>~0.005</a:t>
              </a:r>
              <a:endParaRPr lang="de-DE" sz="2000" dirty="0">
                <a:solidFill>
                  <a:schemeClr val="tx1"/>
                </a:solidFill>
              </a:endParaRPr>
            </a:p>
          </p:txBody>
        </p:sp>
        <p:sp>
          <p:nvSpPr>
            <p:cNvPr id="19" name="Textfeld 18"/>
            <p:cNvSpPr txBox="1"/>
            <p:nvPr/>
          </p:nvSpPr>
          <p:spPr>
            <a:xfrm>
              <a:off x="1523647" y="3616189"/>
              <a:ext cx="974947" cy="400110"/>
            </a:xfrm>
            <a:prstGeom prst="rect">
              <a:avLst/>
            </a:prstGeom>
            <a:noFill/>
          </p:spPr>
          <p:txBody>
            <a:bodyPr wrap="none" rtlCol="0">
              <a:spAutoFit/>
            </a:bodyPr>
            <a:lstStyle/>
            <a:p>
              <a:r>
                <a:rPr lang="de-AT" sz="2000" dirty="0" smtClean="0">
                  <a:solidFill>
                    <a:schemeClr val="tx1"/>
                  </a:solidFill>
                </a:rPr>
                <a:t>~0.005</a:t>
              </a:r>
              <a:endParaRPr lang="de-DE" sz="2000" dirty="0">
                <a:solidFill>
                  <a:schemeClr val="tx1"/>
                </a:solidFill>
              </a:endParaRPr>
            </a:p>
          </p:txBody>
        </p:sp>
      </p:grpSp>
      <p:sp>
        <p:nvSpPr>
          <p:cNvPr id="2" name="Titel 1"/>
          <p:cNvSpPr>
            <a:spLocks noGrp="1"/>
          </p:cNvSpPr>
          <p:nvPr>
            <p:ph type="title"/>
          </p:nvPr>
        </p:nvSpPr>
        <p:spPr/>
        <p:txBody>
          <a:bodyPr/>
          <a:lstStyle/>
          <a:p>
            <a:r>
              <a:rPr lang="de-DE" dirty="0" err="1" smtClean="0"/>
              <a:t>Student`s</a:t>
            </a:r>
            <a:r>
              <a:rPr lang="de-DE" dirty="0" smtClean="0"/>
              <a:t> t-Test für unabhängige Stichproben (2) </a:t>
            </a:r>
            <a:endParaRPr lang="de-AT" dirty="0"/>
          </a:p>
        </p:txBody>
      </p:sp>
      <p:sp>
        <p:nvSpPr>
          <p:cNvPr id="3" name="Inhaltsplatzhalter 2"/>
          <p:cNvSpPr>
            <a:spLocks noGrp="1"/>
          </p:cNvSpPr>
          <p:nvPr>
            <p:ph idx="1"/>
          </p:nvPr>
        </p:nvSpPr>
        <p:spPr/>
        <p:txBody>
          <a:bodyPr>
            <a:normAutofit fontScale="92500" lnSpcReduction="10000"/>
          </a:bodyPr>
          <a:lstStyle/>
          <a:p>
            <a:r>
              <a:rPr lang="de-AT" dirty="0" smtClean="0"/>
              <a:t>Wie gelangt man von der Teststatistik     zum genauen p-Wert?</a:t>
            </a:r>
          </a:p>
          <a:p>
            <a:r>
              <a:rPr lang="de-AT" dirty="0" smtClean="0"/>
              <a:t>Z.B. </a:t>
            </a:r>
          </a:p>
          <a:p>
            <a:endParaRPr lang="de-AT" dirty="0" smtClean="0"/>
          </a:p>
          <a:p>
            <a:endParaRPr lang="de-AT" dirty="0" smtClean="0"/>
          </a:p>
          <a:p>
            <a:endParaRPr lang="de-AT" dirty="0" smtClean="0"/>
          </a:p>
          <a:p>
            <a:endParaRPr lang="de-AT" dirty="0" smtClean="0"/>
          </a:p>
          <a:p>
            <a:endParaRPr lang="de-AT" dirty="0" smtClean="0"/>
          </a:p>
          <a:p>
            <a:endParaRPr lang="de-AT" dirty="0" smtClean="0"/>
          </a:p>
          <a:p>
            <a:endParaRPr lang="de-AT" dirty="0" smtClean="0"/>
          </a:p>
          <a:p>
            <a:endParaRPr lang="de-AT" dirty="0" smtClean="0"/>
          </a:p>
          <a:p>
            <a:endParaRPr lang="de-AT" dirty="0" smtClean="0"/>
          </a:p>
          <a:p>
            <a:r>
              <a:rPr lang="de-AT" sz="2000" dirty="0" smtClean="0"/>
              <a:t>P-</a:t>
            </a:r>
            <a:r>
              <a:rPr lang="de-AT" sz="2000" dirty="0" err="1" smtClean="0"/>
              <a:t>value</a:t>
            </a:r>
            <a:r>
              <a:rPr lang="de-AT" sz="2000" dirty="0" smtClean="0"/>
              <a:t> (</a:t>
            </a:r>
            <a:r>
              <a:rPr lang="de-AT" sz="2000" dirty="0" err="1" smtClean="0"/>
              <a:t>two-sided</a:t>
            </a:r>
            <a:r>
              <a:rPr lang="de-AT" sz="2000" dirty="0" smtClean="0"/>
              <a:t>) = 0.005 + 0.005 = 0.01</a:t>
            </a:r>
            <a:r>
              <a:rPr lang="de-DE" sz="2000" dirty="0" smtClean="0"/>
              <a:t>  (= Area </a:t>
            </a:r>
            <a:r>
              <a:rPr lang="de-DE" sz="2000" dirty="0" err="1" smtClean="0"/>
              <a:t>under</a:t>
            </a:r>
            <a:r>
              <a:rPr lang="de-DE" sz="2000" dirty="0" smtClean="0"/>
              <a:t> </a:t>
            </a:r>
            <a:r>
              <a:rPr lang="de-DE" sz="2000" dirty="0" err="1" smtClean="0"/>
              <a:t>the</a:t>
            </a:r>
            <a:r>
              <a:rPr lang="de-DE" sz="2000" dirty="0" smtClean="0"/>
              <a:t> </a:t>
            </a:r>
            <a:r>
              <a:rPr lang="de-DE" sz="2000" dirty="0" err="1" smtClean="0"/>
              <a:t>curve</a:t>
            </a:r>
            <a:r>
              <a:rPr lang="de-DE" sz="2000" dirty="0" smtClean="0"/>
              <a:t>)</a:t>
            </a:r>
            <a:endParaRPr lang="de-AT" sz="2100" dirty="0" smtClean="0"/>
          </a:p>
          <a:p>
            <a:pPr>
              <a:buNone/>
            </a:pPr>
            <a:endParaRPr lang="de-AT" dirty="0" smtClean="0"/>
          </a:p>
          <a:p>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167</a:t>
            </a:fld>
            <a:endParaRPr lang="de-DE" altLang="en-US"/>
          </a:p>
        </p:txBody>
      </p:sp>
      <p:graphicFrame>
        <p:nvGraphicFramePr>
          <p:cNvPr id="1123331" name="Object 3"/>
          <p:cNvGraphicFramePr>
            <a:graphicFrameLocks noChangeAspect="1"/>
          </p:cNvGraphicFramePr>
          <p:nvPr/>
        </p:nvGraphicFramePr>
        <p:xfrm>
          <a:off x="5218316" y="1556792"/>
          <a:ext cx="217780" cy="446450"/>
        </p:xfrm>
        <a:graphic>
          <a:graphicData uri="http://schemas.openxmlformats.org/presentationml/2006/ole">
            <mc:AlternateContent xmlns:mc="http://schemas.openxmlformats.org/markup-compatibility/2006">
              <mc:Choice xmlns:v="urn:schemas-microsoft-com:vml" Requires="v">
                <p:oleObj spid="_x0000_s724030" name="Formel" r:id="rId4" imgW="101512" imgH="203024" progId="Equation.3">
                  <p:embed/>
                </p:oleObj>
              </mc:Choice>
              <mc:Fallback>
                <p:oleObj name="Formel" r:id="rId4" imgW="101512" imgH="203024"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8316" y="1556792"/>
                        <a:ext cx="217780" cy="44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23334" name="Object 6"/>
          <p:cNvGraphicFramePr>
            <a:graphicFrameLocks noChangeAspect="1"/>
          </p:cNvGraphicFramePr>
          <p:nvPr/>
        </p:nvGraphicFramePr>
        <p:xfrm>
          <a:off x="1435175" y="1946946"/>
          <a:ext cx="761893" cy="401934"/>
        </p:xfrm>
        <a:graphic>
          <a:graphicData uri="http://schemas.openxmlformats.org/presentationml/2006/ole">
            <mc:AlternateContent xmlns:mc="http://schemas.openxmlformats.org/markup-compatibility/2006">
              <mc:Choice xmlns:v="urn:schemas-microsoft-com:vml" Requires="v">
                <p:oleObj spid="_x0000_s724031" name="Formel" r:id="rId6" imgW="444307" imgH="228501" progId="Equation.3">
                  <p:embed/>
                </p:oleObj>
              </mc:Choice>
              <mc:Fallback>
                <p:oleObj name="Formel" r:id="rId6" imgW="444307" imgH="228501"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5175" y="1946946"/>
                        <a:ext cx="761893" cy="4019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578025078"/>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419056" cy="1143000"/>
          </a:xfrm>
        </p:spPr>
        <p:txBody>
          <a:bodyPr/>
          <a:lstStyle/>
          <a:p>
            <a:r>
              <a:rPr lang="de-DE" dirty="0" smtClean="0"/>
              <a:t>Fehler 1. und 2. Art - Zusammenhang</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168</a:t>
            </a:fld>
            <a:endParaRPr lang="de-DE" altLang="en-US"/>
          </a:p>
        </p:txBody>
      </p:sp>
      <p:pic>
        <p:nvPicPr>
          <p:cNvPr id="11253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2892" y="1700808"/>
            <a:ext cx="7620000" cy="40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2993845"/>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Was ist der p-Wert</a:t>
            </a:r>
            <a:endParaRPr lang="de-AT" dirty="0"/>
          </a:p>
        </p:txBody>
      </p:sp>
      <p:sp>
        <p:nvSpPr>
          <p:cNvPr id="3" name="Inhaltsplatzhalter 2"/>
          <p:cNvSpPr>
            <a:spLocks noGrp="1"/>
          </p:cNvSpPr>
          <p:nvPr>
            <p:ph idx="1"/>
          </p:nvPr>
        </p:nvSpPr>
        <p:spPr/>
        <p:txBody>
          <a:bodyPr>
            <a:normAutofit fontScale="92500"/>
          </a:bodyPr>
          <a:lstStyle/>
          <a:p>
            <a:r>
              <a:rPr lang="de-AT" sz="2000" dirty="0" smtClean="0"/>
              <a:t>Wahrscheinlichkeit, daher 0&lt;p-Wert&lt;=1</a:t>
            </a:r>
          </a:p>
          <a:p>
            <a:r>
              <a:rPr lang="de-DE" sz="2000" dirty="0" smtClean="0"/>
              <a:t>Er deutet an, wie wahrscheinlich es ist, ein Stichprobenergebnis wie beobachtet oder extremer zu erhalten, wenn die </a:t>
            </a:r>
            <a:r>
              <a:rPr lang="de-DE" sz="2000" dirty="0" smtClean="0">
                <a:hlinkClick r:id="rId2" tooltip="Nullhypothese"/>
              </a:rPr>
              <a:t>Nullhypothese</a:t>
            </a:r>
            <a:r>
              <a:rPr lang="de-DE" sz="2000" dirty="0" smtClean="0"/>
              <a:t> wahr ist.</a:t>
            </a:r>
          </a:p>
          <a:p>
            <a:r>
              <a:rPr lang="de-DE" sz="2000" dirty="0" smtClean="0"/>
              <a:t>Mit dem p-Wert wird also angedeutet, wie extrem das Ergebnis ist: je kleiner der p-Wert, desto mehr spricht das Ergebnis gegen die Nullhypothese</a:t>
            </a:r>
          </a:p>
          <a:p>
            <a:r>
              <a:rPr lang="de-DE" sz="2000" dirty="0" smtClean="0"/>
              <a:t>p-Wert = P(Daten so extrem wie beobachtet|H</a:t>
            </a:r>
            <a:r>
              <a:rPr lang="de-DE" sz="2000" baseline="-25000" dirty="0" smtClean="0"/>
              <a:t>0</a:t>
            </a:r>
            <a:r>
              <a:rPr lang="de-DE" sz="2000" dirty="0" smtClean="0"/>
              <a:t>)</a:t>
            </a:r>
          </a:p>
          <a:p>
            <a:r>
              <a:rPr lang="de-DE" sz="2000" dirty="0" smtClean="0"/>
              <a:t>Häufige Fehlinterpretation: </a:t>
            </a:r>
            <a:r>
              <a:rPr lang="de-DE" sz="2000" strike="sngStrike" dirty="0" smtClean="0"/>
              <a:t>p-Wert gibt an, wie wahrscheinlich die Nullhypothese bei Erhalt eines Stichprobenergebnisses wie beobachtet ist, d.h. P(H</a:t>
            </a:r>
            <a:r>
              <a:rPr lang="de-DE" sz="2000" strike="sngStrike" baseline="-25000" dirty="0" smtClean="0"/>
              <a:t>0</a:t>
            </a:r>
            <a:r>
              <a:rPr lang="de-DE" sz="2000" strike="sngStrike" dirty="0" smtClean="0"/>
              <a:t>|Daten so extrem wie beobachtet|H</a:t>
            </a:r>
            <a:r>
              <a:rPr lang="de-DE" sz="2000" strike="sngStrike" baseline="-25000" dirty="0" smtClean="0"/>
              <a:t>0</a:t>
            </a:r>
            <a:r>
              <a:rPr lang="de-DE" sz="2000" strike="sngStrike" dirty="0" smtClean="0"/>
              <a:t>)</a:t>
            </a:r>
          </a:p>
          <a:p>
            <a:r>
              <a:rPr lang="de-DE" sz="2000" dirty="0" smtClean="0"/>
              <a:t>Die Nullhypothese wird verworfen, wenn der p-Wert kleiner als das vom Anwender festgelegte </a:t>
            </a:r>
            <a:r>
              <a:rPr lang="de-DE" sz="2000" dirty="0" err="1" smtClean="0">
                <a:hlinkClick r:id="rId3" tooltip="Signifikanzniveau"/>
              </a:rPr>
              <a:t>Signifikanzniveau</a:t>
            </a:r>
            <a:r>
              <a:rPr lang="de-DE" sz="2000" dirty="0" smtClean="0"/>
              <a:t> α ist (oft 0.01, 0.001, oder 0.05)</a:t>
            </a:r>
          </a:p>
          <a:p>
            <a:r>
              <a:rPr lang="de-DE" sz="2000" dirty="0" smtClean="0"/>
              <a:t>Wenn die Nullhypothese zugunsten der Alternativhypothese verworfen wird, wird das Resultat als statistisch signifikant bezeichnet.</a:t>
            </a:r>
          </a:p>
          <a:p>
            <a:r>
              <a:rPr lang="de-DE" sz="2000" dirty="0" smtClean="0"/>
              <a:t>Die Größe des p-Werts gibt </a:t>
            </a:r>
            <a:r>
              <a:rPr lang="de-DE" sz="2000" b="1" dirty="0" smtClean="0"/>
              <a:t>keine</a:t>
            </a:r>
            <a:r>
              <a:rPr lang="de-DE" sz="2000" dirty="0" smtClean="0"/>
              <a:t> Aussage über die Größe des wahren Effekts</a:t>
            </a:r>
            <a:endParaRPr lang="de-AT" sz="2000" strike="sngStrike" dirty="0" smtClean="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169</a:t>
            </a:fld>
            <a:endParaRPr lang="de-DE" altLang="en-US"/>
          </a:p>
        </p:txBody>
      </p:sp>
    </p:spTree>
    <p:extLst>
      <p:ext uri="{BB962C8B-B14F-4D97-AF65-F5344CB8AC3E}">
        <p14:creationId xmlns:p14="http://schemas.microsoft.com/office/powerpoint/2010/main" val="8685198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Medizinproduktestudie</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17</a:t>
            </a:fld>
            <a:endParaRPr lang="de-AT">
              <a:latin typeface="+mj-lt"/>
            </a:endParaRPr>
          </a:p>
        </p:txBody>
      </p:sp>
      <p:pic>
        <p:nvPicPr>
          <p:cNvPr id="849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516" y="1556792"/>
            <a:ext cx="8827231"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2246963"/>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170</a:t>
            </a:fld>
            <a:endParaRPr lang="de-DE" altLang="en-US"/>
          </a:p>
        </p:txBody>
      </p:sp>
      <p:pic>
        <p:nvPicPr>
          <p:cNvPr id="737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7" y="1556792"/>
            <a:ext cx="7969757"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el 6"/>
          <p:cNvSpPr>
            <a:spLocks noGrp="1"/>
          </p:cNvSpPr>
          <p:nvPr>
            <p:ph type="title"/>
          </p:nvPr>
        </p:nvSpPr>
        <p:spPr/>
        <p:txBody>
          <a:bodyPr/>
          <a:lstStyle/>
          <a:p>
            <a:r>
              <a:rPr lang="de-DE" dirty="0" smtClean="0"/>
              <a:t>Falsche </a:t>
            </a:r>
            <a:r>
              <a:rPr lang="de-DE" dirty="0" err="1" smtClean="0"/>
              <a:t>Schlußfolgerungen</a:t>
            </a:r>
            <a:endParaRPr lang="de-DE" dirty="0"/>
          </a:p>
        </p:txBody>
      </p:sp>
    </p:spTree>
    <p:extLst>
      <p:ext uri="{BB962C8B-B14F-4D97-AF65-F5344CB8AC3E}">
        <p14:creationId xmlns:p14="http://schemas.microsoft.com/office/powerpoint/2010/main" val="392709760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171</a:t>
            </a:fld>
            <a:endParaRPr lang="de-DE" altLang="en-US"/>
          </a:p>
        </p:txBody>
      </p:sp>
      <p:sp>
        <p:nvSpPr>
          <p:cNvPr id="7" name="Titel 6"/>
          <p:cNvSpPr>
            <a:spLocks noGrp="1"/>
          </p:cNvSpPr>
          <p:nvPr>
            <p:ph type="title"/>
          </p:nvPr>
        </p:nvSpPr>
        <p:spPr/>
        <p:txBody>
          <a:bodyPr/>
          <a:lstStyle/>
          <a:p>
            <a:r>
              <a:rPr lang="de-DE" dirty="0" smtClean="0"/>
              <a:t>Falsche </a:t>
            </a:r>
            <a:r>
              <a:rPr lang="de-DE" dirty="0" err="1" smtClean="0"/>
              <a:t>Schlußfolgerungen</a:t>
            </a:r>
            <a:endParaRPr lang="de-DE" dirty="0"/>
          </a:p>
        </p:txBody>
      </p:sp>
      <p:pic>
        <p:nvPicPr>
          <p:cNvPr id="7383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484784"/>
            <a:ext cx="3026966" cy="4590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03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1920" y="1781164"/>
            <a:ext cx="4878154" cy="4266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359576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Student`s</a:t>
            </a:r>
            <a:r>
              <a:rPr lang="de-DE" dirty="0" smtClean="0"/>
              <a:t> t-Test für unabhängige Stichproben (3) </a:t>
            </a:r>
            <a:endParaRPr lang="de-AT" dirty="0"/>
          </a:p>
        </p:txBody>
      </p:sp>
      <p:sp>
        <p:nvSpPr>
          <p:cNvPr id="3" name="Inhaltsplatzhalter 2"/>
          <p:cNvSpPr>
            <a:spLocks noGrp="1"/>
          </p:cNvSpPr>
          <p:nvPr>
            <p:ph idx="1"/>
          </p:nvPr>
        </p:nvSpPr>
        <p:spPr/>
        <p:txBody>
          <a:bodyPr/>
          <a:lstStyle/>
          <a:p>
            <a:pPr>
              <a:spcBef>
                <a:spcPts val="600"/>
              </a:spcBef>
              <a:buSzPct val="150000"/>
            </a:pPr>
            <a:r>
              <a:rPr lang="en-US" sz="2000" dirty="0" err="1" smtClean="0"/>
              <a:t>Ein</a:t>
            </a:r>
            <a:r>
              <a:rPr lang="en-US" sz="2000" dirty="0" smtClean="0"/>
              <a:t> </a:t>
            </a:r>
            <a:r>
              <a:rPr lang="en-US" sz="2000" dirty="0" err="1" smtClean="0"/>
              <a:t>zwei-Stichproben</a:t>
            </a:r>
            <a:r>
              <a:rPr lang="en-US" sz="2000" dirty="0" smtClean="0"/>
              <a:t> t-Test </a:t>
            </a:r>
            <a:r>
              <a:rPr lang="en-US" sz="2000" dirty="0" err="1" smtClean="0"/>
              <a:t>zum</a:t>
            </a:r>
            <a:r>
              <a:rPr lang="en-US" sz="2000" dirty="0" smtClean="0"/>
              <a:t> </a:t>
            </a:r>
            <a:r>
              <a:rPr lang="en-US" sz="2000" dirty="0" err="1" smtClean="0"/>
              <a:t>Vergleich</a:t>
            </a:r>
            <a:r>
              <a:rPr lang="en-US" sz="2000" dirty="0" smtClean="0"/>
              <a:t> </a:t>
            </a:r>
            <a:r>
              <a:rPr lang="en-US" sz="2000" dirty="0" err="1" smtClean="0"/>
              <a:t>der</a:t>
            </a:r>
            <a:r>
              <a:rPr lang="en-US" sz="2000" dirty="0" smtClean="0"/>
              <a:t> </a:t>
            </a:r>
            <a:r>
              <a:rPr lang="en-US" sz="2000" dirty="0" err="1" smtClean="0"/>
              <a:t>Mittelwerte</a:t>
            </a:r>
            <a:r>
              <a:rPr lang="en-US" sz="2000" dirty="0" smtClean="0"/>
              <a:t> in </a:t>
            </a:r>
            <a:r>
              <a:rPr lang="en-US" sz="2000" dirty="0" err="1" smtClean="0"/>
              <a:t>zwei</a:t>
            </a:r>
            <a:r>
              <a:rPr lang="en-US" sz="2000" dirty="0" smtClean="0"/>
              <a:t> </a:t>
            </a:r>
            <a:r>
              <a:rPr lang="en-US" sz="2000" dirty="0" err="1" smtClean="0"/>
              <a:t>Gruppen</a:t>
            </a:r>
            <a:r>
              <a:rPr lang="en-US" sz="2000" dirty="0" smtClean="0"/>
              <a:t> </a:t>
            </a:r>
            <a:r>
              <a:rPr lang="en-US" sz="2000" dirty="0" err="1" smtClean="0"/>
              <a:t>liefert</a:t>
            </a:r>
            <a:r>
              <a:rPr lang="en-US" sz="2000" dirty="0" smtClean="0"/>
              <a:t> </a:t>
            </a:r>
            <a:r>
              <a:rPr lang="en-US" sz="2000" dirty="0" err="1" smtClean="0"/>
              <a:t>einen</a:t>
            </a:r>
            <a:r>
              <a:rPr lang="en-US" sz="2000" dirty="0" smtClean="0"/>
              <a:t> Wert </a:t>
            </a:r>
            <a:r>
              <a:rPr lang="en-US" sz="2000" dirty="0" err="1" smtClean="0"/>
              <a:t>der</a:t>
            </a:r>
            <a:r>
              <a:rPr lang="en-US" sz="2000" dirty="0" smtClean="0"/>
              <a:t> </a:t>
            </a:r>
            <a:r>
              <a:rPr lang="en-US" sz="2000" dirty="0" err="1" smtClean="0"/>
              <a:t>Teststatistik</a:t>
            </a:r>
            <a:r>
              <a:rPr lang="en-US" sz="2000" dirty="0" smtClean="0"/>
              <a:t> von 2,6, was </a:t>
            </a:r>
            <a:r>
              <a:rPr lang="en-US" sz="2000" dirty="0" err="1" smtClean="0"/>
              <a:t>einen</a:t>
            </a:r>
            <a:r>
              <a:rPr lang="en-US" sz="2000" dirty="0" smtClean="0"/>
              <a:t> p-Wert von 0.01 </a:t>
            </a:r>
            <a:r>
              <a:rPr lang="en-US" sz="2000" dirty="0" err="1" smtClean="0"/>
              <a:t>liefert</a:t>
            </a:r>
            <a:r>
              <a:rPr lang="en-US" sz="2000" dirty="0" smtClean="0"/>
              <a:t>.</a:t>
            </a:r>
          </a:p>
          <a:p>
            <a:pPr>
              <a:spcBef>
                <a:spcPts val="600"/>
              </a:spcBef>
              <a:buSzPct val="150000"/>
            </a:pPr>
            <a:r>
              <a:rPr lang="en-US" sz="2000" dirty="0" err="1" smtClean="0"/>
              <a:t>Richtige</a:t>
            </a:r>
            <a:r>
              <a:rPr lang="en-US" sz="2000" dirty="0" smtClean="0"/>
              <a:t> Interpretation:</a:t>
            </a:r>
          </a:p>
          <a:p>
            <a:pPr lvl="1">
              <a:spcBef>
                <a:spcPts val="600"/>
              </a:spcBef>
              <a:buSzPct val="150000"/>
            </a:pPr>
            <a:r>
              <a:rPr lang="en-US" sz="1800" dirty="0" smtClean="0"/>
              <a:t>Falls das Experiment 100 Mal </a:t>
            </a:r>
            <a:r>
              <a:rPr lang="en-US" sz="1800" dirty="0" err="1" smtClean="0"/>
              <a:t>wiederholt</a:t>
            </a:r>
            <a:r>
              <a:rPr lang="en-US" sz="1800" dirty="0" smtClean="0"/>
              <a:t> </a:t>
            </a:r>
            <a:r>
              <a:rPr lang="en-US" sz="1800" dirty="0" err="1" smtClean="0"/>
              <a:t>wird</a:t>
            </a:r>
            <a:r>
              <a:rPr lang="en-US" sz="1800" dirty="0" smtClean="0"/>
              <a:t>, </a:t>
            </a:r>
            <a:r>
              <a:rPr lang="en-US" sz="1800" dirty="0" err="1" smtClean="0"/>
              <a:t>d.h</a:t>
            </a:r>
            <a:r>
              <a:rPr lang="en-US" sz="1800" dirty="0" smtClean="0"/>
              <a:t>. 100 Mal </a:t>
            </a:r>
            <a:r>
              <a:rPr lang="en-US" sz="1800" dirty="0" err="1" smtClean="0"/>
              <a:t>zufällig</a:t>
            </a:r>
            <a:r>
              <a:rPr lang="en-US" sz="1800" dirty="0" smtClean="0"/>
              <a:t> </a:t>
            </a:r>
            <a:r>
              <a:rPr lang="en-US" sz="1800" dirty="0" err="1" smtClean="0"/>
              <a:t>eine</a:t>
            </a:r>
            <a:r>
              <a:rPr lang="en-US" sz="1800" dirty="0" smtClean="0"/>
              <a:t> </a:t>
            </a:r>
            <a:r>
              <a:rPr lang="en-US" sz="1800" dirty="0" err="1" smtClean="0"/>
              <a:t>Stichprobe</a:t>
            </a:r>
            <a:r>
              <a:rPr lang="en-US" sz="1800" dirty="0" smtClean="0"/>
              <a:t> </a:t>
            </a:r>
            <a:r>
              <a:rPr lang="en-US" sz="1800" dirty="0" err="1" smtClean="0"/>
              <a:t>gezogen</a:t>
            </a:r>
            <a:r>
              <a:rPr lang="en-US" sz="1800" dirty="0" smtClean="0"/>
              <a:t> </a:t>
            </a:r>
            <a:r>
              <a:rPr lang="en-US" sz="1800" dirty="0" err="1" smtClean="0"/>
              <a:t>wird</a:t>
            </a:r>
            <a:r>
              <a:rPr lang="en-US" sz="1800" dirty="0" smtClean="0"/>
              <a:t>, </a:t>
            </a:r>
            <a:r>
              <a:rPr lang="en-US" sz="1800" dirty="0" err="1" smtClean="0"/>
              <a:t>dann</a:t>
            </a:r>
            <a:r>
              <a:rPr lang="en-US" sz="1800" dirty="0" smtClean="0"/>
              <a:t> </a:t>
            </a:r>
            <a:r>
              <a:rPr lang="en-US" sz="1800" dirty="0" err="1" smtClean="0"/>
              <a:t>Teststatistik</a:t>
            </a:r>
            <a:r>
              <a:rPr lang="en-US" sz="1800" dirty="0" smtClean="0"/>
              <a:t> </a:t>
            </a:r>
            <a:r>
              <a:rPr lang="en-US" sz="1800" dirty="0" err="1" smtClean="0"/>
              <a:t>berechnet</a:t>
            </a:r>
            <a:r>
              <a:rPr lang="en-US" sz="1800" dirty="0" smtClean="0"/>
              <a:t> </a:t>
            </a:r>
            <a:r>
              <a:rPr lang="en-US" sz="1800" dirty="0" err="1" smtClean="0"/>
              <a:t>wird</a:t>
            </a:r>
            <a:r>
              <a:rPr lang="en-US" sz="1800" dirty="0" smtClean="0"/>
              <a:t> etc., und falls </a:t>
            </a:r>
            <a:r>
              <a:rPr lang="en-US" sz="1800" dirty="0" err="1" smtClean="0"/>
              <a:t>es</a:t>
            </a:r>
            <a:r>
              <a:rPr lang="en-US" sz="1800" dirty="0" smtClean="0"/>
              <a:t> in </a:t>
            </a:r>
            <a:r>
              <a:rPr lang="en-US" sz="1800" dirty="0" err="1" smtClean="0"/>
              <a:t>Wirklichkeit</a:t>
            </a:r>
            <a:r>
              <a:rPr lang="en-US" sz="1800" dirty="0" smtClean="0"/>
              <a:t> </a:t>
            </a:r>
            <a:r>
              <a:rPr lang="en-US" sz="1800" dirty="0" err="1" smtClean="0"/>
              <a:t>keinen</a:t>
            </a:r>
            <a:r>
              <a:rPr lang="en-US" sz="1800" dirty="0" smtClean="0"/>
              <a:t> </a:t>
            </a:r>
            <a:r>
              <a:rPr lang="en-US" sz="1800" dirty="0" err="1" smtClean="0"/>
              <a:t>Unterschied</a:t>
            </a:r>
            <a:r>
              <a:rPr lang="en-US" sz="1800" dirty="0" smtClean="0"/>
              <a:t> </a:t>
            </a:r>
            <a:r>
              <a:rPr lang="en-US" sz="1800" dirty="0" err="1" smtClean="0"/>
              <a:t>zwischen</a:t>
            </a:r>
            <a:r>
              <a:rPr lang="en-US" sz="1800" dirty="0" smtClean="0"/>
              <a:t> den </a:t>
            </a:r>
            <a:r>
              <a:rPr lang="en-US" sz="1800" dirty="0" err="1" smtClean="0"/>
              <a:t>beiden</a:t>
            </a:r>
            <a:r>
              <a:rPr lang="en-US" sz="1800" dirty="0" smtClean="0"/>
              <a:t> </a:t>
            </a:r>
            <a:r>
              <a:rPr lang="en-US" sz="1800" dirty="0" err="1" smtClean="0"/>
              <a:t>Gruppen</a:t>
            </a:r>
            <a:r>
              <a:rPr lang="en-US" sz="1800" dirty="0" smtClean="0"/>
              <a:t> </a:t>
            </a:r>
            <a:r>
              <a:rPr lang="en-US" sz="1800" dirty="0" err="1" smtClean="0"/>
              <a:t>gibt</a:t>
            </a:r>
            <a:r>
              <a:rPr lang="en-US" sz="1800" dirty="0" smtClean="0"/>
              <a:t> (</a:t>
            </a:r>
            <a:r>
              <a:rPr lang="en-US" sz="1800" dirty="0" err="1" smtClean="0"/>
              <a:t>Mittelwerte</a:t>
            </a:r>
            <a:r>
              <a:rPr lang="en-US" sz="1800" dirty="0" smtClean="0"/>
              <a:t> </a:t>
            </a:r>
            <a:r>
              <a:rPr lang="en-US" sz="1800" dirty="0" err="1" smtClean="0"/>
              <a:t>sind</a:t>
            </a:r>
            <a:r>
              <a:rPr lang="en-US" sz="1800" dirty="0" smtClean="0"/>
              <a:t> </a:t>
            </a:r>
            <a:r>
              <a:rPr lang="en-US" sz="1800" dirty="0" err="1" smtClean="0"/>
              <a:t>gleich</a:t>
            </a:r>
            <a:r>
              <a:rPr lang="en-US" sz="1800" dirty="0" smtClean="0"/>
              <a:t>), </a:t>
            </a:r>
            <a:r>
              <a:rPr lang="en-US" sz="1800" dirty="0" err="1" smtClean="0"/>
              <a:t>dann</a:t>
            </a:r>
            <a:r>
              <a:rPr lang="en-US" sz="1800" dirty="0" smtClean="0"/>
              <a:t> </a:t>
            </a:r>
            <a:r>
              <a:rPr lang="en-US" sz="1800" dirty="0" err="1" smtClean="0"/>
              <a:t>kann</a:t>
            </a:r>
            <a:r>
              <a:rPr lang="en-US" sz="1800" dirty="0" smtClean="0"/>
              <a:t> man </a:t>
            </a:r>
            <a:r>
              <a:rPr lang="en-US" sz="1800" dirty="0" err="1" smtClean="0"/>
              <a:t>erwarten</a:t>
            </a:r>
            <a:r>
              <a:rPr lang="en-US" sz="1800" dirty="0" smtClean="0"/>
              <a:t>, </a:t>
            </a:r>
            <a:r>
              <a:rPr lang="en-US" sz="1800" dirty="0" err="1" smtClean="0"/>
              <a:t>dass</a:t>
            </a:r>
            <a:r>
              <a:rPr lang="en-US" sz="1800" dirty="0" smtClean="0"/>
              <a:t> </a:t>
            </a:r>
            <a:r>
              <a:rPr lang="en-US" sz="1800" dirty="0" err="1" smtClean="0"/>
              <a:t>nur</a:t>
            </a:r>
            <a:r>
              <a:rPr lang="en-US" sz="1800" dirty="0" smtClean="0"/>
              <a:t> </a:t>
            </a:r>
            <a:r>
              <a:rPr lang="en-US" sz="1800" dirty="0" err="1" smtClean="0"/>
              <a:t>eine</a:t>
            </a:r>
            <a:r>
              <a:rPr lang="en-US" sz="1800" dirty="0" smtClean="0"/>
              <a:t> </a:t>
            </a:r>
            <a:r>
              <a:rPr lang="en-US" sz="1800" dirty="0" err="1" smtClean="0"/>
              <a:t>dieser</a:t>
            </a:r>
            <a:r>
              <a:rPr lang="en-US" sz="1800" dirty="0" smtClean="0"/>
              <a:t> 100 </a:t>
            </a:r>
            <a:r>
              <a:rPr lang="en-US" sz="1800" dirty="0" err="1" smtClean="0"/>
              <a:t>Teststatistiken</a:t>
            </a:r>
            <a:r>
              <a:rPr lang="en-US" sz="1800" dirty="0" smtClean="0"/>
              <a:t> </a:t>
            </a:r>
            <a:r>
              <a:rPr lang="en-US" sz="1800" dirty="0" err="1" smtClean="0"/>
              <a:t>einen</a:t>
            </a:r>
            <a:r>
              <a:rPr lang="en-US" sz="1800" dirty="0" smtClean="0"/>
              <a:t> Wert ≥ |2.6| </a:t>
            </a:r>
            <a:r>
              <a:rPr lang="en-US" sz="1800" dirty="0" err="1" smtClean="0"/>
              <a:t>aufweist</a:t>
            </a:r>
            <a:endParaRPr lang="en-US" sz="1800" dirty="0" smtClean="0"/>
          </a:p>
          <a:p>
            <a:pPr marL="342900" lvl="1" indent="-342900">
              <a:spcBef>
                <a:spcPts val="600"/>
              </a:spcBef>
              <a:buSzPct val="150000"/>
              <a:buFont typeface="Arial" pitchFamily="34" charset="0"/>
              <a:buChar char="•"/>
            </a:pPr>
            <a:r>
              <a:rPr lang="en-US" sz="2000" dirty="0" err="1" smtClean="0"/>
              <a:t>Falsche</a:t>
            </a:r>
            <a:r>
              <a:rPr lang="en-US" sz="2000" dirty="0" smtClean="0"/>
              <a:t> Interpretation:</a:t>
            </a:r>
          </a:p>
          <a:p>
            <a:pPr lvl="1">
              <a:spcBef>
                <a:spcPts val="600"/>
              </a:spcBef>
              <a:buSzPct val="150000"/>
            </a:pPr>
            <a:r>
              <a:rPr lang="en-US" sz="1800" strike="sngStrike" dirty="0" smtClean="0"/>
              <a:t>Die </a:t>
            </a:r>
            <a:r>
              <a:rPr lang="en-US" sz="1800" strike="sngStrike" dirty="0" err="1" smtClean="0"/>
              <a:t>Nullhypothese</a:t>
            </a:r>
            <a:r>
              <a:rPr lang="en-US" sz="1800" strike="sngStrike" dirty="0" smtClean="0"/>
              <a:t> </a:t>
            </a:r>
            <a:r>
              <a:rPr lang="en-US" sz="1800" strike="sngStrike" dirty="0" err="1" smtClean="0"/>
              <a:t>ist</a:t>
            </a:r>
            <a:r>
              <a:rPr lang="en-US" sz="1800" strike="sngStrike" dirty="0" smtClean="0"/>
              <a:t> </a:t>
            </a:r>
            <a:r>
              <a:rPr lang="en-US" sz="1800" strike="sngStrike" dirty="0" err="1" smtClean="0"/>
              <a:t>zu</a:t>
            </a:r>
            <a:r>
              <a:rPr lang="en-US" sz="1800" strike="sngStrike" dirty="0" smtClean="0"/>
              <a:t> 99% </a:t>
            </a:r>
            <a:r>
              <a:rPr lang="en-US" sz="1800" strike="sngStrike" dirty="0" err="1" smtClean="0"/>
              <a:t>falsch</a:t>
            </a:r>
            <a:endParaRPr lang="en-US" sz="1800" strike="sngStrike" dirty="0" smtClean="0"/>
          </a:p>
          <a:p>
            <a:pPr>
              <a:spcBef>
                <a:spcPts val="600"/>
              </a:spcBef>
              <a:buSzPct val="150000"/>
              <a:buNone/>
            </a:pPr>
            <a:endParaRPr lang="en-US" dirty="0" smtClean="0">
              <a:latin typeface="Symbol" pitchFamily="18" charset="2"/>
            </a:endParaRPr>
          </a:p>
          <a:p>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172</a:t>
            </a:fld>
            <a:endParaRPr lang="de-DE" altLang="en-US"/>
          </a:p>
        </p:txBody>
      </p:sp>
      <p:sp>
        <p:nvSpPr>
          <p:cNvPr id="7" name="Rechteck 6"/>
          <p:cNvSpPr/>
          <p:nvPr/>
        </p:nvSpPr>
        <p:spPr>
          <a:xfrm>
            <a:off x="971600" y="5445224"/>
            <a:ext cx="6048672" cy="338554"/>
          </a:xfrm>
          <a:prstGeom prst="rect">
            <a:avLst/>
          </a:prstGeom>
        </p:spPr>
        <p:txBody>
          <a:bodyPr wrap="square">
            <a:spAutoFit/>
          </a:bodyPr>
          <a:lstStyle/>
          <a:p>
            <a:r>
              <a:rPr lang="de-AT" sz="1600" dirty="0" smtClean="0">
                <a:latin typeface="+mn-lt"/>
              </a:rPr>
              <a:t>https://www.graphpad.com/quickcalcs/ttest1.cfm</a:t>
            </a:r>
            <a:endParaRPr lang="de-AT" sz="1600" dirty="0">
              <a:latin typeface="+mn-lt"/>
            </a:endParaRPr>
          </a:p>
        </p:txBody>
      </p:sp>
    </p:spTree>
    <p:extLst>
      <p:ext uri="{BB962C8B-B14F-4D97-AF65-F5344CB8AC3E}">
        <p14:creationId xmlns:p14="http://schemas.microsoft.com/office/powerpoint/2010/main" val="3078294008"/>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a:blip r:embed="rId2" cstate="print"/>
          <a:stretch>
            <a:fillRect/>
          </a:stretch>
        </p:blipFill>
        <p:spPr>
          <a:xfrm>
            <a:off x="1763688" y="4725144"/>
            <a:ext cx="5711557" cy="1826595"/>
          </a:xfrm>
          <a:prstGeom prst="rect">
            <a:avLst/>
          </a:prstGeom>
        </p:spPr>
      </p:pic>
      <p:sp>
        <p:nvSpPr>
          <p:cNvPr id="2" name="Titel 1"/>
          <p:cNvSpPr>
            <a:spLocks noGrp="1"/>
          </p:cNvSpPr>
          <p:nvPr>
            <p:ph type="title"/>
          </p:nvPr>
        </p:nvSpPr>
        <p:spPr/>
        <p:txBody>
          <a:bodyPr/>
          <a:lstStyle/>
          <a:p>
            <a:r>
              <a:rPr lang="de-DE" dirty="0" err="1" smtClean="0"/>
              <a:t>Student`s</a:t>
            </a:r>
            <a:r>
              <a:rPr lang="de-DE" dirty="0" smtClean="0"/>
              <a:t> t-Test für unabhängige Stichproben (4) </a:t>
            </a:r>
            <a:endParaRPr lang="de-AT" dirty="0"/>
          </a:p>
        </p:txBody>
      </p:sp>
      <p:sp>
        <p:nvSpPr>
          <p:cNvPr id="3" name="Inhaltsplatzhalter 2"/>
          <p:cNvSpPr>
            <a:spLocks noGrp="1"/>
          </p:cNvSpPr>
          <p:nvPr>
            <p:ph idx="1"/>
          </p:nvPr>
        </p:nvSpPr>
        <p:spPr/>
        <p:txBody>
          <a:bodyPr>
            <a:normAutofit/>
          </a:bodyPr>
          <a:lstStyle/>
          <a:p>
            <a:r>
              <a:rPr lang="de-AT" sz="2000" dirty="0" smtClean="0"/>
              <a:t>Damit die Teststatistik unter H</a:t>
            </a:r>
            <a:r>
              <a:rPr lang="de-AT" sz="2000" baseline="-25000" dirty="0" smtClean="0"/>
              <a:t>0</a:t>
            </a:r>
            <a:r>
              <a:rPr lang="de-AT" sz="2000" dirty="0" smtClean="0"/>
              <a:t> auch tatsächlich t-verteilt ist und der Test valide ist, müssen folgende Voraussetzungen erfüllt sein:</a:t>
            </a:r>
          </a:p>
          <a:p>
            <a:pPr lvl="1"/>
            <a:r>
              <a:rPr lang="de-AT" sz="1800" dirty="0" smtClean="0"/>
              <a:t>Jede der beiden </a:t>
            </a:r>
            <a:r>
              <a:rPr lang="de-AT" sz="1800" dirty="0" err="1" smtClean="0"/>
              <a:t>Grundgesamtheiten</a:t>
            </a:r>
            <a:r>
              <a:rPr lang="de-AT" sz="1800" dirty="0" smtClean="0"/>
              <a:t> sollten normalverteilt sein, Abweichungen bei größeren Stichprobenumfängen (N&gt;=30) zulässig (zentraler Grenzwertsatz)</a:t>
            </a:r>
          </a:p>
          <a:p>
            <a:pPr lvl="1"/>
            <a:r>
              <a:rPr lang="de-AT" sz="1800" dirty="0" smtClean="0"/>
              <a:t>-&gt; Graphische Überprüfung mittels Histogramm</a:t>
            </a:r>
          </a:p>
          <a:p>
            <a:pPr lvl="2"/>
            <a:r>
              <a:rPr lang="de-AT" sz="1600" dirty="0" smtClean="0"/>
              <a:t>-&gt; </a:t>
            </a:r>
            <a:r>
              <a:rPr lang="de-AT" sz="1600" dirty="0" err="1" smtClean="0"/>
              <a:t>Kolmogoroff</a:t>
            </a:r>
            <a:r>
              <a:rPr lang="de-AT" sz="1600" dirty="0" smtClean="0"/>
              <a:t>-</a:t>
            </a:r>
            <a:r>
              <a:rPr lang="de-AT" sz="1600" dirty="0" err="1" smtClean="0"/>
              <a:t>Smirnov</a:t>
            </a:r>
            <a:r>
              <a:rPr lang="de-AT" sz="1600" dirty="0" smtClean="0"/>
              <a:t>-Test</a:t>
            </a:r>
          </a:p>
          <a:p>
            <a:pPr lvl="3">
              <a:buNone/>
            </a:pPr>
            <a:r>
              <a:rPr lang="de-AT" sz="1400" dirty="0" smtClean="0"/>
              <a:t>H</a:t>
            </a:r>
            <a:r>
              <a:rPr lang="de-AT" sz="1400" baseline="-25000" dirty="0" smtClean="0"/>
              <a:t>0</a:t>
            </a:r>
            <a:r>
              <a:rPr lang="de-AT" sz="1400" dirty="0" smtClean="0"/>
              <a:t>: Daten sind normalverteilt vs. H</a:t>
            </a:r>
            <a:r>
              <a:rPr lang="de-AT" sz="1400" baseline="-25000" dirty="0" smtClean="0"/>
              <a:t>1</a:t>
            </a:r>
            <a:r>
              <a:rPr lang="de-AT" sz="1400" dirty="0" smtClean="0"/>
              <a:t>: Daten sind nicht normalverteilt</a:t>
            </a:r>
            <a:endParaRPr lang="de-AT" sz="1400" baseline="-25000" dirty="0" smtClean="0"/>
          </a:p>
          <a:p>
            <a:pPr lvl="1"/>
            <a:r>
              <a:rPr lang="de-AT" sz="1800" dirty="0" smtClean="0"/>
              <a:t>Gleiche Varianzen in den beiden Gruppen</a:t>
            </a:r>
          </a:p>
          <a:p>
            <a:pPr lvl="2"/>
            <a:r>
              <a:rPr lang="de-AT" sz="1600" dirty="0" smtClean="0"/>
              <a:t>-&gt; </a:t>
            </a:r>
            <a:r>
              <a:rPr lang="de-AT" sz="1600" dirty="0" err="1" smtClean="0"/>
              <a:t>Levene</a:t>
            </a:r>
            <a:r>
              <a:rPr lang="de-AT" sz="1600" dirty="0" smtClean="0"/>
              <a:t>-Test</a:t>
            </a:r>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173</a:t>
            </a:fld>
            <a:endParaRPr lang="de-DE" altLang="en-US"/>
          </a:p>
        </p:txBody>
      </p:sp>
    </p:spTree>
    <p:extLst>
      <p:ext uri="{BB962C8B-B14F-4D97-AF65-F5344CB8AC3E}">
        <p14:creationId xmlns:p14="http://schemas.microsoft.com/office/powerpoint/2010/main" val="1811968723"/>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Gepaarter Zwei-Stichproben t-Test</a:t>
            </a:r>
            <a:endParaRPr lang="de-AT" dirty="0"/>
          </a:p>
        </p:txBody>
      </p:sp>
      <p:sp>
        <p:nvSpPr>
          <p:cNvPr id="3" name="Inhaltsplatzhalter 2"/>
          <p:cNvSpPr>
            <a:spLocks noGrp="1"/>
          </p:cNvSpPr>
          <p:nvPr>
            <p:ph idx="1"/>
          </p:nvPr>
        </p:nvSpPr>
        <p:spPr/>
        <p:txBody>
          <a:bodyPr/>
          <a:lstStyle/>
          <a:p>
            <a:r>
              <a:rPr lang="de-AT" dirty="0" smtClean="0"/>
              <a:t>Vorher-Nachher-Messungen</a:t>
            </a:r>
          </a:p>
          <a:p>
            <a:r>
              <a:rPr lang="de-AT" dirty="0" smtClean="0"/>
              <a:t>Gruppe 1 (vorher) nicht unabhängig von Gruppe 2 (nachher)</a:t>
            </a:r>
          </a:p>
          <a:p>
            <a:r>
              <a:rPr lang="de-AT" dirty="0" smtClean="0"/>
              <a:t>Modifikation der t-Tests notwendig</a:t>
            </a:r>
          </a:p>
          <a:p>
            <a:r>
              <a:rPr lang="de-AT" dirty="0" smtClean="0"/>
              <a:t>-&gt;Abhängiger/Gepaarter t-Test</a:t>
            </a:r>
          </a:p>
          <a:p>
            <a:r>
              <a:rPr lang="de-AT" dirty="0" smtClean="0"/>
              <a:t>Berechnung der Differenz D für jedes Paar</a:t>
            </a:r>
          </a:p>
          <a:p>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174</a:t>
            </a:fld>
            <a:endParaRPr lang="de-DE" altLang="en-US"/>
          </a:p>
        </p:txBody>
      </p:sp>
      <p:graphicFrame>
        <p:nvGraphicFramePr>
          <p:cNvPr id="1124354" name="Object 2"/>
          <p:cNvGraphicFramePr>
            <a:graphicFrameLocks noChangeAspect="1"/>
          </p:cNvGraphicFramePr>
          <p:nvPr/>
        </p:nvGraphicFramePr>
        <p:xfrm>
          <a:off x="1092200" y="3860800"/>
          <a:ext cx="971550" cy="306388"/>
        </p:xfrm>
        <a:graphic>
          <a:graphicData uri="http://schemas.openxmlformats.org/presentationml/2006/ole">
            <mc:AlternateContent xmlns:mc="http://schemas.openxmlformats.org/markup-compatibility/2006">
              <mc:Choice xmlns:v="urn:schemas-microsoft-com:vml" Requires="v">
                <p:oleObj spid="_x0000_s725054" name="Formel" r:id="rId3" imgW="736600" imgH="228600" progId="Equation.3">
                  <p:embed/>
                </p:oleObj>
              </mc:Choice>
              <mc:Fallback>
                <p:oleObj name="Formel" r:id="rId3" imgW="73660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2200" y="3860800"/>
                        <a:ext cx="971550" cy="306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24355" name="Object 3"/>
          <p:cNvGraphicFramePr>
            <a:graphicFrameLocks noChangeAspect="1"/>
          </p:cNvGraphicFramePr>
          <p:nvPr/>
        </p:nvGraphicFramePr>
        <p:xfrm>
          <a:off x="3170238" y="3868738"/>
          <a:ext cx="911225" cy="276225"/>
        </p:xfrm>
        <a:graphic>
          <a:graphicData uri="http://schemas.openxmlformats.org/presentationml/2006/ole">
            <mc:AlternateContent xmlns:mc="http://schemas.openxmlformats.org/markup-compatibility/2006">
              <mc:Choice xmlns:v="urn:schemas-microsoft-com:vml" Requires="v">
                <p:oleObj spid="_x0000_s725055" name="Formel" r:id="rId5" imgW="723586" imgH="215806" progId="Equation.3">
                  <p:embed/>
                </p:oleObj>
              </mc:Choice>
              <mc:Fallback>
                <p:oleObj name="Formel" r:id="rId5" imgW="723586" imgH="215806"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0238" y="3868738"/>
                        <a:ext cx="911225"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2"/>
          <p:cNvPicPr>
            <a:picLocks noChangeAspect="1"/>
          </p:cNvPicPr>
          <p:nvPr/>
        </p:nvPicPr>
        <p:blipFill>
          <a:blip r:embed="rId7" cstate="print"/>
          <a:srcRect/>
          <a:stretch>
            <a:fillRect/>
          </a:stretch>
        </p:blipFill>
        <p:spPr bwMode="auto">
          <a:xfrm>
            <a:off x="1619672" y="4293096"/>
            <a:ext cx="1348714" cy="846253"/>
          </a:xfrm>
          <a:prstGeom prst="rect">
            <a:avLst/>
          </a:prstGeom>
          <a:noFill/>
          <a:ln w="9525">
            <a:noFill/>
            <a:miter lim="800000"/>
            <a:headEnd/>
            <a:tailEnd/>
          </a:ln>
        </p:spPr>
      </p:pic>
      <p:pic>
        <p:nvPicPr>
          <p:cNvPr id="1124356" name="Picture 4"/>
          <p:cNvPicPr>
            <a:picLocks noChangeAspect="1" noChangeArrowheads="1"/>
          </p:cNvPicPr>
          <p:nvPr/>
        </p:nvPicPr>
        <p:blipFill>
          <a:blip r:embed="rId8" cstate="print"/>
          <a:srcRect/>
          <a:stretch>
            <a:fillRect/>
          </a:stretch>
        </p:blipFill>
        <p:spPr bwMode="auto">
          <a:xfrm>
            <a:off x="3059832" y="4509120"/>
            <a:ext cx="1008112" cy="429930"/>
          </a:xfrm>
          <a:prstGeom prst="rect">
            <a:avLst/>
          </a:prstGeom>
          <a:noFill/>
          <a:ln w="9525">
            <a:noFill/>
            <a:miter lim="800000"/>
            <a:headEnd/>
            <a:tailEnd/>
          </a:ln>
        </p:spPr>
      </p:pic>
    </p:spTree>
    <p:extLst>
      <p:ext uri="{BB962C8B-B14F-4D97-AF65-F5344CB8AC3E}">
        <p14:creationId xmlns:p14="http://schemas.microsoft.com/office/powerpoint/2010/main" val="3073101787"/>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Verbundene versus unverbundene Stichproben</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175</a:t>
            </a:fld>
            <a:endParaRPr lang="de-DE" altLang="en-US"/>
          </a:p>
        </p:txBody>
      </p:sp>
      <p:pic>
        <p:nvPicPr>
          <p:cNvPr id="7" name="Picture 2" descr="D:\WORK\PEARSON\000 FOLIEN\4100\JPG\4100-8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2276872"/>
            <a:ext cx="8591713" cy="318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623760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Beispiel</a:t>
            </a:r>
            <a:endParaRPr lang="de-AT" dirty="0"/>
          </a:p>
        </p:txBody>
      </p:sp>
      <p:sp>
        <p:nvSpPr>
          <p:cNvPr id="3" name="Inhaltsplatzhalter 2"/>
          <p:cNvSpPr>
            <a:spLocks noGrp="1"/>
          </p:cNvSpPr>
          <p:nvPr>
            <p:ph idx="1"/>
          </p:nvPr>
        </p:nvSpPr>
        <p:spPr/>
        <p:txBody>
          <a:bodyPr>
            <a:normAutofit/>
          </a:bodyPr>
          <a:lstStyle/>
          <a:p>
            <a:r>
              <a:rPr lang="de-DE" sz="1800" dirty="0" smtClean="0"/>
              <a:t>Um eine neue Therapie zur Senkung des Cholesterinspiegels zu testen, werden bei zehn Probanden vor und nach der Behandlung die Cholesterinwerte bestimmt. Es ergeben sich die folgenden </a:t>
            </a:r>
            <a:r>
              <a:rPr lang="de-DE" sz="1800" dirty="0" err="1" smtClean="0"/>
              <a:t>Messergebnisse</a:t>
            </a:r>
            <a:r>
              <a:rPr lang="de-DE" sz="1800" dirty="0" smtClean="0"/>
              <a:t>:</a:t>
            </a:r>
            <a:endParaRPr lang="de-AT" sz="1800"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176</a:t>
            </a:fld>
            <a:endParaRPr lang="de-DE" altLang="en-US"/>
          </a:p>
        </p:txBody>
      </p:sp>
      <p:pic>
        <p:nvPicPr>
          <p:cNvPr id="1125379" name="Picture 3"/>
          <p:cNvPicPr>
            <a:picLocks noChangeAspect="1" noChangeArrowheads="1"/>
          </p:cNvPicPr>
          <p:nvPr/>
        </p:nvPicPr>
        <p:blipFill>
          <a:blip r:embed="rId2" cstate="print"/>
          <a:srcRect/>
          <a:stretch>
            <a:fillRect/>
          </a:stretch>
        </p:blipFill>
        <p:spPr bwMode="auto">
          <a:xfrm>
            <a:off x="1115616" y="2492896"/>
            <a:ext cx="6629400" cy="1295400"/>
          </a:xfrm>
          <a:prstGeom prst="rect">
            <a:avLst/>
          </a:prstGeom>
          <a:noFill/>
          <a:ln w="9525">
            <a:noFill/>
            <a:miter lim="800000"/>
            <a:headEnd/>
            <a:tailEnd/>
          </a:ln>
        </p:spPr>
      </p:pic>
      <p:pic>
        <p:nvPicPr>
          <p:cNvPr id="1125380" name="Picture 4"/>
          <p:cNvPicPr>
            <a:picLocks noChangeAspect="1" noChangeArrowheads="1"/>
          </p:cNvPicPr>
          <p:nvPr/>
        </p:nvPicPr>
        <p:blipFill>
          <a:blip r:embed="rId3" cstate="print"/>
          <a:srcRect/>
          <a:stretch>
            <a:fillRect/>
          </a:stretch>
        </p:blipFill>
        <p:spPr bwMode="auto">
          <a:xfrm>
            <a:off x="1043608" y="3861048"/>
            <a:ext cx="790575" cy="381000"/>
          </a:xfrm>
          <a:prstGeom prst="rect">
            <a:avLst/>
          </a:prstGeom>
          <a:noFill/>
          <a:ln w="9525">
            <a:noFill/>
            <a:miter lim="800000"/>
            <a:headEnd/>
            <a:tailEnd/>
          </a:ln>
        </p:spPr>
      </p:pic>
      <p:pic>
        <p:nvPicPr>
          <p:cNvPr id="1125381" name="Picture 5"/>
          <p:cNvPicPr>
            <a:picLocks noChangeAspect="1" noChangeArrowheads="1"/>
          </p:cNvPicPr>
          <p:nvPr/>
        </p:nvPicPr>
        <p:blipFill>
          <a:blip r:embed="rId4" cstate="print"/>
          <a:srcRect/>
          <a:stretch>
            <a:fillRect/>
          </a:stretch>
        </p:blipFill>
        <p:spPr bwMode="auto">
          <a:xfrm>
            <a:off x="2195736" y="3872855"/>
            <a:ext cx="1247775" cy="276225"/>
          </a:xfrm>
          <a:prstGeom prst="rect">
            <a:avLst/>
          </a:prstGeom>
          <a:noFill/>
          <a:ln w="9525">
            <a:noFill/>
            <a:miter lim="800000"/>
            <a:headEnd/>
            <a:tailEnd/>
          </a:ln>
        </p:spPr>
      </p:pic>
      <p:pic>
        <p:nvPicPr>
          <p:cNvPr id="1125382" name="Picture 6"/>
          <p:cNvPicPr>
            <a:picLocks noChangeAspect="1" noChangeArrowheads="1"/>
          </p:cNvPicPr>
          <p:nvPr/>
        </p:nvPicPr>
        <p:blipFill>
          <a:blip r:embed="rId5" cstate="print"/>
          <a:srcRect/>
          <a:stretch>
            <a:fillRect/>
          </a:stretch>
        </p:blipFill>
        <p:spPr bwMode="auto">
          <a:xfrm>
            <a:off x="1043608" y="4293096"/>
            <a:ext cx="2524125" cy="609600"/>
          </a:xfrm>
          <a:prstGeom prst="rect">
            <a:avLst/>
          </a:prstGeom>
          <a:noFill/>
          <a:ln w="9525">
            <a:noFill/>
            <a:miter lim="800000"/>
            <a:headEnd/>
            <a:tailEnd/>
          </a:ln>
        </p:spPr>
      </p:pic>
      <p:pic>
        <p:nvPicPr>
          <p:cNvPr id="1125383" name="Picture 7"/>
          <p:cNvPicPr>
            <a:picLocks noChangeAspect="1" noChangeArrowheads="1"/>
          </p:cNvPicPr>
          <p:nvPr/>
        </p:nvPicPr>
        <p:blipFill>
          <a:blip r:embed="rId6" cstate="print"/>
          <a:srcRect/>
          <a:stretch>
            <a:fillRect/>
          </a:stretch>
        </p:blipFill>
        <p:spPr bwMode="auto">
          <a:xfrm>
            <a:off x="1043608" y="4869160"/>
            <a:ext cx="1905000" cy="333375"/>
          </a:xfrm>
          <a:prstGeom prst="rect">
            <a:avLst/>
          </a:prstGeom>
          <a:noFill/>
          <a:ln w="9525">
            <a:noFill/>
            <a:miter lim="800000"/>
            <a:headEnd/>
            <a:tailEnd/>
          </a:ln>
        </p:spPr>
      </p:pic>
      <p:sp>
        <p:nvSpPr>
          <p:cNvPr id="13" name="Textfeld 12"/>
          <p:cNvSpPr txBox="1"/>
          <p:nvPr/>
        </p:nvSpPr>
        <p:spPr>
          <a:xfrm>
            <a:off x="4067944" y="4869160"/>
            <a:ext cx="1800200" cy="369332"/>
          </a:xfrm>
          <a:prstGeom prst="rect">
            <a:avLst/>
          </a:prstGeom>
          <a:noFill/>
        </p:spPr>
        <p:txBody>
          <a:bodyPr wrap="square" rtlCol="0">
            <a:spAutoFit/>
          </a:bodyPr>
          <a:lstStyle/>
          <a:p>
            <a:r>
              <a:rPr lang="de-AT" dirty="0" smtClean="0">
                <a:latin typeface="+mn-lt"/>
              </a:rPr>
              <a:t>Kritischer Wert</a:t>
            </a:r>
            <a:endParaRPr lang="de-AT" dirty="0">
              <a:latin typeface="+mn-lt"/>
            </a:endParaRPr>
          </a:p>
        </p:txBody>
      </p:sp>
      <p:sp>
        <p:nvSpPr>
          <p:cNvPr id="14" name="Textfeld 13"/>
          <p:cNvSpPr txBox="1"/>
          <p:nvPr/>
        </p:nvSpPr>
        <p:spPr>
          <a:xfrm>
            <a:off x="4076328" y="4508212"/>
            <a:ext cx="1368152" cy="369332"/>
          </a:xfrm>
          <a:prstGeom prst="rect">
            <a:avLst/>
          </a:prstGeom>
          <a:noFill/>
        </p:spPr>
        <p:txBody>
          <a:bodyPr wrap="square" rtlCol="0">
            <a:spAutoFit/>
          </a:bodyPr>
          <a:lstStyle/>
          <a:p>
            <a:r>
              <a:rPr lang="de-AT" dirty="0" smtClean="0">
                <a:latin typeface="+mn-lt"/>
              </a:rPr>
              <a:t>Teststatistik</a:t>
            </a:r>
            <a:endParaRPr lang="de-AT" dirty="0">
              <a:latin typeface="+mn-lt"/>
            </a:endParaRPr>
          </a:p>
        </p:txBody>
      </p:sp>
      <p:pic>
        <p:nvPicPr>
          <p:cNvPr id="1125384" name="Picture 8"/>
          <p:cNvPicPr>
            <a:picLocks noChangeAspect="1" noChangeArrowheads="1"/>
          </p:cNvPicPr>
          <p:nvPr/>
        </p:nvPicPr>
        <p:blipFill>
          <a:blip r:embed="rId7" cstate="print"/>
          <a:srcRect/>
          <a:stretch>
            <a:fillRect/>
          </a:stretch>
        </p:blipFill>
        <p:spPr bwMode="auto">
          <a:xfrm>
            <a:off x="971600" y="5301208"/>
            <a:ext cx="1533525" cy="400050"/>
          </a:xfrm>
          <a:prstGeom prst="rect">
            <a:avLst/>
          </a:prstGeom>
          <a:noFill/>
          <a:ln w="9525">
            <a:noFill/>
            <a:miter lim="800000"/>
            <a:headEnd/>
            <a:tailEnd/>
          </a:ln>
        </p:spPr>
      </p:pic>
      <p:sp>
        <p:nvSpPr>
          <p:cNvPr id="16" name="Textfeld 15"/>
          <p:cNvSpPr txBox="1"/>
          <p:nvPr/>
        </p:nvSpPr>
        <p:spPr>
          <a:xfrm>
            <a:off x="2627784" y="5304110"/>
            <a:ext cx="6336704" cy="1077218"/>
          </a:xfrm>
          <a:prstGeom prst="rect">
            <a:avLst/>
          </a:prstGeom>
          <a:noFill/>
        </p:spPr>
        <p:txBody>
          <a:bodyPr wrap="square" rtlCol="0">
            <a:spAutoFit/>
          </a:bodyPr>
          <a:lstStyle/>
          <a:p>
            <a:r>
              <a:rPr lang="de-AT" sz="1600" dirty="0" smtClean="0">
                <a:latin typeface="+mn-lt"/>
              </a:rPr>
              <a:t>Die Nullhypothese, dass die Erwartungswerte der Cholesterinwerte vor und nach der Behandlung gleich sind, kann nicht abgelehnt werden.</a:t>
            </a:r>
            <a:r>
              <a:rPr lang="de-DE" sz="1600" dirty="0" smtClean="0">
                <a:latin typeface="+mn-lt"/>
              </a:rPr>
              <a:t> Wenn die Behandlung überhaupt einen Effekt hat, so ist dieser nicht groß genug, um ihn mit einem so kleinen Stichprobenumfang zu entdecken.</a:t>
            </a:r>
            <a:endParaRPr lang="de-AT" sz="1600" dirty="0" smtClean="0">
              <a:latin typeface="+mn-lt"/>
            </a:endParaRPr>
          </a:p>
        </p:txBody>
      </p:sp>
      <p:sp>
        <p:nvSpPr>
          <p:cNvPr id="17" name="Rechteck 16"/>
          <p:cNvSpPr/>
          <p:nvPr/>
        </p:nvSpPr>
        <p:spPr>
          <a:xfrm>
            <a:off x="4716016" y="4005064"/>
            <a:ext cx="4355976" cy="338554"/>
          </a:xfrm>
          <a:prstGeom prst="rect">
            <a:avLst/>
          </a:prstGeom>
        </p:spPr>
        <p:txBody>
          <a:bodyPr wrap="square">
            <a:spAutoFit/>
          </a:bodyPr>
          <a:lstStyle/>
          <a:p>
            <a:r>
              <a:rPr lang="de-AT" sz="1600" dirty="0" smtClean="0">
                <a:latin typeface="+mn-lt"/>
              </a:rPr>
              <a:t>https://www.graphpad.com/quickcalcs/ttest1.cfm</a:t>
            </a:r>
            <a:endParaRPr lang="de-AT" sz="1600" dirty="0">
              <a:latin typeface="+mn-lt"/>
            </a:endParaRPr>
          </a:p>
        </p:txBody>
      </p:sp>
    </p:spTree>
    <p:extLst>
      <p:ext uri="{BB962C8B-B14F-4D97-AF65-F5344CB8AC3E}">
        <p14:creationId xmlns:p14="http://schemas.microsoft.com/office/powerpoint/2010/main" val="223790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538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538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2538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2538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2538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7"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5" name="Rectangle 2"/>
          <p:cNvSpPr>
            <a:spLocks noGrp="1" noChangeArrowheads="1"/>
          </p:cNvSpPr>
          <p:nvPr>
            <p:ph type="title"/>
          </p:nvPr>
        </p:nvSpPr>
        <p:spPr/>
        <p:txBody>
          <a:bodyPr/>
          <a:lstStyle/>
          <a:p>
            <a:pPr eaLnBrk="1" hangingPunct="1"/>
            <a:r>
              <a:rPr lang="de-DE" dirty="0" smtClean="0"/>
              <a:t>ANOVA </a:t>
            </a:r>
            <a:endParaRPr lang="en-US" dirty="0" smtClean="0"/>
          </a:p>
        </p:txBody>
      </p:sp>
      <p:sp>
        <p:nvSpPr>
          <p:cNvPr id="32776" name="Rectangle 3"/>
          <p:cNvSpPr>
            <a:spLocks noGrp="1" noChangeArrowheads="1"/>
          </p:cNvSpPr>
          <p:nvPr>
            <p:ph type="body" idx="1"/>
          </p:nvPr>
        </p:nvSpPr>
        <p:spPr>
          <a:xfrm>
            <a:off x="457200" y="1600200"/>
            <a:ext cx="8229600" cy="4565104"/>
          </a:xfrm>
        </p:spPr>
        <p:txBody>
          <a:bodyPr>
            <a:normAutofit fontScale="92500" lnSpcReduction="10000"/>
          </a:bodyPr>
          <a:lstStyle/>
          <a:p>
            <a:pPr eaLnBrk="1" hangingPunct="1"/>
            <a:r>
              <a:rPr lang="de-AT" sz="2800" dirty="0" smtClean="0"/>
              <a:t>Analysis </a:t>
            </a:r>
            <a:r>
              <a:rPr lang="de-AT" sz="2800" dirty="0" err="1" smtClean="0"/>
              <a:t>of</a:t>
            </a:r>
            <a:r>
              <a:rPr lang="de-AT" sz="2800" dirty="0" smtClean="0"/>
              <a:t> </a:t>
            </a:r>
            <a:r>
              <a:rPr lang="de-AT" sz="2800" dirty="0" err="1" smtClean="0"/>
              <a:t>Variance</a:t>
            </a:r>
            <a:r>
              <a:rPr lang="de-AT" sz="2800" dirty="0" smtClean="0"/>
              <a:t> - Streuungszerlegung</a:t>
            </a:r>
          </a:p>
          <a:p>
            <a:pPr eaLnBrk="1" hangingPunct="1"/>
            <a:r>
              <a:rPr lang="de-AT" sz="2800" dirty="0" smtClean="0"/>
              <a:t>Parametrischer Test zum Vergleich von Mittelwerten</a:t>
            </a:r>
          </a:p>
          <a:p>
            <a:pPr eaLnBrk="1" hangingPunct="1"/>
            <a:r>
              <a:rPr lang="de-AT" sz="2800" dirty="0" smtClean="0"/>
              <a:t>T-test = Zweigruppenvergleich, ANOVA mehrere Gruppen möglich</a:t>
            </a:r>
          </a:p>
          <a:p>
            <a:pPr eaLnBrk="1" hangingPunct="1"/>
            <a:r>
              <a:rPr lang="de-DE" sz="2800" dirty="0" err="1" smtClean="0"/>
              <a:t>Mittelwertsvergleich</a:t>
            </a:r>
            <a:r>
              <a:rPr lang="de-DE" sz="2800" dirty="0" smtClean="0"/>
              <a:t> erfolgt durch die Zerlegung der Varianz in:</a:t>
            </a:r>
            <a:br>
              <a:rPr lang="de-DE" sz="2800" dirty="0" smtClean="0"/>
            </a:br>
            <a:r>
              <a:rPr lang="de-DE" sz="2800" dirty="0" smtClean="0"/>
              <a:t>- Streuung zwischen den Gruppen</a:t>
            </a:r>
            <a:br>
              <a:rPr lang="de-DE" sz="2800" dirty="0" smtClean="0"/>
            </a:br>
            <a:r>
              <a:rPr lang="de-DE" sz="2800" dirty="0" smtClean="0"/>
              <a:t>- Streuung innerhalb der Gruppen</a:t>
            </a:r>
          </a:p>
          <a:p>
            <a:pPr eaLnBrk="1" hangingPunct="1"/>
            <a:r>
              <a:rPr lang="de-DE" sz="2800" dirty="0" smtClean="0"/>
              <a:t>Voraussetzungen</a:t>
            </a:r>
            <a:br>
              <a:rPr lang="de-DE" sz="2800" dirty="0" smtClean="0"/>
            </a:br>
            <a:r>
              <a:rPr lang="de-DE" sz="2800" dirty="0" smtClean="0"/>
              <a:t>- Normalverteilung</a:t>
            </a:r>
            <a:br>
              <a:rPr lang="de-DE" sz="2800" dirty="0" smtClean="0"/>
            </a:br>
            <a:r>
              <a:rPr lang="de-DE" sz="2800" dirty="0" smtClean="0"/>
              <a:t>- Varianzhomogenität</a:t>
            </a:r>
          </a:p>
        </p:txBody>
      </p:sp>
      <p:sp>
        <p:nvSpPr>
          <p:cNvPr id="9" name="Datumsplatzhalter 3"/>
          <p:cNvSpPr>
            <a:spLocks noGrp="1"/>
          </p:cNvSpPr>
          <p:nvPr>
            <p:ph type="dt" sz="half" idx="10"/>
          </p:nvPr>
        </p:nvSpPr>
        <p:spPr>
          <a:xfrm>
            <a:off x="457200" y="6356350"/>
            <a:ext cx="2133600" cy="365125"/>
          </a:xfrm>
        </p:spPr>
        <p:txBody>
          <a:bodyPr/>
          <a:lstStyle/>
          <a:p>
            <a:fld id="{A833192F-082F-493A-AABD-D0869F49B4B1}" type="datetime1">
              <a:rPr lang="de-AT" smtClean="0"/>
              <a:pPr/>
              <a:t>18.06.2021</a:t>
            </a:fld>
            <a:endParaRPr lang="de-DE" altLang="en-US" dirty="0"/>
          </a:p>
        </p:txBody>
      </p:sp>
      <p:sp>
        <p:nvSpPr>
          <p:cNvPr id="10" name="Fußzeilenplatzhalter 4"/>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11"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177</a:t>
            </a:fld>
            <a:endParaRPr lang="de-DE" altLang="en-US" dirty="0"/>
          </a:p>
        </p:txBody>
      </p:sp>
    </p:spTree>
    <p:extLst>
      <p:ext uri="{BB962C8B-B14F-4D97-AF65-F5344CB8AC3E}">
        <p14:creationId xmlns:p14="http://schemas.microsoft.com/office/powerpoint/2010/main" val="2713221510"/>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5" name="Rectangle 2"/>
          <p:cNvSpPr>
            <a:spLocks noGrp="1" noChangeArrowheads="1"/>
          </p:cNvSpPr>
          <p:nvPr>
            <p:ph type="title"/>
          </p:nvPr>
        </p:nvSpPr>
        <p:spPr/>
        <p:txBody>
          <a:bodyPr/>
          <a:lstStyle/>
          <a:p>
            <a:pPr eaLnBrk="1" hangingPunct="1"/>
            <a:r>
              <a:rPr lang="de-DE" dirty="0" smtClean="0"/>
              <a:t>ANOVA </a:t>
            </a:r>
            <a:endParaRPr lang="en-US" dirty="0" smtClean="0"/>
          </a:p>
        </p:txBody>
      </p:sp>
      <p:sp>
        <p:nvSpPr>
          <p:cNvPr id="32776" name="Rectangle 3"/>
          <p:cNvSpPr>
            <a:spLocks noGrp="1" noChangeArrowheads="1"/>
          </p:cNvSpPr>
          <p:nvPr>
            <p:ph type="body" idx="1"/>
          </p:nvPr>
        </p:nvSpPr>
        <p:spPr>
          <a:xfrm>
            <a:off x="457200" y="1600200"/>
            <a:ext cx="8229600" cy="4565104"/>
          </a:xfrm>
        </p:spPr>
        <p:txBody>
          <a:bodyPr>
            <a:normAutofit/>
          </a:bodyPr>
          <a:lstStyle/>
          <a:p>
            <a:pPr eaLnBrk="1" hangingPunct="1"/>
            <a:r>
              <a:rPr lang="de-AT" sz="2800" dirty="0" smtClean="0"/>
              <a:t>Einfache ANOVA,</a:t>
            </a:r>
            <a:br>
              <a:rPr lang="de-AT" sz="2800" dirty="0" smtClean="0"/>
            </a:br>
            <a:r>
              <a:rPr lang="de-AT" sz="2800" dirty="0" smtClean="0"/>
              <a:t>ein Faktor mit &gt;= 2 Stufen </a:t>
            </a:r>
          </a:p>
          <a:p>
            <a:pPr eaLnBrk="1" hangingPunct="1"/>
            <a:r>
              <a:rPr lang="de-AT" sz="2800" dirty="0" smtClean="0"/>
              <a:t>Mehrweg-ANOVA,</a:t>
            </a:r>
            <a:br>
              <a:rPr lang="de-AT" sz="2800" dirty="0" smtClean="0"/>
            </a:br>
            <a:r>
              <a:rPr lang="de-AT" sz="2800" dirty="0" smtClean="0"/>
              <a:t> mehrere Faktoren mit &gt;= 2 Stufen</a:t>
            </a:r>
          </a:p>
          <a:p>
            <a:pPr eaLnBrk="1" hangingPunct="1"/>
            <a:r>
              <a:rPr lang="de-AT" sz="2800" dirty="0" err="1" smtClean="0"/>
              <a:t>Kovarianzanalyse</a:t>
            </a:r>
            <a:r>
              <a:rPr lang="de-AT" sz="2800" dirty="0" smtClean="0"/>
              <a:t>, auch stetige Einflussfaktoren </a:t>
            </a:r>
          </a:p>
          <a:p>
            <a:pPr eaLnBrk="1" hangingPunct="1"/>
            <a:r>
              <a:rPr lang="de-AT" sz="2800" dirty="0" smtClean="0"/>
              <a:t>Multivariate ANOVA, mehrere abhängige Variablen</a:t>
            </a:r>
          </a:p>
          <a:p>
            <a:pPr eaLnBrk="1" hangingPunct="1"/>
            <a:r>
              <a:rPr lang="de-AT" sz="2800" dirty="0" smtClean="0"/>
              <a:t>ANOVA für Messwiederholungen, aufeinanderfolgende Beobachtungen sind abhängig</a:t>
            </a:r>
          </a:p>
          <a:p>
            <a:pPr marL="0" indent="0" eaLnBrk="1" hangingPunct="1">
              <a:buNone/>
            </a:pPr>
            <a:endParaRPr lang="de-AT" sz="2800" dirty="0" smtClean="0"/>
          </a:p>
        </p:txBody>
      </p:sp>
      <p:sp>
        <p:nvSpPr>
          <p:cNvPr id="9" name="Datumsplatzhalter 3"/>
          <p:cNvSpPr>
            <a:spLocks noGrp="1"/>
          </p:cNvSpPr>
          <p:nvPr>
            <p:ph type="dt" sz="half" idx="10"/>
          </p:nvPr>
        </p:nvSpPr>
        <p:spPr>
          <a:xfrm>
            <a:off x="457200" y="6356350"/>
            <a:ext cx="2133600" cy="365125"/>
          </a:xfrm>
        </p:spPr>
        <p:txBody>
          <a:bodyPr/>
          <a:lstStyle/>
          <a:p>
            <a:fld id="{A833192F-082F-493A-AABD-D0869F49B4B1}" type="datetime1">
              <a:rPr lang="de-AT" smtClean="0"/>
              <a:pPr/>
              <a:t>18.06.2021</a:t>
            </a:fld>
            <a:endParaRPr lang="de-DE" altLang="en-US" dirty="0"/>
          </a:p>
        </p:txBody>
      </p:sp>
      <p:sp>
        <p:nvSpPr>
          <p:cNvPr id="10" name="Fußzeilenplatzhalter 4"/>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11"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178</a:t>
            </a:fld>
            <a:endParaRPr lang="de-DE" altLang="en-US" dirty="0"/>
          </a:p>
        </p:txBody>
      </p:sp>
    </p:spTree>
    <p:extLst>
      <p:ext uri="{BB962C8B-B14F-4D97-AF65-F5344CB8AC3E}">
        <p14:creationId xmlns:p14="http://schemas.microsoft.com/office/powerpoint/2010/main" val="2492351802"/>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5" name="Rectangle 2"/>
          <p:cNvSpPr>
            <a:spLocks noGrp="1" noChangeArrowheads="1"/>
          </p:cNvSpPr>
          <p:nvPr>
            <p:ph type="title"/>
          </p:nvPr>
        </p:nvSpPr>
        <p:spPr/>
        <p:txBody>
          <a:bodyPr/>
          <a:lstStyle/>
          <a:p>
            <a:pPr eaLnBrk="1" hangingPunct="1"/>
            <a:r>
              <a:rPr lang="de-DE" dirty="0" smtClean="0"/>
              <a:t>ANOVA, </a:t>
            </a:r>
            <a:r>
              <a:rPr lang="de-DE" dirty="0" err="1" smtClean="0"/>
              <a:t>post</a:t>
            </a:r>
            <a:r>
              <a:rPr lang="de-DE" dirty="0" smtClean="0"/>
              <a:t> hoc Vergleiche </a:t>
            </a:r>
            <a:endParaRPr lang="en-US" dirty="0" smtClean="0"/>
          </a:p>
        </p:txBody>
      </p:sp>
      <p:sp>
        <p:nvSpPr>
          <p:cNvPr id="32776" name="Rectangle 3"/>
          <p:cNvSpPr>
            <a:spLocks noGrp="1" noChangeArrowheads="1"/>
          </p:cNvSpPr>
          <p:nvPr>
            <p:ph type="body" idx="1"/>
          </p:nvPr>
        </p:nvSpPr>
        <p:spPr>
          <a:xfrm>
            <a:off x="457200" y="1600200"/>
            <a:ext cx="8229600" cy="4565104"/>
          </a:xfrm>
        </p:spPr>
        <p:txBody>
          <a:bodyPr>
            <a:normAutofit/>
          </a:bodyPr>
          <a:lstStyle/>
          <a:p>
            <a:pPr eaLnBrk="1" hangingPunct="1"/>
            <a:r>
              <a:rPr lang="de-AT" sz="2800" dirty="0" err="1" smtClean="0"/>
              <a:t>Bonferroni</a:t>
            </a:r>
            <a:endParaRPr lang="de-AT" sz="2800" dirty="0" smtClean="0"/>
          </a:p>
          <a:p>
            <a:pPr eaLnBrk="1" hangingPunct="1"/>
            <a:r>
              <a:rPr lang="de-AT" sz="2800" dirty="0" err="1" smtClean="0"/>
              <a:t>Bonferroni</a:t>
            </a:r>
            <a:r>
              <a:rPr lang="de-AT" sz="2800" dirty="0" smtClean="0"/>
              <a:t>-Holm</a:t>
            </a:r>
          </a:p>
          <a:p>
            <a:pPr eaLnBrk="1" hangingPunct="1"/>
            <a:r>
              <a:rPr lang="de-AT" sz="2800" dirty="0" smtClean="0"/>
              <a:t>Holm-</a:t>
            </a:r>
            <a:r>
              <a:rPr lang="de-AT" sz="2800" dirty="0" err="1" smtClean="0"/>
              <a:t>Sidak</a:t>
            </a:r>
            <a:endParaRPr lang="de-AT" sz="2800" dirty="0" smtClean="0"/>
          </a:p>
          <a:p>
            <a:pPr eaLnBrk="1" hangingPunct="1"/>
            <a:r>
              <a:rPr lang="de-AT" sz="2800" dirty="0" err="1" smtClean="0"/>
              <a:t>Tukey</a:t>
            </a:r>
            <a:endParaRPr lang="de-AT" sz="2800" dirty="0" smtClean="0"/>
          </a:p>
          <a:p>
            <a:pPr eaLnBrk="1" hangingPunct="1"/>
            <a:r>
              <a:rPr lang="de-AT" sz="2800" dirty="0" err="1" smtClean="0"/>
              <a:t>Scheffe</a:t>
            </a:r>
            <a:endParaRPr lang="de-AT" sz="2800" dirty="0" smtClean="0"/>
          </a:p>
          <a:p>
            <a:pPr eaLnBrk="1" hangingPunct="1"/>
            <a:r>
              <a:rPr lang="de-AT" sz="2800" dirty="0" smtClean="0"/>
              <a:t>LSD</a:t>
            </a:r>
          </a:p>
          <a:p>
            <a:pPr eaLnBrk="1" hangingPunct="1"/>
            <a:r>
              <a:rPr lang="de-AT" sz="2800" dirty="0" err="1" smtClean="0"/>
              <a:t>Dunnett</a:t>
            </a:r>
            <a:endParaRPr lang="de-AT" sz="2800" dirty="0" smtClean="0"/>
          </a:p>
        </p:txBody>
      </p:sp>
      <p:sp>
        <p:nvSpPr>
          <p:cNvPr id="9" name="Datumsplatzhalter 3"/>
          <p:cNvSpPr>
            <a:spLocks noGrp="1"/>
          </p:cNvSpPr>
          <p:nvPr>
            <p:ph type="dt" sz="half" idx="10"/>
          </p:nvPr>
        </p:nvSpPr>
        <p:spPr>
          <a:xfrm>
            <a:off x="457200" y="6356350"/>
            <a:ext cx="2133600" cy="365125"/>
          </a:xfrm>
        </p:spPr>
        <p:txBody>
          <a:bodyPr/>
          <a:lstStyle/>
          <a:p>
            <a:fld id="{A833192F-082F-493A-AABD-D0869F49B4B1}" type="datetime1">
              <a:rPr lang="de-AT" smtClean="0"/>
              <a:pPr/>
              <a:t>18.06.2021</a:t>
            </a:fld>
            <a:endParaRPr lang="de-DE" altLang="en-US" dirty="0"/>
          </a:p>
        </p:txBody>
      </p:sp>
      <p:sp>
        <p:nvSpPr>
          <p:cNvPr id="10" name="Fußzeilenplatzhalter 4"/>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11"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179</a:t>
            </a:fld>
            <a:endParaRPr lang="de-DE" altLang="en-US" dirty="0"/>
          </a:p>
        </p:txBody>
      </p:sp>
    </p:spTree>
    <p:extLst>
      <p:ext uri="{BB962C8B-B14F-4D97-AF65-F5344CB8AC3E}">
        <p14:creationId xmlns:p14="http://schemas.microsoft.com/office/powerpoint/2010/main" val="658499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Medizinproduktestudie</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18</a:t>
            </a:fld>
            <a:endParaRPr lang="de-AT">
              <a:latin typeface="+mj-lt"/>
            </a:endParaRPr>
          </a:p>
        </p:txBody>
      </p:sp>
      <p:pic>
        <p:nvPicPr>
          <p:cNvPr id="8509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065" y="1844824"/>
            <a:ext cx="8572845" cy="4201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2246963"/>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ate Placeholder 3"/>
          <p:cNvSpPr>
            <a:spLocks noGrp="1"/>
          </p:cNvSpPr>
          <p:nvPr>
            <p:ph type="dt" sz="half" idx="4294967295"/>
          </p:nvPr>
        </p:nvSpPr>
        <p:spPr>
          <a:xfrm>
            <a:off x="0" y="6357958"/>
            <a:ext cx="1187624" cy="365125"/>
          </a:xfrm>
          <a:prstGeom prst="rect">
            <a:avLst/>
          </a:prstGeom>
        </p:spPr>
        <p:txBody>
          <a:bodyPr/>
          <a:lstStyle/>
          <a:p>
            <a:r>
              <a:rPr lang="en-US" dirty="0" smtClean="0"/>
              <a:t>Copyright Andy Field</a:t>
            </a:r>
            <a:endParaRPr lang="en-US" dirty="0"/>
          </a:p>
        </p:txBody>
      </p:sp>
      <p:sp>
        <p:nvSpPr>
          <p:cNvPr id="66562" name="Rectangle 2"/>
          <p:cNvSpPr>
            <a:spLocks noGrp="1" noChangeArrowheads="1"/>
          </p:cNvSpPr>
          <p:nvPr>
            <p:ph type="title"/>
          </p:nvPr>
        </p:nvSpPr>
        <p:spPr>
          <a:xfrm>
            <a:off x="387631" y="188640"/>
            <a:ext cx="6329378" cy="1143000"/>
          </a:xfrm>
        </p:spPr>
        <p:txBody>
          <a:bodyPr/>
          <a:lstStyle/>
          <a:p>
            <a:r>
              <a:rPr lang="en-GB" sz="4000" dirty="0"/>
              <a:t>Why Not Use Lots of </a:t>
            </a:r>
            <a:r>
              <a:rPr lang="en-GB" sz="4000" i="1" dirty="0"/>
              <a:t>t</a:t>
            </a:r>
            <a:r>
              <a:rPr lang="en-GB" sz="4000" dirty="0"/>
              <a:t>-Tests?</a:t>
            </a:r>
            <a:endParaRPr lang="en-US" sz="4000" dirty="0"/>
          </a:p>
        </p:txBody>
      </p:sp>
      <p:sp>
        <p:nvSpPr>
          <p:cNvPr id="66563" name="Rectangle 3"/>
          <p:cNvSpPr>
            <a:spLocks noGrp="1" noChangeArrowheads="1"/>
          </p:cNvSpPr>
          <p:nvPr>
            <p:ph type="body" idx="1"/>
          </p:nvPr>
        </p:nvSpPr>
        <p:spPr>
          <a:xfrm>
            <a:off x="959644" y="1628800"/>
            <a:ext cx="6923087" cy="1684338"/>
          </a:xfrm>
        </p:spPr>
        <p:txBody>
          <a:bodyPr/>
          <a:lstStyle/>
          <a:p>
            <a:pPr marL="0" indent="0">
              <a:lnSpc>
                <a:spcPct val="90000"/>
              </a:lnSpc>
              <a:buNone/>
            </a:pPr>
            <a:r>
              <a:rPr lang="en-US" sz="2400" dirty="0"/>
              <a:t>If we want to compare several means why don’t we compare pairs of means with </a:t>
            </a:r>
            <a:r>
              <a:rPr lang="en-US" sz="2400" i="1" dirty="0"/>
              <a:t>t</a:t>
            </a:r>
            <a:r>
              <a:rPr lang="en-US" sz="2400" dirty="0"/>
              <a:t>-tests?</a:t>
            </a:r>
          </a:p>
          <a:p>
            <a:pPr lvl="1">
              <a:lnSpc>
                <a:spcPct val="90000"/>
              </a:lnSpc>
            </a:pPr>
            <a:r>
              <a:rPr lang="en-US" sz="2000" dirty="0"/>
              <a:t>Can’t look at several independent variables.</a:t>
            </a:r>
          </a:p>
          <a:p>
            <a:pPr lvl="1">
              <a:lnSpc>
                <a:spcPct val="90000"/>
              </a:lnSpc>
            </a:pPr>
            <a:r>
              <a:rPr lang="en-US" sz="2000" dirty="0"/>
              <a:t>Inflates the Type I error rate.</a:t>
            </a:r>
          </a:p>
        </p:txBody>
      </p:sp>
      <p:grpSp>
        <p:nvGrpSpPr>
          <p:cNvPr id="2" name="Group 4"/>
          <p:cNvGrpSpPr>
            <a:grpSpLocks/>
          </p:cNvGrpSpPr>
          <p:nvPr/>
        </p:nvGrpSpPr>
        <p:grpSpPr bwMode="auto">
          <a:xfrm>
            <a:off x="1331913" y="3581400"/>
            <a:ext cx="669925" cy="2438400"/>
            <a:chOff x="278" y="2455"/>
            <a:chExt cx="422" cy="1474"/>
          </a:xfrm>
        </p:grpSpPr>
        <p:sp>
          <p:nvSpPr>
            <p:cNvPr id="66565" name="Oval 5"/>
            <p:cNvSpPr>
              <a:spLocks noChangeArrowheads="1"/>
            </p:cNvSpPr>
            <p:nvPr/>
          </p:nvSpPr>
          <p:spPr bwMode="auto">
            <a:xfrm>
              <a:off x="292" y="2455"/>
              <a:ext cx="390" cy="391"/>
            </a:xfrm>
            <a:prstGeom prst="ellipse">
              <a:avLst/>
            </a:prstGeom>
            <a:solidFill>
              <a:schemeClr val="accent1"/>
            </a:solidFill>
            <a:ln w="9525">
              <a:solidFill>
                <a:schemeClr val="tx1"/>
              </a:solidFill>
              <a:round/>
              <a:headEnd/>
              <a:tailEnd/>
            </a:ln>
            <a:effectLst/>
          </p:spPr>
          <p:txBody>
            <a:bodyPr wrap="none" anchor="ctr"/>
            <a:lstStyle/>
            <a:p>
              <a:pPr algn="ctr" eaLnBrk="0" hangingPunct="0"/>
              <a:r>
                <a:rPr lang="en-GB" sz="2800">
                  <a:effectLst>
                    <a:outerShdw blurRad="38100" dist="38100" dir="2700000" algn="tl">
                      <a:srgbClr val="FFFFFF"/>
                    </a:outerShdw>
                  </a:effectLst>
                  <a:latin typeface="Comic Sans MS" pitchFamily="66" charset="0"/>
                </a:rPr>
                <a:t>1</a:t>
              </a:r>
            </a:p>
          </p:txBody>
        </p:sp>
        <p:sp>
          <p:nvSpPr>
            <p:cNvPr id="66566" name="Rectangle 6"/>
            <p:cNvSpPr>
              <a:spLocks noChangeArrowheads="1"/>
            </p:cNvSpPr>
            <p:nvPr/>
          </p:nvSpPr>
          <p:spPr bwMode="auto">
            <a:xfrm>
              <a:off x="278" y="2983"/>
              <a:ext cx="418" cy="418"/>
            </a:xfrm>
            <a:prstGeom prst="rect">
              <a:avLst/>
            </a:prstGeom>
            <a:solidFill>
              <a:srgbClr val="FFFF00"/>
            </a:solidFill>
            <a:ln w="9525">
              <a:solidFill>
                <a:schemeClr val="tx1"/>
              </a:solidFill>
              <a:miter lim="800000"/>
              <a:headEnd/>
              <a:tailEnd/>
            </a:ln>
            <a:effectLst/>
          </p:spPr>
          <p:txBody>
            <a:bodyPr wrap="none" anchor="ctr"/>
            <a:lstStyle/>
            <a:p>
              <a:pPr algn="ctr" eaLnBrk="0" hangingPunct="0"/>
              <a:r>
                <a:rPr lang="en-GB" sz="2800" dirty="0">
                  <a:solidFill>
                    <a:schemeClr val="accent2"/>
                  </a:solidFill>
                  <a:effectLst>
                    <a:outerShdw blurRad="38100" dist="38100" dir="2700000" algn="tl">
                      <a:srgbClr val="000000"/>
                    </a:outerShdw>
                  </a:effectLst>
                  <a:latin typeface="Comic Sans MS" pitchFamily="66" charset="0"/>
                </a:rPr>
                <a:t>2</a:t>
              </a:r>
            </a:p>
          </p:txBody>
        </p:sp>
        <p:sp>
          <p:nvSpPr>
            <p:cNvPr id="66567" name="AutoShape 7"/>
            <p:cNvSpPr>
              <a:spLocks noChangeArrowheads="1"/>
            </p:cNvSpPr>
            <p:nvPr/>
          </p:nvSpPr>
          <p:spPr bwMode="auto">
            <a:xfrm>
              <a:off x="292" y="3520"/>
              <a:ext cx="408" cy="409"/>
            </a:xfrm>
            <a:prstGeom prst="triangle">
              <a:avLst>
                <a:gd name="adj" fmla="val 50000"/>
              </a:avLst>
            </a:prstGeom>
            <a:solidFill>
              <a:srgbClr val="FF3300"/>
            </a:solidFill>
            <a:ln w="9525">
              <a:solidFill>
                <a:schemeClr val="tx1"/>
              </a:solidFill>
              <a:miter lim="800000"/>
              <a:headEnd/>
              <a:tailEnd/>
            </a:ln>
            <a:effectLst/>
          </p:spPr>
          <p:txBody>
            <a:bodyPr wrap="none" anchor="ctr"/>
            <a:lstStyle/>
            <a:p>
              <a:pPr algn="ctr" eaLnBrk="0" hangingPunct="0"/>
              <a:r>
                <a:rPr lang="en-GB" sz="2800">
                  <a:effectLst>
                    <a:outerShdw blurRad="38100" dist="38100" dir="2700000" algn="tl">
                      <a:srgbClr val="FFFFFF"/>
                    </a:outerShdw>
                  </a:effectLst>
                  <a:latin typeface="Comic Sans MS" pitchFamily="66" charset="0"/>
                </a:rPr>
                <a:t>3</a:t>
              </a:r>
            </a:p>
          </p:txBody>
        </p:sp>
      </p:grpSp>
      <p:grpSp>
        <p:nvGrpSpPr>
          <p:cNvPr id="3" name="Group 8"/>
          <p:cNvGrpSpPr>
            <a:grpSpLocks/>
          </p:cNvGrpSpPr>
          <p:nvPr/>
        </p:nvGrpSpPr>
        <p:grpSpPr bwMode="auto">
          <a:xfrm>
            <a:off x="3348038" y="3679118"/>
            <a:ext cx="2203450" cy="690419"/>
            <a:chOff x="1447" y="2535"/>
            <a:chExt cx="1388" cy="437"/>
          </a:xfrm>
        </p:grpSpPr>
        <p:sp>
          <p:nvSpPr>
            <p:cNvPr id="66569" name="Oval 9"/>
            <p:cNvSpPr>
              <a:spLocks noChangeArrowheads="1"/>
            </p:cNvSpPr>
            <p:nvPr/>
          </p:nvSpPr>
          <p:spPr bwMode="auto">
            <a:xfrm>
              <a:off x="1447" y="2535"/>
              <a:ext cx="390" cy="391"/>
            </a:xfrm>
            <a:prstGeom prst="ellipse">
              <a:avLst/>
            </a:prstGeom>
            <a:solidFill>
              <a:schemeClr val="accent1"/>
            </a:solidFill>
            <a:ln w="9525">
              <a:solidFill>
                <a:schemeClr val="tx1"/>
              </a:solidFill>
              <a:round/>
              <a:headEnd/>
              <a:tailEnd/>
            </a:ln>
            <a:effectLst/>
          </p:spPr>
          <p:txBody>
            <a:bodyPr wrap="none" anchor="ctr"/>
            <a:lstStyle/>
            <a:p>
              <a:pPr algn="ctr" eaLnBrk="0" hangingPunct="0"/>
              <a:r>
                <a:rPr lang="en-GB" sz="2800" dirty="0">
                  <a:effectLst>
                    <a:outerShdw blurRad="38100" dist="38100" dir="2700000" algn="tl">
                      <a:srgbClr val="FFFFFF"/>
                    </a:outerShdw>
                  </a:effectLst>
                  <a:latin typeface="Comic Sans MS" pitchFamily="66" charset="0"/>
                </a:rPr>
                <a:t>1</a:t>
              </a:r>
            </a:p>
          </p:txBody>
        </p:sp>
        <p:sp>
          <p:nvSpPr>
            <p:cNvPr id="66570" name="Rectangle 10"/>
            <p:cNvSpPr>
              <a:spLocks noChangeArrowheads="1"/>
            </p:cNvSpPr>
            <p:nvPr/>
          </p:nvSpPr>
          <p:spPr bwMode="auto">
            <a:xfrm>
              <a:off x="2417" y="2554"/>
              <a:ext cx="418" cy="418"/>
            </a:xfrm>
            <a:prstGeom prst="rect">
              <a:avLst/>
            </a:prstGeom>
            <a:solidFill>
              <a:srgbClr val="FFFF00"/>
            </a:solidFill>
            <a:ln w="9525">
              <a:solidFill>
                <a:schemeClr val="tx1"/>
              </a:solidFill>
              <a:miter lim="800000"/>
              <a:headEnd/>
              <a:tailEnd/>
            </a:ln>
            <a:effectLst/>
          </p:spPr>
          <p:txBody>
            <a:bodyPr wrap="none" anchor="ctr"/>
            <a:lstStyle/>
            <a:p>
              <a:pPr algn="ctr" eaLnBrk="0" hangingPunct="0"/>
              <a:r>
                <a:rPr lang="en-GB" sz="2800">
                  <a:solidFill>
                    <a:schemeClr val="accent2"/>
                  </a:solidFill>
                  <a:effectLst>
                    <a:outerShdw blurRad="38100" dist="38100" dir="2700000" algn="tl">
                      <a:srgbClr val="000000"/>
                    </a:outerShdw>
                  </a:effectLst>
                  <a:latin typeface="Comic Sans MS" pitchFamily="66" charset="0"/>
                </a:rPr>
                <a:t>2</a:t>
              </a:r>
            </a:p>
          </p:txBody>
        </p:sp>
        <p:sp>
          <p:nvSpPr>
            <p:cNvPr id="66571" name="WordArt 11"/>
            <p:cNvSpPr>
              <a:spLocks noChangeArrowheads="1" noChangeShapeType="1" noTextEdit="1"/>
            </p:cNvSpPr>
            <p:nvPr/>
          </p:nvSpPr>
          <p:spPr bwMode="auto">
            <a:xfrm>
              <a:off x="1975" y="2665"/>
              <a:ext cx="296" cy="195"/>
            </a:xfrm>
            <a:prstGeom prst="rect">
              <a:avLst/>
            </a:prstGeom>
          </p:spPr>
          <p:txBody>
            <a:bodyPr wrap="none" fromWordArt="1">
              <a:prstTxWarp prst="textPlain">
                <a:avLst>
                  <a:gd name="adj" fmla="val 50000"/>
                </a:avLst>
              </a:prstTxWarp>
            </a:bodyPr>
            <a:lstStyle/>
            <a:p>
              <a:pPr algn="ctr"/>
              <a:r>
                <a:rPr lang="en-GB" sz="3600" kern="10" dirty="0" err="1">
                  <a:ln w="9525">
                    <a:solidFill>
                      <a:srgbClr val="000000"/>
                    </a:solidFill>
                    <a:round/>
                    <a:headEnd/>
                    <a:tailEnd/>
                  </a:ln>
                  <a:solidFill>
                    <a:srgbClr val="FFFFFF"/>
                  </a:solidFill>
                  <a:latin typeface="Arial Black"/>
                </a:rPr>
                <a:t>Vs</a:t>
              </a:r>
              <a:endParaRPr lang="en-GB" sz="3600" kern="10" dirty="0">
                <a:ln w="9525">
                  <a:solidFill>
                    <a:srgbClr val="000000"/>
                  </a:solidFill>
                  <a:round/>
                  <a:headEnd/>
                  <a:tailEnd/>
                </a:ln>
                <a:solidFill>
                  <a:srgbClr val="FFFFFF"/>
                </a:solidFill>
                <a:latin typeface="Arial Black"/>
              </a:endParaRPr>
            </a:p>
          </p:txBody>
        </p:sp>
      </p:grpSp>
      <p:grpSp>
        <p:nvGrpSpPr>
          <p:cNvPr id="4" name="Group 12"/>
          <p:cNvGrpSpPr>
            <a:grpSpLocks/>
          </p:cNvGrpSpPr>
          <p:nvPr/>
        </p:nvGrpSpPr>
        <p:grpSpPr bwMode="auto">
          <a:xfrm>
            <a:off x="3394075" y="4579941"/>
            <a:ext cx="2192338" cy="719138"/>
            <a:chOff x="1425" y="3076"/>
            <a:chExt cx="1381" cy="453"/>
          </a:xfrm>
        </p:grpSpPr>
        <p:sp>
          <p:nvSpPr>
            <p:cNvPr id="66573" name="Rectangle 13"/>
            <p:cNvSpPr>
              <a:spLocks noChangeArrowheads="1"/>
            </p:cNvSpPr>
            <p:nvPr/>
          </p:nvSpPr>
          <p:spPr bwMode="auto">
            <a:xfrm>
              <a:off x="1425" y="3111"/>
              <a:ext cx="418" cy="418"/>
            </a:xfrm>
            <a:prstGeom prst="rect">
              <a:avLst/>
            </a:prstGeom>
            <a:solidFill>
              <a:srgbClr val="FFFF00"/>
            </a:solidFill>
            <a:ln w="9525">
              <a:solidFill>
                <a:schemeClr val="tx1"/>
              </a:solidFill>
              <a:miter lim="800000"/>
              <a:headEnd/>
              <a:tailEnd/>
            </a:ln>
            <a:effectLst/>
          </p:spPr>
          <p:txBody>
            <a:bodyPr wrap="none" anchor="ctr"/>
            <a:lstStyle/>
            <a:p>
              <a:pPr algn="ctr" eaLnBrk="0" hangingPunct="0"/>
              <a:r>
                <a:rPr lang="en-GB" sz="2800" dirty="0">
                  <a:solidFill>
                    <a:schemeClr val="accent2"/>
                  </a:solidFill>
                  <a:effectLst>
                    <a:outerShdw blurRad="38100" dist="38100" dir="2700000" algn="tl">
                      <a:srgbClr val="000000"/>
                    </a:outerShdw>
                  </a:effectLst>
                  <a:latin typeface="Comic Sans MS" pitchFamily="66" charset="0"/>
                </a:rPr>
                <a:t>2</a:t>
              </a:r>
            </a:p>
          </p:txBody>
        </p:sp>
        <p:sp>
          <p:nvSpPr>
            <p:cNvPr id="66574" name="AutoShape 14"/>
            <p:cNvSpPr>
              <a:spLocks noChangeArrowheads="1"/>
            </p:cNvSpPr>
            <p:nvPr/>
          </p:nvSpPr>
          <p:spPr bwMode="auto">
            <a:xfrm>
              <a:off x="2398" y="3076"/>
              <a:ext cx="408" cy="451"/>
            </a:xfrm>
            <a:prstGeom prst="triangle">
              <a:avLst>
                <a:gd name="adj" fmla="val 50000"/>
              </a:avLst>
            </a:prstGeom>
            <a:solidFill>
              <a:srgbClr val="FF3300"/>
            </a:solidFill>
            <a:ln w="9525">
              <a:solidFill>
                <a:schemeClr val="tx1"/>
              </a:solidFill>
              <a:miter lim="800000"/>
              <a:headEnd/>
              <a:tailEnd/>
            </a:ln>
            <a:effectLst/>
          </p:spPr>
          <p:txBody>
            <a:bodyPr wrap="none" anchor="ctr"/>
            <a:lstStyle/>
            <a:p>
              <a:pPr algn="ctr" eaLnBrk="0" hangingPunct="0"/>
              <a:r>
                <a:rPr lang="en-GB" sz="2800" dirty="0">
                  <a:effectLst>
                    <a:outerShdw blurRad="38100" dist="38100" dir="2700000" algn="tl">
                      <a:srgbClr val="FFFFFF"/>
                    </a:outerShdw>
                  </a:effectLst>
                  <a:latin typeface="Comic Sans MS" pitchFamily="66" charset="0"/>
                </a:rPr>
                <a:t>3</a:t>
              </a:r>
            </a:p>
          </p:txBody>
        </p:sp>
        <p:sp>
          <p:nvSpPr>
            <p:cNvPr id="66575" name="WordArt 15"/>
            <p:cNvSpPr>
              <a:spLocks noChangeArrowheads="1" noChangeShapeType="1" noTextEdit="1"/>
            </p:cNvSpPr>
            <p:nvPr/>
          </p:nvSpPr>
          <p:spPr bwMode="auto">
            <a:xfrm>
              <a:off x="2000" y="3246"/>
              <a:ext cx="296" cy="195"/>
            </a:xfrm>
            <a:prstGeom prst="rect">
              <a:avLst/>
            </a:prstGeom>
          </p:spPr>
          <p:txBody>
            <a:bodyPr wrap="none" fromWordArt="1">
              <a:prstTxWarp prst="textPlain">
                <a:avLst>
                  <a:gd name="adj" fmla="val 50000"/>
                </a:avLst>
              </a:prstTxWarp>
            </a:bodyPr>
            <a:lstStyle/>
            <a:p>
              <a:pPr algn="ctr"/>
              <a:r>
                <a:rPr lang="en-GB" sz="3600" kern="10" dirty="0" err="1">
                  <a:ln w="9525">
                    <a:solidFill>
                      <a:srgbClr val="000000"/>
                    </a:solidFill>
                    <a:round/>
                    <a:headEnd/>
                    <a:tailEnd/>
                  </a:ln>
                  <a:solidFill>
                    <a:srgbClr val="FFFFFF"/>
                  </a:solidFill>
                  <a:latin typeface="Arial Black"/>
                </a:rPr>
                <a:t>Vs</a:t>
              </a:r>
              <a:endParaRPr lang="en-GB" sz="3600" kern="10" dirty="0">
                <a:ln w="9525">
                  <a:solidFill>
                    <a:srgbClr val="000000"/>
                  </a:solidFill>
                  <a:round/>
                  <a:headEnd/>
                  <a:tailEnd/>
                </a:ln>
                <a:solidFill>
                  <a:srgbClr val="FFFFFF"/>
                </a:solidFill>
                <a:latin typeface="Arial Black"/>
              </a:endParaRPr>
            </a:p>
          </p:txBody>
        </p:sp>
      </p:grpSp>
      <p:grpSp>
        <p:nvGrpSpPr>
          <p:cNvPr id="5" name="Group 16"/>
          <p:cNvGrpSpPr>
            <a:grpSpLocks/>
          </p:cNvGrpSpPr>
          <p:nvPr/>
        </p:nvGrpSpPr>
        <p:grpSpPr bwMode="auto">
          <a:xfrm>
            <a:off x="6059488" y="4071938"/>
            <a:ext cx="2019300" cy="649287"/>
            <a:chOff x="3645" y="2445"/>
            <a:chExt cx="1272" cy="409"/>
          </a:xfrm>
        </p:grpSpPr>
        <p:sp>
          <p:nvSpPr>
            <p:cNvPr id="66577" name="Oval 17"/>
            <p:cNvSpPr>
              <a:spLocks noChangeArrowheads="1"/>
            </p:cNvSpPr>
            <p:nvPr/>
          </p:nvSpPr>
          <p:spPr bwMode="auto">
            <a:xfrm>
              <a:off x="3645" y="2455"/>
              <a:ext cx="390" cy="391"/>
            </a:xfrm>
            <a:prstGeom prst="ellipse">
              <a:avLst/>
            </a:prstGeom>
            <a:solidFill>
              <a:schemeClr val="accent1"/>
            </a:solidFill>
            <a:ln w="9525">
              <a:solidFill>
                <a:schemeClr val="tx1"/>
              </a:solidFill>
              <a:round/>
              <a:headEnd/>
              <a:tailEnd/>
            </a:ln>
            <a:effectLst/>
          </p:spPr>
          <p:txBody>
            <a:bodyPr wrap="none" anchor="ctr"/>
            <a:lstStyle/>
            <a:p>
              <a:pPr algn="ctr" eaLnBrk="0" hangingPunct="0"/>
              <a:r>
                <a:rPr lang="en-GB" sz="2800">
                  <a:effectLst>
                    <a:outerShdw blurRad="38100" dist="38100" dir="2700000" algn="tl">
                      <a:srgbClr val="FFFFFF"/>
                    </a:outerShdw>
                  </a:effectLst>
                  <a:latin typeface="Comic Sans MS" pitchFamily="66" charset="0"/>
                </a:rPr>
                <a:t>1</a:t>
              </a:r>
            </a:p>
          </p:txBody>
        </p:sp>
        <p:sp>
          <p:nvSpPr>
            <p:cNvPr id="66578" name="AutoShape 18"/>
            <p:cNvSpPr>
              <a:spLocks noChangeArrowheads="1"/>
            </p:cNvSpPr>
            <p:nvPr/>
          </p:nvSpPr>
          <p:spPr bwMode="auto">
            <a:xfrm>
              <a:off x="4509" y="2445"/>
              <a:ext cx="408" cy="409"/>
            </a:xfrm>
            <a:prstGeom prst="triangle">
              <a:avLst>
                <a:gd name="adj" fmla="val 50000"/>
              </a:avLst>
            </a:prstGeom>
            <a:solidFill>
              <a:srgbClr val="FF3300"/>
            </a:solidFill>
            <a:ln w="9525">
              <a:solidFill>
                <a:schemeClr val="tx1"/>
              </a:solidFill>
              <a:miter lim="800000"/>
              <a:headEnd/>
              <a:tailEnd/>
            </a:ln>
            <a:effectLst/>
          </p:spPr>
          <p:txBody>
            <a:bodyPr wrap="none" anchor="ctr"/>
            <a:lstStyle/>
            <a:p>
              <a:pPr algn="ctr" eaLnBrk="0" hangingPunct="0"/>
              <a:r>
                <a:rPr lang="en-GB" sz="2800">
                  <a:effectLst>
                    <a:outerShdw blurRad="38100" dist="38100" dir="2700000" algn="tl">
                      <a:srgbClr val="FFFFFF"/>
                    </a:outerShdw>
                  </a:effectLst>
                  <a:latin typeface="Comic Sans MS" pitchFamily="66" charset="0"/>
                </a:rPr>
                <a:t>3</a:t>
              </a:r>
            </a:p>
          </p:txBody>
        </p:sp>
        <p:sp>
          <p:nvSpPr>
            <p:cNvPr id="66579" name="WordArt 19"/>
            <p:cNvSpPr>
              <a:spLocks noChangeArrowheads="1" noChangeShapeType="1" noTextEdit="1"/>
            </p:cNvSpPr>
            <p:nvPr/>
          </p:nvSpPr>
          <p:spPr bwMode="auto">
            <a:xfrm>
              <a:off x="4124" y="2553"/>
              <a:ext cx="296" cy="195"/>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solidFill>
                    <a:srgbClr val="FFFFFF"/>
                  </a:solidFill>
                  <a:latin typeface="Arial Black"/>
                </a:rPr>
                <a:t>Vs</a:t>
              </a:r>
            </a:p>
          </p:txBody>
        </p:sp>
      </p:grpSp>
      <p:sp>
        <p:nvSpPr>
          <p:cNvPr id="66580" name="AutoShape 20"/>
          <p:cNvSpPr>
            <a:spLocks noChangeArrowheads="1"/>
          </p:cNvSpPr>
          <p:nvPr/>
        </p:nvSpPr>
        <p:spPr bwMode="auto">
          <a:xfrm>
            <a:off x="2916238" y="3605213"/>
            <a:ext cx="5616575" cy="1652587"/>
          </a:xfrm>
          <a:prstGeom prst="bracePair">
            <a:avLst>
              <a:gd name="adj" fmla="val 8333"/>
            </a:avLst>
          </a:prstGeom>
          <a:noFill/>
          <a:ln w="9525">
            <a:solidFill>
              <a:schemeClr val="tx1"/>
            </a:solidFill>
            <a:round/>
            <a:headEnd/>
            <a:tailEnd/>
          </a:ln>
          <a:effectLst/>
        </p:spPr>
        <p:txBody>
          <a:bodyPr wrap="none" anchor="ctr"/>
          <a:lstStyle/>
          <a:p>
            <a:endParaRPr lang="en-GB"/>
          </a:p>
        </p:txBody>
      </p:sp>
      <p:graphicFrame>
        <p:nvGraphicFramePr>
          <p:cNvPr id="66581" name="Object 21"/>
          <p:cNvGraphicFramePr>
            <a:graphicFrameLocks noChangeAspect="1"/>
          </p:cNvGraphicFramePr>
          <p:nvPr>
            <p:extLst>
              <p:ext uri="{D42A27DB-BD31-4B8C-83A1-F6EECF244321}">
                <p14:modId xmlns:p14="http://schemas.microsoft.com/office/powerpoint/2010/main" val="3233932204"/>
              </p:ext>
            </p:extLst>
          </p:nvPr>
        </p:nvGraphicFramePr>
        <p:xfrm>
          <a:off x="3271838" y="5599113"/>
          <a:ext cx="5002212" cy="571500"/>
        </p:xfrm>
        <a:graphic>
          <a:graphicData uri="http://schemas.openxmlformats.org/presentationml/2006/ole">
            <mc:AlternateContent xmlns:mc="http://schemas.openxmlformats.org/markup-compatibility/2006">
              <mc:Choice xmlns:v="urn:schemas-microsoft-com:vml" Requires="v">
                <p:oleObj spid="_x0000_s691264" name="Equation" r:id="rId3" imgW="2209680" imgH="253800" progId="Equation.3">
                  <p:embed/>
                </p:oleObj>
              </mc:Choice>
              <mc:Fallback>
                <p:oleObj name="Equation" r:id="rId3" imgW="2209680" imgH="253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1838" y="5599113"/>
                        <a:ext cx="5002212" cy="571500"/>
                      </a:xfrm>
                      <a:prstGeom prst="rect">
                        <a:avLst/>
                      </a:prstGeom>
                      <a:solidFill>
                        <a:srgbClr val="FFFF00"/>
                      </a:solidFill>
                      <a:ln w="57150">
                        <a:solidFill>
                          <a:schemeClr val="tx2"/>
                        </a:solidFill>
                        <a:miter lim="800000"/>
                        <a:headEnd/>
                        <a:tailEnd/>
                      </a:ln>
                      <a:effectLst>
                        <a:outerShdw blurRad="63500" dist="117088" dir="2963922" algn="ctr" rotWithShape="0">
                          <a:schemeClr val="bg2">
                            <a:alpha val="74998"/>
                          </a:schemeClr>
                        </a:outerShdw>
                      </a:effectLst>
                    </p:spPr>
                  </p:pic>
                </p:oleObj>
              </mc:Fallback>
            </mc:AlternateContent>
          </a:graphicData>
        </a:graphic>
      </p:graphicFrame>
    </p:spTree>
    <p:extLst>
      <p:ext uri="{BB962C8B-B14F-4D97-AF65-F5344CB8AC3E}">
        <p14:creationId xmlns:p14="http://schemas.microsoft.com/office/powerpoint/2010/main" val="299311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grpId="0" nodeType="afterEffect">
                                  <p:stCondLst>
                                    <p:cond delay="4000"/>
                                  </p:stCondLst>
                                  <p:childTnLst>
                                    <p:set>
                                      <p:cBhvr>
                                        <p:cTn id="10" dur="1" fill="hold">
                                          <p:stCondLst>
                                            <p:cond delay="0"/>
                                          </p:stCondLst>
                                        </p:cTn>
                                        <p:tgtEl>
                                          <p:spTgt spid="66580"/>
                                        </p:tgtEl>
                                        <p:attrNameLst>
                                          <p:attrName>style.visibility</p:attrName>
                                        </p:attrNameLst>
                                      </p:cBhvr>
                                      <p:to>
                                        <p:strVal val="visible"/>
                                      </p:to>
                                    </p:set>
                                    <p:animEffect transition="in" filter="dissolve">
                                      <p:cBhvr>
                                        <p:cTn id="11" dur="500"/>
                                        <p:tgtEl>
                                          <p:spTgt spid="66580"/>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dissolv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66581"/>
                                        </p:tgtEl>
                                        <p:attrNameLst>
                                          <p:attrName>style.visibility</p:attrName>
                                        </p:attrNameLst>
                                      </p:cBhvr>
                                      <p:to>
                                        <p:strVal val="visible"/>
                                      </p:to>
                                    </p:set>
                                    <p:animEffect transition="in" filter="dissolve">
                                      <p:cBhvr>
                                        <p:cTn id="31" dur="500"/>
                                        <p:tgtEl>
                                          <p:spTgt spid="66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80"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8985" y="188640"/>
            <a:ext cx="6186502" cy="1143000"/>
          </a:xfrm>
        </p:spPr>
        <p:txBody>
          <a:bodyPr/>
          <a:lstStyle/>
          <a:p>
            <a:r>
              <a:rPr lang="en-US" sz="2400" dirty="0" smtClean="0"/>
              <a:t>Analysis of Variance (ANOVA)</a:t>
            </a:r>
            <a:endParaRPr lang="en-US" sz="2400" dirty="0"/>
          </a:p>
        </p:txBody>
      </p:sp>
      <p:sp>
        <p:nvSpPr>
          <p:cNvPr id="3" name="Inhaltsplatzhalter 2"/>
          <p:cNvSpPr>
            <a:spLocks noGrp="1"/>
          </p:cNvSpPr>
          <p:nvPr>
            <p:ph idx="1"/>
          </p:nvPr>
        </p:nvSpPr>
        <p:spPr>
          <a:xfrm>
            <a:off x="288000" y="972000"/>
            <a:ext cx="8524875" cy="4313238"/>
          </a:xfrm>
        </p:spPr>
        <p:txBody>
          <a:bodyPr/>
          <a:lstStyle/>
          <a:p>
            <a:pPr eaLnBrk="1" hangingPunct="1">
              <a:spcBef>
                <a:spcPts val="600"/>
              </a:spcBef>
              <a:spcAft>
                <a:spcPts val="0"/>
              </a:spcAft>
              <a:buSzPct val="150000"/>
              <a:buNone/>
            </a:pPr>
            <a:endParaRPr lang="en-US" sz="2000" b="1" dirty="0" smtClean="0"/>
          </a:p>
          <a:p>
            <a:pPr eaLnBrk="1" hangingPunct="1">
              <a:spcBef>
                <a:spcPts val="600"/>
              </a:spcBef>
              <a:buSzPct val="150000"/>
            </a:pPr>
            <a:r>
              <a:rPr lang="en-US" sz="2000" dirty="0" smtClean="0"/>
              <a:t>Situation: Compare the means of k samples (k&gt;2)</a:t>
            </a:r>
          </a:p>
          <a:p>
            <a:pPr eaLnBrk="1" hangingPunct="1">
              <a:spcBef>
                <a:spcPts val="600"/>
              </a:spcBef>
              <a:buSzPct val="150000"/>
            </a:pPr>
            <a:r>
              <a:rPr lang="en-US" sz="2000" dirty="0" smtClean="0"/>
              <a:t>Assumption: normal distribution of the population, </a:t>
            </a:r>
            <a:r>
              <a:rPr lang="en-US" sz="2000" b="1" dirty="0" smtClean="0">
                <a:latin typeface="Symbol" pitchFamily="18" charset="2"/>
                <a:sym typeface="Wingdings" pitchFamily="2" charset="2"/>
              </a:rPr>
              <a:t>s </a:t>
            </a:r>
            <a:r>
              <a:rPr lang="en-US" sz="2000" b="1" dirty="0">
                <a:latin typeface="Symbol" pitchFamily="18" charset="2"/>
                <a:sym typeface="Wingdings" pitchFamily="2" charset="2"/>
              </a:rPr>
              <a:t>= s</a:t>
            </a:r>
            <a:r>
              <a:rPr lang="en-US" sz="2000" b="1" baseline="-25000" dirty="0">
                <a:latin typeface="Symbol" pitchFamily="18" charset="2"/>
                <a:sym typeface="Wingdings" pitchFamily="2" charset="2"/>
              </a:rPr>
              <a:t>1 </a:t>
            </a:r>
            <a:r>
              <a:rPr lang="en-US" sz="2000" b="1" dirty="0">
                <a:latin typeface="Symbol" pitchFamily="18" charset="2"/>
                <a:sym typeface="Wingdings" pitchFamily="2" charset="2"/>
              </a:rPr>
              <a:t>= s</a:t>
            </a:r>
            <a:r>
              <a:rPr lang="en-US" sz="2000" b="1" baseline="-25000" dirty="0">
                <a:latin typeface="Symbol" pitchFamily="18" charset="2"/>
                <a:sym typeface="Wingdings" pitchFamily="2" charset="2"/>
              </a:rPr>
              <a:t>2</a:t>
            </a:r>
            <a:r>
              <a:rPr lang="en-US" sz="2000" b="1" dirty="0">
                <a:latin typeface="Symbol" pitchFamily="18" charset="2"/>
                <a:sym typeface="Wingdings" pitchFamily="2" charset="2"/>
              </a:rPr>
              <a:t> </a:t>
            </a:r>
            <a:r>
              <a:rPr lang="en-US" sz="2000" dirty="0">
                <a:sym typeface="Wingdings" pitchFamily="2" charset="2"/>
              </a:rPr>
              <a:t>=…=</a:t>
            </a:r>
            <a:r>
              <a:rPr lang="en-US" sz="2000" b="1" dirty="0">
                <a:latin typeface="Symbol" pitchFamily="18" charset="2"/>
                <a:sym typeface="Wingdings" pitchFamily="2" charset="2"/>
              </a:rPr>
              <a:t> </a:t>
            </a:r>
            <a:r>
              <a:rPr lang="en-US" sz="2000" b="1" dirty="0" err="1" smtClean="0">
                <a:latin typeface="Symbol" pitchFamily="18" charset="2"/>
                <a:sym typeface="Wingdings" pitchFamily="2" charset="2"/>
              </a:rPr>
              <a:t>s</a:t>
            </a:r>
            <a:r>
              <a:rPr lang="en-US" sz="2000" b="1" baseline="-25000" dirty="0" err="1" smtClean="0">
                <a:sym typeface="Wingdings" pitchFamily="2" charset="2"/>
              </a:rPr>
              <a:t>k</a:t>
            </a:r>
            <a:endParaRPr lang="en-US" sz="2000" dirty="0" smtClean="0"/>
          </a:p>
          <a:p>
            <a:pPr eaLnBrk="1" hangingPunct="1">
              <a:spcBef>
                <a:spcPts val="600"/>
              </a:spcBef>
              <a:buSzPct val="150000"/>
            </a:pPr>
            <a:r>
              <a:rPr lang="en-US" sz="2000" dirty="0" smtClean="0"/>
              <a:t>Hypothesis: H</a:t>
            </a:r>
            <a:r>
              <a:rPr lang="en-US" sz="2000" baseline="-25000" dirty="0" smtClean="0"/>
              <a:t>0</a:t>
            </a:r>
            <a:r>
              <a:rPr lang="en-US" sz="2000" dirty="0" smtClean="0"/>
              <a:t>: </a:t>
            </a:r>
            <a:r>
              <a:rPr lang="en-US" sz="2000" dirty="0" smtClean="0">
                <a:latin typeface="Symbol" pitchFamily="18" charset="2"/>
              </a:rPr>
              <a:t>m</a:t>
            </a:r>
            <a:r>
              <a:rPr lang="en-US" sz="2000" baseline="-25000" dirty="0" smtClean="0"/>
              <a:t>1</a:t>
            </a:r>
            <a:r>
              <a:rPr lang="en-US" sz="2000" dirty="0" smtClean="0"/>
              <a:t>=</a:t>
            </a:r>
            <a:r>
              <a:rPr lang="en-US" sz="2000" dirty="0" smtClean="0">
                <a:latin typeface="Symbol" pitchFamily="18" charset="2"/>
              </a:rPr>
              <a:t> m</a:t>
            </a:r>
            <a:r>
              <a:rPr lang="en-US" sz="2000" baseline="-25000" dirty="0" smtClean="0"/>
              <a:t>2</a:t>
            </a:r>
            <a:r>
              <a:rPr lang="en-US" sz="2000" dirty="0" smtClean="0"/>
              <a:t> =…</a:t>
            </a:r>
            <a:r>
              <a:rPr lang="en-US" sz="2000" dirty="0" smtClean="0">
                <a:latin typeface="Symbol" pitchFamily="18" charset="2"/>
              </a:rPr>
              <a:t> </a:t>
            </a:r>
            <a:r>
              <a:rPr lang="en-US" sz="2000" dirty="0" smtClean="0"/>
              <a:t>=</a:t>
            </a:r>
            <a:r>
              <a:rPr lang="en-US" sz="2000" dirty="0" smtClean="0">
                <a:latin typeface="Symbol" pitchFamily="18" charset="2"/>
              </a:rPr>
              <a:t> </a:t>
            </a:r>
            <a:r>
              <a:rPr lang="en-US" sz="2000" dirty="0" err="1" smtClean="0">
                <a:latin typeface="Symbol" pitchFamily="18" charset="2"/>
              </a:rPr>
              <a:t>m</a:t>
            </a:r>
            <a:r>
              <a:rPr lang="en-US" sz="2000" baseline="-25000" dirty="0" err="1" smtClean="0"/>
              <a:t>k</a:t>
            </a:r>
            <a:r>
              <a:rPr lang="en-US" sz="2000" baseline="-25000" dirty="0" smtClean="0"/>
              <a:t> </a:t>
            </a:r>
            <a:r>
              <a:rPr lang="en-US" sz="2000" dirty="0" smtClean="0"/>
              <a:t>versus H</a:t>
            </a:r>
            <a:r>
              <a:rPr lang="en-US" sz="2000" baseline="-25000" dirty="0" smtClean="0"/>
              <a:t>1</a:t>
            </a:r>
            <a:r>
              <a:rPr lang="en-US" sz="2000" dirty="0" smtClean="0"/>
              <a:t>: </a:t>
            </a:r>
            <a:r>
              <a:rPr lang="en-US" sz="2000" dirty="0" smtClean="0">
                <a:latin typeface="Symbol" pitchFamily="18" charset="2"/>
              </a:rPr>
              <a:t>m</a:t>
            </a:r>
            <a:r>
              <a:rPr lang="en-US" sz="2000" baseline="-25000" dirty="0" smtClean="0"/>
              <a:t>i </a:t>
            </a:r>
            <a:r>
              <a:rPr lang="en-US" sz="2000" dirty="0" smtClean="0"/>
              <a:t>≠ </a:t>
            </a:r>
            <a:r>
              <a:rPr lang="en-US" sz="2000" dirty="0" err="1" smtClean="0">
                <a:latin typeface="Symbol" pitchFamily="18" charset="2"/>
              </a:rPr>
              <a:t>m</a:t>
            </a:r>
            <a:r>
              <a:rPr lang="en-US" sz="2000" baseline="-25000" dirty="0" err="1" smtClean="0"/>
              <a:t>j</a:t>
            </a:r>
            <a:r>
              <a:rPr lang="en-US" sz="2000" dirty="0" smtClean="0"/>
              <a:t> (i ≠ j): At least two of the 							      means differ</a:t>
            </a:r>
          </a:p>
          <a:p>
            <a:pPr eaLnBrk="1" hangingPunct="1">
              <a:spcBef>
                <a:spcPts val="600"/>
              </a:spcBef>
              <a:buSzPct val="150000"/>
            </a:pPr>
            <a:r>
              <a:rPr lang="en-US" sz="2000" dirty="0" smtClean="0"/>
              <a:t>Nowadays, linear mixed effects models are preferred instead of ANOVA</a:t>
            </a:r>
            <a:endParaRPr lang="en-US" sz="2000" dirty="0"/>
          </a:p>
        </p:txBody>
      </p:sp>
      <p:pic>
        <p:nvPicPr>
          <p:cNvPr id="4" name="Picture 7"/>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562137" y="5230786"/>
            <a:ext cx="170477" cy="357190"/>
          </a:xfrm>
          <a:prstGeom prst="rect">
            <a:avLst/>
          </a:prstGeom>
          <a:noFill/>
        </p:spPr>
      </p:pic>
      <p:sp>
        <p:nvSpPr>
          <p:cNvPr id="5" name="Textfeld 4"/>
          <p:cNvSpPr txBox="1"/>
          <p:nvPr/>
        </p:nvSpPr>
        <p:spPr bwMode="auto">
          <a:xfrm>
            <a:off x="2284893" y="4125880"/>
            <a:ext cx="2193229" cy="369332"/>
          </a:xfrm>
          <a:prstGeom prst="rect">
            <a:avLst/>
          </a:prstGeom>
          <a:noFill/>
          <a:ln w="9525">
            <a:noFill/>
            <a:miter lim="800000"/>
            <a:headEnd/>
            <a:tailEnd/>
          </a:ln>
        </p:spPr>
        <p:txBody>
          <a:bodyPr wrap="none" rtlCol="0">
            <a:spAutoFit/>
          </a:bodyPr>
          <a:lstStyle/>
          <a:p>
            <a:r>
              <a:rPr lang="en-US" sz="1800" dirty="0" smtClean="0">
                <a:solidFill>
                  <a:schemeClr val="tx1"/>
                </a:solidFill>
              </a:rPr>
              <a:t>|  |  |      |  |  |     |  |  |</a:t>
            </a:r>
          </a:p>
        </p:txBody>
      </p:sp>
      <p:sp>
        <p:nvSpPr>
          <p:cNvPr id="6" name="Geschweifte Klammer links 5"/>
          <p:cNvSpPr/>
          <p:nvPr/>
        </p:nvSpPr>
        <p:spPr bwMode="auto">
          <a:xfrm rot="5400000">
            <a:off x="2471622" y="3816319"/>
            <a:ext cx="261938" cy="471489"/>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40000"/>
              </a:spcAft>
              <a:buClrTx/>
              <a:buSzTx/>
              <a:buFont typeface="Wingdings" pitchFamily="2" charset="2"/>
              <a:buNone/>
              <a:tabLst/>
            </a:pPr>
            <a:endParaRPr kumimoji="0" lang="en-US" sz="2400" b="0" i="0" u="none" strike="noStrike" cap="none" normalizeH="0" baseline="0" smtClean="0">
              <a:ln>
                <a:noFill/>
              </a:ln>
              <a:solidFill>
                <a:schemeClr val="bg1"/>
              </a:solidFill>
              <a:effectLst/>
              <a:latin typeface="Arial" charset="0"/>
              <a:cs typeface="Arial" charset="0"/>
            </a:endParaRPr>
          </a:p>
        </p:txBody>
      </p:sp>
      <p:sp>
        <p:nvSpPr>
          <p:cNvPr id="7" name="Geschweifte Klammer links 6"/>
          <p:cNvSpPr/>
          <p:nvPr/>
        </p:nvSpPr>
        <p:spPr bwMode="auto">
          <a:xfrm rot="5400000">
            <a:off x="3271722" y="3816321"/>
            <a:ext cx="261938" cy="471489"/>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40000"/>
              </a:spcAft>
              <a:buClrTx/>
              <a:buSzTx/>
              <a:buFont typeface="Wingdings" pitchFamily="2" charset="2"/>
              <a:buNone/>
              <a:tabLst/>
            </a:pPr>
            <a:endParaRPr kumimoji="0" lang="en-US" sz="2400" b="0" i="0" u="none" strike="noStrike" cap="none" normalizeH="0" baseline="0" smtClean="0">
              <a:ln>
                <a:noFill/>
              </a:ln>
              <a:solidFill>
                <a:schemeClr val="bg1"/>
              </a:solidFill>
              <a:effectLst/>
              <a:latin typeface="Arial" charset="0"/>
              <a:cs typeface="Arial" charset="0"/>
            </a:endParaRPr>
          </a:p>
        </p:txBody>
      </p:sp>
      <p:sp>
        <p:nvSpPr>
          <p:cNvPr id="8" name="Geschweifte Klammer links 7"/>
          <p:cNvSpPr/>
          <p:nvPr/>
        </p:nvSpPr>
        <p:spPr bwMode="auto">
          <a:xfrm rot="5400000">
            <a:off x="4005147" y="3816323"/>
            <a:ext cx="261938" cy="471489"/>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40000"/>
              </a:spcAft>
              <a:buClrTx/>
              <a:buSzTx/>
              <a:buFont typeface="Wingdings" pitchFamily="2" charset="2"/>
              <a:buNone/>
              <a:tabLst/>
            </a:pPr>
            <a:endParaRPr kumimoji="0" lang="en-US" sz="2400" b="0" i="0" u="none" strike="noStrike" cap="none" normalizeH="0" baseline="0" smtClean="0">
              <a:ln>
                <a:noFill/>
              </a:ln>
              <a:solidFill>
                <a:schemeClr val="bg1"/>
              </a:solidFill>
              <a:effectLst/>
              <a:latin typeface="Arial" charset="0"/>
              <a:cs typeface="Arial" charset="0"/>
            </a:endParaRPr>
          </a:p>
        </p:txBody>
      </p:sp>
      <p:sp>
        <p:nvSpPr>
          <p:cNvPr id="9" name="Textfeld 8"/>
          <p:cNvSpPr txBox="1"/>
          <p:nvPr/>
        </p:nvSpPr>
        <p:spPr bwMode="auto">
          <a:xfrm>
            <a:off x="2200161" y="3630580"/>
            <a:ext cx="830677" cy="307777"/>
          </a:xfrm>
          <a:prstGeom prst="rect">
            <a:avLst/>
          </a:prstGeom>
          <a:noFill/>
          <a:ln w="9525">
            <a:noFill/>
            <a:miter lim="800000"/>
            <a:headEnd/>
            <a:tailEnd/>
          </a:ln>
        </p:spPr>
        <p:txBody>
          <a:bodyPr wrap="none" rtlCol="0">
            <a:spAutoFit/>
          </a:bodyPr>
          <a:lstStyle/>
          <a:p>
            <a:r>
              <a:rPr lang="en-US" sz="1400" dirty="0" smtClean="0">
                <a:solidFill>
                  <a:schemeClr val="tx1"/>
                </a:solidFill>
              </a:rPr>
              <a:t>Group 1</a:t>
            </a:r>
          </a:p>
        </p:txBody>
      </p:sp>
      <p:sp>
        <p:nvSpPr>
          <p:cNvPr id="10" name="Textfeld 9"/>
          <p:cNvSpPr txBox="1"/>
          <p:nvPr/>
        </p:nvSpPr>
        <p:spPr bwMode="auto">
          <a:xfrm>
            <a:off x="2990736" y="3621055"/>
            <a:ext cx="830677" cy="307777"/>
          </a:xfrm>
          <a:prstGeom prst="rect">
            <a:avLst/>
          </a:prstGeom>
          <a:noFill/>
          <a:ln w="9525">
            <a:noFill/>
            <a:miter lim="800000"/>
            <a:headEnd/>
            <a:tailEnd/>
          </a:ln>
        </p:spPr>
        <p:txBody>
          <a:bodyPr wrap="none" rtlCol="0">
            <a:spAutoFit/>
          </a:bodyPr>
          <a:lstStyle/>
          <a:p>
            <a:r>
              <a:rPr lang="en-US" sz="1400" dirty="0" smtClean="0">
                <a:solidFill>
                  <a:schemeClr val="tx1"/>
                </a:solidFill>
              </a:rPr>
              <a:t>Group 2</a:t>
            </a:r>
          </a:p>
        </p:txBody>
      </p:sp>
      <p:sp>
        <p:nvSpPr>
          <p:cNvPr id="11" name="Textfeld 10"/>
          <p:cNvSpPr txBox="1"/>
          <p:nvPr/>
        </p:nvSpPr>
        <p:spPr bwMode="auto">
          <a:xfrm>
            <a:off x="3724161" y="3611530"/>
            <a:ext cx="830677" cy="307777"/>
          </a:xfrm>
          <a:prstGeom prst="rect">
            <a:avLst/>
          </a:prstGeom>
          <a:noFill/>
          <a:ln w="9525">
            <a:noFill/>
            <a:miter lim="800000"/>
            <a:headEnd/>
            <a:tailEnd/>
          </a:ln>
        </p:spPr>
        <p:txBody>
          <a:bodyPr wrap="none" rtlCol="0">
            <a:spAutoFit/>
          </a:bodyPr>
          <a:lstStyle/>
          <a:p>
            <a:r>
              <a:rPr lang="en-US" sz="1400" dirty="0" smtClean="0">
                <a:solidFill>
                  <a:schemeClr val="tx1"/>
                </a:solidFill>
              </a:rPr>
              <a:t>Group 3</a:t>
            </a:r>
          </a:p>
        </p:txBody>
      </p:sp>
      <p:cxnSp>
        <p:nvCxnSpPr>
          <p:cNvPr id="12" name="Gerade Verbindung mit Pfeil 11"/>
          <p:cNvCxnSpPr/>
          <p:nvPr/>
        </p:nvCxnSpPr>
        <p:spPr bwMode="auto">
          <a:xfrm>
            <a:off x="2362086" y="4516405"/>
            <a:ext cx="209550" cy="647700"/>
          </a:xfrm>
          <a:prstGeom prst="straightConnector1">
            <a:avLst/>
          </a:prstGeom>
          <a:noFill/>
          <a:ln w="28575" cap="flat" cmpd="sng" algn="ctr">
            <a:solidFill>
              <a:srgbClr val="00B050"/>
            </a:solidFill>
            <a:prstDash val="solid"/>
            <a:round/>
            <a:headEnd type="arrow"/>
            <a:tailEnd type="arrow"/>
          </a:ln>
          <a:effectLst/>
        </p:spPr>
      </p:cxnSp>
      <p:sp>
        <p:nvSpPr>
          <p:cNvPr id="13" name="Textfeld 12"/>
          <p:cNvSpPr txBox="1"/>
          <p:nvPr/>
        </p:nvSpPr>
        <p:spPr bwMode="auto">
          <a:xfrm>
            <a:off x="2619261" y="5278405"/>
            <a:ext cx="269626" cy="276999"/>
          </a:xfrm>
          <a:prstGeom prst="rect">
            <a:avLst/>
          </a:prstGeom>
          <a:noFill/>
          <a:ln w="9525">
            <a:noFill/>
            <a:miter lim="800000"/>
            <a:headEnd/>
            <a:tailEnd/>
          </a:ln>
        </p:spPr>
        <p:txBody>
          <a:bodyPr wrap="none" rtlCol="0">
            <a:spAutoFit/>
          </a:bodyPr>
          <a:lstStyle/>
          <a:p>
            <a:r>
              <a:rPr lang="en-US" sz="1800" b="1" baseline="-25000" dirty="0" smtClean="0">
                <a:solidFill>
                  <a:schemeClr val="tx1"/>
                </a:solidFill>
              </a:rPr>
              <a:t>1</a:t>
            </a:r>
          </a:p>
        </p:txBody>
      </p:sp>
      <p:pic>
        <p:nvPicPr>
          <p:cNvPr id="14" name="Picture 7"/>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314612" y="5221261"/>
            <a:ext cx="170477" cy="357190"/>
          </a:xfrm>
          <a:prstGeom prst="rect">
            <a:avLst/>
          </a:prstGeom>
          <a:noFill/>
        </p:spPr>
      </p:pic>
      <p:sp>
        <p:nvSpPr>
          <p:cNvPr id="15" name="Textfeld 14"/>
          <p:cNvSpPr txBox="1"/>
          <p:nvPr/>
        </p:nvSpPr>
        <p:spPr bwMode="auto">
          <a:xfrm>
            <a:off x="3371736" y="5268880"/>
            <a:ext cx="269626" cy="276999"/>
          </a:xfrm>
          <a:prstGeom prst="rect">
            <a:avLst/>
          </a:prstGeom>
          <a:noFill/>
          <a:ln w="9525">
            <a:noFill/>
            <a:miter lim="800000"/>
            <a:headEnd/>
            <a:tailEnd/>
          </a:ln>
        </p:spPr>
        <p:txBody>
          <a:bodyPr wrap="none" rtlCol="0">
            <a:spAutoFit/>
          </a:bodyPr>
          <a:lstStyle/>
          <a:p>
            <a:r>
              <a:rPr lang="en-US" sz="1800" b="1" baseline="-25000" dirty="0" smtClean="0">
                <a:solidFill>
                  <a:schemeClr val="tx1"/>
                </a:solidFill>
              </a:rPr>
              <a:t>2</a:t>
            </a:r>
          </a:p>
        </p:txBody>
      </p:sp>
      <p:pic>
        <p:nvPicPr>
          <p:cNvPr id="16" name="Picture 7"/>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048037" y="5230786"/>
            <a:ext cx="170477" cy="357190"/>
          </a:xfrm>
          <a:prstGeom prst="rect">
            <a:avLst/>
          </a:prstGeom>
          <a:noFill/>
        </p:spPr>
      </p:pic>
      <p:sp>
        <p:nvSpPr>
          <p:cNvPr id="17" name="Textfeld 16"/>
          <p:cNvSpPr txBox="1"/>
          <p:nvPr/>
        </p:nvSpPr>
        <p:spPr bwMode="auto">
          <a:xfrm>
            <a:off x="4105161" y="5278405"/>
            <a:ext cx="269626" cy="276999"/>
          </a:xfrm>
          <a:prstGeom prst="rect">
            <a:avLst/>
          </a:prstGeom>
          <a:noFill/>
          <a:ln w="9525">
            <a:noFill/>
            <a:miter lim="800000"/>
            <a:headEnd/>
            <a:tailEnd/>
          </a:ln>
        </p:spPr>
        <p:txBody>
          <a:bodyPr wrap="none" rtlCol="0">
            <a:spAutoFit/>
          </a:bodyPr>
          <a:lstStyle/>
          <a:p>
            <a:r>
              <a:rPr lang="en-US" sz="1800" b="1" baseline="-25000" dirty="0" smtClean="0">
                <a:solidFill>
                  <a:schemeClr val="tx1"/>
                </a:solidFill>
              </a:rPr>
              <a:t>3</a:t>
            </a:r>
          </a:p>
        </p:txBody>
      </p:sp>
      <p:cxnSp>
        <p:nvCxnSpPr>
          <p:cNvPr id="18" name="Gerade Verbindung mit Pfeil 17"/>
          <p:cNvCxnSpPr/>
          <p:nvPr/>
        </p:nvCxnSpPr>
        <p:spPr bwMode="auto">
          <a:xfrm>
            <a:off x="2619261" y="4516405"/>
            <a:ext cx="9525" cy="600075"/>
          </a:xfrm>
          <a:prstGeom prst="straightConnector1">
            <a:avLst/>
          </a:prstGeom>
          <a:noFill/>
          <a:ln w="28575" cap="flat" cmpd="sng" algn="ctr">
            <a:solidFill>
              <a:srgbClr val="00B050"/>
            </a:solidFill>
            <a:prstDash val="solid"/>
            <a:round/>
            <a:headEnd type="arrow"/>
            <a:tailEnd type="arrow"/>
          </a:ln>
          <a:effectLst/>
        </p:spPr>
      </p:cxnSp>
      <p:cxnSp>
        <p:nvCxnSpPr>
          <p:cNvPr id="19" name="Gerade Verbindung mit Pfeil 18"/>
          <p:cNvCxnSpPr/>
          <p:nvPr/>
        </p:nvCxnSpPr>
        <p:spPr bwMode="auto">
          <a:xfrm flipH="1">
            <a:off x="2685936" y="4497355"/>
            <a:ext cx="133350" cy="666750"/>
          </a:xfrm>
          <a:prstGeom prst="straightConnector1">
            <a:avLst/>
          </a:prstGeom>
          <a:noFill/>
          <a:ln w="28575" cap="flat" cmpd="sng" algn="ctr">
            <a:solidFill>
              <a:srgbClr val="00B050"/>
            </a:solidFill>
            <a:prstDash val="solid"/>
            <a:round/>
            <a:headEnd type="arrow"/>
            <a:tailEnd type="arrow"/>
          </a:ln>
          <a:effectLst/>
        </p:spPr>
      </p:cxnSp>
      <p:cxnSp>
        <p:nvCxnSpPr>
          <p:cNvPr id="20" name="Gerade Verbindung mit Pfeil 19"/>
          <p:cNvCxnSpPr/>
          <p:nvPr/>
        </p:nvCxnSpPr>
        <p:spPr bwMode="auto">
          <a:xfrm>
            <a:off x="3162186" y="4525930"/>
            <a:ext cx="209550" cy="647700"/>
          </a:xfrm>
          <a:prstGeom prst="straightConnector1">
            <a:avLst/>
          </a:prstGeom>
          <a:noFill/>
          <a:ln w="28575" cap="flat" cmpd="sng" algn="ctr">
            <a:solidFill>
              <a:srgbClr val="00B050"/>
            </a:solidFill>
            <a:prstDash val="solid"/>
            <a:round/>
            <a:headEnd type="arrow"/>
            <a:tailEnd type="arrow"/>
          </a:ln>
          <a:effectLst/>
        </p:spPr>
      </p:cxnSp>
      <p:cxnSp>
        <p:nvCxnSpPr>
          <p:cNvPr id="21" name="Gerade Verbindung mit Pfeil 20"/>
          <p:cNvCxnSpPr/>
          <p:nvPr/>
        </p:nvCxnSpPr>
        <p:spPr bwMode="auto">
          <a:xfrm>
            <a:off x="3428886" y="4535455"/>
            <a:ext cx="0" cy="561975"/>
          </a:xfrm>
          <a:prstGeom prst="straightConnector1">
            <a:avLst/>
          </a:prstGeom>
          <a:noFill/>
          <a:ln w="28575" cap="flat" cmpd="sng" algn="ctr">
            <a:solidFill>
              <a:srgbClr val="00B050"/>
            </a:solidFill>
            <a:prstDash val="solid"/>
            <a:round/>
            <a:headEnd type="arrow"/>
            <a:tailEnd type="arrow"/>
          </a:ln>
          <a:effectLst/>
        </p:spPr>
      </p:cxnSp>
      <p:cxnSp>
        <p:nvCxnSpPr>
          <p:cNvPr id="22" name="Gerade Verbindung mit Pfeil 21"/>
          <p:cNvCxnSpPr/>
          <p:nvPr/>
        </p:nvCxnSpPr>
        <p:spPr bwMode="auto">
          <a:xfrm flipH="1">
            <a:off x="3476511" y="4497355"/>
            <a:ext cx="133350" cy="666750"/>
          </a:xfrm>
          <a:prstGeom prst="straightConnector1">
            <a:avLst/>
          </a:prstGeom>
          <a:noFill/>
          <a:ln w="28575" cap="flat" cmpd="sng" algn="ctr">
            <a:solidFill>
              <a:srgbClr val="00B050"/>
            </a:solidFill>
            <a:prstDash val="solid"/>
            <a:round/>
            <a:headEnd type="arrow"/>
            <a:tailEnd type="arrow"/>
          </a:ln>
          <a:effectLst/>
        </p:spPr>
      </p:cxnSp>
      <p:cxnSp>
        <p:nvCxnSpPr>
          <p:cNvPr id="23" name="Gerade Verbindung mit Pfeil 22"/>
          <p:cNvCxnSpPr/>
          <p:nvPr/>
        </p:nvCxnSpPr>
        <p:spPr bwMode="auto">
          <a:xfrm>
            <a:off x="3914661" y="4478305"/>
            <a:ext cx="209550" cy="647700"/>
          </a:xfrm>
          <a:prstGeom prst="straightConnector1">
            <a:avLst/>
          </a:prstGeom>
          <a:noFill/>
          <a:ln w="28575" cap="flat" cmpd="sng" algn="ctr">
            <a:solidFill>
              <a:srgbClr val="00B050"/>
            </a:solidFill>
            <a:prstDash val="solid"/>
            <a:round/>
            <a:headEnd type="arrow"/>
            <a:tailEnd type="arrow"/>
          </a:ln>
          <a:effectLst/>
        </p:spPr>
      </p:cxnSp>
      <p:cxnSp>
        <p:nvCxnSpPr>
          <p:cNvPr id="24" name="Gerade Verbindung mit Pfeil 23"/>
          <p:cNvCxnSpPr/>
          <p:nvPr/>
        </p:nvCxnSpPr>
        <p:spPr bwMode="auto">
          <a:xfrm>
            <a:off x="4162311" y="4478305"/>
            <a:ext cx="19050" cy="600075"/>
          </a:xfrm>
          <a:prstGeom prst="straightConnector1">
            <a:avLst/>
          </a:prstGeom>
          <a:noFill/>
          <a:ln w="28575" cap="flat" cmpd="sng" algn="ctr">
            <a:solidFill>
              <a:srgbClr val="00B050"/>
            </a:solidFill>
            <a:prstDash val="solid"/>
            <a:round/>
            <a:headEnd type="arrow"/>
            <a:tailEnd type="arrow"/>
          </a:ln>
          <a:effectLst/>
        </p:spPr>
      </p:cxnSp>
      <p:cxnSp>
        <p:nvCxnSpPr>
          <p:cNvPr id="25" name="Gerade Verbindung mit Pfeil 24"/>
          <p:cNvCxnSpPr/>
          <p:nvPr/>
        </p:nvCxnSpPr>
        <p:spPr bwMode="auto">
          <a:xfrm flipH="1">
            <a:off x="4228986" y="4497355"/>
            <a:ext cx="104775" cy="628650"/>
          </a:xfrm>
          <a:prstGeom prst="straightConnector1">
            <a:avLst/>
          </a:prstGeom>
          <a:noFill/>
          <a:ln w="28575" cap="flat" cmpd="sng" algn="ctr">
            <a:solidFill>
              <a:srgbClr val="00B050"/>
            </a:solidFill>
            <a:prstDash val="solid"/>
            <a:round/>
            <a:headEnd type="arrow"/>
            <a:tailEnd type="arrow"/>
          </a:ln>
          <a:effectLst/>
        </p:spPr>
      </p:cxnSp>
      <p:cxnSp>
        <p:nvCxnSpPr>
          <p:cNvPr id="26" name="Gerade Verbindung mit Pfeil 25"/>
          <p:cNvCxnSpPr/>
          <p:nvPr/>
        </p:nvCxnSpPr>
        <p:spPr bwMode="auto">
          <a:xfrm>
            <a:off x="2771661" y="5535580"/>
            <a:ext cx="600088" cy="628656"/>
          </a:xfrm>
          <a:prstGeom prst="straightConnector1">
            <a:avLst/>
          </a:prstGeom>
          <a:noFill/>
          <a:ln w="28575" cap="flat" cmpd="sng" algn="ctr">
            <a:solidFill>
              <a:srgbClr val="FF0000"/>
            </a:solidFill>
            <a:prstDash val="solid"/>
            <a:round/>
            <a:headEnd type="arrow"/>
            <a:tailEnd type="arrow"/>
          </a:ln>
          <a:effectLst/>
        </p:spPr>
      </p:cxnSp>
      <p:cxnSp>
        <p:nvCxnSpPr>
          <p:cNvPr id="27" name="Gerade Verbindung mit Pfeil 26"/>
          <p:cNvCxnSpPr/>
          <p:nvPr/>
        </p:nvCxnSpPr>
        <p:spPr bwMode="auto">
          <a:xfrm flipH="1">
            <a:off x="3409377" y="5489071"/>
            <a:ext cx="5767" cy="684690"/>
          </a:xfrm>
          <a:prstGeom prst="straightConnector1">
            <a:avLst/>
          </a:prstGeom>
          <a:noFill/>
          <a:ln w="28575" cap="flat" cmpd="sng" algn="ctr">
            <a:solidFill>
              <a:srgbClr val="FF0000"/>
            </a:solidFill>
            <a:prstDash val="solid"/>
            <a:round/>
            <a:headEnd type="arrow"/>
            <a:tailEnd type="arrow"/>
          </a:ln>
          <a:effectLst/>
        </p:spPr>
      </p:cxnSp>
      <p:cxnSp>
        <p:nvCxnSpPr>
          <p:cNvPr id="28" name="Gerade Verbindung mit Pfeil 27"/>
          <p:cNvCxnSpPr/>
          <p:nvPr/>
        </p:nvCxnSpPr>
        <p:spPr bwMode="auto">
          <a:xfrm flipH="1">
            <a:off x="3487152" y="5535580"/>
            <a:ext cx="665635" cy="601563"/>
          </a:xfrm>
          <a:prstGeom prst="straightConnector1">
            <a:avLst/>
          </a:prstGeom>
          <a:noFill/>
          <a:ln w="28575" cap="flat" cmpd="sng" algn="ctr">
            <a:solidFill>
              <a:srgbClr val="FF0000"/>
            </a:solidFill>
            <a:prstDash val="solid"/>
            <a:round/>
            <a:headEnd type="arrow"/>
            <a:tailEnd type="arrow"/>
          </a:ln>
          <a:effectLst/>
        </p:spPr>
      </p:cxnSp>
      <p:sp>
        <p:nvSpPr>
          <p:cNvPr id="29" name="Textfeld 28"/>
          <p:cNvSpPr txBox="1"/>
          <p:nvPr/>
        </p:nvSpPr>
        <p:spPr bwMode="auto">
          <a:xfrm>
            <a:off x="4476636" y="4154455"/>
            <a:ext cx="1924050" cy="353943"/>
          </a:xfrm>
          <a:prstGeom prst="rect">
            <a:avLst/>
          </a:prstGeom>
          <a:noFill/>
          <a:ln w="9525">
            <a:noFill/>
            <a:miter lim="800000"/>
            <a:headEnd/>
            <a:tailEnd/>
          </a:ln>
        </p:spPr>
        <p:txBody>
          <a:bodyPr wrap="square" rtlCol="0">
            <a:spAutoFit/>
          </a:bodyPr>
          <a:lstStyle/>
          <a:p>
            <a:r>
              <a:rPr lang="en-US" sz="1700" dirty="0" smtClean="0">
                <a:solidFill>
                  <a:schemeClr val="tx1"/>
                </a:solidFill>
              </a:rPr>
              <a:t>all observations x</a:t>
            </a:r>
            <a:r>
              <a:rPr lang="en-US" sz="1700" baseline="-25000" dirty="0" smtClean="0">
                <a:solidFill>
                  <a:schemeClr val="tx1"/>
                </a:solidFill>
              </a:rPr>
              <a:t>ij</a:t>
            </a:r>
            <a:endParaRPr lang="en-US" sz="1700" dirty="0" smtClean="0">
              <a:solidFill>
                <a:schemeClr val="tx1"/>
              </a:solidFill>
            </a:endParaRPr>
          </a:p>
        </p:txBody>
      </p:sp>
      <p:pic>
        <p:nvPicPr>
          <p:cNvPr id="30" name="Picture 7"/>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343187" y="6230911"/>
            <a:ext cx="219049" cy="458960"/>
          </a:xfrm>
          <a:prstGeom prst="rect">
            <a:avLst/>
          </a:prstGeom>
          <a:noFill/>
        </p:spPr>
      </p:pic>
      <p:sp>
        <p:nvSpPr>
          <p:cNvPr id="31" name="Textfeld 30"/>
          <p:cNvSpPr txBox="1"/>
          <p:nvPr/>
        </p:nvSpPr>
        <p:spPr>
          <a:xfrm>
            <a:off x="378351" y="4476884"/>
            <a:ext cx="1980029" cy="646331"/>
          </a:xfrm>
          <a:prstGeom prst="rect">
            <a:avLst/>
          </a:prstGeom>
          <a:noFill/>
        </p:spPr>
        <p:txBody>
          <a:bodyPr wrap="none" rtlCol="0">
            <a:spAutoFit/>
          </a:bodyPr>
          <a:lstStyle/>
          <a:p>
            <a:pPr algn="ctr">
              <a:spcAft>
                <a:spcPts val="0"/>
              </a:spcAft>
            </a:pPr>
            <a:r>
              <a:rPr lang="en-US" sz="1800" b="1" dirty="0" smtClean="0">
                <a:solidFill>
                  <a:schemeClr val="tx1"/>
                </a:solidFill>
              </a:rPr>
              <a:t>Variability </a:t>
            </a:r>
          </a:p>
          <a:p>
            <a:pPr algn="ctr">
              <a:spcAft>
                <a:spcPts val="0"/>
              </a:spcAft>
            </a:pPr>
            <a:r>
              <a:rPr lang="en-US" sz="1800" b="1" dirty="0" smtClean="0">
                <a:solidFill>
                  <a:schemeClr val="tx1"/>
                </a:solidFill>
              </a:rPr>
              <a:t>within the group</a:t>
            </a:r>
            <a:endParaRPr lang="en-US" sz="1800" b="1" dirty="0">
              <a:solidFill>
                <a:schemeClr val="tx1"/>
              </a:solidFill>
            </a:endParaRPr>
          </a:p>
        </p:txBody>
      </p:sp>
      <p:sp>
        <p:nvSpPr>
          <p:cNvPr id="32" name="Textfeld 31"/>
          <p:cNvSpPr txBox="1"/>
          <p:nvPr/>
        </p:nvSpPr>
        <p:spPr>
          <a:xfrm>
            <a:off x="340220" y="5742806"/>
            <a:ext cx="2595647" cy="646331"/>
          </a:xfrm>
          <a:prstGeom prst="rect">
            <a:avLst/>
          </a:prstGeom>
          <a:noFill/>
        </p:spPr>
        <p:txBody>
          <a:bodyPr wrap="none" rtlCol="0">
            <a:spAutoFit/>
          </a:bodyPr>
          <a:lstStyle/>
          <a:p>
            <a:pPr algn="ctr">
              <a:spcAft>
                <a:spcPts val="0"/>
              </a:spcAft>
            </a:pPr>
            <a:r>
              <a:rPr lang="en-US" sz="1800" b="1" dirty="0" smtClean="0">
                <a:solidFill>
                  <a:schemeClr val="tx1"/>
                </a:solidFill>
              </a:rPr>
              <a:t>Difference /Variability </a:t>
            </a:r>
          </a:p>
          <a:p>
            <a:pPr algn="ctr">
              <a:spcAft>
                <a:spcPts val="0"/>
              </a:spcAft>
            </a:pPr>
            <a:r>
              <a:rPr lang="en-US" sz="1800" b="1" dirty="0" smtClean="0">
                <a:solidFill>
                  <a:schemeClr val="tx1"/>
                </a:solidFill>
              </a:rPr>
              <a:t>between the groups</a:t>
            </a:r>
            <a:endParaRPr lang="en-US" sz="1800" b="1" dirty="0">
              <a:solidFill>
                <a:schemeClr val="tx1"/>
              </a:solidFill>
            </a:endParaRPr>
          </a:p>
        </p:txBody>
      </p:sp>
      <p:sp>
        <p:nvSpPr>
          <p:cNvPr id="33" name="Rechteck 32"/>
          <p:cNvSpPr/>
          <p:nvPr/>
        </p:nvSpPr>
        <p:spPr>
          <a:xfrm>
            <a:off x="3657601" y="6209989"/>
            <a:ext cx="4572000" cy="369332"/>
          </a:xfrm>
          <a:prstGeom prst="rect">
            <a:avLst/>
          </a:prstGeom>
        </p:spPr>
        <p:txBody>
          <a:bodyPr>
            <a:spAutoFit/>
          </a:bodyPr>
          <a:lstStyle/>
          <a:p>
            <a:r>
              <a:rPr lang="en-US" sz="1800" kern="0" dirty="0" smtClean="0">
                <a:solidFill>
                  <a:srgbClr val="000000"/>
                </a:solidFill>
                <a:latin typeface="Arial"/>
                <a:cs typeface="Arial"/>
              </a:rPr>
              <a:t> = is the overall mean of the variable                  </a:t>
            </a:r>
            <a:endParaRPr lang="en-US" dirty="0"/>
          </a:p>
        </p:txBody>
      </p:sp>
      <p:sp>
        <p:nvSpPr>
          <p:cNvPr id="34" name="Rechteck 33"/>
          <p:cNvSpPr/>
          <p:nvPr/>
        </p:nvSpPr>
        <p:spPr>
          <a:xfrm>
            <a:off x="4330997" y="5160909"/>
            <a:ext cx="4572000" cy="307777"/>
          </a:xfrm>
          <a:prstGeom prst="rect">
            <a:avLst/>
          </a:prstGeom>
        </p:spPr>
        <p:txBody>
          <a:bodyPr>
            <a:spAutoFit/>
          </a:bodyPr>
          <a:lstStyle/>
          <a:p>
            <a:r>
              <a:rPr lang="en-US" sz="1400" kern="0" dirty="0" smtClean="0">
                <a:solidFill>
                  <a:srgbClr val="000000"/>
                </a:solidFill>
                <a:latin typeface="Arial"/>
                <a:cs typeface="Arial"/>
              </a:rPr>
              <a:t>= means within the groups</a:t>
            </a:r>
            <a:endParaRPr lang="en-US" sz="1400" dirty="0"/>
          </a:p>
        </p:txBody>
      </p:sp>
    </p:spTree>
    <p:extLst>
      <p:ext uri="{BB962C8B-B14F-4D97-AF65-F5344CB8AC3E}">
        <p14:creationId xmlns:p14="http://schemas.microsoft.com/office/powerpoint/2010/main" val="3038029560"/>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umsplatzhalter 3"/>
          <p:cNvSpPr>
            <a:spLocks noGrp="1"/>
          </p:cNvSpPr>
          <p:nvPr>
            <p:ph type="dt" sz="half" idx="10"/>
          </p:nvPr>
        </p:nvSpPr>
        <p:spPr/>
        <p:txBody>
          <a:bodyPr/>
          <a:lstStyle/>
          <a:p>
            <a:fld id="{D231F3A5-09E1-4EFF-91BB-446556C18624}" type="datetime1">
              <a:rPr lang="de-AT" smtClean="0"/>
              <a:pPr/>
              <a:t>18.06.2021</a:t>
            </a:fld>
            <a:endParaRPr lang="de-DE" altLang="en-US"/>
          </a:p>
        </p:txBody>
      </p:sp>
      <p:sp>
        <p:nvSpPr>
          <p:cNvPr id="10" name="Fußzeilenplatzhalter 4"/>
          <p:cNvSpPr>
            <a:spLocks noGrp="1"/>
          </p:cNvSpPr>
          <p:nvPr>
            <p:ph type="ftr" sz="quarter" idx="11"/>
          </p:nvPr>
        </p:nvSpPr>
        <p:spPr/>
        <p:txBody>
          <a:bodyPr/>
          <a:lstStyle/>
          <a:p>
            <a:r>
              <a:rPr lang="de-DE" altLang="en-US"/>
              <a:t>hanno.ulmer@i-med.ac.at</a:t>
            </a:r>
          </a:p>
        </p:txBody>
      </p:sp>
      <p:sp>
        <p:nvSpPr>
          <p:cNvPr id="11" name="Foliennummernplatzhalter 5"/>
          <p:cNvSpPr>
            <a:spLocks noGrp="1"/>
          </p:cNvSpPr>
          <p:nvPr>
            <p:ph type="sldNum" sz="quarter" idx="12"/>
          </p:nvPr>
        </p:nvSpPr>
        <p:spPr/>
        <p:txBody>
          <a:bodyPr/>
          <a:lstStyle/>
          <a:p>
            <a:r>
              <a:rPr lang="de-DE" altLang="en-US"/>
              <a:t>Seite </a:t>
            </a:r>
            <a:fld id="{7930D3B2-C433-4E83-A5E2-9AA555E5B86F}" type="slidenum">
              <a:rPr lang="de-DE" altLang="en-US"/>
              <a:pPr/>
              <a:t>182</a:t>
            </a:fld>
            <a:endParaRPr lang="de-DE" altLang="en-US"/>
          </a:p>
        </p:txBody>
      </p:sp>
      <p:pic>
        <p:nvPicPr>
          <p:cNvPr id="182277" name="Picture 5" descr=" X^2 = \sum_{i=1}^{n} {(O_i - E_i)^2 \over E_i}"/>
          <p:cNvPicPr>
            <a:picLocks noChangeAspect="1" noChangeArrowheads="1"/>
          </p:cNvPicPr>
          <p:nvPr/>
        </p:nvPicPr>
        <p:blipFill>
          <a:blip r:embed="rId3" cstate="print"/>
          <a:srcRect/>
          <a:stretch>
            <a:fillRect/>
          </a:stretch>
        </p:blipFill>
        <p:spPr bwMode="auto">
          <a:xfrm>
            <a:off x="1835150" y="1484313"/>
            <a:ext cx="1619250" cy="466725"/>
          </a:xfrm>
          <a:prstGeom prst="rect">
            <a:avLst/>
          </a:prstGeom>
          <a:noFill/>
        </p:spPr>
      </p:pic>
      <p:pic>
        <p:nvPicPr>
          <p:cNvPr id="182280" name="Picture 8" descr="Karl Pearson (né Carl Pearson)">
            <a:hlinkClick r:id="rId4" tooltip="Karl Pearson (né Carl Pearson)"/>
          </p:cNvPr>
          <p:cNvPicPr>
            <a:picLocks noChangeAspect="1" noChangeArrowheads="1"/>
          </p:cNvPicPr>
          <p:nvPr/>
        </p:nvPicPr>
        <p:blipFill>
          <a:blip r:embed="rId5" cstate="print"/>
          <a:srcRect/>
          <a:stretch>
            <a:fillRect/>
          </a:stretch>
        </p:blipFill>
        <p:spPr bwMode="auto">
          <a:xfrm>
            <a:off x="1116013" y="2852738"/>
            <a:ext cx="2143125" cy="2609850"/>
          </a:xfrm>
          <a:prstGeom prst="rect">
            <a:avLst/>
          </a:prstGeom>
          <a:noFill/>
        </p:spPr>
      </p:pic>
      <p:sp>
        <p:nvSpPr>
          <p:cNvPr id="182297" name="Text Box 25"/>
          <p:cNvSpPr txBox="1">
            <a:spLocks noChangeArrowheads="1"/>
          </p:cNvSpPr>
          <p:nvPr/>
        </p:nvSpPr>
        <p:spPr bwMode="auto">
          <a:xfrm>
            <a:off x="5219700" y="1052513"/>
            <a:ext cx="2355850" cy="1190625"/>
          </a:xfrm>
          <a:prstGeom prst="rect">
            <a:avLst/>
          </a:prstGeom>
          <a:noFill/>
          <a:ln w="9525">
            <a:noFill/>
            <a:miter lim="800000"/>
            <a:headEnd/>
            <a:tailEnd/>
          </a:ln>
          <a:effectLst/>
        </p:spPr>
        <p:txBody>
          <a:bodyPr wrap="none">
            <a:spAutoFit/>
          </a:bodyPr>
          <a:lstStyle/>
          <a:p>
            <a:r>
              <a:rPr lang="de-DE"/>
              <a:t>Fisher`s Exakter Test</a:t>
            </a:r>
          </a:p>
          <a:p>
            <a:endParaRPr lang="de-DE"/>
          </a:p>
          <a:p>
            <a:r>
              <a:rPr lang="de-DE"/>
              <a:t>Varianzanalyse </a:t>
            </a:r>
          </a:p>
          <a:p>
            <a:endParaRPr lang="de-DE"/>
          </a:p>
        </p:txBody>
      </p:sp>
      <p:sp>
        <p:nvSpPr>
          <p:cNvPr id="182298" name="Text Box 26"/>
          <p:cNvSpPr txBox="1">
            <a:spLocks noChangeArrowheads="1"/>
          </p:cNvSpPr>
          <p:nvPr/>
        </p:nvSpPr>
        <p:spPr bwMode="auto">
          <a:xfrm>
            <a:off x="755650" y="1052513"/>
            <a:ext cx="3041650" cy="1465262"/>
          </a:xfrm>
          <a:prstGeom prst="rect">
            <a:avLst/>
          </a:prstGeom>
          <a:noFill/>
          <a:ln w="9525">
            <a:noFill/>
            <a:miter lim="800000"/>
            <a:headEnd/>
            <a:tailEnd/>
          </a:ln>
          <a:effectLst/>
        </p:spPr>
        <p:txBody>
          <a:bodyPr wrap="none">
            <a:spAutoFit/>
          </a:bodyPr>
          <a:lstStyle/>
          <a:p>
            <a:r>
              <a:rPr lang="de-DE" dirty="0" err="1"/>
              <a:t>Pearson`s</a:t>
            </a:r>
            <a:r>
              <a:rPr lang="de-DE" dirty="0"/>
              <a:t> Chi-Quadrat Test</a:t>
            </a:r>
          </a:p>
          <a:p>
            <a:r>
              <a:rPr lang="de-DE" dirty="0"/>
              <a:t>1900 </a:t>
            </a:r>
          </a:p>
          <a:p>
            <a:endParaRPr lang="de-DE" dirty="0"/>
          </a:p>
          <a:p>
            <a:endParaRPr lang="de-DE" dirty="0"/>
          </a:p>
          <a:p>
            <a:r>
              <a:rPr lang="de-DE" dirty="0"/>
              <a:t>Korrelation und Regression</a:t>
            </a:r>
          </a:p>
        </p:txBody>
      </p:sp>
      <p:pic>
        <p:nvPicPr>
          <p:cNvPr id="182300" name="Picture 28" descr="Image:R. A. Fischer.jpg">
            <a:hlinkClick r:id="rId6"/>
          </p:cNvPr>
          <p:cNvPicPr>
            <a:picLocks noChangeAspect="1" noChangeArrowheads="1"/>
          </p:cNvPicPr>
          <p:nvPr/>
        </p:nvPicPr>
        <p:blipFill>
          <a:blip r:embed="rId7" cstate="print"/>
          <a:srcRect/>
          <a:stretch>
            <a:fillRect/>
          </a:stretch>
        </p:blipFill>
        <p:spPr bwMode="auto">
          <a:xfrm>
            <a:off x="5435600" y="2781300"/>
            <a:ext cx="2189163" cy="2663825"/>
          </a:xfrm>
          <a:prstGeom prst="rect">
            <a:avLst/>
          </a:prstGeom>
          <a:noFill/>
        </p:spPr>
      </p:pic>
      <p:sp>
        <p:nvSpPr>
          <p:cNvPr id="182301" name="Rectangle 29"/>
          <p:cNvSpPr>
            <a:spLocks noChangeArrowheads="1"/>
          </p:cNvSpPr>
          <p:nvPr/>
        </p:nvSpPr>
        <p:spPr bwMode="auto">
          <a:xfrm>
            <a:off x="4427538" y="5661025"/>
            <a:ext cx="4032250" cy="366713"/>
          </a:xfrm>
          <a:prstGeom prst="rect">
            <a:avLst/>
          </a:prstGeom>
          <a:noFill/>
          <a:ln w="9525">
            <a:noFill/>
            <a:miter lim="800000"/>
            <a:headEnd/>
            <a:tailEnd/>
          </a:ln>
          <a:effectLst/>
        </p:spPr>
        <p:txBody>
          <a:bodyPr wrap="none" anchor="ctr">
            <a:spAutoFit/>
          </a:bodyPr>
          <a:lstStyle/>
          <a:p>
            <a:r>
              <a:rPr lang="de-DE"/>
              <a:t>Sir Ronald Aylmer Fisher (1890-1962)</a:t>
            </a:r>
          </a:p>
        </p:txBody>
      </p:sp>
      <p:sp>
        <p:nvSpPr>
          <p:cNvPr id="182302" name="Rectangle 30"/>
          <p:cNvSpPr>
            <a:spLocks noChangeArrowheads="1"/>
          </p:cNvSpPr>
          <p:nvPr/>
        </p:nvSpPr>
        <p:spPr bwMode="auto">
          <a:xfrm>
            <a:off x="684213" y="5661025"/>
            <a:ext cx="2813050" cy="366713"/>
          </a:xfrm>
          <a:prstGeom prst="rect">
            <a:avLst/>
          </a:prstGeom>
          <a:noFill/>
          <a:ln w="9525">
            <a:noFill/>
            <a:miter lim="800000"/>
            <a:headEnd/>
            <a:tailEnd/>
          </a:ln>
          <a:effectLst/>
        </p:spPr>
        <p:txBody>
          <a:bodyPr wrap="none" anchor="ctr">
            <a:spAutoFit/>
          </a:bodyPr>
          <a:lstStyle/>
          <a:p>
            <a:r>
              <a:rPr lang="de-DE"/>
              <a:t>Karl Pearson (1857-1936)</a:t>
            </a:r>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5" name="Rectangle 5"/>
          <p:cNvSpPr>
            <a:spLocks noGrp="1" noChangeArrowheads="1"/>
          </p:cNvSpPr>
          <p:nvPr>
            <p:ph type="title"/>
          </p:nvPr>
        </p:nvSpPr>
        <p:spPr/>
        <p:txBody>
          <a:bodyPr/>
          <a:lstStyle/>
          <a:p>
            <a:pPr algn="ctr"/>
            <a:r>
              <a:rPr lang="de-DE" dirty="0" smtClean="0"/>
              <a:t>Chi-Quadrat-Test </a:t>
            </a:r>
            <a:r>
              <a:rPr lang="de-DE" sz="2000" dirty="0" smtClean="0"/>
              <a:t>qualitatives Merkmal</a:t>
            </a:r>
            <a:endParaRPr lang="de-DE" sz="2000" dirty="0"/>
          </a:p>
        </p:txBody>
      </p:sp>
      <p:graphicFrame>
        <p:nvGraphicFramePr>
          <p:cNvPr id="184365" name="Group 45"/>
          <p:cNvGraphicFramePr>
            <a:graphicFrameLocks noGrp="1"/>
          </p:cNvGraphicFramePr>
          <p:nvPr>
            <p:ph sz="half" idx="1"/>
          </p:nvPr>
        </p:nvGraphicFramePr>
        <p:xfrm>
          <a:off x="457200" y="1600200"/>
          <a:ext cx="8075613" cy="1663700"/>
        </p:xfrm>
        <a:graphic>
          <a:graphicData uri="http://schemas.openxmlformats.org/drawingml/2006/table">
            <a:tbl>
              <a:tblPr/>
              <a:tblGrid>
                <a:gridCol w="2454275">
                  <a:extLst>
                    <a:ext uri="{9D8B030D-6E8A-4147-A177-3AD203B41FA5}">
                      <a16:colId xmlns:a16="http://schemas.microsoft.com/office/drawing/2014/main" val="20000"/>
                    </a:ext>
                  </a:extLst>
                </a:gridCol>
                <a:gridCol w="1938338">
                  <a:extLst>
                    <a:ext uri="{9D8B030D-6E8A-4147-A177-3AD203B41FA5}">
                      <a16:colId xmlns:a16="http://schemas.microsoft.com/office/drawing/2014/main" val="20001"/>
                    </a:ext>
                  </a:extLst>
                </a:gridCol>
                <a:gridCol w="1876425">
                  <a:extLst>
                    <a:ext uri="{9D8B030D-6E8A-4147-A177-3AD203B41FA5}">
                      <a16:colId xmlns:a16="http://schemas.microsoft.com/office/drawing/2014/main" val="20002"/>
                    </a:ext>
                  </a:extLst>
                </a:gridCol>
                <a:gridCol w="1806575">
                  <a:extLst>
                    <a:ext uri="{9D8B030D-6E8A-4147-A177-3AD203B41FA5}">
                      <a16:colId xmlns:a16="http://schemas.microsoft.com/office/drawing/2014/main" val="20003"/>
                    </a:ext>
                  </a:extLst>
                </a:gridCol>
              </a:tblGrid>
              <a:tr h="4191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dirty="0" smtClean="0">
                          <a:ln>
                            <a:noFill/>
                          </a:ln>
                          <a:solidFill>
                            <a:srgbClr val="000036"/>
                          </a:solidFill>
                          <a:effectLst/>
                          <a:latin typeface="Arial" charset="0"/>
                        </a:rPr>
                        <a:t>Blutdruck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Therapie 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Therapie 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Gesamt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064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Hypertonie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n</a:t>
                      </a:r>
                      <a:r>
                        <a:rPr kumimoji="0" lang="de-DE" sz="1700" b="1" i="0" u="none" strike="noStrike" cap="none" normalizeH="0" baseline="-25000" smtClean="0">
                          <a:ln>
                            <a:noFill/>
                          </a:ln>
                          <a:solidFill>
                            <a:srgbClr val="000036"/>
                          </a:solidFill>
                          <a:effectLst/>
                          <a:latin typeface="Arial" charset="0"/>
                        </a:rPr>
                        <a:t>1.1</a:t>
                      </a:r>
                      <a:r>
                        <a:rPr kumimoji="0" lang="de-DE" sz="1700" b="1" i="0" u="none" strike="noStrike" cap="none" normalizeH="0" baseline="0" smtClean="0">
                          <a:ln>
                            <a:noFill/>
                          </a:ln>
                          <a:solidFill>
                            <a:srgbClr val="000036"/>
                          </a:solidFill>
                          <a:effectLst/>
                          <a:latin typeface="Arial" charset="0"/>
                        </a:rPr>
                        <a:t>=300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n</a:t>
                      </a:r>
                      <a:r>
                        <a:rPr kumimoji="0" lang="de-DE" sz="1700" b="1" i="0" u="none" strike="noStrike" cap="none" normalizeH="0" baseline="-25000" smtClean="0">
                          <a:ln>
                            <a:noFill/>
                          </a:ln>
                          <a:solidFill>
                            <a:srgbClr val="000036"/>
                          </a:solidFill>
                          <a:effectLst/>
                          <a:latin typeface="Arial" charset="0"/>
                        </a:rPr>
                        <a:t>1.2</a:t>
                      </a:r>
                      <a:r>
                        <a:rPr kumimoji="0" lang="de-DE" sz="1700" b="1" i="0" u="none" strike="noStrike" cap="none" normalizeH="0" baseline="0" smtClean="0">
                          <a:ln>
                            <a:noFill/>
                          </a:ln>
                          <a:solidFill>
                            <a:srgbClr val="000036"/>
                          </a:solidFill>
                          <a:effectLst/>
                          <a:latin typeface="Arial" charset="0"/>
                        </a:rPr>
                        <a:t>=150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n</a:t>
                      </a:r>
                      <a:r>
                        <a:rPr kumimoji="0" lang="de-DE" sz="1700" b="1" i="0" u="none" strike="noStrike" cap="none" normalizeH="0" baseline="-25000" smtClean="0">
                          <a:ln>
                            <a:noFill/>
                          </a:ln>
                          <a:solidFill>
                            <a:srgbClr val="000036"/>
                          </a:solidFill>
                          <a:effectLst/>
                          <a:latin typeface="Arial" charset="0"/>
                        </a:rPr>
                        <a:t>1.</a:t>
                      </a:r>
                      <a:r>
                        <a:rPr kumimoji="0" lang="de-DE" sz="1700" b="1" i="0" u="none" strike="noStrike" cap="none" normalizeH="0" baseline="0" smtClean="0">
                          <a:ln>
                            <a:noFill/>
                          </a:ln>
                          <a:solidFill>
                            <a:srgbClr val="000036"/>
                          </a:solidFill>
                          <a:effectLst/>
                          <a:latin typeface="Arial" charset="0"/>
                        </a:rPr>
                        <a:t>=450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318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Normotonie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n</a:t>
                      </a:r>
                      <a:r>
                        <a:rPr kumimoji="0" lang="de-DE" sz="1700" b="1" i="0" u="none" strike="noStrike" cap="none" normalizeH="0" baseline="-25000" smtClean="0">
                          <a:ln>
                            <a:noFill/>
                          </a:ln>
                          <a:solidFill>
                            <a:srgbClr val="000036"/>
                          </a:solidFill>
                          <a:effectLst/>
                          <a:latin typeface="Arial" charset="0"/>
                        </a:rPr>
                        <a:t>2.1</a:t>
                      </a:r>
                      <a:r>
                        <a:rPr kumimoji="0" lang="de-DE" sz="1700" b="1" i="0" u="none" strike="noStrike" cap="none" normalizeH="0" baseline="0" smtClean="0">
                          <a:ln>
                            <a:noFill/>
                          </a:ln>
                          <a:solidFill>
                            <a:srgbClr val="000036"/>
                          </a:solidFill>
                          <a:effectLst/>
                          <a:latin typeface="Arial" charset="0"/>
                        </a:rPr>
                        <a:t>=300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n</a:t>
                      </a:r>
                      <a:r>
                        <a:rPr kumimoji="0" lang="de-DE" sz="1700" b="1" i="0" u="none" strike="noStrike" cap="none" normalizeH="0" baseline="-25000" smtClean="0">
                          <a:ln>
                            <a:noFill/>
                          </a:ln>
                          <a:solidFill>
                            <a:srgbClr val="000036"/>
                          </a:solidFill>
                          <a:effectLst/>
                          <a:latin typeface="Arial" charset="0"/>
                        </a:rPr>
                        <a:t>2.2</a:t>
                      </a:r>
                      <a:r>
                        <a:rPr kumimoji="0" lang="de-DE" sz="1700" b="1" i="0" u="none" strike="noStrike" cap="none" normalizeH="0" baseline="0" smtClean="0">
                          <a:ln>
                            <a:noFill/>
                          </a:ln>
                          <a:solidFill>
                            <a:srgbClr val="000036"/>
                          </a:solidFill>
                          <a:effectLst/>
                          <a:latin typeface="Arial" charset="0"/>
                        </a:rPr>
                        <a:t>=250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n</a:t>
                      </a:r>
                      <a:r>
                        <a:rPr kumimoji="0" lang="de-DE" sz="1700" b="1" i="0" u="none" strike="noStrike" cap="none" normalizeH="0" baseline="-25000" smtClean="0">
                          <a:ln>
                            <a:noFill/>
                          </a:ln>
                          <a:solidFill>
                            <a:srgbClr val="000036"/>
                          </a:solidFill>
                          <a:effectLst/>
                          <a:latin typeface="Arial" charset="0"/>
                        </a:rPr>
                        <a:t>2.</a:t>
                      </a:r>
                      <a:r>
                        <a:rPr kumimoji="0" lang="de-DE" sz="1700" b="1" i="0" u="none" strike="noStrike" cap="none" normalizeH="0" baseline="0" smtClean="0">
                          <a:ln>
                            <a:noFill/>
                          </a:ln>
                          <a:solidFill>
                            <a:srgbClr val="000036"/>
                          </a:solidFill>
                          <a:effectLst/>
                          <a:latin typeface="Arial" charset="0"/>
                        </a:rPr>
                        <a:t>=550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064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Gesamt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n</a:t>
                      </a:r>
                      <a:r>
                        <a:rPr kumimoji="0" lang="de-DE" sz="1700" b="1" i="0" u="none" strike="noStrike" cap="none" normalizeH="0" baseline="-25000" smtClean="0">
                          <a:ln>
                            <a:noFill/>
                          </a:ln>
                          <a:solidFill>
                            <a:srgbClr val="000036"/>
                          </a:solidFill>
                          <a:effectLst/>
                          <a:latin typeface="Arial" charset="0"/>
                        </a:rPr>
                        <a:t>.1</a:t>
                      </a:r>
                      <a:r>
                        <a:rPr kumimoji="0" lang="de-DE" sz="1700" b="1" i="0" u="none" strike="noStrike" cap="none" normalizeH="0" baseline="0" smtClean="0">
                          <a:ln>
                            <a:noFill/>
                          </a:ln>
                          <a:solidFill>
                            <a:srgbClr val="000036"/>
                          </a:solidFill>
                          <a:effectLst/>
                          <a:latin typeface="Arial" charset="0"/>
                        </a:rPr>
                        <a:t>=600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dirty="0" smtClean="0">
                          <a:ln>
                            <a:noFill/>
                          </a:ln>
                          <a:solidFill>
                            <a:srgbClr val="000036"/>
                          </a:solidFill>
                          <a:effectLst/>
                          <a:latin typeface="Arial" charset="0"/>
                        </a:rPr>
                        <a:t>n</a:t>
                      </a:r>
                      <a:r>
                        <a:rPr kumimoji="0" lang="de-DE" sz="1700" b="1" i="0" u="none" strike="noStrike" cap="none" normalizeH="0" baseline="-25000" dirty="0" smtClean="0">
                          <a:ln>
                            <a:noFill/>
                          </a:ln>
                          <a:solidFill>
                            <a:srgbClr val="000036"/>
                          </a:solidFill>
                          <a:effectLst/>
                          <a:latin typeface="Arial" charset="0"/>
                        </a:rPr>
                        <a:t>.2</a:t>
                      </a:r>
                      <a:r>
                        <a:rPr kumimoji="0" lang="de-DE" sz="1700" b="1" i="0" u="none" strike="noStrike" cap="none" normalizeH="0" baseline="0" dirty="0" smtClean="0">
                          <a:ln>
                            <a:noFill/>
                          </a:ln>
                          <a:solidFill>
                            <a:srgbClr val="000036"/>
                          </a:solidFill>
                          <a:effectLst/>
                          <a:latin typeface="Arial" charset="0"/>
                        </a:rPr>
                        <a:t>=400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dirty="0" smtClean="0">
                          <a:ln>
                            <a:noFill/>
                          </a:ln>
                          <a:solidFill>
                            <a:srgbClr val="000036"/>
                          </a:solidFill>
                          <a:effectLst/>
                          <a:latin typeface="Arial" charset="0"/>
                        </a:rPr>
                        <a:t>n=1000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184353" name="Object 33"/>
          <p:cNvGraphicFramePr>
            <a:graphicFrameLocks noGrp="1" noChangeAspect="1"/>
          </p:cNvGraphicFramePr>
          <p:nvPr>
            <p:ph sz="quarter" idx="2"/>
          </p:nvPr>
        </p:nvGraphicFramePr>
        <p:xfrm>
          <a:off x="8100392" y="3933056"/>
          <a:ext cx="533400" cy="215900"/>
        </p:xfrm>
        <a:graphic>
          <a:graphicData uri="http://schemas.openxmlformats.org/presentationml/2006/ole">
            <mc:AlternateContent xmlns:mc="http://schemas.openxmlformats.org/markup-compatibility/2006">
              <mc:Choice xmlns:v="urn:schemas-microsoft-com:vml" Requires="v">
                <p:oleObj spid="_x0000_s184885" name="Formel" r:id="rId4" imgW="532937" imgH="215713" progId="Equation.3">
                  <p:embed/>
                </p:oleObj>
              </mc:Choice>
              <mc:Fallback>
                <p:oleObj name="Formel" r:id="rId4" imgW="532937" imgH="215713" progId="Equation.3">
                  <p:embed/>
                  <p:pic>
                    <p:nvPicPr>
                      <p:cNvPr id="0" name="Picture 45"/>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00392" y="3933056"/>
                        <a:ext cx="5334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64" name="Object 44"/>
          <p:cNvGraphicFramePr>
            <a:graphicFrameLocks noGrp="1" noChangeAspect="1"/>
          </p:cNvGraphicFramePr>
          <p:nvPr>
            <p:ph sz="quarter" idx="3"/>
          </p:nvPr>
        </p:nvGraphicFramePr>
        <p:xfrm>
          <a:off x="4284663" y="4349750"/>
          <a:ext cx="647700" cy="261938"/>
        </p:xfrm>
        <a:graphic>
          <a:graphicData uri="http://schemas.openxmlformats.org/presentationml/2006/ole">
            <mc:AlternateContent xmlns:mc="http://schemas.openxmlformats.org/markup-compatibility/2006">
              <mc:Choice xmlns:v="urn:schemas-microsoft-com:vml" Requires="v">
                <p:oleObj spid="_x0000_s184886" name="Formel" r:id="rId6" imgW="532937" imgH="215713" progId="Equation.3">
                  <p:embed/>
                </p:oleObj>
              </mc:Choice>
              <mc:Fallback>
                <p:oleObj name="Formel" r:id="rId6" imgW="532937" imgH="215713" progId="Equation.3">
                  <p:embed/>
                  <p:pic>
                    <p:nvPicPr>
                      <p:cNvPr id="0" name="Picture 46"/>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4663" y="4349750"/>
                        <a:ext cx="647700" cy="261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 name="Datumsplatzhalter 5"/>
          <p:cNvSpPr>
            <a:spLocks noGrp="1"/>
          </p:cNvSpPr>
          <p:nvPr>
            <p:ph type="dt" sz="half" idx="10"/>
          </p:nvPr>
        </p:nvSpPr>
        <p:spPr/>
        <p:txBody>
          <a:bodyPr/>
          <a:lstStyle/>
          <a:p>
            <a:fld id="{A054002E-18BA-4116-B680-095540A2007C}" type="datetime1">
              <a:rPr lang="de-AT" smtClean="0"/>
              <a:pPr/>
              <a:t>18.06.2021</a:t>
            </a:fld>
            <a:endParaRPr lang="de-DE" altLang="en-US"/>
          </a:p>
        </p:txBody>
      </p:sp>
      <p:sp>
        <p:nvSpPr>
          <p:cNvPr id="45" name="Fußzeilenplatzhalter 6"/>
          <p:cNvSpPr>
            <a:spLocks noGrp="1"/>
          </p:cNvSpPr>
          <p:nvPr>
            <p:ph type="ftr" sz="quarter" idx="11"/>
          </p:nvPr>
        </p:nvSpPr>
        <p:spPr/>
        <p:txBody>
          <a:bodyPr/>
          <a:lstStyle/>
          <a:p>
            <a:r>
              <a:rPr lang="de-DE" altLang="en-US"/>
              <a:t>hanno.ulmer@i-med.ac.at</a:t>
            </a:r>
          </a:p>
        </p:txBody>
      </p:sp>
      <p:sp>
        <p:nvSpPr>
          <p:cNvPr id="46" name="Foliennummernplatzhalter 7"/>
          <p:cNvSpPr>
            <a:spLocks noGrp="1"/>
          </p:cNvSpPr>
          <p:nvPr>
            <p:ph type="sldNum" sz="quarter" idx="12"/>
          </p:nvPr>
        </p:nvSpPr>
        <p:spPr/>
        <p:txBody>
          <a:bodyPr/>
          <a:lstStyle/>
          <a:p>
            <a:r>
              <a:rPr lang="de-DE" altLang="en-US"/>
              <a:t>Seite </a:t>
            </a:r>
            <a:fld id="{4A7259CE-3022-4DB0-AF62-02D5A955ECF5}" type="slidenum">
              <a:rPr lang="de-DE" altLang="en-US"/>
              <a:pPr/>
              <a:t>183</a:t>
            </a:fld>
            <a:endParaRPr lang="de-DE" altLang="en-US"/>
          </a:p>
        </p:txBody>
      </p:sp>
      <p:sp>
        <p:nvSpPr>
          <p:cNvPr id="184322" name="Rectangle 2"/>
          <p:cNvSpPr>
            <a:spLocks noChangeArrowheads="1"/>
          </p:cNvSpPr>
          <p:nvPr/>
        </p:nvSpPr>
        <p:spPr bwMode="auto">
          <a:xfrm>
            <a:off x="2700338" y="4724400"/>
            <a:ext cx="2538412" cy="720725"/>
          </a:xfrm>
          <a:prstGeom prst="rect">
            <a:avLst/>
          </a:prstGeom>
          <a:solidFill>
            <a:srgbClr val="FFFF99"/>
          </a:solidFill>
          <a:ln w="9525">
            <a:solidFill>
              <a:schemeClr val="tx1"/>
            </a:solidFill>
            <a:miter lim="800000"/>
            <a:headEnd/>
            <a:tailEnd/>
          </a:ln>
          <a:effectLst/>
        </p:spPr>
        <p:txBody>
          <a:bodyPr wrap="none" anchor="ctr"/>
          <a:lstStyle/>
          <a:p>
            <a:pPr algn="ctr"/>
            <a:endParaRPr lang="en-GB">
              <a:solidFill>
                <a:srgbClr val="FFFF99"/>
              </a:solidFill>
            </a:endParaRPr>
          </a:p>
        </p:txBody>
      </p:sp>
      <p:graphicFrame>
        <p:nvGraphicFramePr>
          <p:cNvPr id="184323" name="Object 3"/>
          <p:cNvGraphicFramePr>
            <a:graphicFrameLocks noChangeAspect="1"/>
          </p:cNvGraphicFramePr>
          <p:nvPr/>
        </p:nvGraphicFramePr>
        <p:xfrm>
          <a:off x="2700338" y="4725988"/>
          <a:ext cx="6037262" cy="684212"/>
        </p:xfrm>
        <a:graphic>
          <a:graphicData uri="http://schemas.openxmlformats.org/presentationml/2006/ole">
            <mc:AlternateContent xmlns:mc="http://schemas.openxmlformats.org/markup-compatibility/2006">
              <mc:Choice xmlns:v="urn:schemas-microsoft-com:vml" Requires="v">
                <p:oleObj spid="_x0000_s184887" name="Formel" r:id="rId8" imgW="4038600" imgH="457200" progId="Equation.3">
                  <p:embed/>
                </p:oleObj>
              </mc:Choice>
              <mc:Fallback>
                <p:oleObj name="Formel" r:id="rId8" imgW="4038600" imgH="457200" progId="Equation.3">
                  <p:embed/>
                  <p:pic>
                    <p:nvPicPr>
                      <p:cNvPr id="0" name="Picture 4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00338" y="4725988"/>
                        <a:ext cx="6037262" cy="684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324" name="Rectangle 4"/>
          <p:cNvSpPr>
            <a:spLocks noChangeArrowheads="1"/>
          </p:cNvSpPr>
          <p:nvPr/>
        </p:nvSpPr>
        <p:spPr bwMode="auto">
          <a:xfrm>
            <a:off x="2701925" y="5516563"/>
            <a:ext cx="2517775" cy="433387"/>
          </a:xfrm>
          <a:prstGeom prst="rect">
            <a:avLst/>
          </a:prstGeom>
          <a:solidFill>
            <a:srgbClr val="FFFF99"/>
          </a:solidFill>
          <a:ln w="9525">
            <a:solidFill>
              <a:schemeClr val="tx1"/>
            </a:solidFill>
            <a:miter lim="800000"/>
            <a:headEnd/>
            <a:tailEnd/>
          </a:ln>
          <a:effectLst/>
        </p:spPr>
        <p:txBody>
          <a:bodyPr wrap="none" anchor="ctr"/>
          <a:lstStyle/>
          <a:p>
            <a:pPr algn="ctr"/>
            <a:endParaRPr lang="en-GB">
              <a:solidFill>
                <a:srgbClr val="FFFF99"/>
              </a:solidFill>
            </a:endParaRPr>
          </a:p>
        </p:txBody>
      </p:sp>
      <p:sp>
        <p:nvSpPr>
          <p:cNvPr id="184355" name="Text Box 35"/>
          <p:cNvSpPr txBox="1">
            <a:spLocks noChangeArrowheads="1"/>
          </p:cNvSpPr>
          <p:nvPr/>
        </p:nvSpPr>
        <p:spPr bwMode="auto">
          <a:xfrm>
            <a:off x="179388" y="3860800"/>
            <a:ext cx="8856662" cy="1384300"/>
          </a:xfrm>
          <a:prstGeom prst="rect">
            <a:avLst/>
          </a:prstGeom>
          <a:noFill/>
          <a:ln w="9525">
            <a:noFill/>
            <a:miter lim="800000"/>
            <a:headEnd/>
            <a:tailEnd/>
          </a:ln>
          <a:effectLst/>
        </p:spPr>
        <p:txBody>
          <a:bodyPr>
            <a:spAutoFit/>
          </a:bodyPr>
          <a:lstStyle/>
          <a:p>
            <a:pPr>
              <a:spcBef>
                <a:spcPct val="50000"/>
              </a:spcBef>
            </a:pPr>
            <a:r>
              <a:rPr lang="de-DE" b="1" dirty="0"/>
              <a:t>H</a:t>
            </a:r>
            <a:r>
              <a:rPr lang="de-DE" sz="1600" b="1" dirty="0"/>
              <a:t>0</a:t>
            </a:r>
            <a:r>
              <a:rPr lang="de-DE" b="1" dirty="0"/>
              <a:t>: Es besteht kein Zusammenhang zwischen Therapie und Blutdruck (          )</a:t>
            </a:r>
          </a:p>
          <a:p>
            <a:pPr>
              <a:spcBef>
                <a:spcPct val="50000"/>
              </a:spcBef>
              <a:spcAft>
                <a:spcPct val="70000"/>
              </a:spcAft>
            </a:pPr>
            <a:r>
              <a:rPr lang="de-DE" b="1" dirty="0"/>
              <a:t>H</a:t>
            </a:r>
            <a:r>
              <a:rPr lang="de-DE" sz="1600" b="1" dirty="0"/>
              <a:t>1</a:t>
            </a:r>
            <a:r>
              <a:rPr lang="de-DE" b="1" dirty="0"/>
              <a:t>: Es besteht ein Zusammenhang (            )</a:t>
            </a:r>
          </a:p>
          <a:p>
            <a:pPr>
              <a:spcBef>
                <a:spcPct val="50000"/>
              </a:spcBef>
            </a:pPr>
            <a:r>
              <a:rPr lang="de-DE" b="1" dirty="0"/>
              <a:t>Teststatistik:</a:t>
            </a:r>
            <a:r>
              <a:rPr lang="de-DE" sz="1600" b="1" dirty="0"/>
              <a:t> </a:t>
            </a:r>
          </a:p>
        </p:txBody>
      </p:sp>
      <p:sp>
        <p:nvSpPr>
          <p:cNvPr id="184356" name="Rectangle 36"/>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en-US"/>
          </a:p>
        </p:txBody>
      </p:sp>
      <p:sp>
        <p:nvSpPr>
          <p:cNvPr id="184357" name="Text Box 37"/>
          <p:cNvSpPr txBox="1">
            <a:spLocks noChangeArrowheads="1"/>
          </p:cNvSpPr>
          <p:nvPr/>
        </p:nvSpPr>
        <p:spPr bwMode="auto">
          <a:xfrm>
            <a:off x="827088" y="5805488"/>
            <a:ext cx="6767512" cy="336550"/>
          </a:xfrm>
          <a:prstGeom prst="rect">
            <a:avLst/>
          </a:prstGeom>
          <a:noFill/>
          <a:ln w="9525">
            <a:noFill/>
            <a:miter lim="800000"/>
            <a:headEnd/>
            <a:tailEnd/>
          </a:ln>
          <a:effectLst/>
        </p:spPr>
        <p:txBody>
          <a:bodyPr>
            <a:spAutoFit/>
          </a:bodyPr>
          <a:lstStyle/>
          <a:p>
            <a:pPr>
              <a:spcBef>
                <a:spcPct val="50000"/>
              </a:spcBef>
            </a:pPr>
            <a:endParaRPr lang="en-GB" sz="1600" b="1"/>
          </a:p>
        </p:txBody>
      </p:sp>
      <p:sp>
        <p:nvSpPr>
          <p:cNvPr id="184358" name="Text Box 38"/>
          <p:cNvSpPr txBox="1">
            <a:spLocks noChangeArrowheads="1"/>
          </p:cNvSpPr>
          <p:nvPr/>
        </p:nvSpPr>
        <p:spPr bwMode="auto">
          <a:xfrm>
            <a:off x="827088" y="5876925"/>
            <a:ext cx="7058025" cy="336550"/>
          </a:xfrm>
          <a:prstGeom prst="rect">
            <a:avLst/>
          </a:prstGeom>
          <a:noFill/>
          <a:ln w="9525">
            <a:noFill/>
            <a:miter lim="800000"/>
            <a:headEnd/>
            <a:tailEnd/>
          </a:ln>
          <a:effectLst/>
        </p:spPr>
        <p:txBody>
          <a:bodyPr>
            <a:spAutoFit/>
          </a:bodyPr>
          <a:lstStyle/>
          <a:p>
            <a:pPr>
              <a:spcBef>
                <a:spcPct val="50000"/>
              </a:spcBef>
            </a:pPr>
            <a:endParaRPr lang="en-GB" sz="1600" b="1"/>
          </a:p>
        </p:txBody>
      </p:sp>
      <p:sp>
        <p:nvSpPr>
          <p:cNvPr id="184359" name="Text Box 39"/>
          <p:cNvSpPr txBox="1">
            <a:spLocks noChangeArrowheads="1"/>
          </p:cNvSpPr>
          <p:nvPr/>
        </p:nvSpPr>
        <p:spPr bwMode="auto">
          <a:xfrm>
            <a:off x="468313" y="5511800"/>
            <a:ext cx="7920037" cy="641350"/>
          </a:xfrm>
          <a:prstGeom prst="rect">
            <a:avLst/>
          </a:prstGeom>
          <a:noFill/>
          <a:ln w="9525">
            <a:noFill/>
            <a:miter lim="800000"/>
            <a:headEnd/>
            <a:tailEnd/>
          </a:ln>
          <a:effectLst/>
        </p:spPr>
        <p:txBody>
          <a:bodyPr>
            <a:spAutoFit/>
          </a:bodyPr>
          <a:lstStyle/>
          <a:p>
            <a:pPr>
              <a:spcBef>
                <a:spcPct val="50000"/>
              </a:spcBef>
              <a:tabLst>
                <a:tab pos="4932363" algn="l"/>
                <a:tab pos="5472113" algn="l"/>
              </a:tabLst>
            </a:pPr>
            <a:r>
              <a:rPr lang="de-DE" b="1"/>
              <a:t>Testentscheidung:	=&gt;	Ablehnen der  			Nullhypothese</a:t>
            </a:r>
            <a:r>
              <a:rPr lang="de-DE" sz="1600" b="1"/>
              <a:t>    	                                 </a:t>
            </a:r>
          </a:p>
        </p:txBody>
      </p:sp>
      <p:sp>
        <p:nvSpPr>
          <p:cNvPr id="184360" name="Rectangle 40"/>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en-US"/>
          </a:p>
        </p:txBody>
      </p:sp>
      <p:graphicFrame>
        <p:nvGraphicFramePr>
          <p:cNvPr id="184361" name="Object 41"/>
          <p:cNvGraphicFramePr>
            <a:graphicFrameLocks noChangeAspect="1"/>
          </p:cNvGraphicFramePr>
          <p:nvPr/>
        </p:nvGraphicFramePr>
        <p:xfrm>
          <a:off x="2771775" y="5516563"/>
          <a:ext cx="2406650" cy="381000"/>
        </p:xfrm>
        <a:graphic>
          <a:graphicData uri="http://schemas.openxmlformats.org/presentationml/2006/ole">
            <mc:AlternateContent xmlns:mc="http://schemas.openxmlformats.org/markup-compatibility/2006">
              <mc:Choice xmlns:v="urn:schemas-microsoft-com:vml" Requires="v">
                <p:oleObj spid="_x0000_s184888" name="Formel" r:id="rId10" imgW="1625600" imgH="254000" progId="Equation.3">
                  <p:embed/>
                </p:oleObj>
              </mc:Choice>
              <mc:Fallback>
                <p:oleObj name="Formel" r:id="rId10" imgW="1625600" imgH="254000" progId="Equation.3">
                  <p:embed/>
                  <p:pic>
                    <p:nvPicPr>
                      <p:cNvPr id="0" name="Picture 4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71775" y="5516563"/>
                        <a:ext cx="240665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362" name="Text Box 42"/>
          <p:cNvSpPr txBox="1">
            <a:spLocks noChangeArrowheads="1"/>
          </p:cNvSpPr>
          <p:nvPr/>
        </p:nvSpPr>
        <p:spPr bwMode="auto">
          <a:xfrm>
            <a:off x="755650" y="6092825"/>
            <a:ext cx="7200900" cy="396875"/>
          </a:xfrm>
          <a:prstGeom prst="rect">
            <a:avLst/>
          </a:prstGeom>
          <a:noFill/>
          <a:ln w="9525">
            <a:noFill/>
            <a:miter lim="800000"/>
            <a:headEnd/>
            <a:tailEnd/>
          </a:ln>
          <a:effectLst/>
        </p:spPr>
        <p:txBody>
          <a:bodyPr>
            <a:spAutoFit/>
          </a:bodyPr>
          <a:lstStyle/>
          <a:p>
            <a:pPr>
              <a:spcBef>
                <a:spcPct val="50000"/>
              </a:spcBef>
            </a:pPr>
            <a:endParaRPr lang="en-GB" sz="2000" b="1"/>
          </a:p>
        </p:txBody>
      </p:sp>
      <p:graphicFrame>
        <p:nvGraphicFramePr>
          <p:cNvPr id="184363" name="Object 43"/>
          <p:cNvGraphicFramePr>
            <a:graphicFrameLocks noChangeAspect="1"/>
          </p:cNvGraphicFramePr>
          <p:nvPr/>
        </p:nvGraphicFramePr>
        <p:xfrm>
          <a:off x="2843213" y="6159500"/>
          <a:ext cx="4843462" cy="304800"/>
        </p:xfrm>
        <a:graphic>
          <a:graphicData uri="http://schemas.openxmlformats.org/presentationml/2006/ole">
            <mc:AlternateContent xmlns:mc="http://schemas.openxmlformats.org/markup-compatibility/2006">
              <mc:Choice xmlns:v="urn:schemas-microsoft-com:vml" Requires="v">
                <p:oleObj spid="_x0000_s184889" name="Formel" r:id="rId12" imgW="3924000" imgH="253800" progId="Equation.3">
                  <p:embed/>
                </p:oleObj>
              </mc:Choice>
              <mc:Fallback>
                <p:oleObj name="Formel" r:id="rId12" imgW="3924000" imgH="253800" progId="Equation.3">
                  <p:embed/>
                  <p:pic>
                    <p:nvPicPr>
                      <p:cNvPr id="0" name="Picture 4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43213" y="6159500"/>
                        <a:ext cx="4843462"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Beispiel</a:t>
            </a: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184</a:t>
            </a:fld>
            <a:endParaRPr lang="de-DE" altLang="en-US"/>
          </a:p>
        </p:txBody>
      </p:sp>
      <p:pic>
        <p:nvPicPr>
          <p:cNvPr id="1126402" name="Picture 2"/>
          <p:cNvPicPr>
            <a:picLocks noGrp="1" noChangeAspect="1" noChangeArrowheads="1"/>
          </p:cNvPicPr>
          <p:nvPr>
            <p:ph idx="1"/>
          </p:nvPr>
        </p:nvPicPr>
        <p:blipFill>
          <a:blip r:embed="rId2" cstate="print"/>
          <a:srcRect/>
          <a:stretch>
            <a:fillRect/>
          </a:stretch>
        </p:blipFill>
        <p:spPr bwMode="auto">
          <a:xfrm>
            <a:off x="971600" y="1526481"/>
            <a:ext cx="6036381" cy="2406575"/>
          </a:xfrm>
          <a:prstGeom prst="rect">
            <a:avLst/>
          </a:prstGeom>
          <a:noFill/>
          <a:ln w="9525">
            <a:noFill/>
            <a:miter lim="800000"/>
            <a:headEnd/>
            <a:tailEnd/>
          </a:ln>
        </p:spPr>
      </p:pic>
      <p:sp>
        <p:nvSpPr>
          <p:cNvPr id="8" name="Textfeld 7"/>
          <p:cNvSpPr txBox="1"/>
          <p:nvPr/>
        </p:nvSpPr>
        <p:spPr>
          <a:xfrm>
            <a:off x="755576" y="4077072"/>
            <a:ext cx="7488832" cy="1600438"/>
          </a:xfrm>
          <a:prstGeom prst="rect">
            <a:avLst/>
          </a:prstGeom>
          <a:noFill/>
        </p:spPr>
        <p:txBody>
          <a:bodyPr wrap="square" rtlCol="0">
            <a:spAutoFit/>
          </a:bodyPr>
          <a:lstStyle/>
          <a:p>
            <a:r>
              <a:rPr lang="de-AT" sz="2000" dirty="0" smtClean="0">
                <a:latin typeface="+mn-lt"/>
              </a:rPr>
              <a:t>Teststatistik: </a:t>
            </a:r>
            <a:r>
              <a:rPr lang="en-US" sz="2000" dirty="0" smtClean="0">
                <a:latin typeface="+mn-lt"/>
              </a:rPr>
              <a:t>121.9218 ~ </a:t>
            </a:r>
            <a:r>
              <a:rPr lang="en-US" sz="2000" dirty="0" smtClean="0">
                <a:latin typeface="Symbol" pitchFamily="18" charset="2"/>
              </a:rPr>
              <a:t>c</a:t>
            </a:r>
            <a:r>
              <a:rPr lang="en-US" sz="2000" baseline="30000" dirty="0" smtClean="0">
                <a:latin typeface="Symbol" pitchFamily="18" charset="2"/>
              </a:rPr>
              <a:t>2</a:t>
            </a:r>
            <a:r>
              <a:rPr lang="en-US" sz="2000" baseline="30000" dirty="0" smtClean="0">
                <a:latin typeface="+mn-lt"/>
              </a:rPr>
              <a:t> </a:t>
            </a:r>
            <a:r>
              <a:rPr lang="en-US" sz="2000" dirty="0" smtClean="0">
                <a:latin typeface="+mn-lt"/>
              </a:rPr>
              <a:t>((2-1)*(3-1)) = </a:t>
            </a:r>
            <a:r>
              <a:rPr lang="en-US" sz="2000" dirty="0" smtClean="0">
                <a:latin typeface="Symbol" pitchFamily="18" charset="2"/>
              </a:rPr>
              <a:t>c</a:t>
            </a:r>
            <a:r>
              <a:rPr lang="en-US" sz="2000" baseline="30000" dirty="0" smtClean="0">
                <a:latin typeface="Symbol" pitchFamily="18" charset="2"/>
              </a:rPr>
              <a:t>2</a:t>
            </a:r>
            <a:r>
              <a:rPr lang="en-US" sz="2000" baseline="30000" dirty="0" smtClean="0">
                <a:latin typeface="+mn-lt"/>
              </a:rPr>
              <a:t> </a:t>
            </a:r>
            <a:r>
              <a:rPr lang="en-US" sz="2000" dirty="0" smtClean="0">
                <a:latin typeface="+mn-lt"/>
              </a:rPr>
              <a:t>(2)</a:t>
            </a:r>
          </a:p>
          <a:p>
            <a:r>
              <a:rPr lang="en-US" sz="2000" dirty="0" err="1" smtClean="0">
                <a:latin typeface="+mn-lt"/>
              </a:rPr>
              <a:t>Kritischer</a:t>
            </a:r>
            <a:r>
              <a:rPr lang="en-US" sz="2000" dirty="0" smtClean="0">
                <a:latin typeface="+mn-lt"/>
              </a:rPr>
              <a:t> Wert von </a:t>
            </a:r>
            <a:r>
              <a:rPr lang="en-US" sz="2000" dirty="0" smtClean="0">
                <a:latin typeface="Symbol" pitchFamily="18" charset="2"/>
              </a:rPr>
              <a:t>c</a:t>
            </a:r>
            <a:r>
              <a:rPr lang="en-US" sz="2000" baseline="30000" dirty="0" smtClean="0">
                <a:latin typeface="Symbol" pitchFamily="18" charset="2"/>
              </a:rPr>
              <a:t>2</a:t>
            </a:r>
            <a:r>
              <a:rPr lang="en-US" sz="2000" baseline="30000" dirty="0" smtClean="0">
                <a:latin typeface="+mn-lt"/>
              </a:rPr>
              <a:t> </a:t>
            </a:r>
            <a:r>
              <a:rPr lang="en-US" sz="2000" dirty="0" smtClean="0">
                <a:latin typeface="+mn-lt"/>
              </a:rPr>
              <a:t>(2) = 5.99</a:t>
            </a:r>
          </a:p>
          <a:p>
            <a:pPr>
              <a:buFont typeface="Wingdings"/>
              <a:buChar char="à"/>
            </a:pPr>
            <a:r>
              <a:rPr lang="en-US" sz="2000" dirty="0" err="1" smtClean="0">
                <a:latin typeface="+mn-lt"/>
                <a:sym typeface="Wingdings" pitchFamily="2" charset="2"/>
              </a:rPr>
              <a:t>Nullhypothese</a:t>
            </a:r>
            <a:r>
              <a:rPr lang="en-US" sz="2000" dirty="0" smtClean="0">
                <a:latin typeface="+mn-lt"/>
                <a:sym typeface="Wingdings" pitchFamily="2" charset="2"/>
              </a:rPr>
              <a:t> (</a:t>
            </a:r>
            <a:r>
              <a:rPr lang="en-US" sz="2000" dirty="0" err="1" smtClean="0">
                <a:latin typeface="+mn-lt"/>
                <a:sym typeface="Wingdings" pitchFamily="2" charset="2"/>
              </a:rPr>
              <a:t>Rauchverhalten</a:t>
            </a:r>
            <a:r>
              <a:rPr lang="en-US" sz="2000" dirty="0" smtClean="0">
                <a:latin typeface="+mn-lt"/>
                <a:sym typeface="Wingdings" pitchFamily="2" charset="2"/>
              </a:rPr>
              <a:t> </a:t>
            </a:r>
            <a:r>
              <a:rPr lang="en-US" sz="2000" dirty="0" err="1" smtClean="0">
                <a:latin typeface="+mn-lt"/>
                <a:sym typeface="Wingdings" pitchFamily="2" charset="2"/>
              </a:rPr>
              <a:t>unterscheidet</a:t>
            </a:r>
            <a:r>
              <a:rPr lang="en-US" sz="2000" dirty="0" smtClean="0">
                <a:latin typeface="+mn-lt"/>
                <a:sym typeface="Wingdings" pitchFamily="2" charset="2"/>
              </a:rPr>
              <a:t> </a:t>
            </a:r>
            <a:r>
              <a:rPr lang="en-US" sz="2000" dirty="0" err="1" smtClean="0">
                <a:latin typeface="+mn-lt"/>
                <a:sym typeface="Wingdings" pitchFamily="2" charset="2"/>
              </a:rPr>
              <a:t>sich</a:t>
            </a:r>
            <a:r>
              <a:rPr lang="en-US" sz="2000" dirty="0" smtClean="0">
                <a:latin typeface="+mn-lt"/>
                <a:sym typeface="Wingdings" pitchFamily="2" charset="2"/>
              </a:rPr>
              <a:t> </a:t>
            </a:r>
            <a:r>
              <a:rPr lang="en-US" sz="2000" dirty="0" err="1" smtClean="0">
                <a:latin typeface="+mn-lt"/>
                <a:sym typeface="Wingdings" pitchFamily="2" charset="2"/>
              </a:rPr>
              <a:t>nicht</a:t>
            </a:r>
            <a:r>
              <a:rPr lang="en-US" sz="2000" dirty="0" smtClean="0">
                <a:latin typeface="+mn-lt"/>
                <a:sym typeface="Wingdings" pitchFamily="2" charset="2"/>
              </a:rPr>
              <a:t> </a:t>
            </a:r>
            <a:r>
              <a:rPr lang="en-US" sz="2000" dirty="0" err="1" smtClean="0">
                <a:latin typeface="+mn-lt"/>
                <a:sym typeface="Wingdings" pitchFamily="2" charset="2"/>
              </a:rPr>
              <a:t>zwischen</a:t>
            </a:r>
            <a:r>
              <a:rPr lang="en-US" sz="2000" dirty="0" smtClean="0">
                <a:latin typeface="+mn-lt"/>
                <a:sym typeface="Wingdings" pitchFamily="2" charset="2"/>
              </a:rPr>
              <a:t> </a:t>
            </a:r>
            <a:r>
              <a:rPr lang="en-US" sz="2000" dirty="0" err="1" smtClean="0">
                <a:latin typeface="+mn-lt"/>
                <a:sym typeface="Wingdings" pitchFamily="2" charset="2"/>
              </a:rPr>
              <a:t>Männern</a:t>
            </a:r>
            <a:r>
              <a:rPr lang="en-US" sz="2000" dirty="0" smtClean="0">
                <a:latin typeface="+mn-lt"/>
                <a:sym typeface="Wingdings" pitchFamily="2" charset="2"/>
              </a:rPr>
              <a:t> und Frauen) </a:t>
            </a:r>
            <a:r>
              <a:rPr lang="en-US" sz="2000" dirty="0" err="1" smtClean="0">
                <a:latin typeface="+mn-lt"/>
                <a:sym typeface="Wingdings" pitchFamily="2" charset="2"/>
              </a:rPr>
              <a:t>kann</a:t>
            </a:r>
            <a:r>
              <a:rPr lang="en-US" sz="2000" dirty="0" smtClean="0">
                <a:latin typeface="+mn-lt"/>
                <a:sym typeface="Wingdings" pitchFamily="2" charset="2"/>
              </a:rPr>
              <a:t> </a:t>
            </a:r>
            <a:r>
              <a:rPr lang="en-US" sz="2000" dirty="0" err="1" smtClean="0">
                <a:latin typeface="+mn-lt"/>
                <a:sym typeface="Wingdings" pitchFamily="2" charset="2"/>
              </a:rPr>
              <a:t>abgelehnt</a:t>
            </a:r>
            <a:r>
              <a:rPr lang="en-US" sz="2000" dirty="0" smtClean="0">
                <a:latin typeface="+mn-lt"/>
                <a:sym typeface="Wingdings" pitchFamily="2" charset="2"/>
              </a:rPr>
              <a:t> </a:t>
            </a:r>
            <a:r>
              <a:rPr lang="en-US" sz="2000" dirty="0" err="1" smtClean="0">
                <a:latin typeface="+mn-lt"/>
                <a:sym typeface="Wingdings" pitchFamily="2" charset="2"/>
              </a:rPr>
              <a:t>werden</a:t>
            </a:r>
            <a:r>
              <a:rPr lang="en-US" sz="2000" dirty="0" smtClean="0">
                <a:latin typeface="+mn-lt"/>
                <a:sym typeface="Wingdings" pitchFamily="2" charset="2"/>
              </a:rPr>
              <a:t>(p = 3.3e-27)</a:t>
            </a:r>
          </a:p>
          <a:p>
            <a:pPr>
              <a:buFont typeface="Wingdings"/>
              <a:buChar char="à"/>
            </a:pPr>
            <a:endParaRPr lang="de-AT" dirty="0" smtClean="0">
              <a:latin typeface="+mn-lt"/>
            </a:endParaRPr>
          </a:p>
        </p:txBody>
      </p:sp>
    </p:spTree>
    <p:extLst>
      <p:ext uri="{BB962C8B-B14F-4D97-AF65-F5344CB8AC3E}">
        <p14:creationId xmlns:p14="http://schemas.microsoft.com/office/powerpoint/2010/main" val="158198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dirty="0" smtClean="0"/>
              <a:t>Übung: Führen Sie einen Chi-Quadrat Test durch</a:t>
            </a:r>
            <a:endParaRPr lang="en-US" dirty="0"/>
          </a:p>
        </p:txBody>
      </p:sp>
      <p:sp>
        <p:nvSpPr>
          <p:cNvPr id="3" name="Inhaltsplatzhalter 2"/>
          <p:cNvSpPr>
            <a:spLocks noGrp="1"/>
          </p:cNvSpPr>
          <p:nvPr>
            <p:ph idx="1"/>
          </p:nvPr>
        </p:nvSpPr>
        <p:spPr/>
        <p:txBody>
          <a:bodyPr/>
          <a:lstStyle/>
          <a:p>
            <a:pPr lvl="8">
              <a:buNone/>
            </a:pPr>
            <a:r>
              <a:rPr lang="de-AT" sz="2800" dirty="0" smtClean="0"/>
              <a:t/>
            </a:r>
            <a:br>
              <a:rPr lang="de-AT" sz="2800" dirty="0" smtClean="0"/>
            </a:br>
            <a:endParaRPr lang="de-AT" sz="2800" dirty="0" smtClean="0"/>
          </a:p>
        </p:txBody>
      </p:sp>
      <p:sp>
        <p:nvSpPr>
          <p:cNvPr id="4" name="Datumsplatzhalter 3"/>
          <p:cNvSpPr>
            <a:spLocks noGrp="1"/>
          </p:cNvSpPr>
          <p:nvPr>
            <p:ph type="dt" sz="half" idx="10"/>
          </p:nvPr>
        </p:nvSpPr>
        <p:spPr/>
        <p:txBody>
          <a:bodyPr/>
          <a:lstStyle/>
          <a:p>
            <a:fld id="{A833192F-082F-493A-AABD-D0869F49B4B1}" type="datetime1">
              <a:rPr lang="de-AT" smtClean="0"/>
              <a:pPr/>
              <a:t>18.06.2021</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185</a:t>
            </a:fld>
            <a:endParaRPr lang="de-DE" altLang="en-US"/>
          </a:p>
        </p:txBody>
      </p:sp>
      <p:pic>
        <p:nvPicPr>
          <p:cNvPr id="8" name="Picture 3"/>
          <p:cNvPicPr>
            <a:picLocks noChangeAspect="1" noChangeArrowheads="1"/>
          </p:cNvPicPr>
          <p:nvPr/>
        </p:nvPicPr>
        <p:blipFill>
          <a:blip r:embed="rId2" cstate="print"/>
          <a:srcRect/>
          <a:stretch>
            <a:fillRect/>
          </a:stretch>
        </p:blipFill>
        <p:spPr bwMode="auto">
          <a:xfrm>
            <a:off x="280988" y="2109788"/>
            <a:ext cx="8582025" cy="2638425"/>
          </a:xfrm>
          <a:prstGeom prst="rect">
            <a:avLst/>
          </a:prstGeom>
          <a:noFill/>
          <a:ln w="9525">
            <a:noFill/>
            <a:miter lim="800000"/>
            <a:headEnd/>
            <a:tailEnd/>
          </a:ln>
        </p:spPr>
      </p:pic>
    </p:spTree>
    <p:extLst>
      <p:ext uri="{BB962C8B-B14F-4D97-AF65-F5344CB8AC3E}">
        <p14:creationId xmlns:p14="http://schemas.microsoft.com/office/powerpoint/2010/main" val="296820839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Regression – </a:t>
            </a:r>
            <a:r>
              <a:rPr lang="de-DE" dirty="0" err="1" smtClean="0"/>
              <a:t>significance</a:t>
            </a:r>
            <a:r>
              <a:rPr lang="de-DE" dirty="0" smtClean="0"/>
              <a:t> </a:t>
            </a:r>
            <a:r>
              <a:rPr lang="de-DE" dirty="0" err="1" smtClean="0"/>
              <a:t>testing</a:t>
            </a:r>
            <a:r>
              <a:rPr lang="de-DE" dirty="0" smtClean="0"/>
              <a:t> (1)</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186</a:t>
            </a:fld>
            <a:endParaRPr lang="de-DE" altLang="en-US"/>
          </a:p>
        </p:txBody>
      </p:sp>
      <p:graphicFrame>
        <p:nvGraphicFramePr>
          <p:cNvPr id="7" name="Inhaltsplatzhalter 6"/>
          <p:cNvGraphicFramePr>
            <a:graphicFrameLocks noGrp="1" noChangeAspect="1"/>
          </p:cNvGraphicFramePr>
          <p:nvPr>
            <p:ph idx="1"/>
            <p:extLst>
              <p:ext uri="{D42A27DB-BD31-4B8C-83A1-F6EECF244321}">
                <p14:modId xmlns:p14="http://schemas.microsoft.com/office/powerpoint/2010/main" val="1697821258"/>
              </p:ext>
            </p:extLst>
          </p:nvPr>
        </p:nvGraphicFramePr>
        <p:xfrm>
          <a:off x="1146349" y="1700808"/>
          <a:ext cx="2209800" cy="228600"/>
        </p:xfrm>
        <a:graphic>
          <a:graphicData uri="http://schemas.openxmlformats.org/presentationml/2006/ole">
            <mc:AlternateContent xmlns:mc="http://schemas.openxmlformats.org/markup-compatibility/2006">
              <mc:Choice xmlns:v="urn:schemas-microsoft-com:vml" Requires="v">
                <p:oleObj spid="_x0000_s726102" name="Formel" r:id="rId3" imgW="2209800" imgH="228600" progId="Equation.3">
                  <p:embed/>
                </p:oleObj>
              </mc:Choice>
              <mc:Fallback>
                <p:oleObj name="Formel" r:id="rId3" imgW="2209800" imgH="228600" progId="Equation.3">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6349" y="1700808"/>
                        <a:ext cx="2209800" cy="228600"/>
                      </a:xfrm>
                      <a:prstGeom prst="rect">
                        <a:avLst/>
                      </a:prstGeom>
                      <a:solidFill>
                        <a:srgbClr val="FFFF00"/>
                      </a:solidFill>
                      <a:ln w="57150">
                        <a:solidFill>
                          <a:srgbClr val="FFFF00"/>
                        </a:solidFill>
                        <a:miter lim="800000"/>
                        <a:headEnd/>
                        <a:tailEnd/>
                      </a:ln>
                      <a:effectLst>
                        <a:outerShdw dist="161645" dir="2700000" algn="ctr" rotWithShape="0">
                          <a:schemeClr val="tx1">
                            <a:alpha val="74997"/>
                          </a:schemeClr>
                        </a:outerShdw>
                      </a:effectLst>
                    </p:spPr>
                  </p:pic>
                </p:oleObj>
              </mc:Fallback>
            </mc:AlternateContent>
          </a:graphicData>
        </a:graphic>
      </p:graphicFrame>
      <p:graphicFrame>
        <p:nvGraphicFramePr>
          <p:cNvPr id="8" name="Objekt 7" descr="dimmu borgir faded"/>
          <p:cNvGraphicFramePr>
            <a:graphicFrameLocks noChangeAspect="1"/>
          </p:cNvGraphicFramePr>
          <p:nvPr>
            <p:extLst>
              <p:ext uri="{D42A27DB-BD31-4B8C-83A1-F6EECF244321}">
                <p14:modId xmlns:p14="http://schemas.microsoft.com/office/powerpoint/2010/main" val="3900078117"/>
              </p:ext>
            </p:extLst>
          </p:nvPr>
        </p:nvGraphicFramePr>
        <p:xfrm>
          <a:off x="5724128" y="1556792"/>
          <a:ext cx="2616070" cy="1724347"/>
        </p:xfrm>
        <a:graphic>
          <a:graphicData uri="http://schemas.openxmlformats.org/presentationml/2006/ole">
            <mc:AlternateContent xmlns:mc="http://schemas.openxmlformats.org/markup-compatibility/2006">
              <mc:Choice xmlns:v="urn:schemas-microsoft-com:vml" Requires="v">
                <p:oleObj spid="_x0000_s726103" name="SPW 6.0 Graph" r:id="rId5" imgW="4808830" imgH="3176626" progId="">
                  <p:embed/>
                </p:oleObj>
              </mc:Choice>
              <mc:Fallback>
                <p:oleObj name="SPW 6.0 Graph" r:id="rId5" imgW="4808830" imgH="3176626"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4128" y="1556792"/>
                        <a:ext cx="2616070" cy="1724347"/>
                      </a:xfrm>
                      <a:prstGeom prst="rect">
                        <a:avLst/>
                      </a:prstGeom>
                      <a:solidFill>
                        <a:srgbClr val="000080"/>
                      </a:solidFill>
                      <a:effectLst>
                        <a:outerShdw dist="71842" dir="2700000" algn="ctr" rotWithShape="0">
                          <a:schemeClr val="tx1">
                            <a:alpha val="74997"/>
                          </a:schemeClr>
                        </a:outerShdw>
                      </a:effectLst>
                    </p:spPr>
                  </p:pic>
                </p:oleObj>
              </mc:Fallback>
            </mc:AlternateContent>
          </a:graphicData>
        </a:graphic>
      </p:graphicFrame>
      <p:sp>
        <p:nvSpPr>
          <p:cNvPr id="9" name="Rechteck 8"/>
          <p:cNvSpPr/>
          <p:nvPr/>
        </p:nvSpPr>
        <p:spPr>
          <a:xfrm>
            <a:off x="1475656" y="2195572"/>
            <a:ext cx="1621791" cy="369332"/>
          </a:xfrm>
          <a:prstGeom prst="rect">
            <a:avLst/>
          </a:prstGeom>
        </p:spPr>
        <p:txBody>
          <a:bodyPr wrap="none">
            <a:spAutoFit/>
          </a:bodyPr>
          <a:lstStyle/>
          <a:p>
            <a:r>
              <a:rPr lang="de-DE" dirty="0" err="1">
                <a:latin typeface="+mn-lt"/>
              </a:rPr>
              <a:t>SS</a:t>
            </a:r>
            <a:r>
              <a:rPr lang="de-DE" baseline="-25000" dirty="0" err="1">
                <a:latin typeface="+mn-lt"/>
              </a:rPr>
              <a:t>tot</a:t>
            </a:r>
            <a:r>
              <a:rPr lang="de-DE" dirty="0">
                <a:latin typeface="+mn-lt"/>
              </a:rPr>
              <a:t>=</a:t>
            </a:r>
            <a:r>
              <a:rPr lang="de-DE" dirty="0" err="1">
                <a:latin typeface="+mn-lt"/>
              </a:rPr>
              <a:t>SS</a:t>
            </a:r>
            <a:r>
              <a:rPr lang="de-DE" baseline="-25000" dirty="0" err="1">
                <a:latin typeface="+mn-lt"/>
              </a:rPr>
              <a:t>reg</a:t>
            </a:r>
            <a:r>
              <a:rPr lang="de-DE" dirty="0" err="1">
                <a:latin typeface="+mn-lt"/>
              </a:rPr>
              <a:t>+SS</a:t>
            </a:r>
            <a:r>
              <a:rPr lang="de-DE" baseline="-25000" dirty="0" err="1">
                <a:latin typeface="+mn-lt"/>
              </a:rPr>
              <a:t>res</a:t>
            </a:r>
            <a:endParaRPr lang="de-DE" baseline="-25000" dirty="0">
              <a:latin typeface="+mn-lt"/>
            </a:endParaRPr>
          </a:p>
        </p:txBody>
      </p:sp>
      <mc:AlternateContent xmlns:mc="http://schemas.openxmlformats.org/markup-compatibility/2006" xmlns:a14="http://schemas.microsoft.com/office/drawing/2010/main">
        <mc:Choice Requires="a14">
          <p:sp>
            <p:nvSpPr>
              <p:cNvPr id="11" name="Textfeld 10"/>
              <p:cNvSpPr txBox="1"/>
              <p:nvPr/>
            </p:nvSpPr>
            <p:spPr>
              <a:xfrm>
                <a:off x="491480" y="2564904"/>
                <a:ext cx="4584576" cy="544316"/>
              </a:xfrm>
              <a:prstGeom prst="rect">
                <a:avLst/>
              </a:prstGeom>
              <a:noFill/>
            </p:spPr>
            <p:txBody>
              <a:bodyPr wrap="square" rtlCol="0">
                <a:spAutoFit/>
              </a:bodyPr>
              <a:lstStyle/>
              <a:p>
                <a14:m>
                  <m:oMath xmlns:m="http://schemas.openxmlformats.org/officeDocument/2006/math">
                    <m:sSup>
                      <m:sSupPr>
                        <m:ctrlPr>
                          <a:rPr lang="de-DE" i="1" smtClean="0">
                            <a:latin typeface="Cambria Math" panose="02040503050406030204" pitchFamily="18" charset="0"/>
                          </a:rPr>
                        </m:ctrlPr>
                      </m:sSupPr>
                      <m:e>
                        <m:r>
                          <a:rPr lang="de-DE" b="0" i="1" smtClean="0">
                            <a:latin typeface="Cambria Math"/>
                          </a:rPr>
                          <m:t>𝑅</m:t>
                        </m:r>
                      </m:e>
                      <m:sup>
                        <m:r>
                          <a:rPr lang="de-DE" b="0" i="1" smtClean="0">
                            <a:latin typeface="Cambria Math"/>
                          </a:rPr>
                          <m:t>2</m:t>
                        </m:r>
                      </m:sup>
                    </m:sSup>
                    <m:r>
                      <a:rPr lang="de-DE" b="0" i="1" smtClean="0">
                        <a:latin typeface="Cambria Math"/>
                      </a:rPr>
                      <m:t>=</m:t>
                    </m:r>
                    <m:f>
                      <m:fPr>
                        <m:ctrlPr>
                          <a:rPr lang="de-DE" i="1">
                            <a:latin typeface="Cambria Math" panose="02040503050406030204" pitchFamily="18" charset="0"/>
                          </a:rPr>
                        </m:ctrlPr>
                      </m:fPr>
                      <m:num>
                        <m:sSub>
                          <m:sSubPr>
                            <m:ctrlPr>
                              <a:rPr lang="de-DE" i="1">
                                <a:latin typeface="Cambria Math" panose="02040503050406030204" pitchFamily="18" charset="0"/>
                              </a:rPr>
                            </m:ctrlPr>
                          </m:sSubPr>
                          <m:e>
                            <m:r>
                              <a:rPr lang="de-DE" i="1">
                                <a:latin typeface="Cambria Math"/>
                              </a:rPr>
                              <m:t>𝑆𝑆</m:t>
                            </m:r>
                          </m:e>
                          <m:sub>
                            <m:r>
                              <a:rPr lang="de-DE" i="1">
                                <a:latin typeface="Cambria Math"/>
                              </a:rPr>
                              <m:t>𝑟𝑒𝑔</m:t>
                            </m:r>
                          </m:sub>
                        </m:sSub>
                      </m:num>
                      <m:den>
                        <m:sSub>
                          <m:sSubPr>
                            <m:ctrlPr>
                              <a:rPr lang="de-DE" i="1">
                                <a:latin typeface="Cambria Math" panose="02040503050406030204" pitchFamily="18" charset="0"/>
                              </a:rPr>
                            </m:ctrlPr>
                          </m:sSubPr>
                          <m:e>
                            <m:r>
                              <a:rPr lang="de-DE" i="1">
                                <a:latin typeface="Cambria Math"/>
                              </a:rPr>
                              <m:t>𝑆𝑆</m:t>
                            </m:r>
                          </m:e>
                          <m:sub>
                            <m:r>
                              <a:rPr lang="de-DE" i="1">
                                <a:latin typeface="Cambria Math"/>
                              </a:rPr>
                              <m:t>𝑡𝑜𝑡</m:t>
                            </m:r>
                          </m:sub>
                        </m:sSub>
                      </m:den>
                    </m:f>
                  </m:oMath>
                </a14:m>
                <a:r>
                  <a:rPr lang="de-DE" dirty="0" smtClean="0">
                    <a:latin typeface="+mn-lt"/>
                  </a:rPr>
                  <a:t> … </a:t>
                </a:r>
                <a:r>
                  <a:rPr lang="de-DE" dirty="0" err="1" smtClean="0">
                    <a:latin typeface="+mn-lt"/>
                  </a:rPr>
                  <a:t>Coefficient</a:t>
                </a:r>
                <a:r>
                  <a:rPr lang="de-DE" dirty="0" smtClean="0">
                    <a:latin typeface="+mn-lt"/>
                  </a:rPr>
                  <a:t> </a:t>
                </a:r>
                <a:r>
                  <a:rPr lang="de-DE" dirty="0" err="1" smtClean="0">
                    <a:latin typeface="+mn-lt"/>
                  </a:rPr>
                  <a:t>of</a:t>
                </a:r>
                <a:r>
                  <a:rPr lang="de-DE" dirty="0" smtClean="0">
                    <a:latin typeface="+mn-lt"/>
                  </a:rPr>
                  <a:t> </a:t>
                </a:r>
                <a:r>
                  <a:rPr lang="de-DE" dirty="0" err="1" smtClean="0">
                    <a:latin typeface="+mn-lt"/>
                  </a:rPr>
                  <a:t>determination</a:t>
                </a:r>
                <a:endParaRPr lang="de-DE" dirty="0">
                  <a:latin typeface="+mn-lt"/>
                </a:endParaRPr>
              </a:p>
            </p:txBody>
          </p:sp>
        </mc:Choice>
        <mc:Fallback xmlns="">
          <p:sp>
            <p:nvSpPr>
              <p:cNvPr id="11" name="Textfeld 10"/>
              <p:cNvSpPr txBox="1">
                <a:spLocks noRot="1" noChangeAspect="1" noMove="1" noResize="1" noEditPoints="1" noAdjustHandles="1" noChangeArrowheads="1" noChangeShapeType="1" noTextEdit="1"/>
              </p:cNvSpPr>
              <p:nvPr/>
            </p:nvSpPr>
            <p:spPr>
              <a:xfrm>
                <a:off x="491480" y="2564904"/>
                <a:ext cx="4584576" cy="544316"/>
              </a:xfrm>
              <a:prstGeom prst="rect">
                <a:avLst/>
              </a:prstGeom>
              <a:blipFill rotWithShape="1">
                <a:blip r:embed="rId7" cstate="print"/>
                <a:stretch>
                  <a:fillRect b="-1124"/>
                </a:stretch>
              </a:blipFill>
            </p:spPr>
            <p:txBody>
              <a:bodyPr/>
              <a:lstStyle/>
              <a:p>
                <a:r>
                  <a:rPr lang="de-DE">
                    <a:noFill/>
                  </a:rPr>
                  <a:t> </a:t>
                </a:r>
              </a:p>
            </p:txBody>
          </p:sp>
        </mc:Fallback>
      </mc:AlternateContent>
      <p:sp>
        <p:nvSpPr>
          <p:cNvPr id="14" name="Textfeld 13"/>
          <p:cNvSpPr txBox="1"/>
          <p:nvPr/>
        </p:nvSpPr>
        <p:spPr>
          <a:xfrm>
            <a:off x="467544" y="3426673"/>
            <a:ext cx="8388424" cy="2854628"/>
          </a:xfrm>
          <a:prstGeom prst="rect">
            <a:avLst/>
          </a:prstGeom>
          <a:noFill/>
        </p:spPr>
        <p:txBody>
          <a:bodyPr wrap="square" rtlCol="0">
            <a:spAutoFit/>
          </a:bodyPr>
          <a:lstStyle/>
          <a:p>
            <a:pPr>
              <a:spcAft>
                <a:spcPts val="300"/>
              </a:spcAft>
            </a:pPr>
            <a:r>
              <a:rPr lang="en-GB" dirty="0" smtClean="0">
                <a:latin typeface="+mn-lt"/>
              </a:rPr>
              <a:t>Using </a:t>
            </a:r>
            <a:r>
              <a:rPr lang="en-GB" dirty="0">
                <a:latin typeface="+mn-lt"/>
              </a:rPr>
              <a:t>the regression </a:t>
            </a:r>
            <a:r>
              <a:rPr lang="en-GB" dirty="0" smtClean="0">
                <a:latin typeface="+mn-lt"/>
              </a:rPr>
              <a:t>model, can we </a:t>
            </a:r>
            <a:r>
              <a:rPr lang="en-GB" dirty="0">
                <a:latin typeface="+mn-lt"/>
              </a:rPr>
              <a:t>significantly better </a:t>
            </a:r>
            <a:r>
              <a:rPr lang="en-GB" dirty="0" smtClean="0">
                <a:latin typeface="+mn-lt"/>
              </a:rPr>
              <a:t>predict </a:t>
            </a:r>
            <a:r>
              <a:rPr lang="en-GB" dirty="0">
                <a:latin typeface="+mn-lt"/>
              </a:rPr>
              <a:t>values of the outcome than using the </a:t>
            </a:r>
            <a:r>
              <a:rPr lang="en-GB" dirty="0" smtClean="0">
                <a:latin typeface="+mn-lt"/>
              </a:rPr>
              <a:t>mean?</a:t>
            </a:r>
          </a:p>
          <a:p>
            <a:pPr>
              <a:spcAft>
                <a:spcPts val="300"/>
              </a:spcAft>
            </a:pPr>
            <a:r>
              <a:rPr lang="en-GB" dirty="0" smtClean="0">
                <a:latin typeface="+mn-lt"/>
              </a:rPr>
              <a:t>H0: R²=0 (</a:t>
            </a:r>
            <a:r>
              <a:rPr lang="en-GB" dirty="0" err="1" smtClean="0">
                <a:latin typeface="+mn-lt"/>
              </a:rPr>
              <a:t>alternativ</a:t>
            </a:r>
            <a:r>
              <a:rPr lang="en-GB" dirty="0" smtClean="0">
                <a:latin typeface="+mn-lt"/>
              </a:rPr>
              <a:t>: </a:t>
            </a:r>
            <a:r>
              <a:rPr lang="el-GR" dirty="0" smtClean="0">
                <a:latin typeface="+mn-lt"/>
              </a:rPr>
              <a:t>β</a:t>
            </a:r>
            <a:r>
              <a:rPr lang="de-DE" baseline="-25000" dirty="0" smtClean="0">
                <a:latin typeface="+mn-lt"/>
              </a:rPr>
              <a:t>1</a:t>
            </a:r>
            <a:r>
              <a:rPr lang="de-DE" dirty="0" smtClean="0">
                <a:latin typeface="+mn-lt"/>
              </a:rPr>
              <a:t>=</a:t>
            </a:r>
            <a:r>
              <a:rPr lang="el-GR" dirty="0"/>
              <a:t> </a:t>
            </a:r>
            <a:r>
              <a:rPr lang="el-GR" dirty="0" smtClean="0"/>
              <a:t>β</a:t>
            </a:r>
            <a:r>
              <a:rPr lang="de-DE" baseline="-25000" dirty="0"/>
              <a:t>2</a:t>
            </a:r>
            <a:r>
              <a:rPr lang="de-DE" dirty="0" smtClean="0"/>
              <a:t>=…=</a:t>
            </a:r>
            <a:r>
              <a:rPr lang="el-GR" dirty="0" smtClean="0"/>
              <a:t> β</a:t>
            </a:r>
            <a:r>
              <a:rPr lang="de-DE" baseline="-25000" dirty="0"/>
              <a:t>n</a:t>
            </a:r>
            <a:r>
              <a:rPr lang="de-DE" dirty="0" smtClean="0"/>
              <a:t>=0)</a:t>
            </a:r>
            <a:endParaRPr lang="en-GB" dirty="0" smtClean="0">
              <a:latin typeface="+mn-lt"/>
            </a:endParaRPr>
          </a:p>
          <a:p>
            <a:pPr>
              <a:spcAft>
                <a:spcPts val="300"/>
              </a:spcAft>
            </a:pPr>
            <a:r>
              <a:rPr lang="en-GB" dirty="0" smtClean="0">
                <a:latin typeface="+mn-lt"/>
              </a:rPr>
              <a:t>H1: R²≠0</a:t>
            </a:r>
          </a:p>
          <a:p>
            <a:pPr>
              <a:spcAft>
                <a:spcPts val="300"/>
              </a:spcAft>
            </a:pPr>
            <a:r>
              <a:rPr lang="en-GB" dirty="0" smtClean="0">
                <a:latin typeface="+mn-lt"/>
              </a:rPr>
              <a:t>Test statistic:                             </a:t>
            </a:r>
          </a:p>
          <a:p>
            <a:pPr>
              <a:spcAft>
                <a:spcPts val="300"/>
              </a:spcAft>
            </a:pPr>
            <a:endParaRPr lang="en-GB" dirty="0">
              <a:latin typeface="+mn-lt"/>
            </a:endParaRPr>
          </a:p>
          <a:p>
            <a:pPr>
              <a:spcAft>
                <a:spcPts val="300"/>
              </a:spcAft>
            </a:pPr>
            <a:r>
              <a:rPr lang="en-GB" dirty="0" smtClean="0">
                <a:latin typeface="+mn-lt"/>
              </a:rPr>
              <a:t>MS … Mean Squares (averages of total values)</a:t>
            </a:r>
            <a:endParaRPr lang="en-GB" dirty="0">
              <a:latin typeface="+mn-lt"/>
            </a:endParaRPr>
          </a:p>
          <a:p>
            <a:pPr>
              <a:spcAft>
                <a:spcPts val="300"/>
              </a:spcAft>
            </a:pPr>
            <a:r>
              <a:rPr lang="en-GB" dirty="0" smtClean="0">
                <a:latin typeface="+mn-lt"/>
              </a:rPr>
              <a:t>F ~ F(</a:t>
            </a:r>
            <a:r>
              <a:rPr lang="en-GB" dirty="0" err="1" smtClean="0">
                <a:latin typeface="+mn-lt"/>
              </a:rPr>
              <a:t>n,N</a:t>
            </a:r>
            <a:r>
              <a:rPr lang="en-GB" dirty="0" smtClean="0">
                <a:latin typeface="+mn-lt"/>
              </a:rPr>
              <a:t>-(n+1))-distributed </a:t>
            </a:r>
          </a:p>
          <a:p>
            <a:pPr>
              <a:spcAft>
                <a:spcPts val="300"/>
              </a:spcAft>
            </a:pPr>
            <a:r>
              <a:rPr lang="en-GB" dirty="0" smtClean="0">
                <a:latin typeface="+mn-lt"/>
              </a:rPr>
              <a:t>ANOVA test – </a:t>
            </a:r>
            <a:r>
              <a:rPr lang="en-GB" b="1" dirty="0" err="1" smtClean="0">
                <a:latin typeface="+mn-lt"/>
              </a:rPr>
              <a:t>AN</a:t>
            </a:r>
            <a:r>
              <a:rPr lang="en-GB" dirty="0" err="1" smtClean="0">
                <a:latin typeface="+mn-lt"/>
              </a:rPr>
              <a:t>alysis</a:t>
            </a:r>
            <a:r>
              <a:rPr lang="en-GB" dirty="0" smtClean="0">
                <a:latin typeface="+mn-lt"/>
              </a:rPr>
              <a:t> </a:t>
            </a:r>
            <a:r>
              <a:rPr lang="en-GB" b="1" dirty="0" smtClean="0">
                <a:latin typeface="+mn-lt"/>
              </a:rPr>
              <a:t>O</a:t>
            </a:r>
            <a:r>
              <a:rPr lang="en-GB" dirty="0" smtClean="0">
                <a:latin typeface="+mn-lt"/>
              </a:rPr>
              <a:t>f </a:t>
            </a:r>
            <a:r>
              <a:rPr lang="en-GB" b="1" dirty="0" err="1" smtClean="0">
                <a:latin typeface="+mn-lt"/>
              </a:rPr>
              <a:t>VA</a:t>
            </a:r>
            <a:r>
              <a:rPr lang="en-GB" dirty="0" err="1" smtClean="0">
                <a:latin typeface="+mn-lt"/>
              </a:rPr>
              <a:t>riance</a:t>
            </a:r>
            <a:endParaRPr lang="en-GB" dirty="0">
              <a:latin typeface="+mn-lt"/>
            </a:endParaRPr>
          </a:p>
        </p:txBody>
      </p:sp>
      <p:graphicFrame>
        <p:nvGraphicFramePr>
          <p:cNvPr id="15" name="Objekt 14"/>
          <p:cNvGraphicFramePr>
            <a:graphicFrameLocks noGrp="1" noChangeAspect="1"/>
          </p:cNvGraphicFramePr>
          <p:nvPr>
            <p:extLst>
              <p:ext uri="{D42A27DB-BD31-4B8C-83A1-F6EECF244321}">
                <p14:modId xmlns:p14="http://schemas.microsoft.com/office/powerpoint/2010/main" val="3395566252"/>
              </p:ext>
            </p:extLst>
          </p:nvPr>
        </p:nvGraphicFramePr>
        <p:xfrm>
          <a:off x="1979712" y="4509120"/>
          <a:ext cx="984647" cy="574578"/>
        </p:xfrm>
        <a:graphic>
          <a:graphicData uri="http://schemas.openxmlformats.org/presentationml/2006/ole">
            <mc:AlternateContent xmlns:mc="http://schemas.openxmlformats.org/markup-compatibility/2006">
              <mc:Choice xmlns:v="urn:schemas-microsoft-com:vml" Requires="v">
                <p:oleObj spid="_x0000_s726104" name="Equation" r:id="rId8" imgW="457002" imgH="266584" progId="Equation.3">
                  <p:embed/>
                </p:oleObj>
              </mc:Choice>
              <mc:Fallback>
                <p:oleObj name="Equation" r:id="rId8" imgW="457002" imgH="266584" progId="Equation.3">
                  <p:embed/>
                  <p:pic>
                    <p:nvPicPr>
                      <p:cNvPr id="0" name=""/>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79712" y="4509120"/>
                        <a:ext cx="984647" cy="574578"/>
                      </a:xfrm>
                      <a:prstGeom prst="rect">
                        <a:avLst/>
                      </a:prstGeom>
                      <a:solidFill>
                        <a:srgbClr val="FFFF00"/>
                      </a:solidFill>
                      <a:ln w="57150">
                        <a:solidFill>
                          <a:schemeClr val="tx1"/>
                        </a:solidFill>
                        <a:miter lim="800000"/>
                        <a:headEnd/>
                        <a:tailEnd/>
                      </a:ln>
                      <a:effectLst>
                        <a:outerShdw dist="117088" dir="2436078" algn="ctr" rotWithShape="0">
                          <a:schemeClr val="bg2">
                            <a:alpha val="74997"/>
                          </a:schemeClr>
                        </a:outerShdw>
                      </a:effectLst>
                    </p:spPr>
                  </p:pic>
                </p:oleObj>
              </mc:Fallback>
            </mc:AlternateContent>
          </a:graphicData>
        </a:graphic>
      </p:graphicFrame>
      <p:pic>
        <p:nvPicPr>
          <p:cNvPr id="1126407"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08104" y="3991495"/>
            <a:ext cx="2860899" cy="231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feld 15"/>
          <p:cNvSpPr txBox="1"/>
          <p:nvPr/>
        </p:nvSpPr>
        <p:spPr>
          <a:xfrm>
            <a:off x="3995936" y="4427820"/>
            <a:ext cx="1512168" cy="369332"/>
          </a:xfrm>
          <a:prstGeom prst="rect">
            <a:avLst/>
          </a:prstGeom>
          <a:noFill/>
        </p:spPr>
        <p:txBody>
          <a:bodyPr wrap="square" rtlCol="0">
            <a:spAutoFit/>
          </a:bodyPr>
          <a:lstStyle/>
          <a:p>
            <a:r>
              <a:rPr lang="de-DE" dirty="0" smtClean="0">
                <a:latin typeface="+mn-lt"/>
              </a:rPr>
              <a:t>F-distribution:</a:t>
            </a:r>
            <a:endParaRPr lang="de-DE" dirty="0">
              <a:latin typeface="+mn-lt"/>
            </a:endParaRPr>
          </a:p>
        </p:txBody>
      </p:sp>
    </p:spTree>
    <p:extLst>
      <p:ext uri="{BB962C8B-B14F-4D97-AF65-F5344CB8AC3E}">
        <p14:creationId xmlns:p14="http://schemas.microsoft.com/office/powerpoint/2010/main" val="44631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dissolv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Regression – </a:t>
            </a:r>
            <a:r>
              <a:rPr lang="de-DE" dirty="0" err="1"/>
              <a:t>significance</a:t>
            </a:r>
            <a:r>
              <a:rPr lang="de-DE" dirty="0"/>
              <a:t> </a:t>
            </a:r>
            <a:r>
              <a:rPr lang="de-DE" dirty="0" err="1"/>
              <a:t>testing</a:t>
            </a:r>
            <a:r>
              <a:rPr lang="de-DE" dirty="0"/>
              <a:t> </a:t>
            </a:r>
            <a:r>
              <a:rPr lang="de-DE" dirty="0" smtClean="0"/>
              <a:t>(2)</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187</a:t>
            </a:fld>
            <a:endParaRPr lang="de-DE" altLang="en-US"/>
          </a:p>
        </p:txBody>
      </p:sp>
      <p:pic>
        <p:nvPicPr>
          <p:cNvPr id="7" name="Picture 1"/>
          <p:cNvPicPr>
            <a:picLocks noGrp="1" noChangeAspect="1"/>
          </p:cNvPicPr>
          <p:nvPr>
            <p:ph idx="1"/>
          </p:nvPr>
        </p:nvPicPr>
        <p:blipFill>
          <a:blip r:embed="rId2" cstate="print"/>
          <a:stretch>
            <a:fillRect/>
          </a:stretch>
        </p:blipFill>
        <p:spPr>
          <a:xfrm>
            <a:off x="540002" y="1844824"/>
            <a:ext cx="7764714" cy="1944216"/>
          </a:xfrm>
          <a:prstGeom prst="rect">
            <a:avLst/>
          </a:prstGeom>
        </p:spPr>
      </p:pic>
      <p:sp>
        <p:nvSpPr>
          <p:cNvPr id="8" name="Rechteck 7"/>
          <p:cNvSpPr/>
          <p:nvPr/>
        </p:nvSpPr>
        <p:spPr>
          <a:xfrm>
            <a:off x="899592" y="4149080"/>
            <a:ext cx="7056784" cy="1200329"/>
          </a:xfrm>
          <a:prstGeom prst="rect">
            <a:avLst/>
          </a:prstGeom>
        </p:spPr>
        <p:txBody>
          <a:bodyPr wrap="square">
            <a:spAutoFit/>
          </a:bodyPr>
          <a:lstStyle/>
          <a:p>
            <a:r>
              <a:rPr lang="de-DE" dirty="0" smtClean="0">
                <a:latin typeface="+mn-lt"/>
              </a:rPr>
              <a:t>Critical </a:t>
            </a:r>
            <a:r>
              <a:rPr lang="de-DE" dirty="0" err="1" smtClean="0">
                <a:latin typeface="+mn-lt"/>
              </a:rPr>
              <a:t>values</a:t>
            </a:r>
            <a:r>
              <a:rPr lang="de-DE" dirty="0" smtClean="0">
                <a:latin typeface="+mn-lt"/>
              </a:rPr>
              <a:t> </a:t>
            </a:r>
            <a:r>
              <a:rPr lang="de-DE" dirty="0" err="1" smtClean="0">
                <a:latin typeface="+mn-lt"/>
              </a:rPr>
              <a:t>for</a:t>
            </a:r>
            <a:r>
              <a:rPr lang="de-DE" dirty="0" smtClean="0">
                <a:latin typeface="+mn-lt"/>
              </a:rPr>
              <a:t> </a:t>
            </a:r>
            <a:r>
              <a:rPr lang="de-DE" dirty="0" err="1" smtClean="0">
                <a:latin typeface="+mn-lt"/>
              </a:rPr>
              <a:t>the</a:t>
            </a:r>
            <a:r>
              <a:rPr lang="de-DE" dirty="0" smtClean="0">
                <a:latin typeface="+mn-lt"/>
              </a:rPr>
              <a:t> F-distribution:</a:t>
            </a:r>
          </a:p>
          <a:p>
            <a:r>
              <a:rPr lang="de-DE" dirty="0" smtClean="0">
                <a:latin typeface="+mn-lt"/>
                <a:hlinkClick r:id="rId3"/>
              </a:rPr>
              <a:t>http</a:t>
            </a:r>
            <a:r>
              <a:rPr lang="de-DE" dirty="0">
                <a:latin typeface="+mn-lt"/>
                <a:hlinkClick r:id="rId3"/>
              </a:rPr>
              <a:t>://</a:t>
            </a:r>
            <a:r>
              <a:rPr lang="de-DE" dirty="0" smtClean="0">
                <a:latin typeface="+mn-lt"/>
                <a:hlinkClick r:id="rId3"/>
              </a:rPr>
              <a:t>www.socr.ucla.edu/applets.dir/f_table.html</a:t>
            </a:r>
            <a:endParaRPr lang="de-DE" dirty="0" smtClean="0">
              <a:latin typeface="+mn-lt"/>
            </a:endParaRPr>
          </a:p>
          <a:p>
            <a:endParaRPr lang="de-DE" dirty="0">
              <a:latin typeface="+mn-lt"/>
            </a:endParaRPr>
          </a:p>
          <a:p>
            <a:r>
              <a:rPr lang="de-DE" dirty="0" smtClean="0">
                <a:latin typeface="+mn-lt"/>
              </a:rPr>
              <a:t>Critical </a:t>
            </a:r>
            <a:r>
              <a:rPr lang="de-DE" dirty="0" err="1" smtClean="0">
                <a:latin typeface="+mn-lt"/>
              </a:rPr>
              <a:t>value</a:t>
            </a:r>
            <a:r>
              <a:rPr lang="de-DE" dirty="0" smtClean="0">
                <a:latin typeface="+mn-lt"/>
              </a:rPr>
              <a:t> </a:t>
            </a:r>
            <a:r>
              <a:rPr lang="de-DE" dirty="0" err="1" smtClean="0">
                <a:latin typeface="+mn-lt"/>
              </a:rPr>
              <a:t>for</a:t>
            </a:r>
            <a:r>
              <a:rPr lang="de-DE" dirty="0" smtClean="0">
                <a:latin typeface="+mn-lt"/>
              </a:rPr>
              <a:t> F(1,198) </a:t>
            </a:r>
            <a:r>
              <a:rPr lang="de-DE" dirty="0" err="1" smtClean="0">
                <a:latin typeface="+mn-lt"/>
              </a:rPr>
              <a:t>for</a:t>
            </a:r>
            <a:r>
              <a:rPr lang="de-DE" dirty="0" smtClean="0">
                <a:latin typeface="+mn-lt"/>
              </a:rPr>
              <a:t> </a:t>
            </a:r>
            <a:r>
              <a:rPr lang="el-GR" dirty="0" smtClean="0">
                <a:latin typeface="+mn-lt"/>
              </a:rPr>
              <a:t>α</a:t>
            </a:r>
            <a:r>
              <a:rPr lang="de-DE" dirty="0" smtClean="0">
                <a:latin typeface="+mn-lt"/>
              </a:rPr>
              <a:t>=0.05: ~3.9</a:t>
            </a:r>
            <a:endParaRPr lang="de-DE" dirty="0">
              <a:latin typeface="+mn-lt"/>
            </a:endParaRPr>
          </a:p>
        </p:txBody>
      </p:sp>
    </p:spTree>
    <p:extLst>
      <p:ext uri="{BB962C8B-B14F-4D97-AF65-F5344CB8AC3E}">
        <p14:creationId xmlns:p14="http://schemas.microsoft.com/office/powerpoint/2010/main" val="2630858052"/>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Regression – </a:t>
            </a:r>
            <a:r>
              <a:rPr lang="de-DE" dirty="0" err="1"/>
              <a:t>significance</a:t>
            </a:r>
            <a:r>
              <a:rPr lang="de-DE" dirty="0"/>
              <a:t> </a:t>
            </a:r>
            <a:r>
              <a:rPr lang="de-DE" dirty="0" err="1"/>
              <a:t>testing</a:t>
            </a:r>
            <a:r>
              <a:rPr lang="de-DE" dirty="0"/>
              <a:t> </a:t>
            </a:r>
            <a:r>
              <a:rPr lang="de-DE" dirty="0" smtClean="0"/>
              <a:t>(3)</a:t>
            </a:r>
            <a:endParaRPr lang="de-DE" dirty="0"/>
          </a:p>
        </p:txBody>
      </p:sp>
      <p:sp>
        <p:nvSpPr>
          <p:cNvPr id="3" name="Inhaltsplatzhalter 2"/>
          <p:cNvSpPr>
            <a:spLocks noGrp="1"/>
          </p:cNvSpPr>
          <p:nvPr>
            <p:ph idx="1"/>
          </p:nvPr>
        </p:nvSpPr>
        <p:spPr/>
        <p:txBody>
          <a:bodyPr/>
          <a:lstStyle/>
          <a:p>
            <a:r>
              <a:rPr lang="de-DE" dirty="0" err="1" smtClean="0"/>
              <a:t>To</a:t>
            </a:r>
            <a:r>
              <a:rPr lang="de-DE" dirty="0" smtClean="0"/>
              <a:t> </a:t>
            </a:r>
            <a:r>
              <a:rPr lang="de-DE" dirty="0" err="1" smtClean="0"/>
              <a:t>test</a:t>
            </a:r>
            <a:r>
              <a:rPr lang="de-DE" dirty="0" smtClean="0"/>
              <a:t> </a:t>
            </a:r>
            <a:r>
              <a:rPr lang="de-DE" dirty="0" err="1" smtClean="0"/>
              <a:t>the</a:t>
            </a:r>
            <a:r>
              <a:rPr lang="de-DE" dirty="0" smtClean="0"/>
              <a:t> </a:t>
            </a:r>
            <a:r>
              <a:rPr lang="de-DE" dirty="0" err="1" smtClean="0"/>
              <a:t>significance</a:t>
            </a:r>
            <a:r>
              <a:rPr lang="de-DE" dirty="0" smtClean="0"/>
              <a:t> </a:t>
            </a:r>
            <a:r>
              <a:rPr lang="de-DE" dirty="0" err="1" smtClean="0"/>
              <a:t>of</a:t>
            </a:r>
            <a:r>
              <a:rPr lang="de-DE" dirty="0" smtClean="0"/>
              <a:t> individual </a:t>
            </a:r>
            <a:r>
              <a:rPr lang="de-DE" dirty="0" err="1" smtClean="0"/>
              <a:t>regression</a:t>
            </a:r>
            <a:r>
              <a:rPr lang="de-DE" dirty="0" smtClean="0"/>
              <a:t> </a:t>
            </a:r>
            <a:r>
              <a:rPr lang="de-DE" dirty="0" err="1" smtClean="0"/>
              <a:t>coefficients</a:t>
            </a:r>
            <a:endParaRPr lang="de-DE" dirty="0" smtClean="0"/>
          </a:p>
          <a:p>
            <a:pPr lvl="1"/>
            <a:r>
              <a:rPr lang="de-DE" dirty="0" smtClean="0"/>
              <a:t>t-test</a:t>
            </a:r>
          </a:p>
          <a:p>
            <a:pPr lvl="1"/>
            <a:endParaRPr lang="de-DE" dirty="0"/>
          </a:p>
          <a:p>
            <a:pPr marL="457200" lvl="1" indent="0">
              <a:buNone/>
            </a:pPr>
            <a:endParaRPr lang="de-DE" dirty="0" smtClean="0"/>
          </a:p>
          <a:p>
            <a:pPr lvl="1"/>
            <a:r>
              <a:rPr lang="de-DE" dirty="0" smtClean="0"/>
              <a:t>Test </a:t>
            </a:r>
            <a:r>
              <a:rPr lang="de-DE" dirty="0" err="1" smtClean="0"/>
              <a:t>statistic</a:t>
            </a:r>
            <a:r>
              <a:rPr lang="de-DE" dirty="0" smtClean="0"/>
              <a:t>:                              ~ t(N-2)-</a:t>
            </a:r>
            <a:r>
              <a:rPr lang="de-DE" dirty="0" err="1" smtClean="0"/>
              <a:t>distributed</a:t>
            </a:r>
            <a:endParaRPr lang="de-DE" dirty="0" smtClean="0"/>
          </a:p>
          <a:p>
            <a:pPr lvl="1"/>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188</a:t>
            </a:fld>
            <a:endParaRPr lang="de-DE" altLang="en-US"/>
          </a:p>
        </p:txBody>
      </p:sp>
      <p:pic>
        <p:nvPicPr>
          <p:cNvPr id="11274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7242" y="2204864"/>
            <a:ext cx="1446507" cy="710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4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824" y="2996952"/>
            <a:ext cx="1457325" cy="86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
          <p:cNvPicPr>
            <a:picLocks noChangeAspect="1"/>
          </p:cNvPicPr>
          <p:nvPr/>
        </p:nvPicPr>
        <p:blipFill>
          <a:blip r:embed="rId4" cstate="print"/>
          <a:stretch>
            <a:fillRect/>
          </a:stretch>
        </p:blipFill>
        <p:spPr>
          <a:xfrm>
            <a:off x="1259632" y="4149080"/>
            <a:ext cx="6098859" cy="1872208"/>
          </a:xfrm>
          <a:prstGeom prst="rect">
            <a:avLst/>
          </a:prstGeom>
        </p:spPr>
      </p:pic>
      <p:sp>
        <p:nvSpPr>
          <p:cNvPr id="10" name="Ellipse 9"/>
          <p:cNvSpPr/>
          <p:nvPr/>
        </p:nvSpPr>
        <p:spPr>
          <a:xfrm>
            <a:off x="4788024" y="4437112"/>
            <a:ext cx="1224136" cy="1584176"/>
          </a:xfrm>
          <a:prstGeom prst="ellipse">
            <a:avLst/>
          </a:prstGeom>
          <a:noFill/>
          <a:ln>
            <a:solidFill>
              <a:srgbClr val="0A3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2658935"/>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Regression – </a:t>
            </a:r>
            <a:r>
              <a:rPr lang="de-DE" dirty="0" err="1" smtClean="0"/>
              <a:t>significance</a:t>
            </a:r>
            <a:r>
              <a:rPr lang="de-DE" dirty="0" smtClean="0"/>
              <a:t> </a:t>
            </a:r>
            <a:r>
              <a:rPr lang="de-DE" dirty="0" err="1" smtClean="0"/>
              <a:t>testing</a:t>
            </a:r>
            <a:r>
              <a:rPr lang="de-DE" dirty="0" smtClean="0"/>
              <a:t> (4)</a:t>
            </a:r>
            <a:endParaRPr lang="de-DE" dirty="0"/>
          </a:p>
        </p:txBody>
      </p:sp>
      <p:sp>
        <p:nvSpPr>
          <p:cNvPr id="3" name="Inhaltsplatzhalter 2"/>
          <p:cNvSpPr>
            <a:spLocks noGrp="1"/>
          </p:cNvSpPr>
          <p:nvPr>
            <p:ph idx="1"/>
          </p:nvPr>
        </p:nvSpPr>
        <p:spPr>
          <a:xfrm>
            <a:off x="457200" y="2132856"/>
            <a:ext cx="8229600" cy="4225102"/>
          </a:xfrm>
        </p:spPr>
        <p:txBody>
          <a:bodyPr/>
          <a:lstStyle/>
          <a:p>
            <a:pPr>
              <a:lnSpc>
                <a:spcPct val="80000"/>
              </a:lnSpc>
            </a:pPr>
            <a:r>
              <a:rPr lang="en-US" sz="2200" dirty="0" smtClean="0"/>
              <a:t>Prerequisites that F-test (ANOVA) and t-test for regression are valid</a:t>
            </a:r>
          </a:p>
          <a:p>
            <a:pPr lvl="1">
              <a:lnSpc>
                <a:spcPct val="80000"/>
              </a:lnSpc>
            </a:pPr>
            <a:r>
              <a:rPr lang="en-US" sz="2000" dirty="0" smtClean="0"/>
              <a:t>Homoscedasticity</a:t>
            </a:r>
            <a:r>
              <a:rPr lang="en-US" sz="2000" dirty="0"/>
              <a:t>:</a:t>
            </a:r>
          </a:p>
          <a:p>
            <a:pPr lvl="2">
              <a:lnSpc>
                <a:spcPct val="80000"/>
              </a:lnSpc>
            </a:pPr>
            <a:r>
              <a:rPr lang="en-US" sz="1600" dirty="0"/>
              <a:t>For each value of the predictors the variance of the error term should be constant.</a:t>
            </a:r>
          </a:p>
          <a:p>
            <a:pPr lvl="1">
              <a:lnSpc>
                <a:spcPct val="80000"/>
              </a:lnSpc>
            </a:pPr>
            <a:r>
              <a:rPr lang="en-US" sz="2000" dirty="0" smtClean="0"/>
              <a:t>Independent </a:t>
            </a:r>
            <a:r>
              <a:rPr lang="en-US" sz="2000" dirty="0"/>
              <a:t>Errors:</a:t>
            </a:r>
          </a:p>
          <a:p>
            <a:pPr lvl="2">
              <a:lnSpc>
                <a:spcPct val="80000"/>
              </a:lnSpc>
            </a:pPr>
            <a:r>
              <a:rPr lang="en-US" sz="1600" dirty="0"/>
              <a:t>For any pair of observations, the error terms should be uncorrelated</a:t>
            </a:r>
          </a:p>
          <a:p>
            <a:pPr lvl="1">
              <a:lnSpc>
                <a:spcPct val="80000"/>
              </a:lnSpc>
            </a:pPr>
            <a:r>
              <a:rPr lang="en-US" sz="2000" dirty="0"/>
              <a:t>Normally-distributed Errors</a:t>
            </a:r>
          </a:p>
          <a:p>
            <a:pPr lvl="2">
              <a:lnSpc>
                <a:spcPct val="80000"/>
              </a:lnSpc>
            </a:pPr>
            <a:r>
              <a:rPr lang="en-US" sz="1600" dirty="0"/>
              <a:t>Normal probability plot</a:t>
            </a:r>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189</a:t>
            </a:fld>
            <a:endParaRPr lang="de-DE" altLang="en-US"/>
          </a:p>
        </p:txBody>
      </p:sp>
    </p:spTree>
    <p:extLst>
      <p:ext uri="{BB962C8B-B14F-4D97-AF65-F5344CB8AC3E}">
        <p14:creationId xmlns:p14="http://schemas.microsoft.com/office/powerpoint/2010/main" val="42552438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Medizinproduktestudie</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19</a:t>
            </a:fld>
            <a:endParaRPr lang="de-AT">
              <a:latin typeface="+mj-lt"/>
            </a:endParaRP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628800"/>
            <a:ext cx="6900148"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2246963"/>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Nicht-parametrische Tests</a:t>
            </a:r>
            <a:br>
              <a:rPr lang="de-DE" dirty="0" smtClean="0"/>
            </a:br>
            <a:r>
              <a:rPr lang="de-DE" dirty="0" smtClean="0"/>
              <a:t>Mann-Whitney U Test (1)</a:t>
            </a:r>
            <a:endParaRPr lang="de-DE" dirty="0"/>
          </a:p>
        </p:txBody>
      </p:sp>
      <p:sp>
        <p:nvSpPr>
          <p:cNvPr id="3" name="Inhaltsplatzhalter 2"/>
          <p:cNvSpPr>
            <a:spLocks noGrp="1"/>
          </p:cNvSpPr>
          <p:nvPr>
            <p:ph idx="1"/>
          </p:nvPr>
        </p:nvSpPr>
        <p:spPr/>
        <p:txBody>
          <a:bodyPr>
            <a:normAutofit/>
          </a:bodyPr>
          <a:lstStyle/>
          <a:p>
            <a:r>
              <a:rPr lang="de-DE" sz="1800" i="1" dirty="0"/>
              <a:t>20 Patienten einer Klinik werden untersucht. 12 davon sind in kardiologischer Behandlung, während 8 dies nicht sind. Sie alle beantworten einen Fragebogen zum allgemeinen Wohlbefinden (Werte von 0 bis 35, 0 steht für ein sehr hohes, 35 für ein sehr geringes Wohlbefinden). Es soll geprüft werden, ob es Unterschiede hinsichtlich der zentralen Tendenz des Wohlbefindens zwischen den Herzpatienten und den übrigen Patienten gibt</a:t>
            </a:r>
            <a:r>
              <a:rPr lang="de-DE" sz="1800" i="1" dirty="0" smtClean="0"/>
              <a:t>.</a:t>
            </a:r>
          </a:p>
          <a:p>
            <a:r>
              <a:rPr lang="de-DE" sz="1800" i="1" dirty="0" smtClean="0"/>
              <a:t>Mann-</a:t>
            </a:r>
            <a:r>
              <a:rPr lang="de-DE" sz="1800" i="1" dirty="0" err="1" smtClean="0"/>
              <a:t>Whitney.sav</a:t>
            </a:r>
            <a:endParaRPr lang="de-DE" sz="1800" i="1" dirty="0" smtClean="0"/>
          </a:p>
          <a:p>
            <a:endParaRPr lang="de-DE" sz="1800" i="1" dirty="0"/>
          </a:p>
          <a:p>
            <a:r>
              <a:rPr lang="de-DE" sz="1800" dirty="0" smtClean="0"/>
              <a:t>T-Test: Nur zulässig, falls Daten normalverteilt</a:t>
            </a:r>
          </a:p>
          <a:p>
            <a:r>
              <a:rPr lang="de-DE" sz="1800" dirty="0" smtClean="0"/>
              <a:t>Falls Voraussetzungen für T-Test </a:t>
            </a:r>
            <a:r>
              <a:rPr lang="de-DE" sz="1800" smtClean="0"/>
              <a:t>nicht erfüllt, dann:</a:t>
            </a:r>
            <a:endParaRPr lang="de-DE" sz="1800" dirty="0" smtClean="0"/>
          </a:p>
          <a:p>
            <a:r>
              <a:rPr lang="de-DE" sz="1800" b="1" dirty="0" smtClean="0"/>
              <a:t>Mann-Whitney U Test</a:t>
            </a:r>
            <a:r>
              <a:rPr lang="de-DE" sz="1800" dirty="0" smtClean="0"/>
              <a:t>: zulässig für alle Verteilungen,</a:t>
            </a:r>
            <a:br>
              <a:rPr lang="de-DE" sz="1800" dirty="0" smtClean="0"/>
            </a:br>
            <a:r>
              <a:rPr lang="de-DE" sz="1800" dirty="0" smtClean="0"/>
              <a:t>solange                                            gilt (Verteilung in den</a:t>
            </a:r>
            <a:br>
              <a:rPr lang="de-DE" sz="1800" dirty="0" smtClean="0"/>
            </a:br>
            <a:r>
              <a:rPr lang="de-DE" sz="1800" dirty="0" smtClean="0"/>
              <a:t>beiden Gruppen bis auf Verschiebung gleich)</a:t>
            </a:r>
          </a:p>
          <a:p>
            <a:endParaRPr lang="de-DE" sz="1800"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190</a:t>
            </a:fld>
            <a:endParaRPr lang="de-DE" altLang="en-US"/>
          </a:p>
        </p:txBody>
      </p:sp>
      <p:pic>
        <p:nvPicPr>
          <p:cNvPr id="11284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4168" y="3044415"/>
            <a:ext cx="2248227" cy="1801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84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168" y="4858004"/>
            <a:ext cx="2260600" cy="1811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84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3688" y="4931291"/>
            <a:ext cx="1944216" cy="369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84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91680" y="5641429"/>
            <a:ext cx="27146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5019433"/>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947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8184" y="5589240"/>
            <a:ext cx="1868594" cy="632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94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4249096"/>
            <a:ext cx="2018531" cy="387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94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224" y="2708920"/>
            <a:ext cx="2062432" cy="517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r>
              <a:rPr lang="de-DE" dirty="0"/>
              <a:t>Nicht-parametrische Tests</a:t>
            </a:r>
            <a:br>
              <a:rPr lang="de-DE" dirty="0"/>
            </a:br>
            <a:r>
              <a:rPr lang="de-DE" dirty="0"/>
              <a:t>Mann-Whitney U Test </a:t>
            </a:r>
            <a:r>
              <a:rPr lang="de-DE" dirty="0" smtClean="0"/>
              <a:t>(2)</a:t>
            </a:r>
            <a:endParaRPr lang="de-DE" dirty="0"/>
          </a:p>
        </p:txBody>
      </p:sp>
      <p:sp>
        <p:nvSpPr>
          <p:cNvPr id="3" name="Inhaltsplatzhalter 2"/>
          <p:cNvSpPr>
            <a:spLocks noGrp="1"/>
          </p:cNvSpPr>
          <p:nvPr>
            <p:ph idx="1"/>
          </p:nvPr>
        </p:nvSpPr>
        <p:spPr/>
        <p:txBody>
          <a:bodyPr>
            <a:normAutofit/>
          </a:bodyPr>
          <a:lstStyle/>
          <a:p>
            <a:r>
              <a:rPr lang="de-DE" sz="2000" dirty="0" smtClean="0"/>
              <a:t>MWU-Test rechnet mit den Rängen, nicht mit den Messwerten selbst</a:t>
            </a:r>
            <a:endParaRPr lang="de-DE" sz="2000"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191</a:t>
            </a:fld>
            <a:endParaRPr lang="de-DE" altLang="en-US"/>
          </a:p>
        </p:txBody>
      </p:sp>
      <p:pic>
        <p:nvPicPr>
          <p:cNvPr id="11294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014" y="2204864"/>
            <a:ext cx="3644842"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feld 6"/>
          <p:cNvSpPr txBox="1"/>
          <p:nvPr/>
        </p:nvSpPr>
        <p:spPr>
          <a:xfrm>
            <a:off x="4788024" y="2204863"/>
            <a:ext cx="3862632" cy="424731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de-DE" dirty="0" smtClean="0">
                <a:latin typeface="+mn-lt"/>
              </a:rPr>
              <a:t>Berechnung der Rangsummen in beiden Gruppen</a:t>
            </a:r>
          </a:p>
          <a:p>
            <a:pPr marL="285750" indent="-285750">
              <a:spcAft>
                <a:spcPts val="600"/>
              </a:spcAft>
              <a:buFont typeface="Arial" panose="020B0604020202020204" pitchFamily="34" charset="0"/>
              <a:buChar char="•"/>
            </a:pPr>
            <a:r>
              <a:rPr lang="de-DE" dirty="0" smtClean="0">
                <a:latin typeface="+mn-lt"/>
              </a:rPr>
              <a:t>Teststatistik U:</a:t>
            </a:r>
            <a:br>
              <a:rPr lang="de-DE" dirty="0" smtClean="0">
                <a:latin typeface="+mn-lt"/>
              </a:rPr>
            </a:br>
            <a:r>
              <a:rPr lang="de-DE" sz="1400" dirty="0" smtClean="0">
                <a:latin typeface="+mn-lt"/>
              </a:rPr>
              <a:t>n1=</a:t>
            </a:r>
            <a:r>
              <a:rPr lang="de-DE" sz="1400" dirty="0" err="1" smtClean="0">
                <a:latin typeface="+mn-lt"/>
              </a:rPr>
              <a:t>Stichprobengrösse</a:t>
            </a:r>
            <a:r>
              <a:rPr lang="de-DE" sz="1400" dirty="0" smtClean="0">
                <a:latin typeface="+mn-lt"/>
              </a:rPr>
              <a:t> der Gruppe mit der größeren Rangsumme</a:t>
            </a:r>
            <a:br>
              <a:rPr lang="de-DE" sz="1400" dirty="0" smtClean="0">
                <a:latin typeface="+mn-lt"/>
              </a:rPr>
            </a:br>
            <a:r>
              <a:rPr lang="de-DE" sz="1400" dirty="0">
                <a:latin typeface="+mn-lt"/>
              </a:rPr>
              <a:t>n2=</a:t>
            </a:r>
            <a:r>
              <a:rPr lang="de-DE" sz="1400" dirty="0" err="1">
                <a:latin typeface="+mn-lt"/>
              </a:rPr>
              <a:t>Stichprobengrösse</a:t>
            </a:r>
            <a:r>
              <a:rPr lang="de-DE" sz="1400" dirty="0">
                <a:latin typeface="+mn-lt"/>
              </a:rPr>
              <a:t> der Gruppe mit der kleineren Rangsumme</a:t>
            </a:r>
            <a:br>
              <a:rPr lang="de-DE" sz="1400" dirty="0">
                <a:latin typeface="+mn-lt"/>
              </a:rPr>
            </a:br>
            <a:r>
              <a:rPr lang="de-DE" sz="1400" dirty="0">
                <a:latin typeface="+mn-lt"/>
              </a:rPr>
              <a:t>R1=größere der beiden Rangsummen</a:t>
            </a:r>
          </a:p>
          <a:p>
            <a:pPr marL="285750" indent="-285750">
              <a:buFont typeface="Arial" panose="020B0604020202020204" pitchFamily="34" charset="0"/>
              <a:buChar char="•"/>
            </a:pPr>
            <a:r>
              <a:rPr lang="de-DE" dirty="0" smtClean="0">
                <a:latin typeface="+mn-lt"/>
              </a:rPr>
              <a:t>Im Bsp.: </a:t>
            </a:r>
          </a:p>
          <a:p>
            <a:pPr marL="285750" indent="-285750">
              <a:buFont typeface="Arial" panose="020B0604020202020204" pitchFamily="34" charset="0"/>
              <a:buChar char="•"/>
            </a:pPr>
            <a:endParaRPr lang="de-DE" dirty="0">
              <a:latin typeface="+mn-lt"/>
            </a:endParaRPr>
          </a:p>
          <a:p>
            <a:pPr marL="285750" indent="-285750">
              <a:spcAft>
                <a:spcPts val="600"/>
              </a:spcAft>
              <a:buFont typeface="Arial" panose="020B0604020202020204" pitchFamily="34" charset="0"/>
              <a:buChar char="•"/>
            </a:pPr>
            <a:r>
              <a:rPr lang="de-DE" dirty="0" smtClean="0">
                <a:latin typeface="+mn-lt"/>
              </a:rPr>
              <a:t>Stichprobe hinreichend groß (n</a:t>
            </a:r>
            <a:r>
              <a:rPr lang="de-DE" baseline="-25000" dirty="0" smtClean="0">
                <a:latin typeface="+mn-lt"/>
              </a:rPr>
              <a:t>1</a:t>
            </a:r>
            <a:r>
              <a:rPr lang="de-DE" dirty="0" smtClean="0">
                <a:latin typeface="+mn-lt"/>
              </a:rPr>
              <a:t>+n</a:t>
            </a:r>
            <a:r>
              <a:rPr lang="de-DE" baseline="-25000" dirty="0" smtClean="0">
                <a:latin typeface="+mn-lt"/>
              </a:rPr>
              <a:t>2</a:t>
            </a:r>
            <a:r>
              <a:rPr lang="de-DE" dirty="0" smtClean="0">
                <a:latin typeface="+mn-lt"/>
              </a:rPr>
              <a:t>&gt;30): U annähernd normalverteilt</a:t>
            </a:r>
            <a:endParaRPr lang="de-DE" dirty="0">
              <a:latin typeface="+mn-lt"/>
            </a:endParaRPr>
          </a:p>
          <a:p>
            <a:pPr marL="285750" indent="-285750">
              <a:spcAft>
                <a:spcPts val="600"/>
              </a:spcAft>
              <a:buFont typeface="Arial" panose="020B0604020202020204" pitchFamily="34" charset="0"/>
              <a:buChar char="•"/>
            </a:pPr>
            <a:r>
              <a:rPr lang="de-DE" dirty="0" smtClean="0">
                <a:latin typeface="+mn-lt"/>
              </a:rPr>
              <a:t>Im Bsp.:</a:t>
            </a:r>
          </a:p>
          <a:p>
            <a:pPr marL="285750" indent="-285750">
              <a:spcAft>
                <a:spcPts val="600"/>
              </a:spcAft>
              <a:buFont typeface="Arial" panose="020B0604020202020204" pitchFamily="34" charset="0"/>
              <a:buChar char="•"/>
            </a:pPr>
            <a:r>
              <a:rPr lang="de-DE" dirty="0" smtClean="0">
                <a:latin typeface="+mn-lt"/>
              </a:rPr>
              <a:t>p &lt; 0.05, da -2.34 &lt; -1.96</a:t>
            </a:r>
          </a:p>
        </p:txBody>
      </p:sp>
    </p:spTree>
    <p:extLst>
      <p:ext uri="{BB962C8B-B14F-4D97-AF65-F5344CB8AC3E}">
        <p14:creationId xmlns:p14="http://schemas.microsoft.com/office/powerpoint/2010/main" val="1667538743"/>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Overview</a:t>
            </a:r>
            <a:r>
              <a:rPr lang="de-DE" dirty="0"/>
              <a:t> </a:t>
            </a:r>
            <a:r>
              <a:rPr lang="de-DE" dirty="0" err="1"/>
              <a:t>of</a:t>
            </a:r>
            <a:r>
              <a:rPr lang="de-DE" dirty="0"/>
              <a:t> </a:t>
            </a:r>
            <a:r>
              <a:rPr lang="de-DE" dirty="0" err="1"/>
              <a:t>statistical</a:t>
            </a:r>
            <a:r>
              <a:rPr lang="de-DE" dirty="0"/>
              <a:t> </a:t>
            </a:r>
            <a:r>
              <a:rPr lang="de-DE" dirty="0" err="1"/>
              <a:t>tests</a:t>
            </a:r>
            <a:r>
              <a:rPr lang="de-DE" dirty="0"/>
              <a:t> </a:t>
            </a:r>
            <a:r>
              <a:rPr lang="de-DE" dirty="0" smtClean="0"/>
              <a:t>(2)</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192</a:t>
            </a:fld>
            <a:endParaRPr lang="de-DE" altLang="en-US"/>
          </a:p>
        </p:txBody>
      </p:sp>
      <p:pic>
        <p:nvPicPr>
          <p:cNvPr id="7"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02492" y="1626195"/>
            <a:ext cx="5949828" cy="4611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AutoShape 2" descr="https://i.pinimg.com/originals/da/c9/60/dac96086a651aea01b0ef24da4faaa9f.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9" name="AutoShape 4" descr="https://i.pinimg.com/originals/da/c9/60/dac96086a651aea01b0ef24da4faaa9f.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2263464703"/>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Overview</a:t>
            </a:r>
            <a:r>
              <a:rPr lang="de-DE" dirty="0"/>
              <a:t> </a:t>
            </a:r>
            <a:r>
              <a:rPr lang="de-DE" dirty="0" err="1"/>
              <a:t>of</a:t>
            </a:r>
            <a:r>
              <a:rPr lang="de-DE" dirty="0"/>
              <a:t> </a:t>
            </a:r>
            <a:r>
              <a:rPr lang="de-DE" dirty="0" err="1"/>
              <a:t>statistical</a:t>
            </a:r>
            <a:r>
              <a:rPr lang="de-DE" dirty="0"/>
              <a:t> </a:t>
            </a:r>
            <a:r>
              <a:rPr lang="de-DE" dirty="0" err="1"/>
              <a:t>tests</a:t>
            </a:r>
            <a:r>
              <a:rPr lang="de-DE" dirty="0"/>
              <a:t> </a:t>
            </a:r>
            <a:r>
              <a:rPr lang="de-DE" dirty="0" smtClean="0"/>
              <a:t>(3)</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193</a:t>
            </a:fld>
            <a:endParaRPr lang="de-DE" altLang="en-US"/>
          </a:p>
        </p:txBody>
      </p:sp>
      <p:pic>
        <p:nvPicPr>
          <p:cNvPr id="7" name="Picture 5"/>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68775" y="1600200"/>
            <a:ext cx="6806450" cy="4757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8739229"/>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le 6"/>
          <p:cNvGraphicFramePr>
            <a:graphicFrameLocks noGrp="1"/>
          </p:cNvGraphicFramePr>
          <p:nvPr>
            <p:extLst>
              <p:ext uri="{D42A27DB-BD31-4B8C-83A1-F6EECF244321}">
                <p14:modId xmlns:p14="http://schemas.microsoft.com/office/powerpoint/2010/main" val="3155718855"/>
              </p:ext>
            </p:extLst>
          </p:nvPr>
        </p:nvGraphicFramePr>
        <p:xfrm>
          <a:off x="209550" y="930274"/>
          <a:ext cx="8743950" cy="3691759"/>
        </p:xfrm>
        <a:graphic>
          <a:graphicData uri="http://schemas.openxmlformats.org/drawingml/2006/table">
            <a:tbl>
              <a:tblPr firstRow="1" bandRow="1">
                <a:tableStyleId>{16D9F66E-5EB9-4882-86FB-DCBF35E3C3E4}</a:tableStyleId>
              </a:tblPr>
              <a:tblGrid>
                <a:gridCol w="1343025">
                  <a:extLst>
                    <a:ext uri="{9D8B030D-6E8A-4147-A177-3AD203B41FA5}">
                      <a16:colId xmlns:a16="http://schemas.microsoft.com/office/drawing/2014/main" val="20000"/>
                    </a:ext>
                  </a:extLst>
                </a:gridCol>
                <a:gridCol w="1466850">
                  <a:extLst>
                    <a:ext uri="{9D8B030D-6E8A-4147-A177-3AD203B41FA5}">
                      <a16:colId xmlns:a16="http://schemas.microsoft.com/office/drawing/2014/main" val="20001"/>
                    </a:ext>
                  </a:extLst>
                </a:gridCol>
                <a:gridCol w="2047875">
                  <a:extLst>
                    <a:ext uri="{9D8B030D-6E8A-4147-A177-3AD203B41FA5}">
                      <a16:colId xmlns:a16="http://schemas.microsoft.com/office/drawing/2014/main" val="20002"/>
                    </a:ext>
                  </a:extLst>
                </a:gridCol>
                <a:gridCol w="1924050">
                  <a:extLst>
                    <a:ext uri="{9D8B030D-6E8A-4147-A177-3AD203B41FA5}">
                      <a16:colId xmlns:a16="http://schemas.microsoft.com/office/drawing/2014/main" val="20003"/>
                    </a:ext>
                  </a:extLst>
                </a:gridCol>
                <a:gridCol w="1962150">
                  <a:extLst>
                    <a:ext uri="{9D8B030D-6E8A-4147-A177-3AD203B41FA5}">
                      <a16:colId xmlns:a16="http://schemas.microsoft.com/office/drawing/2014/main" val="20004"/>
                    </a:ext>
                  </a:extLst>
                </a:gridCol>
              </a:tblGrid>
              <a:tr h="423678">
                <a:tc>
                  <a:txBody>
                    <a:bodyPr/>
                    <a:lstStyle/>
                    <a:p>
                      <a:endParaRPr lang="de-DE" dirty="0"/>
                    </a:p>
                  </a:txBody>
                  <a:tcPr>
                    <a:solidFill>
                      <a:srgbClr val="A1C0EE"/>
                    </a:solidFill>
                  </a:tcPr>
                </a:tc>
                <a:tc gridSpan="2">
                  <a:txBody>
                    <a:bodyPr/>
                    <a:lstStyle/>
                    <a:p>
                      <a:r>
                        <a:rPr lang="de-AT" dirty="0" smtClean="0"/>
                        <a:t>Quantitative </a:t>
                      </a:r>
                      <a:r>
                        <a:rPr lang="de-AT" dirty="0" err="1" smtClean="0"/>
                        <a:t>outcome</a:t>
                      </a:r>
                      <a:r>
                        <a:rPr lang="de-AT" baseline="0" dirty="0" smtClean="0"/>
                        <a:t> variable</a:t>
                      </a:r>
                      <a:endParaRPr lang="de-DE" dirty="0"/>
                    </a:p>
                  </a:txBody>
                  <a:tcPr>
                    <a:solidFill>
                      <a:srgbClr val="A1C0EE"/>
                    </a:solidFill>
                  </a:tcPr>
                </a:tc>
                <a:tc hMerge="1">
                  <a:txBody>
                    <a:bodyPr/>
                    <a:lstStyle/>
                    <a:p>
                      <a:endParaRPr lang="de-DE" dirty="0"/>
                    </a:p>
                  </a:txBody>
                  <a:tcPr/>
                </a:tc>
                <a:tc gridSpan="2">
                  <a:txBody>
                    <a:bodyPr/>
                    <a:lstStyle/>
                    <a:p>
                      <a:r>
                        <a:rPr lang="de-AT" dirty="0" smtClean="0"/>
                        <a:t>Qualitative </a:t>
                      </a:r>
                      <a:r>
                        <a:rPr lang="de-AT" dirty="0" err="1" smtClean="0"/>
                        <a:t>outcome</a:t>
                      </a:r>
                      <a:r>
                        <a:rPr lang="de-AT" baseline="0" dirty="0" smtClean="0"/>
                        <a:t> variable</a:t>
                      </a:r>
                      <a:endParaRPr lang="de-DE" dirty="0"/>
                    </a:p>
                  </a:txBody>
                  <a:tcPr>
                    <a:solidFill>
                      <a:srgbClr val="A1C0EE"/>
                    </a:solidFill>
                  </a:tcPr>
                </a:tc>
                <a:tc hMerge="1">
                  <a:txBody>
                    <a:bodyPr/>
                    <a:lstStyle/>
                    <a:p>
                      <a:endParaRPr lang="de-DE" dirty="0"/>
                    </a:p>
                  </a:txBody>
                  <a:tcPr/>
                </a:tc>
                <a:extLst>
                  <a:ext uri="{0D108BD9-81ED-4DB2-BD59-A6C34878D82A}">
                    <a16:rowId xmlns:a16="http://schemas.microsoft.com/office/drawing/2014/main" val="10000"/>
                  </a:ext>
                </a:extLst>
              </a:tr>
              <a:tr h="1274948">
                <a:tc>
                  <a:txBody>
                    <a:bodyPr/>
                    <a:lstStyle/>
                    <a:p>
                      <a:endParaRPr lang="de-DE" dirty="0"/>
                    </a:p>
                  </a:txBody>
                  <a:tcPr>
                    <a:solidFill>
                      <a:srgbClr val="A1C0E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800" kern="1200" noProof="0" dirty="0" smtClean="0">
                          <a:solidFill>
                            <a:schemeClr val="dk1"/>
                          </a:solidFill>
                          <a:latin typeface="+mn-lt"/>
                          <a:ea typeface="+mn-ea"/>
                          <a:cs typeface="+mn-cs"/>
                        </a:rPr>
                        <a:t>Normal </a:t>
                      </a:r>
                      <a:r>
                        <a:rPr lang="de-AT" sz="1800" kern="1200" noProof="0" dirty="0" err="1" smtClean="0">
                          <a:solidFill>
                            <a:schemeClr val="dk1"/>
                          </a:solidFill>
                          <a:latin typeface="+mn-lt"/>
                          <a:ea typeface="+mn-ea"/>
                          <a:cs typeface="+mn-cs"/>
                        </a:rPr>
                        <a:t>distribution</a:t>
                      </a:r>
                      <a:r>
                        <a:rPr lang="de-AT" sz="1800" kern="1200" noProof="0" dirty="0" smtClean="0">
                          <a:solidFill>
                            <a:schemeClr val="dk1"/>
                          </a:solidFill>
                          <a:latin typeface="+mn-lt"/>
                          <a:ea typeface="+mn-ea"/>
                          <a:cs typeface="+mn-cs"/>
                        </a:rPr>
                        <a:t> </a:t>
                      </a:r>
                      <a:endParaRPr lang="de-DE" sz="1800" kern="1200" noProof="0" dirty="0" smtClean="0">
                        <a:solidFill>
                          <a:schemeClr val="dk1"/>
                        </a:solidFill>
                        <a:latin typeface="+mn-lt"/>
                        <a:ea typeface="+mn-ea"/>
                        <a:cs typeface="+mn-cs"/>
                      </a:endParaRPr>
                    </a:p>
                  </a:txBody>
                  <a:tcPr>
                    <a:solidFill>
                      <a:srgbClr val="D1DFE5"/>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800" kern="1200" noProof="0" dirty="0" err="1" smtClean="0">
                          <a:solidFill>
                            <a:schemeClr val="dk1"/>
                          </a:solidFill>
                          <a:latin typeface="+mn-lt"/>
                          <a:ea typeface="+mn-ea"/>
                          <a:cs typeface="+mn-cs"/>
                        </a:rPr>
                        <a:t>Any</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other</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distribution</a:t>
                      </a:r>
                      <a:r>
                        <a:rPr lang="de-AT" sz="1800" kern="1200" noProof="0" dirty="0" smtClean="0">
                          <a:solidFill>
                            <a:schemeClr val="dk1"/>
                          </a:solidFill>
                          <a:latin typeface="+mn-lt"/>
                          <a:ea typeface="+mn-ea"/>
                          <a:cs typeface="+mn-cs"/>
                        </a:rPr>
                        <a:t> </a:t>
                      </a:r>
                      <a:endParaRPr lang="de-DE" sz="1800" kern="1200" noProof="0" dirty="0" smtClean="0">
                        <a:solidFill>
                          <a:schemeClr val="dk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de-DE" sz="1800" kern="1200" noProof="0" dirty="0" smtClean="0">
                        <a:solidFill>
                          <a:schemeClr val="dk1"/>
                        </a:solidFill>
                        <a:latin typeface="+mn-lt"/>
                        <a:ea typeface="+mn-ea"/>
                        <a:cs typeface="+mn-cs"/>
                      </a:endParaRPr>
                    </a:p>
                  </a:txBody>
                  <a:tcPr>
                    <a:solidFill>
                      <a:srgbClr val="D1DFE5"/>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800" kern="1200" noProof="0" dirty="0" err="1" smtClean="0">
                          <a:solidFill>
                            <a:schemeClr val="dk1"/>
                          </a:solidFill>
                          <a:latin typeface="+mn-lt"/>
                          <a:ea typeface="+mn-ea"/>
                          <a:cs typeface="+mn-cs"/>
                        </a:rPr>
                        <a:t>Expected</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frequency</a:t>
                      </a:r>
                      <a:r>
                        <a:rPr lang="de-AT" sz="1800" kern="1200" noProof="0" dirty="0" smtClean="0">
                          <a:solidFill>
                            <a:schemeClr val="dk1"/>
                          </a:solidFill>
                          <a:latin typeface="+mn-lt"/>
                          <a:ea typeface="+mn-ea"/>
                          <a:cs typeface="+mn-cs"/>
                        </a:rPr>
                        <a:t> in </a:t>
                      </a:r>
                      <a:r>
                        <a:rPr lang="de-AT" sz="1800" kern="1200" noProof="0" dirty="0" err="1" smtClean="0">
                          <a:solidFill>
                            <a:schemeClr val="dk1"/>
                          </a:solidFill>
                          <a:latin typeface="+mn-lt"/>
                          <a:ea typeface="+mn-ea"/>
                          <a:cs typeface="+mn-cs"/>
                        </a:rPr>
                        <a:t>each</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cell</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of</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the</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crosstable</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high</a:t>
                      </a:r>
                      <a:r>
                        <a:rPr lang="de-AT" sz="1800" kern="1200" noProof="0" dirty="0" smtClean="0">
                          <a:solidFill>
                            <a:schemeClr val="dk1"/>
                          </a:solidFill>
                          <a:latin typeface="+mn-lt"/>
                          <a:ea typeface="+mn-ea"/>
                          <a:cs typeface="+mn-cs"/>
                        </a:rPr>
                        <a:t>“</a:t>
                      </a:r>
                      <a:endParaRPr lang="de-DE" sz="1800" kern="1200" noProof="0" dirty="0" smtClean="0">
                        <a:solidFill>
                          <a:schemeClr val="dk1"/>
                        </a:solidFill>
                        <a:latin typeface="+mn-lt"/>
                        <a:ea typeface="+mn-ea"/>
                        <a:cs typeface="+mn-cs"/>
                      </a:endParaRPr>
                    </a:p>
                  </a:txBody>
                  <a:tcPr>
                    <a:solidFill>
                      <a:srgbClr val="D1DFE5"/>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800" kern="1200" noProof="0" dirty="0" err="1" smtClean="0">
                          <a:solidFill>
                            <a:schemeClr val="dk1"/>
                          </a:solidFill>
                          <a:latin typeface="+mn-lt"/>
                          <a:ea typeface="+mn-ea"/>
                          <a:cs typeface="+mn-cs"/>
                        </a:rPr>
                        <a:t>Expected</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frequency</a:t>
                      </a:r>
                      <a:r>
                        <a:rPr lang="de-AT" sz="1800" kern="1200" noProof="0" dirty="0" smtClean="0">
                          <a:solidFill>
                            <a:schemeClr val="dk1"/>
                          </a:solidFill>
                          <a:latin typeface="+mn-lt"/>
                          <a:ea typeface="+mn-ea"/>
                          <a:cs typeface="+mn-cs"/>
                        </a:rPr>
                        <a:t> in </a:t>
                      </a:r>
                      <a:r>
                        <a:rPr lang="de-AT" sz="1800" kern="1200" noProof="0" dirty="0" err="1" smtClean="0">
                          <a:solidFill>
                            <a:schemeClr val="dk1"/>
                          </a:solidFill>
                          <a:latin typeface="+mn-lt"/>
                          <a:ea typeface="+mn-ea"/>
                          <a:cs typeface="+mn-cs"/>
                        </a:rPr>
                        <a:t>each</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cell</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of</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the</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crosstable</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low</a:t>
                      </a:r>
                      <a:r>
                        <a:rPr lang="de-AT" sz="1800" kern="1200" noProof="0" dirty="0" smtClean="0">
                          <a:solidFill>
                            <a:schemeClr val="dk1"/>
                          </a:solidFill>
                          <a:latin typeface="+mn-lt"/>
                          <a:ea typeface="+mn-ea"/>
                          <a:cs typeface="+mn-cs"/>
                        </a:rPr>
                        <a:t>“</a:t>
                      </a:r>
                      <a:endParaRPr lang="de-DE" sz="1800" kern="1200" noProof="0" dirty="0" smtClean="0">
                        <a:solidFill>
                          <a:schemeClr val="dk1"/>
                        </a:solidFill>
                        <a:latin typeface="+mn-lt"/>
                        <a:ea typeface="+mn-ea"/>
                        <a:cs typeface="+mn-cs"/>
                      </a:endParaRPr>
                    </a:p>
                  </a:txBody>
                  <a:tcPr>
                    <a:solidFill>
                      <a:srgbClr val="D1DFE5"/>
                    </a:solidFill>
                  </a:tcPr>
                </a:tc>
                <a:extLst>
                  <a:ext uri="{0D108BD9-81ED-4DB2-BD59-A6C34878D82A}">
                    <a16:rowId xmlns:a16="http://schemas.microsoft.com/office/drawing/2014/main" val="10001"/>
                  </a:ext>
                </a:extLst>
              </a:tr>
              <a:tr h="1078733">
                <a:tc>
                  <a:txBody>
                    <a:bodyPr/>
                    <a:lstStyle/>
                    <a:p>
                      <a:r>
                        <a:rPr lang="de-AT" b="1" dirty="0" err="1" smtClean="0"/>
                        <a:t>Compare</a:t>
                      </a:r>
                      <a:r>
                        <a:rPr lang="de-AT" b="1" dirty="0" smtClean="0"/>
                        <a:t> 2 groups</a:t>
                      </a:r>
                      <a:endParaRPr lang="de-DE" b="1" dirty="0"/>
                    </a:p>
                  </a:txBody>
                  <a:tcPr>
                    <a:solidFill>
                      <a:srgbClr val="A1C0EE"/>
                    </a:solidFill>
                  </a:tcPr>
                </a:tc>
                <a:tc>
                  <a:txBody>
                    <a:bodyPr/>
                    <a:lstStyle/>
                    <a:p>
                      <a:r>
                        <a:rPr lang="de-AT" dirty="0" smtClean="0"/>
                        <a:t>t-</a:t>
                      </a:r>
                      <a:r>
                        <a:rPr lang="de-AT" dirty="0" err="1" smtClean="0"/>
                        <a:t>test</a:t>
                      </a:r>
                      <a:endParaRPr lang="de-AT" dirty="0" smtClean="0"/>
                    </a:p>
                  </a:txBody>
                  <a:tcPr>
                    <a:solidFill>
                      <a:schemeClr val="bg1">
                        <a:lumMod val="95000"/>
                      </a:schemeClr>
                    </a:solidFill>
                  </a:tcPr>
                </a:tc>
                <a:tc>
                  <a:txBody>
                    <a:bodyPr/>
                    <a:lstStyle/>
                    <a:p>
                      <a:r>
                        <a:rPr lang="de-AT" dirty="0" err="1" smtClean="0"/>
                        <a:t>Wilcoxon-test</a:t>
                      </a:r>
                      <a:r>
                        <a:rPr lang="de-AT" dirty="0" smtClean="0"/>
                        <a:t> / Mann-Whitney U-Test</a:t>
                      </a:r>
                      <a:endParaRPr lang="de-DE" dirty="0"/>
                    </a:p>
                  </a:txBody>
                  <a:tcPr>
                    <a:solidFill>
                      <a:schemeClr val="bg1">
                        <a:lumMod val="95000"/>
                      </a:schemeClr>
                    </a:solidFill>
                  </a:tcPr>
                </a:tc>
                <a:tc>
                  <a:txBody>
                    <a:bodyPr/>
                    <a:lstStyle/>
                    <a:p>
                      <a:r>
                        <a:rPr lang="de-AT" dirty="0" smtClean="0"/>
                        <a:t>Chi-Square</a:t>
                      </a:r>
                      <a:endParaRPr lang="de-DE" dirty="0"/>
                    </a:p>
                  </a:txBody>
                  <a:tcPr>
                    <a:solidFill>
                      <a:schemeClr val="bg1">
                        <a:lumMod val="95000"/>
                      </a:schemeClr>
                    </a:solidFill>
                  </a:tcPr>
                </a:tc>
                <a:tc>
                  <a:txBody>
                    <a:bodyPr/>
                    <a:lstStyle/>
                    <a:p>
                      <a:r>
                        <a:rPr lang="de-AT" dirty="0" smtClean="0"/>
                        <a:t>Fishers </a:t>
                      </a:r>
                      <a:r>
                        <a:rPr lang="de-AT" dirty="0" err="1" smtClean="0"/>
                        <a:t>exact</a:t>
                      </a:r>
                      <a:r>
                        <a:rPr lang="de-AT" dirty="0" smtClean="0"/>
                        <a:t> </a:t>
                      </a:r>
                      <a:r>
                        <a:rPr lang="de-AT" dirty="0" err="1" smtClean="0"/>
                        <a:t>test</a:t>
                      </a:r>
                      <a:endParaRPr lang="de-DE" dirty="0"/>
                    </a:p>
                  </a:txBody>
                  <a:tcPr>
                    <a:solidFill>
                      <a:schemeClr val="bg1">
                        <a:lumMod val="95000"/>
                      </a:schemeClr>
                    </a:solidFill>
                  </a:tcPr>
                </a:tc>
                <a:extLst>
                  <a:ext uri="{0D108BD9-81ED-4DB2-BD59-A6C34878D82A}">
                    <a16:rowId xmlns:a16="http://schemas.microsoft.com/office/drawing/2014/main" val="10002"/>
                  </a:ext>
                </a:extLst>
              </a:tr>
              <a:tr h="882970">
                <a:tc>
                  <a:txBody>
                    <a:bodyPr/>
                    <a:lstStyle/>
                    <a:p>
                      <a:r>
                        <a:rPr lang="de-AT" b="1" dirty="0" err="1" smtClean="0"/>
                        <a:t>Compare</a:t>
                      </a:r>
                      <a:r>
                        <a:rPr lang="de-AT" b="1" dirty="0" smtClean="0"/>
                        <a:t> &gt;2</a:t>
                      </a:r>
                      <a:r>
                        <a:rPr lang="de-AT" b="1" baseline="0" dirty="0" smtClean="0"/>
                        <a:t> </a:t>
                      </a:r>
                      <a:r>
                        <a:rPr lang="de-AT" b="1" dirty="0" smtClean="0"/>
                        <a:t>groups</a:t>
                      </a:r>
                      <a:endParaRPr lang="de-DE" b="1" dirty="0"/>
                    </a:p>
                  </a:txBody>
                  <a:tcPr>
                    <a:solidFill>
                      <a:srgbClr val="A1C0EE"/>
                    </a:solidFill>
                  </a:tcPr>
                </a:tc>
                <a:tc>
                  <a:txBody>
                    <a:bodyPr/>
                    <a:lstStyle/>
                    <a:p>
                      <a:r>
                        <a:rPr lang="de-AT" dirty="0" smtClean="0"/>
                        <a:t>Analysis </a:t>
                      </a:r>
                      <a:r>
                        <a:rPr lang="de-AT" dirty="0" err="1" smtClean="0"/>
                        <a:t>of</a:t>
                      </a:r>
                      <a:r>
                        <a:rPr lang="de-AT" dirty="0" smtClean="0"/>
                        <a:t> </a:t>
                      </a:r>
                      <a:r>
                        <a:rPr lang="de-AT" dirty="0" err="1" smtClean="0"/>
                        <a:t>Variance</a:t>
                      </a:r>
                      <a:r>
                        <a:rPr lang="de-AT" dirty="0" smtClean="0"/>
                        <a:t> (ANOVA)</a:t>
                      </a:r>
                      <a:endParaRPr lang="de-DE" dirty="0"/>
                    </a:p>
                  </a:txBody>
                  <a:tcPr>
                    <a:solidFill>
                      <a:schemeClr val="bg1">
                        <a:lumMod val="95000"/>
                      </a:schemeClr>
                    </a:solidFill>
                  </a:tcPr>
                </a:tc>
                <a:tc>
                  <a:txBody>
                    <a:bodyPr/>
                    <a:lstStyle/>
                    <a:p>
                      <a:r>
                        <a:rPr lang="de-AT" dirty="0" smtClean="0"/>
                        <a:t>Kruskal-Wallis-Test</a:t>
                      </a:r>
                      <a:endParaRPr lang="de-DE" dirty="0"/>
                    </a:p>
                  </a:txBody>
                  <a:tcP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Chi-Square</a:t>
                      </a:r>
                      <a:endParaRPr lang="de-DE" dirty="0" smtClean="0"/>
                    </a:p>
                    <a:p>
                      <a:endParaRPr lang="de-DE" dirty="0"/>
                    </a:p>
                  </a:txBody>
                  <a:tcPr>
                    <a:solidFill>
                      <a:schemeClr val="bg1">
                        <a:lumMod val="95000"/>
                      </a:schemeClr>
                    </a:solidFill>
                  </a:tcPr>
                </a:tc>
                <a:tc>
                  <a:txBody>
                    <a:bodyPr/>
                    <a:lstStyle/>
                    <a:p>
                      <a:endParaRPr lang="de-DE" dirty="0"/>
                    </a:p>
                  </a:txBody>
                  <a:tcPr>
                    <a:solidFill>
                      <a:schemeClr val="bg1">
                        <a:lumMod val="95000"/>
                      </a:schemeClr>
                    </a:solidFill>
                  </a:tcPr>
                </a:tc>
                <a:extLst>
                  <a:ext uri="{0D108BD9-81ED-4DB2-BD59-A6C34878D82A}">
                    <a16:rowId xmlns:a16="http://schemas.microsoft.com/office/drawing/2014/main" val="10003"/>
                  </a:ext>
                </a:extLst>
              </a:tr>
            </a:tbl>
          </a:graphicData>
        </a:graphic>
      </p:graphicFrame>
      <p:sp>
        <p:nvSpPr>
          <p:cNvPr id="9" name="Titel 1"/>
          <p:cNvSpPr>
            <a:spLocks noGrp="1"/>
          </p:cNvSpPr>
          <p:nvPr>
            <p:ph type="title"/>
          </p:nvPr>
        </p:nvSpPr>
        <p:spPr>
          <a:xfrm>
            <a:off x="220663" y="114300"/>
            <a:ext cx="8105775" cy="501650"/>
          </a:xfrm>
        </p:spPr>
        <p:txBody>
          <a:bodyPr/>
          <a:lstStyle/>
          <a:p>
            <a:r>
              <a:rPr lang="en-US" sz="2400" dirty="0" smtClean="0"/>
              <a:t>Common statistical tests</a:t>
            </a:r>
            <a:endParaRPr lang="en-US" sz="2400" dirty="0"/>
          </a:p>
        </p:txBody>
      </p:sp>
      <p:sp>
        <p:nvSpPr>
          <p:cNvPr id="10" name="Geschweifte Klammer links 9"/>
          <p:cNvSpPr/>
          <p:nvPr/>
        </p:nvSpPr>
        <p:spPr bwMode="auto">
          <a:xfrm rot="16200000">
            <a:off x="6865144" y="3021805"/>
            <a:ext cx="323850" cy="3833811"/>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40000"/>
              </a:spcAft>
              <a:buClrTx/>
              <a:buSzTx/>
              <a:buFont typeface="Wingdings" pitchFamily="2" charset="2"/>
              <a:buNone/>
              <a:tabLst/>
            </a:pPr>
            <a:endParaRPr kumimoji="0" lang="de-DE" sz="2400" b="0" i="0" u="none" strike="noStrike" cap="none" normalizeH="0" baseline="0" smtClean="0">
              <a:ln>
                <a:noFill/>
              </a:ln>
              <a:solidFill>
                <a:schemeClr val="bg1"/>
              </a:solidFill>
              <a:effectLst/>
              <a:latin typeface="Arial" charset="0"/>
              <a:cs typeface="Arial" charset="0"/>
            </a:endParaRPr>
          </a:p>
        </p:txBody>
      </p:sp>
      <p:sp>
        <p:nvSpPr>
          <p:cNvPr id="6" name="Textfeld 5"/>
          <p:cNvSpPr txBox="1"/>
          <p:nvPr/>
        </p:nvSpPr>
        <p:spPr bwMode="auto">
          <a:xfrm>
            <a:off x="5238750" y="5172075"/>
            <a:ext cx="3762375" cy="1311128"/>
          </a:xfrm>
          <a:prstGeom prst="rect">
            <a:avLst/>
          </a:prstGeom>
          <a:noFill/>
          <a:ln w="9525">
            <a:noFill/>
            <a:miter lim="800000"/>
            <a:headEnd/>
            <a:tailEnd/>
          </a:ln>
        </p:spPr>
        <p:txBody>
          <a:bodyPr wrap="square" rtlCol="0">
            <a:spAutoFit/>
          </a:bodyPr>
          <a:lstStyle/>
          <a:p>
            <a:r>
              <a:rPr lang="en-US" sz="1800" b="1" dirty="0" smtClean="0">
                <a:solidFill>
                  <a:schemeClr val="tx1"/>
                </a:solidFill>
              </a:rPr>
              <a:t>Testing frequencies in a </a:t>
            </a:r>
            <a:r>
              <a:rPr lang="en-US" sz="1800" b="1" dirty="0" err="1" smtClean="0">
                <a:solidFill>
                  <a:schemeClr val="tx1"/>
                </a:solidFill>
              </a:rPr>
              <a:t>crosstable</a:t>
            </a:r>
            <a:r>
              <a:rPr lang="en-US" sz="1800" b="1" dirty="0" smtClean="0">
                <a:solidFill>
                  <a:schemeClr val="tx1"/>
                </a:solidFill>
              </a:rPr>
              <a:t>:</a:t>
            </a:r>
          </a:p>
          <a:p>
            <a:r>
              <a:rPr lang="en-US" sz="1800" dirty="0" smtClean="0">
                <a:solidFill>
                  <a:schemeClr val="tx1"/>
                </a:solidFill>
              </a:rPr>
              <a:t>Are the rows and columns independent from each other?</a:t>
            </a:r>
          </a:p>
        </p:txBody>
      </p:sp>
      <p:sp>
        <p:nvSpPr>
          <p:cNvPr id="8" name="Textfeld 7"/>
          <p:cNvSpPr txBox="1"/>
          <p:nvPr/>
        </p:nvSpPr>
        <p:spPr bwMode="auto">
          <a:xfrm>
            <a:off x="1228725" y="5200650"/>
            <a:ext cx="3762375" cy="1034129"/>
          </a:xfrm>
          <a:prstGeom prst="rect">
            <a:avLst/>
          </a:prstGeom>
          <a:noFill/>
          <a:ln w="9525">
            <a:noFill/>
            <a:miter lim="800000"/>
            <a:headEnd/>
            <a:tailEnd/>
          </a:ln>
        </p:spPr>
        <p:txBody>
          <a:bodyPr wrap="square" rtlCol="0">
            <a:spAutoFit/>
          </a:bodyPr>
          <a:lstStyle/>
          <a:p>
            <a:r>
              <a:rPr lang="en-US" sz="1800" b="1" dirty="0" smtClean="0">
                <a:solidFill>
                  <a:schemeClr val="tx1"/>
                </a:solidFill>
              </a:rPr>
              <a:t>Testing measures of location:</a:t>
            </a:r>
          </a:p>
          <a:p>
            <a:r>
              <a:rPr lang="en-US" sz="1800" dirty="0" smtClean="0">
                <a:solidFill>
                  <a:schemeClr val="tx1"/>
                </a:solidFill>
              </a:rPr>
              <a:t>Does the mean/median differ between groups</a:t>
            </a:r>
          </a:p>
        </p:txBody>
      </p:sp>
      <p:sp>
        <p:nvSpPr>
          <p:cNvPr id="11" name="Geschweifte Klammer links 10"/>
          <p:cNvSpPr/>
          <p:nvPr/>
        </p:nvSpPr>
        <p:spPr bwMode="auto">
          <a:xfrm rot="16200000">
            <a:off x="3131346" y="3193254"/>
            <a:ext cx="323850" cy="3471864"/>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40000"/>
              </a:spcAft>
              <a:buClrTx/>
              <a:buSzTx/>
              <a:buFont typeface="Wingdings" pitchFamily="2" charset="2"/>
              <a:buNone/>
              <a:tabLst/>
            </a:pPr>
            <a:endParaRPr kumimoji="0" lang="de-DE" sz="2400" b="0" i="0" u="none" strike="noStrike" cap="none" normalizeH="0" baseline="0" smtClean="0">
              <a:ln>
                <a:noFill/>
              </a:ln>
              <a:solidFill>
                <a:schemeClr val="bg1"/>
              </a:solidFill>
              <a:effectLst/>
              <a:latin typeface="Arial" charset="0"/>
              <a:cs typeface="Arial" charset="0"/>
            </a:endParaRPr>
          </a:p>
        </p:txBody>
      </p:sp>
    </p:spTree>
    <p:extLst>
      <p:ext uri="{BB962C8B-B14F-4D97-AF65-F5344CB8AC3E}">
        <p14:creationId xmlns:p14="http://schemas.microsoft.com/office/powerpoint/2010/main" val="2819513422"/>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normAutofit/>
          </a:bodyPr>
          <a:lstStyle/>
          <a:p>
            <a:r>
              <a:rPr lang="de-DE" dirty="0"/>
              <a:t>Wichtige </a:t>
            </a:r>
            <a:r>
              <a:rPr lang="de-DE" dirty="0" err="1"/>
              <a:t>Signifikanztests</a:t>
            </a:r>
            <a:endParaRPr lang="de-DE" dirty="0"/>
          </a:p>
        </p:txBody>
      </p:sp>
      <p:sp>
        <p:nvSpPr>
          <p:cNvPr id="76" name="Datumsplatzhalter 3"/>
          <p:cNvSpPr>
            <a:spLocks noGrp="1"/>
          </p:cNvSpPr>
          <p:nvPr>
            <p:ph type="dt" sz="half" idx="10"/>
          </p:nvPr>
        </p:nvSpPr>
        <p:spPr/>
        <p:txBody>
          <a:bodyPr/>
          <a:lstStyle/>
          <a:p>
            <a:fld id="{BBA71EB9-69C8-41E7-8740-F42021BAF4BA}" type="datetime1">
              <a:rPr lang="de-AT" smtClean="0"/>
              <a:pPr/>
              <a:t>18.06.2021</a:t>
            </a:fld>
            <a:endParaRPr lang="de-DE" altLang="en-US"/>
          </a:p>
        </p:txBody>
      </p:sp>
      <p:sp>
        <p:nvSpPr>
          <p:cNvPr id="77" name="Fußzeilenplatzhalter 4"/>
          <p:cNvSpPr>
            <a:spLocks noGrp="1"/>
          </p:cNvSpPr>
          <p:nvPr>
            <p:ph type="ftr" sz="quarter" idx="11"/>
          </p:nvPr>
        </p:nvSpPr>
        <p:spPr/>
        <p:txBody>
          <a:bodyPr/>
          <a:lstStyle/>
          <a:p>
            <a:r>
              <a:rPr lang="de-DE" altLang="en-US"/>
              <a:t>hanno.ulmer@i-med.ac.at</a:t>
            </a:r>
          </a:p>
        </p:txBody>
      </p:sp>
      <p:sp>
        <p:nvSpPr>
          <p:cNvPr id="78" name="Foliennummernplatzhalter 5"/>
          <p:cNvSpPr>
            <a:spLocks noGrp="1"/>
          </p:cNvSpPr>
          <p:nvPr>
            <p:ph type="sldNum" sz="quarter" idx="12"/>
          </p:nvPr>
        </p:nvSpPr>
        <p:spPr/>
        <p:txBody>
          <a:bodyPr/>
          <a:lstStyle/>
          <a:p>
            <a:r>
              <a:rPr lang="de-DE" altLang="en-US"/>
              <a:t>Seite </a:t>
            </a:r>
            <a:fld id="{99DFBDAD-2430-4734-A8DD-93C52CE94045}" type="slidenum">
              <a:rPr lang="de-DE" altLang="en-US"/>
              <a:pPr/>
              <a:t>195</a:t>
            </a:fld>
            <a:endParaRPr lang="de-DE" altLang="en-US"/>
          </a:p>
        </p:txBody>
      </p:sp>
      <p:grpSp>
        <p:nvGrpSpPr>
          <p:cNvPr id="194563" name="Group 3"/>
          <p:cNvGrpSpPr>
            <a:grpSpLocks/>
          </p:cNvGrpSpPr>
          <p:nvPr/>
        </p:nvGrpSpPr>
        <p:grpSpPr bwMode="auto">
          <a:xfrm>
            <a:off x="342900" y="1828800"/>
            <a:ext cx="8458200" cy="4268788"/>
            <a:chOff x="192" y="1104"/>
            <a:chExt cx="5328" cy="2689"/>
          </a:xfrm>
        </p:grpSpPr>
        <p:sp>
          <p:nvSpPr>
            <p:cNvPr id="194564" name="Rectangle 4"/>
            <p:cNvSpPr>
              <a:spLocks noChangeArrowheads="1"/>
            </p:cNvSpPr>
            <p:nvPr/>
          </p:nvSpPr>
          <p:spPr bwMode="auto">
            <a:xfrm>
              <a:off x="2046" y="2053"/>
              <a:ext cx="1108" cy="509"/>
            </a:xfrm>
            <a:prstGeom prst="rect">
              <a:avLst/>
            </a:prstGeom>
            <a:solidFill>
              <a:srgbClr val="99FF66"/>
            </a:solidFill>
            <a:ln w="7">
              <a:solidFill>
                <a:srgbClr val="A0A0A0"/>
              </a:solidFill>
              <a:miter lim="800000"/>
              <a:headEnd/>
              <a:tailEnd/>
            </a:ln>
            <a:effectLst/>
          </p:spPr>
          <p:txBody>
            <a:bodyPr/>
            <a:lstStyle/>
            <a:p>
              <a:endParaRPr lang="en-US"/>
            </a:p>
          </p:txBody>
        </p:sp>
        <p:sp>
          <p:nvSpPr>
            <p:cNvPr id="194565" name="Rectangle 5"/>
            <p:cNvSpPr>
              <a:spLocks noChangeArrowheads="1"/>
            </p:cNvSpPr>
            <p:nvPr/>
          </p:nvSpPr>
          <p:spPr bwMode="auto">
            <a:xfrm>
              <a:off x="2051" y="2057"/>
              <a:ext cx="1098" cy="505"/>
            </a:xfrm>
            <a:prstGeom prst="rect">
              <a:avLst/>
            </a:prstGeom>
            <a:solidFill>
              <a:srgbClr val="99FF66"/>
            </a:solidFill>
            <a:ln w="9525">
              <a:noFill/>
              <a:miter lim="800000"/>
              <a:headEnd/>
              <a:tailEnd/>
            </a:ln>
            <a:effectLst/>
          </p:spPr>
          <p:txBody>
            <a:bodyPr anchor="ctr"/>
            <a:lstStyle/>
            <a:p>
              <a:pPr algn="ctr" fontAlgn="ctr"/>
              <a:r>
                <a:rPr lang="de-DE" sz="1400">
                  <a:solidFill>
                    <a:srgbClr val="000000"/>
                  </a:solidFill>
                  <a:cs typeface="Arial" charset="0"/>
                  <a:hlinkClick r:id="rId3" action="ppaction://hlinksldjump"/>
                </a:rPr>
                <a:t>Chi-Quadrat Test</a:t>
              </a:r>
              <a:r>
                <a:rPr lang="de-DE" sz="1400">
                  <a:solidFill>
                    <a:srgbClr val="000000"/>
                  </a:solidFill>
                  <a:cs typeface="Arial" charset="0"/>
                </a:rPr>
                <a:t>, Fisher Test</a:t>
              </a:r>
              <a:endParaRPr lang="de-DE" sz="1400"/>
            </a:p>
          </p:txBody>
        </p:sp>
        <p:sp>
          <p:nvSpPr>
            <p:cNvPr id="194566" name="Rectangle 6"/>
            <p:cNvSpPr>
              <a:spLocks noChangeArrowheads="1"/>
            </p:cNvSpPr>
            <p:nvPr/>
          </p:nvSpPr>
          <p:spPr bwMode="auto">
            <a:xfrm>
              <a:off x="3154" y="2053"/>
              <a:ext cx="1183" cy="509"/>
            </a:xfrm>
            <a:prstGeom prst="rect">
              <a:avLst/>
            </a:prstGeom>
            <a:solidFill>
              <a:srgbClr val="99FF66"/>
            </a:solidFill>
            <a:ln w="7">
              <a:solidFill>
                <a:srgbClr val="A0A0A0"/>
              </a:solidFill>
              <a:miter lim="800000"/>
              <a:headEnd/>
              <a:tailEnd/>
            </a:ln>
            <a:effectLst/>
          </p:spPr>
          <p:txBody>
            <a:bodyPr/>
            <a:lstStyle/>
            <a:p>
              <a:endParaRPr lang="en-US"/>
            </a:p>
          </p:txBody>
        </p:sp>
        <p:sp>
          <p:nvSpPr>
            <p:cNvPr id="194567" name="Rectangle 7"/>
            <p:cNvSpPr>
              <a:spLocks noChangeArrowheads="1"/>
            </p:cNvSpPr>
            <p:nvPr/>
          </p:nvSpPr>
          <p:spPr bwMode="auto">
            <a:xfrm>
              <a:off x="3159" y="2057"/>
              <a:ext cx="1173" cy="505"/>
            </a:xfrm>
            <a:prstGeom prst="rect">
              <a:avLst/>
            </a:prstGeom>
            <a:solidFill>
              <a:srgbClr val="99FF66"/>
            </a:solidFill>
            <a:ln w="9525">
              <a:noFill/>
              <a:miter lim="800000"/>
              <a:headEnd/>
              <a:tailEnd/>
            </a:ln>
            <a:effectLst/>
          </p:spPr>
          <p:txBody>
            <a:bodyPr anchor="ctr"/>
            <a:lstStyle/>
            <a:p>
              <a:pPr algn="ctr" fontAlgn="ctr"/>
              <a:r>
                <a:rPr lang="de-DE" sz="1400">
                  <a:solidFill>
                    <a:srgbClr val="000000"/>
                  </a:solidFill>
                  <a:cs typeface="Arial" charset="0"/>
                  <a:hlinkClick r:id="rId4" action="ppaction://hlinksldjump"/>
                </a:rPr>
                <a:t>t-Test</a:t>
              </a:r>
              <a:r>
                <a:rPr lang="de-DE" sz="1400">
                  <a:solidFill>
                    <a:srgbClr val="000000"/>
                  </a:solidFill>
                  <a:cs typeface="Arial" charset="0"/>
                </a:rPr>
                <a:t> für unverbundene Stichproben</a:t>
              </a:r>
              <a:endParaRPr lang="de-DE" sz="1400"/>
            </a:p>
          </p:txBody>
        </p:sp>
        <p:sp>
          <p:nvSpPr>
            <p:cNvPr id="194568" name="Rectangle 8"/>
            <p:cNvSpPr>
              <a:spLocks noChangeArrowheads="1"/>
            </p:cNvSpPr>
            <p:nvPr/>
          </p:nvSpPr>
          <p:spPr bwMode="auto">
            <a:xfrm>
              <a:off x="2046" y="3078"/>
              <a:ext cx="1108" cy="351"/>
            </a:xfrm>
            <a:prstGeom prst="rect">
              <a:avLst/>
            </a:prstGeom>
            <a:solidFill>
              <a:srgbClr val="99FF66"/>
            </a:solidFill>
            <a:ln w="7">
              <a:solidFill>
                <a:srgbClr val="A0A0A0"/>
              </a:solidFill>
              <a:miter lim="800000"/>
              <a:headEnd/>
              <a:tailEnd/>
            </a:ln>
            <a:effectLst/>
          </p:spPr>
          <p:txBody>
            <a:bodyPr/>
            <a:lstStyle/>
            <a:p>
              <a:endParaRPr lang="en-US"/>
            </a:p>
          </p:txBody>
        </p:sp>
        <p:sp>
          <p:nvSpPr>
            <p:cNvPr id="194569" name="Rectangle 9"/>
            <p:cNvSpPr>
              <a:spLocks noChangeArrowheads="1"/>
            </p:cNvSpPr>
            <p:nvPr/>
          </p:nvSpPr>
          <p:spPr bwMode="auto">
            <a:xfrm>
              <a:off x="2051" y="3082"/>
              <a:ext cx="1098" cy="347"/>
            </a:xfrm>
            <a:prstGeom prst="rect">
              <a:avLst/>
            </a:prstGeom>
            <a:solidFill>
              <a:srgbClr val="99FF66"/>
            </a:solidFill>
            <a:ln w="9525">
              <a:noFill/>
              <a:miter lim="800000"/>
              <a:headEnd/>
              <a:tailEnd/>
            </a:ln>
            <a:effectLst/>
          </p:spPr>
          <p:txBody>
            <a:bodyPr anchor="ctr"/>
            <a:lstStyle/>
            <a:p>
              <a:pPr algn="ctr" fontAlgn="ctr"/>
              <a:r>
                <a:rPr lang="de-DE" sz="1400">
                  <a:solidFill>
                    <a:srgbClr val="000000"/>
                  </a:solidFill>
                  <a:cs typeface="Arial" charset="0"/>
                </a:rPr>
                <a:t>Chi-Quadrat Test</a:t>
              </a:r>
              <a:endParaRPr lang="de-DE" sz="1400"/>
            </a:p>
          </p:txBody>
        </p:sp>
        <p:sp>
          <p:nvSpPr>
            <p:cNvPr id="194570" name="Rectangle 10"/>
            <p:cNvSpPr>
              <a:spLocks noChangeArrowheads="1" noTextEdit="1"/>
            </p:cNvSpPr>
            <p:nvPr/>
          </p:nvSpPr>
          <p:spPr bwMode="auto">
            <a:xfrm>
              <a:off x="1209" y="1108"/>
              <a:ext cx="823" cy="189"/>
            </a:xfrm>
            <a:prstGeom prst="rect">
              <a:avLst/>
            </a:prstGeom>
            <a:noFill/>
            <a:ln w="9525">
              <a:noFill/>
              <a:miter lim="800000"/>
              <a:headEnd/>
              <a:tailEnd/>
            </a:ln>
            <a:effectLst/>
          </p:spPr>
          <p:txBody>
            <a:bodyPr>
              <a:spAutoFit/>
            </a:bodyPr>
            <a:lstStyle/>
            <a:p>
              <a:endParaRPr lang="en-US"/>
            </a:p>
          </p:txBody>
        </p:sp>
        <p:sp>
          <p:nvSpPr>
            <p:cNvPr id="194571" name="Rectangle 11"/>
            <p:cNvSpPr>
              <a:spLocks noChangeArrowheads="1" noTextEdit="1"/>
            </p:cNvSpPr>
            <p:nvPr/>
          </p:nvSpPr>
          <p:spPr bwMode="auto">
            <a:xfrm>
              <a:off x="1209" y="1305"/>
              <a:ext cx="823" cy="368"/>
            </a:xfrm>
            <a:prstGeom prst="rect">
              <a:avLst/>
            </a:prstGeom>
            <a:noFill/>
            <a:ln w="9525">
              <a:noFill/>
              <a:miter lim="800000"/>
              <a:headEnd/>
              <a:tailEnd/>
            </a:ln>
            <a:effectLst/>
          </p:spPr>
          <p:txBody>
            <a:bodyPr>
              <a:spAutoFit/>
            </a:bodyPr>
            <a:lstStyle/>
            <a:p>
              <a:endParaRPr lang="en-US"/>
            </a:p>
          </p:txBody>
        </p:sp>
        <p:sp>
          <p:nvSpPr>
            <p:cNvPr id="194572" name="Rectangle 12"/>
            <p:cNvSpPr>
              <a:spLocks noChangeArrowheads="1" noTextEdit="1"/>
            </p:cNvSpPr>
            <p:nvPr/>
          </p:nvSpPr>
          <p:spPr bwMode="auto">
            <a:xfrm>
              <a:off x="197" y="1681"/>
              <a:ext cx="1012" cy="368"/>
            </a:xfrm>
            <a:prstGeom prst="rect">
              <a:avLst/>
            </a:prstGeom>
            <a:noFill/>
            <a:ln w="9525">
              <a:noFill/>
              <a:miter lim="800000"/>
              <a:headEnd/>
              <a:tailEnd/>
            </a:ln>
            <a:effectLst/>
          </p:spPr>
          <p:txBody>
            <a:bodyPr>
              <a:spAutoFit/>
            </a:bodyPr>
            <a:lstStyle/>
            <a:p>
              <a:endParaRPr lang="en-US"/>
            </a:p>
          </p:txBody>
        </p:sp>
        <p:sp>
          <p:nvSpPr>
            <p:cNvPr id="194573" name="Rectangle 13"/>
            <p:cNvSpPr>
              <a:spLocks noChangeArrowheads="1"/>
            </p:cNvSpPr>
            <p:nvPr/>
          </p:nvSpPr>
          <p:spPr bwMode="auto">
            <a:xfrm>
              <a:off x="2027" y="1104"/>
              <a:ext cx="3474" cy="201"/>
            </a:xfrm>
            <a:prstGeom prst="rect">
              <a:avLst/>
            </a:prstGeom>
            <a:solidFill>
              <a:srgbClr val="FFFF99"/>
            </a:solidFill>
            <a:ln w="9525">
              <a:solidFill>
                <a:schemeClr val="tx1"/>
              </a:solidFill>
              <a:miter lim="800000"/>
              <a:headEnd/>
              <a:tailEnd/>
            </a:ln>
            <a:effectLst/>
          </p:spPr>
          <p:txBody>
            <a:bodyPr/>
            <a:lstStyle/>
            <a:p>
              <a:endParaRPr lang="en-US"/>
            </a:p>
          </p:txBody>
        </p:sp>
        <p:sp>
          <p:nvSpPr>
            <p:cNvPr id="194574" name="Rectangle 14"/>
            <p:cNvSpPr>
              <a:spLocks noChangeArrowheads="1"/>
            </p:cNvSpPr>
            <p:nvPr/>
          </p:nvSpPr>
          <p:spPr bwMode="auto">
            <a:xfrm>
              <a:off x="2027" y="1104"/>
              <a:ext cx="3474" cy="193"/>
            </a:xfrm>
            <a:prstGeom prst="rect">
              <a:avLst/>
            </a:prstGeom>
            <a:solidFill>
              <a:srgbClr val="FFFF99"/>
            </a:solidFill>
            <a:ln w="7">
              <a:solidFill>
                <a:schemeClr val="tx1"/>
              </a:solidFill>
              <a:miter lim="800000"/>
              <a:headEnd/>
              <a:tailEnd/>
            </a:ln>
            <a:effectLst/>
          </p:spPr>
          <p:txBody>
            <a:bodyPr/>
            <a:lstStyle/>
            <a:p>
              <a:endParaRPr lang="en-US"/>
            </a:p>
          </p:txBody>
        </p:sp>
        <p:sp>
          <p:nvSpPr>
            <p:cNvPr id="194575" name="Rectangle 15"/>
            <p:cNvSpPr>
              <a:spLocks noChangeArrowheads="1"/>
            </p:cNvSpPr>
            <p:nvPr/>
          </p:nvSpPr>
          <p:spPr bwMode="auto">
            <a:xfrm>
              <a:off x="2032" y="1108"/>
              <a:ext cx="3464" cy="189"/>
            </a:xfrm>
            <a:prstGeom prst="rect">
              <a:avLst/>
            </a:prstGeom>
            <a:solidFill>
              <a:srgbClr val="FFFF99"/>
            </a:solidFill>
            <a:ln w="9525">
              <a:solidFill>
                <a:schemeClr val="tx1"/>
              </a:solidFill>
              <a:miter lim="800000"/>
              <a:headEnd/>
              <a:tailEnd/>
            </a:ln>
            <a:effectLst/>
          </p:spPr>
          <p:txBody>
            <a:bodyPr anchor="ctr"/>
            <a:lstStyle/>
            <a:p>
              <a:pPr algn="ctr" fontAlgn="ctr"/>
              <a:r>
                <a:rPr lang="de-DE" sz="2400">
                  <a:solidFill>
                    <a:srgbClr val="000000"/>
                  </a:solidFill>
                  <a:cs typeface="Arial" charset="0"/>
                </a:rPr>
                <a:t>Zielvariable(Outcome)</a:t>
              </a:r>
              <a:endParaRPr lang="de-DE"/>
            </a:p>
          </p:txBody>
        </p:sp>
        <p:sp>
          <p:nvSpPr>
            <p:cNvPr id="194576" name="Rectangle 16"/>
            <p:cNvSpPr>
              <a:spLocks noChangeArrowheads="1"/>
            </p:cNvSpPr>
            <p:nvPr/>
          </p:nvSpPr>
          <p:spPr bwMode="auto">
            <a:xfrm>
              <a:off x="2027" y="1301"/>
              <a:ext cx="1109" cy="380"/>
            </a:xfrm>
            <a:prstGeom prst="rect">
              <a:avLst/>
            </a:prstGeom>
            <a:solidFill>
              <a:srgbClr val="FFFF99"/>
            </a:solidFill>
            <a:ln w="9525">
              <a:solidFill>
                <a:schemeClr val="tx1"/>
              </a:solidFill>
              <a:miter lim="800000"/>
              <a:headEnd/>
              <a:tailEnd/>
            </a:ln>
            <a:effectLst/>
          </p:spPr>
          <p:txBody>
            <a:bodyPr/>
            <a:lstStyle/>
            <a:p>
              <a:endParaRPr lang="en-US"/>
            </a:p>
          </p:txBody>
        </p:sp>
        <p:sp>
          <p:nvSpPr>
            <p:cNvPr id="194577" name="Rectangle 17"/>
            <p:cNvSpPr>
              <a:spLocks noChangeArrowheads="1"/>
            </p:cNvSpPr>
            <p:nvPr/>
          </p:nvSpPr>
          <p:spPr bwMode="auto">
            <a:xfrm>
              <a:off x="2030" y="1301"/>
              <a:ext cx="1106" cy="748"/>
            </a:xfrm>
            <a:prstGeom prst="rect">
              <a:avLst/>
            </a:prstGeom>
            <a:solidFill>
              <a:srgbClr val="FFFF99"/>
            </a:solidFill>
            <a:ln w="7">
              <a:solidFill>
                <a:schemeClr val="tx1"/>
              </a:solidFill>
              <a:miter lim="800000"/>
              <a:headEnd/>
              <a:tailEnd/>
            </a:ln>
            <a:effectLst/>
          </p:spPr>
          <p:txBody>
            <a:bodyPr/>
            <a:lstStyle/>
            <a:p>
              <a:endParaRPr lang="en-US"/>
            </a:p>
          </p:txBody>
        </p:sp>
        <p:sp>
          <p:nvSpPr>
            <p:cNvPr id="194578" name="Rectangle 18"/>
            <p:cNvSpPr>
              <a:spLocks noChangeArrowheads="1"/>
            </p:cNvSpPr>
            <p:nvPr/>
          </p:nvSpPr>
          <p:spPr bwMode="auto">
            <a:xfrm>
              <a:off x="2030" y="1305"/>
              <a:ext cx="1101" cy="744"/>
            </a:xfrm>
            <a:prstGeom prst="rect">
              <a:avLst/>
            </a:prstGeom>
            <a:solidFill>
              <a:srgbClr val="FFFF99"/>
            </a:solidFill>
            <a:ln w="9525">
              <a:solidFill>
                <a:schemeClr val="tx1"/>
              </a:solidFill>
              <a:miter lim="800000"/>
              <a:headEnd/>
              <a:tailEnd/>
            </a:ln>
            <a:effectLst/>
          </p:spPr>
          <p:txBody>
            <a:bodyPr anchor="ctr"/>
            <a:lstStyle/>
            <a:p>
              <a:pPr algn="ctr" fontAlgn="ctr"/>
              <a:r>
                <a:rPr lang="de-DE" sz="2400">
                  <a:solidFill>
                    <a:srgbClr val="000000"/>
                  </a:solidFill>
                  <a:cs typeface="Arial" charset="0"/>
                </a:rPr>
                <a:t>Qualitativ</a:t>
              </a:r>
              <a:endParaRPr lang="de-DE"/>
            </a:p>
          </p:txBody>
        </p:sp>
        <p:sp>
          <p:nvSpPr>
            <p:cNvPr id="194579" name="Rectangle 19"/>
            <p:cNvSpPr>
              <a:spLocks noChangeArrowheads="1"/>
            </p:cNvSpPr>
            <p:nvPr/>
          </p:nvSpPr>
          <p:spPr bwMode="auto">
            <a:xfrm>
              <a:off x="3136" y="1301"/>
              <a:ext cx="2365" cy="380"/>
            </a:xfrm>
            <a:prstGeom prst="rect">
              <a:avLst/>
            </a:prstGeom>
            <a:solidFill>
              <a:srgbClr val="FFFF99"/>
            </a:solidFill>
            <a:ln w="9525">
              <a:solidFill>
                <a:schemeClr val="tx1"/>
              </a:solidFill>
              <a:miter lim="800000"/>
              <a:headEnd/>
              <a:tailEnd/>
            </a:ln>
            <a:effectLst/>
          </p:spPr>
          <p:txBody>
            <a:bodyPr/>
            <a:lstStyle/>
            <a:p>
              <a:endParaRPr lang="en-US"/>
            </a:p>
          </p:txBody>
        </p:sp>
        <p:sp>
          <p:nvSpPr>
            <p:cNvPr id="194580" name="Rectangle 20"/>
            <p:cNvSpPr>
              <a:spLocks noChangeArrowheads="1"/>
            </p:cNvSpPr>
            <p:nvPr/>
          </p:nvSpPr>
          <p:spPr bwMode="auto">
            <a:xfrm>
              <a:off x="3136" y="1301"/>
              <a:ext cx="2365" cy="372"/>
            </a:xfrm>
            <a:prstGeom prst="rect">
              <a:avLst/>
            </a:prstGeom>
            <a:solidFill>
              <a:srgbClr val="FFFF99"/>
            </a:solidFill>
            <a:ln w="7">
              <a:solidFill>
                <a:schemeClr val="tx1"/>
              </a:solidFill>
              <a:miter lim="800000"/>
              <a:headEnd/>
              <a:tailEnd/>
            </a:ln>
            <a:effectLst/>
          </p:spPr>
          <p:txBody>
            <a:bodyPr/>
            <a:lstStyle/>
            <a:p>
              <a:endParaRPr lang="en-US"/>
            </a:p>
          </p:txBody>
        </p:sp>
        <p:sp>
          <p:nvSpPr>
            <p:cNvPr id="194581" name="Rectangle 21"/>
            <p:cNvSpPr>
              <a:spLocks noChangeArrowheads="1"/>
            </p:cNvSpPr>
            <p:nvPr/>
          </p:nvSpPr>
          <p:spPr bwMode="auto">
            <a:xfrm>
              <a:off x="3141" y="1305"/>
              <a:ext cx="2355" cy="368"/>
            </a:xfrm>
            <a:prstGeom prst="rect">
              <a:avLst/>
            </a:prstGeom>
            <a:solidFill>
              <a:srgbClr val="FFFF99"/>
            </a:solidFill>
            <a:ln w="9525">
              <a:solidFill>
                <a:schemeClr val="tx1"/>
              </a:solidFill>
              <a:miter lim="800000"/>
              <a:headEnd/>
              <a:tailEnd/>
            </a:ln>
            <a:effectLst/>
          </p:spPr>
          <p:txBody>
            <a:bodyPr anchor="ctr"/>
            <a:lstStyle/>
            <a:p>
              <a:pPr algn="ctr" fontAlgn="ctr"/>
              <a:r>
                <a:rPr lang="de-DE" sz="2400">
                  <a:solidFill>
                    <a:srgbClr val="000000"/>
                  </a:solidFill>
                  <a:cs typeface="Arial" charset="0"/>
                </a:rPr>
                <a:t>Quantitativ</a:t>
              </a:r>
              <a:endParaRPr lang="de-DE"/>
            </a:p>
          </p:txBody>
        </p:sp>
        <p:sp>
          <p:nvSpPr>
            <p:cNvPr id="194582" name="Rectangle 22"/>
            <p:cNvSpPr>
              <a:spLocks noChangeArrowheads="1"/>
            </p:cNvSpPr>
            <p:nvPr/>
          </p:nvSpPr>
          <p:spPr bwMode="auto">
            <a:xfrm>
              <a:off x="3136" y="1677"/>
              <a:ext cx="1183" cy="381"/>
            </a:xfrm>
            <a:prstGeom prst="rect">
              <a:avLst/>
            </a:prstGeom>
            <a:solidFill>
              <a:srgbClr val="FFFF99"/>
            </a:solidFill>
            <a:ln w="9525">
              <a:solidFill>
                <a:schemeClr val="tx1"/>
              </a:solidFill>
              <a:miter lim="800000"/>
              <a:headEnd/>
              <a:tailEnd/>
            </a:ln>
            <a:effectLst/>
          </p:spPr>
          <p:txBody>
            <a:bodyPr/>
            <a:lstStyle/>
            <a:p>
              <a:endParaRPr lang="en-US"/>
            </a:p>
          </p:txBody>
        </p:sp>
        <p:sp>
          <p:nvSpPr>
            <p:cNvPr id="194583" name="Rectangle 23"/>
            <p:cNvSpPr>
              <a:spLocks noChangeArrowheads="1"/>
            </p:cNvSpPr>
            <p:nvPr/>
          </p:nvSpPr>
          <p:spPr bwMode="auto">
            <a:xfrm>
              <a:off x="3136" y="1677"/>
              <a:ext cx="1183" cy="373"/>
            </a:xfrm>
            <a:prstGeom prst="rect">
              <a:avLst/>
            </a:prstGeom>
            <a:solidFill>
              <a:srgbClr val="FFFF99"/>
            </a:solidFill>
            <a:ln w="7">
              <a:solidFill>
                <a:schemeClr val="tx1"/>
              </a:solidFill>
              <a:miter lim="800000"/>
              <a:headEnd/>
              <a:tailEnd/>
            </a:ln>
            <a:effectLst/>
          </p:spPr>
          <p:txBody>
            <a:bodyPr/>
            <a:lstStyle/>
            <a:p>
              <a:endParaRPr lang="en-US"/>
            </a:p>
          </p:txBody>
        </p:sp>
        <p:sp>
          <p:nvSpPr>
            <p:cNvPr id="194584" name="Rectangle 24"/>
            <p:cNvSpPr>
              <a:spLocks noChangeArrowheads="1"/>
            </p:cNvSpPr>
            <p:nvPr/>
          </p:nvSpPr>
          <p:spPr bwMode="auto">
            <a:xfrm>
              <a:off x="3141" y="1681"/>
              <a:ext cx="1173" cy="369"/>
            </a:xfrm>
            <a:prstGeom prst="rect">
              <a:avLst/>
            </a:prstGeom>
            <a:solidFill>
              <a:srgbClr val="FFFF99"/>
            </a:solidFill>
            <a:ln w="9525">
              <a:solidFill>
                <a:schemeClr val="tx1"/>
              </a:solidFill>
              <a:miter lim="800000"/>
              <a:headEnd/>
              <a:tailEnd/>
            </a:ln>
            <a:effectLst/>
          </p:spPr>
          <p:txBody>
            <a:bodyPr anchor="ctr"/>
            <a:lstStyle/>
            <a:p>
              <a:pPr algn="ctr" fontAlgn="ctr"/>
              <a:r>
                <a:rPr lang="de-DE" sz="1700">
                  <a:solidFill>
                    <a:srgbClr val="000000"/>
                  </a:solidFill>
                  <a:cs typeface="Arial" charset="0"/>
                </a:rPr>
                <a:t>Normalverteilung</a:t>
              </a:r>
              <a:endParaRPr lang="de-DE" sz="1700"/>
            </a:p>
          </p:txBody>
        </p:sp>
        <p:sp>
          <p:nvSpPr>
            <p:cNvPr id="194585" name="Rectangle 25"/>
            <p:cNvSpPr>
              <a:spLocks noChangeArrowheads="1"/>
            </p:cNvSpPr>
            <p:nvPr/>
          </p:nvSpPr>
          <p:spPr bwMode="auto">
            <a:xfrm>
              <a:off x="4319" y="1677"/>
              <a:ext cx="1182" cy="381"/>
            </a:xfrm>
            <a:prstGeom prst="rect">
              <a:avLst/>
            </a:prstGeom>
            <a:solidFill>
              <a:srgbClr val="FFFF99"/>
            </a:solidFill>
            <a:ln w="9525">
              <a:solidFill>
                <a:schemeClr val="tx1"/>
              </a:solidFill>
              <a:miter lim="800000"/>
              <a:headEnd/>
              <a:tailEnd/>
            </a:ln>
            <a:effectLst/>
          </p:spPr>
          <p:txBody>
            <a:bodyPr/>
            <a:lstStyle/>
            <a:p>
              <a:endParaRPr lang="en-US"/>
            </a:p>
          </p:txBody>
        </p:sp>
        <p:sp>
          <p:nvSpPr>
            <p:cNvPr id="194586" name="Rectangle 26"/>
            <p:cNvSpPr>
              <a:spLocks noChangeArrowheads="1"/>
            </p:cNvSpPr>
            <p:nvPr/>
          </p:nvSpPr>
          <p:spPr bwMode="auto">
            <a:xfrm>
              <a:off x="4319" y="1677"/>
              <a:ext cx="1182" cy="373"/>
            </a:xfrm>
            <a:prstGeom prst="rect">
              <a:avLst/>
            </a:prstGeom>
            <a:solidFill>
              <a:srgbClr val="FFFF99"/>
            </a:solidFill>
            <a:ln w="7">
              <a:solidFill>
                <a:schemeClr val="tx1"/>
              </a:solidFill>
              <a:miter lim="800000"/>
              <a:headEnd/>
              <a:tailEnd/>
            </a:ln>
            <a:effectLst/>
          </p:spPr>
          <p:txBody>
            <a:bodyPr/>
            <a:lstStyle/>
            <a:p>
              <a:endParaRPr lang="en-US"/>
            </a:p>
          </p:txBody>
        </p:sp>
        <p:sp>
          <p:nvSpPr>
            <p:cNvPr id="194587" name="Rectangle 27"/>
            <p:cNvSpPr>
              <a:spLocks noChangeArrowheads="1"/>
            </p:cNvSpPr>
            <p:nvPr/>
          </p:nvSpPr>
          <p:spPr bwMode="auto">
            <a:xfrm>
              <a:off x="4324" y="1681"/>
              <a:ext cx="1172" cy="369"/>
            </a:xfrm>
            <a:prstGeom prst="rect">
              <a:avLst/>
            </a:prstGeom>
            <a:solidFill>
              <a:srgbClr val="FFFF99"/>
            </a:solidFill>
            <a:ln w="9525">
              <a:solidFill>
                <a:schemeClr val="tx1"/>
              </a:solidFill>
              <a:miter lim="800000"/>
              <a:headEnd/>
              <a:tailEnd/>
            </a:ln>
            <a:effectLst/>
          </p:spPr>
          <p:txBody>
            <a:bodyPr anchor="ctr"/>
            <a:lstStyle/>
            <a:p>
              <a:pPr algn="ctr" fontAlgn="ctr"/>
              <a:r>
                <a:rPr lang="de-DE" sz="1700">
                  <a:solidFill>
                    <a:srgbClr val="000000"/>
                  </a:solidFill>
                  <a:cs typeface="Arial" charset="0"/>
                </a:rPr>
                <a:t>Beliebige Verteilung</a:t>
              </a:r>
              <a:endParaRPr lang="de-DE" sz="1700"/>
            </a:p>
          </p:txBody>
        </p:sp>
        <p:sp>
          <p:nvSpPr>
            <p:cNvPr id="194588" name="Rectangle 28"/>
            <p:cNvSpPr>
              <a:spLocks noChangeArrowheads="1" noTextEdit="1"/>
            </p:cNvSpPr>
            <p:nvPr/>
          </p:nvSpPr>
          <p:spPr bwMode="auto">
            <a:xfrm>
              <a:off x="1209" y="1681"/>
              <a:ext cx="823" cy="368"/>
            </a:xfrm>
            <a:prstGeom prst="rect">
              <a:avLst/>
            </a:prstGeom>
            <a:noFill/>
            <a:ln w="9525">
              <a:noFill/>
              <a:miter lim="800000"/>
              <a:headEnd/>
              <a:tailEnd/>
            </a:ln>
            <a:effectLst/>
          </p:spPr>
          <p:txBody>
            <a:bodyPr>
              <a:spAutoFit/>
            </a:bodyPr>
            <a:lstStyle/>
            <a:p>
              <a:endParaRPr lang="en-US"/>
            </a:p>
          </p:txBody>
        </p:sp>
        <p:sp>
          <p:nvSpPr>
            <p:cNvPr id="194589" name="Rectangle 29"/>
            <p:cNvSpPr>
              <a:spLocks noChangeArrowheads="1"/>
            </p:cNvSpPr>
            <p:nvPr/>
          </p:nvSpPr>
          <p:spPr bwMode="auto">
            <a:xfrm>
              <a:off x="192" y="2053"/>
              <a:ext cx="1022" cy="517"/>
            </a:xfrm>
            <a:prstGeom prst="rect">
              <a:avLst/>
            </a:prstGeom>
            <a:solidFill>
              <a:srgbClr val="FFFF99"/>
            </a:solidFill>
            <a:ln w="9525">
              <a:solidFill>
                <a:schemeClr val="tx1"/>
              </a:solidFill>
              <a:miter lim="800000"/>
              <a:headEnd/>
              <a:tailEnd/>
            </a:ln>
            <a:effectLst/>
          </p:spPr>
          <p:txBody>
            <a:bodyPr/>
            <a:lstStyle/>
            <a:p>
              <a:endParaRPr lang="en-US"/>
            </a:p>
          </p:txBody>
        </p:sp>
        <p:sp>
          <p:nvSpPr>
            <p:cNvPr id="194590" name="Rectangle 30"/>
            <p:cNvSpPr>
              <a:spLocks noChangeArrowheads="1"/>
            </p:cNvSpPr>
            <p:nvPr/>
          </p:nvSpPr>
          <p:spPr bwMode="auto">
            <a:xfrm>
              <a:off x="192" y="2053"/>
              <a:ext cx="1022" cy="1021"/>
            </a:xfrm>
            <a:prstGeom prst="rect">
              <a:avLst/>
            </a:prstGeom>
            <a:solidFill>
              <a:srgbClr val="FFFF99"/>
            </a:solidFill>
            <a:ln w="7">
              <a:solidFill>
                <a:schemeClr val="tx1"/>
              </a:solidFill>
              <a:miter lim="800000"/>
              <a:headEnd/>
              <a:tailEnd/>
            </a:ln>
            <a:effectLst/>
          </p:spPr>
          <p:txBody>
            <a:bodyPr/>
            <a:lstStyle/>
            <a:p>
              <a:endParaRPr lang="en-US"/>
            </a:p>
          </p:txBody>
        </p:sp>
        <p:sp>
          <p:nvSpPr>
            <p:cNvPr id="194591" name="Rectangle 31"/>
            <p:cNvSpPr>
              <a:spLocks noChangeArrowheads="1"/>
            </p:cNvSpPr>
            <p:nvPr/>
          </p:nvSpPr>
          <p:spPr bwMode="auto">
            <a:xfrm>
              <a:off x="197" y="2057"/>
              <a:ext cx="1012" cy="1017"/>
            </a:xfrm>
            <a:prstGeom prst="rect">
              <a:avLst/>
            </a:prstGeom>
            <a:solidFill>
              <a:srgbClr val="FFFF99"/>
            </a:solidFill>
            <a:ln w="9525">
              <a:solidFill>
                <a:schemeClr val="tx1"/>
              </a:solidFill>
              <a:miter lim="800000"/>
              <a:headEnd/>
              <a:tailEnd/>
            </a:ln>
            <a:effectLst/>
          </p:spPr>
          <p:txBody>
            <a:bodyPr anchor="ctr"/>
            <a:lstStyle/>
            <a:p>
              <a:pPr algn="ctr" fontAlgn="ctr"/>
              <a:r>
                <a:rPr lang="de-DE" sz="1400">
                  <a:solidFill>
                    <a:srgbClr val="000000"/>
                  </a:solidFill>
                  <a:cs typeface="Arial" charset="0"/>
                </a:rPr>
                <a:t>Vergleich zweier Gruppen</a:t>
              </a:r>
              <a:endParaRPr lang="de-DE" sz="1400"/>
            </a:p>
          </p:txBody>
        </p:sp>
        <p:sp>
          <p:nvSpPr>
            <p:cNvPr id="194592" name="Rectangle 32"/>
            <p:cNvSpPr>
              <a:spLocks noChangeArrowheads="1"/>
            </p:cNvSpPr>
            <p:nvPr/>
          </p:nvSpPr>
          <p:spPr bwMode="auto">
            <a:xfrm>
              <a:off x="1214" y="2053"/>
              <a:ext cx="832" cy="517"/>
            </a:xfrm>
            <a:prstGeom prst="rect">
              <a:avLst/>
            </a:prstGeom>
            <a:solidFill>
              <a:srgbClr val="FFFF99"/>
            </a:solidFill>
            <a:ln w="9525">
              <a:solidFill>
                <a:schemeClr val="tx1"/>
              </a:solidFill>
              <a:miter lim="800000"/>
              <a:headEnd/>
              <a:tailEnd/>
            </a:ln>
            <a:effectLst/>
          </p:spPr>
          <p:txBody>
            <a:bodyPr/>
            <a:lstStyle/>
            <a:p>
              <a:endParaRPr lang="en-US"/>
            </a:p>
          </p:txBody>
        </p:sp>
        <p:sp>
          <p:nvSpPr>
            <p:cNvPr id="194593" name="Rectangle 33"/>
            <p:cNvSpPr>
              <a:spLocks noChangeArrowheads="1"/>
            </p:cNvSpPr>
            <p:nvPr/>
          </p:nvSpPr>
          <p:spPr bwMode="auto">
            <a:xfrm>
              <a:off x="1214" y="2053"/>
              <a:ext cx="832" cy="509"/>
            </a:xfrm>
            <a:prstGeom prst="rect">
              <a:avLst/>
            </a:prstGeom>
            <a:solidFill>
              <a:srgbClr val="FFFF99"/>
            </a:solidFill>
            <a:ln w="7">
              <a:solidFill>
                <a:schemeClr val="tx1"/>
              </a:solidFill>
              <a:miter lim="800000"/>
              <a:headEnd/>
              <a:tailEnd/>
            </a:ln>
            <a:effectLst/>
          </p:spPr>
          <p:txBody>
            <a:bodyPr/>
            <a:lstStyle/>
            <a:p>
              <a:endParaRPr lang="en-US"/>
            </a:p>
          </p:txBody>
        </p:sp>
        <p:sp>
          <p:nvSpPr>
            <p:cNvPr id="194594" name="Rectangle 34"/>
            <p:cNvSpPr>
              <a:spLocks noChangeArrowheads="1"/>
            </p:cNvSpPr>
            <p:nvPr/>
          </p:nvSpPr>
          <p:spPr bwMode="auto">
            <a:xfrm>
              <a:off x="1219" y="2057"/>
              <a:ext cx="822" cy="505"/>
            </a:xfrm>
            <a:prstGeom prst="rect">
              <a:avLst/>
            </a:prstGeom>
            <a:solidFill>
              <a:srgbClr val="FFFF99"/>
            </a:solidFill>
            <a:ln w="9525">
              <a:solidFill>
                <a:schemeClr val="tx1"/>
              </a:solidFill>
              <a:miter lim="800000"/>
              <a:headEnd/>
              <a:tailEnd/>
            </a:ln>
            <a:effectLst/>
          </p:spPr>
          <p:txBody>
            <a:bodyPr anchor="ctr"/>
            <a:lstStyle/>
            <a:p>
              <a:pPr algn="ctr" fontAlgn="ctr"/>
              <a:r>
                <a:rPr lang="de-DE" sz="1400">
                  <a:solidFill>
                    <a:srgbClr val="000000"/>
                  </a:solidFill>
                  <a:cs typeface="Arial" charset="0"/>
                </a:rPr>
                <a:t>Unverbunden</a:t>
              </a:r>
              <a:endParaRPr lang="de-DE" sz="1400"/>
            </a:p>
          </p:txBody>
        </p:sp>
        <p:grpSp>
          <p:nvGrpSpPr>
            <p:cNvPr id="194595" name="Group 35"/>
            <p:cNvGrpSpPr>
              <a:grpSpLocks/>
            </p:cNvGrpSpPr>
            <p:nvPr/>
          </p:nvGrpSpPr>
          <p:grpSpPr bwMode="auto">
            <a:xfrm>
              <a:off x="4337" y="2053"/>
              <a:ext cx="1183" cy="509"/>
              <a:chOff x="5355" y="1386"/>
              <a:chExt cx="1528" cy="742"/>
            </a:xfrm>
          </p:grpSpPr>
          <p:sp>
            <p:nvSpPr>
              <p:cNvPr id="194596" name="Rectangle 36"/>
              <p:cNvSpPr>
                <a:spLocks noChangeArrowheads="1"/>
              </p:cNvSpPr>
              <p:nvPr/>
            </p:nvSpPr>
            <p:spPr bwMode="auto">
              <a:xfrm>
                <a:off x="5361" y="1392"/>
                <a:ext cx="1516" cy="736"/>
              </a:xfrm>
              <a:prstGeom prst="rect">
                <a:avLst/>
              </a:prstGeom>
              <a:noFill/>
              <a:ln w="9525">
                <a:noFill/>
                <a:miter lim="800000"/>
                <a:headEnd/>
                <a:tailEnd/>
              </a:ln>
              <a:effectLst/>
            </p:spPr>
            <p:txBody>
              <a:bodyPr anchor="ctr"/>
              <a:lstStyle/>
              <a:p>
                <a:pPr algn="ctr" fontAlgn="ctr"/>
                <a:r>
                  <a:rPr lang="de-DE" sz="1600">
                    <a:solidFill>
                      <a:srgbClr val="000000"/>
                    </a:solidFill>
                    <a:cs typeface="Arial" charset="0"/>
                  </a:rPr>
                  <a:t>Mann-Whitney U Test</a:t>
                </a:r>
                <a:endParaRPr lang="de-DE" sz="1600"/>
              </a:p>
            </p:txBody>
          </p:sp>
          <p:sp>
            <p:nvSpPr>
              <p:cNvPr id="194597" name="Rectangle 37"/>
              <p:cNvSpPr>
                <a:spLocks noChangeArrowheads="1"/>
              </p:cNvSpPr>
              <p:nvPr/>
            </p:nvSpPr>
            <p:spPr bwMode="auto">
              <a:xfrm>
                <a:off x="5355" y="1386"/>
                <a:ext cx="1528" cy="742"/>
              </a:xfrm>
              <a:prstGeom prst="rect">
                <a:avLst/>
              </a:prstGeom>
              <a:noFill/>
              <a:ln w="7">
                <a:solidFill>
                  <a:srgbClr val="A0A0A0"/>
                </a:solidFill>
                <a:miter lim="800000"/>
                <a:headEnd/>
                <a:tailEnd/>
              </a:ln>
              <a:effectLst/>
            </p:spPr>
            <p:txBody>
              <a:bodyPr/>
              <a:lstStyle/>
              <a:p>
                <a:endParaRPr lang="en-US"/>
              </a:p>
            </p:txBody>
          </p:sp>
        </p:grpSp>
        <p:sp>
          <p:nvSpPr>
            <p:cNvPr id="194598" name="Rectangle 38"/>
            <p:cNvSpPr>
              <a:spLocks noChangeArrowheads="1"/>
            </p:cNvSpPr>
            <p:nvPr/>
          </p:nvSpPr>
          <p:spPr bwMode="auto">
            <a:xfrm>
              <a:off x="1214" y="2566"/>
              <a:ext cx="832" cy="516"/>
            </a:xfrm>
            <a:prstGeom prst="rect">
              <a:avLst/>
            </a:prstGeom>
            <a:solidFill>
              <a:srgbClr val="FFFF99"/>
            </a:solidFill>
            <a:ln w="9525">
              <a:solidFill>
                <a:schemeClr val="tx1"/>
              </a:solidFill>
              <a:miter lim="800000"/>
              <a:headEnd/>
              <a:tailEnd/>
            </a:ln>
            <a:effectLst/>
          </p:spPr>
          <p:txBody>
            <a:bodyPr/>
            <a:lstStyle/>
            <a:p>
              <a:endParaRPr lang="en-US"/>
            </a:p>
          </p:txBody>
        </p:sp>
        <p:sp>
          <p:nvSpPr>
            <p:cNvPr id="194599" name="Rectangle 39"/>
            <p:cNvSpPr>
              <a:spLocks noChangeArrowheads="1"/>
            </p:cNvSpPr>
            <p:nvPr/>
          </p:nvSpPr>
          <p:spPr bwMode="auto">
            <a:xfrm>
              <a:off x="1214" y="2566"/>
              <a:ext cx="832" cy="508"/>
            </a:xfrm>
            <a:prstGeom prst="rect">
              <a:avLst/>
            </a:prstGeom>
            <a:solidFill>
              <a:srgbClr val="FFFF99"/>
            </a:solidFill>
            <a:ln w="7">
              <a:solidFill>
                <a:schemeClr val="tx1"/>
              </a:solidFill>
              <a:miter lim="800000"/>
              <a:headEnd/>
              <a:tailEnd/>
            </a:ln>
            <a:effectLst/>
          </p:spPr>
          <p:txBody>
            <a:bodyPr/>
            <a:lstStyle/>
            <a:p>
              <a:endParaRPr lang="en-US"/>
            </a:p>
          </p:txBody>
        </p:sp>
        <p:sp>
          <p:nvSpPr>
            <p:cNvPr id="194600" name="Rectangle 40"/>
            <p:cNvSpPr>
              <a:spLocks noChangeArrowheads="1"/>
            </p:cNvSpPr>
            <p:nvPr/>
          </p:nvSpPr>
          <p:spPr bwMode="auto">
            <a:xfrm>
              <a:off x="1219" y="2570"/>
              <a:ext cx="822" cy="504"/>
            </a:xfrm>
            <a:prstGeom prst="rect">
              <a:avLst/>
            </a:prstGeom>
            <a:solidFill>
              <a:srgbClr val="FFFF99"/>
            </a:solidFill>
            <a:ln w="9525">
              <a:solidFill>
                <a:schemeClr val="tx1"/>
              </a:solidFill>
              <a:miter lim="800000"/>
              <a:headEnd/>
              <a:tailEnd/>
            </a:ln>
            <a:effectLst/>
          </p:spPr>
          <p:txBody>
            <a:bodyPr anchor="ctr"/>
            <a:lstStyle/>
            <a:p>
              <a:pPr algn="ctr" fontAlgn="ctr"/>
              <a:r>
                <a:rPr lang="de-DE" sz="1400">
                  <a:solidFill>
                    <a:srgbClr val="000000"/>
                  </a:solidFill>
                  <a:cs typeface="Arial" charset="0"/>
                </a:rPr>
                <a:t>Verbunden</a:t>
              </a:r>
              <a:endParaRPr lang="de-DE" sz="1400"/>
            </a:p>
          </p:txBody>
        </p:sp>
        <p:grpSp>
          <p:nvGrpSpPr>
            <p:cNvPr id="194601" name="Group 41"/>
            <p:cNvGrpSpPr>
              <a:grpSpLocks/>
            </p:cNvGrpSpPr>
            <p:nvPr/>
          </p:nvGrpSpPr>
          <p:grpSpPr bwMode="auto">
            <a:xfrm>
              <a:off x="2046" y="2566"/>
              <a:ext cx="1108" cy="508"/>
              <a:chOff x="2395" y="2134"/>
              <a:chExt cx="1432" cy="742"/>
            </a:xfrm>
          </p:grpSpPr>
          <p:sp>
            <p:nvSpPr>
              <p:cNvPr id="194602" name="Rectangle 42"/>
              <p:cNvSpPr>
                <a:spLocks noChangeArrowheads="1"/>
              </p:cNvSpPr>
              <p:nvPr/>
            </p:nvSpPr>
            <p:spPr bwMode="auto">
              <a:xfrm>
                <a:off x="2401" y="2140"/>
                <a:ext cx="1420" cy="736"/>
              </a:xfrm>
              <a:prstGeom prst="rect">
                <a:avLst/>
              </a:prstGeom>
              <a:noFill/>
              <a:ln w="9525">
                <a:noFill/>
                <a:miter lim="800000"/>
                <a:headEnd/>
                <a:tailEnd/>
              </a:ln>
              <a:effectLst/>
            </p:spPr>
            <p:txBody>
              <a:bodyPr anchor="ctr"/>
              <a:lstStyle/>
              <a:p>
                <a:pPr algn="ctr" fontAlgn="ctr"/>
                <a:r>
                  <a:rPr lang="de-DE" sz="1400">
                    <a:solidFill>
                      <a:srgbClr val="000000"/>
                    </a:solidFill>
                    <a:cs typeface="Arial" charset="0"/>
                  </a:rPr>
                  <a:t>McNemar Test</a:t>
                </a:r>
                <a:endParaRPr lang="de-DE" sz="1400"/>
              </a:p>
            </p:txBody>
          </p:sp>
          <p:sp>
            <p:nvSpPr>
              <p:cNvPr id="194603" name="Rectangle 43"/>
              <p:cNvSpPr>
                <a:spLocks noChangeArrowheads="1"/>
              </p:cNvSpPr>
              <p:nvPr/>
            </p:nvSpPr>
            <p:spPr bwMode="auto">
              <a:xfrm>
                <a:off x="2395" y="2134"/>
                <a:ext cx="1432" cy="742"/>
              </a:xfrm>
              <a:prstGeom prst="rect">
                <a:avLst/>
              </a:prstGeom>
              <a:noFill/>
              <a:ln w="7">
                <a:solidFill>
                  <a:srgbClr val="A0A0A0"/>
                </a:solidFill>
                <a:miter lim="800000"/>
                <a:headEnd/>
                <a:tailEnd/>
              </a:ln>
              <a:effectLst/>
            </p:spPr>
            <p:txBody>
              <a:bodyPr/>
              <a:lstStyle/>
              <a:p>
                <a:endParaRPr lang="en-US"/>
              </a:p>
            </p:txBody>
          </p:sp>
        </p:grpSp>
        <p:grpSp>
          <p:nvGrpSpPr>
            <p:cNvPr id="194604" name="Group 44"/>
            <p:cNvGrpSpPr>
              <a:grpSpLocks/>
            </p:cNvGrpSpPr>
            <p:nvPr/>
          </p:nvGrpSpPr>
          <p:grpSpPr bwMode="auto">
            <a:xfrm>
              <a:off x="3154" y="2566"/>
              <a:ext cx="1183" cy="508"/>
              <a:chOff x="3827" y="2134"/>
              <a:chExt cx="1528" cy="742"/>
            </a:xfrm>
          </p:grpSpPr>
          <p:sp>
            <p:nvSpPr>
              <p:cNvPr id="194605" name="Rectangle 45"/>
              <p:cNvSpPr>
                <a:spLocks noChangeArrowheads="1"/>
              </p:cNvSpPr>
              <p:nvPr/>
            </p:nvSpPr>
            <p:spPr bwMode="auto">
              <a:xfrm>
                <a:off x="3833" y="2140"/>
                <a:ext cx="1516" cy="736"/>
              </a:xfrm>
              <a:prstGeom prst="rect">
                <a:avLst/>
              </a:prstGeom>
              <a:noFill/>
              <a:ln w="9525">
                <a:noFill/>
                <a:miter lim="800000"/>
                <a:headEnd/>
                <a:tailEnd/>
              </a:ln>
              <a:effectLst/>
            </p:spPr>
            <p:txBody>
              <a:bodyPr anchor="ctr"/>
              <a:lstStyle/>
              <a:p>
                <a:pPr algn="ctr" fontAlgn="ctr"/>
                <a:endParaRPr lang="en-GB" sz="1400"/>
              </a:p>
            </p:txBody>
          </p:sp>
          <p:sp>
            <p:nvSpPr>
              <p:cNvPr id="194606" name="Rectangle 46"/>
              <p:cNvSpPr>
                <a:spLocks noChangeArrowheads="1"/>
              </p:cNvSpPr>
              <p:nvPr/>
            </p:nvSpPr>
            <p:spPr bwMode="auto">
              <a:xfrm>
                <a:off x="3827" y="2134"/>
                <a:ext cx="1528" cy="742"/>
              </a:xfrm>
              <a:prstGeom prst="rect">
                <a:avLst/>
              </a:prstGeom>
              <a:noFill/>
              <a:ln w="7">
                <a:solidFill>
                  <a:srgbClr val="A0A0A0"/>
                </a:solidFill>
                <a:miter lim="800000"/>
                <a:headEnd/>
                <a:tailEnd/>
              </a:ln>
              <a:effectLst/>
            </p:spPr>
            <p:txBody>
              <a:bodyPr/>
              <a:lstStyle/>
              <a:p>
                <a:endParaRPr lang="en-US"/>
              </a:p>
            </p:txBody>
          </p:sp>
        </p:grpSp>
        <p:sp>
          <p:nvSpPr>
            <p:cNvPr id="194607" name="Rectangle 47"/>
            <p:cNvSpPr>
              <a:spLocks noChangeArrowheads="1"/>
            </p:cNvSpPr>
            <p:nvPr/>
          </p:nvSpPr>
          <p:spPr bwMode="auto">
            <a:xfrm>
              <a:off x="192" y="3078"/>
              <a:ext cx="1022" cy="359"/>
            </a:xfrm>
            <a:prstGeom prst="rect">
              <a:avLst/>
            </a:prstGeom>
            <a:solidFill>
              <a:srgbClr val="FFFF99"/>
            </a:solidFill>
            <a:ln w="9525">
              <a:solidFill>
                <a:schemeClr val="tx1"/>
              </a:solidFill>
              <a:miter lim="800000"/>
              <a:headEnd/>
              <a:tailEnd/>
            </a:ln>
            <a:effectLst/>
          </p:spPr>
          <p:txBody>
            <a:bodyPr/>
            <a:lstStyle/>
            <a:p>
              <a:endParaRPr lang="en-US"/>
            </a:p>
          </p:txBody>
        </p:sp>
        <p:sp>
          <p:nvSpPr>
            <p:cNvPr id="194608" name="Rectangle 48"/>
            <p:cNvSpPr>
              <a:spLocks noChangeArrowheads="1"/>
            </p:cNvSpPr>
            <p:nvPr/>
          </p:nvSpPr>
          <p:spPr bwMode="auto">
            <a:xfrm>
              <a:off x="192" y="3078"/>
              <a:ext cx="1022" cy="706"/>
            </a:xfrm>
            <a:prstGeom prst="rect">
              <a:avLst/>
            </a:prstGeom>
            <a:solidFill>
              <a:srgbClr val="FFFF99"/>
            </a:solidFill>
            <a:ln w="7">
              <a:solidFill>
                <a:schemeClr val="tx1"/>
              </a:solidFill>
              <a:miter lim="800000"/>
              <a:headEnd/>
              <a:tailEnd/>
            </a:ln>
            <a:effectLst/>
          </p:spPr>
          <p:txBody>
            <a:bodyPr/>
            <a:lstStyle/>
            <a:p>
              <a:endParaRPr lang="en-US"/>
            </a:p>
          </p:txBody>
        </p:sp>
        <p:sp>
          <p:nvSpPr>
            <p:cNvPr id="194609" name="Rectangle 49"/>
            <p:cNvSpPr>
              <a:spLocks noChangeArrowheads="1"/>
            </p:cNvSpPr>
            <p:nvPr/>
          </p:nvSpPr>
          <p:spPr bwMode="auto">
            <a:xfrm>
              <a:off x="197" y="3082"/>
              <a:ext cx="1012" cy="711"/>
            </a:xfrm>
            <a:prstGeom prst="rect">
              <a:avLst/>
            </a:prstGeom>
            <a:solidFill>
              <a:srgbClr val="FFFF99"/>
            </a:solidFill>
            <a:ln w="9525">
              <a:solidFill>
                <a:schemeClr val="tx1"/>
              </a:solidFill>
              <a:miter lim="800000"/>
              <a:headEnd/>
              <a:tailEnd/>
            </a:ln>
            <a:effectLst/>
          </p:spPr>
          <p:txBody>
            <a:bodyPr anchor="ctr"/>
            <a:lstStyle/>
            <a:p>
              <a:pPr algn="ctr" fontAlgn="ctr"/>
              <a:r>
                <a:rPr lang="de-DE" sz="1400">
                  <a:solidFill>
                    <a:srgbClr val="000000"/>
                  </a:solidFill>
                  <a:cs typeface="Arial" charset="0"/>
                </a:rPr>
                <a:t>Vergleich von mehr als zwei Gruppen</a:t>
              </a:r>
              <a:endParaRPr lang="de-DE" sz="1400"/>
            </a:p>
          </p:txBody>
        </p:sp>
        <p:grpSp>
          <p:nvGrpSpPr>
            <p:cNvPr id="194610" name="Group 50"/>
            <p:cNvGrpSpPr>
              <a:grpSpLocks/>
            </p:cNvGrpSpPr>
            <p:nvPr/>
          </p:nvGrpSpPr>
          <p:grpSpPr bwMode="auto">
            <a:xfrm>
              <a:off x="4337" y="2566"/>
              <a:ext cx="1183" cy="508"/>
              <a:chOff x="5355" y="2134"/>
              <a:chExt cx="1528" cy="742"/>
            </a:xfrm>
          </p:grpSpPr>
          <p:sp>
            <p:nvSpPr>
              <p:cNvPr id="194611" name="Rectangle 51"/>
              <p:cNvSpPr>
                <a:spLocks noChangeArrowheads="1"/>
              </p:cNvSpPr>
              <p:nvPr/>
            </p:nvSpPr>
            <p:spPr bwMode="auto">
              <a:xfrm>
                <a:off x="5361" y="2140"/>
                <a:ext cx="1516" cy="736"/>
              </a:xfrm>
              <a:prstGeom prst="rect">
                <a:avLst/>
              </a:prstGeom>
              <a:noFill/>
              <a:ln w="9525">
                <a:noFill/>
                <a:miter lim="800000"/>
                <a:headEnd/>
                <a:tailEnd/>
              </a:ln>
              <a:effectLst/>
            </p:spPr>
            <p:txBody>
              <a:bodyPr anchor="ctr"/>
              <a:lstStyle/>
              <a:p>
                <a:pPr algn="ctr" fontAlgn="ctr"/>
                <a:r>
                  <a:rPr lang="de-DE" sz="1400">
                    <a:solidFill>
                      <a:srgbClr val="000000"/>
                    </a:solidFill>
                    <a:cs typeface="Arial" charset="0"/>
                  </a:rPr>
                  <a:t>Wilcoxon Test</a:t>
                </a:r>
                <a:endParaRPr lang="de-DE" sz="1400"/>
              </a:p>
            </p:txBody>
          </p:sp>
          <p:sp>
            <p:nvSpPr>
              <p:cNvPr id="194612" name="Rectangle 52"/>
              <p:cNvSpPr>
                <a:spLocks noChangeArrowheads="1"/>
              </p:cNvSpPr>
              <p:nvPr/>
            </p:nvSpPr>
            <p:spPr bwMode="auto">
              <a:xfrm>
                <a:off x="5355" y="2134"/>
                <a:ext cx="1528" cy="742"/>
              </a:xfrm>
              <a:prstGeom prst="rect">
                <a:avLst/>
              </a:prstGeom>
              <a:noFill/>
              <a:ln w="7">
                <a:solidFill>
                  <a:srgbClr val="A0A0A0"/>
                </a:solidFill>
                <a:miter lim="800000"/>
                <a:headEnd/>
                <a:tailEnd/>
              </a:ln>
              <a:effectLst/>
            </p:spPr>
            <p:txBody>
              <a:bodyPr/>
              <a:lstStyle/>
              <a:p>
                <a:endParaRPr lang="en-US"/>
              </a:p>
            </p:txBody>
          </p:sp>
        </p:grpSp>
        <p:sp>
          <p:nvSpPr>
            <p:cNvPr id="194613" name="Rectangle 53"/>
            <p:cNvSpPr>
              <a:spLocks noChangeArrowheads="1"/>
            </p:cNvSpPr>
            <p:nvPr/>
          </p:nvSpPr>
          <p:spPr bwMode="auto">
            <a:xfrm>
              <a:off x="1214" y="3078"/>
              <a:ext cx="832" cy="359"/>
            </a:xfrm>
            <a:prstGeom prst="rect">
              <a:avLst/>
            </a:prstGeom>
            <a:solidFill>
              <a:srgbClr val="FFFF99"/>
            </a:solidFill>
            <a:ln w="9525">
              <a:solidFill>
                <a:schemeClr val="tx1"/>
              </a:solidFill>
              <a:miter lim="800000"/>
              <a:headEnd/>
              <a:tailEnd/>
            </a:ln>
            <a:effectLst/>
          </p:spPr>
          <p:txBody>
            <a:bodyPr/>
            <a:lstStyle/>
            <a:p>
              <a:endParaRPr lang="en-US"/>
            </a:p>
          </p:txBody>
        </p:sp>
        <p:sp>
          <p:nvSpPr>
            <p:cNvPr id="194614" name="Rectangle 54"/>
            <p:cNvSpPr>
              <a:spLocks noChangeArrowheads="1"/>
            </p:cNvSpPr>
            <p:nvPr/>
          </p:nvSpPr>
          <p:spPr bwMode="auto">
            <a:xfrm>
              <a:off x="1214" y="3078"/>
              <a:ext cx="832" cy="351"/>
            </a:xfrm>
            <a:prstGeom prst="rect">
              <a:avLst/>
            </a:prstGeom>
            <a:solidFill>
              <a:srgbClr val="FFFF99"/>
            </a:solidFill>
            <a:ln w="7">
              <a:solidFill>
                <a:schemeClr val="tx1"/>
              </a:solidFill>
              <a:miter lim="800000"/>
              <a:headEnd/>
              <a:tailEnd/>
            </a:ln>
            <a:effectLst/>
          </p:spPr>
          <p:txBody>
            <a:bodyPr/>
            <a:lstStyle/>
            <a:p>
              <a:endParaRPr lang="en-US"/>
            </a:p>
          </p:txBody>
        </p:sp>
        <p:sp>
          <p:nvSpPr>
            <p:cNvPr id="194615" name="Rectangle 55"/>
            <p:cNvSpPr>
              <a:spLocks noChangeArrowheads="1"/>
            </p:cNvSpPr>
            <p:nvPr/>
          </p:nvSpPr>
          <p:spPr bwMode="auto">
            <a:xfrm>
              <a:off x="1219" y="3082"/>
              <a:ext cx="822" cy="347"/>
            </a:xfrm>
            <a:prstGeom prst="rect">
              <a:avLst/>
            </a:prstGeom>
            <a:solidFill>
              <a:srgbClr val="FFFF99"/>
            </a:solidFill>
            <a:ln w="9525">
              <a:solidFill>
                <a:schemeClr val="tx1"/>
              </a:solidFill>
              <a:miter lim="800000"/>
              <a:headEnd/>
              <a:tailEnd/>
            </a:ln>
            <a:effectLst/>
          </p:spPr>
          <p:txBody>
            <a:bodyPr anchor="ctr"/>
            <a:lstStyle/>
            <a:p>
              <a:pPr algn="ctr" fontAlgn="ctr"/>
              <a:r>
                <a:rPr lang="de-DE" sz="1400" dirty="0">
                  <a:solidFill>
                    <a:srgbClr val="000000"/>
                  </a:solidFill>
                  <a:cs typeface="Arial" charset="0"/>
                </a:rPr>
                <a:t>Unverbunden</a:t>
              </a:r>
              <a:endParaRPr lang="de-DE" sz="1400" dirty="0"/>
            </a:p>
          </p:txBody>
        </p:sp>
        <p:grpSp>
          <p:nvGrpSpPr>
            <p:cNvPr id="194616" name="Group 56"/>
            <p:cNvGrpSpPr>
              <a:grpSpLocks/>
            </p:cNvGrpSpPr>
            <p:nvPr/>
          </p:nvGrpSpPr>
          <p:grpSpPr bwMode="auto">
            <a:xfrm>
              <a:off x="3154" y="3078"/>
              <a:ext cx="1183" cy="351"/>
              <a:chOff x="3827" y="2882"/>
              <a:chExt cx="1528" cy="512"/>
            </a:xfrm>
          </p:grpSpPr>
          <p:sp>
            <p:nvSpPr>
              <p:cNvPr id="194617" name="Rectangle 57"/>
              <p:cNvSpPr>
                <a:spLocks noChangeArrowheads="1"/>
              </p:cNvSpPr>
              <p:nvPr/>
            </p:nvSpPr>
            <p:spPr bwMode="auto">
              <a:xfrm>
                <a:off x="3833" y="2888"/>
                <a:ext cx="1516" cy="506"/>
              </a:xfrm>
              <a:prstGeom prst="rect">
                <a:avLst/>
              </a:prstGeom>
              <a:noFill/>
              <a:ln w="9525">
                <a:noFill/>
                <a:miter lim="800000"/>
                <a:headEnd/>
                <a:tailEnd/>
              </a:ln>
              <a:effectLst/>
            </p:spPr>
            <p:txBody>
              <a:bodyPr anchor="ctr"/>
              <a:lstStyle/>
              <a:p>
                <a:pPr algn="ctr" fontAlgn="ctr"/>
                <a:r>
                  <a:rPr lang="de-DE" sz="1400">
                    <a:solidFill>
                      <a:srgbClr val="000000"/>
                    </a:solidFill>
                    <a:cs typeface="Arial" charset="0"/>
                  </a:rPr>
                  <a:t>Einfache Varianzanalyse</a:t>
                </a:r>
                <a:endParaRPr lang="de-DE" sz="1400"/>
              </a:p>
            </p:txBody>
          </p:sp>
          <p:sp>
            <p:nvSpPr>
              <p:cNvPr id="194618" name="Rectangle 58"/>
              <p:cNvSpPr>
                <a:spLocks noChangeArrowheads="1"/>
              </p:cNvSpPr>
              <p:nvPr/>
            </p:nvSpPr>
            <p:spPr bwMode="auto">
              <a:xfrm>
                <a:off x="3827" y="2882"/>
                <a:ext cx="1528" cy="512"/>
              </a:xfrm>
              <a:prstGeom prst="rect">
                <a:avLst/>
              </a:prstGeom>
              <a:noFill/>
              <a:ln w="7">
                <a:solidFill>
                  <a:srgbClr val="A0A0A0"/>
                </a:solidFill>
                <a:miter lim="800000"/>
                <a:headEnd/>
                <a:tailEnd/>
              </a:ln>
              <a:effectLst/>
            </p:spPr>
            <p:txBody>
              <a:bodyPr/>
              <a:lstStyle/>
              <a:p>
                <a:endParaRPr lang="en-US"/>
              </a:p>
            </p:txBody>
          </p:sp>
        </p:grpSp>
        <p:grpSp>
          <p:nvGrpSpPr>
            <p:cNvPr id="194619" name="Group 59"/>
            <p:cNvGrpSpPr>
              <a:grpSpLocks/>
            </p:cNvGrpSpPr>
            <p:nvPr/>
          </p:nvGrpSpPr>
          <p:grpSpPr bwMode="auto">
            <a:xfrm>
              <a:off x="4337" y="3078"/>
              <a:ext cx="1183" cy="351"/>
              <a:chOff x="5355" y="2882"/>
              <a:chExt cx="1528" cy="512"/>
            </a:xfrm>
          </p:grpSpPr>
          <p:sp>
            <p:nvSpPr>
              <p:cNvPr id="194620" name="Rectangle 60"/>
              <p:cNvSpPr>
                <a:spLocks noChangeArrowheads="1"/>
              </p:cNvSpPr>
              <p:nvPr/>
            </p:nvSpPr>
            <p:spPr bwMode="auto">
              <a:xfrm>
                <a:off x="5361" y="2888"/>
                <a:ext cx="1516" cy="506"/>
              </a:xfrm>
              <a:prstGeom prst="rect">
                <a:avLst/>
              </a:prstGeom>
              <a:noFill/>
              <a:ln w="9525">
                <a:noFill/>
                <a:miter lim="800000"/>
                <a:headEnd/>
                <a:tailEnd/>
              </a:ln>
              <a:effectLst/>
            </p:spPr>
            <p:txBody>
              <a:bodyPr anchor="ctr"/>
              <a:lstStyle/>
              <a:p>
                <a:pPr algn="ctr" fontAlgn="ctr"/>
                <a:r>
                  <a:rPr lang="de-DE" sz="1400">
                    <a:solidFill>
                      <a:srgbClr val="000000"/>
                    </a:solidFill>
                    <a:cs typeface="Arial" charset="0"/>
                  </a:rPr>
                  <a:t>Kruskal-Wallis Test</a:t>
                </a:r>
                <a:endParaRPr lang="de-DE" sz="1400"/>
              </a:p>
            </p:txBody>
          </p:sp>
          <p:sp>
            <p:nvSpPr>
              <p:cNvPr id="194621" name="Rectangle 61"/>
              <p:cNvSpPr>
                <a:spLocks noChangeArrowheads="1"/>
              </p:cNvSpPr>
              <p:nvPr/>
            </p:nvSpPr>
            <p:spPr bwMode="auto">
              <a:xfrm>
                <a:off x="5355" y="2882"/>
                <a:ext cx="1528" cy="512"/>
              </a:xfrm>
              <a:prstGeom prst="rect">
                <a:avLst/>
              </a:prstGeom>
              <a:noFill/>
              <a:ln w="7">
                <a:solidFill>
                  <a:srgbClr val="A0A0A0"/>
                </a:solidFill>
                <a:miter lim="800000"/>
                <a:headEnd/>
                <a:tailEnd/>
              </a:ln>
              <a:effectLst/>
            </p:spPr>
            <p:txBody>
              <a:bodyPr/>
              <a:lstStyle/>
              <a:p>
                <a:endParaRPr lang="en-US"/>
              </a:p>
            </p:txBody>
          </p:sp>
        </p:grpSp>
        <p:sp>
          <p:nvSpPr>
            <p:cNvPr id="194622" name="Rectangle 62"/>
            <p:cNvSpPr>
              <a:spLocks noChangeArrowheads="1"/>
            </p:cNvSpPr>
            <p:nvPr/>
          </p:nvSpPr>
          <p:spPr bwMode="auto">
            <a:xfrm>
              <a:off x="1214" y="3433"/>
              <a:ext cx="832" cy="359"/>
            </a:xfrm>
            <a:prstGeom prst="rect">
              <a:avLst/>
            </a:prstGeom>
            <a:solidFill>
              <a:srgbClr val="FFFF99"/>
            </a:solidFill>
            <a:ln w="9525">
              <a:solidFill>
                <a:schemeClr val="tx1"/>
              </a:solidFill>
              <a:miter lim="800000"/>
              <a:headEnd/>
              <a:tailEnd/>
            </a:ln>
            <a:effectLst/>
          </p:spPr>
          <p:txBody>
            <a:bodyPr/>
            <a:lstStyle/>
            <a:p>
              <a:endParaRPr lang="en-US"/>
            </a:p>
          </p:txBody>
        </p:sp>
        <p:sp>
          <p:nvSpPr>
            <p:cNvPr id="194623" name="Rectangle 63"/>
            <p:cNvSpPr>
              <a:spLocks noChangeArrowheads="1"/>
            </p:cNvSpPr>
            <p:nvPr/>
          </p:nvSpPr>
          <p:spPr bwMode="auto">
            <a:xfrm>
              <a:off x="1214" y="3433"/>
              <a:ext cx="832" cy="351"/>
            </a:xfrm>
            <a:prstGeom prst="rect">
              <a:avLst/>
            </a:prstGeom>
            <a:solidFill>
              <a:srgbClr val="FFFF99"/>
            </a:solidFill>
            <a:ln w="7">
              <a:solidFill>
                <a:schemeClr val="tx1"/>
              </a:solidFill>
              <a:miter lim="800000"/>
              <a:headEnd/>
              <a:tailEnd/>
            </a:ln>
            <a:effectLst/>
          </p:spPr>
          <p:txBody>
            <a:bodyPr/>
            <a:lstStyle/>
            <a:p>
              <a:endParaRPr lang="en-US"/>
            </a:p>
          </p:txBody>
        </p:sp>
        <p:sp>
          <p:nvSpPr>
            <p:cNvPr id="194624" name="Rectangle 64"/>
            <p:cNvSpPr>
              <a:spLocks noChangeArrowheads="1"/>
            </p:cNvSpPr>
            <p:nvPr/>
          </p:nvSpPr>
          <p:spPr bwMode="auto">
            <a:xfrm>
              <a:off x="1219" y="3437"/>
              <a:ext cx="822" cy="353"/>
            </a:xfrm>
            <a:prstGeom prst="rect">
              <a:avLst/>
            </a:prstGeom>
            <a:solidFill>
              <a:srgbClr val="FFFF99"/>
            </a:solidFill>
            <a:ln w="9525">
              <a:solidFill>
                <a:schemeClr val="tx1"/>
              </a:solidFill>
              <a:miter lim="800000"/>
              <a:headEnd/>
              <a:tailEnd/>
            </a:ln>
            <a:effectLst/>
          </p:spPr>
          <p:txBody>
            <a:bodyPr anchor="ctr"/>
            <a:lstStyle/>
            <a:p>
              <a:pPr algn="ctr" fontAlgn="ctr"/>
              <a:r>
                <a:rPr lang="de-DE" sz="1400">
                  <a:solidFill>
                    <a:srgbClr val="000000"/>
                  </a:solidFill>
                  <a:cs typeface="Arial" charset="0"/>
                </a:rPr>
                <a:t>Verbunden</a:t>
              </a:r>
              <a:endParaRPr lang="de-DE" sz="1400"/>
            </a:p>
          </p:txBody>
        </p:sp>
        <p:grpSp>
          <p:nvGrpSpPr>
            <p:cNvPr id="194625" name="Group 65"/>
            <p:cNvGrpSpPr>
              <a:grpSpLocks/>
            </p:cNvGrpSpPr>
            <p:nvPr/>
          </p:nvGrpSpPr>
          <p:grpSpPr bwMode="auto">
            <a:xfrm>
              <a:off x="2046" y="3433"/>
              <a:ext cx="1108" cy="351"/>
              <a:chOff x="2395" y="3400"/>
              <a:chExt cx="1432" cy="512"/>
            </a:xfrm>
          </p:grpSpPr>
          <p:sp>
            <p:nvSpPr>
              <p:cNvPr id="194626" name="Rectangle 66"/>
              <p:cNvSpPr>
                <a:spLocks noChangeArrowheads="1"/>
              </p:cNvSpPr>
              <p:nvPr/>
            </p:nvSpPr>
            <p:spPr bwMode="auto">
              <a:xfrm>
                <a:off x="2401" y="3406"/>
                <a:ext cx="1420" cy="506"/>
              </a:xfrm>
              <a:prstGeom prst="rect">
                <a:avLst/>
              </a:prstGeom>
              <a:noFill/>
              <a:ln w="9525">
                <a:noFill/>
                <a:miter lim="800000"/>
                <a:headEnd/>
                <a:tailEnd/>
              </a:ln>
              <a:effectLst/>
            </p:spPr>
            <p:txBody>
              <a:bodyPr anchor="ctr"/>
              <a:lstStyle/>
              <a:p>
                <a:pPr algn="ctr" fontAlgn="ctr"/>
                <a:r>
                  <a:rPr lang="de-DE" sz="1400">
                    <a:solidFill>
                      <a:srgbClr val="000000"/>
                    </a:solidFill>
                    <a:cs typeface="Arial" charset="0"/>
                  </a:rPr>
                  <a:t>Q-Test von Cochran</a:t>
                </a:r>
                <a:endParaRPr lang="de-DE" sz="1400"/>
              </a:p>
            </p:txBody>
          </p:sp>
          <p:sp>
            <p:nvSpPr>
              <p:cNvPr id="194627" name="Rectangle 67"/>
              <p:cNvSpPr>
                <a:spLocks noChangeArrowheads="1"/>
              </p:cNvSpPr>
              <p:nvPr/>
            </p:nvSpPr>
            <p:spPr bwMode="auto">
              <a:xfrm>
                <a:off x="2395" y="3400"/>
                <a:ext cx="1432" cy="512"/>
              </a:xfrm>
              <a:prstGeom prst="rect">
                <a:avLst/>
              </a:prstGeom>
              <a:noFill/>
              <a:ln w="7">
                <a:solidFill>
                  <a:srgbClr val="A0A0A0"/>
                </a:solidFill>
                <a:miter lim="800000"/>
                <a:headEnd/>
                <a:tailEnd/>
              </a:ln>
              <a:effectLst/>
            </p:spPr>
            <p:txBody>
              <a:bodyPr/>
              <a:lstStyle/>
              <a:p>
                <a:endParaRPr lang="en-US"/>
              </a:p>
            </p:txBody>
          </p:sp>
        </p:grpSp>
        <p:grpSp>
          <p:nvGrpSpPr>
            <p:cNvPr id="194628" name="Group 68"/>
            <p:cNvGrpSpPr>
              <a:grpSpLocks/>
            </p:cNvGrpSpPr>
            <p:nvPr/>
          </p:nvGrpSpPr>
          <p:grpSpPr bwMode="auto">
            <a:xfrm>
              <a:off x="3154" y="3433"/>
              <a:ext cx="1183" cy="351"/>
              <a:chOff x="3827" y="3400"/>
              <a:chExt cx="1528" cy="512"/>
            </a:xfrm>
          </p:grpSpPr>
          <p:sp>
            <p:nvSpPr>
              <p:cNvPr id="194629" name="Rectangle 69"/>
              <p:cNvSpPr>
                <a:spLocks noChangeArrowheads="1"/>
              </p:cNvSpPr>
              <p:nvPr/>
            </p:nvSpPr>
            <p:spPr bwMode="auto">
              <a:xfrm>
                <a:off x="3833" y="3406"/>
                <a:ext cx="1516" cy="506"/>
              </a:xfrm>
              <a:prstGeom prst="rect">
                <a:avLst/>
              </a:prstGeom>
              <a:noFill/>
              <a:ln w="9525">
                <a:noFill/>
                <a:miter lim="800000"/>
                <a:headEnd/>
                <a:tailEnd/>
              </a:ln>
              <a:effectLst/>
            </p:spPr>
            <p:txBody>
              <a:bodyPr anchor="ctr"/>
              <a:lstStyle/>
              <a:p>
                <a:pPr algn="ctr" fontAlgn="ctr"/>
                <a:r>
                  <a:rPr lang="de-DE" sz="1400">
                    <a:solidFill>
                      <a:srgbClr val="000000"/>
                    </a:solidFill>
                    <a:cs typeface="Arial" charset="0"/>
                  </a:rPr>
                  <a:t>Varianzanalyse für Meßwiederholungen</a:t>
                </a:r>
                <a:endParaRPr lang="de-DE" sz="1400"/>
              </a:p>
            </p:txBody>
          </p:sp>
          <p:sp>
            <p:nvSpPr>
              <p:cNvPr id="194630" name="Rectangle 70"/>
              <p:cNvSpPr>
                <a:spLocks noChangeArrowheads="1"/>
              </p:cNvSpPr>
              <p:nvPr/>
            </p:nvSpPr>
            <p:spPr bwMode="auto">
              <a:xfrm>
                <a:off x="3827" y="3400"/>
                <a:ext cx="1528" cy="512"/>
              </a:xfrm>
              <a:prstGeom prst="rect">
                <a:avLst/>
              </a:prstGeom>
              <a:noFill/>
              <a:ln w="7">
                <a:solidFill>
                  <a:srgbClr val="A0A0A0"/>
                </a:solidFill>
                <a:miter lim="800000"/>
                <a:headEnd/>
                <a:tailEnd/>
              </a:ln>
              <a:effectLst/>
            </p:spPr>
            <p:txBody>
              <a:bodyPr/>
              <a:lstStyle/>
              <a:p>
                <a:endParaRPr lang="en-US"/>
              </a:p>
            </p:txBody>
          </p:sp>
        </p:grpSp>
        <p:grpSp>
          <p:nvGrpSpPr>
            <p:cNvPr id="194631" name="Group 71"/>
            <p:cNvGrpSpPr>
              <a:grpSpLocks/>
            </p:cNvGrpSpPr>
            <p:nvPr/>
          </p:nvGrpSpPr>
          <p:grpSpPr bwMode="auto">
            <a:xfrm>
              <a:off x="4337" y="3433"/>
              <a:ext cx="1183" cy="351"/>
              <a:chOff x="5355" y="3400"/>
              <a:chExt cx="1528" cy="512"/>
            </a:xfrm>
          </p:grpSpPr>
          <p:sp>
            <p:nvSpPr>
              <p:cNvPr id="194632" name="Rectangle 72"/>
              <p:cNvSpPr>
                <a:spLocks noChangeArrowheads="1"/>
              </p:cNvSpPr>
              <p:nvPr/>
            </p:nvSpPr>
            <p:spPr bwMode="auto">
              <a:xfrm>
                <a:off x="5361" y="3406"/>
                <a:ext cx="1516" cy="506"/>
              </a:xfrm>
              <a:prstGeom prst="rect">
                <a:avLst/>
              </a:prstGeom>
              <a:noFill/>
              <a:ln w="9525">
                <a:noFill/>
                <a:miter lim="800000"/>
                <a:headEnd/>
                <a:tailEnd/>
              </a:ln>
              <a:effectLst/>
            </p:spPr>
            <p:txBody>
              <a:bodyPr anchor="ctr"/>
              <a:lstStyle/>
              <a:p>
                <a:pPr algn="ctr" fontAlgn="ctr"/>
                <a:r>
                  <a:rPr lang="de-DE" sz="1400">
                    <a:solidFill>
                      <a:srgbClr val="000000"/>
                    </a:solidFill>
                    <a:cs typeface="Arial" charset="0"/>
                  </a:rPr>
                  <a:t>Friedman Test</a:t>
                </a:r>
                <a:endParaRPr lang="de-DE" sz="1400"/>
              </a:p>
            </p:txBody>
          </p:sp>
          <p:sp>
            <p:nvSpPr>
              <p:cNvPr id="194633" name="Rectangle 73"/>
              <p:cNvSpPr>
                <a:spLocks noChangeArrowheads="1"/>
              </p:cNvSpPr>
              <p:nvPr/>
            </p:nvSpPr>
            <p:spPr bwMode="auto">
              <a:xfrm>
                <a:off x="5355" y="3400"/>
                <a:ext cx="1528" cy="512"/>
              </a:xfrm>
              <a:prstGeom prst="rect">
                <a:avLst/>
              </a:prstGeom>
              <a:noFill/>
              <a:ln w="7">
                <a:solidFill>
                  <a:srgbClr val="A0A0A0"/>
                </a:solidFill>
                <a:miter lim="800000"/>
                <a:headEnd/>
                <a:tailEnd/>
              </a:ln>
              <a:effectLst/>
            </p:spPr>
            <p:txBody>
              <a:bodyPr/>
              <a:lstStyle/>
              <a:p>
                <a:endParaRPr lang="en-US"/>
              </a:p>
            </p:txBody>
          </p:sp>
        </p:grpSp>
      </p:grpSp>
      <p:sp>
        <p:nvSpPr>
          <p:cNvPr id="194634" name="Text Box 74"/>
          <p:cNvSpPr txBox="1">
            <a:spLocks noChangeArrowheads="1"/>
          </p:cNvSpPr>
          <p:nvPr/>
        </p:nvSpPr>
        <p:spPr bwMode="auto">
          <a:xfrm>
            <a:off x="8664575" y="6461125"/>
            <a:ext cx="479425" cy="396875"/>
          </a:xfrm>
          <a:prstGeom prst="rect">
            <a:avLst/>
          </a:prstGeom>
          <a:noFill/>
          <a:ln w="9525">
            <a:noFill/>
            <a:miter lim="800000"/>
            <a:headEnd/>
            <a:tailEnd/>
          </a:ln>
          <a:effectLst/>
        </p:spPr>
        <p:txBody>
          <a:bodyPr wrap="none">
            <a:spAutoFit/>
          </a:bodyPr>
          <a:lstStyle/>
          <a:p>
            <a:r>
              <a:rPr lang="de-DE" sz="2000">
                <a:hlinkClick r:id="rId5" action="ppaction://hlinksldjump"/>
              </a:rPr>
              <a:t>=&gt;</a:t>
            </a:r>
            <a:endParaRPr lang="de-DE" sz="2000"/>
          </a:p>
        </p:txBody>
      </p:sp>
      <p:sp>
        <p:nvSpPr>
          <p:cNvPr id="194635" name="Rectangle 75"/>
          <p:cNvSpPr>
            <a:spLocks noChangeArrowheads="1"/>
          </p:cNvSpPr>
          <p:nvPr/>
        </p:nvSpPr>
        <p:spPr bwMode="auto">
          <a:xfrm>
            <a:off x="5334000" y="4191000"/>
            <a:ext cx="1381125" cy="730250"/>
          </a:xfrm>
          <a:prstGeom prst="rect">
            <a:avLst/>
          </a:prstGeom>
          <a:noFill/>
          <a:ln w="9525">
            <a:noFill/>
            <a:miter lim="800000"/>
            <a:headEnd/>
            <a:tailEnd/>
          </a:ln>
          <a:effectLst/>
        </p:spPr>
        <p:txBody>
          <a:bodyPr>
            <a:spAutoFit/>
          </a:bodyPr>
          <a:lstStyle/>
          <a:p>
            <a:pPr algn="ctr"/>
            <a:r>
              <a:rPr lang="de-DE" sz="1400">
                <a:solidFill>
                  <a:srgbClr val="000000"/>
                </a:solidFill>
                <a:cs typeface="Arial" charset="0"/>
              </a:rPr>
              <a:t>t-Test für verbundene Stichproben</a:t>
            </a:r>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Datumsplatzhalter 3"/>
          <p:cNvSpPr>
            <a:spLocks noGrp="1"/>
          </p:cNvSpPr>
          <p:nvPr>
            <p:ph type="dt" sz="quarter" idx="10"/>
          </p:nvPr>
        </p:nvSpPr>
        <p:spPr>
          <a:noFill/>
        </p:spPr>
        <p:txBody>
          <a:bodyPr/>
          <a:lstStyle/>
          <a:p>
            <a:fld id="{4BC1082C-F728-448C-97D0-7B9526911879}" type="datetime1">
              <a:rPr lang="de-DE" smtClean="0"/>
              <a:pPr/>
              <a:t>18.06.2021</a:t>
            </a:fld>
            <a:endParaRPr lang="de-DE" smtClean="0"/>
          </a:p>
        </p:txBody>
      </p:sp>
      <p:sp>
        <p:nvSpPr>
          <p:cNvPr id="31749" name="Fußzeilenplatzhalter 4"/>
          <p:cNvSpPr>
            <a:spLocks noGrp="1"/>
          </p:cNvSpPr>
          <p:nvPr>
            <p:ph type="ftr" sz="quarter" idx="11"/>
          </p:nvPr>
        </p:nvSpPr>
        <p:spPr>
          <a:noFill/>
        </p:spPr>
        <p:txBody>
          <a:bodyPr/>
          <a:lstStyle/>
          <a:p>
            <a:r>
              <a:rPr lang="de-DE" smtClean="0"/>
              <a:t>Statistik in der medizinischen Forschung</a:t>
            </a:r>
          </a:p>
        </p:txBody>
      </p:sp>
      <p:sp>
        <p:nvSpPr>
          <p:cNvPr id="31750" name="Foliennummernplatzhalter 5"/>
          <p:cNvSpPr>
            <a:spLocks noGrp="1"/>
          </p:cNvSpPr>
          <p:nvPr>
            <p:ph type="sldNum" sz="quarter" idx="12"/>
          </p:nvPr>
        </p:nvSpPr>
        <p:spPr>
          <a:noFill/>
        </p:spPr>
        <p:txBody>
          <a:bodyPr/>
          <a:lstStyle/>
          <a:p>
            <a:fld id="{7A4C3080-0FA7-4423-8DA1-9A16D64948A0}" type="slidenum">
              <a:rPr lang="de-DE" smtClean="0"/>
              <a:pPr/>
              <a:t>196</a:t>
            </a:fld>
            <a:endParaRPr lang="de-DE" smtClean="0"/>
          </a:p>
        </p:txBody>
      </p:sp>
      <p:sp>
        <p:nvSpPr>
          <p:cNvPr id="31751" name="Rectangle 2"/>
          <p:cNvSpPr>
            <a:spLocks noGrp="1" noChangeArrowheads="1"/>
          </p:cNvSpPr>
          <p:nvPr>
            <p:ph type="title"/>
          </p:nvPr>
        </p:nvSpPr>
        <p:spPr/>
        <p:txBody>
          <a:bodyPr/>
          <a:lstStyle/>
          <a:p>
            <a:pPr eaLnBrk="1" hangingPunct="1"/>
            <a:r>
              <a:rPr lang="de-AT" smtClean="0"/>
              <a:t>Multiples Testen</a:t>
            </a:r>
            <a:endParaRPr lang="de-DE" smtClean="0"/>
          </a:p>
        </p:txBody>
      </p:sp>
      <p:sp>
        <p:nvSpPr>
          <p:cNvPr id="31752" name="Rectangle 3"/>
          <p:cNvSpPr>
            <a:spLocks noGrp="1" noChangeArrowheads="1"/>
          </p:cNvSpPr>
          <p:nvPr>
            <p:ph type="body" idx="1"/>
          </p:nvPr>
        </p:nvSpPr>
        <p:spPr>
          <a:xfrm>
            <a:off x="467544" y="1916832"/>
            <a:ext cx="7772400" cy="3844925"/>
          </a:xfrm>
        </p:spPr>
        <p:txBody>
          <a:bodyPr/>
          <a:lstStyle/>
          <a:p>
            <a:pPr eaLnBrk="1" hangingPunct="1"/>
            <a:r>
              <a:rPr lang="en-GB" sz="2000" dirty="0" smtClean="0"/>
              <a:t>„The multiple comparison problem involves the repeated testing of a series of hypotheses and the resultant increasing probability of a type I error.”</a:t>
            </a:r>
            <a:r>
              <a:rPr lang="en-GB" sz="2000" b="1" dirty="0" smtClean="0"/>
              <a:t> </a:t>
            </a:r>
            <a:r>
              <a:rPr lang="de-DE" sz="2000" dirty="0" smtClean="0"/>
              <a:t>Van Belle (2002), p. 149.</a:t>
            </a:r>
          </a:p>
          <a:p>
            <a:pPr eaLnBrk="1" hangingPunct="1"/>
            <a:endParaRPr lang="de-DE" sz="2000" dirty="0" smtClean="0"/>
          </a:p>
          <a:p>
            <a:pPr eaLnBrk="1" hangingPunct="1"/>
            <a:r>
              <a:rPr lang="de-DE" sz="2000" dirty="0" smtClean="0"/>
              <a:t>P (Fehler 1. Art) </a:t>
            </a:r>
          </a:p>
          <a:p>
            <a:pPr eaLnBrk="1" hangingPunct="1"/>
            <a:endParaRPr lang="de-AT" sz="2000" dirty="0" smtClean="0"/>
          </a:p>
          <a:p>
            <a:pPr eaLnBrk="1" hangingPunct="1"/>
            <a:r>
              <a:rPr lang="de-AT" sz="2000" dirty="0" smtClean="0"/>
              <a:t>z.B. </a:t>
            </a:r>
            <a:r>
              <a:rPr lang="de-AT" sz="2000" dirty="0" err="1" smtClean="0"/>
              <a:t>Bonferroni</a:t>
            </a:r>
            <a:r>
              <a:rPr lang="de-AT" sz="2000" dirty="0" smtClean="0"/>
              <a:t>-Korrektur</a:t>
            </a:r>
            <a:endParaRPr lang="de-DE" sz="2000" dirty="0" smtClean="0"/>
          </a:p>
          <a:p>
            <a:pPr eaLnBrk="1" hangingPunct="1"/>
            <a:endParaRPr lang="de-DE" sz="2000" dirty="0" smtClean="0"/>
          </a:p>
        </p:txBody>
      </p:sp>
      <p:sp>
        <p:nvSpPr>
          <p:cNvPr id="31753" name="Rectangle 4"/>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a:p>
        </p:txBody>
      </p:sp>
      <p:graphicFrame>
        <p:nvGraphicFramePr>
          <p:cNvPr id="31746" name="Object 5"/>
          <p:cNvGraphicFramePr>
            <a:graphicFrameLocks noChangeAspect="1"/>
          </p:cNvGraphicFramePr>
          <p:nvPr/>
        </p:nvGraphicFramePr>
        <p:xfrm>
          <a:off x="4067175" y="3573463"/>
          <a:ext cx="2376488" cy="534987"/>
        </p:xfrm>
        <a:graphic>
          <a:graphicData uri="http://schemas.openxmlformats.org/presentationml/2006/ole">
            <mc:AlternateContent xmlns:mc="http://schemas.openxmlformats.org/markup-compatibility/2006">
              <mc:Choice xmlns:v="urn:schemas-microsoft-com:vml" Requires="v">
                <p:oleObj spid="_x0000_s539858" name="Formel" r:id="rId4" imgW="1104900" imgH="241300" progId="Equation.3">
                  <p:embed/>
                </p:oleObj>
              </mc:Choice>
              <mc:Fallback>
                <p:oleObj name="Formel" r:id="rId4" imgW="1104900" imgH="2413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175" y="3573463"/>
                        <a:ext cx="2376488" cy="5349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754" name="Rectangle 6"/>
          <p:cNvSpPr>
            <a:spLocks noChangeArrowheads="1"/>
          </p:cNvSpPr>
          <p:nvPr/>
        </p:nvSpPr>
        <p:spPr bwMode="auto">
          <a:xfrm>
            <a:off x="0" y="3233738"/>
            <a:ext cx="9144000" cy="0"/>
          </a:xfrm>
          <a:prstGeom prst="rect">
            <a:avLst/>
          </a:prstGeom>
          <a:noFill/>
          <a:ln w="9525" algn="ctr">
            <a:noFill/>
            <a:miter lim="800000"/>
            <a:headEnd/>
            <a:tailEnd/>
          </a:ln>
        </p:spPr>
        <p:txBody>
          <a:bodyPr wrap="none" anchor="ctr">
            <a:spAutoFit/>
          </a:bodyPr>
          <a:lstStyle/>
          <a:p>
            <a:endParaRPr lang="en-US"/>
          </a:p>
        </p:txBody>
      </p:sp>
      <p:graphicFrame>
        <p:nvGraphicFramePr>
          <p:cNvPr id="31747" name="Object 7"/>
          <p:cNvGraphicFramePr>
            <a:graphicFrameLocks noChangeAspect="1"/>
          </p:cNvGraphicFramePr>
          <p:nvPr/>
        </p:nvGraphicFramePr>
        <p:xfrm>
          <a:off x="2916238" y="4868863"/>
          <a:ext cx="1368425" cy="825500"/>
        </p:xfrm>
        <a:graphic>
          <a:graphicData uri="http://schemas.openxmlformats.org/presentationml/2006/ole">
            <mc:AlternateContent xmlns:mc="http://schemas.openxmlformats.org/markup-compatibility/2006">
              <mc:Choice xmlns:v="urn:schemas-microsoft-com:vml" Requires="v">
                <p:oleObj spid="_x0000_s539859" name="Formel" r:id="rId6" imgW="647419" imgH="393529" progId="Equation.3">
                  <p:embed/>
                </p:oleObj>
              </mc:Choice>
              <mc:Fallback>
                <p:oleObj name="Formel" r:id="rId6" imgW="647419" imgH="393529" progId="Equation.3">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6238" y="4868863"/>
                        <a:ext cx="1368425"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Sample size estimation</a:t>
            </a:r>
            <a:endParaRPr lang="en-US" sz="2400" dirty="0"/>
          </a:p>
        </p:txBody>
      </p:sp>
      <p:sp>
        <p:nvSpPr>
          <p:cNvPr id="3" name="Inhaltsplatzhalter 2"/>
          <p:cNvSpPr>
            <a:spLocks noGrp="1"/>
          </p:cNvSpPr>
          <p:nvPr>
            <p:ph idx="1"/>
          </p:nvPr>
        </p:nvSpPr>
        <p:spPr>
          <a:xfrm>
            <a:off x="288000" y="1700808"/>
            <a:ext cx="8856000" cy="4313238"/>
          </a:xfrm>
        </p:spPr>
        <p:txBody>
          <a:bodyPr>
            <a:normAutofit fontScale="92500" lnSpcReduction="10000"/>
          </a:bodyPr>
          <a:lstStyle/>
          <a:p>
            <a:pPr eaLnBrk="1" hangingPunct="1">
              <a:spcBef>
                <a:spcPts val="600"/>
              </a:spcBef>
              <a:buSzPct val="150000"/>
              <a:buNone/>
            </a:pPr>
            <a:r>
              <a:rPr lang="en-US" sz="1900" b="1" u="sng" dirty="0" smtClean="0"/>
              <a:t>Question: </a:t>
            </a:r>
            <a:r>
              <a:rPr lang="en-US" sz="1900" dirty="0" smtClean="0"/>
              <a:t>How many individuals do you have to include in your study to get a reliable result ?</a:t>
            </a:r>
          </a:p>
          <a:p>
            <a:pPr eaLnBrk="1" hangingPunct="1">
              <a:spcBef>
                <a:spcPts val="600"/>
              </a:spcBef>
              <a:buSzPct val="150000"/>
              <a:buNone/>
            </a:pPr>
            <a:endParaRPr lang="en-US" sz="1900" dirty="0" smtClean="0"/>
          </a:p>
          <a:p>
            <a:pPr eaLnBrk="1" hangingPunct="1">
              <a:spcBef>
                <a:spcPts val="600"/>
              </a:spcBef>
              <a:buSzPct val="150000"/>
              <a:buFont typeface="Wingdings" pitchFamily="2" charset="2"/>
              <a:buChar char="à"/>
            </a:pPr>
            <a:r>
              <a:rPr lang="en-US" sz="1900" dirty="0" smtClean="0">
                <a:sym typeface="Wingdings" pitchFamily="2" charset="2"/>
              </a:rPr>
              <a:t>We want to </a:t>
            </a:r>
            <a:r>
              <a:rPr lang="en-US" sz="1900" dirty="0" smtClean="0">
                <a:solidFill>
                  <a:srgbClr val="FF0000"/>
                </a:solidFill>
                <a:sym typeface="Wingdings" pitchFamily="2" charset="2"/>
              </a:rPr>
              <a:t>maximize the probability </a:t>
            </a:r>
          </a:p>
          <a:p>
            <a:pPr eaLnBrk="1" hangingPunct="1">
              <a:spcBef>
                <a:spcPts val="600"/>
              </a:spcBef>
              <a:buSzPct val="150000"/>
              <a:buNone/>
            </a:pPr>
            <a:r>
              <a:rPr lang="en-US" sz="1900" dirty="0">
                <a:sym typeface="Wingdings" pitchFamily="2" charset="2"/>
              </a:rPr>
              <a:t>	</a:t>
            </a:r>
            <a:r>
              <a:rPr lang="en-US" sz="1900" dirty="0" smtClean="0">
                <a:sym typeface="Wingdings" pitchFamily="2" charset="2"/>
              </a:rPr>
              <a:t>for rejecting </a:t>
            </a:r>
            <a:r>
              <a:rPr lang="en-US" sz="1900" dirty="0" smtClean="0"/>
              <a:t>H</a:t>
            </a:r>
            <a:r>
              <a:rPr lang="en-US" sz="1900" baseline="-25000" dirty="0" smtClean="0"/>
              <a:t>0</a:t>
            </a:r>
            <a:r>
              <a:rPr lang="en-US" sz="1900" dirty="0" smtClean="0">
                <a:sym typeface="Wingdings" pitchFamily="2" charset="2"/>
              </a:rPr>
              <a:t>, if </a:t>
            </a:r>
            <a:r>
              <a:rPr lang="en-US" sz="1900" dirty="0" smtClean="0"/>
              <a:t>H</a:t>
            </a:r>
            <a:r>
              <a:rPr lang="en-US" sz="1900" baseline="-25000" dirty="0" smtClean="0"/>
              <a:t>1</a:t>
            </a:r>
            <a:r>
              <a:rPr lang="en-US" sz="1900" dirty="0"/>
              <a:t> </a:t>
            </a:r>
            <a:r>
              <a:rPr lang="en-US" sz="1900" dirty="0" smtClean="0"/>
              <a:t>is </a:t>
            </a:r>
            <a:r>
              <a:rPr lang="en-US" sz="2000" dirty="0" smtClean="0"/>
              <a:t>true </a:t>
            </a:r>
          </a:p>
          <a:p>
            <a:pPr eaLnBrk="1" hangingPunct="1">
              <a:spcBef>
                <a:spcPts val="600"/>
              </a:spcBef>
              <a:buSzPct val="150000"/>
              <a:buNone/>
            </a:pPr>
            <a:endParaRPr lang="en-US" sz="2000" dirty="0"/>
          </a:p>
          <a:p>
            <a:pPr eaLnBrk="1" hangingPunct="1">
              <a:spcBef>
                <a:spcPts val="600"/>
              </a:spcBef>
              <a:buSzPct val="150000"/>
              <a:buFont typeface="Wingdings" pitchFamily="2" charset="2"/>
              <a:buChar char="à"/>
            </a:pPr>
            <a:r>
              <a:rPr lang="en-US" sz="1900" dirty="0">
                <a:sym typeface="Wingdings" pitchFamily="2" charset="2"/>
              </a:rPr>
              <a:t>w</a:t>
            </a:r>
            <a:r>
              <a:rPr lang="en-US" sz="1900" dirty="0" smtClean="0">
                <a:sym typeface="Wingdings" pitchFamily="2" charset="2"/>
              </a:rPr>
              <a:t>hile keeping the </a:t>
            </a:r>
            <a:r>
              <a:rPr lang="en-US" sz="1900" dirty="0" smtClean="0">
                <a:solidFill>
                  <a:srgbClr val="00B050"/>
                </a:solidFill>
              </a:rPr>
              <a:t>Type </a:t>
            </a:r>
            <a:r>
              <a:rPr lang="en-US" sz="1900" dirty="0">
                <a:solidFill>
                  <a:srgbClr val="00B050"/>
                </a:solidFill>
              </a:rPr>
              <a:t>I error </a:t>
            </a:r>
            <a:r>
              <a:rPr lang="en-US" sz="1900" dirty="0" smtClean="0">
                <a:solidFill>
                  <a:srgbClr val="00B050"/>
                </a:solidFill>
                <a:latin typeface="Symbol" pitchFamily="18" charset="2"/>
              </a:rPr>
              <a:t>a </a:t>
            </a:r>
            <a:r>
              <a:rPr lang="en-US" sz="1900" dirty="0" smtClean="0"/>
              <a:t>fixed</a:t>
            </a:r>
          </a:p>
          <a:p>
            <a:pPr eaLnBrk="1" hangingPunct="1">
              <a:spcBef>
                <a:spcPts val="600"/>
              </a:spcBef>
              <a:buSzPct val="150000"/>
              <a:buNone/>
            </a:pPr>
            <a:endParaRPr lang="en-US" sz="2000" dirty="0"/>
          </a:p>
          <a:p>
            <a:pPr eaLnBrk="1" hangingPunct="1">
              <a:spcBef>
                <a:spcPts val="600"/>
              </a:spcBef>
              <a:buSzPct val="150000"/>
              <a:buNone/>
            </a:pPr>
            <a:r>
              <a:rPr lang="en-US" sz="1900" b="1" dirty="0" smtClean="0"/>
              <a:t>What do you have to know</a:t>
            </a:r>
          </a:p>
          <a:p>
            <a:pPr eaLnBrk="1" hangingPunct="1">
              <a:spcBef>
                <a:spcPts val="600"/>
              </a:spcBef>
              <a:buSzPct val="150000"/>
              <a:buNone/>
            </a:pPr>
            <a:r>
              <a:rPr lang="en-US" sz="1900" b="1" dirty="0"/>
              <a:t>t</a:t>
            </a:r>
            <a:r>
              <a:rPr lang="en-US" sz="1900" b="1" dirty="0" smtClean="0"/>
              <a:t>o calculate the sample size </a:t>
            </a:r>
          </a:p>
          <a:p>
            <a:pPr eaLnBrk="1" hangingPunct="1">
              <a:spcBef>
                <a:spcPts val="600"/>
              </a:spcBef>
              <a:buSzPct val="150000"/>
              <a:buNone/>
            </a:pPr>
            <a:r>
              <a:rPr lang="en-US" sz="1900" b="1" dirty="0" smtClean="0"/>
              <a:t>needed?</a:t>
            </a:r>
          </a:p>
          <a:p>
            <a:pPr eaLnBrk="1" hangingPunct="1">
              <a:spcBef>
                <a:spcPts val="600"/>
              </a:spcBef>
              <a:buSzPct val="150000"/>
            </a:pPr>
            <a:endParaRPr lang="en-US" sz="1900" dirty="0" smtClean="0">
              <a:sym typeface="Wingdings" pitchFamily="2" charset="2"/>
            </a:endParaRPr>
          </a:p>
          <a:p>
            <a:pPr eaLnBrk="1" hangingPunct="1">
              <a:spcBef>
                <a:spcPts val="600"/>
              </a:spcBef>
              <a:buSzPct val="150000"/>
              <a:buFont typeface="Wingdings" pitchFamily="2" charset="2"/>
              <a:buChar char="à"/>
            </a:pPr>
            <a:endParaRPr lang="en-US" sz="1900" dirty="0" smtClean="0">
              <a:sym typeface="Wingdings" pitchFamily="2" charset="2"/>
            </a:endParaRPr>
          </a:p>
          <a:p>
            <a:pPr eaLnBrk="1" hangingPunct="1">
              <a:spcBef>
                <a:spcPts val="600"/>
              </a:spcBef>
              <a:buSzPct val="150000"/>
              <a:buNone/>
            </a:pPr>
            <a:r>
              <a:rPr lang="en-US" sz="1900" baseline="-25000" dirty="0" smtClean="0"/>
              <a:t> </a:t>
            </a:r>
            <a:endParaRPr lang="en-US" sz="1900" dirty="0" smtClean="0"/>
          </a:p>
          <a:p>
            <a:pPr>
              <a:buNone/>
            </a:pPr>
            <a:endParaRPr lang="en-US" sz="1900" b="1" dirty="0" smtClean="0"/>
          </a:p>
          <a:p>
            <a:pPr>
              <a:buNone/>
            </a:pPr>
            <a:endParaRPr lang="en-US" sz="1900" dirty="0"/>
          </a:p>
        </p:txBody>
      </p:sp>
      <p:sp>
        <p:nvSpPr>
          <p:cNvPr id="6" name="Textfeld 5"/>
          <p:cNvSpPr txBox="1"/>
          <p:nvPr/>
        </p:nvSpPr>
        <p:spPr bwMode="auto">
          <a:xfrm>
            <a:off x="3600449" y="3933056"/>
            <a:ext cx="5248275" cy="1905137"/>
          </a:xfrm>
          <a:prstGeom prst="rect">
            <a:avLst/>
          </a:prstGeom>
          <a:noFill/>
          <a:ln w="28575">
            <a:solidFill>
              <a:srgbClr val="FFC000"/>
            </a:solidFill>
            <a:miter lim="800000"/>
            <a:headEnd/>
            <a:tailEnd/>
          </a:ln>
        </p:spPr>
        <p:txBody>
          <a:bodyPr wrap="square" rtlCol="0">
            <a:spAutoFit/>
          </a:bodyPr>
          <a:lstStyle/>
          <a:p>
            <a:pPr marL="457200" indent="-457200">
              <a:buAutoNum type="arabicPeriod"/>
            </a:pPr>
            <a:r>
              <a:rPr lang="en-US" sz="1900" dirty="0" smtClean="0">
                <a:solidFill>
                  <a:schemeClr val="tx1"/>
                </a:solidFill>
              </a:rPr>
              <a:t>Power (typically set to 80% or 90%)</a:t>
            </a:r>
          </a:p>
          <a:p>
            <a:pPr marL="457200" indent="-457200">
              <a:buAutoNum type="arabicPeriod"/>
            </a:pPr>
            <a:r>
              <a:rPr lang="en-US" sz="1900" dirty="0" smtClean="0">
                <a:solidFill>
                  <a:schemeClr val="tx1"/>
                </a:solidFill>
                <a:latin typeface="+mn-lt"/>
              </a:rPr>
              <a:t>Type I error </a:t>
            </a:r>
            <a:r>
              <a:rPr lang="en-US" sz="1900" dirty="0" smtClean="0">
                <a:solidFill>
                  <a:schemeClr val="tx1"/>
                </a:solidFill>
                <a:latin typeface="Symbol" pitchFamily="18" charset="2"/>
              </a:rPr>
              <a:t>a</a:t>
            </a:r>
            <a:r>
              <a:rPr lang="en-US" sz="1900" dirty="0" smtClean="0">
                <a:solidFill>
                  <a:schemeClr val="tx1"/>
                </a:solidFill>
              </a:rPr>
              <a:t> (typically set to </a:t>
            </a:r>
            <a:r>
              <a:rPr lang="en-US" sz="1900" dirty="0" smtClean="0">
                <a:solidFill>
                  <a:schemeClr val="tx1"/>
                </a:solidFill>
                <a:latin typeface="Symbol" pitchFamily="18" charset="2"/>
              </a:rPr>
              <a:t>a = </a:t>
            </a:r>
            <a:r>
              <a:rPr lang="en-US" sz="1900" dirty="0" smtClean="0">
                <a:solidFill>
                  <a:schemeClr val="tx1"/>
                </a:solidFill>
              </a:rPr>
              <a:t>0.05)</a:t>
            </a:r>
          </a:p>
          <a:p>
            <a:pPr marL="457200" indent="-457200">
              <a:buAutoNum type="arabicPeriod"/>
            </a:pPr>
            <a:r>
              <a:rPr lang="en-US" sz="1900" dirty="0" smtClean="0">
                <a:solidFill>
                  <a:schemeClr val="tx1"/>
                </a:solidFill>
              </a:rPr>
              <a:t>The difference you want to find (for t-tests: the mean difference between groups)</a:t>
            </a:r>
          </a:p>
          <a:p>
            <a:pPr marL="457200" indent="-457200">
              <a:buAutoNum type="arabicPeriod"/>
            </a:pPr>
            <a:r>
              <a:rPr lang="en-US" sz="1900" dirty="0" smtClean="0">
                <a:solidFill>
                  <a:schemeClr val="tx1"/>
                </a:solidFill>
              </a:rPr>
              <a:t>standard deviation / measure of variance</a:t>
            </a:r>
          </a:p>
        </p:txBody>
      </p:sp>
    </p:spTree>
    <p:extLst>
      <p:ext uri="{BB962C8B-B14F-4D97-AF65-F5344CB8AC3E}">
        <p14:creationId xmlns:p14="http://schemas.microsoft.com/office/powerpoint/2010/main" val="1236799405"/>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Sample size estimation</a:t>
            </a:r>
            <a:endParaRPr lang="en-US" sz="2400" dirty="0"/>
          </a:p>
        </p:txBody>
      </p:sp>
      <p:sp>
        <p:nvSpPr>
          <p:cNvPr id="3" name="Inhaltsplatzhalter 2"/>
          <p:cNvSpPr>
            <a:spLocks noGrp="1"/>
          </p:cNvSpPr>
          <p:nvPr>
            <p:ph idx="1"/>
          </p:nvPr>
        </p:nvSpPr>
        <p:spPr>
          <a:xfrm>
            <a:off x="288000" y="1645632"/>
            <a:ext cx="8856000" cy="4313238"/>
          </a:xfrm>
        </p:spPr>
        <p:txBody>
          <a:bodyPr/>
          <a:lstStyle/>
          <a:p>
            <a:pPr eaLnBrk="1" hangingPunct="1">
              <a:spcBef>
                <a:spcPts val="600"/>
              </a:spcBef>
              <a:buSzPct val="150000"/>
              <a:buNone/>
            </a:pPr>
            <a:r>
              <a:rPr lang="en-US" sz="1900" b="1" u="sng" dirty="0" smtClean="0"/>
              <a:t>Example</a:t>
            </a:r>
            <a:endParaRPr lang="en-US" sz="1900" dirty="0" smtClean="0"/>
          </a:p>
          <a:p>
            <a:pPr eaLnBrk="1" hangingPunct="1">
              <a:spcBef>
                <a:spcPts val="600"/>
              </a:spcBef>
              <a:buSzPct val="150000"/>
            </a:pPr>
            <a:r>
              <a:rPr lang="en-US" sz="1900" dirty="0"/>
              <a:t>Hypothesis: H</a:t>
            </a:r>
            <a:r>
              <a:rPr lang="en-US" sz="1900" baseline="-25000" dirty="0"/>
              <a:t>0</a:t>
            </a:r>
            <a:r>
              <a:rPr lang="en-US" sz="1900" dirty="0"/>
              <a:t>: </a:t>
            </a:r>
            <a:r>
              <a:rPr lang="en-US" sz="1900" dirty="0" err="1" smtClean="0">
                <a:latin typeface="Symbol" pitchFamily="18" charset="2"/>
              </a:rPr>
              <a:t>m</a:t>
            </a:r>
            <a:r>
              <a:rPr lang="en-US" sz="1900" baseline="-25000" dirty="0" err="1"/>
              <a:t>A</a:t>
            </a:r>
            <a:r>
              <a:rPr lang="en-US" sz="1900" dirty="0" smtClean="0"/>
              <a:t>=</a:t>
            </a:r>
            <a:r>
              <a:rPr lang="en-US" sz="1900" dirty="0" smtClean="0">
                <a:latin typeface="Symbol" pitchFamily="18" charset="2"/>
              </a:rPr>
              <a:t> </a:t>
            </a:r>
            <a:r>
              <a:rPr lang="en-US" sz="1900" dirty="0" err="1" smtClean="0">
                <a:latin typeface="Symbol" pitchFamily="18" charset="2"/>
              </a:rPr>
              <a:t>m</a:t>
            </a:r>
            <a:r>
              <a:rPr lang="en-US" sz="1900" baseline="-25000" dirty="0" err="1"/>
              <a:t>B</a:t>
            </a:r>
            <a:r>
              <a:rPr lang="en-US" sz="1900" baseline="-25000" dirty="0" smtClean="0"/>
              <a:t> </a:t>
            </a:r>
            <a:r>
              <a:rPr lang="en-US" sz="1900" dirty="0"/>
              <a:t>versus H</a:t>
            </a:r>
            <a:r>
              <a:rPr lang="en-US" sz="1900" baseline="-25000" dirty="0"/>
              <a:t>1</a:t>
            </a:r>
            <a:r>
              <a:rPr lang="en-US" sz="1900" dirty="0"/>
              <a:t>: </a:t>
            </a:r>
            <a:r>
              <a:rPr lang="en-US" sz="1900" dirty="0" err="1" smtClean="0">
                <a:latin typeface="Symbol" pitchFamily="18" charset="2"/>
              </a:rPr>
              <a:t>m</a:t>
            </a:r>
            <a:r>
              <a:rPr lang="en-US" sz="1900" baseline="-25000" dirty="0" err="1" smtClean="0"/>
              <a:t>A</a:t>
            </a:r>
            <a:r>
              <a:rPr lang="en-US" sz="1900" baseline="-25000" dirty="0" smtClean="0"/>
              <a:t> </a:t>
            </a:r>
            <a:r>
              <a:rPr lang="en-US" sz="1900" dirty="0" smtClean="0"/>
              <a:t>≠ </a:t>
            </a:r>
            <a:r>
              <a:rPr lang="en-US" sz="1900" dirty="0" err="1" smtClean="0">
                <a:latin typeface="Symbol" pitchFamily="18" charset="2"/>
              </a:rPr>
              <a:t>m</a:t>
            </a:r>
            <a:r>
              <a:rPr lang="en-US" sz="1900" baseline="-25000" dirty="0" err="1" smtClean="0"/>
              <a:t>B</a:t>
            </a:r>
            <a:r>
              <a:rPr lang="en-US" sz="1900" baseline="-25000" dirty="0"/>
              <a:t> </a:t>
            </a:r>
            <a:r>
              <a:rPr lang="en-US" sz="1900" dirty="0" smtClean="0"/>
              <a:t> </a:t>
            </a:r>
            <a:r>
              <a:rPr lang="en-US" sz="1900" dirty="0" smtClean="0">
                <a:sym typeface="Wingdings" pitchFamily="2" charset="2"/>
              </a:rPr>
              <a:t> </a:t>
            </a:r>
            <a:r>
              <a:rPr lang="en-US" sz="1900" dirty="0" smtClean="0"/>
              <a:t>two-sided t-test </a:t>
            </a:r>
          </a:p>
          <a:p>
            <a:pPr eaLnBrk="1" hangingPunct="1">
              <a:spcBef>
                <a:spcPts val="600"/>
              </a:spcBef>
              <a:buSzPct val="150000"/>
            </a:pPr>
            <a:r>
              <a:rPr lang="en-US" sz="1900" dirty="0" smtClean="0"/>
              <a:t>You consider a difference of 10 as relevant</a:t>
            </a:r>
          </a:p>
          <a:p>
            <a:pPr eaLnBrk="1" hangingPunct="1">
              <a:spcBef>
                <a:spcPts val="600"/>
              </a:spcBef>
              <a:buSzPct val="150000"/>
            </a:pPr>
            <a:r>
              <a:rPr lang="en-US" sz="1900" dirty="0" smtClean="0"/>
              <a:t>From former studies, you know, that the standard </a:t>
            </a:r>
            <a:r>
              <a:rPr lang="en-US" sz="1900" dirty="0"/>
              <a:t>deviation </a:t>
            </a:r>
            <a:r>
              <a:rPr lang="en-US" sz="1900" dirty="0" smtClean="0"/>
              <a:t>is ~ 15 mmHG</a:t>
            </a:r>
          </a:p>
          <a:p>
            <a:pPr eaLnBrk="1" hangingPunct="1">
              <a:spcBef>
                <a:spcPts val="600"/>
              </a:spcBef>
              <a:buSzPct val="150000"/>
            </a:pPr>
            <a:r>
              <a:rPr lang="en-US" sz="1900" dirty="0" smtClean="0"/>
              <a:t>So far, you have recruited 20 patients (10 in each treatment arm)</a:t>
            </a:r>
          </a:p>
          <a:p>
            <a:pPr eaLnBrk="1" hangingPunct="1">
              <a:spcBef>
                <a:spcPts val="600"/>
              </a:spcBef>
              <a:buSzPct val="150000"/>
              <a:buNone/>
            </a:pPr>
            <a:r>
              <a:rPr lang="en-US" sz="1900" dirty="0" smtClean="0">
                <a:sym typeface="Wingdings" pitchFamily="2" charset="2"/>
              </a:rPr>
              <a:t> What is your power?</a:t>
            </a:r>
            <a:endParaRPr lang="en-US" sz="1900" dirty="0"/>
          </a:p>
          <a:p>
            <a:pPr eaLnBrk="1" hangingPunct="1">
              <a:spcBef>
                <a:spcPts val="600"/>
              </a:spcBef>
              <a:buSzPct val="150000"/>
              <a:buNone/>
            </a:pPr>
            <a:endParaRPr lang="en-US" sz="1900" dirty="0" smtClean="0"/>
          </a:p>
          <a:p>
            <a:pPr eaLnBrk="1" hangingPunct="1">
              <a:spcBef>
                <a:spcPts val="600"/>
              </a:spcBef>
              <a:buSzPct val="150000"/>
              <a:buNone/>
            </a:pPr>
            <a:endParaRPr lang="en-US" sz="2000" dirty="0"/>
          </a:p>
          <a:p>
            <a:pPr eaLnBrk="1" hangingPunct="1">
              <a:spcBef>
                <a:spcPts val="600"/>
              </a:spcBef>
              <a:buSzPct val="150000"/>
            </a:pPr>
            <a:endParaRPr lang="en-US" sz="1900" dirty="0" smtClean="0">
              <a:sym typeface="Wingdings" pitchFamily="2" charset="2"/>
            </a:endParaRPr>
          </a:p>
          <a:p>
            <a:pPr eaLnBrk="1" hangingPunct="1">
              <a:spcBef>
                <a:spcPts val="600"/>
              </a:spcBef>
              <a:buSzPct val="150000"/>
              <a:buFont typeface="Wingdings" pitchFamily="2" charset="2"/>
              <a:buChar char="à"/>
            </a:pPr>
            <a:endParaRPr lang="en-US" sz="1900" dirty="0" smtClean="0">
              <a:sym typeface="Wingdings" pitchFamily="2" charset="2"/>
            </a:endParaRPr>
          </a:p>
          <a:p>
            <a:pPr eaLnBrk="1" hangingPunct="1">
              <a:spcBef>
                <a:spcPts val="600"/>
              </a:spcBef>
              <a:buSzPct val="150000"/>
              <a:buNone/>
            </a:pPr>
            <a:r>
              <a:rPr lang="en-US" sz="1900" baseline="-25000" dirty="0" smtClean="0"/>
              <a:t> </a:t>
            </a:r>
            <a:endParaRPr lang="en-US" sz="1900" dirty="0" smtClean="0"/>
          </a:p>
          <a:p>
            <a:pPr>
              <a:buNone/>
            </a:pPr>
            <a:endParaRPr lang="en-US" sz="1900" b="1" dirty="0" smtClean="0"/>
          </a:p>
          <a:p>
            <a:pPr>
              <a:buNone/>
            </a:pPr>
            <a:endParaRPr lang="en-US" sz="1900" dirty="0"/>
          </a:p>
        </p:txBody>
      </p:sp>
      <p:sp>
        <p:nvSpPr>
          <p:cNvPr id="6" name="Rechteck 5"/>
          <p:cNvSpPr/>
          <p:nvPr/>
        </p:nvSpPr>
        <p:spPr>
          <a:xfrm>
            <a:off x="238125" y="5958870"/>
            <a:ext cx="9020175" cy="338554"/>
          </a:xfrm>
          <a:prstGeom prst="rect">
            <a:avLst/>
          </a:prstGeom>
        </p:spPr>
        <p:txBody>
          <a:bodyPr wrap="square">
            <a:spAutoFit/>
          </a:bodyPr>
          <a:lstStyle/>
          <a:p>
            <a:r>
              <a:rPr lang="de-DE" sz="1600" dirty="0" smtClean="0">
                <a:solidFill>
                  <a:srgbClr val="0A3CA0"/>
                </a:solidFill>
              </a:rPr>
              <a:t>http://campus.uni-muenster.de/fileadmin/einrichtung/imib/lehre/skripte/biomathe/bio/fallz.html</a:t>
            </a:r>
            <a:endParaRPr lang="de-DE" sz="1600" dirty="0">
              <a:solidFill>
                <a:srgbClr val="0A3CA0"/>
              </a:solidFill>
            </a:endParaRPr>
          </a:p>
        </p:txBody>
      </p:sp>
    </p:spTree>
    <p:extLst>
      <p:ext uri="{BB962C8B-B14F-4D97-AF65-F5344CB8AC3E}">
        <p14:creationId xmlns:p14="http://schemas.microsoft.com/office/powerpoint/2010/main" val="2275182692"/>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23529" y="1556793"/>
            <a:ext cx="7416824" cy="5071864"/>
          </a:xfrm>
          <a:prstGeom prst="rect">
            <a:avLst/>
          </a:prstGeom>
          <a:noFill/>
          <a:ln w="9525">
            <a:noFill/>
            <a:miter lim="800000"/>
            <a:headEnd/>
            <a:tailEnd/>
          </a:ln>
        </p:spPr>
      </p:pic>
      <p:sp>
        <p:nvSpPr>
          <p:cNvPr id="5" name="Titel 1"/>
          <p:cNvSpPr>
            <a:spLocks noGrp="1"/>
          </p:cNvSpPr>
          <p:nvPr>
            <p:ph type="title"/>
          </p:nvPr>
        </p:nvSpPr>
        <p:spPr>
          <a:xfrm>
            <a:off x="220663" y="114300"/>
            <a:ext cx="8105775" cy="501650"/>
          </a:xfrm>
        </p:spPr>
        <p:txBody>
          <a:bodyPr/>
          <a:lstStyle/>
          <a:p>
            <a:r>
              <a:rPr lang="en-US" sz="2400" dirty="0" smtClean="0"/>
              <a:t>Sample size estimation</a:t>
            </a:r>
            <a:endParaRPr lang="en-US" sz="2400" dirty="0"/>
          </a:p>
        </p:txBody>
      </p:sp>
    </p:spTree>
    <p:extLst>
      <p:ext uri="{BB962C8B-B14F-4D97-AF65-F5344CB8AC3E}">
        <p14:creationId xmlns:p14="http://schemas.microsoft.com/office/powerpoint/2010/main" val="22923395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lstStyle/>
          <a:p>
            <a:pPr algn="l"/>
            <a:r>
              <a:rPr lang="de-DE" dirty="0" smtClean="0"/>
              <a:t>Grundlagen</a:t>
            </a:r>
            <a:r>
              <a:rPr lang="de-DE" dirty="0"/>
              <a:t/>
            </a:r>
            <a:br>
              <a:rPr lang="de-DE" dirty="0"/>
            </a:br>
            <a:r>
              <a:rPr lang="de-DE" sz="1200" dirty="0"/>
              <a:t/>
            </a:r>
            <a:br>
              <a:rPr lang="de-DE" sz="1200" dirty="0"/>
            </a:br>
            <a:endParaRPr lang="de-DE" sz="2500" b="1" i="1" dirty="0"/>
          </a:p>
        </p:txBody>
      </p:sp>
      <p:sp>
        <p:nvSpPr>
          <p:cNvPr id="7" name="Rectangle 3"/>
          <p:cNvSpPr txBox="1">
            <a:spLocks noChangeArrowheads="1"/>
          </p:cNvSpPr>
          <p:nvPr/>
        </p:nvSpPr>
        <p:spPr>
          <a:xfrm>
            <a:off x="1339850" y="5589240"/>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Department für Medizinische Statistik, Informatik und Gesundheitsökonomie, Medizinische Universität Innsbruck</a:t>
            </a:r>
          </a:p>
          <a:p>
            <a:endParaRPr lang="de-DE" sz="2400" dirty="0" smtClean="0"/>
          </a:p>
          <a:p>
            <a:endParaRPr lang="de-DE" sz="2400" dirty="0"/>
          </a:p>
        </p:txBody>
      </p:sp>
      <p:sp>
        <p:nvSpPr>
          <p:cNvPr id="8"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Hanno Ulmer</a:t>
            </a:r>
          </a:p>
          <a:p>
            <a:r>
              <a:rPr lang="de-AT" sz="1600" i="1" dirty="0" smtClean="0"/>
              <a:t>hanno.ulmer@i-med.ac.at</a:t>
            </a:r>
            <a:endParaRPr lang="de-DE" sz="1600" i="1" dirty="0" smtClean="0"/>
          </a:p>
          <a:p>
            <a:endParaRPr lang="de-DE" sz="2000" dirty="0" smtClean="0"/>
          </a:p>
          <a:p>
            <a:endParaRPr lang="de-DE" sz="2400" dirty="0" smtClean="0"/>
          </a:p>
          <a:p>
            <a:endParaRPr lang="de-DE" sz="2400" dirty="0"/>
          </a:p>
        </p:txBody>
      </p:sp>
    </p:spTree>
    <p:extLst>
      <p:ext uri="{BB962C8B-B14F-4D97-AF65-F5344CB8AC3E}">
        <p14:creationId xmlns:p14="http://schemas.microsoft.com/office/powerpoint/2010/main" val="32669889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Medizinproduktestudie</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20</a:t>
            </a:fld>
            <a:endParaRPr lang="de-AT">
              <a:latin typeface="+mj-lt"/>
            </a:endParaRPr>
          </a:p>
        </p:txBody>
      </p:sp>
      <p:pic>
        <p:nvPicPr>
          <p:cNvPr id="8540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549549"/>
            <a:ext cx="4829488" cy="4759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7676271"/>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liennummernplatzhalter 5"/>
          <p:cNvSpPr>
            <a:spLocks noGrp="1"/>
          </p:cNvSpPr>
          <p:nvPr>
            <p:ph type="sldNum" sz="quarter" idx="4294967295"/>
          </p:nvPr>
        </p:nvSpPr>
        <p:spPr>
          <a:xfrm>
            <a:off x="6553200" y="6245225"/>
            <a:ext cx="2133600" cy="476250"/>
          </a:xfrm>
          <a:prstGeom prst="rect">
            <a:avLst/>
          </a:prstGeom>
          <a:noFill/>
        </p:spPr>
        <p:txBody>
          <a:bodyPr/>
          <a:lstStyle/>
          <a:p>
            <a:fld id="{F9F97FFB-5842-4506-A8EA-63E1BEA78866}" type="slidenum">
              <a:rPr lang="de-DE" smtClean="0">
                <a:latin typeface="Arial" charset="0"/>
              </a:rPr>
              <a:pPr/>
              <a:t>200</a:t>
            </a:fld>
            <a:endParaRPr lang="de-DE" dirty="0" smtClean="0">
              <a:latin typeface="Arial" charset="0"/>
            </a:endParaRPr>
          </a:p>
        </p:txBody>
      </p:sp>
      <p:sp>
        <p:nvSpPr>
          <p:cNvPr id="6147" name="Rectangle 2"/>
          <p:cNvSpPr>
            <a:spLocks noGrp="1" noChangeArrowheads="1"/>
          </p:cNvSpPr>
          <p:nvPr>
            <p:ph type="title"/>
          </p:nvPr>
        </p:nvSpPr>
        <p:spPr/>
        <p:txBody>
          <a:bodyPr/>
          <a:lstStyle/>
          <a:p>
            <a:pPr eaLnBrk="1" hangingPunct="1"/>
            <a:r>
              <a:rPr lang="en-US" sz="2400" dirty="0" smtClean="0"/>
              <a:t>The multiple testing problem</a:t>
            </a:r>
          </a:p>
        </p:txBody>
      </p:sp>
      <p:sp>
        <p:nvSpPr>
          <p:cNvPr id="6148" name="Rectangle 3"/>
          <p:cNvSpPr>
            <a:spLocks noGrp="1" noChangeAspect="1" noChangeArrowheads="1"/>
          </p:cNvSpPr>
          <p:nvPr>
            <p:ph type="body" idx="1"/>
          </p:nvPr>
        </p:nvSpPr>
        <p:spPr>
          <a:xfrm>
            <a:off x="285720" y="1052513"/>
            <a:ext cx="8572560" cy="1246495"/>
          </a:xfrm>
          <a:noFill/>
        </p:spPr>
        <p:txBody>
          <a:bodyPr wrap="square">
            <a:spAutoFit/>
          </a:bodyPr>
          <a:lstStyle/>
          <a:p>
            <a:pPr eaLnBrk="1" hangingPunct="1">
              <a:spcBef>
                <a:spcPts val="600"/>
              </a:spcBef>
              <a:buSzPct val="150000"/>
              <a:buNone/>
            </a:pPr>
            <a:endParaRPr lang="de-AT" sz="1800" dirty="0" smtClean="0"/>
          </a:p>
          <a:p>
            <a:pPr eaLnBrk="1" hangingPunct="1">
              <a:spcBef>
                <a:spcPts val="600"/>
              </a:spcBef>
              <a:buSzPct val="150000"/>
              <a:buNone/>
            </a:pPr>
            <a:endParaRPr lang="de-AT" sz="1800" baseline="-25000" dirty="0" smtClean="0"/>
          </a:p>
          <a:p>
            <a:pPr eaLnBrk="1" hangingPunct="1">
              <a:spcBef>
                <a:spcPts val="600"/>
              </a:spcBef>
              <a:buSzPct val="150000"/>
            </a:pPr>
            <a:endParaRPr lang="de-AT" sz="1800" baseline="-25000" dirty="0" smtClean="0"/>
          </a:p>
          <a:p>
            <a:pPr eaLnBrk="1" hangingPunct="1">
              <a:spcBef>
                <a:spcPts val="600"/>
              </a:spcBef>
              <a:buSzPct val="150000"/>
              <a:buNone/>
            </a:pPr>
            <a:endParaRPr lang="de-AT" sz="1800" dirty="0" smtClean="0"/>
          </a:p>
        </p:txBody>
      </p:sp>
      <p:sp>
        <p:nvSpPr>
          <p:cNvPr id="307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07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077" name="Rectangle 5"/>
          <p:cNvSpPr>
            <a:spLocks noChangeArrowheads="1"/>
          </p:cNvSpPr>
          <p:nvPr/>
        </p:nvSpPr>
        <p:spPr bwMode="auto">
          <a:xfrm>
            <a:off x="0" y="1419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3" name="Rectangle 5"/>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55"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6" name="Rectangle 8"/>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58"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9" name="Rectangle 11"/>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61"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62" name="Rectangle 14"/>
          <p:cNvSpPr>
            <a:spLocks noChangeArrowheads="1"/>
          </p:cNvSpPr>
          <p:nvPr/>
        </p:nvSpPr>
        <p:spPr bwMode="auto">
          <a:xfrm>
            <a:off x="0" y="866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64" name="Rectangle 1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65" name="Rectangle 17"/>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67" name="Rectangle 1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68" name="Rectangle 20"/>
          <p:cNvSpPr>
            <a:spLocks noChangeArrowheads="1"/>
          </p:cNvSpPr>
          <p:nvPr/>
        </p:nvSpPr>
        <p:spPr bwMode="auto">
          <a:xfrm>
            <a:off x="0" y="12001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70" name="Rectangle 2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71" name="Rectangle 2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58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5843" name="Rectangle 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789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7891" name="Rectangle 3"/>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789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7894" name="Rectangle 6"/>
          <p:cNvSpPr>
            <a:spLocks noChangeArrowheads="1"/>
          </p:cNvSpPr>
          <p:nvPr/>
        </p:nvSpPr>
        <p:spPr bwMode="auto">
          <a:xfrm>
            <a:off x="0" y="1314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7896" name="Rectangle 8"/>
          <p:cNvSpPr>
            <a:spLocks noChangeArrowheads="1"/>
          </p:cNvSpPr>
          <p:nvPr/>
        </p:nvSpPr>
        <p:spPr bwMode="auto">
          <a:xfrm>
            <a:off x="207167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7897" name="Rectangle 9"/>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2" name="Rectangle 3"/>
          <p:cNvSpPr txBox="1">
            <a:spLocks noChangeAspect="1" noChangeArrowheads="1"/>
          </p:cNvSpPr>
          <p:nvPr/>
        </p:nvSpPr>
        <p:spPr bwMode="auto">
          <a:xfrm>
            <a:off x="285720" y="1419225"/>
            <a:ext cx="8858280" cy="24852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l" defTabSz="914400" rtl="0" eaLnBrk="1" fontAlgn="base" latinLnBrk="0" hangingPunct="1">
              <a:lnSpc>
                <a:spcPct val="100000"/>
              </a:lnSpc>
              <a:spcBef>
                <a:spcPts val="600"/>
              </a:spcBef>
              <a:spcAft>
                <a:spcPct val="0"/>
              </a:spcAft>
              <a:buClrTx/>
              <a:buSzPct val="150000"/>
              <a:buFontTx/>
              <a:buNone/>
              <a:tabLst/>
              <a:defRPr/>
            </a:pPr>
            <a:r>
              <a:rPr kumimoji="0" lang="en-US" sz="1800" b="1" i="0" u="sng" strike="noStrike" kern="0" cap="none" spc="0" normalizeH="0" baseline="0" noProof="0" dirty="0" smtClean="0">
                <a:ln>
                  <a:noFill/>
                </a:ln>
                <a:solidFill>
                  <a:schemeClr val="tx1"/>
                </a:solidFill>
                <a:effectLst/>
                <a:uLnTx/>
                <a:uFillTx/>
                <a:latin typeface="+mn-lt"/>
                <a:ea typeface="+mn-ea"/>
                <a:cs typeface="+mn-cs"/>
              </a:rPr>
              <a:t>The situation: </a:t>
            </a:r>
          </a:p>
          <a:p>
            <a:pPr marL="358775" marR="0" lvl="0" indent="-358775" defTabSz="914400" latinLnBrk="0">
              <a:lnSpc>
                <a:spcPct val="100000"/>
              </a:lnSpc>
              <a:spcBef>
                <a:spcPts val="600"/>
              </a:spcBef>
              <a:spcAft>
                <a:spcPts val="900"/>
              </a:spcAft>
              <a:buClr>
                <a:srgbClr val="0A3CA0"/>
              </a:buClr>
              <a:buSzPct val="150000"/>
              <a:buFont typeface="Arial" pitchFamily="34" charset="0"/>
              <a:buChar char="■"/>
              <a:tabLst/>
              <a:defRPr/>
            </a:pPr>
            <a:r>
              <a:rPr lang="en-US" sz="1900" dirty="0" smtClean="0">
                <a:solidFill>
                  <a:schemeClr val="tx1"/>
                </a:solidFill>
                <a:latin typeface="+mn-lt"/>
                <a:cs typeface="+mn-cs"/>
              </a:rPr>
              <a:t>Consider a dataset with 100 independent parameters, which do not play a role in the etiology of the disease of interest (what you don‘t know, of course) </a:t>
            </a:r>
          </a:p>
          <a:p>
            <a:pPr marL="342900" marR="0" lvl="0" indent="-342900" algn="l" defTabSz="914400" rtl="0" eaLnBrk="1" fontAlgn="base" latinLnBrk="0" hangingPunct="1">
              <a:lnSpc>
                <a:spcPct val="100000"/>
              </a:lnSpc>
              <a:spcBef>
                <a:spcPts val="600"/>
              </a:spcBef>
              <a:spcAft>
                <a:spcPct val="0"/>
              </a:spcAft>
              <a:buClrTx/>
              <a:buSzPct val="150000"/>
              <a:buFontTx/>
              <a:buNone/>
              <a:tabLst/>
              <a:defRPr/>
            </a:pPr>
            <a:r>
              <a:rPr kumimoji="0" lang="en-US" sz="1800" i="0" u="none" strike="noStrike" kern="0" cap="none" spc="0" normalizeH="0" baseline="0" noProof="0" dirty="0" smtClean="0">
                <a:ln>
                  <a:noFill/>
                </a:ln>
                <a:solidFill>
                  <a:schemeClr val="tx1"/>
                </a:solidFill>
                <a:effectLst/>
                <a:uLnTx/>
                <a:uFillTx/>
                <a:latin typeface="+mn-lt"/>
                <a:ea typeface="+mn-ea"/>
                <a:cs typeface="+mn-cs"/>
                <a:sym typeface="Wingdings" pitchFamily="2" charset="2"/>
              </a:rPr>
              <a:t> </a:t>
            </a:r>
            <a:r>
              <a:rPr kumimoji="0" lang="en-US" sz="1800" i="0" u="none" strike="noStrike" kern="0" cap="none" spc="0" normalizeH="0" baseline="0" noProof="0" dirty="0" smtClean="0">
                <a:ln>
                  <a:noFill/>
                </a:ln>
                <a:solidFill>
                  <a:schemeClr val="tx1"/>
                </a:solidFill>
                <a:effectLst/>
                <a:uLnTx/>
                <a:uFillTx/>
                <a:latin typeface="+mn-lt"/>
                <a:ea typeface="+mn-ea"/>
                <a:cs typeface="+mn-cs"/>
              </a:rPr>
              <a:t>100 statistical tests</a:t>
            </a:r>
            <a:r>
              <a:rPr kumimoji="0" lang="en-US" sz="1800" i="0" u="none" strike="noStrike" kern="0" cap="none" spc="0" normalizeH="0" noProof="0" dirty="0" smtClean="0">
                <a:ln>
                  <a:noFill/>
                </a:ln>
                <a:solidFill>
                  <a:schemeClr val="tx1"/>
                </a:solidFill>
                <a:effectLst/>
                <a:uLnTx/>
                <a:uFillTx/>
                <a:latin typeface="+mn-lt"/>
                <a:ea typeface="+mn-ea"/>
                <a:cs typeface="+mn-cs"/>
              </a:rPr>
              <a:t> are performed</a:t>
            </a:r>
            <a:r>
              <a:rPr lang="en-US" sz="1800" kern="0" dirty="0" smtClean="0">
                <a:solidFill>
                  <a:schemeClr val="tx1"/>
                </a:solidFill>
                <a:latin typeface="+mn-lt"/>
              </a:rPr>
              <a:t> with a significance level of </a:t>
            </a:r>
            <a:r>
              <a:rPr lang="en-US" sz="1800" kern="0" dirty="0" smtClean="0">
                <a:solidFill>
                  <a:schemeClr val="tx1"/>
                </a:solidFill>
                <a:latin typeface="Symbol" pitchFamily="18" charset="2"/>
              </a:rPr>
              <a:t>a</a:t>
            </a:r>
            <a:r>
              <a:rPr lang="en-US" sz="1800" kern="0" dirty="0" smtClean="0">
                <a:solidFill>
                  <a:schemeClr val="tx1"/>
                </a:solidFill>
                <a:latin typeface="+mn-lt"/>
              </a:rPr>
              <a:t>=0.05</a:t>
            </a:r>
          </a:p>
          <a:p>
            <a:pPr marL="342900" marR="0" lvl="0" indent="-342900" algn="l" defTabSz="914400" rtl="0" eaLnBrk="1" fontAlgn="base" latinLnBrk="0" hangingPunct="1">
              <a:lnSpc>
                <a:spcPct val="100000"/>
              </a:lnSpc>
              <a:spcBef>
                <a:spcPts val="600"/>
              </a:spcBef>
              <a:spcAft>
                <a:spcPct val="0"/>
              </a:spcAft>
              <a:buClrTx/>
              <a:buSzPct val="150000"/>
              <a:buFontTx/>
              <a:buNone/>
              <a:tabLst/>
              <a:defRPr/>
            </a:pPr>
            <a:r>
              <a:rPr lang="en-US" sz="1800" kern="0" dirty="0" smtClean="0">
                <a:solidFill>
                  <a:schemeClr val="tx1"/>
                </a:solidFill>
                <a:latin typeface="+mn-lt"/>
                <a:sym typeface="Wingdings" pitchFamily="2" charset="2"/>
              </a:rPr>
              <a:t> The tests are constructed in that way, that maximum 5 of 100 tests reject the Nullhypothesis, although it is true (which is the case in this example)</a:t>
            </a:r>
          </a:p>
          <a:p>
            <a:pPr marL="342900" marR="0" lvl="0" indent="-342900" algn="l" defTabSz="914400" rtl="0" eaLnBrk="1" fontAlgn="base" latinLnBrk="0" hangingPunct="1">
              <a:lnSpc>
                <a:spcPct val="100000"/>
              </a:lnSpc>
              <a:spcBef>
                <a:spcPts val="600"/>
              </a:spcBef>
              <a:spcAft>
                <a:spcPct val="0"/>
              </a:spcAft>
              <a:buClrTx/>
              <a:buSzPct val="150000"/>
              <a:buFontTx/>
              <a:buNone/>
              <a:tabLst/>
              <a:defRPr/>
            </a:pPr>
            <a:r>
              <a:rPr kumimoji="0" lang="en-US" sz="1800" b="0" i="0" u="none" strike="noStrike" kern="0" cap="none" spc="0" normalizeH="0" baseline="0" noProof="0" dirty="0" smtClean="0">
                <a:ln>
                  <a:noFill/>
                </a:ln>
                <a:solidFill>
                  <a:schemeClr val="tx1"/>
                </a:solidFill>
                <a:effectLst/>
                <a:uLnTx/>
                <a:uFillTx/>
                <a:latin typeface="+mn-lt"/>
                <a:ea typeface="+mn-ea"/>
                <a:cs typeface="+mn-cs"/>
              </a:rPr>
              <a:t>	</a:t>
            </a:r>
          </a:p>
        </p:txBody>
      </p:sp>
      <p:graphicFrame>
        <p:nvGraphicFramePr>
          <p:cNvPr id="33" name="Tabelle 32"/>
          <p:cNvGraphicFramePr>
            <a:graphicFrameLocks noGrp="1"/>
          </p:cNvGraphicFramePr>
          <p:nvPr>
            <p:extLst>
              <p:ext uri="{D42A27DB-BD31-4B8C-83A1-F6EECF244321}">
                <p14:modId xmlns:p14="http://schemas.microsoft.com/office/powerpoint/2010/main" val="928704538"/>
              </p:ext>
            </p:extLst>
          </p:nvPr>
        </p:nvGraphicFramePr>
        <p:xfrm>
          <a:off x="5036315" y="3645024"/>
          <a:ext cx="3214710" cy="3086100"/>
        </p:xfrm>
        <a:graphic>
          <a:graphicData uri="http://schemas.openxmlformats.org/drawingml/2006/table">
            <a:tbl>
              <a:tblPr firstRow="1" bandRow="1">
                <a:tableStyleId>{5C22544A-7EE6-4342-B048-85BDC9FD1C3A}</a:tableStyleId>
              </a:tblPr>
              <a:tblGrid>
                <a:gridCol w="321471">
                  <a:extLst>
                    <a:ext uri="{9D8B030D-6E8A-4147-A177-3AD203B41FA5}">
                      <a16:colId xmlns:a16="http://schemas.microsoft.com/office/drawing/2014/main" val="20000"/>
                    </a:ext>
                  </a:extLst>
                </a:gridCol>
                <a:gridCol w="321471">
                  <a:extLst>
                    <a:ext uri="{9D8B030D-6E8A-4147-A177-3AD203B41FA5}">
                      <a16:colId xmlns:a16="http://schemas.microsoft.com/office/drawing/2014/main" val="20001"/>
                    </a:ext>
                  </a:extLst>
                </a:gridCol>
                <a:gridCol w="321471">
                  <a:extLst>
                    <a:ext uri="{9D8B030D-6E8A-4147-A177-3AD203B41FA5}">
                      <a16:colId xmlns:a16="http://schemas.microsoft.com/office/drawing/2014/main" val="20002"/>
                    </a:ext>
                  </a:extLst>
                </a:gridCol>
                <a:gridCol w="321471">
                  <a:extLst>
                    <a:ext uri="{9D8B030D-6E8A-4147-A177-3AD203B41FA5}">
                      <a16:colId xmlns:a16="http://schemas.microsoft.com/office/drawing/2014/main" val="20003"/>
                    </a:ext>
                  </a:extLst>
                </a:gridCol>
                <a:gridCol w="321471">
                  <a:extLst>
                    <a:ext uri="{9D8B030D-6E8A-4147-A177-3AD203B41FA5}">
                      <a16:colId xmlns:a16="http://schemas.microsoft.com/office/drawing/2014/main" val="20004"/>
                    </a:ext>
                  </a:extLst>
                </a:gridCol>
                <a:gridCol w="321471">
                  <a:extLst>
                    <a:ext uri="{9D8B030D-6E8A-4147-A177-3AD203B41FA5}">
                      <a16:colId xmlns:a16="http://schemas.microsoft.com/office/drawing/2014/main" val="20005"/>
                    </a:ext>
                  </a:extLst>
                </a:gridCol>
                <a:gridCol w="321471">
                  <a:extLst>
                    <a:ext uri="{9D8B030D-6E8A-4147-A177-3AD203B41FA5}">
                      <a16:colId xmlns:a16="http://schemas.microsoft.com/office/drawing/2014/main" val="20006"/>
                    </a:ext>
                  </a:extLst>
                </a:gridCol>
                <a:gridCol w="321471">
                  <a:extLst>
                    <a:ext uri="{9D8B030D-6E8A-4147-A177-3AD203B41FA5}">
                      <a16:colId xmlns:a16="http://schemas.microsoft.com/office/drawing/2014/main" val="20007"/>
                    </a:ext>
                  </a:extLst>
                </a:gridCol>
                <a:gridCol w="321471">
                  <a:extLst>
                    <a:ext uri="{9D8B030D-6E8A-4147-A177-3AD203B41FA5}">
                      <a16:colId xmlns:a16="http://schemas.microsoft.com/office/drawing/2014/main" val="20008"/>
                    </a:ext>
                  </a:extLst>
                </a:gridCol>
                <a:gridCol w="321471">
                  <a:extLst>
                    <a:ext uri="{9D8B030D-6E8A-4147-A177-3AD203B41FA5}">
                      <a16:colId xmlns:a16="http://schemas.microsoft.com/office/drawing/2014/main" val="20009"/>
                    </a:ext>
                  </a:extLst>
                </a:gridCol>
              </a:tblGrid>
              <a:tr h="308610">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extLst>
                  <a:ext uri="{0D108BD9-81ED-4DB2-BD59-A6C34878D82A}">
                    <a16:rowId xmlns:a16="http://schemas.microsoft.com/office/drawing/2014/main" val="10000"/>
                  </a:ext>
                </a:extLst>
              </a:tr>
              <a:tr h="308610">
                <a:tc>
                  <a:txBody>
                    <a:bodyPr/>
                    <a:lstStyle/>
                    <a:p>
                      <a:endParaRPr lang="de-DE" sz="110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dirty="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dirty="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dirty="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dirty="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dirty="0"/>
                    </a:p>
                  </a:txBody>
                  <a:tcPr>
                    <a:lnT w="12700" cap="flat" cmpd="sng" algn="ctr">
                      <a:solidFill>
                        <a:schemeClr val="bg1"/>
                      </a:solidFill>
                      <a:prstDash val="solid"/>
                      <a:round/>
                      <a:headEnd type="none" w="med" len="med"/>
                      <a:tailEnd type="none" w="med" len="med"/>
                    </a:lnT>
                    <a:solidFill>
                      <a:srgbClr val="BBE0E3"/>
                    </a:solidFill>
                  </a:tcPr>
                </a:tc>
                <a:extLst>
                  <a:ext uri="{0D108BD9-81ED-4DB2-BD59-A6C34878D82A}">
                    <a16:rowId xmlns:a16="http://schemas.microsoft.com/office/drawing/2014/main" val="10001"/>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0A3CA0"/>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extLst>
                  <a:ext uri="{0D108BD9-81ED-4DB2-BD59-A6C34878D82A}">
                    <a16:rowId xmlns:a16="http://schemas.microsoft.com/office/drawing/2014/main" val="10002"/>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extLst>
                  <a:ext uri="{0D108BD9-81ED-4DB2-BD59-A6C34878D82A}">
                    <a16:rowId xmlns:a16="http://schemas.microsoft.com/office/drawing/2014/main" val="10003"/>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0A3CA0"/>
                    </a:solidFill>
                  </a:tcPr>
                </a:tc>
                <a:tc>
                  <a:txBody>
                    <a:bodyPr/>
                    <a:lstStyle/>
                    <a:p>
                      <a:endParaRPr lang="de-DE" sz="1100"/>
                    </a:p>
                  </a:txBody>
                  <a:tcPr>
                    <a:solidFill>
                      <a:srgbClr val="BBE0E3"/>
                    </a:solidFill>
                  </a:tcPr>
                </a:tc>
                <a:tc>
                  <a:txBody>
                    <a:bodyPr/>
                    <a:lstStyle/>
                    <a:p>
                      <a:endParaRPr lang="de-DE" sz="1100" dirty="0"/>
                    </a:p>
                  </a:txBody>
                  <a:tcPr>
                    <a:solidFill>
                      <a:srgbClr val="0A3CA0"/>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extLst>
                  <a:ext uri="{0D108BD9-81ED-4DB2-BD59-A6C34878D82A}">
                    <a16:rowId xmlns:a16="http://schemas.microsoft.com/office/drawing/2014/main" val="10004"/>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extLst>
                  <a:ext uri="{0D108BD9-81ED-4DB2-BD59-A6C34878D82A}">
                    <a16:rowId xmlns:a16="http://schemas.microsoft.com/office/drawing/2014/main" val="10005"/>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extLst>
                  <a:ext uri="{0D108BD9-81ED-4DB2-BD59-A6C34878D82A}">
                    <a16:rowId xmlns:a16="http://schemas.microsoft.com/office/drawing/2014/main" val="10006"/>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extLst>
                  <a:ext uri="{0D108BD9-81ED-4DB2-BD59-A6C34878D82A}">
                    <a16:rowId xmlns:a16="http://schemas.microsoft.com/office/drawing/2014/main" val="10007"/>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0A3CA0"/>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0A3CA0"/>
                    </a:solidFill>
                  </a:tcPr>
                </a:tc>
                <a:extLst>
                  <a:ext uri="{0D108BD9-81ED-4DB2-BD59-A6C34878D82A}">
                    <a16:rowId xmlns:a16="http://schemas.microsoft.com/office/drawing/2014/main" val="10008"/>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extLst>
                  <a:ext uri="{0D108BD9-81ED-4DB2-BD59-A6C34878D82A}">
                    <a16:rowId xmlns:a16="http://schemas.microsoft.com/office/drawing/2014/main" val="10009"/>
                  </a:ext>
                </a:extLst>
              </a:tr>
            </a:tbl>
          </a:graphicData>
        </a:graphic>
      </p:graphicFrame>
      <p:sp>
        <p:nvSpPr>
          <p:cNvPr id="34" name="Rechteck 33"/>
          <p:cNvSpPr/>
          <p:nvPr/>
        </p:nvSpPr>
        <p:spPr>
          <a:xfrm>
            <a:off x="228600" y="4929605"/>
            <a:ext cx="4572000" cy="754053"/>
          </a:xfrm>
          <a:prstGeom prst="rect">
            <a:avLst/>
          </a:prstGeom>
        </p:spPr>
        <p:txBody>
          <a:bodyPr>
            <a:spAutoFit/>
          </a:bodyPr>
          <a:lstStyle/>
          <a:p>
            <a:pPr marL="342900" lvl="0" indent="-342900">
              <a:spcBef>
                <a:spcPts val="0"/>
              </a:spcBef>
              <a:spcAft>
                <a:spcPct val="0"/>
              </a:spcAft>
              <a:buSzPct val="150000"/>
              <a:defRPr/>
            </a:pPr>
            <a:r>
              <a:rPr lang="en-US" kern="0" dirty="0" smtClean="0">
                <a:solidFill>
                  <a:schemeClr val="tx1"/>
                </a:solidFill>
                <a:sym typeface="Wingdings" pitchFamily="2" charset="2"/>
              </a:rPr>
              <a:t> </a:t>
            </a:r>
            <a:r>
              <a:rPr lang="en-US" sz="1900" kern="0" dirty="0" smtClean="0">
                <a:solidFill>
                  <a:schemeClr val="tx1"/>
                </a:solidFill>
                <a:sym typeface="Wingdings" pitchFamily="2" charset="2"/>
              </a:rPr>
              <a:t>You expect 5 tests to be significant </a:t>
            </a:r>
            <a:r>
              <a:rPr lang="en-US" sz="1900" dirty="0" smtClean="0">
                <a:solidFill>
                  <a:schemeClr val="tx1"/>
                </a:solidFill>
                <a:latin typeface="+mn-lt"/>
                <a:cs typeface="+mn-cs"/>
                <a:sym typeface="Wingdings" pitchFamily="2" charset="2"/>
              </a:rPr>
              <a:t>just</a:t>
            </a:r>
            <a:r>
              <a:rPr lang="en-US" sz="1900" kern="0" dirty="0" smtClean="0">
                <a:solidFill>
                  <a:schemeClr val="tx1"/>
                </a:solidFill>
                <a:sym typeface="Wingdings" pitchFamily="2" charset="2"/>
              </a:rPr>
              <a:t> by chance</a:t>
            </a:r>
            <a:endParaRPr lang="en-US" kern="0" dirty="0" smtClean="0">
              <a:solidFill>
                <a:schemeClr val="tx1"/>
              </a:solidFill>
            </a:endParaRPr>
          </a:p>
        </p:txBody>
      </p:sp>
    </p:spTree>
    <p:extLst>
      <p:ext uri="{BB962C8B-B14F-4D97-AF65-F5344CB8AC3E}">
        <p14:creationId xmlns:p14="http://schemas.microsoft.com/office/powerpoint/2010/main" val="512574753"/>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liennummernplatzhalter 5"/>
          <p:cNvSpPr>
            <a:spLocks noGrp="1"/>
          </p:cNvSpPr>
          <p:nvPr>
            <p:ph type="sldNum" sz="quarter" idx="4294967295"/>
          </p:nvPr>
        </p:nvSpPr>
        <p:spPr>
          <a:xfrm>
            <a:off x="6553200" y="6245225"/>
            <a:ext cx="2133600" cy="476250"/>
          </a:xfrm>
          <a:prstGeom prst="rect">
            <a:avLst/>
          </a:prstGeom>
          <a:noFill/>
        </p:spPr>
        <p:txBody>
          <a:bodyPr/>
          <a:lstStyle/>
          <a:p>
            <a:fld id="{F9F97FFB-5842-4506-A8EA-63E1BEA78866}" type="slidenum">
              <a:rPr lang="de-DE" smtClean="0">
                <a:latin typeface="Arial" charset="0"/>
              </a:rPr>
              <a:pPr/>
              <a:t>201</a:t>
            </a:fld>
            <a:endParaRPr lang="de-DE" dirty="0" smtClean="0">
              <a:latin typeface="Arial" charset="0"/>
            </a:endParaRPr>
          </a:p>
        </p:txBody>
      </p:sp>
      <p:sp>
        <p:nvSpPr>
          <p:cNvPr id="6147" name="Rectangle 2"/>
          <p:cNvSpPr>
            <a:spLocks noGrp="1" noChangeArrowheads="1"/>
          </p:cNvSpPr>
          <p:nvPr>
            <p:ph type="title"/>
          </p:nvPr>
        </p:nvSpPr>
        <p:spPr/>
        <p:txBody>
          <a:bodyPr/>
          <a:lstStyle/>
          <a:p>
            <a:pPr eaLnBrk="1" hangingPunct="1"/>
            <a:r>
              <a:rPr lang="en-US" sz="2400" dirty="0" smtClean="0"/>
              <a:t>The multiple testing problem</a:t>
            </a:r>
          </a:p>
        </p:txBody>
      </p:sp>
      <p:sp>
        <p:nvSpPr>
          <p:cNvPr id="6148" name="Rectangle 3"/>
          <p:cNvSpPr>
            <a:spLocks noGrp="1" noChangeAspect="1" noChangeArrowheads="1"/>
          </p:cNvSpPr>
          <p:nvPr>
            <p:ph type="body" idx="1"/>
          </p:nvPr>
        </p:nvSpPr>
        <p:spPr>
          <a:xfrm>
            <a:off x="327923" y="1695450"/>
            <a:ext cx="7920000" cy="4893647"/>
          </a:xfrm>
          <a:noFill/>
        </p:spPr>
        <p:txBody>
          <a:bodyPr wrap="square">
            <a:spAutoFit/>
          </a:bodyPr>
          <a:lstStyle/>
          <a:p>
            <a:pPr eaLnBrk="1" hangingPunct="1">
              <a:spcBef>
                <a:spcPts val="600"/>
              </a:spcBef>
              <a:buSzPct val="150000"/>
            </a:pPr>
            <a:r>
              <a:rPr lang="en-US" sz="1800" dirty="0" smtClean="0"/>
              <a:t>The probability to get at least one Type I error increases with increasing number of tests.</a:t>
            </a:r>
          </a:p>
          <a:p>
            <a:pPr eaLnBrk="1" hangingPunct="1">
              <a:spcBef>
                <a:spcPts val="600"/>
              </a:spcBef>
              <a:buSzPct val="150000"/>
            </a:pPr>
            <a:r>
              <a:rPr lang="en-US" sz="1800" b="1" dirty="0" smtClean="0"/>
              <a:t>Family-wise error rate </a:t>
            </a:r>
            <a:r>
              <a:rPr lang="en-US" sz="1800" dirty="0" smtClean="0"/>
              <a:t>(the error rate for the complete family of tests performed): </a:t>
            </a:r>
            <a:r>
              <a:rPr lang="en-US" sz="1800" dirty="0" smtClean="0">
                <a:latin typeface="Symbol" pitchFamily="18" charset="2"/>
              </a:rPr>
              <a:t> </a:t>
            </a:r>
            <a:r>
              <a:rPr lang="en-US" sz="1800" b="1" dirty="0" smtClean="0">
                <a:latin typeface="Symbol" pitchFamily="18" charset="2"/>
              </a:rPr>
              <a:t>a</a:t>
            </a:r>
            <a:r>
              <a:rPr lang="en-US" sz="1800" b="1" dirty="0" smtClean="0"/>
              <a:t>*=1-(1-</a:t>
            </a:r>
            <a:r>
              <a:rPr lang="en-US" sz="1800" b="1" dirty="0" smtClean="0">
                <a:latin typeface="Symbol" pitchFamily="18" charset="2"/>
              </a:rPr>
              <a:t>a</a:t>
            </a:r>
            <a:r>
              <a:rPr lang="en-US" sz="1800" b="1" dirty="0" smtClean="0"/>
              <a:t>)</a:t>
            </a:r>
            <a:r>
              <a:rPr lang="en-US" sz="1800" b="1" baseline="30000" dirty="0" smtClean="0"/>
              <a:t>k</a:t>
            </a:r>
            <a:r>
              <a:rPr lang="en-US" sz="1800" dirty="0" smtClean="0"/>
              <a:t>, with </a:t>
            </a:r>
            <a:r>
              <a:rPr lang="en-US" sz="1800" dirty="0" smtClean="0">
                <a:latin typeface="Symbol" pitchFamily="18" charset="2"/>
              </a:rPr>
              <a:t>a</a:t>
            </a:r>
            <a:r>
              <a:rPr lang="en-US" sz="1800" dirty="0" smtClean="0"/>
              <a:t> being the </a:t>
            </a:r>
            <a:r>
              <a:rPr lang="en-US" sz="1800" b="1" dirty="0" smtClean="0"/>
              <a:t>comparison-wise error rate</a:t>
            </a:r>
          </a:p>
          <a:p>
            <a:pPr eaLnBrk="1" hangingPunct="1">
              <a:spcBef>
                <a:spcPts val="600"/>
              </a:spcBef>
              <a:buSzPct val="150000"/>
              <a:buNone/>
            </a:pPr>
            <a:endParaRPr lang="en-US" sz="1800" baseline="30000" dirty="0" smtClean="0"/>
          </a:p>
          <a:p>
            <a:pPr eaLnBrk="1" hangingPunct="1">
              <a:spcBef>
                <a:spcPts val="600"/>
              </a:spcBef>
              <a:buSzPct val="150000"/>
              <a:buNone/>
            </a:pPr>
            <a:r>
              <a:rPr lang="en-US" sz="1800" dirty="0" smtClean="0"/>
              <a:t>	</a:t>
            </a:r>
          </a:p>
          <a:p>
            <a:pPr eaLnBrk="1" hangingPunct="1">
              <a:spcBef>
                <a:spcPts val="600"/>
              </a:spcBef>
              <a:buSzPct val="150000"/>
              <a:buNone/>
            </a:pPr>
            <a:endParaRPr lang="en-US" sz="1800" dirty="0" smtClean="0"/>
          </a:p>
          <a:p>
            <a:pPr eaLnBrk="1" hangingPunct="1">
              <a:spcBef>
                <a:spcPts val="600"/>
              </a:spcBef>
              <a:buSzPct val="150000"/>
              <a:buNone/>
            </a:pPr>
            <a:endParaRPr lang="en-US" sz="1800" dirty="0"/>
          </a:p>
          <a:p>
            <a:pPr eaLnBrk="1" hangingPunct="1">
              <a:spcBef>
                <a:spcPts val="600"/>
              </a:spcBef>
              <a:buSzPct val="150000"/>
              <a:buNone/>
            </a:pPr>
            <a:endParaRPr lang="en-US" sz="1800" dirty="0" smtClean="0"/>
          </a:p>
          <a:p>
            <a:pPr eaLnBrk="1" hangingPunct="1">
              <a:spcBef>
                <a:spcPts val="600"/>
              </a:spcBef>
              <a:buSzPct val="150000"/>
              <a:buNone/>
            </a:pPr>
            <a:endParaRPr lang="en-US" sz="1800" dirty="0"/>
          </a:p>
          <a:p>
            <a:pPr eaLnBrk="1" hangingPunct="1">
              <a:spcBef>
                <a:spcPts val="600"/>
              </a:spcBef>
              <a:buSzPct val="150000"/>
              <a:buNone/>
            </a:pPr>
            <a:endParaRPr lang="en-US" sz="1800" dirty="0" smtClean="0"/>
          </a:p>
          <a:p>
            <a:pPr eaLnBrk="1" hangingPunct="1">
              <a:spcBef>
                <a:spcPts val="600"/>
              </a:spcBef>
              <a:buSzPct val="150000"/>
              <a:buNone/>
            </a:pPr>
            <a:r>
              <a:rPr lang="en-US" sz="1800" dirty="0" smtClean="0">
                <a:sym typeface="Wingdings" pitchFamily="2" charset="2"/>
              </a:rPr>
              <a:t> The significance level has to be modified for multiple testing situations</a:t>
            </a:r>
            <a:endParaRPr lang="en-US" sz="1800" dirty="0" smtClean="0"/>
          </a:p>
          <a:p>
            <a:pPr eaLnBrk="1" hangingPunct="1">
              <a:spcBef>
                <a:spcPts val="600"/>
              </a:spcBef>
              <a:buSzPct val="150000"/>
              <a:buNone/>
            </a:pPr>
            <a:endParaRPr lang="en-US" sz="1800" baseline="-25000" dirty="0" smtClean="0"/>
          </a:p>
          <a:p>
            <a:pPr eaLnBrk="1" hangingPunct="1">
              <a:spcBef>
                <a:spcPts val="600"/>
              </a:spcBef>
              <a:buSzPct val="150000"/>
            </a:pPr>
            <a:endParaRPr lang="en-US" sz="1800" baseline="-25000" dirty="0" smtClean="0"/>
          </a:p>
          <a:p>
            <a:pPr eaLnBrk="1" hangingPunct="1">
              <a:spcBef>
                <a:spcPts val="600"/>
              </a:spcBef>
              <a:buSzPct val="150000"/>
              <a:buNone/>
            </a:pPr>
            <a:endParaRPr lang="en-US" sz="1800" dirty="0" smtClean="0"/>
          </a:p>
        </p:txBody>
      </p:sp>
      <p:sp>
        <p:nvSpPr>
          <p:cNvPr id="307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07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077" name="Rectangle 5"/>
          <p:cNvSpPr>
            <a:spLocks noChangeArrowheads="1"/>
          </p:cNvSpPr>
          <p:nvPr/>
        </p:nvSpPr>
        <p:spPr bwMode="auto">
          <a:xfrm>
            <a:off x="0" y="1419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3" name="Rectangle 5"/>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55"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6" name="Rectangle 8"/>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58"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9" name="Rectangle 11"/>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61"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62" name="Rectangle 14"/>
          <p:cNvSpPr>
            <a:spLocks noChangeArrowheads="1"/>
          </p:cNvSpPr>
          <p:nvPr/>
        </p:nvSpPr>
        <p:spPr bwMode="auto">
          <a:xfrm>
            <a:off x="0" y="866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64" name="Rectangle 1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65" name="Rectangle 17"/>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67" name="Rectangle 1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68" name="Rectangle 20"/>
          <p:cNvSpPr>
            <a:spLocks noChangeArrowheads="1"/>
          </p:cNvSpPr>
          <p:nvPr/>
        </p:nvSpPr>
        <p:spPr bwMode="auto">
          <a:xfrm>
            <a:off x="0" y="12001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70" name="Rectangle 2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71" name="Rectangle 2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58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5843" name="Rectangle 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789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7891" name="Rectangle 3"/>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789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7894" name="Rectangle 6"/>
          <p:cNvSpPr>
            <a:spLocks noChangeArrowheads="1"/>
          </p:cNvSpPr>
          <p:nvPr/>
        </p:nvSpPr>
        <p:spPr bwMode="auto">
          <a:xfrm>
            <a:off x="0" y="1314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7896" name="Rectangle 8"/>
          <p:cNvSpPr>
            <a:spLocks noChangeArrowheads="1"/>
          </p:cNvSpPr>
          <p:nvPr/>
        </p:nvSpPr>
        <p:spPr bwMode="auto">
          <a:xfrm>
            <a:off x="207167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dirty="0"/>
          </a:p>
        </p:txBody>
      </p:sp>
      <p:sp>
        <p:nvSpPr>
          <p:cNvPr id="37897" name="Rectangle 9"/>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2" name="Rectangle 3"/>
          <p:cNvSpPr txBox="1">
            <a:spLocks noChangeAspect="1" noChangeArrowheads="1"/>
          </p:cNvSpPr>
          <p:nvPr/>
        </p:nvSpPr>
        <p:spPr bwMode="auto">
          <a:xfrm>
            <a:off x="285720" y="1052513"/>
            <a:ext cx="8858280" cy="3693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l" defTabSz="914400" rtl="0" eaLnBrk="1" fontAlgn="base" latinLnBrk="0" hangingPunct="1">
              <a:lnSpc>
                <a:spcPct val="100000"/>
              </a:lnSpc>
              <a:spcBef>
                <a:spcPts val="600"/>
              </a:spcBef>
              <a:spcAft>
                <a:spcPct val="0"/>
              </a:spcAft>
              <a:buClrTx/>
              <a:buSzPct val="150000"/>
              <a:buFontTx/>
              <a:buNone/>
              <a:tabLst/>
              <a:defRPr/>
            </a:pPr>
            <a:r>
              <a:rPr kumimoji="0" lang="de-AT" sz="1800" b="0" i="0" u="none" strike="noStrike" kern="0" cap="none" spc="0" normalizeH="0" baseline="0" noProof="0" dirty="0" smtClean="0">
                <a:ln>
                  <a:noFill/>
                </a:ln>
                <a:solidFill>
                  <a:schemeClr val="tx1"/>
                </a:solidFill>
                <a:effectLst/>
                <a:uLnTx/>
                <a:uFillTx/>
                <a:latin typeface="+mn-lt"/>
                <a:ea typeface="+mn-ea"/>
                <a:cs typeface="+mn-cs"/>
              </a:rPr>
              <a:t>	</a:t>
            </a:r>
          </a:p>
        </p:txBody>
      </p:sp>
      <p:graphicFrame>
        <p:nvGraphicFramePr>
          <p:cNvPr id="33" name="Tabelle 32"/>
          <p:cNvGraphicFramePr>
            <a:graphicFrameLocks noGrp="1"/>
          </p:cNvGraphicFramePr>
          <p:nvPr>
            <p:extLst>
              <p:ext uri="{D42A27DB-BD31-4B8C-83A1-F6EECF244321}">
                <p14:modId xmlns:p14="http://schemas.microsoft.com/office/powerpoint/2010/main" val="2902586410"/>
              </p:ext>
            </p:extLst>
          </p:nvPr>
        </p:nvGraphicFramePr>
        <p:xfrm>
          <a:off x="3571852" y="3198097"/>
          <a:ext cx="2286016" cy="1854200"/>
        </p:xfrm>
        <a:graphic>
          <a:graphicData uri="http://schemas.openxmlformats.org/drawingml/2006/table">
            <a:tbl>
              <a:tblPr firstRow="1" bandRow="1">
                <a:tableStyleId>{5C22544A-7EE6-4342-B048-85BDC9FD1C3A}</a:tableStyleId>
              </a:tblPr>
              <a:tblGrid>
                <a:gridCol w="721900">
                  <a:extLst>
                    <a:ext uri="{9D8B030D-6E8A-4147-A177-3AD203B41FA5}">
                      <a16:colId xmlns:a16="http://schemas.microsoft.com/office/drawing/2014/main" val="20000"/>
                    </a:ext>
                  </a:extLst>
                </a:gridCol>
                <a:gridCol w="1564116">
                  <a:extLst>
                    <a:ext uri="{9D8B030D-6E8A-4147-A177-3AD203B41FA5}">
                      <a16:colId xmlns:a16="http://schemas.microsoft.com/office/drawing/2014/main" val="20001"/>
                    </a:ext>
                  </a:extLst>
                </a:gridCol>
              </a:tblGrid>
              <a:tr h="370840">
                <a:tc>
                  <a:txBody>
                    <a:bodyPr/>
                    <a:lstStyle/>
                    <a:p>
                      <a:r>
                        <a:rPr lang="de-AT" b="0" dirty="0" smtClean="0">
                          <a:solidFill>
                            <a:schemeClr val="tx1"/>
                          </a:solidFill>
                        </a:rPr>
                        <a:t>k</a:t>
                      </a:r>
                      <a:endParaRPr lang="de-DE" b="0" dirty="0">
                        <a:solidFill>
                          <a:schemeClr val="tx1"/>
                        </a:solidFill>
                      </a:endParaRPr>
                    </a:p>
                  </a:txBody>
                  <a:tcPr>
                    <a:solidFill>
                      <a:srgbClr val="A1C0EE"/>
                    </a:solidFill>
                  </a:tcPr>
                </a:tc>
                <a:tc>
                  <a:txBody>
                    <a:bodyPr/>
                    <a:lstStyle/>
                    <a:p>
                      <a:r>
                        <a:rPr lang="de-AT" b="0" dirty="0" smtClean="0">
                          <a:solidFill>
                            <a:schemeClr val="tx1"/>
                          </a:solidFill>
                          <a:latin typeface="Symbol" pitchFamily="18" charset="2"/>
                        </a:rPr>
                        <a:t>a</a:t>
                      </a:r>
                      <a:r>
                        <a:rPr lang="de-AT" b="0" dirty="0" smtClean="0">
                          <a:solidFill>
                            <a:schemeClr val="tx1"/>
                          </a:solidFill>
                        </a:rPr>
                        <a:t>* (</a:t>
                      </a:r>
                      <a:r>
                        <a:rPr lang="de-AT" b="0" dirty="0" smtClean="0">
                          <a:solidFill>
                            <a:schemeClr val="tx1"/>
                          </a:solidFill>
                          <a:latin typeface="Symbol" pitchFamily="18" charset="2"/>
                        </a:rPr>
                        <a:t>a</a:t>
                      </a:r>
                      <a:r>
                        <a:rPr lang="de-AT" b="0" dirty="0" smtClean="0">
                          <a:solidFill>
                            <a:schemeClr val="tx1"/>
                          </a:solidFill>
                        </a:rPr>
                        <a:t>=0.05)</a:t>
                      </a:r>
                      <a:endParaRPr lang="de-DE" b="0" dirty="0">
                        <a:solidFill>
                          <a:schemeClr val="tx1"/>
                        </a:solidFill>
                      </a:endParaRPr>
                    </a:p>
                  </a:txBody>
                  <a:tcPr>
                    <a:solidFill>
                      <a:srgbClr val="A1C0EE"/>
                    </a:solidFill>
                  </a:tcPr>
                </a:tc>
                <a:extLst>
                  <a:ext uri="{0D108BD9-81ED-4DB2-BD59-A6C34878D82A}">
                    <a16:rowId xmlns:a16="http://schemas.microsoft.com/office/drawing/2014/main" val="10000"/>
                  </a:ext>
                </a:extLst>
              </a:tr>
              <a:tr h="370840">
                <a:tc>
                  <a:txBody>
                    <a:bodyPr/>
                    <a:lstStyle/>
                    <a:p>
                      <a:r>
                        <a:rPr lang="de-AT" dirty="0" smtClean="0"/>
                        <a:t>1</a:t>
                      </a:r>
                      <a:endParaRPr lang="de-DE" dirty="0"/>
                    </a:p>
                  </a:txBody>
                  <a:tcPr>
                    <a:solidFill>
                      <a:srgbClr val="00B0F0"/>
                    </a:solidFill>
                  </a:tcPr>
                </a:tc>
                <a:tc>
                  <a:txBody>
                    <a:bodyPr/>
                    <a:lstStyle/>
                    <a:p>
                      <a:r>
                        <a:rPr lang="de-AT" dirty="0" smtClean="0"/>
                        <a:t>0.05</a:t>
                      </a:r>
                      <a:endParaRPr lang="de-DE" dirty="0"/>
                    </a:p>
                  </a:txBody>
                  <a:tcPr>
                    <a:solidFill>
                      <a:srgbClr val="00B0F0"/>
                    </a:solidFill>
                  </a:tcPr>
                </a:tc>
                <a:extLst>
                  <a:ext uri="{0D108BD9-81ED-4DB2-BD59-A6C34878D82A}">
                    <a16:rowId xmlns:a16="http://schemas.microsoft.com/office/drawing/2014/main" val="10001"/>
                  </a:ext>
                </a:extLst>
              </a:tr>
              <a:tr h="370840">
                <a:tc>
                  <a:txBody>
                    <a:bodyPr/>
                    <a:lstStyle/>
                    <a:p>
                      <a:r>
                        <a:rPr lang="de-AT" dirty="0" smtClean="0"/>
                        <a:t>5</a:t>
                      </a:r>
                      <a:endParaRPr lang="de-DE" dirty="0"/>
                    </a:p>
                  </a:txBody>
                  <a:tcPr>
                    <a:solidFill>
                      <a:schemeClr val="bg2">
                        <a:lumMod val="40000"/>
                        <a:lumOff val="60000"/>
                      </a:schemeClr>
                    </a:solidFill>
                  </a:tcPr>
                </a:tc>
                <a:tc>
                  <a:txBody>
                    <a:bodyPr/>
                    <a:lstStyle/>
                    <a:p>
                      <a:r>
                        <a:rPr lang="de-AT" dirty="0" smtClean="0"/>
                        <a:t>0.226</a:t>
                      </a:r>
                      <a:endParaRPr lang="de-DE" dirty="0"/>
                    </a:p>
                  </a:txBody>
                  <a:tcPr>
                    <a:solidFill>
                      <a:schemeClr val="bg2">
                        <a:lumMod val="40000"/>
                        <a:lumOff val="60000"/>
                      </a:schemeClr>
                    </a:solidFill>
                  </a:tcPr>
                </a:tc>
                <a:extLst>
                  <a:ext uri="{0D108BD9-81ED-4DB2-BD59-A6C34878D82A}">
                    <a16:rowId xmlns:a16="http://schemas.microsoft.com/office/drawing/2014/main" val="10002"/>
                  </a:ext>
                </a:extLst>
              </a:tr>
              <a:tr h="370840">
                <a:tc>
                  <a:txBody>
                    <a:bodyPr/>
                    <a:lstStyle/>
                    <a:p>
                      <a:r>
                        <a:rPr lang="de-AT" dirty="0" smtClean="0"/>
                        <a:t>10</a:t>
                      </a:r>
                      <a:endParaRPr lang="de-DE" dirty="0"/>
                    </a:p>
                  </a:txBody>
                  <a:tcPr>
                    <a:solidFill>
                      <a:srgbClr val="00B0F0"/>
                    </a:solidFill>
                  </a:tcPr>
                </a:tc>
                <a:tc>
                  <a:txBody>
                    <a:bodyPr/>
                    <a:lstStyle/>
                    <a:p>
                      <a:r>
                        <a:rPr lang="de-AT" dirty="0" smtClean="0"/>
                        <a:t>0.401</a:t>
                      </a:r>
                      <a:endParaRPr lang="de-DE" dirty="0"/>
                    </a:p>
                  </a:txBody>
                  <a:tcPr>
                    <a:solidFill>
                      <a:srgbClr val="00B0F0"/>
                    </a:solidFill>
                  </a:tcPr>
                </a:tc>
                <a:extLst>
                  <a:ext uri="{0D108BD9-81ED-4DB2-BD59-A6C34878D82A}">
                    <a16:rowId xmlns:a16="http://schemas.microsoft.com/office/drawing/2014/main" val="10003"/>
                  </a:ext>
                </a:extLst>
              </a:tr>
              <a:tr h="370840">
                <a:tc>
                  <a:txBody>
                    <a:bodyPr/>
                    <a:lstStyle/>
                    <a:p>
                      <a:r>
                        <a:rPr lang="de-AT" dirty="0" smtClean="0"/>
                        <a:t>100</a:t>
                      </a:r>
                      <a:endParaRPr lang="de-DE" dirty="0"/>
                    </a:p>
                  </a:txBody>
                  <a:tcPr>
                    <a:solidFill>
                      <a:schemeClr val="bg2">
                        <a:lumMod val="40000"/>
                        <a:lumOff val="60000"/>
                      </a:schemeClr>
                    </a:solidFill>
                  </a:tcPr>
                </a:tc>
                <a:tc>
                  <a:txBody>
                    <a:bodyPr/>
                    <a:lstStyle/>
                    <a:p>
                      <a:r>
                        <a:rPr lang="de-AT" dirty="0" smtClean="0"/>
                        <a:t>0.994</a:t>
                      </a:r>
                      <a:endParaRPr lang="de-DE" dirty="0"/>
                    </a:p>
                  </a:txBody>
                  <a:tcPr>
                    <a:solidFill>
                      <a:schemeClr val="bg2">
                        <a:lumMod val="40000"/>
                        <a:lumOff val="60000"/>
                      </a:schemeClr>
                    </a:solidFill>
                  </a:tcPr>
                </a:tc>
                <a:extLst>
                  <a:ext uri="{0D108BD9-81ED-4DB2-BD59-A6C34878D82A}">
                    <a16:rowId xmlns:a16="http://schemas.microsoft.com/office/drawing/2014/main" val="10004"/>
                  </a:ext>
                </a:extLst>
              </a:tr>
            </a:tbl>
          </a:graphicData>
        </a:graphic>
      </p:graphicFrame>
      <p:sp>
        <p:nvSpPr>
          <p:cNvPr id="34" name="Geschweifte Klammer rechts 33"/>
          <p:cNvSpPr/>
          <p:nvPr/>
        </p:nvSpPr>
        <p:spPr>
          <a:xfrm>
            <a:off x="2827608" y="3068960"/>
            <a:ext cx="142876" cy="1857388"/>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5" name="Textfeld 34"/>
          <p:cNvSpPr txBox="1"/>
          <p:nvPr/>
        </p:nvSpPr>
        <p:spPr>
          <a:xfrm>
            <a:off x="683568" y="3198097"/>
            <a:ext cx="2133918" cy="1200329"/>
          </a:xfrm>
          <a:prstGeom prst="rect">
            <a:avLst/>
          </a:prstGeom>
          <a:noFill/>
        </p:spPr>
        <p:txBody>
          <a:bodyPr wrap="none" rtlCol="0">
            <a:spAutoFit/>
          </a:bodyPr>
          <a:lstStyle/>
          <a:p>
            <a:pPr>
              <a:spcAft>
                <a:spcPts val="0"/>
              </a:spcAft>
            </a:pPr>
            <a:r>
              <a:rPr lang="en-US" sz="1800" dirty="0" smtClean="0">
                <a:solidFill>
                  <a:schemeClr val="tx1"/>
                </a:solidFill>
              </a:rPr>
              <a:t>The probability </a:t>
            </a:r>
          </a:p>
          <a:p>
            <a:pPr>
              <a:spcAft>
                <a:spcPts val="0"/>
              </a:spcAft>
            </a:pPr>
            <a:r>
              <a:rPr lang="en-US" sz="1800" dirty="0" smtClean="0">
                <a:solidFill>
                  <a:schemeClr val="tx1"/>
                </a:solidFill>
              </a:rPr>
              <a:t>to get one or more </a:t>
            </a:r>
          </a:p>
          <a:p>
            <a:pPr>
              <a:spcAft>
                <a:spcPts val="0"/>
              </a:spcAft>
            </a:pPr>
            <a:r>
              <a:rPr lang="en-US" sz="1800" dirty="0" smtClean="0">
                <a:solidFill>
                  <a:schemeClr val="tx1"/>
                </a:solidFill>
              </a:rPr>
              <a:t>false discoveries</a:t>
            </a:r>
          </a:p>
          <a:p>
            <a:pPr>
              <a:spcAft>
                <a:spcPts val="0"/>
              </a:spcAft>
            </a:pPr>
            <a:r>
              <a:rPr lang="en-US" sz="1800" dirty="0" smtClean="0">
                <a:solidFill>
                  <a:schemeClr val="tx1"/>
                </a:solidFill>
              </a:rPr>
              <a:t>(Type I error)</a:t>
            </a:r>
            <a:endParaRPr lang="en-US" sz="1800" dirty="0">
              <a:solidFill>
                <a:schemeClr val="tx1"/>
              </a:solidFill>
            </a:endParaRPr>
          </a:p>
        </p:txBody>
      </p:sp>
    </p:spTree>
    <p:extLst>
      <p:ext uri="{BB962C8B-B14F-4D97-AF65-F5344CB8AC3E}">
        <p14:creationId xmlns:p14="http://schemas.microsoft.com/office/powerpoint/2010/main" val="2571702773"/>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liennummernplatzhalter 5"/>
          <p:cNvSpPr>
            <a:spLocks noGrp="1"/>
          </p:cNvSpPr>
          <p:nvPr>
            <p:ph type="sldNum" sz="quarter" idx="4294967295"/>
          </p:nvPr>
        </p:nvSpPr>
        <p:spPr>
          <a:xfrm>
            <a:off x="6553200" y="6245225"/>
            <a:ext cx="2133600" cy="476250"/>
          </a:xfrm>
          <a:prstGeom prst="rect">
            <a:avLst/>
          </a:prstGeom>
          <a:noFill/>
        </p:spPr>
        <p:txBody>
          <a:bodyPr/>
          <a:lstStyle/>
          <a:p>
            <a:fld id="{F9F97FFB-5842-4506-A8EA-63E1BEA78866}" type="slidenum">
              <a:rPr lang="de-DE" smtClean="0">
                <a:latin typeface="Arial" charset="0"/>
              </a:rPr>
              <a:pPr/>
              <a:t>202</a:t>
            </a:fld>
            <a:endParaRPr lang="de-DE" dirty="0" smtClean="0">
              <a:latin typeface="Arial" charset="0"/>
            </a:endParaRPr>
          </a:p>
        </p:txBody>
      </p:sp>
      <p:sp>
        <p:nvSpPr>
          <p:cNvPr id="6147" name="Rectangle 2"/>
          <p:cNvSpPr>
            <a:spLocks noGrp="1" noChangeArrowheads="1"/>
          </p:cNvSpPr>
          <p:nvPr>
            <p:ph type="title"/>
          </p:nvPr>
        </p:nvSpPr>
        <p:spPr/>
        <p:txBody>
          <a:bodyPr/>
          <a:lstStyle/>
          <a:p>
            <a:pPr eaLnBrk="1" hangingPunct="1"/>
            <a:r>
              <a:rPr lang="en-US" sz="2400" dirty="0" smtClean="0"/>
              <a:t>The multiple testing problem</a:t>
            </a:r>
          </a:p>
        </p:txBody>
      </p:sp>
      <p:sp>
        <p:nvSpPr>
          <p:cNvPr id="6148" name="Rectangle 3"/>
          <p:cNvSpPr>
            <a:spLocks noGrp="1" noChangeAspect="1" noChangeArrowheads="1"/>
          </p:cNvSpPr>
          <p:nvPr>
            <p:ph type="body" idx="1"/>
          </p:nvPr>
        </p:nvSpPr>
        <p:spPr>
          <a:xfrm>
            <a:off x="285720" y="1844824"/>
            <a:ext cx="8572560" cy="5816977"/>
          </a:xfrm>
          <a:noFill/>
        </p:spPr>
        <p:txBody>
          <a:bodyPr wrap="square">
            <a:spAutoFit/>
          </a:bodyPr>
          <a:lstStyle/>
          <a:p>
            <a:pPr eaLnBrk="1" hangingPunct="1">
              <a:spcBef>
                <a:spcPts val="600"/>
              </a:spcBef>
              <a:buSzPct val="150000"/>
              <a:buNone/>
            </a:pPr>
            <a:r>
              <a:rPr lang="en-US" sz="1800" b="1" dirty="0" smtClean="0"/>
              <a:t>The Bonferroni correction method</a:t>
            </a:r>
            <a:r>
              <a:rPr lang="en-US" sz="1800" dirty="0" smtClean="0"/>
              <a:t>:</a:t>
            </a:r>
          </a:p>
          <a:p>
            <a:pPr eaLnBrk="1" hangingPunct="1">
              <a:spcBef>
                <a:spcPts val="600"/>
              </a:spcBef>
              <a:buSzPct val="150000"/>
            </a:pPr>
            <a:r>
              <a:rPr lang="en-US" sz="1800" dirty="0" smtClean="0"/>
              <a:t>Control the comparison-wise error rate: Reject H</a:t>
            </a:r>
            <a:r>
              <a:rPr lang="en-US" sz="1800" baseline="-25000" dirty="0" smtClean="0"/>
              <a:t>0</a:t>
            </a:r>
            <a:r>
              <a:rPr lang="en-US" sz="1800" dirty="0" smtClean="0"/>
              <a:t>, if p &lt; </a:t>
            </a:r>
            <a:r>
              <a:rPr lang="en-US" sz="1800" dirty="0" smtClean="0">
                <a:latin typeface="Symbol" pitchFamily="18" charset="2"/>
              </a:rPr>
              <a:t>a </a:t>
            </a:r>
            <a:endParaRPr lang="en-US" sz="1800" dirty="0" smtClean="0"/>
          </a:p>
          <a:p>
            <a:pPr eaLnBrk="1" hangingPunct="1">
              <a:spcBef>
                <a:spcPts val="600"/>
              </a:spcBef>
              <a:buSzPct val="150000"/>
            </a:pPr>
            <a:r>
              <a:rPr lang="en-US" sz="1800" dirty="0" smtClean="0"/>
              <a:t>Control the family-wise error rate (including k tests): Reject H</a:t>
            </a:r>
            <a:r>
              <a:rPr lang="en-US" sz="1800" baseline="-25000" dirty="0" smtClean="0"/>
              <a:t>0</a:t>
            </a:r>
            <a:r>
              <a:rPr lang="en-US" sz="1800" dirty="0" smtClean="0"/>
              <a:t>, if p &lt; </a:t>
            </a:r>
            <a:r>
              <a:rPr lang="en-US" sz="1800" dirty="0" smtClean="0">
                <a:latin typeface="Symbol" pitchFamily="18" charset="2"/>
              </a:rPr>
              <a:t>a</a:t>
            </a:r>
            <a:r>
              <a:rPr lang="en-US" sz="1800" dirty="0" smtClean="0"/>
              <a:t>/k </a:t>
            </a:r>
          </a:p>
          <a:p>
            <a:pPr eaLnBrk="1" hangingPunct="1">
              <a:spcBef>
                <a:spcPts val="600"/>
              </a:spcBef>
              <a:buSzPct val="150000"/>
              <a:buNone/>
            </a:pPr>
            <a:r>
              <a:rPr lang="en-US" sz="1800" dirty="0" smtClean="0"/>
              <a:t>	</a:t>
            </a:r>
            <a:r>
              <a:rPr lang="en-US" sz="1800" dirty="0" smtClean="0">
                <a:sym typeface="Wingdings" pitchFamily="2" charset="2"/>
              </a:rPr>
              <a:t> </a:t>
            </a:r>
            <a:r>
              <a:rPr lang="en-US" sz="1800" b="1" dirty="0" smtClean="0">
                <a:sym typeface="Wingdings" pitchFamily="2" charset="2"/>
              </a:rPr>
              <a:t>Advantage: simple</a:t>
            </a:r>
            <a:endParaRPr lang="en-US" sz="1800" dirty="0" smtClean="0"/>
          </a:p>
          <a:p>
            <a:pPr eaLnBrk="1" hangingPunct="1">
              <a:spcBef>
                <a:spcPts val="600"/>
              </a:spcBef>
              <a:buSzPct val="150000"/>
            </a:pPr>
            <a:r>
              <a:rPr lang="en-US" sz="1800" dirty="0" smtClean="0"/>
              <a:t>Problem: Bonferroni-correction increases the probability of a type II error </a:t>
            </a:r>
          </a:p>
          <a:p>
            <a:pPr eaLnBrk="1" hangingPunct="1">
              <a:spcBef>
                <a:spcPts val="0"/>
              </a:spcBef>
              <a:spcAft>
                <a:spcPts val="0"/>
              </a:spcAft>
              <a:buSzPct val="150000"/>
              <a:buNone/>
            </a:pPr>
            <a:r>
              <a:rPr lang="en-US" sz="1800" dirty="0" smtClean="0"/>
              <a:t>	</a:t>
            </a:r>
            <a:r>
              <a:rPr lang="en-US" sz="1800" dirty="0" smtClean="0">
                <a:sym typeface="Wingdings" pitchFamily="2" charset="2"/>
              </a:rPr>
              <a:t> the power of detecting a true association is reduced  </a:t>
            </a:r>
            <a:r>
              <a:rPr lang="en-US" sz="1800" b="1" dirty="0" smtClean="0">
                <a:sym typeface="Wingdings" pitchFamily="2" charset="2"/>
              </a:rPr>
              <a:t>Disadvantage:</a:t>
            </a:r>
          </a:p>
          <a:p>
            <a:pPr eaLnBrk="1" hangingPunct="1">
              <a:spcBef>
                <a:spcPts val="0"/>
              </a:spcBef>
              <a:spcAft>
                <a:spcPts val="0"/>
              </a:spcAft>
              <a:buSzPct val="150000"/>
              <a:buNone/>
            </a:pPr>
            <a:r>
              <a:rPr lang="en-US" sz="1800" b="1" dirty="0" smtClean="0">
                <a:sym typeface="Wingdings" pitchFamily="2" charset="2"/>
              </a:rPr>
              <a:t>							            too conservative</a:t>
            </a:r>
            <a:endParaRPr lang="en-US" sz="1800" b="1" dirty="0" smtClean="0"/>
          </a:p>
          <a:p>
            <a:pPr eaLnBrk="1" hangingPunct="1">
              <a:spcBef>
                <a:spcPts val="600"/>
              </a:spcBef>
              <a:buSzPct val="150000"/>
              <a:buNone/>
            </a:pPr>
            <a:endParaRPr lang="en-US" sz="1800" baseline="-25000" dirty="0" smtClean="0"/>
          </a:p>
          <a:p>
            <a:pPr eaLnBrk="1" hangingPunct="1">
              <a:spcBef>
                <a:spcPts val="600"/>
              </a:spcBef>
              <a:buSzPct val="150000"/>
              <a:buNone/>
            </a:pPr>
            <a:endParaRPr lang="en-US" sz="1800" baseline="-25000" dirty="0" smtClean="0"/>
          </a:p>
          <a:p>
            <a:pPr eaLnBrk="1" hangingPunct="1">
              <a:spcBef>
                <a:spcPts val="600"/>
              </a:spcBef>
              <a:buSzPct val="150000"/>
              <a:buNone/>
            </a:pPr>
            <a:endParaRPr lang="en-US" sz="1800" baseline="-25000" dirty="0" smtClean="0"/>
          </a:p>
          <a:p>
            <a:pPr eaLnBrk="1" hangingPunct="1">
              <a:spcBef>
                <a:spcPts val="600"/>
              </a:spcBef>
              <a:buSzPct val="150000"/>
              <a:buNone/>
            </a:pPr>
            <a:endParaRPr lang="en-US" sz="1800" baseline="-25000" dirty="0" smtClean="0"/>
          </a:p>
          <a:p>
            <a:pPr eaLnBrk="1" hangingPunct="1">
              <a:spcBef>
                <a:spcPts val="600"/>
              </a:spcBef>
              <a:buSzPct val="150000"/>
              <a:buNone/>
            </a:pPr>
            <a:endParaRPr lang="en-US" sz="1800" baseline="-25000" dirty="0" smtClean="0"/>
          </a:p>
          <a:p>
            <a:pPr eaLnBrk="1" hangingPunct="1">
              <a:spcBef>
                <a:spcPts val="600"/>
              </a:spcBef>
              <a:buSzPct val="150000"/>
              <a:buNone/>
            </a:pPr>
            <a:endParaRPr lang="en-US" sz="1800" baseline="-25000" dirty="0" smtClean="0"/>
          </a:p>
          <a:p>
            <a:pPr eaLnBrk="1" hangingPunct="1">
              <a:spcBef>
                <a:spcPts val="600"/>
              </a:spcBef>
              <a:buSzPct val="150000"/>
            </a:pPr>
            <a:endParaRPr lang="en-US" sz="1800" baseline="-25000" dirty="0" smtClean="0"/>
          </a:p>
          <a:p>
            <a:pPr eaLnBrk="1" hangingPunct="1">
              <a:spcBef>
                <a:spcPts val="600"/>
              </a:spcBef>
              <a:buSzPct val="150000"/>
              <a:buNone/>
            </a:pPr>
            <a:endParaRPr lang="en-US" sz="1800" dirty="0" smtClean="0"/>
          </a:p>
        </p:txBody>
      </p:sp>
      <p:sp>
        <p:nvSpPr>
          <p:cNvPr id="307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07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077" name="Rectangle 5"/>
          <p:cNvSpPr>
            <a:spLocks noChangeArrowheads="1"/>
          </p:cNvSpPr>
          <p:nvPr/>
        </p:nvSpPr>
        <p:spPr bwMode="auto">
          <a:xfrm>
            <a:off x="0" y="1419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3" name="Rectangle 5"/>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55"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6" name="Rectangle 8"/>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58"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9" name="Rectangle 11"/>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61"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62" name="Rectangle 14"/>
          <p:cNvSpPr>
            <a:spLocks noChangeArrowheads="1"/>
          </p:cNvSpPr>
          <p:nvPr/>
        </p:nvSpPr>
        <p:spPr bwMode="auto">
          <a:xfrm>
            <a:off x="0" y="866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64" name="Rectangle 1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65" name="Rectangle 17"/>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67" name="Rectangle 1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68" name="Rectangle 20"/>
          <p:cNvSpPr>
            <a:spLocks noChangeArrowheads="1"/>
          </p:cNvSpPr>
          <p:nvPr/>
        </p:nvSpPr>
        <p:spPr bwMode="auto">
          <a:xfrm>
            <a:off x="0" y="12001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70" name="Rectangle 2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71" name="Rectangle 2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58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5843" name="Rectangle 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789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7891" name="Rectangle 3"/>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789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7894" name="Rectangle 6"/>
          <p:cNvSpPr>
            <a:spLocks noChangeArrowheads="1"/>
          </p:cNvSpPr>
          <p:nvPr/>
        </p:nvSpPr>
        <p:spPr bwMode="auto">
          <a:xfrm>
            <a:off x="0" y="1314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7896" name="Rectangle 8"/>
          <p:cNvSpPr>
            <a:spLocks noChangeArrowheads="1"/>
          </p:cNvSpPr>
          <p:nvPr/>
        </p:nvSpPr>
        <p:spPr bwMode="auto">
          <a:xfrm>
            <a:off x="207167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7897" name="Rectangle 9"/>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2" name="Rectangle 3"/>
          <p:cNvSpPr txBox="1">
            <a:spLocks noChangeAspect="1" noChangeArrowheads="1"/>
          </p:cNvSpPr>
          <p:nvPr/>
        </p:nvSpPr>
        <p:spPr bwMode="auto">
          <a:xfrm>
            <a:off x="285720" y="1052513"/>
            <a:ext cx="8858280" cy="3693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l" defTabSz="914400" rtl="0" eaLnBrk="1" fontAlgn="base" latinLnBrk="0" hangingPunct="1">
              <a:lnSpc>
                <a:spcPct val="100000"/>
              </a:lnSpc>
              <a:spcBef>
                <a:spcPts val="600"/>
              </a:spcBef>
              <a:spcAft>
                <a:spcPct val="0"/>
              </a:spcAft>
              <a:buClrTx/>
              <a:buSzPct val="150000"/>
              <a:buFontTx/>
              <a:buNone/>
              <a:tabLst/>
              <a:defRPr/>
            </a:pPr>
            <a:r>
              <a:rPr kumimoji="0" lang="de-AT" sz="1800" b="0" i="0" u="none" strike="noStrike" kern="0" cap="none" spc="0" normalizeH="0" baseline="0" noProof="0" dirty="0" smtClean="0">
                <a:ln>
                  <a:noFill/>
                </a:ln>
                <a:solidFill>
                  <a:schemeClr val="tx1"/>
                </a:solidFill>
                <a:effectLst/>
                <a:uLnTx/>
                <a:uFillTx/>
                <a:latin typeface="+mn-lt"/>
                <a:ea typeface="+mn-ea"/>
                <a:cs typeface="+mn-cs"/>
              </a:rPr>
              <a:t>	</a:t>
            </a:r>
          </a:p>
        </p:txBody>
      </p:sp>
      <p:graphicFrame>
        <p:nvGraphicFramePr>
          <p:cNvPr id="34" name="Tabelle 33"/>
          <p:cNvGraphicFramePr>
            <a:graphicFrameLocks noGrp="1"/>
          </p:cNvGraphicFramePr>
          <p:nvPr>
            <p:extLst>
              <p:ext uri="{D42A27DB-BD31-4B8C-83A1-F6EECF244321}">
                <p14:modId xmlns:p14="http://schemas.microsoft.com/office/powerpoint/2010/main" val="934140332"/>
              </p:ext>
            </p:extLst>
          </p:nvPr>
        </p:nvGraphicFramePr>
        <p:xfrm>
          <a:off x="3428992" y="4572000"/>
          <a:ext cx="2286016" cy="1854200"/>
        </p:xfrm>
        <a:graphic>
          <a:graphicData uri="http://schemas.openxmlformats.org/drawingml/2006/table">
            <a:tbl>
              <a:tblPr firstRow="1" bandRow="1">
                <a:tableStyleId>{5C22544A-7EE6-4342-B048-85BDC9FD1C3A}</a:tableStyleId>
              </a:tblPr>
              <a:tblGrid>
                <a:gridCol w="721900">
                  <a:extLst>
                    <a:ext uri="{9D8B030D-6E8A-4147-A177-3AD203B41FA5}">
                      <a16:colId xmlns:a16="http://schemas.microsoft.com/office/drawing/2014/main" val="20000"/>
                    </a:ext>
                  </a:extLst>
                </a:gridCol>
                <a:gridCol w="1564116">
                  <a:extLst>
                    <a:ext uri="{9D8B030D-6E8A-4147-A177-3AD203B41FA5}">
                      <a16:colId xmlns:a16="http://schemas.microsoft.com/office/drawing/2014/main" val="20001"/>
                    </a:ext>
                  </a:extLst>
                </a:gridCol>
              </a:tblGrid>
              <a:tr h="370840">
                <a:tc>
                  <a:txBody>
                    <a:bodyPr/>
                    <a:lstStyle/>
                    <a:p>
                      <a:r>
                        <a:rPr lang="de-AT" b="0" dirty="0" smtClean="0">
                          <a:solidFill>
                            <a:schemeClr val="tx1"/>
                          </a:solidFill>
                        </a:rPr>
                        <a:t>k</a:t>
                      </a:r>
                      <a:endParaRPr lang="de-DE" b="0" dirty="0">
                        <a:solidFill>
                          <a:schemeClr val="tx1"/>
                        </a:solidFill>
                      </a:endParaRPr>
                    </a:p>
                  </a:txBody>
                  <a:tcPr>
                    <a:solidFill>
                      <a:srgbClr val="A1C0EE"/>
                    </a:solidFill>
                  </a:tcPr>
                </a:tc>
                <a:tc>
                  <a:txBody>
                    <a:bodyPr/>
                    <a:lstStyle/>
                    <a:p>
                      <a:r>
                        <a:rPr lang="de-AT" sz="1800" b="0" dirty="0" smtClean="0">
                          <a:solidFill>
                            <a:schemeClr val="tx1"/>
                          </a:solidFill>
                          <a:latin typeface="Symbol" pitchFamily="18" charset="2"/>
                        </a:rPr>
                        <a:t>a</a:t>
                      </a:r>
                      <a:r>
                        <a:rPr lang="de-AT" sz="1800" b="0" dirty="0" smtClean="0">
                          <a:solidFill>
                            <a:schemeClr val="tx1"/>
                          </a:solidFill>
                          <a:latin typeface="+mn-lt"/>
                        </a:rPr>
                        <a:t>/k </a:t>
                      </a:r>
                      <a:r>
                        <a:rPr lang="de-AT" b="0" baseline="0" dirty="0" smtClean="0">
                          <a:solidFill>
                            <a:schemeClr val="tx1"/>
                          </a:solidFill>
                          <a:latin typeface="+mn-lt"/>
                        </a:rPr>
                        <a:t>(</a:t>
                      </a:r>
                      <a:r>
                        <a:rPr lang="de-AT" sz="1800" b="0" dirty="0" smtClean="0">
                          <a:solidFill>
                            <a:schemeClr val="tx1"/>
                          </a:solidFill>
                          <a:latin typeface="Symbol" pitchFamily="18" charset="2"/>
                        </a:rPr>
                        <a:t>a</a:t>
                      </a:r>
                      <a:r>
                        <a:rPr lang="de-AT" b="0" baseline="0" dirty="0" smtClean="0">
                          <a:solidFill>
                            <a:schemeClr val="tx1"/>
                          </a:solidFill>
                          <a:latin typeface="+mn-lt"/>
                        </a:rPr>
                        <a:t>=0.05)</a:t>
                      </a:r>
                      <a:endParaRPr lang="de-DE" b="0" dirty="0">
                        <a:solidFill>
                          <a:schemeClr val="tx1"/>
                        </a:solidFill>
                        <a:latin typeface="+mn-lt"/>
                      </a:endParaRPr>
                    </a:p>
                  </a:txBody>
                  <a:tcPr>
                    <a:solidFill>
                      <a:srgbClr val="A1C0EE"/>
                    </a:solidFill>
                  </a:tcPr>
                </a:tc>
                <a:extLst>
                  <a:ext uri="{0D108BD9-81ED-4DB2-BD59-A6C34878D82A}">
                    <a16:rowId xmlns:a16="http://schemas.microsoft.com/office/drawing/2014/main" val="10000"/>
                  </a:ext>
                </a:extLst>
              </a:tr>
              <a:tr h="370840">
                <a:tc>
                  <a:txBody>
                    <a:bodyPr/>
                    <a:lstStyle/>
                    <a:p>
                      <a:r>
                        <a:rPr lang="de-AT" dirty="0" smtClean="0"/>
                        <a:t>1</a:t>
                      </a:r>
                      <a:endParaRPr lang="de-DE" dirty="0"/>
                    </a:p>
                  </a:txBody>
                  <a:tcPr>
                    <a:solidFill>
                      <a:srgbClr val="00B0F0"/>
                    </a:solidFill>
                  </a:tcPr>
                </a:tc>
                <a:tc>
                  <a:txBody>
                    <a:bodyPr/>
                    <a:lstStyle/>
                    <a:p>
                      <a:r>
                        <a:rPr lang="de-AT" dirty="0" smtClean="0"/>
                        <a:t>0.05</a:t>
                      </a:r>
                      <a:endParaRPr lang="de-DE" dirty="0"/>
                    </a:p>
                  </a:txBody>
                  <a:tcPr>
                    <a:solidFill>
                      <a:srgbClr val="00B0F0"/>
                    </a:solidFill>
                  </a:tcPr>
                </a:tc>
                <a:extLst>
                  <a:ext uri="{0D108BD9-81ED-4DB2-BD59-A6C34878D82A}">
                    <a16:rowId xmlns:a16="http://schemas.microsoft.com/office/drawing/2014/main" val="10001"/>
                  </a:ext>
                </a:extLst>
              </a:tr>
              <a:tr h="370840">
                <a:tc>
                  <a:txBody>
                    <a:bodyPr/>
                    <a:lstStyle/>
                    <a:p>
                      <a:r>
                        <a:rPr lang="de-AT" dirty="0" smtClean="0"/>
                        <a:t>5</a:t>
                      </a:r>
                      <a:endParaRPr lang="de-DE" dirty="0"/>
                    </a:p>
                  </a:txBody>
                  <a:tcPr>
                    <a:solidFill>
                      <a:schemeClr val="bg2">
                        <a:lumMod val="40000"/>
                        <a:lumOff val="60000"/>
                      </a:schemeClr>
                    </a:solidFill>
                  </a:tcPr>
                </a:tc>
                <a:tc>
                  <a:txBody>
                    <a:bodyPr/>
                    <a:lstStyle/>
                    <a:p>
                      <a:r>
                        <a:rPr lang="de-AT" dirty="0" smtClean="0"/>
                        <a:t>0.01</a:t>
                      </a:r>
                      <a:endParaRPr lang="de-DE" dirty="0"/>
                    </a:p>
                  </a:txBody>
                  <a:tcPr>
                    <a:solidFill>
                      <a:schemeClr val="bg2">
                        <a:lumMod val="40000"/>
                        <a:lumOff val="60000"/>
                      </a:schemeClr>
                    </a:solidFill>
                  </a:tcPr>
                </a:tc>
                <a:extLst>
                  <a:ext uri="{0D108BD9-81ED-4DB2-BD59-A6C34878D82A}">
                    <a16:rowId xmlns:a16="http://schemas.microsoft.com/office/drawing/2014/main" val="10002"/>
                  </a:ext>
                </a:extLst>
              </a:tr>
              <a:tr h="370840">
                <a:tc>
                  <a:txBody>
                    <a:bodyPr/>
                    <a:lstStyle/>
                    <a:p>
                      <a:r>
                        <a:rPr lang="de-AT" dirty="0" smtClean="0"/>
                        <a:t>10</a:t>
                      </a:r>
                      <a:endParaRPr lang="de-DE" dirty="0"/>
                    </a:p>
                  </a:txBody>
                  <a:tcPr>
                    <a:solidFill>
                      <a:srgbClr val="00B0F0"/>
                    </a:solidFill>
                  </a:tcPr>
                </a:tc>
                <a:tc>
                  <a:txBody>
                    <a:bodyPr/>
                    <a:lstStyle/>
                    <a:p>
                      <a:r>
                        <a:rPr lang="de-AT" dirty="0" smtClean="0"/>
                        <a:t>0.005</a:t>
                      </a:r>
                      <a:endParaRPr lang="de-DE" dirty="0"/>
                    </a:p>
                  </a:txBody>
                  <a:tcPr>
                    <a:solidFill>
                      <a:srgbClr val="00B0F0"/>
                    </a:solidFill>
                  </a:tcPr>
                </a:tc>
                <a:extLst>
                  <a:ext uri="{0D108BD9-81ED-4DB2-BD59-A6C34878D82A}">
                    <a16:rowId xmlns:a16="http://schemas.microsoft.com/office/drawing/2014/main" val="10003"/>
                  </a:ext>
                </a:extLst>
              </a:tr>
              <a:tr h="370840">
                <a:tc>
                  <a:txBody>
                    <a:bodyPr/>
                    <a:lstStyle/>
                    <a:p>
                      <a:r>
                        <a:rPr lang="de-AT" dirty="0" smtClean="0"/>
                        <a:t>100</a:t>
                      </a:r>
                      <a:endParaRPr lang="de-DE" dirty="0"/>
                    </a:p>
                  </a:txBody>
                  <a:tcPr>
                    <a:solidFill>
                      <a:schemeClr val="bg2">
                        <a:lumMod val="40000"/>
                        <a:lumOff val="60000"/>
                      </a:schemeClr>
                    </a:solidFill>
                  </a:tcPr>
                </a:tc>
                <a:tc>
                  <a:txBody>
                    <a:bodyPr/>
                    <a:lstStyle/>
                    <a:p>
                      <a:r>
                        <a:rPr lang="de-AT" dirty="0" smtClean="0"/>
                        <a:t>0.0005</a:t>
                      </a:r>
                      <a:endParaRPr lang="de-DE" dirty="0"/>
                    </a:p>
                  </a:txBody>
                  <a:tcPr>
                    <a:solidFill>
                      <a:schemeClr val="bg2">
                        <a:lumMod val="40000"/>
                        <a:lumOff val="60000"/>
                      </a:schemeClr>
                    </a:solidFill>
                  </a:tcPr>
                </a:tc>
                <a:extLst>
                  <a:ext uri="{0D108BD9-81ED-4DB2-BD59-A6C34878D82A}">
                    <a16:rowId xmlns:a16="http://schemas.microsoft.com/office/drawing/2014/main" val="10004"/>
                  </a:ext>
                </a:extLst>
              </a:tr>
            </a:tbl>
          </a:graphicData>
        </a:graphic>
      </p:graphicFrame>
      <p:cxnSp>
        <p:nvCxnSpPr>
          <p:cNvPr id="35" name="Gerade Verbindung mit Pfeil 34"/>
          <p:cNvCxnSpPr/>
          <p:nvPr/>
        </p:nvCxnSpPr>
        <p:spPr bwMode="auto">
          <a:xfrm>
            <a:off x="5442191" y="5517232"/>
            <a:ext cx="1201479" cy="10633"/>
          </a:xfrm>
          <a:prstGeom prst="straightConnector1">
            <a:avLst/>
          </a:prstGeom>
          <a:noFill/>
          <a:ln w="22225" cap="flat" cmpd="sng" algn="ctr">
            <a:solidFill>
              <a:srgbClr val="FF0000"/>
            </a:solidFill>
            <a:prstDash val="solid"/>
            <a:round/>
            <a:headEnd type="none" w="med" len="med"/>
            <a:tailEnd type="arrow"/>
          </a:ln>
          <a:effectLst/>
        </p:spPr>
      </p:cxnSp>
      <p:sp>
        <p:nvSpPr>
          <p:cNvPr id="36" name="Textfeld 35"/>
          <p:cNvSpPr txBox="1"/>
          <p:nvPr/>
        </p:nvSpPr>
        <p:spPr bwMode="auto">
          <a:xfrm>
            <a:off x="6905913" y="5327810"/>
            <a:ext cx="1544012" cy="400110"/>
          </a:xfrm>
          <a:prstGeom prst="rect">
            <a:avLst/>
          </a:prstGeom>
          <a:noFill/>
          <a:ln w="9525">
            <a:noFill/>
            <a:miter lim="800000"/>
            <a:headEnd/>
            <a:tailEnd/>
          </a:ln>
        </p:spPr>
        <p:txBody>
          <a:bodyPr wrap="none" rtlCol="0">
            <a:spAutoFit/>
          </a:bodyPr>
          <a:lstStyle/>
          <a:p>
            <a:r>
              <a:rPr lang="en-US" sz="2000" b="1" dirty="0" smtClean="0">
                <a:solidFill>
                  <a:schemeClr val="tx1"/>
                </a:solidFill>
              </a:rPr>
              <a:t>0.05/5=0.01</a:t>
            </a:r>
          </a:p>
        </p:txBody>
      </p:sp>
    </p:spTree>
    <p:extLst>
      <p:ext uri="{BB962C8B-B14F-4D97-AF65-F5344CB8AC3E}">
        <p14:creationId xmlns:p14="http://schemas.microsoft.com/office/powerpoint/2010/main" val="2002512383"/>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Problem </a:t>
            </a:r>
            <a:r>
              <a:rPr lang="de-DE" dirty="0" err="1" smtClean="0"/>
              <a:t>of</a:t>
            </a:r>
            <a:r>
              <a:rPr lang="de-DE" dirty="0" smtClean="0"/>
              <a:t> </a:t>
            </a:r>
            <a:r>
              <a:rPr lang="de-DE" dirty="0" err="1" smtClean="0"/>
              <a:t>Multiplicity</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203</a:t>
            </a:fld>
            <a:endParaRPr lang="de-DE" altLang="en-US"/>
          </a:p>
        </p:txBody>
      </p:sp>
      <p:pic>
        <p:nvPicPr>
          <p:cNvPr id="7" name="table"/>
          <p:cNvPicPr>
            <a:picLocks noChangeAspect="1"/>
          </p:cNvPicPr>
          <p:nvPr/>
        </p:nvPicPr>
        <p:blipFill>
          <a:blip r:embed="rId2"/>
          <a:stretch>
            <a:fillRect/>
          </a:stretch>
        </p:blipFill>
        <p:spPr>
          <a:xfrm>
            <a:off x="251520" y="2204864"/>
            <a:ext cx="5437121" cy="3738992"/>
          </a:xfrm>
          <a:prstGeom prst="rect">
            <a:avLst/>
          </a:prstGeom>
        </p:spPr>
      </p:pic>
      <p:sp>
        <p:nvSpPr>
          <p:cNvPr id="8" name="Right Arrow 5"/>
          <p:cNvSpPr/>
          <p:nvPr/>
        </p:nvSpPr>
        <p:spPr>
          <a:xfrm rot="10800000">
            <a:off x="5868144" y="4941168"/>
            <a:ext cx="651642" cy="5465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0" name="TextBox 6"/>
          <p:cNvSpPr txBox="1"/>
          <p:nvPr/>
        </p:nvSpPr>
        <p:spPr>
          <a:xfrm>
            <a:off x="6588224" y="4581128"/>
            <a:ext cx="2274556" cy="1477328"/>
          </a:xfrm>
          <a:prstGeom prst="rect">
            <a:avLst/>
          </a:prstGeom>
          <a:noFill/>
          <a:ln>
            <a:solidFill>
              <a:schemeClr val="accent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Already by 14 tests we have over 50% chance of falsely rejecting H</a:t>
            </a:r>
            <a:r>
              <a:rPr lang="en-GB" baseline="-25000" dirty="0" smtClean="0"/>
              <a:t>0 </a:t>
            </a:r>
            <a:r>
              <a:rPr lang="en-GB" dirty="0" smtClean="0"/>
              <a:t>in at least one of the tests.</a:t>
            </a:r>
            <a:endParaRPr lang="en-GB" dirty="0"/>
          </a:p>
        </p:txBody>
      </p:sp>
    </p:spTree>
    <p:extLst>
      <p:ext uri="{BB962C8B-B14F-4D97-AF65-F5344CB8AC3E}">
        <p14:creationId xmlns:p14="http://schemas.microsoft.com/office/powerpoint/2010/main" val="80126523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de-DE"/>
              <a:t>Das Problem der Multiplizität</a:t>
            </a:r>
          </a:p>
        </p:txBody>
      </p:sp>
      <p:sp>
        <p:nvSpPr>
          <p:cNvPr id="101379" name="Rectangle 3"/>
          <p:cNvSpPr>
            <a:spLocks noGrp="1" noChangeArrowheads="1"/>
          </p:cNvSpPr>
          <p:nvPr>
            <p:ph idx="1"/>
          </p:nvPr>
        </p:nvSpPr>
        <p:spPr>
          <a:xfrm>
            <a:off x="395288" y="3500438"/>
            <a:ext cx="8229600" cy="2016125"/>
          </a:xfrm>
        </p:spPr>
        <p:txBody>
          <a:bodyPr/>
          <a:lstStyle/>
          <a:p>
            <a:r>
              <a:rPr lang="de-DE" sz="2200"/>
              <a:t>Mehrere Zielkriterien</a:t>
            </a:r>
          </a:p>
          <a:p>
            <a:r>
              <a:rPr lang="de-DE" sz="2200"/>
              <a:t>Mehr als 2 Behandlungsgruppen</a:t>
            </a:r>
          </a:p>
          <a:p>
            <a:r>
              <a:rPr lang="de-DE" sz="2200"/>
              <a:t>Zielkriterium an mehreren Zeitpunkten gemessen</a:t>
            </a:r>
          </a:p>
          <a:p>
            <a:r>
              <a:rPr lang="de-DE" sz="2200"/>
              <a:t>Zwischenauswertungen</a:t>
            </a:r>
          </a:p>
          <a:p>
            <a:endParaRPr lang="de-DE" sz="2200"/>
          </a:p>
        </p:txBody>
      </p:sp>
      <p:sp>
        <p:nvSpPr>
          <p:cNvPr id="5" name="Datumsplatzhalter 3"/>
          <p:cNvSpPr>
            <a:spLocks noGrp="1"/>
          </p:cNvSpPr>
          <p:nvPr>
            <p:ph type="dt" sz="half" idx="10"/>
          </p:nvPr>
        </p:nvSpPr>
        <p:spPr/>
        <p:txBody>
          <a:bodyPr/>
          <a:lstStyle/>
          <a:p>
            <a:fld id="{69656147-CE50-4725-BB58-AFE75248DB46}" type="datetime1">
              <a:rPr lang="de-AT" smtClean="0">
                <a:solidFill>
                  <a:prstClr val="black">
                    <a:tint val="75000"/>
                  </a:prstClr>
                </a:solidFill>
              </a:rPr>
              <a:pPr/>
              <a:t>18.06.2021</a:t>
            </a:fld>
            <a:endParaRPr lang="de-DE" altLang="en-US">
              <a:solidFill>
                <a:prstClr val="black">
                  <a:tint val="75000"/>
                </a:prstClr>
              </a:solidFill>
            </a:endParaRPr>
          </a:p>
        </p:txBody>
      </p:sp>
      <p:sp>
        <p:nvSpPr>
          <p:cNvPr id="6"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7" name="Foliennummernplatzhalter 5"/>
          <p:cNvSpPr>
            <a:spLocks noGrp="1"/>
          </p:cNvSpPr>
          <p:nvPr>
            <p:ph type="sldNum" sz="quarter" idx="12"/>
          </p:nvPr>
        </p:nvSpPr>
        <p:spPr/>
        <p:txBody>
          <a:bodyPr/>
          <a:lstStyle/>
          <a:p>
            <a:r>
              <a:rPr lang="de-DE" altLang="en-US">
                <a:solidFill>
                  <a:prstClr val="black">
                    <a:tint val="75000"/>
                  </a:prstClr>
                </a:solidFill>
              </a:rPr>
              <a:t>Seite </a:t>
            </a:r>
            <a:fld id="{C86AB7A1-CB66-4140-A96D-D32537865EF8}" type="slidenum">
              <a:rPr lang="de-DE" altLang="en-US">
                <a:solidFill>
                  <a:prstClr val="black">
                    <a:tint val="75000"/>
                  </a:prstClr>
                </a:solidFill>
              </a:rPr>
              <a:pPr/>
              <a:t>204</a:t>
            </a:fld>
            <a:endParaRPr lang="de-DE" altLang="en-US">
              <a:solidFill>
                <a:prstClr val="black">
                  <a:tint val="75000"/>
                </a:prstClr>
              </a:solidFill>
            </a:endParaRPr>
          </a:p>
        </p:txBody>
      </p:sp>
      <p:sp>
        <p:nvSpPr>
          <p:cNvPr id="101380" name="Text Box 4"/>
          <p:cNvSpPr txBox="1">
            <a:spLocks noChangeArrowheads="1"/>
          </p:cNvSpPr>
          <p:nvPr/>
        </p:nvSpPr>
        <p:spPr bwMode="auto">
          <a:xfrm>
            <a:off x="1023938" y="1720850"/>
            <a:ext cx="7346950" cy="1190625"/>
          </a:xfrm>
          <a:prstGeom prst="rect">
            <a:avLst/>
          </a:prstGeom>
          <a:noFill/>
          <a:ln w="9525">
            <a:noFill/>
            <a:miter lim="800000"/>
            <a:headEnd/>
            <a:tailEnd/>
          </a:ln>
          <a:effectLst/>
        </p:spPr>
        <p:txBody>
          <a:bodyPr wrap="none">
            <a:spAutoFit/>
          </a:bodyPr>
          <a:lstStyle/>
          <a:p>
            <a:r>
              <a:rPr lang="de-DE">
                <a:solidFill>
                  <a:prstClr val="black"/>
                </a:solidFill>
              </a:rPr>
              <a:t>ICH E9:</a:t>
            </a:r>
          </a:p>
          <a:p>
            <a:r>
              <a:rPr lang="de-DE">
                <a:solidFill>
                  <a:prstClr val="black"/>
                </a:solidFill>
              </a:rPr>
              <a:t>„Multiplicity may arise, for example, from multiple primary variables, … </a:t>
            </a:r>
          </a:p>
          <a:p>
            <a:r>
              <a:rPr lang="de-DE">
                <a:solidFill>
                  <a:prstClr val="black"/>
                </a:solidFill>
              </a:rPr>
              <a:t>multiple comparisons of treatments, repeated evaluations over time </a:t>
            </a:r>
          </a:p>
          <a:p>
            <a:r>
              <a:rPr lang="de-DE">
                <a:solidFill>
                  <a:prstClr val="black"/>
                </a:solidFill>
              </a:rPr>
              <a:t>and/or interim analyses.“ </a:t>
            </a:r>
          </a:p>
        </p:txBody>
      </p:sp>
    </p:spTree>
    <p:extLst>
      <p:ext uri="{BB962C8B-B14F-4D97-AF65-F5344CB8AC3E}">
        <p14:creationId xmlns:p14="http://schemas.microsoft.com/office/powerpoint/2010/main" val="4213689197"/>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to correct for multiplicity?</a:t>
            </a:r>
            <a:endParaRPr lang="en-GB" dirty="0"/>
          </a:p>
        </p:txBody>
      </p:sp>
      <p:sp>
        <p:nvSpPr>
          <p:cNvPr id="3" name="Content Placeholder 2"/>
          <p:cNvSpPr>
            <a:spLocks noGrp="1"/>
          </p:cNvSpPr>
          <p:nvPr>
            <p:ph idx="1"/>
          </p:nvPr>
        </p:nvSpPr>
        <p:spPr/>
        <p:txBody>
          <a:bodyPr>
            <a:normAutofit lnSpcReduction="10000"/>
          </a:bodyPr>
          <a:lstStyle/>
          <a:p>
            <a:pPr marL="0" indent="0">
              <a:buNone/>
            </a:pPr>
            <a:r>
              <a:rPr lang="en-US" b="1" u="sng" dirty="0" err="1" smtClean="0"/>
              <a:t>Bonferroni</a:t>
            </a:r>
            <a:r>
              <a:rPr lang="en-US" b="1" u="sng" dirty="0" smtClean="0"/>
              <a:t> correction:</a:t>
            </a:r>
          </a:p>
          <a:p>
            <a:pPr marL="0" indent="0">
              <a:buNone/>
            </a:pPr>
            <a:r>
              <a:rPr lang="en-US" sz="2400" dirty="0" smtClean="0"/>
              <a:t>Create a </a:t>
            </a:r>
            <a:r>
              <a:rPr lang="en-US" sz="2400" b="1" dirty="0" smtClean="0"/>
              <a:t>corrected significance level α/N </a:t>
            </a:r>
            <a:r>
              <a:rPr lang="en-US" sz="2400" dirty="0" smtClean="0"/>
              <a:t>and test each of the analyses on this new level.</a:t>
            </a:r>
          </a:p>
          <a:p>
            <a:pPr marL="0" indent="0">
              <a:buNone/>
            </a:pPr>
            <a:endParaRPr lang="en-US" sz="900" dirty="0" smtClean="0"/>
          </a:p>
          <a:p>
            <a:pPr marL="0" indent="0">
              <a:buNone/>
            </a:pPr>
            <a:r>
              <a:rPr lang="en-US" sz="2400" b="1" dirty="0" smtClean="0"/>
              <a:t>Example</a:t>
            </a:r>
            <a:r>
              <a:rPr lang="en-US" sz="2400" dirty="0" smtClean="0"/>
              <a:t>: We have 5 tests (N=5) and we wish to have an overall</a:t>
            </a:r>
            <a:r>
              <a:rPr lang="en-US" sz="2400" b="1" dirty="0" smtClean="0"/>
              <a:t> </a:t>
            </a:r>
            <a:r>
              <a:rPr lang="en-US" sz="2400" dirty="0" smtClean="0"/>
              <a:t>α=0.05. Conduct each test on the corrected significance level α=0.05/5=</a:t>
            </a:r>
            <a:r>
              <a:rPr lang="en-US" sz="2400" u="sng" dirty="0" smtClean="0"/>
              <a:t>0.01</a:t>
            </a:r>
            <a:r>
              <a:rPr lang="en-US" sz="2400" dirty="0" smtClean="0"/>
              <a:t>.</a:t>
            </a:r>
          </a:p>
          <a:p>
            <a:pPr marL="0" indent="0">
              <a:buNone/>
            </a:pPr>
            <a:endParaRPr lang="en-US" sz="900" dirty="0"/>
          </a:p>
          <a:p>
            <a:pPr marL="0" indent="0">
              <a:buNone/>
            </a:pPr>
            <a:r>
              <a:rPr lang="en-US" sz="2400" b="1" dirty="0" smtClean="0">
                <a:solidFill>
                  <a:srgbClr val="00B050"/>
                </a:solidFill>
              </a:rPr>
              <a:t>Advantages:</a:t>
            </a:r>
          </a:p>
          <a:p>
            <a:r>
              <a:rPr lang="en-US" sz="2400" dirty="0" smtClean="0"/>
              <a:t>Easy to implement.</a:t>
            </a:r>
          </a:p>
          <a:p>
            <a:r>
              <a:rPr lang="en-US" sz="2400" dirty="0" smtClean="0"/>
              <a:t>No order of objectives</a:t>
            </a:r>
          </a:p>
          <a:p>
            <a:pPr marL="0" indent="0">
              <a:buNone/>
            </a:pPr>
            <a:r>
              <a:rPr lang="en-US" sz="2400" b="1" dirty="0" smtClean="0">
                <a:solidFill>
                  <a:srgbClr val="FF0000"/>
                </a:solidFill>
              </a:rPr>
              <a:t>Disadvantages:</a:t>
            </a:r>
          </a:p>
          <a:p>
            <a:r>
              <a:rPr lang="en-US" sz="2400" dirty="0" smtClean="0"/>
              <a:t>Very conservative</a:t>
            </a:r>
          </a:p>
        </p:txBody>
      </p:sp>
    </p:spTree>
    <p:extLst>
      <p:ext uri="{BB962C8B-B14F-4D97-AF65-F5344CB8AC3E}">
        <p14:creationId xmlns:p14="http://schemas.microsoft.com/office/powerpoint/2010/main" val="719398438"/>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to correct for multiplicity?</a:t>
            </a:r>
            <a:endParaRPr lang="en-GB" dirty="0"/>
          </a:p>
        </p:txBody>
      </p:sp>
      <p:sp>
        <p:nvSpPr>
          <p:cNvPr id="3" name="Content Placeholder 2"/>
          <p:cNvSpPr>
            <a:spLocks noGrp="1"/>
          </p:cNvSpPr>
          <p:nvPr>
            <p:ph idx="1"/>
          </p:nvPr>
        </p:nvSpPr>
        <p:spPr/>
        <p:txBody>
          <a:bodyPr>
            <a:normAutofit/>
          </a:bodyPr>
          <a:lstStyle/>
          <a:p>
            <a:pPr marL="0" indent="0">
              <a:buNone/>
            </a:pPr>
            <a:r>
              <a:rPr lang="en-GB" b="1" u="sng" dirty="0" smtClean="0"/>
              <a:t>Gate keeping procedures:</a:t>
            </a:r>
          </a:p>
          <a:p>
            <a:pPr marL="0" indent="0">
              <a:buNone/>
            </a:pPr>
            <a:r>
              <a:rPr lang="en-GB" sz="2200" dirty="0" smtClean="0"/>
              <a:t>Order objectives/analyses. Test each level at </a:t>
            </a:r>
          </a:p>
          <a:p>
            <a:pPr marL="0" indent="0">
              <a:buNone/>
            </a:pPr>
            <a:r>
              <a:rPr lang="en-GB" sz="2200" dirty="0" smtClean="0"/>
              <a:t>If significant =&gt; move to next level. </a:t>
            </a:r>
          </a:p>
          <a:p>
            <a:pPr marL="0" indent="0">
              <a:buNone/>
            </a:pPr>
            <a:r>
              <a:rPr lang="en-GB" sz="2200" dirty="0" smtClean="0"/>
              <a:t>If non significant =&gt; STOP!</a:t>
            </a:r>
          </a:p>
          <a:p>
            <a:pPr marL="0" indent="0">
              <a:buNone/>
            </a:pPr>
            <a:endParaRPr lang="en-GB" sz="2200" dirty="0"/>
          </a:p>
          <a:p>
            <a:pPr marL="0" indent="0">
              <a:buNone/>
            </a:pPr>
            <a:r>
              <a:rPr lang="en-US" sz="2000" b="1" dirty="0" smtClean="0">
                <a:solidFill>
                  <a:srgbClr val="00B050"/>
                </a:solidFill>
              </a:rPr>
              <a:t>Advantages:</a:t>
            </a:r>
          </a:p>
          <a:p>
            <a:r>
              <a:rPr lang="en-US" sz="2000" dirty="0" smtClean="0"/>
              <a:t>Easy to implement.</a:t>
            </a:r>
          </a:p>
          <a:p>
            <a:r>
              <a:rPr lang="en-US" sz="2000" dirty="0" smtClean="0"/>
              <a:t>All tests on the same αl </a:t>
            </a:r>
            <a:r>
              <a:rPr lang="en-US" sz="2000" dirty="0" err="1" smtClean="0"/>
              <a:t>evel</a:t>
            </a:r>
            <a:endParaRPr lang="en-US" sz="2000" dirty="0" smtClean="0"/>
          </a:p>
          <a:p>
            <a:pPr marL="0" indent="0">
              <a:buNone/>
            </a:pPr>
            <a:r>
              <a:rPr lang="en-US" sz="2000" b="1" dirty="0" smtClean="0">
                <a:solidFill>
                  <a:srgbClr val="FF0000"/>
                </a:solidFill>
              </a:rPr>
              <a:t>Disadvantages:</a:t>
            </a:r>
          </a:p>
          <a:p>
            <a:r>
              <a:rPr lang="en-US" sz="2000" dirty="0" smtClean="0"/>
              <a:t>Must be pre-planed.</a:t>
            </a:r>
          </a:p>
          <a:p>
            <a:r>
              <a:rPr lang="en-US" sz="2000" dirty="0" smtClean="0"/>
              <a:t>Requires order of analyses.</a:t>
            </a:r>
          </a:p>
          <a:p>
            <a:r>
              <a:rPr lang="en-US" sz="2000" dirty="0" smtClean="0"/>
              <a:t>Some analyses may not be conducted.</a:t>
            </a:r>
            <a:endParaRPr lang="en-GB" sz="2200" dirty="0" smtClean="0"/>
          </a:p>
          <a:p>
            <a:pPr marL="0" indent="0">
              <a:buNone/>
            </a:pPr>
            <a:endParaRPr lang="en-GB" dirty="0"/>
          </a:p>
        </p:txBody>
      </p:sp>
      <p:sp>
        <p:nvSpPr>
          <p:cNvPr id="4" name="Rectangle 3"/>
          <p:cNvSpPr/>
          <p:nvPr/>
        </p:nvSpPr>
        <p:spPr>
          <a:xfrm>
            <a:off x="5399690" y="1844824"/>
            <a:ext cx="1158765" cy="3258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Test 1</a:t>
            </a:r>
            <a:endParaRPr lang="en-GB" dirty="0"/>
          </a:p>
        </p:txBody>
      </p:sp>
      <p:sp>
        <p:nvSpPr>
          <p:cNvPr id="5" name="Rectangle 4"/>
          <p:cNvSpPr/>
          <p:nvPr/>
        </p:nvSpPr>
        <p:spPr>
          <a:xfrm>
            <a:off x="5399690" y="2448910"/>
            <a:ext cx="717246" cy="3468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ln>
                  <a:solidFill>
                    <a:sysClr val="windowText" lastClr="000000"/>
                  </a:solidFill>
                </a:ln>
                <a:solidFill>
                  <a:sysClr val="windowText" lastClr="000000"/>
                </a:solidFill>
              </a:rPr>
              <a:t>p&lt;0.05?</a:t>
            </a:r>
            <a:endParaRPr lang="en-GB" sz="1400" dirty="0">
              <a:ln>
                <a:solidFill>
                  <a:sysClr val="windowText" lastClr="000000"/>
                </a:solidFill>
              </a:ln>
              <a:solidFill>
                <a:sysClr val="windowText" lastClr="000000"/>
              </a:solidFill>
            </a:endParaRPr>
          </a:p>
        </p:txBody>
      </p:sp>
      <p:cxnSp>
        <p:nvCxnSpPr>
          <p:cNvPr id="7" name="Straight Arrow Connector 6"/>
          <p:cNvCxnSpPr>
            <a:stCxn id="5" idx="2"/>
          </p:cNvCxnSpPr>
          <p:nvPr/>
        </p:nvCxnSpPr>
        <p:spPr>
          <a:xfrm>
            <a:off x="5758313" y="2795752"/>
            <a:ext cx="256231" cy="4624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014544" y="2806262"/>
            <a:ext cx="561051" cy="369332"/>
          </a:xfrm>
          <a:prstGeom prst="rect">
            <a:avLst/>
          </a:prstGeom>
          <a:noFill/>
        </p:spPr>
        <p:txBody>
          <a:bodyPr wrap="none" rtlCol="0">
            <a:spAutoFit/>
          </a:bodyPr>
          <a:lstStyle/>
          <a:p>
            <a:r>
              <a:rPr lang="en-GB" dirty="0" smtClean="0"/>
              <a:t>Yes</a:t>
            </a:r>
            <a:endParaRPr lang="en-GB" dirty="0"/>
          </a:p>
        </p:txBody>
      </p:sp>
      <p:cxnSp>
        <p:nvCxnSpPr>
          <p:cNvPr id="10" name="Straight Arrow Connector 9"/>
          <p:cNvCxnSpPr>
            <a:stCxn id="5" idx="2"/>
          </p:cNvCxnSpPr>
          <p:nvPr/>
        </p:nvCxnSpPr>
        <p:spPr>
          <a:xfrm flipH="1">
            <a:off x="5486401" y="2795752"/>
            <a:ext cx="271912" cy="4624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178973" y="2806262"/>
            <a:ext cx="479618" cy="369332"/>
          </a:xfrm>
          <a:prstGeom prst="rect">
            <a:avLst/>
          </a:prstGeom>
          <a:noFill/>
        </p:spPr>
        <p:txBody>
          <a:bodyPr wrap="none" rtlCol="0">
            <a:spAutoFit/>
          </a:bodyPr>
          <a:lstStyle/>
          <a:p>
            <a:r>
              <a:rPr lang="en-GB" dirty="0" smtClean="0"/>
              <a:t>No</a:t>
            </a:r>
            <a:endParaRPr lang="en-GB" dirty="0"/>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2614" y="3258207"/>
            <a:ext cx="914400" cy="681036"/>
          </a:xfrm>
          <a:prstGeom prst="rect">
            <a:avLst/>
          </a:prstGeom>
        </p:spPr>
      </p:pic>
      <p:sp>
        <p:nvSpPr>
          <p:cNvPr id="15" name="Rectangle 14"/>
          <p:cNvSpPr/>
          <p:nvPr/>
        </p:nvSpPr>
        <p:spPr>
          <a:xfrm>
            <a:off x="5703176" y="3445806"/>
            <a:ext cx="1158765" cy="3258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Test 2</a:t>
            </a:r>
            <a:endParaRPr lang="en-GB" dirty="0"/>
          </a:p>
        </p:txBody>
      </p:sp>
      <p:sp>
        <p:nvSpPr>
          <p:cNvPr id="16" name="Rectangle 15"/>
          <p:cNvSpPr/>
          <p:nvPr/>
        </p:nvSpPr>
        <p:spPr>
          <a:xfrm>
            <a:off x="5919867" y="3937829"/>
            <a:ext cx="691018" cy="3468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ln>
                  <a:solidFill>
                    <a:sysClr val="windowText" lastClr="000000"/>
                  </a:solidFill>
                </a:ln>
                <a:solidFill>
                  <a:sysClr val="windowText" lastClr="000000"/>
                </a:solidFill>
              </a:rPr>
              <a:t>p&lt;0.05?</a:t>
            </a:r>
            <a:endParaRPr lang="en-GB" sz="1400" dirty="0">
              <a:ln>
                <a:solidFill>
                  <a:sysClr val="windowText" lastClr="000000"/>
                </a:solidFill>
              </a:ln>
              <a:solidFill>
                <a:sysClr val="windowText" lastClr="000000"/>
              </a:solidFill>
            </a:endParaRPr>
          </a:p>
        </p:txBody>
      </p:sp>
      <p:cxnSp>
        <p:nvCxnSpPr>
          <p:cNvPr id="17" name="Straight Arrow Connector 16"/>
          <p:cNvCxnSpPr>
            <a:stCxn id="16" idx="2"/>
          </p:cNvCxnSpPr>
          <p:nvPr/>
        </p:nvCxnSpPr>
        <p:spPr>
          <a:xfrm>
            <a:off x="6265376" y="4284671"/>
            <a:ext cx="269345" cy="4624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534721" y="4295181"/>
            <a:ext cx="561051" cy="369332"/>
          </a:xfrm>
          <a:prstGeom prst="rect">
            <a:avLst/>
          </a:prstGeom>
          <a:noFill/>
        </p:spPr>
        <p:txBody>
          <a:bodyPr wrap="none" rtlCol="0">
            <a:spAutoFit/>
          </a:bodyPr>
          <a:lstStyle/>
          <a:p>
            <a:r>
              <a:rPr lang="en-GB" dirty="0" smtClean="0"/>
              <a:t>Yes</a:t>
            </a:r>
            <a:endParaRPr lang="en-GB" dirty="0"/>
          </a:p>
        </p:txBody>
      </p:sp>
      <p:cxnSp>
        <p:nvCxnSpPr>
          <p:cNvPr id="19" name="Straight Arrow Connector 18"/>
          <p:cNvCxnSpPr>
            <a:stCxn id="16" idx="2"/>
          </p:cNvCxnSpPr>
          <p:nvPr/>
        </p:nvCxnSpPr>
        <p:spPr>
          <a:xfrm flipH="1">
            <a:off x="6006578" y="4284671"/>
            <a:ext cx="258798" cy="4624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699150" y="4295181"/>
            <a:ext cx="479618" cy="369332"/>
          </a:xfrm>
          <a:prstGeom prst="rect">
            <a:avLst/>
          </a:prstGeom>
          <a:noFill/>
        </p:spPr>
        <p:txBody>
          <a:bodyPr wrap="none" rtlCol="0">
            <a:spAutoFit/>
          </a:bodyPr>
          <a:lstStyle/>
          <a:p>
            <a:r>
              <a:rPr lang="en-GB" dirty="0" smtClean="0"/>
              <a:t>No</a:t>
            </a:r>
            <a:endParaRPr lang="en-GB" dirty="0"/>
          </a:p>
        </p:txBody>
      </p:sp>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8158" y="4808226"/>
            <a:ext cx="914400" cy="681036"/>
          </a:xfrm>
          <a:prstGeom prst="rect">
            <a:avLst/>
          </a:prstGeom>
        </p:spPr>
      </p:pic>
      <p:sp>
        <p:nvSpPr>
          <p:cNvPr id="22" name="Rectangle 21"/>
          <p:cNvSpPr/>
          <p:nvPr/>
        </p:nvSpPr>
        <p:spPr>
          <a:xfrm>
            <a:off x="6197125" y="4808227"/>
            <a:ext cx="1158765" cy="3258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Test 3</a:t>
            </a:r>
            <a:endParaRPr lang="en-GB" dirty="0"/>
          </a:p>
        </p:txBody>
      </p:sp>
      <p:sp>
        <p:nvSpPr>
          <p:cNvPr id="23" name="Rectangle 22"/>
          <p:cNvSpPr/>
          <p:nvPr/>
        </p:nvSpPr>
        <p:spPr>
          <a:xfrm>
            <a:off x="6413816" y="5300250"/>
            <a:ext cx="750472" cy="3468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ln>
                  <a:solidFill>
                    <a:sysClr val="windowText" lastClr="000000"/>
                  </a:solidFill>
                </a:ln>
                <a:solidFill>
                  <a:sysClr val="windowText" lastClr="000000"/>
                </a:solidFill>
              </a:rPr>
              <a:t>p&lt;0.05?</a:t>
            </a:r>
            <a:endParaRPr lang="en-GB" sz="1400" dirty="0">
              <a:ln>
                <a:solidFill>
                  <a:sysClr val="windowText" lastClr="000000"/>
                </a:solidFill>
              </a:ln>
              <a:solidFill>
                <a:sysClr val="windowText" lastClr="000000"/>
              </a:solidFill>
            </a:endParaRPr>
          </a:p>
        </p:txBody>
      </p:sp>
      <p:cxnSp>
        <p:nvCxnSpPr>
          <p:cNvPr id="24" name="Straight Arrow Connector 23"/>
          <p:cNvCxnSpPr>
            <a:stCxn id="23" idx="2"/>
          </p:cNvCxnSpPr>
          <p:nvPr/>
        </p:nvCxnSpPr>
        <p:spPr>
          <a:xfrm>
            <a:off x="6789052" y="5647092"/>
            <a:ext cx="239618" cy="4624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028670" y="5657602"/>
            <a:ext cx="561051" cy="369332"/>
          </a:xfrm>
          <a:prstGeom prst="rect">
            <a:avLst/>
          </a:prstGeom>
          <a:noFill/>
        </p:spPr>
        <p:txBody>
          <a:bodyPr wrap="none" rtlCol="0">
            <a:spAutoFit/>
          </a:bodyPr>
          <a:lstStyle/>
          <a:p>
            <a:r>
              <a:rPr lang="en-GB" dirty="0" smtClean="0"/>
              <a:t>Yes</a:t>
            </a:r>
            <a:endParaRPr lang="en-GB" dirty="0"/>
          </a:p>
        </p:txBody>
      </p:sp>
      <p:cxnSp>
        <p:nvCxnSpPr>
          <p:cNvPr id="26" name="Straight Arrow Connector 25"/>
          <p:cNvCxnSpPr>
            <a:stCxn id="23" idx="2"/>
          </p:cNvCxnSpPr>
          <p:nvPr/>
        </p:nvCxnSpPr>
        <p:spPr>
          <a:xfrm flipH="1">
            <a:off x="6500526" y="5647092"/>
            <a:ext cx="288526" cy="4624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193099" y="5657602"/>
            <a:ext cx="479618" cy="369332"/>
          </a:xfrm>
          <a:prstGeom prst="rect">
            <a:avLst/>
          </a:prstGeom>
          <a:noFill/>
        </p:spPr>
        <p:txBody>
          <a:bodyPr wrap="none" rtlCol="0">
            <a:spAutoFit/>
          </a:bodyPr>
          <a:lstStyle/>
          <a:p>
            <a:r>
              <a:rPr lang="en-GB" dirty="0" smtClean="0"/>
              <a:t>No</a:t>
            </a:r>
            <a:endParaRPr lang="en-GB" dirty="0"/>
          </a:p>
        </p:txBody>
      </p:sp>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2107" y="6170647"/>
            <a:ext cx="914400" cy="681036"/>
          </a:xfrm>
          <a:prstGeom prst="rect">
            <a:avLst/>
          </a:prstGeom>
        </p:spPr>
      </p:pic>
      <p:sp>
        <p:nvSpPr>
          <p:cNvPr id="29" name="Rectangle 28"/>
          <p:cNvSpPr/>
          <p:nvPr/>
        </p:nvSpPr>
        <p:spPr>
          <a:xfrm>
            <a:off x="6776507" y="6270576"/>
            <a:ext cx="1158765" cy="3258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Test 4</a:t>
            </a:r>
            <a:endParaRPr lang="en-GB" dirty="0"/>
          </a:p>
        </p:txBody>
      </p:sp>
    </p:spTree>
    <p:extLst>
      <p:ext uri="{BB962C8B-B14F-4D97-AF65-F5344CB8AC3E}">
        <p14:creationId xmlns:p14="http://schemas.microsoft.com/office/powerpoint/2010/main" val="75199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13" grpId="0"/>
      <p:bldP spid="15" grpId="0" animBg="1"/>
      <p:bldP spid="16" grpId="0" animBg="1"/>
      <p:bldP spid="18" grpId="0"/>
      <p:bldP spid="20" grpId="0"/>
      <p:bldP spid="22" grpId="0" animBg="1"/>
      <p:bldP spid="23" grpId="0" animBg="1"/>
      <p:bldP spid="25" grpId="0"/>
      <p:bldP spid="27" grpId="0"/>
      <p:bldP spid="29"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Combined </a:t>
            </a:r>
            <a:r>
              <a:rPr lang="en-GB" dirty="0" err="1"/>
              <a:t>B</a:t>
            </a:r>
            <a:r>
              <a:rPr lang="en-GB" dirty="0" err="1" smtClean="0"/>
              <a:t>onferroni</a:t>
            </a:r>
            <a:r>
              <a:rPr lang="en-GB" dirty="0" smtClean="0"/>
              <a:t> and Gate keeping</a:t>
            </a:r>
            <a:endParaRPr lang="en-GB" dirty="0"/>
          </a:p>
        </p:txBody>
      </p:sp>
      <p:sp>
        <p:nvSpPr>
          <p:cNvPr id="16" name="Rectangle 15"/>
          <p:cNvSpPr/>
          <p:nvPr/>
        </p:nvSpPr>
        <p:spPr>
          <a:xfrm>
            <a:off x="3271345" y="2123091"/>
            <a:ext cx="1158765" cy="3258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Test 1</a:t>
            </a:r>
            <a:endParaRPr lang="en-GB" dirty="0"/>
          </a:p>
        </p:txBody>
      </p:sp>
      <p:sp>
        <p:nvSpPr>
          <p:cNvPr id="17" name="Rectangle 16"/>
          <p:cNvSpPr/>
          <p:nvPr/>
        </p:nvSpPr>
        <p:spPr>
          <a:xfrm>
            <a:off x="3547242" y="2617076"/>
            <a:ext cx="736726" cy="3468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ln>
                  <a:solidFill>
                    <a:sysClr val="windowText" lastClr="000000"/>
                  </a:solidFill>
                </a:ln>
                <a:solidFill>
                  <a:sysClr val="windowText" lastClr="000000"/>
                </a:solidFill>
              </a:rPr>
              <a:t>p&lt;0.05?</a:t>
            </a:r>
            <a:endParaRPr lang="en-GB" sz="1400" dirty="0">
              <a:ln>
                <a:solidFill>
                  <a:sysClr val="windowText" lastClr="000000"/>
                </a:solidFill>
              </a:ln>
              <a:solidFill>
                <a:sysClr val="windowText" lastClr="000000"/>
              </a:solidFill>
            </a:endParaRPr>
          </a:p>
        </p:txBody>
      </p:sp>
      <p:cxnSp>
        <p:nvCxnSpPr>
          <p:cNvPr id="18" name="Straight Arrow Connector 17"/>
          <p:cNvCxnSpPr/>
          <p:nvPr/>
        </p:nvCxnSpPr>
        <p:spPr>
          <a:xfrm>
            <a:off x="3837542" y="2954879"/>
            <a:ext cx="0" cy="6081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945775" y="3074276"/>
            <a:ext cx="561051" cy="369332"/>
          </a:xfrm>
          <a:prstGeom prst="rect">
            <a:avLst/>
          </a:prstGeom>
          <a:noFill/>
        </p:spPr>
        <p:txBody>
          <a:bodyPr wrap="none" rtlCol="0">
            <a:spAutoFit/>
          </a:bodyPr>
          <a:lstStyle/>
          <a:p>
            <a:r>
              <a:rPr lang="en-GB" dirty="0" smtClean="0"/>
              <a:t>Yes</a:t>
            </a:r>
            <a:endParaRPr lang="en-GB" dirty="0"/>
          </a:p>
        </p:txBody>
      </p:sp>
      <p:cxnSp>
        <p:nvCxnSpPr>
          <p:cNvPr id="20" name="Straight Arrow Connector 19"/>
          <p:cNvCxnSpPr/>
          <p:nvPr/>
        </p:nvCxnSpPr>
        <p:spPr>
          <a:xfrm flipH="1">
            <a:off x="3122935" y="2773997"/>
            <a:ext cx="4243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205561" y="2825814"/>
            <a:ext cx="479618" cy="369332"/>
          </a:xfrm>
          <a:prstGeom prst="rect">
            <a:avLst/>
          </a:prstGeom>
          <a:noFill/>
        </p:spPr>
        <p:txBody>
          <a:bodyPr wrap="none" rtlCol="0">
            <a:spAutoFit/>
          </a:bodyPr>
          <a:lstStyle/>
          <a:p>
            <a:r>
              <a:rPr lang="en-GB" dirty="0" smtClean="0"/>
              <a:t>No</a:t>
            </a:r>
            <a:endParaRPr lang="en-GB" dirty="0"/>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8534" y="2427891"/>
            <a:ext cx="914400" cy="681036"/>
          </a:xfrm>
          <a:prstGeom prst="rect">
            <a:avLst/>
          </a:prstGeom>
        </p:spPr>
      </p:pic>
      <p:sp>
        <p:nvSpPr>
          <p:cNvPr id="25" name="Rectangle 24"/>
          <p:cNvSpPr/>
          <p:nvPr/>
        </p:nvSpPr>
        <p:spPr>
          <a:xfrm>
            <a:off x="2471245" y="3721407"/>
            <a:ext cx="1158765" cy="3258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Test 1</a:t>
            </a:r>
            <a:endParaRPr lang="en-GB" dirty="0"/>
          </a:p>
        </p:txBody>
      </p:sp>
      <p:sp>
        <p:nvSpPr>
          <p:cNvPr id="26" name="Rectangle 25"/>
          <p:cNvSpPr/>
          <p:nvPr/>
        </p:nvSpPr>
        <p:spPr>
          <a:xfrm>
            <a:off x="3992618" y="3721406"/>
            <a:ext cx="1158765" cy="3258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Test 1</a:t>
            </a:r>
            <a:endParaRPr lang="en-GB" dirty="0"/>
          </a:p>
        </p:txBody>
      </p:sp>
      <p:sp>
        <p:nvSpPr>
          <p:cNvPr id="27" name="Rectangle 26"/>
          <p:cNvSpPr/>
          <p:nvPr/>
        </p:nvSpPr>
        <p:spPr>
          <a:xfrm>
            <a:off x="2701065" y="4192236"/>
            <a:ext cx="846177" cy="3468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ln>
                  <a:solidFill>
                    <a:sysClr val="windowText" lastClr="000000"/>
                  </a:solidFill>
                </a:ln>
                <a:solidFill>
                  <a:sysClr val="windowText" lastClr="000000"/>
                </a:solidFill>
              </a:rPr>
              <a:t>p&lt;0.025?</a:t>
            </a:r>
            <a:endParaRPr lang="en-GB" sz="1400" dirty="0">
              <a:ln>
                <a:solidFill>
                  <a:sysClr val="windowText" lastClr="000000"/>
                </a:solidFill>
              </a:ln>
              <a:solidFill>
                <a:sysClr val="windowText" lastClr="000000"/>
              </a:solidFill>
            </a:endParaRPr>
          </a:p>
        </p:txBody>
      </p:sp>
      <p:sp>
        <p:nvSpPr>
          <p:cNvPr id="28" name="Rectangle 27"/>
          <p:cNvSpPr/>
          <p:nvPr/>
        </p:nvSpPr>
        <p:spPr>
          <a:xfrm>
            <a:off x="4211974" y="4192236"/>
            <a:ext cx="792074" cy="3468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ln>
                  <a:solidFill>
                    <a:sysClr val="windowText" lastClr="000000"/>
                  </a:solidFill>
                </a:ln>
                <a:solidFill>
                  <a:sysClr val="windowText" lastClr="000000"/>
                </a:solidFill>
              </a:rPr>
              <a:t>p&lt;0.025?</a:t>
            </a:r>
            <a:endParaRPr lang="en-GB" sz="1400" dirty="0">
              <a:ln>
                <a:solidFill>
                  <a:sysClr val="windowText" lastClr="000000"/>
                </a:solidFill>
              </a:ln>
              <a:solidFill>
                <a:sysClr val="windowText" lastClr="000000"/>
              </a:solidFill>
            </a:endParaRPr>
          </a:p>
        </p:txBody>
      </p:sp>
      <p:cxnSp>
        <p:nvCxnSpPr>
          <p:cNvPr id="29" name="Straight Arrow Connector 28"/>
          <p:cNvCxnSpPr/>
          <p:nvPr/>
        </p:nvCxnSpPr>
        <p:spPr>
          <a:xfrm>
            <a:off x="3109749" y="4539079"/>
            <a:ext cx="0" cy="6081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4571999" y="4539079"/>
            <a:ext cx="0" cy="6081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2046938" y="3884315"/>
            <a:ext cx="4243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6" idx="3"/>
          </p:cNvCxnSpPr>
          <p:nvPr/>
        </p:nvCxnSpPr>
        <p:spPr>
          <a:xfrm flipV="1">
            <a:off x="5151383" y="3884316"/>
            <a:ext cx="382314"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4" name="Picture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2538" y="3380887"/>
            <a:ext cx="914400" cy="681036"/>
          </a:xfrm>
          <a:prstGeom prst="rect">
            <a:avLst/>
          </a:prstGeom>
        </p:spPr>
      </p:pic>
      <p:pic>
        <p:nvPicPr>
          <p:cNvPr id="35" name="Picture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9168" y="3465372"/>
            <a:ext cx="914400" cy="681036"/>
          </a:xfrm>
          <a:prstGeom prst="rect">
            <a:avLst/>
          </a:prstGeom>
        </p:spPr>
      </p:pic>
      <p:sp>
        <p:nvSpPr>
          <p:cNvPr id="37" name="TextBox 36"/>
          <p:cNvSpPr txBox="1"/>
          <p:nvPr/>
        </p:nvSpPr>
        <p:spPr>
          <a:xfrm>
            <a:off x="2046938" y="4061923"/>
            <a:ext cx="479618" cy="369332"/>
          </a:xfrm>
          <a:prstGeom prst="rect">
            <a:avLst/>
          </a:prstGeom>
          <a:noFill/>
        </p:spPr>
        <p:txBody>
          <a:bodyPr wrap="none" rtlCol="0">
            <a:spAutoFit/>
          </a:bodyPr>
          <a:lstStyle/>
          <a:p>
            <a:r>
              <a:rPr lang="en-GB" dirty="0" smtClean="0"/>
              <a:t>No</a:t>
            </a:r>
            <a:endParaRPr lang="en-GB" dirty="0"/>
          </a:p>
        </p:txBody>
      </p:sp>
      <p:sp>
        <p:nvSpPr>
          <p:cNvPr id="38" name="TextBox 37"/>
          <p:cNvSpPr txBox="1"/>
          <p:nvPr/>
        </p:nvSpPr>
        <p:spPr>
          <a:xfrm>
            <a:off x="5160484" y="4063394"/>
            <a:ext cx="479618" cy="369332"/>
          </a:xfrm>
          <a:prstGeom prst="rect">
            <a:avLst/>
          </a:prstGeom>
          <a:noFill/>
        </p:spPr>
        <p:txBody>
          <a:bodyPr wrap="none" rtlCol="0">
            <a:spAutoFit/>
          </a:bodyPr>
          <a:lstStyle/>
          <a:p>
            <a:r>
              <a:rPr lang="en-GB" dirty="0" smtClean="0"/>
              <a:t>No</a:t>
            </a:r>
            <a:endParaRPr lang="en-GB" dirty="0"/>
          </a:p>
        </p:txBody>
      </p:sp>
      <p:sp>
        <p:nvSpPr>
          <p:cNvPr id="40" name="TextBox 39"/>
          <p:cNvSpPr txBox="1"/>
          <p:nvPr/>
        </p:nvSpPr>
        <p:spPr>
          <a:xfrm>
            <a:off x="2665734" y="4658476"/>
            <a:ext cx="561051" cy="369332"/>
          </a:xfrm>
          <a:prstGeom prst="rect">
            <a:avLst/>
          </a:prstGeom>
          <a:noFill/>
        </p:spPr>
        <p:txBody>
          <a:bodyPr wrap="none" rtlCol="0">
            <a:spAutoFit/>
          </a:bodyPr>
          <a:lstStyle/>
          <a:p>
            <a:r>
              <a:rPr lang="en-GB" dirty="0" smtClean="0"/>
              <a:t>Yes</a:t>
            </a:r>
            <a:endParaRPr lang="en-GB" dirty="0"/>
          </a:p>
        </p:txBody>
      </p:sp>
      <p:sp>
        <p:nvSpPr>
          <p:cNvPr id="41" name="TextBox 40"/>
          <p:cNvSpPr txBox="1"/>
          <p:nvPr/>
        </p:nvSpPr>
        <p:spPr>
          <a:xfrm>
            <a:off x="4078562" y="4658476"/>
            <a:ext cx="561051" cy="369332"/>
          </a:xfrm>
          <a:prstGeom prst="rect">
            <a:avLst/>
          </a:prstGeom>
          <a:noFill/>
        </p:spPr>
        <p:txBody>
          <a:bodyPr wrap="none" rtlCol="0">
            <a:spAutoFit/>
          </a:bodyPr>
          <a:lstStyle/>
          <a:p>
            <a:r>
              <a:rPr lang="en-GB" dirty="0" smtClean="0"/>
              <a:t>Yes</a:t>
            </a:r>
            <a:endParaRPr lang="en-GB" dirty="0"/>
          </a:p>
        </p:txBody>
      </p:sp>
    </p:spTree>
    <p:extLst>
      <p:ext uri="{BB962C8B-B14F-4D97-AF65-F5344CB8AC3E}">
        <p14:creationId xmlns:p14="http://schemas.microsoft.com/office/powerpoint/2010/main" val="3215725537"/>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to correct for multiplicity?</a:t>
            </a:r>
            <a:endParaRPr lang="en-GB" dirty="0"/>
          </a:p>
        </p:txBody>
      </p:sp>
      <p:sp>
        <p:nvSpPr>
          <p:cNvPr id="3" name="Content Placeholder 2"/>
          <p:cNvSpPr>
            <a:spLocks noGrp="1"/>
          </p:cNvSpPr>
          <p:nvPr>
            <p:ph idx="1"/>
          </p:nvPr>
        </p:nvSpPr>
        <p:spPr/>
        <p:txBody>
          <a:bodyPr>
            <a:normAutofit fontScale="92500"/>
          </a:bodyPr>
          <a:lstStyle/>
          <a:p>
            <a:pPr marL="0" indent="0">
              <a:buNone/>
            </a:pPr>
            <a:r>
              <a:rPr lang="en-GB" b="1" u="sng" dirty="0" err="1" smtClean="0"/>
              <a:t>Bonferroni</a:t>
            </a:r>
            <a:r>
              <a:rPr lang="en-GB" b="1" u="sng" dirty="0" smtClean="0"/>
              <a:t>-Holm</a:t>
            </a:r>
          </a:p>
          <a:p>
            <a:pPr marL="0" indent="0">
              <a:buNone/>
            </a:pPr>
            <a:r>
              <a:rPr lang="en-GB" dirty="0" smtClean="0"/>
              <a:t>Conduct all tests (N tests). Order all the p-values from smallest to biggest: P</a:t>
            </a:r>
            <a:r>
              <a:rPr lang="en-GB" baseline="-25000" dirty="0" smtClean="0"/>
              <a:t>(1)</a:t>
            </a:r>
            <a:r>
              <a:rPr lang="en-GB" dirty="0" smtClean="0"/>
              <a:t>, P</a:t>
            </a:r>
            <a:r>
              <a:rPr lang="en-GB" baseline="-25000" dirty="0" smtClean="0"/>
              <a:t>(2)</a:t>
            </a:r>
            <a:r>
              <a:rPr lang="en-GB" dirty="0" smtClean="0"/>
              <a:t>,…P</a:t>
            </a:r>
            <a:r>
              <a:rPr lang="en-GB" baseline="-25000" dirty="0" smtClean="0"/>
              <a:t>(N)</a:t>
            </a:r>
            <a:endParaRPr lang="en-GB" dirty="0" smtClean="0"/>
          </a:p>
          <a:p>
            <a:pPr marL="0" indent="0">
              <a:buNone/>
            </a:pPr>
            <a:r>
              <a:rPr lang="en-GB" dirty="0" smtClean="0"/>
              <a:t>Test the smallest p-value (P</a:t>
            </a:r>
            <a:r>
              <a:rPr lang="en-GB" baseline="-25000" dirty="0" smtClean="0"/>
              <a:t>(1)</a:t>
            </a:r>
            <a:r>
              <a:rPr lang="en-GB" dirty="0" smtClean="0"/>
              <a:t>) on P</a:t>
            </a:r>
            <a:r>
              <a:rPr lang="en-GB" baseline="-25000" dirty="0" smtClean="0"/>
              <a:t>(1)</a:t>
            </a:r>
            <a:r>
              <a:rPr lang="en-GB" dirty="0" smtClean="0"/>
              <a:t> &lt;</a:t>
            </a:r>
            <a:r>
              <a:rPr lang="en-US" dirty="0" smtClean="0"/>
              <a:t>α/(N+1) and the </a:t>
            </a:r>
            <a:r>
              <a:rPr lang="en-US" dirty="0" err="1" smtClean="0"/>
              <a:t>m</a:t>
            </a:r>
            <a:r>
              <a:rPr lang="en-US" baseline="30000" dirty="0" err="1" smtClean="0"/>
              <a:t>th</a:t>
            </a:r>
            <a:r>
              <a:rPr lang="en-US" baseline="30000" dirty="0" smtClean="0"/>
              <a:t> </a:t>
            </a:r>
            <a:r>
              <a:rPr lang="en-GB" dirty="0" smtClean="0"/>
              <a:t> </a:t>
            </a:r>
            <a:r>
              <a:rPr lang="en-US" dirty="0" smtClean="0"/>
              <a:t>p-value on </a:t>
            </a:r>
            <a:r>
              <a:rPr lang="en-GB" dirty="0" smtClean="0"/>
              <a:t>P</a:t>
            </a:r>
            <a:r>
              <a:rPr lang="en-GB" baseline="-25000" dirty="0" smtClean="0"/>
              <a:t>(m)</a:t>
            </a:r>
            <a:r>
              <a:rPr lang="en-GB" dirty="0" smtClean="0"/>
              <a:t> &lt;</a:t>
            </a:r>
            <a:r>
              <a:rPr lang="en-US" dirty="0" smtClean="0"/>
              <a:t>α/(N+1-m). STOP at first non significant p-value (this p-value and all bigger p-values will be considered non-significant). </a:t>
            </a:r>
          </a:p>
          <a:p>
            <a:pPr marL="0" indent="0">
              <a:buNone/>
            </a:pPr>
            <a:endParaRPr lang="en-US" dirty="0"/>
          </a:p>
          <a:p>
            <a:pPr marL="0" indent="0">
              <a:buNone/>
            </a:pPr>
            <a:r>
              <a:rPr lang="en-US" b="1" dirty="0">
                <a:solidFill>
                  <a:srgbClr val="00B050"/>
                </a:solidFill>
              </a:rPr>
              <a:t>Advantages</a:t>
            </a:r>
            <a:r>
              <a:rPr lang="en-US" b="1" dirty="0" smtClean="0">
                <a:solidFill>
                  <a:srgbClr val="00B050"/>
                </a:solidFill>
              </a:rPr>
              <a:t>:</a:t>
            </a:r>
            <a:endParaRPr lang="en-US" dirty="0"/>
          </a:p>
          <a:p>
            <a:r>
              <a:rPr lang="en-US" dirty="0"/>
              <a:t>No order of </a:t>
            </a:r>
            <a:r>
              <a:rPr lang="en-US" dirty="0" smtClean="0"/>
              <a:t>objectives.</a:t>
            </a:r>
          </a:p>
          <a:p>
            <a:r>
              <a:rPr lang="en-US" dirty="0" smtClean="0"/>
              <a:t>Not as conservative as </a:t>
            </a:r>
            <a:r>
              <a:rPr lang="en-GB" dirty="0" err="1" smtClean="0"/>
              <a:t>Bonferroni</a:t>
            </a:r>
            <a:r>
              <a:rPr lang="en-GB" dirty="0" smtClean="0"/>
              <a:t>.</a:t>
            </a:r>
            <a:endParaRPr lang="en-US" dirty="0"/>
          </a:p>
          <a:p>
            <a:pPr marL="0" indent="0">
              <a:buNone/>
            </a:pPr>
            <a:r>
              <a:rPr lang="en-US" b="1" dirty="0">
                <a:solidFill>
                  <a:srgbClr val="FF0000"/>
                </a:solidFill>
              </a:rPr>
              <a:t>Disadvantages:</a:t>
            </a:r>
          </a:p>
          <a:p>
            <a:r>
              <a:rPr lang="en-US" dirty="0" smtClean="0"/>
              <a:t>Hard to implement/explain.</a:t>
            </a:r>
          </a:p>
          <a:p>
            <a:pPr marL="0" indent="0">
              <a:buNone/>
            </a:pPr>
            <a:endParaRPr lang="en-GB" dirty="0"/>
          </a:p>
        </p:txBody>
      </p:sp>
    </p:spTree>
    <p:extLst>
      <p:ext uri="{BB962C8B-B14F-4D97-AF65-F5344CB8AC3E}">
        <p14:creationId xmlns:p14="http://schemas.microsoft.com/office/powerpoint/2010/main" val="4086933210"/>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r>
              <a:rPr lang="de-DE" sz="2800" dirty="0"/>
              <a:t>Beispiel für Adjustierung des Fehlers 1. Art in Zwischenauswertungen</a:t>
            </a:r>
          </a:p>
        </p:txBody>
      </p:sp>
      <p:sp>
        <p:nvSpPr>
          <p:cNvPr id="4" name="Datumsplatzhalter 3"/>
          <p:cNvSpPr>
            <a:spLocks noGrp="1"/>
          </p:cNvSpPr>
          <p:nvPr>
            <p:ph type="dt" sz="half" idx="10"/>
          </p:nvPr>
        </p:nvSpPr>
        <p:spPr/>
        <p:txBody>
          <a:bodyPr/>
          <a:lstStyle/>
          <a:p>
            <a:fld id="{8A4799DE-A777-4929-8C01-35184A0B06EE}" type="datetime1">
              <a:rPr lang="de-AT" smtClean="0">
                <a:solidFill>
                  <a:prstClr val="black">
                    <a:tint val="75000"/>
                  </a:prstClr>
                </a:solidFill>
              </a:rPr>
              <a:pPr/>
              <a:t>18.06.2021</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6" name="Foliennummernplatzhalter 5"/>
          <p:cNvSpPr>
            <a:spLocks noGrp="1"/>
          </p:cNvSpPr>
          <p:nvPr>
            <p:ph type="sldNum" sz="quarter" idx="12"/>
          </p:nvPr>
        </p:nvSpPr>
        <p:spPr/>
        <p:txBody>
          <a:bodyPr/>
          <a:lstStyle/>
          <a:p>
            <a:r>
              <a:rPr lang="de-DE" altLang="en-US">
                <a:solidFill>
                  <a:prstClr val="black">
                    <a:tint val="75000"/>
                  </a:prstClr>
                </a:solidFill>
              </a:rPr>
              <a:t>Seite </a:t>
            </a:r>
            <a:fld id="{FCAB0C56-824E-46B9-B628-56761D2BFCE9}" type="slidenum">
              <a:rPr lang="de-DE" altLang="en-US">
                <a:solidFill>
                  <a:prstClr val="black">
                    <a:tint val="75000"/>
                  </a:prstClr>
                </a:solidFill>
              </a:rPr>
              <a:pPr/>
              <a:t>209</a:t>
            </a:fld>
            <a:endParaRPr lang="de-DE" altLang="en-US">
              <a:solidFill>
                <a:prstClr val="black">
                  <a:tint val="75000"/>
                </a:prstClr>
              </a:solidFill>
            </a:endParaRPr>
          </a:p>
        </p:txBody>
      </p:sp>
      <p:pic>
        <p:nvPicPr>
          <p:cNvPr id="103430" name="Picture 6"/>
          <p:cNvPicPr>
            <a:picLocks noChangeAspect="1" noChangeArrowheads="1"/>
          </p:cNvPicPr>
          <p:nvPr/>
        </p:nvPicPr>
        <p:blipFill>
          <a:blip r:embed="rId3" cstate="print"/>
          <a:srcRect/>
          <a:stretch>
            <a:fillRect/>
          </a:stretch>
        </p:blipFill>
        <p:spPr bwMode="auto">
          <a:xfrm>
            <a:off x="827088" y="1628775"/>
            <a:ext cx="6769100" cy="4197350"/>
          </a:xfrm>
          <a:prstGeom prst="rect">
            <a:avLst/>
          </a:prstGeom>
          <a:noFill/>
          <a:ln w="9525">
            <a:noFill/>
            <a:miter lim="800000"/>
            <a:headEnd/>
            <a:tailEnd/>
          </a:ln>
          <a:effectLst/>
        </p:spPr>
      </p:pic>
    </p:spTree>
    <p:extLst>
      <p:ext uri="{BB962C8B-B14F-4D97-AF65-F5344CB8AC3E}">
        <p14:creationId xmlns:p14="http://schemas.microsoft.com/office/powerpoint/2010/main" val="25845117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Medizinproduktestudie</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21</a:t>
            </a:fld>
            <a:endParaRPr lang="de-AT">
              <a:latin typeface="+mj-lt"/>
            </a:endParaRPr>
          </a:p>
        </p:txBody>
      </p:sp>
      <p:pic>
        <p:nvPicPr>
          <p:cNvPr id="8550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1" y="1628800"/>
            <a:ext cx="4392488" cy="4801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7676271"/>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6254179F-52F0-495A-9680-0484A60735BF}" type="datetime1">
              <a:rPr lang="de-AT" smtClean="0">
                <a:solidFill>
                  <a:prstClr val="black">
                    <a:tint val="75000"/>
                  </a:prstClr>
                </a:solidFill>
              </a:rPr>
              <a:pPr/>
              <a:t>18.06.2021</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210</a:t>
            </a:fld>
            <a:endParaRPr lang="de-DE" altLang="en-US">
              <a:solidFill>
                <a:prstClr val="black">
                  <a:tint val="75000"/>
                </a:prstClr>
              </a:solidFill>
            </a:endParaRPr>
          </a:p>
        </p:txBody>
      </p:sp>
      <p:sp>
        <p:nvSpPr>
          <p:cNvPr id="7" name="Rectangle 2"/>
          <p:cNvSpPr>
            <a:spLocks noGrp="1" noChangeArrowheads="1"/>
          </p:cNvSpPr>
          <p:nvPr>
            <p:ph type="title"/>
          </p:nvPr>
        </p:nvSpPr>
        <p:spPr>
          <a:xfrm>
            <a:off x="457200" y="274638"/>
            <a:ext cx="6186502" cy="1143000"/>
          </a:xfrm>
        </p:spPr>
        <p:txBody>
          <a:bodyPr>
            <a:normAutofit/>
          </a:bodyPr>
          <a:lstStyle/>
          <a:p>
            <a:r>
              <a:rPr lang="de-DE" sz="2800" dirty="0" smtClean="0"/>
              <a:t>Subgruppenanalysen</a:t>
            </a:r>
            <a:endParaRPr lang="de-DE" sz="2800" dirty="0"/>
          </a:p>
        </p:txBody>
      </p:sp>
      <p:pic>
        <p:nvPicPr>
          <p:cNvPr id="543747" name="Picture 3"/>
          <p:cNvPicPr>
            <a:picLocks noChangeAspect="1" noChangeArrowheads="1"/>
          </p:cNvPicPr>
          <p:nvPr/>
        </p:nvPicPr>
        <p:blipFill>
          <a:blip r:embed="rId2" cstate="print"/>
          <a:srcRect/>
          <a:stretch>
            <a:fillRect/>
          </a:stretch>
        </p:blipFill>
        <p:spPr bwMode="auto">
          <a:xfrm>
            <a:off x="1547664" y="1484784"/>
            <a:ext cx="3848100" cy="5133975"/>
          </a:xfrm>
          <a:prstGeom prst="rect">
            <a:avLst/>
          </a:prstGeom>
          <a:noFill/>
          <a:ln w="9525">
            <a:noFill/>
            <a:miter lim="800000"/>
            <a:headEnd/>
            <a:tailEnd/>
          </a:ln>
        </p:spPr>
      </p:pic>
    </p:spTree>
    <p:extLst>
      <p:ext uri="{BB962C8B-B14F-4D97-AF65-F5344CB8AC3E}">
        <p14:creationId xmlns:p14="http://schemas.microsoft.com/office/powerpoint/2010/main" val="230738387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de-DE"/>
              <a:t>Lösungen für das Multiplizitätsproblem </a:t>
            </a:r>
          </a:p>
        </p:txBody>
      </p:sp>
      <p:sp>
        <p:nvSpPr>
          <p:cNvPr id="105476" name="Rectangle 4"/>
          <p:cNvSpPr>
            <a:spLocks noGrp="1" noChangeArrowheads="1"/>
          </p:cNvSpPr>
          <p:nvPr>
            <p:ph idx="1"/>
          </p:nvPr>
        </p:nvSpPr>
        <p:spPr>
          <a:xfrm>
            <a:off x="457200" y="1844675"/>
            <a:ext cx="8229600" cy="4286250"/>
          </a:xfrm>
          <a:noFill/>
          <a:ln/>
        </p:spPr>
        <p:txBody>
          <a:bodyPr/>
          <a:lstStyle/>
          <a:p>
            <a:r>
              <a:rPr lang="de-DE" sz="2400"/>
              <a:t>die Studie als explorativ zu definieren – data mining, fishing for significance erlaubt</a:t>
            </a:r>
          </a:p>
          <a:p>
            <a:r>
              <a:rPr lang="de-DE" sz="2400"/>
              <a:t>1 primärer Zielparameter wird konfirmatorisch ausgewertet, alle übrigen explorativ</a:t>
            </a:r>
          </a:p>
          <a:p>
            <a:r>
              <a:rPr lang="de-DE" sz="2400"/>
              <a:t>Alfa-Adjustierung: Aufteilung des Signifikanzniveaus (erhöht Fallzahl)</a:t>
            </a:r>
            <a:br>
              <a:rPr lang="de-DE" sz="2400"/>
            </a:br>
            <a:r>
              <a:rPr lang="de-DE" sz="2400"/>
              <a:t>Extrembeispiel: Biomarkersuche in Proteomics und Genomics</a:t>
            </a:r>
          </a:p>
          <a:p>
            <a:r>
              <a:rPr lang="de-DE" sz="2400"/>
              <a:t>A priori Ordnung der Hypothesen (bis zur ersten Nichtsignifikanz mit alfa=0,05 testen)</a:t>
            </a:r>
          </a:p>
          <a:p>
            <a:endParaRPr lang="de-DE" sz="2400"/>
          </a:p>
        </p:txBody>
      </p:sp>
      <p:sp>
        <p:nvSpPr>
          <p:cNvPr id="4" name="Datumsplatzhalter 3"/>
          <p:cNvSpPr>
            <a:spLocks noGrp="1"/>
          </p:cNvSpPr>
          <p:nvPr>
            <p:ph type="dt" sz="half" idx="10"/>
          </p:nvPr>
        </p:nvSpPr>
        <p:spPr/>
        <p:txBody>
          <a:bodyPr/>
          <a:lstStyle/>
          <a:p>
            <a:fld id="{F7E4AEA8-173F-4ED4-876F-74BF16AA811D}" type="datetime1">
              <a:rPr lang="de-AT" smtClean="0">
                <a:solidFill>
                  <a:prstClr val="black">
                    <a:tint val="75000"/>
                  </a:prstClr>
                </a:solidFill>
              </a:rPr>
              <a:pPr/>
              <a:t>18.06.2021</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6" name="Foliennummernplatzhalter 5"/>
          <p:cNvSpPr>
            <a:spLocks noGrp="1"/>
          </p:cNvSpPr>
          <p:nvPr>
            <p:ph type="sldNum" sz="quarter" idx="12"/>
          </p:nvPr>
        </p:nvSpPr>
        <p:spPr/>
        <p:txBody>
          <a:bodyPr/>
          <a:lstStyle/>
          <a:p>
            <a:r>
              <a:rPr lang="de-DE" altLang="en-US">
                <a:solidFill>
                  <a:prstClr val="black">
                    <a:tint val="75000"/>
                  </a:prstClr>
                </a:solidFill>
              </a:rPr>
              <a:t>Seite </a:t>
            </a:r>
            <a:fld id="{B7CE23FC-3959-4ED8-A627-51F77DB233D6}" type="slidenum">
              <a:rPr lang="de-DE" altLang="en-US">
                <a:solidFill>
                  <a:prstClr val="black">
                    <a:tint val="75000"/>
                  </a:prstClr>
                </a:solidFill>
              </a:rPr>
              <a:pPr/>
              <a:t>211</a:t>
            </a:fld>
            <a:endParaRPr lang="de-DE" altLang="en-US">
              <a:solidFill>
                <a:prstClr val="black">
                  <a:tint val="75000"/>
                </a:prstClr>
              </a:solidFill>
            </a:endParaRPr>
          </a:p>
        </p:txBody>
      </p:sp>
    </p:spTree>
    <p:extLst>
      <p:ext uri="{BB962C8B-B14F-4D97-AF65-F5344CB8AC3E}">
        <p14:creationId xmlns:p14="http://schemas.microsoft.com/office/powerpoint/2010/main" val="343834802"/>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ANOVA</a:t>
            </a:r>
            <a:endParaRPr lang="de-AT" dirty="0"/>
          </a:p>
        </p:txBody>
      </p:sp>
      <p:sp>
        <p:nvSpPr>
          <p:cNvPr id="3" name="Inhaltsplatzhalter 2"/>
          <p:cNvSpPr>
            <a:spLocks noGrp="1"/>
          </p:cNvSpPr>
          <p:nvPr>
            <p:ph idx="1"/>
          </p:nvPr>
        </p:nvSpPr>
        <p:spPr/>
        <p:txBody>
          <a:bodyPr/>
          <a:lstStyle/>
          <a:p>
            <a:r>
              <a:rPr lang="en-US" sz="2000" dirty="0" smtClean="0"/>
              <a:t>Null </a:t>
            </a:r>
            <a:r>
              <a:rPr lang="en-US" sz="2000" dirty="0" err="1" smtClean="0"/>
              <a:t>Hyothesis</a:t>
            </a:r>
            <a:r>
              <a:rPr lang="en-US" sz="2000" dirty="0" smtClean="0"/>
              <a:t>:</a:t>
            </a:r>
          </a:p>
          <a:p>
            <a:pPr lvl="1"/>
            <a:r>
              <a:rPr lang="en-US" sz="2000" dirty="0" smtClean="0"/>
              <a:t>Like a t-test, ANOVA tests the null hypothesis that the means are the same.</a:t>
            </a:r>
          </a:p>
          <a:p>
            <a:r>
              <a:rPr lang="en-US" sz="2000" dirty="0" smtClean="0"/>
              <a:t>Experimental Hypothesis:</a:t>
            </a:r>
          </a:p>
          <a:p>
            <a:pPr lvl="1"/>
            <a:r>
              <a:rPr lang="en-US" sz="2000" dirty="0" smtClean="0"/>
              <a:t>The means differ.</a:t>
            </a:r>
          </a:p>
          <a:p>
            <a:r>
              <a:rPr lang="en-US" sz="2000" dirty="0" smtClean="0"/>
              <a:t>ANOVA is an Omnibus test</a:t>
            </a:r>
          </a:p>
          <a:p>
            <a:pPr lvl="1"/>
            <a:r>
              <a:rPr lang="en-US" sz="2000" dirty="0" smtClean="0"/>
              <a:t>It test for an overall difference between groups.</a:t>
            </a:r>
          </a:p>
          <a:p>
            <a:pPr lvl="1"/>
            <a:r>
              <a:rPr lang="en-US" sz="2000" dirty="0" smtClean="0"/>
              <a:t>It tells us that the group means are different.</a:t>
            </a:r>
          </a:p>
          <a:p>
            <a:pPr lvl="1"/>
            <a:r>
              <a:rPr lang="en-US" sz="2000" dirty="0" smtClean="0"/>
              <a:t>It doesn’t tell us exactly which means differ.</a:t>
            </a:r>
          </a:p>
          <a:p>
            <a:r>
              <a:rPr lang="en-US" dirty="0" smtClean="0"/>
              <a:t>H0: </a:t>
            </a:r>
            <a:r>
              <a:rPr lang="el-GR" dirty="0" smtClean="0"/>
              <a:t>μ</a:t>
            </a:r>
            <a:r>
              <a:rPr lang="de-AT" baseline="-25000" dirty="0" smtClean="0"/>
              <a:t>1 </a:t>
            </a:r>
            <a:r>
              <a:rPr lang="de-AT" dirty="0" smtClean="0"/>
              <a:t>= </a:t>
            </a:r>
            <a:r>
              <a:rPr lang="el-GR" dirty="0" smtClean="0"/>
              <a:t>μ</a:t>
            </a:r>
            <a:r>
              <a:rPr lang="de-AT" baseline="-25000" dirty="0" smtClean="0"/>
              <a:t>2</a:t>
            </a:r>
            <a:r>
              <a:rPr lang="de-AT" dirty="0" smtClean="0"/>
              <a:t> = …</a:t>
            </a:r>
            <a:r>
              <a:rPr lang="de-AT" baseline="-25000" dirty="0" smtClean="0"/>
              <a:t> </a:t>
            </a:r>
            <a:r>
              <a:rPr lang="de-AT" dirty="0" smtClean="0"/>
              <a:t>= </a:t>
            </a:r>
            <a:r>
              <a:rPr lang="el-GR" dirty="0" smtClean="0"/>
              <a:t>μ</a:t>
            </a:r>
            <a:r>
              <a:rPr lang="de-AT" baseline="-25000" dirty="0" smtClean="0"/>
              <a:t>k</a:t>
            </a:r>
          </a:p>
          <a:p>
            <a:r>
              <a:rPr lang="de-AT" dirty="0" smtClean="0"/>
              <a:t>H1: es gibt i und j mit </a:t>
            </a:r>
            <a:r>
              <a:rPr lang="el-GR" dirty="0" smtClean="0"/>
              <a:t>μ</a:t>
            </a:r>
            <a:r>
              <a:rPr lang="de-AT" baseline="-25000" dirty="0" smtClean="0"/>
              <a:t>i </a:t>
            </a:r>
            <a:r>
              <a:rPr lang="de-AT" dirty="0" smtClean="0"/>
              <a:t>≠ </a:t>
            </a:r>
            <a:r>
              <a:rPr lang="el-GR" dirty="0" smtClean="0"/>
              <a:t>μ</a:t>
            </a:r>
            <a:r>
              <a:rPr lang="de-AT" baseline="-25000" dirty="0" smtClean="0"/>
              <a:t>j</a:t>
            </a:r>
            <a:endParaRPr lang="en-US" dirty="0" smtClean="0"/>
          </a:p>
          <a:p>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212</a:t>
            </a:fld>
            <a:endParaRPr lang="de-DE" altLang="en-US"/>
          </a:p>
        </p:txBody>
      </p:sp>
    </p:spTree>
    <p:extLst>
      <p:ext uri="{BB962C8B-B14F-4D97-AF65-F5344CB8AC3E}">
        <p14:creationId xmlns:p14="http://schemas.microsoft.com/office/powerpoint/2010/main" val="3601761962"/>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Theory</a:t>
            </a:r>
            <a:r>
              <a:rPr lang="de-AT" dirty="0" smtClean="0"/>
              <a:t> </a:t>
            </a:r>
            <a:r>
              <a:rPr lang="de-AT" dirty="0" err="1" smtClean="0"/>
              <a:t>of</a:t>
            </a:r>
            <a:r>
              <a:rPr lang="de-AT" dirty="0" smtClean="0"/>
              <a:t> ANOVA (1)</a:t>
            </a:r>
            <a:endParaRPr lang="de-AT" dirty="0"/>
          </a:p>
        </p:txBody>
      </p:sp>
      <p:sp>
        <p:nvSpPr>
          <p:cNvPr id="3" name="Inhaltsplatzhalter 2"/>
          <p:cNvSpPr>
            <a:spLocks noGrp="1"/>
          </p:cNvSpPr>
          <p:nvPr>
            <p:ph idx="1"/>
          </p:nvPr>
        </p:nvSpPr>
        <p:spPr>
          <a:xfrm>
            <a:off x="457200" y="1600200"/>
            <a:ext cx="8219256" cy="5069160"/>
          </a:xfrm>
        </p:spPr>
        <p:txBody>
          <a:bodyPr>
            <a:normAutofit/>
          </a:bodyPr>
          <a:lstStyle/>
          <a:p>
            <a:r>
              <a:rPr lang="de-AT" dirty="0" smtClean="0"/>
              <a:t>Same </a:t>
            </a:r>
            <a:r>
              <a:rPr lang="de-AT" dirty="0" err="1" smtClean="0"/>
              <a:t>concept</a:t>
            </a:r>
            <a:r>
              <a:rPr lang="de-AT" dirty="0" smtClean="0"/>
              <a:t> </a:t>
            </a:r>
            <a:r>
              <a:rPr lang="de-AT" dirty="0" err="1" smtClean="0"/>
              <a:t>as</a:t>
            </a:r>
            <a:r>
              <a:rPr lang="de-AT" dirty="0" smtClean="0"/>
              <a:t> </a:t>
            </a:r>
            <a:r>
              <a:rPr lang="de-AT" dirty="0" err="1" smtClean="0"/>
              <a:t>shown</a:t>
            </a:r>
            <a:r>
              <a:rPr lang="de-AT" dirty="0" smtClean="0"/>
              <a:t> </a:t>
            </a:r>
            <a:r>
              <a:rPr lang="de-AT" dirty="0" err="1" smtClean="0"/>
              <a:t>for</a:t>
            </a:r>
            <a:r>
              <a:rPr lang="de-AT" dirty="0" smtClean="0"/>
              <a:t> </a:t>
            </a:r>
            <a:r>
              <a:rPr lang="de-AT" dirty="0" err="1" smtClean="0"/>
              <a:t>the</a:t>
            </a:r>
            <a:r>
              <a:rPr lang="de-AT" dirty="0" smtClean="0"/>
              <a:t> F-</a:t>
            </a:r>
            <a:r>
              <a:rPr lang="de-AT" dirty="0" err="1" smtClean="0"/>
              <a:t>test</a:t>
            </a:r>
            <a:r>
              <a:rPr lang="de-AT" dirty="0" smtClean="0"/>
              <a:t> </a:t>
            </a:r>
            <a:r>
              <a:rPr lang="de-AT" dirty="0" err="1" smtClean="0"/>
              <a:t>for</a:t>
            </a:r>
            <a:r>
              <a:rPr lang="de-AT" dirty="0" smtClean="0"/>
              <a:t> </a:t>
            </a:r>
            <a:r>
              <a:rPr lang="de-AT" dirty="0" err="1" smtClean="0"/>
              <a:t>regression</a:t>
            </a:r>
            <a:endParaRPr lang="de-AT" dirty="0" smtClean="0"/>
          </a:p>
          <a:p>
            <a:r>
              <a:rPr lang="de-AT" dirty="0" err="1" smtClean="0"/>
              <a:t>Decomposition</a:t>
            </a:r>
            <a:r>
              <a:rPr lang="de-AT" dirty="0" smtClean="0"/>
              <a:t> </a:t>
            </a:r>
            <a:r>
              <a:rPr lang="de-AT" dirty="0" err="1" smtClean="0"/>
              <a:t>of</a:t>
            </a:r>
            <a:r>
              <a:rPr lang="de-AT" dirty="0" smtClean="0"/>
              <a:t> </a:t>
            </a:r>
            <a:r>
              <a:rPr lang="de-AT" dirty="0" err="1" smtClean="0"/>
              <a:t>the</a:t>
            </a:r>
            <a:r>
              <a:rPr lang="de-AT" dirty="0" smtClean="0"/>
              <a:t> total </a:t>
            </a:r>
            <a:r>
              <a:rPr lang="de-AT" dirty="0" err="1" smtClean="0"/>
              <a:t>variability</a:t>
            </a:r>
            <a:r>
              <a:rPr lang="de-AT" dirty="0" smtClean="0"/>
              <a:t> (SS</a:t>
            </a:r>
            <a:r>
              <a:rPr lang="de-AT" baseline="-25000" dirty="0" smtClean="0"/>
              <a:t>T</a:t>
            </a:r>
            <a:r>
              <a:rPr lang="de-AT" dirty="0" smtClean="0"/>
              <a:t>) </a:t>
            </a:r>
            <a:r>
              <a:rPr lang="de-AT" dirty="0" err="1" smtClean="0"/>
              <a:t>into</a:t>
            </a:r>
            <a:r>
              <a:rPr lang="de-AT" dirty="0" smtClean="0"/>
              <a:t> (i) </a:t>
            </a:r>
            <a:r>
              <a:rPr lang="de-AT" dirty="0" err="1" smtClean="0"/>
              <a:t>variability</a:t>
            </a:r>
            <a:r>
              <a:rPr lang="de-AT" dirty="0" smtClean="0"/>
              <a:t> </a:t>
            </a:r>
            <a:r>
              <a:rPr lang="de-AT" dirty="0" err="1" smtClean="0"/>
              <a:t>between</a:t>
            </a:r>
            <a:r>
              <a:rPr lang="de-AT" dirty="0" smtClean="0"/>
              <a:t> </a:t>
            </a:r>
            <a:r>
              <a:rPr lang="de-AT" dirty="0" err="1" smtClean="0"/>
              <a:t>groups</a:t>
            </a:r>
            <a:r>
              <a:rPr lang="de-AT" dirty="0" smtClean="0"/>
              <a:t> (SS</a:t>
            </a:r>
            <a:r>
              <a:rPr lang="de-AT" baseline="-25000" dirty="0" smtClean="0"/>
              <a:t>M</a:t>
            </a:r>
            <a:r>
              <a:rPr lang="de-AT" dirty="0" smtClean="0"/>
              <a:t>) </a:t>
            </a:r>
            <a:r>
              <a:rPr lang="de-AT" dirty="0" err="1" smtClean="0"/>
              <a:t>and</a:t>
            </a:r>
            <a:r>
              <a:rPr lang="de-AT" dirty="0" smtClean="0"/>
              <a:t> (</a:t>
            </a:r>
            <a:r>
              <a:rPr lang="de-AT" dirty="0" err="1" smtClean="0"/>
              <a:t>ii</a:t>
            </a:r>
            <a:r>
              <a:rPr lang="de-AT" dirty="0" smtClean="0"/>
              <a:t>) </a:t>
            </a:r>
            <a:r>
              <a:rPr lang="de-AT" dirty="0" err="1" smtClean="0"/>
              <a:t>variability</a:t>
            </a:r>
            <a:r>
              <a:rPr lang="de-AT" dirty="0" smtClean="0"/>
              <a:t> </a:t>
            </a:r>
            <a:r>
              <a:rPr lang="de-AT" dirty="0" err="1" smtClean="0"/>
              <a:t>within</a:t>
            </a:r>
            <a:r>
              <a:rPr lang="de-AT" dirty="0" smtClean="0"/>
              <a:t> </a:t>
            </a:r>
            <a:r>
              <a:rPr lang="de-AT" dirty="0" err="1" smtClean="0"/>
              <a:t>groups</a:t>
            </a:r>
            <a:r>
              <a:rPr lang="de-AT" dirty="0" smtClean="0"/>
              <a:t> (SS</a:t>
            </a:r>
            <a:r>
              <a:rPr lang="de-AT" baseline="-25000" dirty="0" smtClean="0"/>
              <a:t>R</a:t>
            </a:r>
            <a:r>
              <a:rPr lang="de-AT" dirty="0" smtClean="0"/>
              <a:t>)</a:t>
            </a:r>
          </a:p>
          <a:p>
            <a:endParaRPr lang="de-AT" dirty="0" smtClean="0"/>
          </a:p>
          <a:p>
            <a:endParaRPr lang="de-AT" dirty="0" smtClean="0"/>
          </a:p>
          <a:p>
            <a:endParaRPr lang="de-AT" dirty="0" smtClean="0"/>
          </a:p>
          <a:p>
            <a:endParaRPr lang="de-AT" dirty="0" smtClean="0"/>
          </a:p>
          <a:p>
            <a:endParaRPr lang="de-AT" dirty="0" smtClean="0"/>
          </a:p>
          <a:p>
            <a:r>
              <a:rPr lang="de-AT" dirty="0" smtClean="0"/>
              <a:t>k … </a:t>
            </a:r>
            <a:r>
              <a:rPr lang="de-AT" dirty="0" err="1" smtClean="0"/>
              <a:t>number</a:t>
            </a:r>
            <a:r>
              <a:rPr lang="de-AT" dirty="0" smtClean="0"/>
              <a:t> </a:t>
            </a:r>
            <a:r>
              <a:rPr lang="de-AT" dirty="0" err="1" smtClean="0"/>
              <a:t>of</a:t>
            </a:r>
            <a:r>
              <a:rPr lang="de-AT" dirty="0" smtClean="0"/>
              <a:t> </a:t>
            </a:r>
            <a:r>
              <a:rPr lang="de-AT" dirty="0" err="1" smtClean="0"/>
              <a:t>groups</a:t>
            </a:r>
            <a:r>
              <a:rPr lang="de-AT" dirty="0" smtClean="0"/>
              <a:t>, </a:t>
            </a:r>
            <a:r>
              <a:rPr lang="de-AT" dirty="0" err="1" smtClean="0"/>
              <a:t>ni</a:t>
            </a:r>
            <a:r>
              <a:rPr lang="de-AT" dirty="0" smtClean="0"/>
              <a:t> … </a:t>
            </a:r>
            <a:r>
              <a:rPr lang="de-AT" dirty="0" err="1" smtClean="0"/>
              <a:t>size</a:t>
            </a:r>
            <a:r>
              <a:rPr lang="de-AT" dirty="0" smtClean="0"/>
              <a:t> </a:t>
            </a:r>
            <a:r>
              <a:rPr lang="de-AT" dirty="0" err="1" smtClean="0"/>
              <a:t>of</a:t>
            </a:r>
            <a:r>
              <a:rPr lang="de-AT" dirty="0" smtClean="0"/>
              <a:t> </a:t>
            </a:r>
            <a:r>
              <a:rPr lang="de-AT" dirty="0" err="1" smtClean="0"/>
              <a:t>group</a:t>
            </a:r>
            <a:r>
              <a:rPr lang="de-AT" dirty="0" smtClean="0"/>
              <a:t> i, N … n1+ … + </a:t>
            </a:r>
            <a:r>
              <a:rPr lang="de-AT" dirty="0" err="1" smtClean="0"/>
              <a:t>nk</a:t>
            </a:r>
            <a:endParaRPr lang="de-AT" dirty="0" smtClean="0"/>
          </a:p>
          <a:p>
            <a:r>
              <a:rPr lang="de-AT" dirty="0" smtClean="0"/>
              <a:t>SS … </a:t>
            </a:r>
            <a:r>
              <a:rPr lang="de-AT" dirty="0" err="1" smtClean="0"/>
              <a:t>Sum</a:t>
            </a:r>
            <a:r>
              <a:rPr lang="de-AT" dirty="0" smtClean="0"/>
              <a:t> </a:t>
            </a:r>
            <a:r>
              <a:rPr lang="de-AT" dirty="0" err="1" smtClean="0"/>
              <a:t>of</a:t>
            </a:r>
            <a:r>
              <a:rPr lang="de-AT" dirty="0" smtClean="0"/>
              <a:t> </a:t>
            </a:r>
            <a:r>
              <a:rPr lang="de-AT" dirty="0" err="1" smtClean="0"/>
              <a:t>squares</a:t>
            </a:r>
            <a:endParaRPr lang="de-AT" dirty="0" smtClean="0"/>
          </a:p>
          <a:p>
            <a:r>
              <a:rPr lang="de-AT" dirty="0" smtClean="0"/>
              <a:t>MS … </a:t>
            </a:r>
            <a:r>
              <a:rPr lang="de-AT" dirty="0" err="1" smtClean="0"/>
              <a:t>Mean</a:t>
            </a:r>
            <a:r>
              <a:rPr lang="de-AT" dirty="0" smtClean="0"/>
              <a:t> </a:t>
            </a:r>
            <a:r>
              <a:rPr lang="de-AT" dirty="0" err="1" smtClean="0"/>
              <a:t>squares</a:t>
            </a:r>
            <a:endParaRPr lang="de-AT" dirty="0" smtClean="0"/>
          </a:p>
          <a:p>
            <a:endParaRPr lang="de-AT" dirty="0" smtClean="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dirty="0" smtClean="0"/>
              <a:t>Seite </a:t>
            </a:r>
            <a:fld id="{BE0F3011-52C4-4BC1-A5CB-FF9A0F79CDD4}" type="slidenum">
              <a:rPr lang="de-DE" altLang="en-US" smtClean="0"/>
              <a:pPr/>
              <a:t>213</a:t>
            </a:fld>
            <a:endParaRPr lang="de-DE" altLang="en-US" dirty="0"/>
          </a:p>
        </p:txBody>
      </p:sp>
      <p:graphicFrame>
        <p:nvGraphicFramePr>
          <p:cNvPr id="1179651" name="Object 3"/>
          <p:cNvGraphicFramePr>
            <a:graphicFrameLocks noChangeAspect="1"/>
          </p:cNvGraphicFramePr>
          <p:nvPr/>
        </p:nvGraphicFramePr>
        <p:xfrm>
          <a:off x="899592" y="2996952"/>
          <a:ext cx="2664296" cy="507012"/>
        </p:xfrm>
        <a:graphic>
          <a:graphicData uri="http://schemas.openxmlformats.org/presentationml/2006/ole">
            <mc:AlternateContent xmlns:mc="http://schemas.openxmlformats.org/markup-compatibility/2006">
              <mc:Choice xmlns:v="urn:schemas-microsoft-com:vml" Requires="v">
                <p:oleObj spid="_x0000_s727250" name="Equation" r:id="rId3" imgW="1257231" imgH="241415" progId="Equation.3">
                  <p:embed/>
                </p:oleObj>
              </mc:Choice>
              <mc:Fallback>
                <p:oleObj name="Equation" r:id="rId3" imgW="1257231" imgH="241415"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2996952"/>
                        <a:ext cx="2664296" cy="507012"/>
                      </a:xfrm>
                      <a:prstGeom prst="rect">
                        <a:avLst/>
                      </a:prstGeom>
                      <a:solidFill>
                        <a:srgbClr val="FFFF00"/>
                      </a:solidFill>
                      <a:ln w="28575">
                        <a:solidFill>
                          <a:schemeClr val="tx1"/>
                        </a:solidFill>
                        <a:miter lim="800000"/>
                        <a:headEnd/>
                        <a:tailEnd/>
                      </a:ln>
                      <a:effectLst>
                        <a:outerShdw dist="107763" dir="2700000" algn="ctr" rotWithShape="0">
                          <a:schemeClr val="tx1">
                            <a:alpha val="74997"/>
                          </a:schemeClr>
                        </a:outerShdw>
                      </a:effectLst>
                    </p:spPr>
                  </p:pic>
                </p:oleObj>
              </mc:Fallback>
            </mc:AlternateContent>
          </a:graphicData>
        </a:graphic>
      </p:graphicFrame>
      <p:graphicFrame>
        <p:nvGraphicFramePr>
          <p:cNvPr id="1179652" name="Object 4"/>
          <p:cNvGraphicFramePr>
            <a:graphicFrameLocks noChangeAspect="1"/>
          </p:cNvGraphicFramePr>
          <p:nvPr/>
        </p:nvGraphicFramePr>
        <p:xfrm>
          <a:off x="899592" y="3789040"/>
          <a:ext cx="2664296" cy="459631"/>
        </p:xfrm>
        <a:graphic>
          <a:graphicData uri="http://schemas.openxmlformats.org/presentationml/2006/ole">
            <mc:AlternateContent xmlns:mc="http://schemas.openxmlformats.org/markup-compatibility/2006">
              <mc:Choice xmlns:v="urn:schemas-microsoft-com:vml" Requires="v">
                <p:oleObj spid="_x0000_s727251" name="Equation" r:id="rId5" imgW="1384001" imgH="241415" progId="Equation.3">
                  <p:embed/>
                </p:oleObj>
              </mc:Choice>
              <mc:Fallback>
                <p:oleObj name="Equation" r:id="rId5" imgW="1384001" imgH="241415"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592" y="3789040"/>
                        <a:ext cx="2664296" cy="459631"/>
                      </a:xfrm>
                      <a:prstGeom prst="rect">
                        <a:avLst/>
                      </a:prstGeom>
                      <a:solidFill>
                        <a:srgbClr val="FFFF00"/>
                      </a:solidFill>
                      <a:ln w="28575">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graphicFrame>
        <p:nvGraphicFramePr>
          <p:cNvPr id="1179653" name="Object 5"/>
          <p:cNvGraphicFramePr>
            <a:graphicFrameLocks noChangeAspect="1"/>
          </p:cNvGraphicFramePr>
          <p:nvPr/>
        </p:nvGraphicFramePr>
        <p:xfrm>
          <a:off x="899592" y="4437113"/>
          <a:ext cx="2376264" cy="545785"/>
        </p:xfrm>
        <a:graphic>
          <a:graphicData uri="http://schemas.openxmlformats.org/presentationml/2006/ole">
            <mc:AlternateContent xmlns:mc="http://schemas.openxmlformats.org/markup-compatibility/2006">
              <mc:Choice xmlns:v="urn:schemas-microsoft-com:vml" Requires="v">
                <p:oleObj spid="_x0000_s727252" name="Equation" r:id="rId7" imgW="1041170" imgH="241415" progId="Equation.3">
                  <p:embed/>
                </p:oleObj>
              </mc:Choice>
              <mc:Fallback>
                <p:oleObj name="Equation" r:id="rId7" imgW="1041170" imgH="241415"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9592" y="4437113"/>
                        <a:ext cx="2376264" cy="545785"/>
                      </a:xfrm>
                      <a:prstGeom prst="rect">
                        <a:avLst/>
                      </a:prstGeom>
                      <a:solidFill>
                        <a:srgbClr val="FFFF00"/>
                      </a:solidFill>
                      <a:ln w="28575">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sp>
        <p:nvSpPr>
          <p:cNvPr id="12" name="Textfeld 11"/>
          <p:cNvSpPr txBox="1"/>
          <p:nvPr/>
        </p:nvSpPr>
        <p:spPr>
          <a:xfrm>
            <a:off x="6516216" y="2924944"/>
            <a:ext cx="2232248" cy="523220"/>
          </a:xfrm>
          <a:prstGeom prst="rect">
            <a:avLst/>
          </a:prstGeom>
          <a:noFill/>
        </p:spPr>
        <p:txBody>
          <a:bodyPr wrap="square" rtlCol="0">
            <a:spAutoFit/>
          </a:bodyPr>
          <a:lstStyle/>
          <a:p>
            <a:r>
              <a:rPr lang="de-AT" sz="2800" b="1" dirty="0" smtClean="0">
                <a:latin typeface="+mn-lt"/>
              </a:rPr>
              <a:t>SS</a:t>
            </a:r>
            <a:r>
              <a:rPr lang="de-AT" sz="2800" b="1" baseline="-25000" dirty="0" smtClean="0">
                <a:latin typeface="+mn-lt"/>
              </a:rPr>
              <a:t>T</a:t>
            </a:r>
            <a:r>
              <a:rPr lang="de-AT" sz="2800" b="1" dirty="0" smtClean="0">
                <a:latin typeface="+mn-lt"/>
              </a:rPr>
              <a:t>=SS</a:t>
            </a:r>
            <a:r>
              <a:rPr lang="de-AT" sz="2800" b="1" baseline="-25000" dirty="0" smtClean="0">
                <a:latin typeface="+mn-lt"/>
              </a:rPr>
              <a:t>M</a:t>
            </a:r>
            <a:r>
              <a:rPr lang="de-AT" sz="2800" b="1" dirty="0" smtClean="0">
                <a:latin typeface="+mn-lt"/>
              </a:rPr>
              <a:t>+SS</a:t>
            </a:r>
            <a:r>
              <a:rPr lang="de-AT" sz="2800" b="1" baseline="-25000" dirty="0" smtClean="0">
                <a:latin typeface="+mn-lt"/>
              </a:rPr>
              <a:t>R</a:t>
            </a:r>
            <a:endParaRPr lang="de-AT" sz="2800" b="1" baseline="-25000" dirty="0">
              <a:latin typeface="+mn-lt"/>
            </a:endParaRPr>
          </a:p>
        </p:txBody>
      </p:sp>
      <p:graphicFrame>
        <p:nvGraphicFramePr>
          <p:cNvPr id="1179654" name="Object 6"/>
          <p:cNvGraphicFramePr>
            <a:graphicFrameLocks noGrp="1" noChangeAspect="1"/>
          </p:cNvGraphicFramePr>
          <p:nvPr/>
        </p:nvGraphicFramePr>
        <p:xfrm>
          <a:off x="3995936" y="2996952"/>
          <a:ext cx="1656184" cy="444684"/>
        </p:xfrm>
        <a:graphic>
          <a:graphicData uri="http://schemas.openxmlformats.org/presentationml/2006/ole">
            <mc:AlternateContent xmlns:mc="http://schemas.openxmlformats.org/markup-compatibility/2006">
              <mc:Choice xmlns:v="urn:schemas-microsoft-com:vml" Requires="v">
                <p:oleObj spid="_x0000_s727253" name="Formel" r:id="rId9" imgW="799920" imgH="215640" progId="Equation.3">
                  <p:embed/>
                </p:oleObj>
              </mc:Choice>
              <mc:Fallback>
                <p:oleObj name="Formel" r:id="rId9" imgW="799920" imgH="215640" progId="Equation.3">
                  <p:embed/>
                  <p:pic>
                    <p:nvPicPr>
                      <p:cNvPr id="0" name=""/>
                      <p:cNvPicPr>
                        <a:picLocks noGrp="1"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95936" y="2996952"/>
                        <a:ext cx="1656184" cy="444684"/>
                      </a:xfrm>
                      <a:prstGeom prst="rect">
                        <a:avLst/>
                      </a:prstGeom>
                      <a:solidFill>
                        <a:srgbClr val="FFFF00"/>
                      </a:solidFill>
                      <a:ln w="28575">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graphicFrame>
        <p:nvGraphicFramePr>
          <p:cNvPr id="1179655" name="Object 7"/>
          <p:cNvGraphicFramePr>
            <a:graphicFrameLocks noGrp="1" noChangeAspect="1"/>
          </p:cNvGraphicFramePr>
          <p:nvPr/>
        </p:nvGraphicFramePr>
        <p:xfrm>
          <a:off x="3995936" y="3832226"/>
          <a:ext cx="1584176" cy="428610"/>
        </p:xfrm>
        <a:graphic>
          <a:graphicData uri="http://schemas.openxmlformats.org/presentationml/2006/ole">
            <mc:AlternateContent xmlns:mc="http://schemas.openxmlformats.org/markup-compatibility/2006">
              <mc:Choice xmlns:v="urn:schemas-microsoft-com:vml" Requires="v">
                <p:oleObj spid="_x0000_s727254" name="Formel" r:id="rId11" imgW="787320" imgH="215640" progId="Equation.3">
                  <p:embed/>
                </p:oleObj>
              </mc:Choice>
              <mc:Fallback>
                <p:oleObj name="Formel" r:id="rId11" imgW="787320" imgH="215640" progId="Equation.3">
                  <p:embed/>
                  <p:pic>
                    <p:nvPicPr>
                      <p:cNvPr id="0" name=""/>
                      <p:cNvPicPr>
                        <a:picLocks noGrp="1"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95936" y="3832226"/>
                        <a:ext cx="1584176" cy="428610"/>
                      </a:xfrm>
                      <a:prstGeom prst="rect">
                        <a:avLst/>
                      </a:prstGeom>
                      <a:solidFill>
                        <a:srgbClr val="FFFF00"/>
                      </a:solidFill>
                      <a:ln w="38100">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graphicFrame>
        <p:nvGraphicFramePr>
          <p:cNvPr id="1179656" name="Object 8"/>
          <p:cNvGraphicFramePr>
            <a:graphicFrameLocks noGrp="1" noChangeAspect="1"/>
          </p:cNvGraphicFramePr>
          <p:nvPr/>
        </p:nvGraphicFramePr>
        <p:xfrm>
          <a:off x="3923928" y="4581128"/>
          <a:ext cx="2448272" cy="355939"/>
        </p:xfrm>
        <a:graphic>
          <a:graphicData uri="http://schemas.openxmlformats.org/presentationml/2006/ole">
            <mc:AlternateContent xmlns:mc="http://schemas.openxmlformats.org/markup-compatibility/2006">
              <mc:Choice xmlns:v="urn:schemas-microsoft-com:vml" Requires="v">
                <p:oleObj spid="_x0000_s727255" name="Formel" r:id="rId13" imgW="1574640" imgH="228600" progId="Equation.3">
                  <p:embed/>
                </p:oleObj>
              </mc:Choice>
              <mc:Fallback>
                <p:oleObj name="Formel" r:id="rId13" imgW="1574640" imgH="228600" progId="Equation.3">
                  <p:embed/>
                  <p:pic>
                    <p:nvPicPr>
                      <p:cNvPr id="0" name=""/>
                      <p:cNvPicPr>
                        <a:picLocks noGrp="1"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23928" y="4581128"/>
                        <a:ext cx="2448272" cy="355939"/>
                      </a:xfrm>
                      <a:prstGeom prst="rect">
                        <a:avLst/>
                      </a:prstGeom>
                      <a:solidFill>
                        <a:srgbClr val="FFFF00"/>
                      </a:solidFill>
                      <a:ln w="28575">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graphicFrame>
        <p:nvGraphicFramePr>
          <p:cNvPr id="1179657" name="Object 9"/>
          <p:cNvGraphicFramePr>
            <a:graphicFrameLocks noChangeAspect="1"/>
          </p:cNvGraphicFramePr>
          <p:nvPr/>
        </p:nvGraphicFramePr>
        <p:xfrm>
          <a:off x="6732240" y="3717032"/>
          <a:ext cx="1152128" cy="610218"/>
        </p:xfrm>
        <a:graphic>
          <a:graphicData uri="http://schemas.openxmlformats.org/presentationml/2006/ole">
            <mc:AlternateContent xmlns:mc="http://schemas.openxmlformats.org/markup-compatibility/2006">
              <mc:Choice xmlns:v="urn:schemas-microsoft-com:vml" Requires="v">
                <p:oleObj spid="_x0000_s727256" name="Formel" r:id="rId15" imgW="812520" imgH="431640" progId="Equation.3">
                  <p:embed/>
                </p:oleObj>
              </mc:Choice>
              <mc:Fallback>
                <p:oleObj name="Formel" r:id="rId15" imgW="812520" imgH="43164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732240" y="3717032"/>
                        <a:ext cx="1152128" cy="610218"/>
                      </a:xfrm>
                      <a:prstGeom prst="rect">
                        <a:avLst/>
                      </a:prstGeom>
                      <a:solidFill>
                        <a:srgbClr val="FFFF00"/>
                      </a:solidFill>
                      <a:ln w="28575">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graphicFrame>
        <p:nvGraphicFramePr>
          <p:cNvPr id="1179658" name="Object 10"/>
          <p:cNvGraphicFramePr>
            <a:graphicFrameLocks noChangeAspect="1"/>
          </p:cNvGraphicFramePr>
          <p:nvPr/>
        </p:nvGraphicFramePr>
        <p:xfrm>
          <a:off x="6732240" y="4508500"/>
          <a:ext cx="1084362" cy="623464"/>
        </p:xfrm>
        <a:graphic>
          <a:graphicData uri="http://schemas.openxmlformats.org/presentationml/2006/ole">
            <mc:AlternateContent xmlns:mc="http://schemas.openxmlformats.org/markup-compatibility/2006">
              <mc:Choice xmlns:v="urn:schemas-microsoft-com:vml" Requires="v">
                <p:oleObj spid="_x0000_s727257" name="Formel" r:id="rId17" imgW="749160" imgH="431640" progId="Equation.3">
                  <p:embed/>
                </p:oleObj>
              </mc:Choice>
              <mc:Fallback>
                <p:oleObj name="Formel" r:id="rId17" imgW="749160" imgH="431640"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732240" y="4508500"/>
                        <a:ext cx="1084362" cy="623464"/>
                      </a:xfrm>
                      <a:prstGeom prst="rect">
                        <a:avLst/>
                      </a:prstGeom>
                      <a:solidFill>
                        <a:srgbClr val="FFFF00"/>
                      </a:solidFill>
                      <a:ln w="28575">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spTree>
    <p:extLst>
      <p:ext uri="{BB962C8B-B14F-4D97-AF65-F5344CB8AC3E}">
        <p14:creationId xmlns:p14="http://schemas.microsoft.com/office/powerpoint/2010/main" val="123935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79651"/>
                                        </p:tgtEl>
                                        <p:attrNameLst>
                                          <p:attrName>style.visibility</p:attrName>
                                        </p:attrNameLst>
                                      </p:cBhvr>
                                      <p:to>
                                        <p:strVal val="visible"/>
                                      </p:to>
                                    </p:set>
                                    <p:anim calcmode="lin" valueType="num">
                                      <p:cBhvr>
                                        <p:cTn id="7" dur="1000" fill="hold"/>
                                        <p:tgtEl>
                                          <p:spTgt spid="1179651"/>
                                        </p:tgtEl>
                                        <p:attrNameLst>
                                          <p:attrName>ppt_w</p:attrName>
                                        </p:attrNameLst>
                                      </p:cBhvr>
                                      <p:tavLst>
                                        <p:tav tm="0">
                                          <p:val>
                                            <p:fltVal val="0"/>
                                          </p:val>
                                        </p:tav>
                                        <p:tav tm="100000">
                                          <p:val>
                                            <p:strVal val="#ppt_w"/>
                                          </p:val>
                                        </p:tav>
                                      </p:tavLst>
                                    </p:anim>
                                    <p:anim calcmode="lin" valueType="num">
                                      <p:cBhvr>
                                        <p:cTn id="8" dur="1000" fill="hold"/>
                                        <p:tgtEl>
                                          <p:spTgt spid="1179651"/>
                                        </p:tgtEl>
                                        <p:attrNameLst>
                                          <p:attrName>ppt_h</p:attrName>
                                        </p:attrNameLst>
                                      </p:cBhvr>
                                      <p:tavLst>
                                        <p:tav tm="0">
                                          <p:val>
                                            <p:fltVal val="0"/>
                                          </p:val>
                                        </p:tav>
                                        <p:tav tm="100000">
                                          <p:val>
                                            <p:strVal val="#ppt_h"/>
                                          </p:val>
                                        </p:tav>
                                      </p:tavLst>
                                    </p:anim>
                                    <p:anim calcmode="lin" valueType="num">
                                      <p:cBhvr>
                                        <p:cTn id="9" dur="1000" fill="hold"/>
                                        <p:tgtEl>
                                          <p:spTgt spid="117965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79651"/>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5" presetClass="entr" presetSubtype="0" fill="hold" nodeType="afterEffect">
                                  <p:stCondLst>
                                    <p:cond delay="0"/>
                                  </p:stCondLst>
                                  <p:childTnLst>
                                    <p:set>
                                      <p:cBhvr>
                                        <p:cTn id="13" dur="1" fill="hold">
                                          <p:stCondLst>
                                            <p:cond delay="0"/>
                                          </p:stCondLst>
                                        </p:cTn>
                                        <p:tgtEl>
                                          <p:spTgt spid="1179652"/>
                                        </p:tgtEl>
                                        <p:attrNameLst>
                                          <p:attrName>style.visibility</p:attrName>
                                        </p:attrNameLst>
                                      </p:cBhvr>
                                      <p:to>
                                        <p:strVal val="visible"/>
                                      </p:to>
                                    </p:set>
                                    <p:anim calcmode="lin" valueType="num">
                                      <p:cBhvr>
                                        <p:cTn id="14" dur="1000" fill="hold"/>
                                        <p:tgtEl>
                                          <p:spTgt spid="1179652"/>
                                        </p:tgtEl>
                                        <p:attrNameLst>
                                          <p:attrName>ppt_w</p:attrName>
                                        </p:attrNameLst>
                                      </p:cBhvr>
                                      <p:tavLst>
                                        <p:tav tm="0">
                                          <p:val>
                                            <p:fltVal val="0"/>
                                          </p:val>
                                        </p:tav>
                                        <p:tav tm="100000">
                                          <p:val>
                                            <p:strVal val="#ppt_w"/>
                                          </p:val>
                                        </p:tav>
                                      </p:tavLst>
                                    </p:anim>
                                    <p:anim calcmode="lin" valueType="num">
                                      <p:cBhvr>
                                        <p:cTn id="15" dur="1000" fill="hold"/>
                                        <p:tgtEl>
                                          <p:spTgt spid="1179652"/>
                                        </p:tgtEl>
                                        <p:attrNameLst>
                                          <p:attrName>ppt_h</p:attrName>
                                        </p:attrNameLst>
                                      </p:cBhvr>
                                      <p:tavLst>
                                        <p:tav tm="0">
                                          <p:val>
                                            <p:fltVal val="0"/>
                                          </p:val>
                                        </p:tav>
                                        <p:tav tm="100000">
                                          <p:val>
                                            <p:strVal val="#ppt_h"/>
                                          </p:val>
                                        </p:tav>
                                      </p:tavLst>
                                    </p:anim>
                                    <p:anim calcmode="lin" valueType="num">
                                      <p:cBhvr>
                                        <p:cTn id="16" dur="1000" fill="hold"/>
                                        <p:tgtEl>
                                          <p:spTgt spid="1179652"/>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17965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15" presetClass="entr" presetSubtype="0" fill="hold" nodeType="clickEffect">
                                  <p:stCondLst>
                                    <p:cond delay="0"/>
                                  </p:stCondLst>
                                  <p:childTnLst>
                                    <p:set>
                                      <p:cBhvr>
                                        <p:cTn id="21" dur="1" fill="hold">
                                          <p:stCondLst>
                                            <p:cond delay="0"/>
                                          </p:stCondLst>
                                        </p:cTn>
                                        <p:tgtEl>
                                          <p:spTgt spid="1179653"/>
                                        </p:tgtEl>
                                        <p:attrNameLst>
                                          <p:attrName>style.visibility</p:attrName>
                                        </p:attrNameLst>
                                      </p:cBhvr>
                                      <p:to>
                                        <p:strVal val="visible"/>
                                      </p:to>
                                    </p:set>
                                    <p:anim calcmode="lin" valueType="num">
                                      <p:cBhvr>
                                        <p:cTn id="22" dur="1000" fill="hold"/>
                                        <p:tgtEl>
                                          <p:spTgt spid="1179653"/>
                                        </p:tgtEl>
                                        <p:attrNameLst>
                                          <p:attrName>ppt_w</p:attrName>
                                        </p:attrNameLst>
                                      </p:cBhvr>
                                      <p:tavLst>
                                        <p:tav tm="0">
                                          <p:val>
                                            <p:fltVal val="0"/>
                                          </p:val>
                                        </p:tav>
                                        <p:tav tm="100000">
                                          <p:val>
                                            <p:strVal val="#ppt_w"/>
                                          </p:val>
                                        </p:tav>
                                      </p:tavLst>
                                    </p:anim>
                                    <p:anim calcmode="lin" valueType="num">
                                      <p:cBhvr>
                                        <p:cTn id="23" dur="1000" fill="hold"/>
                                        <p:tgtEl>
                                          <p:spTgt spid="1179653"/>
                                        </p:tgtEl>
                                        <p:attrNameLst>
                                          <p:attrName>ppt_h</p:attrName>
                                        </p:attrNameLst>
                                      </p:cBhvr>
                                      <p:tavLst>
                                        <p:tav tm="0">
                                          <p:val>
                                            <p:fltVal val="0"/>
                                          </p:val>
                                        </p:tav>
                                        <p:tav tm="100000">
                                          <p:val>
                                            <p:strVal val="#ppt_h"/>
                                          </p:val>
                                        </p:tav>
                                      </p:tavLst>
                                    </p:anim>
                                    <p:anim calcmode="lin" valueType="num">
                                      <p:cBhvr>
                                        <p:cTn id="24" dur="1000" fill="hold"/>
                                        <p:tgtEl>
                                          <p:spTgt spid="1179653"/>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179653"/>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1000"/>
                            </p:stCondLst>
                            <p:childTnLst>
                              <p:par>
                                <p:cTn id="27" presetID="9" presetClass="entr" presetSubtype="0" fill="hold" nodeType="afterEffect">
                                  <p:stCondLst>
                                    <p:cond delay="0"/>
                                  </p:stCondLst>
                                  <p:childTnLst>
                                    <p:set>
                                      <p:cBhvr>
                                        <p:cTn id="28" dur="1" fill="hold">
                                          <p:stCondLst>
                                            <p:cond delay="0"/>
                                          </p:stCondLst>
                                        </p:cTn>
                                        <p:tgtEl>
                                          <p:spTgt spid="1179654"/>
                                        </p:tgtEl>
                                        <p:attrNameLst>
                                          <p:attrName>style.visibility</p:attrName>
                                        </p:attrNameLst>
                                      </p:cBhvr>
                                      <p:to>
                                        <p:strVal val="visible"/>
                                      </p:to>
                                    </p:set>
                                    <p:animEffect transition="in" filter="dissolve">
                                      <p:cBhvr>
                                        <p:cTn id="29" dur="500"/>
                                        <p:tgtEl>
                                          <p:spTgt spid="1179654"/>
                                        </p:tgtEl>
                                      </p:cBhvr>
                                    </p:animEffect>
                                  </p:childTnLst>
                                  <p:subTnLst>
                                    <p:set>
                                      <p:cBhvr override="childStyle">
                                        <p:cTn dur="1" fill="hold" display="0" masterRel="nextClick" afterEffect="1"/>
                                        <p:tgtEl>
                                          <p:spTgt spid="1179654"/>
                                        </p:tgtEl>
                                        <p:attrNameLst>
                                          <p:attrName>style.visibility</p:attrName>
                                        </p:attrNameLst>
                                      </p:cBhvr>
                                      <p:to>
                                        <p:strVal val="hidden"/>
                                      </p:to>
                                    </p:set>
                                  </p:subTnLst>
                                </p:cTn>
                              </p:par>
                            </p:childTnLst>
                          </p:cTn>
                        </p:par>
                        <p:par>
                          <p:cTn id="30" fill="hold">
                            <p:stCondLst>
                              <p:cond delay="1500"/>
                            </p:stCondLst>
                            <p:childTnLst>
                              <p:par>
                                <p:cTn id="31" presetID="9" presetClass="entr" presetSubtype="0" fill="hold" nodeType="afterEffect">
                                  <p:stCondLst>
                                    <p:cond delay="0"/>
                                  </p:stCondLst>
                                  <p:childTnLst>
                                    <p:set>
                                      <p:cBhvr>
                                        <p:cTn id="32" dur="1" fill="hold">
                                          <p:stCondLst>
                                            <p:cond delay="0"/>
                                          </p:stCondLst>
                                        </p:cTn>
                                        <p:tgtEl>
                                          <p:spTgt spid="1179655"/>
                                        </p:tgtEl>
                                        <p:attrNameLst>
                                          <p:attrName>style.visibility</p:attrName>
                                        </p:attrNameLst>
                                      </p:cBhvr>
                                      <p:to>
                                        <p:strVal val="visible"/>
                                      </p:to>
                                    </p:set>
                                    <p:animEffect transition="in" filter="dissolve">
                                      <p:cBhvr>
                                        <p:cTn id="33" dur="500"/>
                                        <p:tgtEl>
                                          <p:spTgt spid="1179655"/>
                                        </p:tgtEl>
                                      </p:cBhvr>
                                    </p:animEffect>
                                  </p:childTnLst>
                                  <p:subTnLst>
                                    <p:set>
                                      <p:cBhvr override="childStyle">
                                        <p:cTn dur="1" fill="hold" display="0" masterRel="nextClick" afterEffect="1"/>
                                        <p:tgtEl>
                                          <p:spTgt spid="1179655"/>
                                        </p:tgtEl>
                                        <p:attrNameLst>
                                          <p:attrName>style.visibility</p:attrName>
                                        </p:attrNameLst>
                                      </p:cBhvr>
                                      <p:to>
                                        <p:strVal val="hidden"/>
                                      </p:to>
                                    </p:set>
                                  </p:sub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179656"/>
                                        </p:tgtEl>
                                        <p:attrNameLst>
                                          <p:attrName>style.visibility</p:attrName>
                                        </p:attrNameLst>
                                      </p:cBhvr>
                                      <p:to>
                                        <p:strVal val="visible"/>
                                      </p:to>
                                    </p:set>
                                    <p:animEffect transition="in" filter="dissolve">
                                      <p:cBhvr>
                                        <p:cTn id="38" dur="500"/>
                                        <p:tgtEl>
                                          <p:spTgt spid="1179656"/>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1179657"/>
                                        </p:tgtEl>
                                        <p:attrNameLst>
                                          <p:attrName>style.visibility</p:attrName>
                                        </p:attrNameLst>
                                      </p:cBhvr>
                                      <p:to>
                                        <p:strVal val="visible"/>
                                      </p:to>
                                    </p:set>
                                    <p:animEffect transition="in" filter="dissolve">
                                      <p:cBhvr>
                                        <p:cTn id="43" dur="500"/>
                                        <p:tgtEl>
                                          <p:spTgt spid="1179657"/>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1179658"/>
                                        </p:tgtEl>
                                        <p:attrNameLst>
                                          <p:attrName>style.visibility</p:attrName>
                                        </p:attrNameLst>
                                      </p:cBhvr>
                                      <p:to>
                                        <p:strVal val="visible"/>
                                      </p:to>
                                    </p:set>
                                    <p:animEffect transition="in" filter="dissolve">
                                      <p:cBhvr>
                                        <p:cTn id="48" dur="500"/>
                                        <p:tgtEl>
                                          <p:spTgt spid="1179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Theory</a:t>
            </a:r>
            <a:r>
              <a:rPr lang="de-AT" dirty="0" smtClean="0"/>
              <a:t> </a:t>
            </a:r>
            <a:r>
              <a:rPr lang="de-AT" dirty="0" err="1" smtClean="0"/>
              <a:t>of</a:t>
            </a:r>
            <a:r>
              <a:rPr lang="de-AT" dirty="0" smtClean="0"/>
              <a:t> ANOVA (2)</a:t>
            </a:r>
            <a:endParaRPr lang="de-AT" dirty="0"/>
          </a:p>
        </p:txBody>
      </p:sp>
      <p:sp>
        <p:nvSpPr>
          <p:cNvPr id="3" name="Inhaltsplatzhalter 2"/>
          <p:cNvSpPr>
            <a:spLocks noGrp="1"/>
          </p:cNvSpPr>
          <p:nvPr>
            <p:ph idx="1"/>
          </p:nvPr>
        </p:nvSpPr>
        <p:spPr>
          <a:xfrm>
            <a:off x="457200" y="1772816"/>
            <a:ext cx="8229600" cy="4585142"/>
          </a:xfrm>
        </p:spPr>
        <p:txBody>
          <a:bodyPr/>
          <a:lstStyle/>
          <a:p>
            <a:pPr lvl="4">
              <a:buNone/>
            </a:pPr>
            <a:r>
              <a:rPr lang="de-AT" dirty="0" smtClean="0"/>
              <a:t> </a:t>
            </a:r>
            <a:r>
              <a:rPr lang="de-AT" sz="2000" dirty="0" err="1" smtClean="0"/>
              <a:t>follows</a:t>
            </a:r>
            <a:r>
              <a:rPr lang="de-AT" sz="2000" dirty="0" smtClean="0"/>
              <a:t> a F(k-1,N-k) </a:t>
            </a:r>
            <a:r>
              <a:rPr lang="de-AT" sz="2000" dirty="0" err="1" smtClean="0"/>
              <a:t>distribution</a:t>
            </a:r>
            <a:endParaRPr lang="de-AT" sz="2000" dirty="0" smtClean="0"/>
          </a:p>
          <a:p>
            <a:pPr lvl="4">
              <a:buNone/>
            </a:pPr>
            <a:endParaRPr lang="de-AT" sz="2000" dirty="0" smtClean="0"/>
          </a:p>
          <a:p>
            <a:pPr lvl="4">
              <a:buNone/>
            </a:pPr>
            <a:endParaRPr lang="de-AT" sz="2000" dirty="0" smtClean="0"/>
          </a:p>
          <a:p>
            <a:pPr>
              <a:buNone/>
            </a:pPr>
            <a:r>
              <a:rPr lang="en-US" sz="2000" dirty="0" smtClean="0"/>
              <a:t>Decision about H0 (</a:t>
            </a:r>
            <a:r>
              <a:rPr lang="el-GR" sz="2000" dirty="0" smtClean="0"/>
              <a:t>μ</a:t>
            </a:r>
            <a:r>
              <a:rPr lang="de-AT" sz="2000" baseline="-25000" dirty="0" smtClean="0"/>
              <a:t>1 </a:t>
            </a:r>
            <a:r>
              <a:rPr lang="de-AT" sz="2000" dirty="0" smtClean="0"/>
              <a:t>= </a:t>
            </a:r>
            <a:r>
              <a:rPr lang="el-GR" sz="2000" dirty="0" smtClean="0"/>
              <a:t>μ</a:t>
            </a:r>
            <a:r>
              <a:rPr lang="de-AT" sz="2000" baseline="-25000" dirty="0" smtClean="0"/>
              <a:t>2</a:t>
            </a:r>
            <a:r>
              <a:rPr lang="de-AT" sz="2000" dirty="0" smtClean="0"/>
              <a:t> = …</a:t>
            </a:r>
            <a:r>
              <a:rPr lang="de-AT" sz="2000" baseline="-25000" dirty="0" smtClean="0"/>
              <a:t> </a:t>
            </a:r>
            <a:r>
              <a:rPr lang="de-AT" sz="2000" dirty="0" smtClean="0"/>
              <a:t>= </a:t>
            </a:r>
            <a:r>
              <a:rPr lang="el-GR" sz="2000" dirty="0" smtClean="0"/>
              <a:t>μ</a:t>
            </a:r>
            <a:r>
              <a:rPr lang="de-AT" sz="2000" baseline="-25000" dirty="0" smtClean="0"/>
              <a:t>k</a:t>
            </a:r>
            <a:r>
              <a:rPr lang="de-AT" sz="2000" dirty="0" smtClean="0"/>
              <a:t>) </a:t>
            </a:r>
            <a:r>
              <a:rPr lang="de-AT" sz="2000" dirty="0" err="1" smtClean="0"/>
              <a:t>by</a:t>
            </a:r>
            <a:r>
              <a:rPr lang="de-AT" sz="2000" dirty="0" smtClean="0"/>
              <a:t> </a:t>
            </a:r>
            <a:r>
              <a:rPr lang="de-AT" sz="2000" dirty="0" err="1" smtClean="0"/>
              <a:t>comparing</a:t>
            </a:r>
            <a:r>
              <a:rPr lang="de-AT" sz="2000" dirty="0" smtClean="0"/>
              <a:t> F </a:t>
            </a:r>
            <a:r>
              <a:rPr lang="de-AT" sz="2000" dirty="0" err="1" smtClean="0"/>
              <a:t>with</a:t>
            </a:r>
            <a:r>
              <a:rPr lang="de-AT" sz="2000" dirty="0" smtClean="0"/>
              <a:t> </a:t>
            </a:r>
            <a:r>
              <a:rPr lang="de-AT" sz="2000" dirty="0" err="1" smtClean="0"/>
              <a:t>the</a:t>
            </a:r>
            <a:r>
              <a:rPr lang="de-AT" sz="2000" dirty="0" smtClean="0"/>
              <a:t> </a:t>
            </a:r>
            <a:r>
              <a:rPr lang="de-AT" sz="2000" dirty="0" err="1" smtClean="0"/>
              <a:t>critical</a:t>
            </a:r>
            <a:r>
              <a:rPr lang="de-AT" sz="2000" dirty="0" smtClean="0"/>
              <a:t> </a:t>
            </a:r>
            <a:r>
              <a:rPr lang="de-AT" sz="2000" dirty="0" err="1" smtClean="0"/>
              <a:t>value</a:t>
            </a:r>
            <a:r>
              <a:rPr lang="de-AT" sz="2000" dirty="0" smtClean="0"/>
              <a:t> </a:t>
            </a:r>
            <a:r>
              <a:rPr lang="de-AT" sz="2000" dirty="0" err="1" smtClean="0"/>
              <a:t>of</a:t>
            </a:r>
            <a:r>
              <a:rPr lang="de-AT" sz="2000" dirty="0" smtClean="0"/>
              <a:t> </a:t>
            </a:r>
            <a:r>
              <a:rPr lang="de-AT" sz="2000" dirty="0" err="1" smtClean="0"/>
              <a:t>the</a:t>
            </a:r>
            <a:r>
              <a:rPr lang="de-AT" sz="2000" dirty="0" smtClean="0"/>
              <a:t> F(k-1,N-k) </a:t>
            </a:r>
            <a:r>
              <a:rPr lang="de-AT" sz="2000" dirty="0" err="1" smtClean="0"/>
              <a:t>distribution</a:t>
            </a:r>
            <a:endParaRPr lang="de-AT" sz="2000" dirty="0" smtClean="0"/>
          </a:p>
          <a:p>
            <a:pPr>
              <a:buNone/>
            </a:pPr>
            <a:endParaRPr lang="de-AT" sz="2000" baseline="-25000" dirty="0" smtClean="0"/>
          </a:p>
          <a:p>
            <a:pPr>
              <a:buNone/>
            </a:pPr>
            <a:r>
              <a:rPr lang="de-DE" sz="2000" dirty="0" err="1" smtClean="0"/>
              <a:t>Assumptions</a:t>
            </a:r>
            <a:r>
              <a:rPr lang="de-DE" sz="2000" dirty="0" smtClean="0"/>
              <a:t> </a:t>
            </a:r>
            <a:r>
              <a:rPr lang="de-DE" sz="2000" dirty="0" err="1" smtClean="0"/>
              <a:t>which</a:t>
            </a:r>
            <a:r>
              <a:rPr lang="de-DE" sz="2000" dirty="0" smtClean="0"/>
              <a:t> </a:t>
            </a:r>
            <a:r>
              <a:rPr lang="de-DE" sz="2000" dirty="0" err="1" smtClean="0"/>
              <a:t>have</a:t>
            </a:r>
            <a:r>
              <a:rPr lang="de-DE" sz="2000" dirty="0" smtClean="0"/>
              <a:t> </a:t>
            </a:r>
            <a:r>
              <a:rPr lang="de-DE" sz="2000" dirty="0" err="1" smtClean="0"/>
              <a:t>to</a:t>
            </a:r>
            <a:r>
              <a:rPr lang="de-DE" sz="2000" dirty="0" smtClean="0"/>
              <a:t> </a:t>
            </a:r>
            <a:r>
              <a:rPr lang="de-DE" sz="2000" dirty="0" err="1" smtClean="0"/>
              <a:t>be</a:t>
            </a:r>
            <a:r>
              <a:rPr lang="de-DE" sz="2000" dirty="0" smtClean="0"/>
              <a:t> </a:t>
            </a:r>
            <a:r>
              <a:rPr lang="de-DE" sz="2000" dirty="0" err="1" smtClean="0"/>
              <a:t>fulfilled</a:t>
            </a:r>
            <a:r>
              <a:rPr lang="de-DE" sz="2000" dirty="0" smtClean="0"/>
              <a:t> </a:t>
            </a:r>
            <a:r>
              <a:rPr lang="de-DE" sz="2000" dirty="0" err="1" smtClean="0"/>
              <a:t>for</a:t>
            </a:r>
            <a:r>
              <a:rPr lang="de-DE" sz="2000" dirty="0" smtClean="0"/>
              <a:t> </a:t>
            </a:r>
            <a:r>
              <a:rPr lang="de-DE" sz="2000" dirty="0" err="1" smtClean="0"/>
              <a:t>the</a:t>
            </a:r>
            <a:r>
              <a:rPr lang="de-DE" sz="2000" dirty="0" smtClean="0"/>
              <a:t> ANOVA (</a:t>
            </a:r>
            <a:r>
              <a:rPr lang="de-DE" sz="2000" dirty="0" err="1" smtClean="0"/>
              <a:t>the</a:t>
            </a:r>
            <a:r>
              <a:rPr lang="de-DE" sz="2000" dirty="0" smtClean="0"/>
              <a:t> same </a:t>
            </a:r>
            <a:r>
              <a:rPr lang="de-DE" sz="2000" dirty="0" err="1" smtClean="0"/>
              <a:t>as</a:t>
            </a:r>
            <a:r>
              <a:rPr lang="de-DE" sz="2000" dirty="0" smtClean="0"/>
              <a:t> </a:t>
            </a:r>
            <a:r>
              <a:rPr lang="de-DE" sz="2000" dirty="0" err="1" smtClean="0"/>
              <a:t>for</a:t>
            </a:r>
            <a:r>
              <a:rPr lang="de-DE" sz="2000" dirty="0" smtClean="0"/>
              <a:t> </a:t>
            </a:r>
            <a:r>
              <a:rPr lang="de-DE" sz="2000" dirty="0" err="1" smtClean="0"/>
              <a:t>the</a:t>
            </a:r>
            <a:r>
              <a:rPr lang="de-DE" sz="2000" dirty="0" smtClean="0"/>
              <a:t> t-</a:t>
            </a:r>
            <a:r>
              <a:rPr lang="de-DE" sz="2000" dirty="0" err="1" smtClean="0"/>
              <a:t>test</a:t>
            </a:r>
            <a:r>
              <a:rPr lang="de-DE" sz="2000" dirty="0" smtClean="0"/>
              <a:t>)</a:t>
            </a:r>
            <a:br>
              <a:rPr lang="de-DE" sz="2000" dirty="0" smtClean="0"/>
            </a:br>
            <a:r>
              <a:rPr lang="de-DE" sz="2000" dirty="0" smtClean="0"/>
              <a:t>- </a:t>
            </a:r>
            <a:r>
              <a:rPr lang="de-DE" sz="2000" dirty="0" err="1" smtClean="0"/>
              <a:t>data</a:t>
            </a:r>
            <a:r>
              <a:rPr lang="de-DE" sz="2000" dirty="0" smtClean="0"/>
              <a:t> </a:t>
            </a:r>
            <a:r>
              <a:rPr lang="de-DE" sz="2000" dirty="0" err="1" smtClean="0"/>
              <a:t>normally</a:t>
            </a:r>
            <a:r>
              <a:rPr lang="de-DE" sz="2000" dirty="0" smtClean="0"/>
              <a:t> </a:t>
            </a:r>
            <a:r>
              <a:rPr lang="de-DE" sz="2000" dirty="0" err="1" smtClean="0"/>
              <a:t>distributed</a:t>
            </a:r>
            <a:r>
              <a:rPr lang="de-DE" sz="2000" dirty="0" smtClean="0"/>
              <a:t/>
            </a:r>
            <a:br>
              <a:rPr lang="de-DE" sz="2000" dirty="0" smtClean="0"/>
            </a:br>
            <a:r>
              <a:rPr lang="de-DE" sz="2000" dirty="0" smtClean="0"/>
              <a:t>- </a:t>
            </a:r>
            <a:r>
              <a:rPr lang="de-DE" sz="2000" dirty="0" err="1" smtClean="0"/>
              <a:t>homogeneity</a:t>
            </a:r>
            <a:r>
              <a:rPr lang="de-DE" sz="2000" dirty="0" smtClean="0"/>
              <a:t> </a:t>
            </a:r>
            <a:r>
              <a:rPr lang="de-DE" sz="2000" dirty="0" err="1" smtClean="0"/>
              <a:t>of</a:t>
            </a:r>
            <a:r>
              <a:rPr lang="de-DE" sz="2000" dirty="0" smtClean="0"/>
              <a:t> </a:t>
            </a:r>
            <a:r>
              <a:rPr lang="de-DE" sz="2000" dirty="0" err="1" smtClean="0"/>
              <a:t>variances</a:t>
            </a:r>
            <a:endParaRPr lang="de-DE" sz="2000" dirty="0" smtClean="0"/>
          </a:p>
          <a:p>
            <a:pPr>
              <a:buNone/>
            </a:pPr>
            <a:endParaRPr lang="de-AT" sz="2000" baseline="-25000" dirty="0" smtClean="0"/>
          </a:p>
          <a:p>
            <a:pPr lvl="4">
              <a:buNone/>
            </a:pPr>
            <a:endParaRPr lang="de-AT" sz="2000" dirty="0" smtClean="0"/>
          </a:p>
          <a:p>
            <a:pPr lvl="4">
              <a:buNone/>
            </a:pPr>
            <a:endParaRPr lang="de-AT" sz="2000" dirty="0" smtClean="0"/>
          </a:p>
          <a:p>
            <a:pPr>
              <a:buNone/>
            </a:pPr>
            <a:endParaRPr lang="de-AT" sz="2800" dirty="0" smtClean="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214</a:t>
            </a:fld>
            <a:endParaRPr lang="de-DE" altLang="en-US"/>
          </a:p>
        </p:txBody>
      </p:sp>
      <p:graphicFrame>
        <p:nvGraphicFramePr>
          <p:cNvPr id="1180675" name="Object 3"/>
          <p:cNvGraphicFramePr>
            <a:graphicFrameLocks noChangeAspect="1"/>
          </p:cNvGraphicFramePr>
          <p:nvPr/>
        </p:nvGraphicFramePr>
        <p:xfrm>
          <a:off x="1043608" y="1628800"/>
          <a:ext cx="1172290" cy="792088"/>
        </p:xfrm>
        <a:graphic>
          <a:graphicData uri="http://schemas.openxmlformats.org/presentationml/2006/ole">
            <mc:AlternateContent xmlns:mc="http://schemas.openxmlformats.org/markup-compatibility/2006">
              <mc:Choice xmlns:v="urn:schemas-microsoft-com:vml" Requires="v">
                <p:oleObj spid="_x0000_s728092" name="Equation" r:id="rId3" imgW="545886" imgH="367963" progId="Equation.3">
                  <p:embed/>
                </p:oleObj>
              </mc:Choice>
              <mc:Fallback>
                <p:oleObj name="Equation" r:id="rId3" imgW="545886" imgH="367963"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1628800"/>
                        <a:ext cx="1172290" cy="792088"/>
                      </a:xfrm>
                      <a:prstGeom prst="rect">
                        <a:avLst/>
                      </a:prstGeom>
                      <a:solidFill>
                        <a:srgbClr val="FFFF00"/>
                      </a:solidFill>
                      <a:ln w="28575">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spTree>
    <p:extLst>
      <p:ext uri="{BB962C8B-B14F-4D97-AF65-F5344CB8AC3E}">
        <p14:creationId xmlns:p14="http://schemas.microsoft.com/office/powerpoint/2010/main" val="330961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80675"/>
                                        </p:tgtEl>
                                        <p:attrNameLst>
                                          <p:attrName>style.visibility</p:attrName>
                                        </p:attrNameLst>
                                      </p:cBhvr>
                                      <p:to>
                                        <p:strVal val="visible"/>
                                      </p:to>
                                    </p:set>
                                    <p:animEffect transition="in" filter="dissolve">
                                      <p:cBhvr>
                                        <p:cTn id="7" dur="500"/>
                                        <p:tgtEl>
                                          <p:spTgt spid="1180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ANOVA </a:t>
            </a:r>
            <a:r>
              <a:rPr lang="de-AT" dirty="0" err="1" smtClean="0"/>
              <a:t>by</a:t>
            </a:r>
            <a:r>
              <a:rPr lang="de-AT" dirty="0" smtClean="0"/>
              <a:t> </a:t>
            </a:r>
            <a:r>
              <a:rPr lang="de-AT" dirty="0" err="1" smtClean="0"/>
              <a:t>hand</a:t>
            </a:r>
            <a:r>
              <a:rPr lang="de-AT" dirty="0" smtClean="0"/>
              <a:t> (1)</a:t>
            </a:r>
            <a:endParaRPr lang="de-AT" dirty="0"/>
          </a:p>
        </p:txBody>
      </p:sp>
      <p:sp>
        <p:nvSpPr>
          <p:cNvPr id="3" name="Inhaltsplatzhalter 2"/>
          <p:cNvSpPr>
            <a:spLocks noGrp="1"/>
          </p:cNvSpPr>
          <p:nvPr>
            <p:ph idx="1"/>
          </p:nvPr>
        </p:nvSpPr>
        <p:spPr>
          <a:xfrm>
            <a:off x="457200" y="1484784"/>
            <a:ext cx="8229600" cy="4757758"/>
          </a:xfrm>
        </p:spPr>
        <p:txBody>
          <a:bodyPr/>
          <a:lstStyle/>
          <a:p>
            <a:r>
              <a:rPr lang="en-US" dirty="0" smtClean="0"/>
              <a:t>Testing the effects of </a:t>
            </a:r>
            <a:r>
              <a:rPr lang="en-US" dirty="0" err="1" smtClean="0"/>
              <a:t>viagra</a:t>
            </a:r>
            <a:r>
              <a:rPr lang="en-US" dirty="0" smtClean="0"/>
              <a:t> on libido using three groups:</a:t>
            </a:r>
          </a:p>
          <a:p>
            <a:pPr lvl="1"/>
            <a:r>
              <a:rPr lang="en-US" dirty="0" smtClean="0"/>
              <a:t>Placebo (Sugar Pill)</a:t>
            </a:r>
          </a:p>
          <a:p>
            <a:pPr lvl="1"/>
            <a:r>
              <a:rPr lang="en-US" dirty="0" smtClean="0"/>
              <a:t>Low Dose Viagra</a:t>
            </a:r>
          </a:p>
          <a:p>
            <a:pPr lvl="1"/>
            <a:r>
              <a:rPr lang="en-US" dirty="0" smtClean="0"/>
              <a:t>High Dose Viagra</a:t>
            </a:r>
          </a:p>
          <a:p>
            <a:r>
              <a:rPr lang="en-US" dirty="0" smtClean="0"/>
              <a:t>The outcome/dependent variable (DV) was an objective measure of libido.</a:t>
            </a:r>
          </a:p>
          <a:p>
            <a:endParaRPr lang="en-US" dirty="0" smtClean="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215</a:t>
            </a:fld>
            <a:endParaRPr lang="de-DE" altLang="en-US"/>
          </a:p>
        </p:txBody>
      </p:sp>
      <p:pic>
        <p:nvPicPr>
          <p:cNvPr id="7" name="Picture 1"/>
          <p:cNvPicPr>
            <a:picLocks noChangeAspect="1"/>
          </p:cNvPicPr>
          <p:nvPr/>
        </p:nvPicPr>
        <p:blipFill>
          <a:blip r:embed="rId2" cstate="print"/>
          <a:stretch>
            <a:fillRect/>
          </a:stretch>
        </p:blipFill>
        <p:spPr>
          <a:xfrm>
            <a:off x="1835696" y="3933056"/>
            <a:ext cx="4988653" cy="2852936"/>
          </a:xfrm>
          <a:prstGeom prst="rect">
            <a:avLst/>
          </a:prstGeom>
        </p:spPr>
      </p:pic>
    </p:spTree>
    <p:extLst>
      <p:ext uri="{BB962C8B-B14F-4D97-AF65-F5344CB8AC3E}">
        <p14:creationId xmlns:p14="http://schemas.microsoft.com/office/powerpoint/2010/main" val="4163506519"/>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ANOVA </a:t>
            </a:r>
            <a:r>
              <a:rPr lang="de-AT" dirty="0" err="1" smtClean="0"/>
              <a:t>by</a:t>
            </a:r>
            <a:r>
              <a:rPr lang="de-AT" dirty="0" smtClean="0"/>
              <a:t> </a:t>
            </a:r>
            <a:r>
              <a:rPr lang="de-AT" dirty="0" err="1" smtClean="0"/>
              <a:t>hand</a:t>
            </a:r>
            <a:r>
              <a:rPr lang="de-AT" dirty="0" smtClean="0"/>
              <a:t> (2)</a:t>
            </a: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216</a:t>
            </a:fld>
            <a:endParaRPr lang="de-DE" altLang="en-US"/>
          </a:p>
        </p:txBody>
      </p:sp>
      <p:pic>
        <p:nvPicPr>
          <p:cNvPr id="8" name="Picture 4"/>
          <p:cNvPicPr>
            <a:picLocks noChangeAspect="1"/>
          </p:cNvPicPr>
          <p:nvPr/>
        </p:nvPicPr>
        <p:blipFill>
          <a:blip r:embed="rId2" cstate="print"/>
          <a:stretch>
            <a:fillRect/>
          </a:stretch>
        </p:blipFill>
        <p:spPr>
          <a:xfrm>
            <a:off x="1835696" y="1151552"/>
            <a:ext cx="5501467" cy="5661824"/>
          </a:xfrm>
          <a:prstGeom prst="rect">
            <a:avLst/>
          </a:prstGeom>
        </p:spPr>
      </p:pic>
    </p:spTree>
    <p:extLst>
      <p:ext uri="{BB962C8B-B14F-4D97-AF65-F5344CB8AC3E}">
        <p14:creationId xmlns:p14="http://schemas.microsoft.com/office/powerpoint/2010/main" val="2115881080"/>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ANOVA </a:t>
            </a:r>
            <a:r>
              <a:rPr lang="de-AT" dirty="0" err="1" smtClean="0"/>
              <a:t>by</a:t>
            </a:r>
            <a:r>
              <a:rPr lang="de-AT" dirty="0" smtClean="0"/>
              <a:t> </a:t>
            </a:r>
            <a:r>
              <a:rPr lang="de-AT" dirty="0" err="1" smtClean="0"/>
              <a:t>hand</a:t>
            </a:r>
            <a:r>
              <a:rPr lang="de-AT" dirty="0" smtClean="0"/>
              <a:t> (3)</a:t>
            </a: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217</a:t>
            </a:fld>
            <a:endParaRPr lang="de-DE" altLang="en-US"/>
          </a:p>
        </p:txBody>
      </p:sp>
      <p:pic>
        <p:nvPicPr>
          <p:cNvPr id="7" name="Picture 1"/>
          <p:cNvPicPr>
            <a:picLocks noGrp="1" noChangeAspect="1"/>
          </p:cNvPicPr>
          <p:nvPr>
            <p:ph idx="1"/>
          </p:nvPr>
        </p:nvPicPr>
        <p:blipFill>
          <a:blip r:embed="rId3" cstate="print"/>
          <a:stretch>
            <a:fillRect/>
          </a:stretch>
        </p:blipFill>
        <p:spPr>
          <a:xfrm>
            <a:off x="395536" y="1872509"/>
            <a:ext cx="3968000" cy="2276571"/>
          </a:xfrm>
          <a:prstGeom prst="rect">
            <a:avLst/>
          </a:prstGeom>
        </p:spPr>
      </p:pic>
      <p:grpSp>
        <p:nvGrpSpPr>
          <p:cNvPr id="13" name="Gruppieren 12"/>
          <p:cNvGrpSpPr/>
          <p:nvPr/>
        </p:nvGrpSpPr>
        <p:grpSpPr>
          <a:xfrm>
            <a:off x="4572000" y="2060848"/>
            <a:ext cx="4114800" cy="2242245"/>
            <a:chOff x="2413000" y="1839913"/>
            <a:chExt cx="6273800" cy="3543300"/>
          </a:xfrm>
        </p:grpSpPr>
        <p:graphicFrame>
          <p:nvGraphicFramePr>
            <p:cNvPr id="10" name="Object 4"/>
            <p:cNvGraphicFramePr>
              <a:graphicFrameLocks noChangeAspect="1"/>
            </p:cNvGraphicFramePr>
            <p:nvPr/>
          </p:nvGraphicFramePr>
          <p:xfrm>
            <a:off x="3378200" y="1839913"/>
            <a:ext cx="4344988" cy="757237"/>
          </p:xfrm>
          <a:graphic>
            <a:graphicData uri="http://schemas.openxmlformats.org/presentationml/2006/ole">
              <mc:AlternateContent xmlns:mc="http://schemas.openxmlformats.org/markup-compatibility/2006">
                <mc:Choice xmlns:v="urn:schemas-microsoft-com:vml" Requires="v">
                  <p:oleObj spid="_x0000_s729220" name="Equation" r:id="rId4" imgW="1384001" imgH="241415" progId="Equation.3">
                    <p:embed/>
                  </p:oleObj>
                </mc:Choice>
                <mc:Fallback>
                  <p:oleObj name="Equation" r:id="rId4" imgW="1384001" imgH="241415"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8200" y="1839913"/>
                          <a:ext cx="4344988" cy="757237"/>
                        </a:xfrm>
                        <a:prstGeom prst="rect">
                          <a:avLst/>
                        </a:prstGeom>
                        <a:solidFill>
                          <a:srgbClr val="FFFF00"/>
                        </a:solidFill>
                        <a:ln w="28575">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graphicFrame>
          <p:nvGraphicFramePr>
            <p:cNvPr id="11" name="Object 5"/>
            <p:cNvGraphicFramePr>
              <a:graphicFrameLocks noChangeAspect="1"/>
            </p:cNvGraphicFramePr>
            <p:nvPr/>
          </p:nvGraphicFramePr>
          <p:xfrm>
            <a:off x="2413000" y="3771900"/>
            <a:ext cx="6273800" cy="1611313"/>
          </p:xfrm>
          <a:graphic>
            <a:graphicData uri="http://schemas.openxmlformats.org/presentationml/2006/ole">
              <mc:AlternateContent xmlns:mc="http://schemas.openxmlformats.org/markup-compatibility/2006">
                <mc:Choice xmlns:v="urn:schemas-microsoft-com:vml" Requires="v">
                  <p:oleObj spid="_x0000_s729221" name="Equation" r:id="rId6" imgW="3110834" imgH="799756" progId="Equation.3">
                    <p:embed/>
                  </p:oleObj>
                </mc:Choice>
                <mc:Fallback>
                  <p:oleObj name="Equation" r:id="rId6" imgW="3110834" imgH="799756"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3000" y="3771900"/>
                          <a:ext cx="6273800" cy="1611313"/>
                        </a:xfrm>
                        <a:prstGeom prst="rect">
                          <a:avLst/>
                        </a:prstGeom>
                        <a:solidFill>
                          <a:srgbClr val="FFFF00"/>
                        </a:solidFill>
                        <a:ln w="28575">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sp>
          <p:nvSpPr>
            <p:cNvPr id="12" name="AutoShape 6"/>
            <p:cNvSpPr>
              <a:spLocks noChangeArrowheads="1"/>
            </p:cNvSpPr>
            <p:nvPr/>
          </p:nvSpPr>
          <p:spPr bwMode="auto">
            <a:xfrm rot="-16200000">
              <a:off x="5195888" y="2906713"/>
              <a:ext cx="708025" cy="53022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3300"/>
            </a:solidFill>
            <a:ln w="28575">
              <a:solidFill>
                <a:schemeClr val="tx1"/>
              </a:solidFill>
              <a:miter lim="800000"/>
              <a:headEnd/>
              <a:tailEnd/>
            </a:ln>
            <a:effectLst>
              <a:outerShdw dist="107763" dir="2700000" algn="ctr" rotWithShape="0">
                <a:schemeClr val="bg2"/>
              </a:outerShdw>
            </a:effectLst>
          </p:spPr>
          <p:txBody>
            <a:bodyPr wrap="none" anchor="ctr"/>
            <a:lstStyle/>
            <a:p>
              <a:endParaRPr lang="en-GB"/>
            </a:p>
          </p:txBody>
        </p:sp>
      </p:grpSp>
      <p:graphicFrame>
        <p:nvGraphicFramePr>
          <p:cNvPr id="1181701" name="Object 5"/>
          <p:cNvGraphicFramePr>
            <a:graphicFrameLocks noGrp="1" noChangeAspect="1"/>
          </p:cNvGraphicFramePr>
          <p:nvPr/>
        </p:nvGraphicFramePr>
        <p:xfrm>
          <a:off x="539552" y="4725144"/>
          <a:ext cx="4102100" cy="1428410"/>
        </p:xfrm>
        <a:graphic>
          <a:graphicData uri="http://schemas.openxmlformats.org/presentationml/2006/ole">
            <mc:AlternateContent xmlns:mc="http://schemas.openxmlformats.org/markup-compatibility/2006">
              <mc:Choice xmlns:v="urn:schemas-microsoft-com:vml" Requires="v">
                <p:oleObj spid="_x0000_s729222" name="Equation" r:id="rId8" imgW="2768003" imgH="965108" progId="Equation.3">
                  <p:embed/>
                </p:oleObj>
              </mc:Choice>
              <mc:Fallback>
                <p:oleObj name="Equation" r:id="rId8" imgW="2768003" imgH="965108" progId="Equation.3">
                  <p:embed/>
                  <p:pic>
                    <p:nvPicPr>
                      <p:cNvPr id="0" name=""/>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9552" y="4725144"/>
                        <a:ext cx="4102100" cy="1428410"/>
                      </a:xfrm>
                      <a:prstGeom prst="rect">
                        <a:avLst/>
                      </a:prstGeom>
                      <a:solidFill>
                        <a:srgbClr val="FFFF00"/>
                      </a:solidFill>
                      <a:ln w="28575">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graphicFrame>
        <p:nvGraphicFramePr>
          <p:cNvPr id="1181702" name="Object 6"/>
          <p:cNvGraphicFramePr>
            <a:graphicFrameLocks noChangeAspect="1"/>
          </p:cNvGraphicFramePr>
          <p:nvPr/>
        </p:nvGraphicFramePr>
        <p:xfrm>
          <a:off x="5868144" y="5085184"/>
          <a:ext cx="2043956" cy="652823"/>
        </p:xfrm>
        <a:graphic>
          <a:graphicData uri="http://schemas.openxmlformats.org/presentationml/2006/ole">
            <mc:AlternateContent xmlns:mc="http://schemas.openxmlformats.org/markup-compatibility/2006">
              <mc:Choice xmlns:v="urn:schemas-microsoft-com:vml" Requires="v">
                <p:oleObj spid="_x0000_s729223" name="Equation" r:id="rId10" imgW="1066524" imgH="342831" progId="Equation.3">
                  <p:embed/>
                </p:oleObj>
              </mc:Choice>
              <mc:Fallback>
                <p:oleObj name="Equation" r:id="rId10" imgW="1066524" imgH="342831"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68144" y="5085184"/>
                        <a:ext cx="2043956" cy="652823"/>
                      </a:xfrm>
                      <a:prstGeom prst="rect">
                        <a:avLst/>
                      </a:prstGeom>
                      <a:solidFill>
                        <a:srgbClr val="FFFF00"/>
                      </a:solidFill>
                      <a:ln w="28575">
                        <a:solidFill>
                          <a:schemeClr val="tx1"/>
                        </a:solidFill>
                        <a:miter lim="800000"/>
                        <a:headEnd/>
                        <a:tailEnd/>
                      </a:ln>
                      <a:effectLst>
                        <a:outerShdw dist="107763" dir="2700000" algn="ctr" rotWithShape="0">
                          <a:schemeClr val="tx1">
                            <a:alpha val="74997"/>
                          </a:schemeClr>
                        </a:outerShdw>
                      </a:effectLst>
                    </p:spPr>
                  </p:pic>
                </p:oleObj>
              </mc:Fallback>
            </mc:AlternateContent>
          </a:graphicData>
        </a:graphic>
      </p:graphicFrame>
      <p:graphicFrame>
        <p:nvGraphicFramePr>
          <p:cNvPr id="1181703" name="Object 7"/>
          <p:cNvGraphicFramePr>
            <a:graphicFrameLocks noChangeAspect="1"/>
          </p:cNvGraphicFramePr>
          <p:nvPr/>
        </p:nvGraphicFramePr>
        <p:xfrm>
          <a:off x="5868144" y="5877272"/>
          <a:ext cx="1835696" cy="785211"/>
        </p:xfrm>
        <a:graphic>
          <a:graphicData uri="http://schemas.openxmlformats.org/presentationml/2006/ole">
            <mc:AlternateContent xmlns:mc="http://schemas.openxmlformats.org/markup-compatibility/2006">
              <mc:Choice xmlns:v="urn:schemas-microsoft-com:vml" Requires="v">
                <p:oleObj spid="_x0000_s729224" name="Equation" r:id="rId12" imgW="1269143" imgH="545886" progId="Equation.3">
                  <p:embed/>
                </p:oleObj>
              </mc:Choice>
              <mc:Fallback>
                <p:oleObj name="Equation" r:id="rId12" imgW="1269143" imgH="545886"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68144" y="5877272"/>
                        <a:ext cx="1835696" cy="785211"/>
                      </a:xfrm>
                      <a:prstGeom prst="rect">
                        <a:avLst/>
                      </a:prstGeom>
                      <a:solidFill>
                        <a:srgbClr val="FFFF00"/>
                      </a:solidFill>
                      <a:ln w="28575">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sp>
        <p:nvSpPr>
          <p:cNvPr id="17" name="Textfeld 16"/>
          <p:cNvSpPr txBox="1"/>
          <p:nvPr/>
        </p:nvSpPr>
        <p:spPr>
          <a:xfrm>
            <a:off x="1187624" y="1484784"/>
            <a:ext cx="936104" cy="369332"/>
          </a:xfrm>
          <a:prstGeom prst="rect">
            <a:avLst/>
          </a:prstGeom>
          <a:noFill/>
        </p:spPr>
        <p:txBody>
          <a:bodyPr wrap="square" rtlCol="0">
            <a:spAutoFit/>
          </a:bodyPr>
          <a:lstStyle/>
          <a:p>
            <a:r>
              <a:rPr lang="de-AT" u="sng" dirty="0" err="1" smtClean="0">
                <a:latin typeface="+mn-lt"/>
              </a:rPr>
              <a:t>Step</a:t>
            </a:r>
            <a:r>
              <a:rPr lang="de-AT" u="sng" dirty="0" smtClean="0">
                <a:latin typeface="+mn-lt"/>
              </a:rPr>
              <a:t> 1:</a:t>
            </a:r>
            <a:endParaRPr lang="de-AT" u="sng" dirty="0">
              <a:latin typeface="+mn-lt"/>
            </a:endParaRPr>
          </a:p>
        </p:txBody>
      </p:sp>
      <p:sp>
        <p:nvSpPr>
          <p:cNvPr id="18" name="Textfeld 17"/>
          <p:cNvSpPr txBox="1"/>
          <p:nvPr/>
        </p:nvSpPr>
        <p:spPr>
          <a:xfrm>
            <a:off x="5724128" y="1556792"/>
            <a:ext cx="936104" cy="369332"/>
          </a:xfrm>
          <a:prstGeom prst="rect">
            <a:avLst/>
          </a:prstGeom>
          <a:noFill/>
        </p:spPr>
        <p:txBody>
          <a:bodyPr wrap="square" rtlCol="0">
            <a:spAutoFit/>
          </a:bodyPr>
          <a:lstStyle/>
          <a:p>
            <a:r>
              <a:rPr lang="de-AT" u="sng" dirty="0" err="1" smtClean="0">
                <a:latin typeface="+mn-lt"/>
              </a:rPr>
              <a:t>Step</a:t>
            </a:r>
            <a:r>
              <a:rPr lang="de-AT" u="sng" dirty="0" smtClean="0">
                <a:latin typeface="+mn-lt"/>
              </a:rPr>
              <a:t> 2:</a:t>
            </a:r>
            <a:endParaRPr lang="de-AT" u="sng" dirty="0">
              <a:latin typeface="+mn-lt"/>
            </a:endParaRPr>
          </a:p>
        </p:txBody>
      </p:sp>
      <p:sp>
        <p:nvSpPr>
          <p:cNvPr id="19" name="Textfeld 18"/>
          <p:cNvSpPr txBox="1"/>
          <p:nvPr/>
        </p:nvSpPr>
        <p:spPr>
          <a:xfrm>
            <a:off x="1187624" y="4293096"/>
            <a:ext cx="936104" cy="369332"/>
          </a:xfrm>
          <a:prstGeom prst="rect">
            <a:avLst/>
          </a:prstGeom>
          <a:noFill/>
        </p:spPr>
        <p:txBody>
          <a:bodyPr wrap="square" rtlCol="0">
            <a:spAutoFit/>
          </a:bodyPr>
          <a:lstStyle/>
          <a:p>
            <a:r>
              <a:rPr lang="de-AT" u="sng" dirty="0" err="1" smtClean="0">
                <a:latin typeface="+mn-lt"/>
              </a:rPr>
              <a:t>Step</a:t>
            </a:r>
            <a:r>
              <a:rPr lang="de-AT" u="sng" dirty="0" smtClean="0">
                <a:latin typeface="+mn-lt"/>
              </a:rPr>
              <a:t> 3:</a:t>
            </a:r>
            <a:endParaRPr lang="de-AT" u="sng" dirty="0">
              <a:latin typeface="+mn-lt"/>
            </a:endParaRPr>
          </a:p>
        </p:txBody>
      </p:sp>
      <p:sp>
        <p:nvSpPr>
          <p:cNvPr id="20" name="Textfeld 19"/>
          <p:cNvSpPr txBox="1"/>
          <p:nvPr/>
        </p:nvSpPr>
        <p:spPr>
          <a:xfrm>
            <a:off x="5796136" y="4653136"/>
            <a:ext cx="2592288" cy="369332"/>
          </a:xfrm>
          <a:prstGeom prst="rect">
            <a:avLst/>
          </a:prstGeom>
          <a:noFill/>
        </p:spPr>
        <p:txBody>
          <a:bodyPr wrap="square" rtlCol="0">
            <a:spAutoFit/>
          </a:bodyPr>
          <a:lstStyle/>
          <a:p>
            <a:r>
              <a:rPr lang="de-AT" u="sng" dirty="0" err="1" smtClean="0">
                <a:latin typeface="+mn-lt"/>
              </a:rPr>
              <a:t>Step</a:t>
            </a:r>
            <a:r>
              <a:rPr lang="de-AT" u="sng" dirty="0" smtClean="0">
                <a:latin typeface="+mn-lt"/>
              </a:rPr>
              <a:t> 4: Double check</a:t>
            </a:r>
            <a:endParaRPr lang="de-AT" u="sng" dirty="0">
              <a:latin typeface="+mn-lt"/>
            </a:endParaRPr>
          </a:p>
        </p:txBody>
      </p:sp>
    </p:spTree>
    <p:extLst>
      <p:ext uri="{BB962C8B-B14F-4D97-AF65-F5344CB8AC3E}">
        <p14:creationId xmlns:p14="http://schemas.microsoft.com/office/powerpoint/2010/main" val="25548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8170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8170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817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ANOVA </a:t>
            </a:r>
            <a:r>
              <a:rPr lang="de-AT" dirty="0" err="1" smtClean="0"/>
              <a:t>by</a:t>
            </a:r>
            <a:r>
              <a:rPr lang="de-AT" dirty="0" smtClean="0"/>
              <a:t> </a:t>
            </a:r>
            <a:r>
              <a:rPr lang="de-AT" dirty="0" err="1" smtClean="0"/>
              <a:t>hand</a:t>
            </a:r>
            <a:r>
              <a:rPr lang="de-AT" dirty="0" smtClean="0"/>
              <a:t> (4)</a:t>
            </a: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218</a:t>
            </a:fld>
            <a:endParaRPr lang="de-DE" altLang="en-US"/>
          </a:p>
        </p:txBody>
      </p:sp>
      <p:sp>
        <p:nvSpPr>
          <p:cNvPr id="7" name="Textfeld 6"/>
          <p:cNvSpPr txBox="1"/>
          <p:nvPr/>
        </p:nvSpPr>
        <p:spPr>
          <a:xfrm>
            <a:off x="467544" y="1628800"/>
            <a:ext cx="2448272" cy="646331"/>
          </a:xfrm>
          <a:prstGeom prst="rect">
            <a:avLst/>
          </a:prstGeom>
          <a:noFill/>
        </p:spPr>
        <p:txBody>
          <a:bodyPr wrap="square" rtlCol="0">
            <a:spAutoFit/>
          </a:bodyPr>
          <a:lstStyle/>
          <a:p>
            <a:r>
              <a:rPr lang="de-AT" u="sng" dirty="0" err="1" smtClean="0">
                <a:latin typeface="+mn-lt"/>
              </a:rPr>
              <a:t>Step</a:t>
            </a:r>
            <a:r>
              <a:rPr lang="de-AT" u="sng" dirty="0" smtClean="0">
                <a:latin typeface="+mn-lt"/>
              </a:rPr>
              <a:t> 5: </a:t>
            </a:r>
            <a:r>
              <a:rPr lang="de-AT" u="sng" dirty="0" err="1" smtClean="0">
                <a:latin typeface="+mn-lt"/>
              </a:rPr>
              <a:t>Calculate</a:t>
            </a:r>
            <a:r>
              <a:rPr lang="de-AT" u="sng" dirty="0" smtClean="0">
                <a:latin typeface="+mn-lt"/>
              </a:rPr>
              <a:t> </a:t>
            </a:r>
            <a:r>
              <a:rPr lang="de-AT" u="sng" dirty="0" err="1" smtClean="0">
                <a:latin typeface="+mn-lt"/>
              </a:rPr>
              <a:t>mean</a:t>
            </a:r>
            <a:r>
              <a:rPr lang="de-AT" u="sng" dirty="0" smtClean="0">
                <a:latin typeface="+mn-lt"/>
              </a:rPr>
              <a:t> </a:t>
            </a:r>
            <a:r>
              <a:rPr lang="de-AT" u="sng" dirty="0" err="1" smtClean="0">
                <a:latin typeface="+mn-lt"/>
              </a:rPr>
              <a:t>squared</a:t>
            </a:r>
            <a:r>
              <a:rPr lang="de-AT" u="sng" dirty="0" smtClean="0">
                <a:latin typeface="+mn-lt"/>
              </a:rPr>
              <a:t> </a:t>
            </a:r>
            <a:r>
              <a:rPr lang="de-AT" u="sng" dirty="0" err="1" smtClean="0">
                <a:latin typeface="+mn-lt"/>
              </a:rPr>
              <a:t>errors</a:t>
            </a:r>
            <a:endParaRPr lang="de-AT" u="sng" dirty="0">
              <a:latin typeface="+mn-lt"/>
            </a:endParaRPr>
          </a:p>
        </p:txBody>
      </p:sp>
      <p:graphicFrame>
        <p:nvGraphicFramePr>
          <p:cNvPr id="1182722" name="Object 2"/>
          <p:cNvGraphicFramePr>
            <a:graphicFrameLocks noChangeAspect="1"/>
          </p:cNvGraphicFramePr>
          <p:nvPr/>
        </p:nvGraphicFramePr>
        <p:xfrm flipV="1">
          <a:off x="3275856" y="1628800"/>
          <a:ext cx="3026544" cy="638511"/>
        </p:xfrm>
        <a:graphic>
          <a:graphicData uri="http://schemas.openxmlformats.org/presentationml/2006/ole">
            <mc:AlternateContent xmlns:mc="http://schemas.openxmlformats.org/markup-compatibility/2006">
              <mc:Choice xmlns:v="urn:schemas-microsoft-com:vml" Requires="v">
                <p:oleObj spid="_x0000_s730192" name="Equation" r:id="rId3" imgW="1739510" imgH="368185" progId="Equation.3">
                  <p:embed/>
                </p:oleObj>
              </mc:Choice>
              <mc:Fallback>
                <p:oleObj name="Equation" r:id="rId3" imgW="1739510" imgH="368185"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3275856" y="1628800"/>
                        <a:ext cx="3026544" cy="638511"/>
                      </a:xfrm>
                      <a:prstGeom prst="rect">
                        <a:avLst/>
                      </a:prstGeom>
                      <a:solidFill>
                        <a:srgbClr val="FFFF00"/>
                      </a:solidFill>
                      <a:ln w="28575">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graphicFrame>
        <p:nvGraphicFramePr>
          <p:cNvPr id="1182723" name="Object 3"/>
          <p:cNvGraphicFramePr>
            <a:graphicFrameLocks noChangeAspect="1"/>
          </p:cNvGraphicFramePr>
          <p:nvPr/>
        </p:nvGraphicFramePr>
        <p:xfrm flipV="1">
          <a:off x="3275856" y="2492896"/>
          <a:ext cx="3048094" cy="748655"/>
        </p:xfrm>
        <a:graphic>
          <a:graphicData uri="http://schemas.openxmlformats.org/presentationml/2006/ole">
            <mc:AlternateContent xmlns:mc="http://schemas.openxmlformats.org/markup-compatibility/2006">
              <mc:Choice xmlns:v="urn:schemas-microsoft-com:vml" Requires="v">
                <p:oleObj spid="_x0000_s730193" name="Formel" r:id="rId5" imgW="1752480" imgH="431640" progId="Equation.3">
                  <p:embed/>
                </p:oleObj>
              </mc:Choice>
              <mc:Fallback>
                <p:oleObj name="Formel" r:id="rId5" imgW="1752480" imgH="431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3275856" y="2492896"/>
                        <a:ext cx="3048094" cy="748655"/>
                      </a:xfrm>
                      <a:prstGeom prst="rect">
                        <a:avLst/>
                      </a:prstGeom>
                      <a:solidFill>
                        <a:srgbClr val="FFFF00"/>
                      </a:solidFill>
                      <a:ln w="28575">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sp>
        <p:nvSpPr>
          <p:cNvPr id="10" name="Textfeld 9"/>
          <p:cNvSpPr txBox="1"/>
          <p:nvPr/>
        </p:nvSpPr>
        <p:spPr>
          <a:xfrm>
            <a:off x="539552" y="3789040"/>
            <a:ext cx="2448272" cy="369332"/>
          </a:xfrm>
          <a:prstGeom prst="rect">
            <a:avLst/>
          </a:prstGeom>
          <a:noFill/>
        </p:spPr>
        <p:txBody>
          <a:bodyPr wrap="square" rtlCol="0">
            <a:spAutoFit/>
          </a:bodyPr>
          <a:lstStyle/>
          <a:p>
            <a:r>
              <a:rPr lang="de-AT" u="sng" dirty="0" err="1" smtClean="0">
                <a:latin typeface="+mn-lt"/>
              </a:rPr>
              <a:t>Step</a:t>
            </a:r>
            <a:r>
              <a:rPr lang="de-AT" u="sng" dirty="0" smtClean="0">
                <a:latin typeface="+mn-lt"/>
              </a:rPr>
              <a:t> 6:</a:t>
            </a:r>
            <a:endParaRPr lang="de-AT" u="sng" dirty="0">
              <a:latin typeface="+mn-lt"/>
            </a:endParaRPr>
          </a:p>
        </p:txBody>
      </p:sp>
      <p:graphicFrame>
        <p:nvGraphicFramePr>
          <p:cNvPr id="1182724" name="Object 4"/>
          <p:cNvGraphicFramePr>
            <a:graphicFrameLocks noChangeAspect="1"/>
          </p:cNvGraphicFramePr>
          <p:nvPr/>
        </p:nvGraphicFramePr>
        <p:xfrm>
          <a:off x="1619672" y="3645024"/>
          <a:ext cx="3162300" cy="788603"/>
        </p:xfrm>
        <a:graphic>
          <a:graphicData uri="http://schemas.openxmlformats.org/presentationml/2006/ole">
            <mc:AlternateContent xmlns:mc="http://schemas.openxmlformats.org/markup-compatibility/2006">
              <mc:Choice xmlns:v="urn:schemas-microsoft-com:vml" Requires="v">
                <p:oleObj spid="_x0000_s730194" name="Equation" r:id="rId7" imgW="1472741" imgH="368185" progId="Equation.3">
                  <p:embed/>
                </p:oleObj>
              </mc:Choice>
              <mc:Fallback>
                <p:oleObj name="Equation" r:id="rId7" imgW="1472741" imgH="368185"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9672" y="3645024"/>
                        <a:ext cx="3162300" cy="788603"/>
                      </a:xfrm>
                      <a:prstGeom prst="rect">
                        <a:avLst/>
                      </a:prstGeom>
                      <a:solidFill>
                        <a:srgbClr val="FFFF00"/>
                      </a:solidFill>
                      <a:ln w="28575">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sp>
        <p:nvSpPr>
          <p:cNvPr id="12" name="Textfeld 11"/>
          <p:cNvSpPr txBox="1"/>
          <p:nvPr/>
        </p:nvSpPr>
        <p:spPr>
          <a:xfrm>
            <a:off x="611560" y="4797152"/>
            <a:ext cx="4680520" cy="923330"/>
          </a:xfrm>
          <a:prstGeom prst="rect">
            <a:avLst/>
          </a:prstGeom>
          <a:noFill/>
        </p:spPr>
        <p:txBody>
          <a:bodyPr wrap="square" rtlCol="0">
            <a:spAutoFit/>
          </a:bodyPr>
          <a:lstStyle/>
          <a:p>
            <a:r>
              <a:rPr lang="de-AT" u="sng" dirty="0" err="1" smtClean="0">
                <a:latin typeface="+mn-lt"/>
              </a:rPr>
              <a:t>Step</a:t>
            </a:r>
            <a:r>
              <a:rPr lang="de-AT" u="sng" dirty="0" smtClean="0">
                <a:latin typeface="+mn-lt"/>
              </a:rPr>
              <a:t> 7:</a:t>
            </a:r>
            <a:r>
              <a:rPr lang="de-AT" dirty="0" smtClean="0">
                <a:latin typeface="+mn-lt"/>
              </a:rPr>
              <a:t> Critical </a:t>
            </a:r>
            <a:r>
              <a:rPr lang="de-AT" dirty="0" err="1" smtClean="0">
                <a:latin typeface="+mn-lt"/>
              </a:rPr>
              <a:t>value</a:t>
            </a:r>
            <a:r>
              <a:rPr lang="de-AT" dirty="0" smtClean="0">
                <a:latin typeface="+mn-lt"/>
              </a:rPr>
              <a:t> </a:t>
            </a:r>
            <a:r>
              <a:rPr lang="de-AT" dirty="0" err="1" smtClean="0">
                <a:latin typeface="+mn-lt"/>
              </a:rPr>
              <a:t>of</a:t>
            </a:r>
            <a:r>
              <a:rPr lang="de-AT" dirty="0" smtClean="0">
                <a:latin typeface="+mn-lt"/>
              </a:rPr>
              <a:t> F(2,12): 3.89</a:t>
            </a:r>
          </a:p>
          <a:p>
            <a:endParaRPr lang="de-AT" dirty="0" smtClean="0">
              <a:latin typeface="+mn-lt"/>
            </a:endParaRPr>
          </a:p>
          <a:p>
            <a:r>
              <a:rPr lang="de-AT" dirty="0" smtClean="0">
                <a:latin typeface="+mn-lt"/>
              </a:rPr>
              <a:t>5.12 &gt; 3.89 – </a:t>
            </a:r>
            <a:r>
              <a:rPr lang="de-AT" dirty="0" err="1" smtClean="0">
                <a:latin typeface="+mn-lt"/>
              </a:rPr>
              <a:t>therefore</a:t>
            </a:r>
            <a:r>
              <a:rPr lang="de-AT" dirty="0" smtClean="0">
                <a:latin typeface="+mn-lt"/>
              </a:rPr>
              <a:t> H</a:t>
            </a:r>
            <a:r>
              <a:rPr lang="de-AT" baseline="-25000" dirty="0" smtClean="0">
                <a:latin typeface="+mn-lt"/>
              </a:rPr>
              <a:t>0</a:t>
            </a:r>
            <a:r>
              <a:rPr lang="de-AT" dirty="0" smtClean="0">
                <a:latin typeface="+mn-lt"/>
              </a:rPr>
              <a:t> </a:t>
            </a:r>
            <a:r>
              <a:rPr lang="de-AT" dirty="0" err="1" smtClean="0">
                <a:latin typeface="+mn-lt"/>
              </a:rPr>
              <a:t>can</a:t>
            </a:r>
            <a:r>
              <a:rPr lang="de-AT" dirty="0" smtClean="0">
                <a:latin typeface="+mn-lt"/>
              </a:rPr>
              <a:t> </a:t>
            </a:r>
            <a:r>
              <a:rPr lang="de-AT" dirty="0" err="1" smtClean="0">
                <a:latin typeface="+mn-lt"/>
              </a:rPr>
              <a:t>be</a:t>
            </a:r>
            <a:r>
              <a:rPr lang="de-AT" dirty="0" smtClean="0">
                <a:latin typeface="+mn-lt"/>
              </a:rPr>
              <a:t> </a:t>
            </a:r>
            <a:r>
              <a:rPr lang="de-AT" dirty="0" err="1" smtClean="0">
                <a:latin typeface="+mn-lt"/>
              </a:rPr>
              <a:t>rejected</a:t>
            </a:r>
            <a:endParaRPr lang="de-AT" baseline="-25000" dirty="0">
              <a:latin typeface="+mn-lt"/>
            </a:endParaRPr>
          </a:p>
        </p:txBody>
      </p:sp>
      <p:pic>
        <p:nvPicPr>
          <p:cNvPr id="1182725" name="Picture 5"/>
          <p:cNvPicPr>
            <a:picLocks noChangeAspect="1" noChangeArrowheads="1"/>
          </p:cNvPicPr>
          <p:nvPr/>
        </p:nvPicPr>
        <p:blipFill>
          <a:blip r:embed="rId9" cstate="print"/>
          <a:srcRect/>
          <a:stretch>
            <a:fillRect/>
          </a:stretch>
        </p:blipFill>
        <p:spPr bwMode="auto">
          <a:xfrm>
            <a:off x="5364088" y="4149080"/>
            <a:ext cx="3293368" cy="1957627"/>
          </a:xfrm>
          <a:prstGeom prst="rect">
            <a:avLst/>
          </a:prstGeom>
          <a:noFill/>
          <a:ln w="9525">
            <a:noFill/>
            <a:miter lim="800000"/>
            <a:headEnd/>
            <a:tailEnd/>
          </a:ln>
        </p:spPr>
      </p:pic>
      <p:sp>
        <p:nvSpPr>
          <p:cNvPr id="14" name="Textfeld 13"/>
          <p:cNvSpPr txBox="1"/>
          <p:nvPr/>
        </p:nvSpPr>
        <p:spPr>
          <a:xfrm>
            <a:off x="5796136" y="3717032"/>
            <a:ext cx="2448272" cy="369332"/>
          </a:xfrm>
          <a:prstGeom prst="rect">
            <a:avLst/>
          </a:prstGeom>
          <a:noFill/>
        </p:spPr>
        <p:txBody>
          <a:bodyPr wrap="square" rtlCol="0">
            <a:spAutoFit/>
          </a:bodyPr>
          <a:lstStyle/>
          <a:p>
            <a:r>
              <a:rPr lang="de-AT" u="sng" dirty="0" err="1" smtClean="0">
                <a:latin typeface="+mn-lt"/>
              </a:rPr>
              <a:t>Summary</a:t>
            </a:r>
            <a:r>
              <a:rPr lang="de-AT" u="sng" dirty="0" smtClean="0">
                <a:latin typeface="+mn-lt"/>
              </a:rPr>
              <a:t> </a:t>
            </a:r>
            <a:r>
              <a:rPr lang="de-AT" u="sng" dirty="0" err="1" smtClean="0">
                <a:latin typeface="+mn-lt"/>
              </a:rPr>
              <a:t>table</a:t>
            </a:r>
            <a:r>
              <a:rPr lang="de-AT" u="sng" dirty="0" smtClean="0">
                <a:latin typeface="+mn-lt"/>
              </a:rPr>
              <a:t>:</a:t>
            </a:r>
            <a:endParaRPr lang="de-AT" u="sng" dirty="0">
              <a:latin typeface="+mn-lt"/>
            </a:endParaRPr>
          </a:p>
        </p:txBody>
      </p:sp>
    </p:spTree>
    <p:extLst>
      <p:ext uri="{BB962C8B-B14F-4D97-AF65-F5344CB8AC3E}">
        <p14:creationId xmlns:p14="http://schemas.microsoft.com/office/powerpoint/2010/main" val="216286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827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827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Follow-</a:t>
            </a:r>
            <a:r>
              <a:rPr lang="de-AT" dirty="0" err="1" smtClean="0"/>
              <a:t>up</a:t>
            </a:r>
            <a:r>
              <a:rPr lang="de-AT" dirty="0" smtClean="0"/>
              <a:t> </a:t>
            </a:r>
            <a:r>
              <a:rPr lang="de-AT" dirty="0" err="1" smtClean="0"/>
              <a:t>tests</a:t>
            </a:r>
            <a:endParaRPr lang="de-AT" dirty="0"/>
          </a:p>
        </p:txBody>
      </p:sp>
      <p:sp>
        <p:nvSpPr>
          <p:cNvPr id="3" name="Inhaltsplatzhalter 2"/>
          <p:cNvSpPr>
            <a:spLocks noGrp="1"/>
          </p:cNvSpPr>
          <p:nvPr>
            <p:ph idx="1"/>
          </p:nvPr>
        </p:nvSpPr>
        <p:spPr/>
        <p:txBody>
          <a:bodyPr>
            <a:normAutofit/>
          </a:bodyPr>
          <a:lstStyle/>
          <a:p>
            <a:r>
              <a:rPr lang="en-GB" sz="2200" dirty="0" smtClean="0"/>
              <a:t>The F-ratio does not tell us specifically which group means differ from which</a:t>
            </a:r>
          </a:p>
          <a:p>
            <a:r>
              <a:rPr lang="en-GB" sz="2200" dirty="0" smtClean="0"/>
              <a:t>We need additional tests to find out where the group differences lie</a:t>
            </a:r>
          </a:p>
          <a:p>
            <a:pPr>
              <a:buNone/>
            </a:pPr>
            <a:r>
              <a:rPr lang="en-GB" sz="2200" b="1" dirty="0" smtClean="0"/>
              <a:t>-&gt; </a:t>
            </a:r>
            <a:r>
              <a:rPr lang="en-GB" sz="2200" b="1" i="1" dirty="0" smtClean="0"/>
              <a:t>Post Hoc</a:t>
            </a:r>
            <a:r>
              <a:rPr lang="en-GB" sz="2200" b="1" dirty="0" smtClean="0"/>
              <a:t> tests</a:t>
            </a:r>
          </a:p>
          <a:p>
            <a:r>
              <a:rPr lang="en-GB" sz="2200" dirty="0" smtClean="0"/>
              <a:t>Compare each mean against all others.</a:t>
            </a:r>
          </a:p>
          <a:p>
            <a:r>
              <a:rPr lang="en-GB" sz="2200" dirty="0" smtClean="0"/>
              <a:t>Multiple tests</a:t>
            </a:r>
          </a:p>
          <a:p>
            <a:r>
              <a:rPr lang="en-GB" sz="2200" dirty="0" smtClean="0"/>
              <a:t>To control the family-wise error rate, stricter criteria to accept an effect as significant must be used</a:t>
            </a:r>
          </a:p>
          <a:p>
            <a:r>
              <a:rPr lang="en-GB" sz="2200" dirty="0" smtClean="0"/>
              <a:t>Simplest example is the </a:t>
            </a:r>
            <a:r>
              <a:rPr lang="en-GB" sz="2200" dirty="0" err="1" smtClean="0"/>
              <a:t>Bonferroni</a:t>
            </a:r>
            <a:r>
              <a:rPr lang="en-GB" sz="2200" dirty="0" smtClean="0"/>
              <a:t> method</a:t>
            </a:r>
          </a:p>
          <a:p>
            <a:pPr>
              <a:buNone/>
            </a:pPr>
            <a:endParaRPr lang="en-GB" dirty="0" smtClean="0"/>
          </a:p>
          <a:p>
            <a:pPr>
              <a:buNone/>
            </a:pPr>
            <a:endParaRPr lang="en-GB" b="1" dirty="0" smtClean="0"/>
          </a:p>
          <a:p>
            <a:pPr>
              <a:buNone/>
            </a:pP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219</a:t>
            </a:fld>
            <a:endParaRPr lang="de-DE" altLang="en-US"/>
          </a:p>
        </p:txBody>
      </p:sp>
      <p:graphicFrame>
        <p:nvGraphicFramePr>
          <p:cNvPr id="1185796" name="Object 4"/>
          <p:cNvGraphicFramePr>
            <a:graphicFrameLocks noChangeAspect="1"/>
          </p:cNvGraphicFramePr>
          <p:nvPr/>
        </p:nvGraphicFramePr>
        <p:xfrm>
          <a:off x="2555776" y="5301208"/>
          <a:ext cx="2818036" cy="481443"/>
        </p:xfrm>
        <a:graphic>
          <a:graphicData uri="http://schemas.openxmlformats.org/presentationml/2006/ole">
            <mc:AlternateContent xmlns:mc="http://schemas.openxmlformats.org/markup-compatibility/2006">
              <mc:Choice xmlns:v="urn:schemas-microsoft-com:vml" Requires="v">
                <p:oleObj spid="_x0000_s731164" name="Equation" r:id="rId3" imgW="2082341" imgH="355508" progId="Equation.3">
                  <p:embed/>
                </p:oleObj>
              </mc:Choice>
              <mc:Fallback>
                <p:oleObj name="Equation" r:id="rId3" imgW="2082341" imgH="355508"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776" y="5301208"/>
                        <a:ext cx="2818036" cy="481443"/>
                      </a:xfrm>
                      <a:prstGeom prst="rect">
                        <a:avLst/>
                      </a:prstGeom>
                      <a:solidFill>
                        <a:srgbClr val="FFFF00"/>
                      </a:solidFill>
                      <a:ln w="38100">
                        <a:solidFill>
                          <a:schemeClr val="tx2"/>
                        </a:solidFill>
                        <a:miter lim="800000"/>
                        <a:headEnd/>
                        <a:tailEnd/>
                      </a:ln>
                      <a:effectLst>
                        <a:outerShdw dist="135003" dir="2471156" algn="ctr" rotWithShape="0">
                          <a:schemeClr val="tx1">
                            <a:alpha val="74997"/>
                          </a:schemeClr>
                        </a:outerShdw>
                      </a:effectLst>
                    </p:spPr>
                  </p:pic>
                </p:oleObj>
              </mc:Fallback>
            </mc:AlternateContent>
          </a:graphicData>
        </a:graphic>
      </p:graphicFrame>
    </p:spTree>
    <p:extLst>
      <p:ext uri="{BB962C8B-B14F-4D97-AF65-F5344CB8AC3E}">
        <p14:creationId xmlns:p14="http://schemas.microsoft.com/office/powerpoint/2010/main" val="275080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1185796"/>
                                        </p:tgtEl>
                                        <p:attrNameLst>
                                          <p:attrName>style.visibility</p:attrName>
                                        </p:attrNameLst>
                                      </p:cBhvr>
                                      <p:to>
                                        <p:strVal val="visible"/>
                                      </p:to>
                                    </p:set>
                                    <p:animEffect transition="in" filter="dissolve">
                                      <p:cBhvr>
                                        <p:cTn id="7" dur="500"/>
                                        <p:tgtEl>
                                          <p:spTgt spid="1185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Medizinproduktestudie</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22</a:t>
            </a:fld>
            <a:endParaRPr lang="de-AT">
              <a:latin typeface="+mj-lt"/>
            </a:endParaRPr>
          </a:p>
        </p:txBody>
      </p:sp>
      <p:pic>
        <p:nvPicPr>
          <p:cNvPr id="8560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4941168"/>
            <a:ext cx="6436591" cy="1304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5606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168" y="1772815"/>
            <a:ext cx="2617374" cy="2938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5606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31840" y="1792608"/>
            <a:ext cx="2669658"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0011" y="1798285"/>
            <a:ext cx="2664295" cy="2912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7676271"/>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Post-hoc </a:t>
            </a:r>
            <a:r>
              <a:rPr lang="de-AT" dirty="0" err="1" smtClean="0"/>
              <a:t>tests</a:t>
            </a:r>
            <a:endParaRPr lang="de-AT" dirty="0"/>
          </a:p>
        </p:txBody>
      </p:sp>
      <p:sp>
        <p:nvSpPr>
          <p:cNvPr id="3" name="Inhaltsplatzhalter 2"/>
          <p:cNvSpPr>
            <a:spLocks noGrp="1"/>
          </p:cNvSpPr>
          <p:nvPr>
            <p:ph idx="1"/>
          </p:nvPr>
        </p:nvSpPr>
        <p:spPr/>
        <p:txBody>
          <a:bodyPr/>
          <a:lstStyle/>
          <a:p>
            <a:r>
              <a:rPr lang="en-GB" dirty="0" smtClean="0"/>
              <a:t>SPSS has 18 types of Post Hoc tests!</a:t>
            </a:r>
          </a:p>
          <a:p>
            <a:pPr lvl="1"/>
            <a:r>
              <a:rPr lang="de-AT" dirty="0" err="1" smtClean="0"/>
              <a:t>Bonferroni</a:t>
            </a:r>
            <a:r>
              <a:rPr lang="de-AT" dirty="0" smtClean="0"/>
              <a:t> (</a:t>
            </a:r>
            <a:r>
              <a:rPr lang="de-AT" dirty="0" err="1" smtClean="0"/>
              <a:t>conservative</a:t>
            </a:r>
            <a:r>
              <a:rPr lang="de-AT" dirty="0" smtClean="0"/>
              <a:t> </a:t>
            </a:r>
            <a:r>
              <a:rPr lang="de-AT" dirty="0" err="1" smtClean="0"/>
              <a:t>option</a:t>
            </a:r>
            <a:r>
              <a:rPr lang="de-AT" dirty="0" smtClean="0"/>
              <a:t>)</a:t>
            </a:r>
          </a:p>
          <a:p>
            <a:pPr lvl="1"/>
            <a:r>
              <a:rPr lang="de-AT" dirty="0" err="1" smtClean="0"/>
              <a:t>Bonferroni</a:t>
            </a:r>
            <a:r>
              <a:rPr lang="de-AT" dirty="0" smtClean="0"/>
              <a:t>-Holm</a:t>
            </a:r>
          </a:p>
          <a:p>
            <a:pPr lvl="1"/>
            <a:r>
              <a:rPr lang="de-AT" dirty="0" smtClean="0"/>
              <a:t>Holm-</a:t>
            </a:r>
            <a:r>
              <a:rPr lang="de-AT" dirty="0" err="1" smtClean="0"/>
              <a:t>Sidak</a:t>
            </a:r>
            <a:endParaRPr lang="de-AT" dirty="0" smtClean="0"/>
          </a:p>
          <a:p>
            <a:pPr lvl="1"/>
            <a:r>
              <a:rPr lang="de-AT" dirty="0" err="1" smtClean="0"/>
              <a:t>Tukey</a:t>
            </a:r>
            <a:r>
              <a:rPr lang="de-AT" dirty="0" smtClean="0"/>
              <a:t> HSD</a:t>
            </a:r>
          </a:p>
          <a:p>
            <a:pPr lvl="1"/>
            <a:r>
              <a:rPr lang="de-AT" dirty="0" err="1" smtClean="0"/>
              <a:t>Scheffe</a:t>
            </a:r>
            <a:endParaRPr lang="de-AT" dirty="0" smtClean="0"/>
          </a:p>
          <a:p>
            <a:pPr lvl="1"/>
            <a:r>
              <a:rPr lang="de-AT" dirty="0" smtClean="0"/>
              <a:t>LSD</a:t>
            </a:r>
          </a:p>
          <a:p>
            <a:pPr lvl="1"/>
            <a:r>
              <a:rPr lang="de-AT" dirty="0" err="1" smtClean="0"/>
              <a:t>Dunnett</a:t>
            </a:r>
            <a:endParaRPr lang="de-AT" dirty="0" smtClean="0"/>
          </a:p>
          <a:p>
            <a:endParaRPr lang="en-GB" dirty="0" smtClean="0"/>
          </a:p>
          <a:p>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220</a:t>
            </a:fld>
            <a:endParaRPr lang="de-DE" altLang="en-US"/>
          </a:p>
        </p:txBody>
      </p:sp>
      <p:pic>
        <p:nvPicPr>
          <p:cNvPr id="7" name="Picture 2"/>
          <p:cNvPicPr>
            <a:picLocks noChangeAspect="1" noChangeArrowheads="1"/>
          </p:cNvPicPr>
          <p:nvPr/>
        </p:nvPicPr>
        <p:blipFill>
          <a:blip r:embed="rId2" cstate="print"/>
          <a:srcRect/>
          <a:stretch>
            <a:fillRect/>
          </a:stretch>
        </p:blipFill>
        <p:spPr bwMode="auto">
          <a:xfrm>
            <a:off x="2975503" y="2780928"/>
            <a:ext cx="5894809" cy="3580450"/>
          </a:xfrm>
          <a:prstGeom prst="rect">
            <a:avLst/>
          </a:prstGeom>
          <a:noFill/>
          <a:ln w="9525">
            <a:noFill/>
            <a:miter lim="800000"/>
            <a:headEnd/>
            <a:tailEnd/>
          </a:ln>
          <a:effectLst/>
        </p:spPr>
      </p:pic>
    </p:spTree>
    <p:extLst>
      <p:ext uri="{BB962C8B-B14F-4D97-AF65-F5344CB8AC3E}">
        <p14:creationId xmlns:p14="http://schemas.microsoft.com/office/powerpoint/2010/main" val="439322807"/>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ANOVA in SPSS</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221</a:t>
            </a:fld>
            <a:endParaRPr lang="de-DE" altLang="en-US"/>
          </a:p>
        </p:txBody>
      </p:sp>
      <p:pic>
        <p:nvPicPr>
          <p:cNvPr id="12533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700808"/>
            <a:ext cx="4343400"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533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4326159"/>
            <a:ext cx="488632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573486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5" name="Rectangle 2"/>
          <p:cNvSpPr>
            <a:spLocks noGrp="1" noChangeArrowheads="1"/>
          </p:cNvSpPr>
          <p:nvPr>
            <p:ph type="title"/>
          </p:nvPr>
        </p:nvSpPr>
        <p:spPr/>
        <p:txBody>
          <a:bodyPr/>
          <a:lstStyle/>
          <a:p>
            <a:pPr eaLnBrk="1" hangingPunct="1"/>
            <a:r>
              <a:rPr lang="de-DE" dirty="0" smtClean="0"/>
              <a:t>ANOVA - </a:t>
            </a:r>
            <a:r>
              <a:rPr lang="de-DE" dirty="0" err="1" smtClean="0"/>
              <a:t>Variants</a:t>
            </a:r>
            <a:r>
              <a:rPr lang="de-DE" dirty="0" smtClean="0"/>
              <a:t> </a:t>
            </a:r>
            <a:endParaRPr lang="en-US" dirty="0" smtClean="0"/>
          </a:p>
        </p:txBody>
      </p:sp>
      <p:sp>
        <p:nvSpPr>
          <p:cNvPr id="32776" name="Rectangle 3"/>
          <p:cNvSpPr>
            <a:spLocks noGrp="1" noChangeArrowheads="1"/>
          </p:cNvSpPr>
          <p:nvPr>
            <p:ph type="body" idx="1"/>
          </p:nvPr>
        </p:nvSpPr>
        <p:spPr>
          <a:xfrm>
            <a:off x="457200" y="1600200"/>
            <a:ext cx="8229600" cy="4565104"/>
          </a:xfrm>
        </p:spPr>
        <p:txBody>
          <a:bodyPr>
            <a:normAutofit fontScale="92500"/>
          </a:bodyPr>
          <a:lstStyle/>
          <a:p>
            <a:pPr marL="514350" indent="-514350"/>
            <a:r>
              <a:rPr lang="de-AT" sz="2800" dirty="0" smtClean="0"/>
              <a:t>Till </a:t>
            </a:r>
            <a:r>
              <a:rPr lang="de-AT" sz="2800" dirty="0" err="1" smtClean="0"/>
              <a:t>now</a:t>
            </a:r>
            <a:r>
              <a:rPr lang="de-AT" sz="2800" dirty="0" smtClean="0"/>
              <a:t>: </a:t>
            </a:r>
            <a:r>
              <a:rPr lang="de-AT" sz="2800" dirty="0" err="1" smtClean="0"/>
              <a:t>only</a:t>
            </a:r>
            <a:r>
              <a:rPr lang="de-AT" sz="2800" dirty="0" smtClean="0"/>
              <a:t> </a:t>
            </a:r>
            <a:r>
              <a:rPr lang="de-AT" sz="2800" dirty="0" err="1" smtClean="0"/>
              <a:t>one</a:t>
            </a:r>
            <a:r>
              <a:rPr lang="de-AT" sz="2800" dirty="0" smtClean="0"/>
              <a:t> </a:t>
            </a:r>
            <a:r>
              <a:rPr lang="de-AT" sz="2800" dirty="0" err="1" smtClean="0"/>
              <a:t>factor</a:t>
            </a:r>
            <a:r>
              <a:rPr lang="de-AT" sz="2800" dirty="0" smtClean="0"/>
              <a:t> (</a:t>
            </a:r>
            <a:r>
              <a:rPr lang="de-AT" sz="2800" dirty="0" err="1" smtClean="0"/>
              <a:t>group</a:t>
            </a:r>
            <a:r>
              <a:rPr lang="de-AT" sz="2800" dirty="0" smtClean="0"/>
              <a:t> variable)</a:t>
            </a:r>
          </a:p>
          <a:p>
            <a:pPr marL="914400" lvl="1" indent="-514350"/>
            <a:r>
              <a:rPr lang="de-AT" sz="2400" dirty="0" smtClean="0"/>
              <a:t>Simple ANOVA / </a:t>
            </a:r>
            <a:r>
              <a:rPr lang="de-AT" sz="2400" b="1" dirty="0" err="1" smtClean="0"/>
              <a:t>One-way</a:t>
            </a:r>
            <a:r>
              <a:rPr lang="de-AT" sz="2400" b="1" dirty="0" smtClean="0"/>
              <a:t> ANOVA</a:t>
            </a:r>
          </a:p>
          <a:p>
            <a:pPr eaLnBrk="1" hangingPunct="1"/>
            <a:r>
              <a:rPr lang="de-AT" sz="2800" dirty="0" smtClean="0"/>
              <a:t>Extension: </a:t>
            </a:r>
            <a:r>
              <a:rPr lang="de-AT" sz="2800" b="1" dirty="0" err="1" smtClean="0"/>
              <a:t>several</a:t>
            </a:r>
            <a:r>
              <a:rPr lang="de-AT" sz="2800" b="1" dirty="0" smtClean="0"/>
              <a:t> </a:t>
            </a:r>
            <a:r>
              <a:rPr lang="de-AT" sz="2800" b="1" dirty="0" err="1" smtClean="0"/>
              <a:t>factors</a:t>
            </a:r>
            <a:r>
              <a:rPr lang="de-AT" sz="2800" dirty="0" smtClean="0"/>
              <a:t> </a:t>
            </a:r>
            <a:r>
              <a:rPr lang="de-AT" sz="2800" dirty="0" err="1" smtClean="0"/>
              <a:t>each</a:t>
            </a:r>
            <a:r>
              <a:rPr lang="de-AT" sz="2800" dirty="0" smtClean="0"/>
              <a:t> </a:t>
            </a:r>
            <a:r>
              <a:rPr lang="de-AT" sz="2800" dirty="0" err="1" smtClean="0"/>
              <a:t>with</a:t>
            </a:r>
            <a:r>
              <a:rPr lang="de-AT" sz="2800" dirty="0" smtClean="0"/>
              <a:t> &gt;=2 </a:t>
            </a:r>
            <a:r>
              <a:rPr lang="de-AT" sz="2800" dirty="0" err="1" smtClean="0"/>
              <a:t>levels</a:t>
            </a:r>
            <a:endParaRPr lang="de-AT" sz="2800" dirty="0" smtClean="0"/>
          </a:p>
          <a:p>
            <a:pPr lvl="1"/>
            <a:r>
              <a:rPr lang="de-AT" sz="2400" b="1" dirty="0" err="1" smtClean="0"/>
              <a:t>Two-way</a:t>
            </a:r>
            <a:r>
              <a:rPr lang="de-AT" sz="2400" b="1" dirty="0" smtClean="0"/>
              <a:t>/</a:t>
            </a:r>
            <a:r>
              <a:rPr lang="de-AT" sz="2400" b="1" dirty="0" err="1" smtClean="0"/>
              <a:t>Three-way</a:t>
            </a:r>
            <a:r>
              <a:rPr lang="de-AT" sz="2400" dirty="0" smtClean="0"/>
              <a:t> etc. </a:t>
            </a:r>
            <a:r>
              <a:rPr lang="de-AT" sz="2400" b="1" dirty="0" smtClean="0"/>
              <a:t>ANOVA</a:t>
            </a:r>
          </a:p>
          <a:p>
            <a:pPr lvl="1"/>
            <a:r>
              <a:rPr lang="en-GB" sz="2400" dirty="0" smtClean="0"/>
              <a:t>Several Independent Variables is known as a factorial design</a:t>
            </a:r>
            <a:endParaRPr lang="de-AT" sz="2600" dirty="0" smtClean="0"/>
          </a:p>
          <a:p>
            <a:pPr eaLnBrk="1" hangingPunct="1"/>
            <a:r>
              <a:rPr lang="de-AT" sz="2800" b="1" dirty="0" smtClean="0"/>
              <a:t>ANCOVA</a:t>
            </a:r>
            <a:r>
              <a:rPr lang="de-AT" sz="2800" dirty="0" smtClean="0"/>
              <a:t>: Analysis </a:t>
            </a:r>
            <a:r>
              <a:rPr lang="de-AT" sz="2800" dirty="0" err="1" smtClean="0"/>
              <a:t>of</a:t>
            </a:r>
            <a:r>
              <a:rPr lang="de-AT" sz="2800" dirty="0" smtClean="0"/>
              <a:t> </a:t>
            </a:r>
            <a:r>
              <a:rPr lang="de-AT" sz="2800" dirty="0" err="1" smtClean="0"/>
              <a:t>Covariance</a:t>
            </a:r>
            <a:r>
              <a:rPr lang="de-AT" sz="2800" dirty="0" smtClean="0"/>
              <a:t>, also </a:t>
            </a:r>
            <a:r>
              <a:rPr lang="de-AT" sz="2800" dirty="0" err="1" smtClean="0"/>
              <a:t>continuous</a:t>
            </a:r>
            <a:r>
              <a:rPr lang="de-AT" sz="2800" dirty="0" smtClean="0"/>
              <a:t>/</a:t>
            </a:r>
            <a:r>
              <a:rPr lang="de-AT" sz="2800" dirty="0" err="1" smtClean="0"/>
              <a:t>metric</a:t>
            </a:r>
            <a:r>
              <a:rPr lang="de-AT" sz="2800" dirty="0" smtClean="0"/>
              <a:t> </a:t>
            </a:r>
            <a:r>
              <a:rPr lang="de-AT" sz="2800" dirty="0" err="1" smtClean="0"/>
              <a:t>independent</a:t>
            </a:r>
            <a:r>
              <a:rPr lang="de-AT" sz="2800" dirty="0" smtClean="0"/>
              <a:t> variables </a:t>
            </a:r>
            <a:r>
              <a:rPr lang="de-AT" sz="2800" dirty="0" err="1" smtClean="0"/>
              <a:t>are</a:t>
            </a:r>
            <a:r>
              <a:rPr lang="de-AT" sz="2800" dirty="0" smtClean="0"/>
              <a:t> </a:t>
            </a:r>
            <a:r>
              <a:rPr lang="de-AT" sz="2800" dirty="0" err="1" smtClean="0"/>
              <a:t>allowed</a:t>
            </a:r>
            <a:r>
              <a:rPr lang="de-AT" sz="2800" dirty="0" smtClean="0"/>
              <a:t> </a:t>
            </a:r>
          </a:p>
          <a:p>
            <a:pPr eaLnBrk="1" hangingPunct="1"/>
            <a:r>
              <a:rPr lang="de-AT" sz="2800" b="1" dirty="0" smtClean="0"/>
              <a:t>Multivariate ANOVA</a:t>
            </a:r>
            <a:r>
              <a:rPr lang="de-AT" sz="2800" dirty="0" smtClean="0"/>
              <a:t>: </a:t>
            </a:r>
            <a:r>
              <a:rPr lang="de-AT" sz="2800" dirty="0" err="1" smtClean="0"/>
              <a:t>several</a:t>
            </a:r>
            <a:r>
              <a:rPr lang="de-AT" sz="2800" dirty="0" smtClean="0"/>
              <a:t> </a:t>
            </a:r>
            <a:r>
              <a:rPr lang="de-AT" sz="2800" dirty="0" err="1" smtClean="0"/>
              <a:t>dependent</a:t>
            </a:r>
            <a:r>
              <a:rPr lang="de-AT" sz="2800" dirty="0" smtClean="0"/>
              <a:t> variable</a:t>
            </a:r>
          </a:p>
          <a:p>
            <a:pPr eaLnBrk="1" hangingPunct="1"/>
            <a:r>
              <a:rPr lang="de-AT" sz="2800" b="1" dirty="0" smtClean="0"/>
              <a:t>ANOVA </a:t>
            </a:r>
            <a:r>
              <a:rPr lang="de-AT" sz="2800" b="1" dirty="0" err="1" smtClean="0"/>
              <a:t>for</a:t>
            </a:r>
            <a:r>
              <a:rPr lang="de-AT" sz="2800" b="1" dirty="0" smtClean="0"/>
              <a:t> </a:t>
            </a:r>
            <a:r>
              <a:rPr lang="de-AT" sz="2800" b="1" dirty="0" err="1" smtClean="0"/>
              <a:t>repeated</a:t>
            </a:r>
            <a:r>
              <a:rPr lang="de-AT" sz="2800" b="1" dirty="0" smtClean="0"/>
              <a:t> </a:t>
            </a:r>
            <a:r>
              <a:rPr lang="de-AT" sz="2800" b="1" dirty="0" err="1" smtClean="0"/>
              <a:t>measurements</a:t>
            </a:r>
            <a:r>
              <a:rPr lang="de-AT" sz="2800" dirty="0" smtClean="0"/>
              <a:t>: subsequent </a:t>
            </a:r>
            <a:r>
              <a:rPr lang="de-AT" sz="2800" dirty="0" err="1" smtClean="0"/>
              <a:t>observations</a:t>
            </a:r>
            <a:r>
              <a:rPr lang="de-AT" sz="2800" dirty="0" smtClean="0"/>
              <a:t> </a:t>
            </a:r>
            <a:r>
              <a:rPr lang="de-AT" sz="2800" dirty="0" err="1" smtClean="0"/>
              <a:t>are</a:t>
            </a:r>
            <a:r>
              <a:rPr lang="de-AT" sz="2800" dirty="0" smtClean="0"/>
              <a:t> </a:t>
            </a:r>
            <a:r>
              <a:rPr lang="de-AT" sz="2800" dirty="0" err="1" smtClean="0"/>
              <a:t>dependent</a:t>
            </a:r>
            <a:endParaRPr lang="de-AT" sz="2800" dirty="0" smtClean="0"/>
          </a:p>
          <a:p>
            <a:pPr marL="0" indent="0" eaLnBrk="1" hangingPunct="1">
              <a:buNone/>
            </a:pPr>
            <a:endParaRPr lang="de-AT" sz="2800" dirty="0" smtClean="0"/>
          </a:p>
        </p:txBody>
      </p:sp>
      <p:sp>
        <p:nvSpPr>
          <p:cNvPr id="9" name="Datumsplatzhalter 3"/>
          <p:cNvSpPr>
            <a:spLocks noGrp="1"/>
          </p:cNvSpPr>
          <p:nvPr>
            <p:ph type="dt" sz="half" idx="10"/>
          </p:nvPr>
        </p:nvSpPr>
        <p:spPr>
          <a:xfrm>
            <a:off x="457200" y="6356350"/>
            <a:ext cx="2133600" cy="365125"/>
          </a:xfrm>
        </p:spPr>
        <p:txBody>
          <a:bodyPr/>
          <a:lstStyle/>
          <a:p>
            <a:fld id="{A833192F-082F-493A-AABD-D0869F49B4B1}" type="datetime1">
              <a:rPr lang="de-AT" smtClean="0"/>
              <a:pPr/>
              <a:t>18.06.2021</a:t>
            </a:fld>
            <a:endParaRPr lang="de-DE" altLang="en-US" dirty="0"/>
          </a:p>
        </p:txBody>
      </p:sp>
      <p:sp>
        <p:nvSpPr>
          <p:cNvPr id="11"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222</a:t>
            </a:fld>
            <a:endParaRPr lang="de-DE" altLang="en-US" dirty="0"/>
          </a:p>
        </p:txBody>
      </p:sp>
    </p:spTree>
    <p:extLst>
      <p:ext uri="{BB962C8B-B14F-4D97-AF65-F5344CB8AC3E}">
        <p14:creationId xmlns:p14="http://schemas.microsoft.com/office/powerpoint/2010/main" val="994654301"/>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Two-way (independent) ANOVA</a:t>
            </a:r>
            <a:endParaRPr lang="de-AT" dirty="0"/>
          </a:p>
        </p:txBody>
      </p:sp>
      <p:sp>
        <p:nvSpPr>
          <p:cNvPr id="3" name="Inhaltsplatzhalter 2"/>
          <p:cNvSpPr>
            <a:spLocks noGrp="1"/>
          </p:cNvSpPr>
          <p:nvPr>
            <p:ph idx="1"/>
          </p:nvPr>
        </p:nvSpPr>
        <p:spPr/>
        <p:txBody>
          <a:bodyPr>
            <a:normAutofit/>
          </a:bodyPr>
          <a:lstStyle/>
          <a:p>
            <a:r>
              <a:rPr lang="en-GB" sz="2000" dirty="0" smtClean="0"/>
              <a:t>Two Independent Variables</a:t>
            </a:r>
          </a:p>
          <a:p>
            <a:r>
              <a:rPr lang="en-GB" sz="2000" dirty="0" smtClean="0"/>
              <a:t>Several independent variables is known as a </a:t>
            </a:r>
            <a:r>
              <a:rPr lang="en-GB" sz="2000" b="1" dirty="0" smtClean="0"/>
              <a:t>factorial design</a:t>
            </a:r>
          </a:p>
          <a:p>
            <a:r>
              <a:rPr lang="en-GB" sz="2000" b="1" dirty="0" smtClean="0"/>
              <a:t>Benefit</a:t>
            </a:r>
            <a:r>
              <a:rPr lang="en-GB" sz="2000" dirty="0" smtClean="0"/>
              <a:t> of factorial designs</a:t>
            </a:r>
          </a:p>
          <a:p>
            <a:pPr lvl="1"/>
            <a:r>
              <a:rPr lang="en-GB" sz="1800" dirty="0" smtClean="0"/>
              <a:t>We can look at how variables </a:t>
            </a:r>
            <a:r>
              <a:rPr lang="en-GB" sz="1800" b="1" i="1" dirty="0" smtClean="0"/>
              <a:t>interact</a:t>
            </a:r>
            <a:endParaRPr lang="en-GB" sz="1800" b="1" dirty="0" smtClean="0"/>
          </a:p>
          <a:p>
            <a:pPr>
              <a:lnSpc>
                <a:spcPct val="90000"/>
              </a:lnSpc>
            </a:pPr>
            <a:r>
              <a:rPr lang="en-GB" sz="2000" b="1" dirty="0" smtClean="0"/>
              <a:t>Interactions</a:t>
            </a:r>
          </a:p>
          <a:p>
            <a:pPr lvl="1">
              <a:lnSpc>
                <a:spcPct val="90000"/>
              </a:lnSpc>
            </a:pPr>
            <a:r>
              <a:rPr lang="en-GB" sz="2000" dirty="0" smtClean="0"/>
              <a:t>Show how the effects of one IV might depend on the effects of another</a:t>
            </a:r>
          </a:p>
          <a:p>
            <a:pPr lvl="1">
              <a:lnSpc>
                <a:spcPct val="90000"/>
              </a:lnSpc>
            </a:pPr>
            <a:r>
              <a:rPr lang="en-GB" sz="2000" dirty="0" smtClean="0"/>
              <a:t>Are often more interesting than main effects.</a:t>
            </a:r>
            <a:endParaRPr lang="en-GB" sz="2000" b="1" dirty="0" smtClean="0">
              <a:solidFill>
                <a:srgbClr val="FFFF00"/>
              </a:solidFill>
            </a:endParaRPr>
          </a:p>
          <a:p>
            <a:pPr>
              <a:lnSpc>
                <a:spcPct val="90000"/>
              </a:lnSpc>
            </a:pPr>
            <a:r>
              <a:rPr lang="en-GB" sz="2000" dirty="0" smtClean="0"/>
              <a:t>Examples:</a:t>
            </a:r>
            <a:endParaRPr lang="en-GB" dirty="0" smtClean="0"/>
          </a:p>
          <a:p>
            <a:endParaRPr lang="en-US" dirty="0" smtClean="0"/>
          </a:p>
          <a:p>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223</a:t>
            </a:fld>
            <a:endParaRPr lang="de-DE" altLang="en-US"/>
          </a:p>
        </p:txBody>
      </p:sp>
      <p:pic>
        <p:nvPicPr>
          <p:cNvPr id="1219586" name="Picture 2" descr="http://icbseverywhere.com/blog/wp-content/media/2012/05/Pure-Interaction.jpg"/>
          <p:cNvPicPr>
            <a:picLocks noChangeAspect="1" noChangeArrowheads="1"/>
          </p:cNvPicPr>
          <p:nvPr/>
        </p:nvPicPr>
        <p:blipFill>
          <a:blip r:embed="rId2" cstate="print"/>
          <a:srcRect/>
          <a:stretch>
            <a:fillRect/>
          </a:stretch>
        </p:blipFill>
        <p:spPr bwMode="auto">
          <a:xfrm>
            <a:off x="1115616" y="4700904"/>
            <a:ext cx="2601521" cy="1725761"/>
          </a:xfrm>
          <a:prstGeom prst="rect">
            <a:avLst/>
          </a:prstGeom>
          <a:noFill/>
        </p:spPr>
      </p:pic>
      <p:pic>
        <p:nvPicPr>
          <p:cNvPr id="1219587" name="Picture 3"/>
          <p:cNvPicPr>
            <a:picLocks noChangeAspect="1" noChangeArrowheads="1"/>
          </p:cNvPicPr>
          <p:nvPr/>
        </p:nvPicPr>
        <p:blipFill>
          <a:blip r:embed="rId3" cstate="print"/>
          <a:srcRect/>
          <a:stretch>
            <a:fillRect/>
          </a:stretch>
        </p:blipFill>
        <p:spPr bwMode="auto">
          <a:xfrm>
            <a:off x="4283968" y="4509120"/>
            <a:ext cx="2016224" cy="1817582"/>
          </a:xfrm>
          <a:prstGeom prst="rect">
            <a:avLst/>
          </a:prstGeom>
          <a:noFill/>
          <a:ln w="9525">
            <a:noFill/>
            <a:miter lim="800000"/>
            <a:headEnd/>
            <a:tailEnd/>
          </a:ln>
        </p:spPr>
      </p:pic>
      <p:pic>
        <p:nvPicPr>
          <p:cNvPr id="1219588" name="Picture 4"/>
          <p:cNvPicPr>
            <a:picLocks noChangeAspect="1" noChangeArrowheads="1"/>
          </p:cNvPicPr>
          <p:nvPr/>
        </p:nvPicPr>
        <p:blipFill>
          <a:blip r:embed="rId4" cstate="print"/>
          <a:srcRect b="6611"/>
          <a:stretch>
            <a:fillRect/>
          </a:stretch>
        </p:blipFill>
        <p:spPr bwMode="auto">
          <a:xfrm>
            <a:off x="6300192" y="4437112"/>
            <a:ext cx="1960503" cy="1866973"/>
          </a:xfrm>
          <a:prstGeom prst="rect">
            <a:avLst/>
          </a:prstGeom>
          <a:noFill/>
          <a:ln w="9525">
            <a:noFill/>
            <a:miter lim="800000"/>
            <a:headEnd/>
            <a:tailEnd/>
          </a:ln>
        </p:spPr>
      </p:pic>
    </p:spTree>
    <p:extLst>
      <p:ext uri="{BB962C8B-B14F-4D97-AF65-F5344CB8AC3E}">
        <p14:creationId xmlns:p14="http://schemas.microsoft.com/office/powerpoint/2010/main" val="2463098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1958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1958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195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Variance</a:t>
            </a:r>
            <a:r>
              <a:rPr lang="de-AT" dirty="0" smtClean="0"/>
              <a:t> </a:t>
            </a:r>
            <a:r>
              <a:rPr lang="de-AT" dirty="0" err="1" smtClean="0"/>
              <a:t>decomposition</a:t>
            </a: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224</a:t>
            </a:fld>
            <a:endParaRPr lang="de-DE" altLang="en-US"/>
          </a:p>
        </p:txBody>
      </p:sp>
      <p:pic>
        <p:nvPicPr>
          <p:cNvPr id="7" name="Picture 1"/>
          <p:cNvPicPr>
            <a:picLocks noGrp="1" noChangeAspect="1"/>
          </p:cNvPicPr>
          <p:nvPr>
            <p:ph idx="1"/>
          </p:nvPr>
        </p:nvPicPr>
        <p:blipFill>
          <a:blip r:embed="rId2" cstate="print"/>
          <a:stretch>
            <a:fillRect/>
          </a:stretch>
        </p:blipFill>
        <p:spPr>
          <a:xfrm>
            <a:off x="394009" y="2204864"/>
            <a:ext cx="8354455" cy="3395991"/>
          </a:xfrm>
          <a:prstGeom prst="rect">
            <a:avLst/>
          </a:prstGeom>
        </p:spPr>
      </p:pic>
    </p:spTree>
    <p:extLst>
      <p:ext uri="{BB962C8B-B14F-4D97-AF65-F5344CB8AC3E}">
        <p14:creationId xmlns:p14="http://schemas.microsoft.com/office/powerpoint/2010/main" val="4257835832"/>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Two-way</a:t>
            </a:r>
            <a:r>
              <a:rPr lang="de-AT" dirty="0" smtClean="0"/>
              <a:t> ANOVA – </a:t>
            </a:r>
            <a:r>
              <a:rPr lang="de-AT" dirty="0" err="1" smtClean="0"/>
              <a:t>example</a:t>
            </a:r>
            <a:r>
              <a:rPr lang="de-AT" dirty="0" smtClean="0"/>
              <a:t> (1)</a:t>
            </a:r>
            <a:endParaRPr lang="de-AT" dirty="0"/>
          </a:p>
        </p:txBody>
      </p:sp>
      <p:sp>
        <p:nvSpPr>
          <p:cNvPr id="3" name="Inhaltsplatzhalter 2"/>
          <p:cNvSpPr>
            <a:spLocks noGrp="1"/>
          </p:cNvSpPr>
          <p:nvPr>
            <p:ph idx="1"/>
          </p:nvPr>
        </p:nvSpPr>
        <p:spPr/>
        <p:txBody>
          <a:bodyPr/>
          <a:lstStyle/>
          <a:p>
            <a:pPr algn="just">
              <a:spcBef>
                <a:spcPts val="600"/>
              </a:spcBef>
              <a:spcAft>
                <a:spcPts val="600"/>
              </a:spcAft>
            </a:pPr>
            <a:r>
              <a:rPr lang="en-GB" dirty="0" smtClean="0"/>
              <a:t>Field (2013): Testing the effects of Alcohol and Gender on ‘the beer-goggles effect’:</a:t>
            </a:r>
          </a:p>
          <a:p>
            <a:pPr lvl="1" algn="just">
              <a:spcBef>
                <a:spcPts val="600"/>
              </a:spcBef>
              <a:spcAft>
                <a:spcPts val="600"/>
              </a:spcAft>
            </a:pPr>
            <a:r>
              <a:rPr lang="en-GB" sz="1800" dirty="0" smtClean="0"/>
              <a:t>IV 1 (Alcohol): None, 2 pints, 4 pints</a:t>
            </a:r>
          </a:p>
          <a:p>
            <a:pPr lvl="1" algn="just">
              <a:spcBef>
                <a:spcPts val="600"/>
              </a:spcBef>
              <a:spcAft>
                <a:spcPts val="600"/>
              </a:spcAft>
            </a:pPr>
            <a:r>
              <a:rPr lang="en-GB" sz="1800" dirty="0" smtClean="0"/>
              <a:t>IV 2 (Gender): Male, Female</a:t>
            </a:r>
          </a:p>
          <a:p>
            <a:pPr algn="just">
              <a:spcBef>
                <a:spcPts val="600"/>
              </a:spcBef>
              <a:spcAft>
                <a:spcPts val="600"/>
              </a:spcAft>
            </a:pPr>
            <a:r>
              <a:rPr lang="en-GB" dirty="0" smtClean="0"/>
              <a:t>Dependent Variable (DV) was an objective measure of the attractiveness of the partner selected at the end of the evening.</a:t>
            </a:r>
          </a:p>
          <a:p>
            <a:endParaRPr lang="de-AT" dirty="0"/>
          </a:p>
        </p:txBody>
      </p:sp>
      <p:sp>
        <p:nvSpPr>
          <p:cNvPr id="4" name="Datumsplatzhalter 3"/>
          <p:cNvSpPr>
            <a:spLocks noGrp="1"/>
          </p:cNvSpPr>
          <p:nvPr>
            <p:ph type="dt" sz="half" idx="10"/>
          </p:nvPr>
        </p:nvSpPr>
        <p:spPr>
          <a:xfrm>
            <a:off x="395536" y="6309320"/>
            <a:ext cx="2133600" cy="365125"/>
          </a:xfrm>
        </p:spPr>
        <p:txBody>
          <a:bodyPr/>
          <a:lstStyle/>
          <a:p>
            <a:fld id="{487DCD19-B8E7-4B92-AA63-E361BAB7E52A}" type="datetime1">
              <a:rPr lang="de-AT" smtClean="0"/>
              <a:pPr/>
              <a:t>18.06.2021</a:t>
            </a:fld>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225</a:t>
            </a:fld>
            <a:endParaRPr lang="de-DE" altLang="en-US"/>
          </a:p>
        </p:txBody>
      </p:sp>
      <p:pic>
        <p:nvPicPr>
          <p:cNvPr id="7" name="Picture 1"/>
          <p:cNvPicPr>
            <a:picLocks noChangeAspect="1"/>
          </p:cNvPicPr>
          <p:nvPr/>
        </p:nvPicPr>
        <p:blipFill>
          <a:blip r:embed="rId2" cstate="print"/>
          <a:stretch>
            <a:fillRect/>
          </a:stretch>
        </p:blipFill>
        <p:spPr>
          <a:xfrm>
            <a:off x="1979712" y="4077072"/>
            <a:ext cx="4572000" cy="2743200"/>
          </a:xfrm>
          <a:prstGeom prst="rect">
            <a:avLst/>
          </a:prstGeom>
        </p:spPr>
      </p:pic>
      <p:sp>
        <p:nvSpPr>
          <p:cNvPr id="8" name="Textfeld 7"/>
          <p:cNvSpPr txBox="1"/>
          <p:nvPr/>
        </p:nvSpPr>
        <p:spPr>
          <a:xfrm>
            <a:off x="6624736" y="5157192"/>
            <a:ext cx="1979712" cy="338554"/>
          </a:xfrm>
          <a:prstGeom prst="rect">
            <a:avLst/>
          </a:prstGeom>
          <a:noFill/>
        </p:spPr>
        <p:txBody>
          <a:bodyPr wrap="square" rtlCol="0">
            <a:spAutoFit/>
          </a:bodyPr>
          <a:lstStyle/>
          <a:p>
            <a:r>
              <a:rPr lang="de-AT" sz="1600" dirty="0" smtClean="0">
                <a:latin typeface="+mn-lt"/>
              </a:rPr>
              <a:t>Grand </a:t>
            </a:r>
            <a:r>
              <a:rPr lang="de-AT" sz="1600" dirty="0" err="1" smtClean="0">
                <a:latin typeface="+mn-lt"/>
              </a:rPr>
              <a:t>mean</a:t>
            </a:r>
            <a:r>
              <a:rPr lang="de-AT" sz="1600" dirty="0" smtClean="0">
                <a:latin typeface="+mn-lt"/>
              </a:rPr>
              <a:t>: 58.33 </a:t>
            </a:r>
            <a:endParaRPr lang="de-AT" sz="1600" dirty="0">
              <a:latin typeface="+mn-lt"/>
            </a:endParaRPr>
          </a:p>
        </p:txBody>
      </p:sp>
    </p:spTree>
    <p:extLst>
      <p:ext uri="{BB962C8B-B14F-4D97-AF65-F5344CB8AC3E}">
        <p14:creationId xmlns:p14="http://schemas.microsoft.com/office/powerpoint/2010/main" val="3822536510"/>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Two-way</a:t>
            </a:r>
            <a:r>
              <a:rPr lang="de-AT" dirty="0" smtClean="0"/>
              <a:t> ANOVA – </a:t>
            </a:r>
            <a:r>
              <a:rPr lang="de-AT" dirty="0" err="1" smtClean="0"/>
              <a:t>example</a:t>
            </a:r>
            <a:r>
              <a:rPr lang="de-AT" dirty="0" smtClean="0"/>
              <a:t> (2)</a:t>
            </a:r>
            <a:endParaRPr lang="de-AT" dirty="0"/>
          </a:p>
        </p:txBody>
      </p:sp>
      <p:sp>
        <p:nvSpPr>
          <p:cNvPr id="3" name="Inhaltsplatzhalter 2"/>
          <p:cNvSpPr>
            <a:spLocks noGrp="1"/>
          </p:cNvSpPr>
          <p:nvPr>
            <p:ph idx="1"/>
          </p:nvPr>
        </p:nvSpPr>
        <p:spPr/>
        <p:txBody>
          <a:bodyPr/>
          <a:lstStyle/>
          <a:p>
            <a:r>
              <a:rPr lang="de-AT" u="sng" dirty="0" err="1" smtClean="0"/>
              <a:t>Step</a:t>
            </a:r>
            <a:r>
              <a:rPr lang="de-AT" u="sng" dirty="0" smtClean="0"/>
              <a:t> 1: </a:t>
            </a:r>
            <a:r>
              <a:rPr lang="de-AT" u="sng" dirty="0" err="1" smtClean="0"/>
              <a:t>Calculate</a:t>
            </a:r>
            <a:r>
              <a:rPr lang="de-AT" u="sng" dirty="0" smtClean="0"/>
              <a:t> SS</a:t>
            </a:r>
            <a:r>
              <a:rPr lang="de-AT" u="sng" baseline="-25000" dirty="0" smtClean="0"/>
              <a:t>T</a:t>
            </a:r>
          </a:p>
          <a:p>
            <a:endParaRPr lang="de-AT" baseline="-25000" dirty="0" smtClean="0"/>
          </a:p>
          <a:p>
            <a:endParaRPr lang="de-AT" baseline="-25000" dirty="0" smtClean="0"/>
          </a:p>
          <a:p>
            <a:endParaRPr lang="de-AT" baseline="-25000" dirty="0" smtClean="0"/>
          </a:p>
          <a:p>
            <a:endParaRPr lang="de-AT" baseline="-25000" dirty="0" smtClean="0"/>
          </a:p>
          <a:p>
            <a:endParaRPr lang="de-AT" baseline="-25000" dirty="0" smtClean="0"/>
          </a:p>
          <a:p>
            <a:r>
              <a:rPr lang="de-AT" u="sng" dirty="0" err="1" smtClean="0"/>
              <a:t>Step</a:t>
            </a:r>
            <a:r>
              <a:rPr lang="de-AT" u="sng" dirty="0" smtClean="0"/>
              <a:t> 2: </a:t>
            </a:r>
            <a:r>
              <a:rPr lang="de-AT" u="sng" dirty="0" err="1" smtClean="0"/>
              <a:t>Calculate</a:t>
            </a:r>
            <a:r>
              <a:rPr lang="de-AT" u="sng" dirty="0" smtClean="0"/>
              <a:t> SS</a:t>
            </a:r>
            <a:r>
              <a:rPr lang="de-AT" u="sng" baseline="-25000" dirty="0" smtClean="0"/>
              <a:t>M</a:t>
            </a:r>
          </a:p>
          <a:p>
            <a:endParaRPr lang="de-AT" baseline="-25000" dirty="0" smtClean="0"/>
          </a:p>
          <a:p>
            <a:endParaRPr lang="de-AT" baseline="-25000" dirty="0" smtClean="0"/>
          </a:p>
          <a:p>
            <a:endParaRPr lang="de-AT" baseline="-25000" dirty="0" smtClean="0"/>
          </a:p>
          <a:p>
            <a:endParaRPr lang="de-AT" baseline="-25000" dirty="0" smtClean="0"/>
          </a:p>
          <a:p>
            <a:endParaRPr lang="de-AT" baseline="-25000"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226</a:t>
            </a:fld>
            <a:endParaRPr lang="de-DE" altLang="en-US"/>
          </a:p>
        </p:txBody>
      </p:sp>
      <p:graphicFrame>
        <p:nvGraphicFramePr>
          <p:cNvPr id="1243138" name="Object 2"/>
          <p:cNvGraphicFramePr>
            <a:graphicFrameLocks noChangeAspect="1"/>
          </p:cNvGraphicFramePr>
          <p:nvPr/>
        </p:nvGraphicFramePr>
        <p:xfrm>
          <a:off x="755576" y="2132856"/>
          <a:ext cx="2232248" cy="1025627"/>
        </p:xfrm>
        <a:graphic>
          <a:graphicData uri="http://schemas.openxmlformats.org/presentationml/2006/ole">
            <mc:AlternateContent xmlns:mc="http://schemas.openxmlformats.org/markup-compatibility/2006">
              <mc:Choice xmlns:v="urn:schemas-microsoft-com:vml" Requires="v">
                <p:oleObj spid="_x0000_s732240" name="Equation" r:id="rId3" imgW="1295400" imgH="596900" progId="Equation.3">
                  <p:embed/>
                </p:oleObj>
              </mc:Choice>
              <mc:Fallback>
                <p:oleObj name="Equation" r:id="rId3" imgW="1295400" imgH="5969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2132856"/>
                        <a:ext cx="2232248" cy="1025627"/>
                      </a:xfrm>
                      <a:prstGeom prst="rect">
                        <a:avLst/>
                      </a:prstGeom>
                      <a:solidFill>
                        <a:srgbClr val="FFFF00"/>
                      </a:solidFill>
                      <a:ln w="28575">
                        <a:solidFill>
                          <a:schemeClr val="tx2"/>
                        </a:solidFill>
                        <a:miter lim="800000"/>
                        <a:headEnd/>
                        <a:tailEnd/>
                      </a:ln>
                      <a:effectLst>
                        <a:outerShdw dist="89803" dir="2700000" algn="ctr" rotWithShape="0">
                          <a:schemeClr val="tx1">
                            <a:alpha val="74997"/>
                          </a:schemeClr>
                        </a:outerShdw>
                      </a:effectLst>
                    </p:spPr>
                  </p:pic>
                </p:oleObj>
              </mc:Fallback>
            </mc:AlternateContent>
          </a:graphicData>
        </a:graphic>
      </p:graphicFrame>
      <p:pic>
        <p:nvPicPr>
          <p:cNvPr id="8" name="Picture 1"/>
          <p:cNvPicPr>
            <a:picLocks noChangeAspect="1"/>
          </p:cNvPicPr>
          <p:nvPr/>
        </p:nvPicPr>
        <p:blipFill>
          <a:blip r:embed="rId5" cstate="print"/>
          <a:stretch>
            <a:fillRect/>
          </a:stretch>
        </p:blipFill>
        <p:spPr>
          <a:xfrm>
            <a:off x="4427984" y="1837928"/>
            <a:ext cx="4572000" cy="2743200"/>
          </a:xfrm>
          <a:prstGeom prst="rect">
            <a:avLst/>
          </a:prstGeom>
        </p:spPr>
      </p:pic>
      <p:sp>
        <p:nvSpPr>
          <p:cNvPr id="9" name="Textfeld 8"/>
          <p:cNvSpPr txBox="1"/>
          <p:nvPr/>
        </p:nvSpPr>
        <p:spPr>
          <a:xfrm>
            <a:off x="5796136" y="4746630"/>
            <a:ext cx="1979712" cy="338554"/>
          </a:xfrm>
          <a:prstGeom prst="rect">
            <a:avLst/>
          </a:prstGeom>
          <a:noFill/>
        </p:spPr>
        <p:txBody>
          <a:bodyPr wrap="square" rtlCol="0">
            <a:spAutoFit/>
          </a:bodyPr>
          <a:lstStyle/>
          <a:p>
            <a:r>
              <a:rPr lang="de-AT" sz="1600" dirty="0" smtClean="0">
                <a:latin typeface="+mn-lt"/>
              </a:rPr>
              <a:t>Grand </a:t>
            </a:r>
            <a:r>
              <a:rPr lang="de-AT" sz="1600" dirty="0" err="1" smtClean="0">
                <a:latin typeface="+mn-lt"/>
              </a:rPr>
              <a:t>mean</a:t>
            </a:r>
            <a:r>
              <a:rPr lang="de-AT" sz="1600" dirty="0" smtClean="0">
                <a:latin typeface="+mn-lt"/>
              </a:rPr>
              <a:t>: 58.33 </a:t>
            </a:r>
            <a:endParaRPr lang="de-AT" sz="1600" dirty="0">
              <a:latin typeface="+mn-lt"/>
            </a:endParaRPr>
          </a:p>
        </p:txBody>
      </p:sp>
      <p:graphicFrame>
        <p:nvGraphicFramePr>
          <p:cNvPr id="1243139" name="Object 3"/>
          <p:cNvGraphicFramePr>
            <a:graphicFrameLocks noChangeAspect="1"/>
          </p:cNvGraphicFramePr>
          <p:nvPr/>
        </p:nvGraphicFramePr>
        <p:xfrm>
          <a:off x="827584" y="3982968"/>
          <a:ext cx="3198292" cy="526152"/>
        </p:xfrm>
        <a:graphic>
          <a:graphicData uri="http://schemas.openxmlformats.org/presentationml/2006/ole">
            <mc:AlternateContent xmlns:mc="http://schemas.openxmlformats.org/markup-compatibility/2006">
              <mc:Choice xmlns:v="urn:schemas-microsoft-com:vml" Requires="v">
                <p:oleObj spid="_x0000_s732241" name="Equation" r:id="rId6" imgW="1536033" imgH="253890" progId="Equation.3">
                  <p:embed/>
                </p:oleObj>
              </mc:Choice>
              <mc:Fallback>
                <p:oleObj name="Equation" r:id="rId6" imgW="1536033" imgH="25389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584" y="3982968"/>
                        <a:ext cx="3198292" cy="526152"/>
                      </a:xfrm>
                      <a:prstGeom prst="rect">
                        <a:avLst/>
                      </a:prstGeom>
                      <a:solidFill>
                        <a:srgbClr val="FFFF00"/>
                      </a:solidFill>
                      <a:ln w="28575">
                        <a:solidFill>
                          <a:schemeClr val="tx2"/>
                        </a:solidFill>
                        <a:miter lim="800000"/>
                        <a:headEnd/>
                        <a:tailEnd/>
                      </a:ln>
                      <a:effectLst>
                        <a:outerShdw dist="99190" dir="2388334" algn="ctr" rotWithShape="0">
                          <a:schemeClr val="tx1">
                            <a:alpha val="74997"/>
                          </a:schemeClr>
                        </a:outerShdw>
                      </a:effectLst>
                    </p:spPr>
                  </p:pic>
                </p:oleObj>
              </mc:Fallback>
            </mc:AlternateContent>
          </a:graphicData>
        </a:graphic>
      </p:graphicFrame>
      <p:graphicFrame>
        <p:nvGraphicFramePr>
          <p:cNvPr id="1243140" name="Object 4"/>
          <p:cNvGraphicFramePr>
            <a:graphicFrameLocks noChangeAspect="1"/>
          </p:cNvGraphicFramePr>
          <p:nvPr/>
        </p:nvGraphicFramePr>
        <p:xfrm>
          <a:off x="683568" y="4748696"/>
          <a:ext cx="3576648" cy="768536"/>
        </p:xfrm>
        <a:graphic>
          <a:graphicData uri="http://schemas.openxmlformats.org/presentationml/2006/ole">
            <mc:AlternateContent xmlns:mc="http://schemas.openxmlformats.org/markup-compatibility/2006">
              <mc:Choice xmlns:v="urn:schemas-microsoft-com:vml" Requires="v">
                <p:oleObj spid="_x0000_s732242" name="Equation" r:id="rId8" imgW="4749800" imgH="1016000" progId="Equation.3">
                  <p:embed/>
                </p:oleObj>
              </mc:Choice>
              <mc:Fallback>
                <p:oleObj name="Equation" r:id="rId8" imgW="4749800" imgH="10160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3568" y="4748696"/>
                        <a:ext cx="3576648" cy="768536"/>
                      </a:xfrm>
                      <a:prstGeom prst="rect">
                        <a:avLst/>
                      </a:prstGeom>
                      <a:solidFill>
                        <a:srgbClr val="FFFF00"/>
                      </a:solidFill>
                      <a:ln w="28575">
                        <a:solidFill>
                          <a:schemeClr val="tx2"/>
                        </a:solidFill>
                        <a:miter lim="800000"/>
                        <a:headEnd/>
                        <a:tailEnd/>
                      </a:ln>
                      <a:effectLst>
                        <a:outerShdw dist="107763" dir="2700000" algn="ctr" rotWithShape="0">
                          <a:schemeClr val="tx1">
                            <a:alpha val="74997"/>
                          </a:schemeClr>
                        </a:outerShdw>
                      </a:effectLst>
                    </p:spPr>
                  </p:pic>
                </p:oleObj>
              </mc:Fallback>
            </mc:AlternateContent>
          </a:graphicData>
        </a:graphic>
      </p:graphicFrame>
    </p:spTree>
    <p:extLst>
      <p:ext uri="{BB962C8B-B14F-4D97-AF65-F5344CB8AC3E}">
        <p14:creationId xmlns:p14="http://schemas.microsoft.com/office/powerpoint/2010/main" val="4106859602"/>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Two-way</a:t>
            </a:r>
            <a:r>
              <a:rPr lang="de-AT" dirty="0" smtClean="0"/>
              <a:t> ANOVA – </a:t>
            </a:r>
            <a:r>
              <a:rPr lang="de-AT" dirty="0" err="1" smtClean="0"/>
              <a:t>example</a:t>
            </a:r>
            <a:r>
              <a:rPr lang="de-AT" dirty="0" smtClean="0"/>
              <a:t> (3)</a:t>
            </a:r>
            <a:endParaRPr lang="de-AT" dirty="0"/>
          </a:p>
        </p:txBody>
      </p:sp>
      <p:sp>
        <p:nvSpPr>
          <p:cNvPr id="3" name="Inhaltsplatzhalter 2"/>
          <p:cNvSpPr>
            <a:spLocks noGrp="1"/>
          </p:cNvSpPr>
          <p:nvPr>
            <p:ph idx="1"/>
          </p:nvPr>
        </p:nvSpPr>
        <p:spPr/>
        <p:txBody>
          <a:bodyPr/>
          <a:lstStyle/>
          <a:p>
            <a:r>
              <a:rPr lang="de-AT" u="sng" dirty="0" err="1" smtClean="0"/>
              <a:t>Step</a:t>
            </a:r>
            <a:r>
              <a:rPr lang="de-AT" u="sng" dirty="0" smtClean="0"/>
              <a:t> 2a: </a:t>
            </a:r>
            <a:r>
              <a:rPr lang="de-AT" u="sng" dirty="0" err="1" smtClean="0"/>
              <a:t>Calculate</a:t>
            </a:r>
            <a:r>
              <a:rPr lang="de-AT" u="sng" dirty="0" smtClean="0"/>
              <a:t> SS</a:t>
            </a:r>
            <a:r>
              <a:rPr lang="de-AT" u="sng" baseline="-25000" dirty="0" smtClean="0"/>
              <a:t>A</a:t>
            </a:r>
          </a:p>
          <a:p>
            <a:endParaRPr lang="de-AT" baseline="-25000" dirty="0" smtClean="0"/>
          </a:p>
          <a:p>
            <a:endParaRPr lang="de-AT" baseline="-25000" dirty="0" smtClean="0"/>
          </a:p>
          <a:p>
            <a:endParaRPr lang="de-AT" baseline="-25000" dirty="0" smtClean="0"/>
          </a:p>
          <a:p>
            <a:endParaRPr lang="de-AT" baseline="-25000" dirty="0" smtClean="0"/>
          </a:p>
          <a:p>
            <a:endParaRPr lang="de-AT" baseline="-25000" dirty="0" smtClean="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227</a:t>
            </a:fld>
            <a:endParaRPr lang="de-DE" altLang="en-US"/>
          </a:p>
        </p:txBody>
      </p:sp>
      <p:graphicFrame>
        <p:nvGraphicFramePr>
          <p:cNvPr id="8" name="Object 81"/>
          <p:cNvGraphicFramePr>
            <a:graphicFrameLocks noChangeAspect="1"/>
          </p:cNvGraphicFramePr>
          <p:nvPr/>
        </p:nvGraphicFramePr>
        <p:xfrm>
          <a:off x="827584" y="2132856"/>
          <a:ext cx="4427315" cy="1129255"/>
        </p:xfrm>
        <a:graphic>
          <a:graphicData uri="http://schemas.openxmlformats.org/presentationml/2006/ole">
            <mc:AlternateContent xmlns:mc="http://schemas.openxmlformats.org/markup-compatibility/2006">
              <mc:Choice xmlns:v="urn:schemas-microsoft-com:vml" Requires="v">
                <p:oleObj spid="_x0000_s733212" name="Equation" r:id="rId3" imgW="3160928" imgH="799753" progId="Equation.3">
                  <p:embed/>
                </p:oleObj>
              </mc:Choice>
              <mc:Fallback>
                <p:oleObj name="Equation" r:id="rId3" imgW="3160928" imgH="799753"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2132856"/>
                        <a:ext cx="4427315" cy="1129255"/>
                      </a:xfrm>
                      <a:prstGeom prst="rect">
                        <a:avLst/>
                      </a:prstGeom>
                      <a:solidFill>
                        <a:srgbClr val="FFFF00"/>
                      </a:solidFill>
                      <a:ln w="28575">
                        <a:solidFill>
                          <a:schemeClr val="tx2"/>
                        </a:solidFill>
                        <a:miter lim="800000"/>
                        <a:headEnd/>
                        <a:tailEnd/>
                      </a:ln>
                      <a:effectLst>
                        <a:outerShdw dist="99190" dir="2388334" algn="ctr" rotWithShape="0">
                          <a:schemeClr val="tx1">
                            <a:alpha val="74997"/>
                          </a:schemeClr>
                        </a:outerShdw>
                      </a:effectLst>
                    </p:spPr>
                  </p:pic>
                </p:oleObj>
              </mc:Fallback>
            </mc:AlternateContent>
          </a:graphicData>
        </a:graphic>
      </p:graphicFrame>
      <p:graphicFrame>
        <p:nvGraphicFramePr>
          <p:cNvPr id="13" name="Group 82"/>
          <p:cNvGraphicFramePr>
            <a:graphicFrameLocks noGrp="1"/>
          </p:cNvGraphicFramePr>
          <p:nvPr/>
        </p:nvGraphicFramePr>
        <p:xfrm>
          <a:off x="1547665" y="3477344"/>
          <a:ext cx="5472607" cy="3048000"/>
        </p:xfrm>
        <a:graphic>
          <a:graphicData uri="http://schemas.openxmlformats.org/drawingml/2006/table">
            <a:tbl>
              <a:tblPr/>
              <a:tblGrid>
                <a:gridCol w="782412">
                  <a:extLst>
                    <a:ext uri="{9D8B030D-6E8A-4147-A177-3AD203B41FA5}">
                      <a16:colId xmlns:a16="http://schemas.microsoft.com/office/drawing/2014/main" val="20000"/>
                    </a:ext>
                  </a:extLst>
                </a:gridCol>
                <a:gridCol w="780987">
                  <a:extLst>
                    <a:ext uri="{9D8B030D-6E8A-4147-A177-3AD203B41FA5}">
                      <a16:colId xmlns:a16="http://schemas.microsoft.com/office/drawing/2014/main" val="20001"/>
                    </a:ext>
                  </a:extLst>
                </a:gridCol>
                <a:gridCol w="782411">
                  <a:extLst>
                    <a:ext uri="{9D8B030D-6E8A-4147-A177-3AD203B41FA5}">
                      <a16:colId xmlns:a16="http://schemas.microsoft.com/office/drawing/2014/main" val="20002"/>
                    </a:ext>
                  </a:extLst>
                </a:gridCol>
                <a:gridCol w="780987">
                  <a:extLst>
                    <a:ext uri="{9D8B030D-6E8A-4147-A177-3AD203B41FA5}">
                      <a16:colId xmlns:a16="http://schemas.microsoft.com/office/drawing/2014/main" val="20003"/>
                    </a:ext>
                  </a:extLst>
                </a:gridCol>
                <a:gridCol w="782412">
                  <a:extLst>
                    <a:ext uri="{9D8B030D-6E8A-4147-A177-3AD203B41FA5}">
                      <a16:colId xmlns:a16="http://schemas.microsoft.com/office/drawing/2014/main" val="20004"/>
                    </a:ext>
                  </a:extLst>
                </a:gridCol>
                <a:gridCol w="780987">
                  <a:extLst>
                    <a:ext uri="{9D8B030D-6E8A-4147-A177-3AD203B41FA5}">
                      <a16:colId xmlns:a16="http://schemas.microsoft.com/office/drawing/2014/main" val="20005"/>
                    </a:ext>
                  </a:extLst>
                </a:gridCol>
                <a:gridCol w="782411">
                  <a:extLst>
                    <a:ext uri="{9D8B030D-6E8A-4147-A177-3AD203B41FA5}">
                      <a16:colId xmlns:a16="http://schemas.microsoft.com/office/drawing/2014/main" val="20006"/>
                    </a:ext>
                  </a:extLst>
                </a:gridCol>
              </a:tblGrid>
              <a:tr h="280831">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dirty="0" smtClean="0">
                          <a:ln>
                            <a:noFill/>
                          </a:ln>
                          <a:solidFill>
                            <a:schemeClr val="accent2"/>
                          </a:solidFill>
                          <a:effectLst/>
                          <a:latin typeface="Trebuchet MS" pitchFamily="34" charset="0"/>
                          <a:cs typeface="Times New Roman" pitchFamily="18" charset="0"/>
                        </a:rPr>
                        <a:t>A</a:t>
                      </a:r>
                      <a:r>
                        <a:rPr kumimoji="0" lang="en-GB" sz="1400" b="1" i="0" u="none" strike="noStrike" cap="none" normalizeH="0" baseline="-30000" dirty="0" smtClean="0">
                          <a:ln>
                            <a:noFill/>
                          </a:ln>
                          <a:solidFill>
                            <a:schemeClr val="accent2"/>
                          </a:solidFill>
                          <a:effectLst/>
                          <a:latin typeface="Trebuchet MS" pitchFamily="34" charset="0"/>
                          <a:cs typeface="Times New Roman" pitchFamily="18" charset="0"/>
                        </a:rPr>
                        <a:t>1</a:t>
                      </a:r>
                      <a:r>
                        <a:rPr kumimoji="0" lang="en-GB" sz="1400" b="1" i="0" u="none" strike="noStrike" cap="none" normalizeH="0" baseline="0" dirty="0" smtClean="0">
                          <a:ln>
                            <a:noFill/>
                          </a:ln>
                          <a:solidFill>
                            <a:schemeClr val="accent2"/>
                          </a:solidFill>
                          <a:effectLst/>
                          <a:latin typeface="Trebuchet MS" pitchFamily="34" charset="0"/>
                          <a:cs typeface="Times New Roman" pitchFamily="18" charset="0"/>
                        </a:rPr>
                        <a:t>: Female</a:t>
                      </a:r>
                      <a:r>
                        <a:rPr kumimoji="0" lang="en-GB" sz="1400" b="0" i="0" u="none" strike="noStrike" cap="none" normalizeH="0" baseline="0" dirty="0" smtClean="0">
                          <a:ln>
                            <a:noFill/>
                          </a:ln>
                          <a:solidFill>
                            <a:schemeClr val="accent2"/>
                          </a:solidFill>
                          <a:effectLst/>
                          <a:latin typeface="Trebuchet MS" pitchFamily="34" charset="0"/>
                        </a:rPr>
                        <a:t>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n-GB"/>
                    </a:p>
                  </a:txBody>
                  <a:tcPr/>
                </a:tc>
                <a:tc hMerge="1">
                  <a:txBody>
                    <a:bodyPr/>
                    <a:lstStyle/>
                    <a:p>
                      <a:endParaRPr lang="en-GB"/>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cap="flat">
                      <a:noFill/>
                    </a:lnT>
                    <a:lnB>
                      <a:noFill/>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smtClean="0">
                          <a:ln>
                            <a:noFill/>
                          </a:ln>
                          <a:solidFill>
                            <a:schemeClr val="accent2"/>
                          </a:solidFill>
                          <a:effectLst/>
                          <a:latin typeface="Trebuchet MS" pitchFamily="34" charset="0"/>
                          <a:cs typeface="Times New Roman" pitchFamily="18" charset="0"/>
                        </a:rPr>
                        <a:t>A</a:t>
                      </a:r>
                      <a:r>
                        <a:rPr kumimoji="0" lang="en-GB" sz="1400" b="1" i="0" u="none" strike="noStrike" cap="none" normalizeH="0" baseline="-30000" smtClean="0">
                          <a:ln>
                            <a:noFill/>
                          </a:ln>
                          <a:solidFill>
                            <a:schemeClr val="accent2"/>
                          </a:solidFill>
                          <a:effectLst/>
                          <a:latin typeface="Trebuchet MS" pitchFamily="34" charset="0"/>
                          <a:cs typeface="Times New Roman" pitchFamily="18" charset="0"/>
                        </a:rPr>
                        <a:t>2</a:t>
                      </a:r>
                      <a:r>
                        <a:rPr kumimoji="0" lang="en-GB" sz="1400" b="1" i="0" u="none" strike="noStrike" cap="none" normalizeH="0" baseline="0" smtClean="0">
                          <a:ln>
                            <a:noFill/>
                          </a:ln>
                          <a:solidFill>
                            <a:schemeClr val="accent2"/>
                          </a:solidFill>
                          <a:effectLst/>
                          <a:latin typeface="Trebuchet MS" pitchFamily="34" charset="0"/>
                          <a:cs typeface="Times New Roman" pitchFamily="18" charset="0"/>
                        </a:rPr>
                        <a:t>: Male</a:t>
                      </a:r>
                      <a:r>
                        <a:rPr kumimoji="0" lang="en-GB" sz="1400" b="0" i="0" u="none" strike="noStrike" cap="none" normalizeH="0" baseline="0" smtClean="0">
                          <a:ln>
                            <a:noFill/>
                          </a:ln>
                          <a:solidFill>
                            <a:schemeClr val="accent2"/>
                          </a:solidFill>
                          <a:effectLst/>
                          <a:latin typeface="Trebuchet MS" pitchFamily="34" charset="0"/>
                        </a:rPr>
                        <a:t>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2808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accent2"/>
                          </a:solidFill>
                          <a:effectLst/>
                          <a:latin typeface="Trebuchet MS" pitchFamily="34" charset="0"/>
                          <a:cs typeface="Times New Roman" pitchFamily="18" charset="0"/>
                        </a:rPr>
                        <a:t>70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50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45</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30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1"/>
                  </a:ext>
                </a:extLst>
              </a:tr>
              <a:tr h="2808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70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65</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30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2"/>
                  </a:ext>
                </a:extLst>
              </a:tr>
              <a:tr h="2808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70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80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85</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accent2"/>
                          </a:solidFill>
                          <a:effectLst/>
                          <a:latin typeface="Trebuchet MS" pitchFamily="34" charset="0"/>
                          <a:cs typeface="Times New Roman" pitchFamily="18" charset="0"/>
                        </a:rPr>
                        <a:t>30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3"/>
                  </a:ext>
                </a:extLst>
              </a:tr>
              <a:tr h="2808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accent2"/>
                          </a:solidFill>
                          <a:effectLst/>
                          <a:latin typeface="Trebuchet MS" pitchFamily="34" charset="0"/>
                          <a:cs typeface="Times New Roman" pitchFamily="18" charset="0"/>
                        </a:rPr>
                        <a:t>70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65</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4"/>
                  </a:ext>
                </a:extLst>
              </a:tr>
              <a:tr h="2808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65</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70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70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35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5"/>
                  </a:ext>
                </a:extLst>
              </a:tr>
              <a:tr h="2808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75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70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20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6"/>
                  </a:ext>
                </a:extLst>
              </a:tr>
              <a:tr h="2808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50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75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80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45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7"/>
                  </a:ext>
                </a:extLst>
              </a:tr>
              <a:tr h="2808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50</a:t>
                      </a:r>
                    </a:p>
                  </a:txBody>
                  <a:tcPr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50</a:t>
                      </a:r>
                    </a:p>
                  </a:txBody>
                  <a:tcPr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65</a:t>
                      </a:r>
                    </a:p>
                  </a:txBody>
                  <a:tcPr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40</a:t>
                      </a:r>
                    </a:p>
                  </a:txBody>
                  <a:tcPr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80831">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smtClean="0">
                          <a:ln>
                            <a:noFill/>
                          </a:ln>
                          <a:solidFill>
                            <a:schemeClr val="accent2"/>
                          </a:solidFill>
                          <a:effectLst/>
                          <a:latin typeface="Trebuchet MS" pitchFamily="34" charset="0"/>
                          <a:cs typeface="Times New Roman" pitchFamily="18" charset="0"/>
                        </a:rPr>
                        <a:t>Mean Female = 60.21</a:t>
                      </a:r>
                      <a:r>
                        <a:rPr kumimoji="0" lang="en-GB" sz="1400" b="0" i="0" u="none" strike="noStrike" cap="none" normalizeH="0" baseline="0" smtClean="0">
                          <a:ln>
                            <a:noFill/>
                          </a:ln>
                          <a:solidFill>
                            <a:schemeClr val="accent2"/>
                          </a:solidFill>
                          <a:effectLst/>
                          <a:latin typeface="Trebuchet MS" pitchFamily="34" charset="0"/>
                        </a:rPr>
                        <a:t> </a:t>
                      </a:r>
                    </a:p>
                  </a:txBody>
                  <a:tcPr horzOverflow="overflow">
                    <a:lnL cap="flat">
                      <a:noFill/>
                    </a:lnL>
                    <a:lnR>
                      <a:noFill/>
                    </a:lnR>
                    <a:lnT w="28575" cap="flat" cmpd="sng" algn="ctr">
                      <a:solidFill>
                        <a:schemeClr val="tx1"/>
                      </a:solidFill>
                      <a:prstDash val="solid"/>
                      <a:round/>
                      <a:headEnd type="none" w="med" len="med"/>
                      <a:tailEnd type="none" w="med" len="med"/>
                    </a:lnT>
                    <a:lnB cap="flat">
                      <a:noFill/>
                    </a:lnB>
                    <a:lnTlToBr>
                      <a:noFill/>
                    </a:lnTlToBr>
                    <a:lnBlToTr>
                      <a:noFill/>
                    </a:lnBlToTr>
                    <a:noFill/>
                  </a:tcPr>
                </a:tc>
                <a:tc hMerge="1">
                  <a:txBody>
                    <a:bodyPr/>
                    <a:lstStyle/>
                    <a:p>
                      <a:endParaRPr lang="en-GB"/>
                    </a:p>
                  </a:txBody>
                  <a:tcPr/>
                </a:tc>
                <a:tc hMerge="1">
                  <a:txBody>
                    <a:bodyPr/>
                    <a:lstStyle/>
                    <a:p>
                      <a:endParaRPr lang="en-GB"/>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dirty="0" smtClean="0">
                        <a:ln>
                          <a:noFill/>
                        </a:ln>
                        <a:solidFill>
                          <a:schemeClr val="accent2"/>
                        </a:solidFill>
                        <a:effectLst/>
                        <a:latin typeface="Trebuchet MS" pitchFamily="34" charset="0"/>
                      </a:endParaRPr>
                    </a:p>
                  </a:txBody>
                  <a:tcPr horzOverflow="overflow">
                    <a:lnL>
                      <a:noFill/>
                    </a:lnL>
                    <a:lnR>
                      <a:noFill/>
                    </a:lnR>
                    <a:lnT>
                      <a:noFill/>
                    </a:lnT>
                    <a:lnB cap="flat">
                      <a:noFill/>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dirty="0" smtClean="0">
                          <a:ln>
                            <a:noFill/>
                          </a:ln>
                          <a:solidFill>
                            <a:schemeClr val="accent2"/>
                          </a:solidFill>
                          <a:effectLst/>
                          <a:latin typeface="Trebuchet MS" pitchFamily="34" charset="0"/>
                          <a:cs typeface="Times New Roman" pitchFamily="18" charset="0"/>
                        </a:rPr>
                        <a:t>Mean Male = 56.46</a:t>
                      </a:r>
                      <a:r>
                        <a:rPr kumimoji="0" lang="en-GB" sz="1400" b="0" i="0" u="none" strike="noStrike" cap="none" normalizeH="0" baseline="0" dirty="0" smtClean="0">
                          <a:ln>
                            <a:noFill/>
                          </a:ln>
                          <a:solidFill>
                            <a:schemeClr val="accent2"/>
                          </a:solidFill>
                          <a:effectLst/>
                          <a:latin typeface="Trebuchet MS" pitchFamily="34" charset="0"/>
                        </a:rPr>
                        <a:t> </a:t>
                      </a:r>
                    </a:p>
                  </a:txBody>
                  <a:tcPr horzOverflow="overflow">
                    <a:lnL>
                      <a:noFill/>
                    </a:lnL>
                    <a:lnR cap="flat">
                      <a:noFill/>
                    </a:lnR>
                    <a:lnT w="28575" cap="flat" cmpd="sng" algn="ctr">
                      <a:solidFill>
                        <a:schemeClr val="tx1"/>
                      </a:solidFill>
                      <a:prstDash val="solid"/>
                      <a:round/>
                      <a:headEnd type="none" w="med" len="med"/>
                      <a:tailEnd type="none" w="med" len="med"/>
                    </a:lnT>
                    <a:lnB cap="flat">
                      <a:noFill/>
                    </a:lnB>
                    <a:lnTlToBr>
                      <a:noFill/>
                    </a:lnTlToBr>
                    <a:lnBlToTr>
                      <a:noFill/>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05195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 calcmode="lin" valueType="num">
                                      <p:cBhvr>
                                        <p:cTn id="9" dur="500" fill="hold"/>
                                        <p:tgtEl>
                                          <p:spTgt spid="13"/>
                                        </p:tgtEl>
                                        <p:attrNameLst>
                                          <p:attrName>ppt_x</p:attrName>
                                        </p:attrNameLst>
                                      </p:cBhvr>
                                      <p:tavLst>
                                        <p:tav tm="0">
                                          <p:val>
                                            <p:fltVal val="0.5"/>
                                          </p:val>
                                        </p:tav>
                                        <p:tav tm="100000">
                                          <p:val>
                                            <p:strVal val="#ppt_x"/>
                                          </p:val>
                                        </p:tav>
                                      </p:tavLst>
                                    </p:anim>
                                    <p:anim calcmode="lin" valueType="num">
                                      <p:cBhvr>
                                        <p:cTn id="10" dur="500" fill="hold"/>
                                        <p:tgtEl>
                                          <p:spTgt spid="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Two-way</a:t>
            </a:r>
            <a:r>
              <a:rPr lang="de-AT" dirty="0" smtClean="0"/>
              <a:t> ANOVA – </a:t>
            </a:r>
            <a:r>
              <a:rPr lang="de-AT" dirty="0" err="1" smtClean="0"/>
              <a:t>example</a:t>
            </a:r>
            <a:r>
              <a:rPr lang="de-AT" dirty="0" smtClean="0"/>
              <a:t> (4)</a:t>
            </a:r>
            <a:endParaRPr lang="de-AT" dirty="0"/>
          </a:p>
        </p:txBody>
      </p:sp>
      <p:sp>
        <p:nvSpPr>
          <p:cNvPr id="3" name="Inhaltsplatzhalter 2"/>
          <p:cNvSpPr>
            <a:spLocks noGrp="1"/>
          </p:cNvSpPr>
          <p:nvPr>
            <p:ph idx="1"/>
          </p:nvPr>
        </p:nvSpPr>
        <p:spPr/>
        <p:txBody>
          <a:bodyPr/>
          <a:lstStyle/>
          <a:p>
            <a:r>
              <a:rPr lang="de-AT" u="sng" dirty="0" err="1" smtClean="0"/>
              <a:t>Step</a:t>
            </a:r>
            <a:r>
              <a:rPr lang="de-AT" u="sng" dirty="0" smtClean="0"/>
              <a:t> 2b: </a:t>
            </a:r>
            <a:r>
              <a:rPr lang="de-AT" u="sng" dirty="0" err="1" smtClean="0"/>
              <a:t>Calculate</a:t>
            </a:r>
            <a:r>
              <a:rPr lang="de-AT" u="sng" dirty="0" smtClean="0"/>
              <a:t> SS</a:t>
            </a:r>
            <a:r>
              <a:rPr lang="de-AT" u="sng" baseline="-25000" dirty="0" smtClean="0"/>
              <a:t>B</a:t>
            </a:r>
          </a:p>
          <a:p>
            <a:endParaRPr lang="de-AT" baseline="-25000" dirty="0" smtClean="0"/>
          </a:p>
          <a:p>
            <a:endParaRPr lang="de-AT" baseline="-25000" dirty="0" smtClean="0"/>
          </a:p>
          <a:p>
            <a:endParaRPr lang="de-AT" baseline="-25000" dirty="0" smtClean="0"/>
          </a:p>
          <a:p>
            <a:endParaRPr lang="de-AT" baseline="-25000" dirty="0" smtClean="0"/>
          </a:p>
          <a:p>
            <a:endParaRPr lang="de-AT" dirty="0" smtClean="0"/>
          </a:p>
          <a:p>
            <a:r>
              <a:rPr lang="de-AT" u="sng" dirty="0" err="1" smtClean="0"/>
              <a:t>Step</a:t>
            </a:r>
            <a:r>
              <a:rPr lang="de-AT" u="sng" dirty="0" smtClean="0"/>
              <a:t> 2c: </a:t>
            </a:r>
            <a:r>
              <a:rPr lang="de-AT" u="sng" dirty="0" err="1" smtClean="0"/>
              <a:t>Calculate</a:t>
            </a:r>
            <a:r>
              <a:rPr lang="de-AT" u="sng" dirty="0" smtClean="0"/>
              <a:t> </a:t>
            </a:r>
            <a:r>
              <a:rPr lang="de-AT" u="sng" dirty="0" err="1" smtClean="0"/>
              <a:t>SS</a:t>
            </a:r>
            <a:r>
              <a:rPr lang="de-AT" u="sng" baseline="-25000" dirty="0" err="1" smtClean="0"/>
              <a:t>AxB</a:t>
            </a:r>
            <a:endParaRPr lang="de-AT" u="sng" baseline="-25000" dirty="0" smtClean="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228</a:t>
            </a:fld>
            <a:endParaRPr lang="de-DE" altLang="en-US"/>
          </a:p>
        </p:txBody>
      </p:sp>
      <p:graphicFrame>
        <p:nvGraphicFramePr>
          <p:cNvPr id="1244164" name="Object 4"/>
          <p:cNvGraphicFramePr>
            <a:graphicFrameLocks noChangeAspect="1"/>
          </p:cNvGraphicFramePr>
          <p:nvPr/>
        </p:nvGraphicFramePr>
        <p:xfrm>
          <a:off x="993428" y="2060848"/>
          <a:ext cx="5738812" cy="1152525"/>
        </p:xfrm>
        <a:graphic>
          <a:graphicData uri="http://schemas.openxmlformats.org/presentationml/2006/ole">
            <mc:AlternateContent xmlns:mc="http://schemas.openxmlformats.org/markup-compatibility/2006">
              <mc:Choice xmlns:v="urn:schemas-microsoft-com:vml" Requires="v">
                <p:oleObj spid="_x0000_s734288" name="Formel" r:id="rId3" imgW="4572000" imgH="914400" progId="Equation.3">
                  <p:embed/>
                </p:oleObj>
              </mc:Choice>
              <mc:Fallback>
                <p:oleObj name="Formel" r:id="rId3" imgW="4572000" imgH="914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428" y="2060848"/>
                        <a:ext cx="5738812" cy="1152525"/>
                      </a:xfrm>
                      <a:prstGeom prst="rect">
                        <a:avLst/>
                      </a:prstGeom>
                      <a:solidFill>
                        <a:srgbClr val="FFFF00"/>
                      </a:solidFill>
                      <a:ln w="38100">
                        <a:solidFill>
                          <a:schemeClr val="tx2"/>
                        </a:solidFill>
                        <a:miter lim="800000"/>
                        <a:headEnd/>
                        <a:tailEnd/>
                      </a:ln>
                      <a:effectLst>
                        <a:outerShdw dist="89803" dir="2700000" algn="ctr" rotWithShape="0">
                          <a:schemeClr val="bg2">
                            <a:alpha val="74997"/>
                          </a:schemeClr>
                        </a:outerShdw>
                      </a:effectLst>
                    </p:spPr>
                  </p:pic>
                </p:oleObj>
              </mc:Fallback>
            </mc:AlternateContent>
          </a:graphicData>
        </a:graphic>
      </p:graphicFrame>
      <p:graphicFrame>
        <p:nvGraphicFramePr>
          <p:cNvPr id="1244165" name="Object 5"/>
          <p:cNvGraphicFramePr>
            <a:graphicFrameLocks noChangeAspect="1"/>
          </p:cNvGraphicFramePr>
          <p:nvPr/>
        </p:nvGraphicFramePr>
        <p:xfrm>
          <a:off x="827584" y="4293096"/>
          <a:ext cx="3490392" cy="408450"/>
        </p:xfrm>
        <a:graphic>
          <a:graphicData uri="http://schemas.openxmlformats.org/presentationml/2006/ole">
            <mc:AlternateContent xmlns:mc="http://schemas.openxmlformats.org/markup-compatibility/2006">
              <mc:Choice xmlns:v="urn:schemas-microsoft-com:vml" Requires="v">
                <p:oleObj spid="_x0000_s734289" name="Equation" r:id="rId5" imgW="1625600" imgH="190500" progId="Equation.3">
                  <p:embed/>
                </p:oleObj>
              </mc:Choice>
              <mc:Fallback>
                <p:oleObj name="Equation" r:id="rId5" imgW="1625600" imgH="1905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584" y="4293096"/>
                        <a:ext cx="3490392" cy="408450"/>
                      </a:xfrm>
                      <a:prstGeom prst="rect">
                        <a:avLst/>
                      </a:prstGeom>
                      <a:solidFill>
                        <a:srgbClr val="FFFF00"/>
                      </a:solidFill>
                      <a:ln w="38100">
                        <a:solidFill>
                          <a:schemeClr val="tx2"/>
                        </a:solidFill>
                        <a:miter lim="800000"/>
                        <a:headEnd/>
                        <a:tailEnd/>
                      </a:ln>
                      <a:effectLst>
                        <a:outerShdw dist="107763" dir="2700000" algn="ctr" rotWithShape="0">
                          <a:schemeClr val="tx1">
                            <a:alpha val="74997"/>
                          </a:schemeClr>
                        </a:outerShdw>
                      </a:effectLst>
                    </p:spPr>
                  </p:pic>
                </p:oleObj>
              </mc:Fallback>
            </mc:AlternateContent>
          </a:graphicData>
        </a:graphic>
      </p:graphicFrame>
      <p:graphicFrame>
        <p:nvGraphicFramePr>
          <p:cNvPr id="1244166" name="Object 6"/>
          <p:cNvGraphicFramePr>
            <a:graphicFrameLocks noChangeAspect="1"/>
          </p:cNvGraphicFramePr>
          <p:nvPr/>
        </p:nvGraphicFramePr>
        <p:xfrm>
          <a:off x="827584" y="5013176"/>
          <a:ext cx="3484203" cy="829277"/>
        </p:xfrm>
        <a:graphic>
          <a:graphicData uri="http://schemas.openxmlformats.org/presentationml/2006/ole">
            <mc:AlternateContent xmlns:mc="http://schemas.openxmlformats.org/markup-compatibility/2006">
              <mc:Choice xmlns:v="urn:schemas-microsoft-com:vml" Requires="v">
                <p:oleObj spid="_x0000_s734290" name="Equation" r:id="rId7" imgW="2336800" imgH="558800" progId="Equation.3">
                  <p:embed/>
                </p:oleObj>
              </mc:Choice>
              <mc:Fallback>
                <p:oleObj name="Equation" r:id="rId7" imgW="2336800" imgH="5588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7584" y="5013176"/>
                        <a:ext cx="3484203" cy="829277"/>
                      </a:xfrm>
                      <a:prstGeom prst="rect">
                        <a:avLst/>
                      </a:prstGeom>
                      <a:solidFill>
                        <a:srgbClr val="FFFF00"/>
                      </a:solidFill>
                      <a:ln w="38100">
                        <a:solidFill>
                          <a:schemeClr val="tx2"/>
                        </a:solidFill>
                        <a:miter lim="800000"/>
                        <a:headEnd/>
                        <a:tailEnd/>
                      </a:ln>
                      <a:effectLst>
                        <a:outerShdw dist="107763" dir="2700000" algn="ctr" rotWithShape="0">
                          <a:schemeClr val="tx1">
                            <a:alpha val="74997"/>
                          </a:schemeClr>
                        </a:outerShdw>
                      </a:effectLst>
                    </p:spPr>
                  </p:pic>
                </p:oleObj>
              </mc:Fallback>
            </mc:AlternateContent>
          </a:graphicData>
        </a:graphic>
      </p:graphicFrame>
      <p:graphicFrame>
        <p:nvGraphicFramePr>
          <p:cNvPr id="11" name="Group 101"/>
          <p:cNvGraphicFramePr>
            <a:graphicFrameLocks noGrp="1"/>
          </p:cNvGraphicFramePr>
          <p:nvPr/>
        </p:nvGraphicFramePr>
        <p:xfrm>
          <a:off x="4644008" y="3356992"/>
          <a:ext cx="4262731" cy="3305160"/>
        </p:xfrm>
        <a:graphic>
          <a:graphicData uri="http://schemas.openxmlformats.org/drawingml/2006/table">
            <a:tbl>
              <a:tblPr/>
              <a:tblGrid>
                <a:gridCol w="532728">
                  <a:extLst>
                    <a:ext uri="{9D8B030D-6E8A-4147-A177-3AD203B41FA5}">
                      <a16:colId xmlns:a16="http://schemas.microsoft.com/office/drawing/2014/main" val="20000"/>
                    </a:ext>
                  </a:extLst>
                </a:gridCol>
                <a:gridCol w="533638">
                  <a:extLst>
                    <a:ext uri="{9D8B030D-6E8A-4147-A177-3AD203B41FA5}">
                      <a16:colId xmlns:a16="http://schemas.microsoft.com/office/drawing/2014/main" val="20001"/>
                    </a:ext>
                  </a:extLst>
                </a:gridCol>
                <a:gridCol w="532727">
                  <a:extLst>
                    <a:ext uri="{9D8B030D-6E8A-4147-A177-3AD203B41FA5}">
                      <a16:colId xmlns:a16="http://schemas.microsoft.com/office/drawing/2014/main" val="20002"/>
                    </a:ext>
                  </a:extLst>
                </a:gridCol>
                <a:gridCol w="532728">
                  <a:extLst>
                    <a:ext uri="{9D8B030D-6E8A-4147-A177-3AD203B41FA5}">
                      <a16:colId xmlns:a16="http://schemas.microsoft.com/office/drawing/2014/main" val="20003"/>
                    </a:ext>
                  </a:extLst>
                </a:gridCol>
                <a:gridCol w="531817">
                  <a:extLst>
                    <a:ext uri="{9D8B030D-6E8A-4147-A177-3AD203B41FA5}">
                      <a16:colId xmlns:a16="http://schemas.microsoft.com/office/drawing/2014/main" val="20004"/>
                    </a:ext>
                  </a:extLst>
                </a:gridCol>
                <a:gridCol w="533638">
                  <a:extLst>
                    <a:ext uri="{9D8B030D-6E8A-4147-A177-3AD203B41FA5}">
                      <a16:colId xmlns:a16="http://schemas.microsoft.com/office/drawing/2014/main" val="20005"/>
                    </a:ext>
                  </a:extLst>
                </a:gridCol>
                <a:gridCol w="532727">
                  <a:extLst>
                    <a:ext uri="{9D8B030D-6E8A-4147-A177-3AD203B41FA5}">
                      <a16:colId xmlns:a16="http://schemas.microsoft.com/office/drawing/2014/main" val="20006"/>
                    </a:ext>
                  </a:extLst>
                </a:gridCol>
                <a:gridCol w="532728">
                  <a:extLst>
                    <a:ext uri="{9D8B030D-6E8A-4147-A177-3AD203B41FA5}">
                      <a16:colId xmlns:a16="http://schemas.microsoft.com/office/drawing/2014/main" val="20007"/>
                    </a:ext>
                  </a:extLst>
                </a:gridCol>
              </a:tblGrid>
              <a:tr h="271151">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smtClean="0">
                          <a:ln>
                            <a:noFill/>
                          </a:ln>
                          <a:solidFill>
                            <a:schemeClr val="accent2"/>
                          </a:solidFill>
                          <a:effectLst/>
                          <a:latin typeface="Trebuchet MS" pitchFamily="34" charset="0"/>
                          <a:cs typeface="Times New Roman" pitchFamily="18" charset="0"/>
                        </a:rPr>
                        <a:t>B</a:t>
                      </a:r>
                      <a:r>
                        <a:rPr kumimoji="0" lang="en-GB" sz="1200" b="1" i="0" u="none" strike="noStrike" cap="none" normalizeH="0" baseline="-30000" dirty="0" smtClean="0">
                          <a:ln>
                            <a:noFill/>
                          </a:ln>
                          <a:solidFill>
                            <a:schemeClr val="accent2"/>
                          </a:solidFill>
                          <a:effectLst/>
                          <a:latin typeface="Trebuchet MS" pitchFamily="34" charset="0"/>
                          <a:cs typeface="Times New Roman" pitchFamily="18" charset="0"/>
                        </a:rPr>
                        <a:t>1</a:t>
                      </a:r>
                      <a:r>
                        <a:rPr kumimoji="0" lang="en-GB" sz="1200" b="1" i="0" u="none" strike="noStrike" cap="none" normalizeH="0" baseline="0" dirty="0" smtClean="0">
                          <a:ln>
                            <a:noFill/>
                          </a:ln>
                          <a:solidFill>
                            <a:schemeClr val="accent2"/>
                          </a:solidFill>
                          <a:effectLst/>
                          <a:latin typeface="Trebuchet MS" pitchFamily="34" charset="0"/>
                          <a:cs typeface="Times New Roman" pitchFamily="18" charset="0"/>
                        </a:rPr>
                        <a:t>: None</a:t>
                      </a:r>
                      <a:r>
                        <a:rPr kumimoji="0" lang="en-GB" sz="1200" b="0" i="0" u="none" strike="noStrike" cap="none" normalizeH="0" baseline="0" dirty="0" smtClean="0">
                          <a:ln>
                            <a:noFill/>
                          </a:ln>
                          <a:solidFill>
                            <a:schemeClr val="accent2"/>
                          </a:solidFill>
                          <a:effectLst/>
                          <a:latin typeface="Trebuchet MS" pitchFamily="34" charset="0"/>
                        </a:rPr>
                        <a:t>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n-GB"/>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cap="fla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smtClean="0">
                          <a:ln>
                            <a:noFill/>
                          </a:ln>
                          <a:solidFill>
                            <a:schemeClr val="accent2"/>
                          </a:solidFill>
                          <a:effectLst/>
                          <a:latin typeface="Trebuchet MS" pitchFamily="34" charset="0"/>
                          <a:cs typeface="Times New Roman" pitchFamily="18" charset="0"/>
                        </a:rPr>
                        <a:t>B</a:t>
                      </a:r>
                      <a:r>
                        <a:rPr kumimoji="0" lang="en-GB" sz="1200" b="1" i="0" u="none" strike="noStrike" cap="none" normalizeH="0" baseline="-30000" dirty="0" smtClean="0">
                          <a:ln>
                            <a:noFill/>
                          </a:ln>
                          <a:solidFill>
                            <a:schemeClr val="accent2"/>
                          </a:solidFill>
                          <a:effectLst/>
                          <a:latin typeface="Trebuchet MS" pitchFamily="34" charset="0"/>
                          <a:cs typeface="Times New Roman" pitchFamily="18" charset="0"/>
                        </a:rPr>
                        <a:t>2</a:t>
                      </a:r>
                      <a:r>
                        <a:rPr kumimoji="0" lang="en-GB" sz="1200" b="1" i="0" u="none" strike="noStrike" cap="none" normalizeH="0" baseline="0" dirty="0" smtClean="0">
                          <a:ln>
                            <a:noFill/>
                          </a:ln>
                          <a:solidFill>
                            <a:schemeClr val="accent2"/>
                          </a:solidFill>
                          <a:effectLst/>
                          <a:latin typeface="Trebuchet MS" pitchFamily="34" charset="0"/>
                          <a:cs typeface="Times New Roman" pitchFamily="18" charset="0"/>
                        </a:rPr>
                        <a:t>: 2 Pints</a:t>
                      </a:r>
                      <a:r>
                        <a:rPr kumimoji="0" lang="en-GB" sz="1200" b="0" i="0" u="none" strike="noStrike" cap="none" normalizeH="0" baseline="0" dirty="0" smtClean="0">
                          <a:ln>
                            <a:noFill/>
                          </a:ln>
                          <a:solidFill>
                            <a:schemeClr val="accent2"/>
                          </a:solidFill>
                          <a:effectLst/>
                          <a:latin typeface="Trebuchet MS" pitchFamily="34" charset="0"/>
                        </a:rPr>
                        <a:t>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n-GB"/>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cap="fla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smtClean="0">
                          <a:ln>
                            <a:noFill/>
                          </a:ln>
                          <a:solidFill>
                            <a:schemeClr val="accent2"/>
                          </a:solidFill>
                          <a:effectLst/>
                          <a:latin typeface="Trebuchet MS" pitchFamily="34" charset="0"/>
                          <a:cs typeface="Times New Roman" pitchFamily="18" charset="0"/>
                        </a:rPr>
                        <a:t>B</a:t>
                      </a:r>
                      <a:r>
                        <a:rPr kumimoji="0" lang="en-GB" sz="1200" b="1" i="0" u="none" strike="noStrike" cap="none" normalizeH="0" baseline="-30000" smtClean="0">
                          <a:ln>
                            <a:noFill/>
                          </a:ln>
                          <a:solidFill>
                            <a:schemeClr val="accent2"/>
                          </a:solidFill>
                          <a:effectLst/>
                          <a:latin typeface="Trebuchet MS" pitchFamily="34" charset="0"/>
                          <a:cs typeface="Times New Roman" pitchFamily="18" charset="0"/>
                        </a:rPr>
                        <a:t>3</a:t>
                      </a:r>
                      <a:r>
                        <a:rPr kumimoji="0" lang="en-GB" sz="1200" b="1" i="0" u="none" strike="noStrike" cap="none" normalizeH="0" baseline="0" smtClean="0">
                          <a:ln>
                            <a:noFill/>
                          </a:ln>
                          <a:solidFill>
                            <a:schemeClr val="accent2"/>
                          </a:solidFill>
                          <a:effectLst/>
                          <a:latin typeface="Trebuchet MS" pitchFamily="34" charset="0"/>
                          <a:cs typeface="Times New Roman" pitchFamily="18" charset="0"/>
                        </a:rPr>
                        <a:t>: 4 Pints</a:t>
                      </a:r>
                      <a:r>
                        <a:rPr kumimoji="0" lang="en-GB" sz="1200" b="0" i="0" u="none" strike="noStrike" cap="none" normalizeH="0" baseline="0" smtClean="0">
                          <a:ln>
                            <a:noFill/>
                          </a:ln>
                          <a:solidFill>
                            <a:schemeClr val="accent2"/>
                          </a:solidFill>
                          <a:effectLst/>
                          <a:latin typeface="Trebuchet MS" pitchFamily="34" charset="0"/>
                        </a:rPr>
                        <a:t>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2711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65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Trebuchet MS" pitchFamily="34" charset="0"/>
                          <a:cs typeface="Times New Roman" pitchFamily="18" charset="0"/>
                        </a:rPr>
                        <a:t>50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70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45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30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1"/>
                  </a:ext>
                </a:extLst>
              </a:tr>
              <a:tr h="4705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70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Trebuchet MS" pitchFamily="34" charset="0"/>
                          <a:cs typeface="Times New Roman" pitchFamily="18" charset="0"/>
                        </a:rPr>
                        <a:t>55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65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Trebuchet MS" pitchFamily="34" charset="0"/>
                          <a:cs typeface="Times New Roman" pitchFamily="18" charset="0"/>
                        </a:rPr>
                        <a:t>60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dirty="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65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30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2"/>
                  </a:ext>
                </a:extLst>
              </a:tr>
              <a:tr h="2711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80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dirty="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85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70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30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3"/>
                  </a:ext>
                </a:extLst>
              </a:tr>
              <a:tr h="2711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Trebuchet MS" pitchFamily="34" charset="0"/>
                          <a:cs typeface="Times New Roman" pitchFamily="18" charset="0"/>
                        </a:rPr>
                        <a:t>65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Trebuchet MS" pitchFamily="34" charset="0"/>
                          <a:cs typeface="Times New Roman" pitchFamily="18" charset="0"/>
                        </a:rPr>
                        <a:t>70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65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4"/>
                  </a:ext>
                </a:extLst>
              </a:tr>
              <a:tr h="2711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70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Trebuchet MS" pitchFamily="34" charset="0"/>
                          <a:cs typeface="Times New Roman" pitchFamily="18" charset="0"/>
                        </a:rPr>
                        <a:t>65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70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35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5"/>
                  </a:ext>
                </a:extLst>
              </a:tr>
              <a:tr h="2711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75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70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20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6"/>
                  </a:ext>
                </a:extLst>
              </a:tr>
              <a:tr h="2711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75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80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50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45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7"/>
                  </a:ext>
                </a:extLst>
              </a:tr>
              <a:tr h="2711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Trebuchet MS" pitchFamily="34" charset="0"/>
                          <a:cs typeface="Times New Roman" pitchFamily="18" charset="0"/>
                        </a:rPr>
                        <a:t>65</a:t>
                      </a:r>
                    </a:p>
                  </a:txBody>
                  <a:tcPr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Trebuchet MS" pitchFamily="34" charset="0"/>
                          <a:cs typeface="Times New Roman" pitchFamily="18" charset="0"/>
                        </a:rPr>
                        <a:t>50</a:t>
                      </a:r>
                    </a:p>
                  </a:txBody>
                  <a:tcPr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50</a:t>
                      </a:r>
                    </a:p>
                  </a:txBody>
                  <a:tcPr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40</a:t>
                      </a:r>
                    </a:p>
                  </a:txBody>
                  <a:tcPr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60957">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smtClean="0">
                          <a:ln>
                            <a:noFill/>
                          </a:ln>
                          <a:solidFill>
                            <a:schemeClr val="accent2"/>
                          </a:solidFill>
                          <a:effectLst/>
                          <a:latin typeface="Trebuchet MS" pitchFamily="34" charset="0"/>
                          <a:cs typeface="Times New Roman" pitchFamily="18" charset="0"/>
                        </a:rPr>
                        <a:t>Mean None = 63.75</a:t>
                      </a:r>
                      <a:r>
                        <a:rPr kumimoji="0" lang="en-GB" sz="1200" b="0" i="0" u="none" strike="noStrike" cap="none" normalizeH="0" baseline="0" smtClean="0">
                          <a:ln>
                            <a:noFill/>
                          </a:ln>
                          <a:solidFill>
                            <a:schemeClr val="accent2"/>
                          </a:solidFill>
                          <a:effectLst/>
                          <a:latin typeface="Trebuchet MS" pitchFamily="34" charset="0"/>
                        </a:rPr>
                        <a:t> </a:t>
                      </a:r>
                    </a:p>
                  </a:txBody>
                  <a:tcPr horzOverflow="overflow">
                    <a:lnL cap="flat">
                      <a:noFill/>
                    </a:lnL>
                    <a:lnR>
                      <a:noFill/>
                    </a:lnR>
                    <a:lnT w="28575" cap="flat" cmpd="sng" algn="ctr">
                      <a:solidFill>
                        <a:schemeClr val="tx1"/>
                      </a:solidFill>
                      <a:prstDash val="solid"/>
                      <a:round/>
                      <a:headEnd type="none" w="med" len="med"/>
                      <a:tailEnd type="none" w="med" len="med"/>
                    </a:lnT>
                    <a:lnB cap="flat">
                      <a:noFill/>
                    </a:lnB>
                    <a:lnTlToBr>
                      <a:noFill/>
                    </a:lnTlToBr>
                    <a:lnBlToTr>
                      <a:noFill/>
                    </a:lnBlToTr>
                    <a:noFill/>
                  </a:tcPr>
                </a:tc>
                <a:tc hMerge="1">
                  <a:txBody>
                    <a:bodyPr/>
                    <a:lstStyle/>
                    <a:p>
                      <a:endParaRPr lang="en-GB"/>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a:noFill/>
                    </a:lnL>
                    <a:lnR>
                      <a:noFill/>
                    </a:lnR>
                    <a:lnT>
                      <a:noFill/>
                    </a:lnT>
                    <a:lnB cap="flat">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smtClean="0">
                          <a:ln>
                            <a:noFill/>
                          </a:ln>
                          <a:solidFill>
                            <a:schemeClr val="accent2"/>
                          </a:solidFill>
                          <a:effectLst/>
                          <a:latin typeface="Trebuchet MS" pitchFamily="34" charset="0"/>
                          <a:cs typeface="Times New Roman" pitchFamily="18" charset="0"/>
                        </a:rPr>
                        <a:t>Mean 2 Pints = 64.6875</a:t>
                      </a:r>
                      <a:r>
                        <a:rPr kumimoji="0" lang="en-GB" sz="1200" b="0" i="0" u="none" strike="noStrike" cap="none" normalizeH="0" baseline="0" smtClean="0">
                          <a:ln>
                            <a:noFill/>
                          </a:ln>
                          <a:solidFill>
                            <a:schemeClr val="accent2"/>
                          </a:solidFill>
                          <a:effectLst/>
                          <a:latin typeface="Trebuchet MS" pitchFamily="34" charset="0"/>
                        </a:rPr>
                        <a:t> </a:t>
                      </a:r>
                    </a:p>
                  </a:txBody>
                  <a:tcPr horzOverflow="overflow">
                    <a:lnL>
                      <a:noFill/>
                    </a:lnL>
                    <a:lnR>
                      <a:noFill/>
                    </a:lnR>
                    <a:lnT w="28575" cap="flat" cmpd="sng" algn="ctr">
                      <a:solidFill>
                        <a:schemeClr val="tx1"/>
                      </a:solidFill>
                      <a:prstDash val="solid"/>
                      <a:round/>
                      <a:headEnd type="none" w="med" len="med"/>
                      <a:tailEnd type="none" w="med" len="med"/>
                    </a:lnT>
                    <a:lnB cap="flat">
                      <a:noFill/>
                    </a:lnB>
                    <a:lnTlToBr>
                      <a:noFill/>
                    </a:lnTlToBr>
                    <a:lnBlToTr>
                      <a:noFill/>
                    </a:lnBlToTr>
                    <a:noFill/>
                  </a:tcPr>
                </a:tc>
                <a:tc hMerge="1">
                  <a:txBody>
                    <a:bodyPr/>
                    <a:lstStyle/>
                    <a:p>
                      <a:endParaRPr lang="en-GB"/>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a:noFill/>
                    </a:lnL>
                    <a:lnR>
                      <a:noFill/>
                    </a:lnR>
                    <a:lnT>
                      <a:noFill/>
                    </a:lnT>
                    <a:lnB cap="flat">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smtClean="0">
                          <a:ln>
                            <a:noFill/>
                          </a:ln>
                          <a:solidFill>
                            <a:schemeClr val="accent2"/>
                          </a:solidFill>
                          <a:effectLst/>
                          <a:latin typeface="Trebuchet MS" pitchFamily="34" charset="0"/>
                          <a:cs typeface="Times New Roman" pitchFamily="18" charset="0"/>
                        </a:rPr>
                        <a:t>Mean 4 Pints = 46.5625</a:t>
                      </a:r>
                      <a:r>
                        <a:rPr kumimoji="0" lang="en-GB" sz="1200" b="0" i="0" u="none" strike="noStrike" cap="none" normalizeH="0" baseline="0" dirty="0" smtClean="0">
                          <a:ln>
                            <a:noFill/>
                          </a:ln>
                          <a:solidFill>
                            <a:schemeClr val="accent2"/>
                          </a:solidFill>
                          <a:effectLst/>
                          <a:latin typeface="Trebuchet MS" pitchFamily="34" charset="0"/>
                        </a:rPr>
                        <a:t> </a:t>
                      </a:r>
                    </a:p>
                  </a:txBody>
                  <a:tcPr horzOverflow="overflow">
                    <a:lnL>
                      <a:noFill/>
                    </a:lnL>
                    <a:lnR cap="flat">
                      <a:noFill/>
                    </a:lnR>
                    <a:lnT w="28575" cap="flat" cmpd="sng" algn="ctr">
                      <a:solidFill>
                        <a:schemeClr val="tx1"/>
                      </a:solidFill>
                      <a:prstDash val="solid"/>
                      <a:round/>
                      <a:headEnd type="none" w="med" len="med"/>
                      <a:tailEnd type="none" w="med" len="med"/>
                    </a:lnT>
                    <a:lnB cap="flat">
                      <a:noFill/>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63980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ppt_x</p:attrName>
                                        </p:attrNameLst>
                                      </p:cBhvr>
                                      <p:tavLst>
                                        <p:tav tm="0">
                                          <p:val>
                                            <p:fltVal val="0.5"/>
                                          </p:val>
                                        </p:tav>
                                        <p:tav tm="100000">
                                          <p:val>
                                            <p:strVal val="#ppt_x"/>
                                          </p:val>
                                        </p:tav>
                                      </p:tavLst>
                                    </p:anim>
                                    <p:anim calcmode="lin" valueType="num">
                                      <p:cBhvr>
                                        <p:cTn id="10"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Two-way</a:t>
            </a:r>
            <a:r>
              <a:rPr lang="de-AT" dirty="0" smtClean="0"/>
              <a:t> ANOVA – </a:t>
            </a:r>
            <a:r>
              <a:rPr lang="de-AT" dirty="0" err="1" smtClean="0"/>
              <a:t>example</a:t>
            </a:r>
            <a:r>
              <a:rPr lang="de-AT" dirty="0" smtClean="0"/>
              <a:t> (5)</a:t>
            </a:r>
            <a:endParaRPr lang="de-AT" dirty="0"/>
          </a:p>
        </p:txBody>
      </p:sp>
      <p:sp>
        <p:nvSpPr>
          <p:cNvPr id="3" name="Inhaltsplatzhalter 2"/>
          <p:cNvSpPr>
            <a:spLocks noGrp="1"/>
          </p:cNvSpPr>
          <p:nvPr>
            <p:ph idx="1"/>
          </p:nvPr>
        </p:nvSpPr>
        <p:spPr/>
        <p:txBody>
          <a:bodyPr/>
          <a:lstStyle/>
          <a:p>
            <a:r>
              <a:rPr lang="de-AT" u="sng" dirty="0" err="1" smtClean="0"/>
              <a:t>Step</a:t>
            </a:r>
            <a:r>
              <a:rPr lang="de-AT" u="sng" dirty="0" smtClean="0"/>
              <a:t> 3: </a:t>
            </a:r>
            <a:r>
              <a:rPr lang="de-AT" u="sng" dirty="0" err="1" smtClean="0"/>
              <a:t>Calculate</a:t>
            </a:r>
            <a:r>
              <a:rPr lang="de-AT" u="sng" dirty="0" smtClean="0"/>
              <a:t> SS</a:t>
            </a:r>
            <a:r>
              <a:rPr lang="de-AT" u="sng" baseline="-25000" dirty="0" smtClean="0"/>
              <a:t>R</a:t>
            </a:r>
            <a:endParaRPr lang="de-AT" u="sng" baseline="-25000"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229</a:t>
            </a:fld>
            <a:endParaRPr lang="de-DE" altLang="en-US"/>
          </a:p>
        </p:txBody>
      </p:sp>
      <p:graphicFrame>
        <p:nvGraphicFramePr>
          <p:cNvPr id="1246210" name="Object 2"/>
          <p:cNvGraphicFramePr>
            <a:graphicFrameLocks noChangeAspect="1"/>
          </p:cNvGraphicFramePr>
          <p:nvPr/>
        </p:nvGraphicFramePr>
        <p:xfrm>
          <a:off x="827584" y="2276872"/>
          <a:ext cx="7056784" cy="399884"/>
        </p:xfrm>
        <a:graphic>
          <a:graphicData uri="http://schemas.openxmlformats.org/presentationml/2006/ole">
            <mc:AlternateContent xmlns:mc="http://schemas.openxmlformats.org/markup-compatibility/2006">
              <mc:Choice xmlns:v="urn:schemas-microsoft-com:vml" Requires="v">
                <p:oleObj spid="_x0000_s735286" name="Equation" r:id="rId3" imgW="4216400" imgH="241300" progId="Equation.3">
                  <p:embed/>
                </p:oleObj>
              </mc:Choice>
              <mc:Fallback>
                <p:oleObj name="Equation" r:id="rId3" imgW="4216400" imgH="241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2276872"/>
                        <a:ext cx="7056784" cy="399884"/>
                      </a:xfrm>
                      <a:prstGeom prst="rect">
                        <a:avLst/>
                      </a:prstGeom>
                      <a:solidFill>
                        <a:srgbClr val="FFFF00"/>
                      </a:solidFill>
                      <a:ln w="38100">
                        <a:solidFill>
                          <a:schemeClr val="tx2"/>
                        </a:solidFill>
                        <a:miter lim="800000"/>
                        <a:headEnd/>
                        <a:tailEnd/>
                      </a:ln>
                      <a:effectLst>
                        <a:outerShdw dist="89803" dir="2700000" algn="ctr" rotWithShape="0">
                          <a:schemeClr val="tx1">
                            <a:alpha val="74997"/>
                          </a:schemeClr>
                        </a:outerShdw>
                      </a:effectLst>
                    </p:spPr>
                  </p:pic>
                </p:oleObj>
              </mc:Fallback>
            </mc:AlternateContent>
          </a:graphicData>
        </a:graphic>
      </p:graphicFrame>
      <p:graphicFrame>
        <p:nvGraphicFramePr>
          <p:cNvPr id="1246211" name="Object 3"/>
          <p:cNvGraphicFramePr>
            <a:graphicFrameLocks noChangeAspect="1"/>
          </p:cNvGraphicFramePr>
          <p:nvPr/>
        </p:nvGraphicFramePr>
        <p:xfrm>
          <a:off x="827584" y="2852936"/>
          <a:ext cx="5400600" cy="1924248"/>
        </p:xfrm>
        <a:graphic>
          <a:graphicData uri="http://schemas.openxmlformats.org/presentationml/2006/ole">
            <mc:AlternateContent xmlns:mc="http://schemas.openxmlformats.org/markup-compatibility/2006">
              <mc:Choice xmlns:v="urn:schemas-microsoft-com:vml" Requires="v">
                <p:oleObj spid="_x0000_s735287" name="Equation" r:id="rId5" imgW="3441700" imgH="1231900" progId="Equation.3">
                  <p:embed/>
                </p:oleObj>
              </mc:Choice>
              <mc:Fallback>
                <p:oleObj name="Equation" r:id="rId5" imgW="3441700" imgH="12319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584" y="2852936"/>
                        <a:ext cx="5400600" cy="1924248"/>
                      </a:xfrm>
                      <a:prstGeom prst="rect">
                        <a:avLst/>
                      </a:prstGeom>
                      <a:solidFill>
                        <a:srgbClr val="FFFF00"/>
                      </a:solidFill>
                      <a:ln w="38100">
                        <a:solidFill>
                          <a:schemeClr val="tx2"/>
                        </a:solidFill>
                        <a:miter lim="800000"/>
                        <a:headEnd/>
                        <a:tailEnd/>
                      </a:ln>
                      <a:effectLst>
                        <a:outerShdw dist="89803" dir="2700000" algn="ctr" rotWithShape="0">
                          <a:schemeClr val="tx1">
                            <a:alpha val="74997"/>
                          </a:schemeClr>
                        </a:outerShdw>
                      </a:effectLst>
                    </p:spPr>
                  </p:pic>
                </p:oleObj>
              </mc:Fallback>
            </mc:AlternateContent>
          </a:graphicData>
        </a:graphic>
      </p:graphicFrame>
    </p:spTree>
    <p:extLst>
      <p:ext uri="{BB962C8B-B14F-4D97-AF65-F5344CB8AC3E}">
        <p14:creationId xmlns:p14="http://schemas.microsoft.com/office/powerpoint/2010/main" val="391566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3000"/>
                                  </p:stCondLst>
                                  <p:childTnLst>
                                    <p:set>
                                      <p:cBhvr>
                                        <p:cTn id="6" dur="1" fill="hold">
                                          <p:stCondLst>
                                            <p:cond delay="0"/>
                                          </p:stCondLst>
                                        </p:cTn>
                                        <p:tgtEl>
                                          <p:spTgt spid="1246210"/>
                                        </p:tgtEl>
                                        <p:attrNameLst>
                                          <p:attrName>style.visibility</p:attrName>
                                        </p:attrNameLst>
                                      </p:cBhvr>
                                      <p:to>
                                        <p:strVal val="visible"/>
                                      </p:to>
                                    </p:set>
                                    <p:anim calcmode="lin" valueType="num">
                                      <p:cBhvr>
                                        <p:cTn id="7" dur="500" fill="hold"/>
                                        <p:tgtEl>
                                          <p:spTgt spid="1246210"/>
                                        </p:tgtEl>
                                        <p:attrNameLst>
                                          <p:attrName>ppt_w</p:attrName>
                                        </p:attrNameLst>
                                      </p:cBhvr>
                                      <p:tavLst>
                                        <p:tav tm="0">
                                          <p:val>
                                            <p:fltVal val="0"/>
                                          </p:val>
                                        </p:tav>
                                        <p:tav tm="100000">
                                          <p:val>
                                            <p:strVal val="#ppt_w"/>
                                          </p:val>
                                        </p:tav>
                                      </p:tavLst>
                                    </p:anim>
                                    <p:anim calcmode="lin" valueType="num">
                                      <p:cBhvr>
                                        <p:cTn id="8" dur="500" fill="hold"/>
                                        <p:tgtEl>
                                          <p:spTgt spid="1246210"/>
                                        </p:tgtEl>
                                        <p:attrNameLst>
                                          <p:attrName>ppt_h</p:attrName>
                                        </p:attrNameLst>
                                      </p:cBhvr>
                                      <p:tavLst>
                                        <p:tav tm="0">
                                          <p:val>
                                            <p:fltVal val="0"/>
                                          </p:val>
                                        </p:tav>
                                        <p:tav tm="100000">
                                          <p:val>
                                            <p:strVal val="#ppt_h"/>
                                          </p:val>
                                        </p:tav>
                                      </p:tavLst>
                                    </p:anim>
                                    <p:anim calcmode="lin" valueType="num">
                                      <p:cBhvr>
                                        <p:cTn id="9" dur="500" fill="hold"/>
                                        <p:tgtEl>
                                          <p:spTgt spid="1246210"/>
                                        </p:tgtEl>
                                        <p:attrNameLst>
                                          <p:attrName>ppt_x</p:attrName>
                                        </p:attrNameLst>
                                      </p:cBhvr>
                                      <p:tavLst>
                                        <p:tav tm="0">
                                          <p:val>
                                            <p:fltVal val="0.5"/>
                                          </p:val>
                                        </p:tav>
                                        <p:tav tm="100000">
                                          <p:val>
                                            <p:strVal val="#ppt_x"/>
                                          </p:val>
                                        </p:tav>
                                      </p:tavLst>
                                    </p:anim>
                                    <p:anim calcmode="lin" valueType="num">
                                      <p:cBhvr>
                                        <p:cTn id="10" dur="500" fill="hold"/>
                                        <p:tgtEl>
                                          <p:spTgt spid="1246210"/>
                                        </p:tgtEl>
                                        <p:attrNameLst>
                                          <p:attrName>ppt_y</p:attrName>
                                        </p:attrNameLst>
                                      </p:cBhvr>
                                      <p:tavLst>
                                        <p:tav tm="0">
                                          <p:val>
                                            <p:fltVal val="0.5"/>
                                          </p:val>
                                        </p:tav>
                                        <p:tav tm="100000">
                                          <p:val>
                                            <p:strVal val="#ppt_y"/>
                                          </p:val>
                                        </p:tav>
                                      </p:tavLst>
                                    </p:anim>
                                  </p:childTnLst>
                                </p:cTn>
                              </p:par>
                            </p:childTnLst>
                          </p:cTn>
                        </p:par>
                        <p:par>
                          <p:cTn id="11" fill="hold">
                            <p:stCondLst>
                              <p:cond delay="3500"/>
                            </p:stCondLst>
                            <p:childTnLst>
                              <p:par>
                                <p:cTn id="12" presetID="23" presetClass="entr" presetSubtype="528" fill="hold" nodeType="afterEffect">
                                  <p:stCondLst>
                                    <p:cond delay="4000"/>
                                  </p:stCondLst>
                                  <p:childTnLst>
                                    <p:set>
                                      <p:cBhvr>
                                        <p:cTn id="13" dur="1" fill="hold">
                                          <p:stCondLst>
                                            <p:cond delay="0"/>
                                          </p:stCondLst>
                                        </p:cTn>
                                        <p:tgtEl>
                                          <p:spTgt spid="1246211"/>
                                        </p:tgtEl>
                                        <p:attrNameLst>
                                          <p:attrName>style.visibility</p:attrName>
                                        </p:attrNameLst>
                                      </p:cBhvr>
                                      <p:to>
                                        <p:strVal val="visible"/>
                                      </p:to>
                                    </p:set>
                                    <p:anim calcmode="lin" valueType="num">
                                      <p:cBhvr>
                                        <p:cTn id="14" dur="500" fill="hold"/>
                                        <p:tgtEl>
                                          <p:spTgt spid="1246211"/>
                                        </p:tgtEl>
                                        <p:attrNameLst>
                                          <p:attrName>ppt_w</p:attrName>
                                        </p:attrNameLst>
                                      </p:cBhvr>
                                      <p:tavLst>
                                        <p:tav tm="0">
                                          <p:val>
                                            <p:fltVal val="0"/>
                                          </p:val>
                                        </p:tav>
                                        <p:tav tm="100000">
                                          <p:val>
                                            <p:strVal val="#ppt_w"/>
                                          </p:val>
                                        </p:tav>
                                      </p:tavLst>
                                    </p:anim>
                                    <p:anim calcmode="lin" valueType="num">
                                      <p:cBhvr>
                                        <p:cTn id="15" dur="500" fill="hold"/>
                                        <p:tgtEl>
                                          <p:spTgt spid="1246211"/>
                                        </p:tgtEl>
                                        <p:attrNameLst>
                                          <p:attrName>ppt_h</p:attrName>
                                        </p:attrNameLst>
                                      </p:cBhvr>
                                      <p:tavLst>
                                        <p:tav tm="0">
                                          <p:val>
                                            <p:fltVal val="0"/>
                                          </p:val>
                                        </p:tav>
                                        <p:tav tm="100000">
                                          <p:val>
                                            <p:strVal val="#ppt_h"/>
                                          </p:val>
                                        </p:tav>
                                      </p:tavLst>
                                    </p:anim>
                                    <p:anim calcmode="lin" valueType="num">
                                      <p:cBhvr>
                                        <p:cTn id="16" dur="500" fill="hold"/>
                                        <p:tgtEl>
                                          <p:spTgt spid="1246211"/>
                                        </p:tgtEl>
                                        <p:attrNameLst>
                                          <p:attrName>ppt_x</p:attrName>
                                        </p:attrNameLst>
                                      </p:cBhvr>
                                      <p:tavLst>
                                        <p:tav tm="0">
                                          <p:val>
                                            <p:fltVal val="0.5"/>
                                          </p:val>
                                        </p:tav>
                                        <p:tav tm="100000">
                                          <p:val>
                                            <p:strVal val="#ppt_x"/>
                                          </p:val>
                                        </p:tav>
                                      </p:tavLst>
                                    </p:anim>
                                    <p:anim calcmode="lin" valueType="num">
                                      <p:cBhvr>
                                        <p:cTn id="17" dur="500" fill="hold"/>
                                        <p:tgtEl>
                                          <p:spTgt spid="12462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Arzneimittelstudie</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23</a:t>
            </a:fld>
            <a:endParaRPr lang="de-AT">
              <a:latin typeface="+mj-lt"/>
            </a:endParaRPr>
          </a:p>
        </p:txBody>
      </p:sp>
      <p:pic>
        <p:nvPicPr>
          <p:cNvPr id="96257" name="Picture 1"/>
          <p:cNvPicPr>
            <a:picLocks noChangeAspect="1" noChangeArrowheads="1"/>
          </p:cNvPicPr>
          <p:nvPr/>
        </p:nvPicPr>
        <p:blipFill>
          <a:blip r:embed="rId3" cstate="print"/>
          <a:srcRect/>
          <a:stretch>
            <a:fillRect/>
          </a:stretch>
        </p:blipFill>
        <p:spPr bwMode="auto">
          <a:xfrm>
            <a:off x="539552" y="1844824"/>
            <a:ext cx="7715250" cy="3952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Two-way</a:t>
            </a:r>
            <a:r>
              <a:rPr lang="de-AT" dirty="0" smtClean="0"/>
              <a:t> ANOVA – </a:t>
            </a:r>
            <a:r>
              <a:rPr lang="de-AT" dirty="0" err="1" smtClean="0"/>
              <a:t>example</a:t>
            </a:r>
            <a:r>
              <a:rPr lang="de-AT" dirty="0" smtClean="0"/>
              <a:t> (6)</a:t>
            </a: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230</a:t>
            </a:fld>
            <a:endParaRPr lang="de-DE" altLang="en-US"/>
          </a:p>
        </p:txBody>
      </p:sp>
      <p:grpSp>
        <p:nvGrpSpPr>
          <p:cNvPr id="11" name="Gruppieren 10"/>
          <p:cNvGrpSpPr/>
          <p:nvPr/>
        </p:nvGrpSpPr>
        <p:grpSpPr>
          <a:xfrm>
            <a:off x="1259632" y="1628800"/>
            <a:ext cx="6300192" cy="3080794"/>
            <a:chOff x="2843808" y="2977320"/>
            <a:chExt cx="6300192" cy="3080794"/>
          </a:xfrm>
        </p:grpSpPr>
        <p:pic>
          <p:nvPicPr>
            <p:cNvPr id="8" name="Picture 6"/>
            <p:cNvPicPr>
              <a:picLocks noChangeAspect="1"/>
            </p:cNvPicPr>
            <p:nvPr/>
          </p:nvPicPr>
          <p:blipFill>
            <a:blip r:embed="rId3" cstate="print"/>
            <a:srcRect/>
            <a:stretch>
              <a:fillRect/>
            </a:stretch>
          </p:blipFill>
          <p:spPr bwMode="auto">
            <a:xfrm>
              <a:off x="2843808" y="2977320"/>
              <a:ext cx="6297687" cy="3080794"/>
            </a:xfrm>
            <a:prstGeom prst="rect">
              <a:avLst/>
            </a:prstGeom>
            <a:noFill/>
            <a:ln w="9525">
              <a:noFill/>
              <a:miter lim="800000"/>
              <a:headEnd/>
              <a:tailEnd/>
            </a:ln>
          </p:spPr>
        </p:pic>
        <p:sp>
          <p:nvSpPr>
            <p:cNvPr id="9" name="Rectangle 4"/>
            <p:cNvSpPr>
              <a:spLocks noChangeArrowheads="1"/>
            </p:cNvSpPr>
            <p:nvPr/>
          </p:nvSpPr>
          <p:spPr bwMode="auto">
            <a:xfrm>
              <a:off x="2858996" y="3886767"/>
              <a:ext cx="6285004" cy="478337"/>
            </a:xfrm>
            <a:prstGeom prst="rect">
              <a:avLst/>
            </a:prstGeom>
            <a:solidFill>
              <a:schemeClr val="tx1"/>
            </a:solidFill>
            <a:ln w="9525">
              <a:solidFill>
                <a:schemeClr val="bg2"/>
              </a:solidFill>
              <a:miter lim="800000"/>
              <a:headEnd/>
              <a:tailEnd/>
            </a:ln>
            <a:effectLst/>
          </p:spPr>
          <p:txBody>
            <a:bodyPr wrap="none" anchor="ctr"/>
            <a:lstStyle/>
            <a:p>
              <a:endParaRPr lang="en-GB">
                <a:solidFill>
                  <a:prstClr val="black"/>
                </a:solidFill>
                <a:ea typeface="ＭＳ Ｐゴシック" charset="0"/>
              </a:endParaRPr>
            </a:p>
          </p:txBody>
        </p:sp>
        <p:sp>
          <p:nvSpPr>
            <p:cNvPr id="10" name="Rectangle 5"/>
            <p:cNvSpPr>
              <a:spLocks noChangeArrowheads="1"/>
            </p:cNvSpPr>
            <p:nvPr/>
          </p:nvSpPr>
          <p:spPr bwMode="auto">
            <a:xfrm>
              <a:off x="2856654" y="5331045"/>
              <a:ext cx="6287346" cy="402211"/>
            </a:xfrm>
            <a:prstGeom prst="rect">
              <a:avLst/>
            </a:prstGeom>
            <a:solidFill>
              <a:schemeClr val="tx1"/>
            </a:solidFill>
            <a:ln w="9525">
              <a:solidFill>
                <a:schemeClr val="bg2"/>
              </a:solidFill>
              <a:miter lim="800000"/>
              <a:headEnd/>
              <a:tailEnd/>
            </a:ln>
            <a:effectLst/>
          </p:spPr>
          <p:txBody>
            <a:bodyPr wrap="none" anchor="ctr"/>
            <a:lstStyle/>
            <a:p>
              <a:endParaRPr lang="en-GB">
                <a:solidFill>
                  <a:prstClr val="black"/>
                </a:solidFill>
                <a:ea typeface="ＭＳ Ｐゴシック" charset="0"/>
              </a:endParaRPr>
            </a:p>
          </p:txBody>
        </p:sp>
      </p:grpSp>
      <p:sp>
        <p:nvSpPr>
          <p:cNvPr id="12" name="Inhaltsplatzhalter 2"/>
          <p:cNvSpPr txBox="1">
            <a:spLocks/>
          </p:cNvSpPr>
          <p:nvPr/>
        </p:nvSpPr>
        <p:spPr>
          <a:xfrm>
            <a:off x="611560" y="1628800"/>
            <a:ext cx="8229600" cy="4757758"/>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de-AT" sz="2400" b="0" i="0" u="sng"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de-AT" sz="2400" u="sng" dirty="0" smtClean="0">
              <a:latin typeface="+mn-lt"/>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de-AT" sz="2400" b="0" i="0" u="sng"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de-AT" sz="2400" u="sng" dirty="0" smtClean="0">
              <a:latin typeface="+mn-lt"/>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de-AT" sz="2400" b="0" i="0" u="sng"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de-AT" sz="1600" u="sng" dirty="0" smtClean="0">
              <a:latin typeface="+mn-lt"/>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de-AT" sz="1600" b="0" i="0" u="sng"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de-AT" sz="2400" b="0" i="0" u="sng"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lang="de-AT" sz="2000" dirty="0" smtClean="0">
                <a:latin typeface="+mn-lt"/>
              </a:rPr>
              <a:t>F-</a:t>
            </a:r>
            <a:r>
              <a:rPr lang="de-AT" sz="2000" dirty="0" err="1" smtClean="0">
                <a:latin typeface="+mn-lt"/>
              </a:rPr>
              <a:t>statistic</a:t>
            </a:r>
            <a:r>
              <a:rPr lang="de-AT" sz="2000" dirty="0" smtClean="0">
                <a:latin typeface="+mn-lt"/>
              </a:rPr>
              <a:t> </a:t>
            </a:r>
            <a:r>
              <a:rPr lang="de-AT" sz="2000" dirty="0" err="1" smtClean="0">
                <a:latin typeface="+mn-lt"/>
              </a:rPr>
              <a:t>for</a:t>
            </a:r>
            <a:r>
              <a:rPr lang="de-AT" sz="2000" dirty="0" smtClean="0">
                <a:latin typeface="+mn-lt"/>
              </a:rPr>
              <a:t> </a:t>
            </a:r>
            <a:r>
              <a:rPr lang="de-AT" sz="2000" dirty="0" err="1" smtClean="0">
                <a:latin typeface="+mn-lt"/>
              </a:rPr>
              <a:t>each</a:t>
            </a:r>
            <a:r>
              <a:rPr lang="de-AT" sz="2000" dirty="0" smtClean="0">
                <a:latin typeface="+mn-lt"/>
              </a:rPr>
              <a:t> </a:t>
            </a:r>
            <a:r>
              <a:rPr lang="de-AT" sz="2000" dirty="0" err="1" smtClean="0">
                <a:latin typeface="+mn-lt"/>
              </a:rPr>
              <a:t>factor</a:t>
            </a:r>
            <a:r>
              <a:rPr lang="de-AT" sz="2000" dirty="0" smtClean="0">
                <a:latin typeface="+mn-lt"/>
              </a:rPr>
              <a:t> (</a:t>
            </a:r>
            <a:r>
              <a:rPr lang="de-AT" sz="2000" dirty="0" err="1" smtClean="0">
                <a:latin typeface="+mn-lt"/>
              </a:rPr>
              <a:t>gender</a:t>
            </a:r>
            <a:r>
              <a:rPr lang="de-AT" sz="2000" dirty="0" smtClean="0">
                <a:latin typeface="+mn-lt"/>
              </a:rPr>
              <a:t>, </a:t>
            </a:r>
            <a:r>
              <a:rPr lang="de-AT" sz="2000" dirty="0" err="1" smtClean="0">
                <a:latin typeface="+mn-lt"/>
              </a:rPr>
              <a:t>alcohol</a:t>
            </a:r>
            <a:r>
              <a:rPr lang="de-AT" sz="2000" dirty="0" smtClean="0">
                <a:latin typeface="+mn-lt"/>
              </a:rPr>
              <a:t>, </a:t>
            </a:r>
            <a:r>
              <a:rPr lang="de-AT" sz="2000" dirty="0" err="1" smtClean="0">
                <a:latin typeface="+mn-lt"/>
              </a:rPr>
              <a:t>gender</a:t>
            </a:r>
            <a:r>
              <a:rPr lang="de-AT" sz="2000" dirty="0" smtClean="0">
                <a:latin typeface="+mn-lt"/>
              </a:rPr>
              <a:t>*</a:t>
            </a:r>
            <a:r>
              <a:rPr lang="de-AT" sz="2000" dirty="0" err="1" smtClean="0">
                <a:latin typeface="+mn-lt"/>
              </a:rPr>
              <a:t>alcohol</a:t>
            </a:r>
            <a:r>
              <a:rPr lang="de-AT" sz="2000" dirty="0" smtClean="0">
                <a:latin typeface="+mn-lt"/>
              </a:rPr>
              <a:t>):</a:t>
            </a:r>
          </a:p>
          <a:p>
            <a:pPr marL="342900" marR="0" lvl="0" indent="-342900" algn="l" defTabSz="914400" rtl="0" eaLnBrk="1" fontAlgn="auto" latinLnBrk="0" hangingPunct="1">
              <a:lnSpc>
                <a:spcPct val="100000"/>
              </a:lnSpc>
              <a:spcBef>
                <a:spcPct val="20000"/>
              </a:spcBef>
              <a:spcAft>
                <a:spcPts val="0"/>
              </a:spcAft>
              <a:buClrTx/>
              <a:buSzTx/>
              <a:tabLst/>
              <a:defRPr/>
            </a:pPr>
            <a:endParaRPr lang="de-AT" sz="2000" dirty="0" smtClean="0">
              <a:latin typeface="+mn-lt"/>
            </a:endParaRPr>
          </a:p>
          <a:p>
            <a:pPr marL="342900" marR="0" lvl="0" indent="-342900" algn="l" defTabSz="914400" rtl="0" eaLnBrk="1" fontAlgn="auto" latinLnBrk="0" hangingPunct="1">
              <a:lnSpc>
                <a:spcPct val="100000"/>
              </a:lnSpc>
              <a:spcBef>
                <a:spcPct val="20000"/>
              </a:spcBef>
              <a:spcAft>
                <a:spcPts val="0"/>
              </a:spcAft>
              <a:buClrTx/>
              <a:buSzTx/>
              <a:tabLst/>
              <a:defRPr/>
            </a:pPr>
            <a:r>
              <a:rPr lang="de-AT" sz="2000" dirty="0" smtClean="0">
                <a:latin typeface="+mn-lt"/>
              </a:rPr>
              <a:t>                                     F-</a:t>
            </a:r>
            <a:r>
              <a:rPr lang="de-AT" sz="2000" dirty="0" err="1" smtClean="0">
                <a:latin typeface="+mn-lt"/>
              </a:rPr>
              <a:t>distributed</a:t>
            </a:r>
            <a:endParaRPr lang="de-AT" sz="2000" dirty="0" smtClean="0">
              <a:latin typeface="+mn-lt"/>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de-AT" sz="2400" b="0" i="0" strike="noStrike" kern="1200" cap="none" spc="0" normalizeH="0" baseline="0" noProof="0" dirty="0" smtClean="0">
              <a:ln>
                <a:noFill/>
              </a:ln>
              <a:solidFill>
                <a:schemeClr val="tx1"/>
              </a:solidFill>
              <a:effectLst/>
              <a:uLnTx/>
              <a:uFillTx/>
              <a:latin typeface="+mn-lt"/>
              <a:ea typeface="+mn-ea"/>
              <a:cs typeface="+mn-cs"/>
            </a:endParaRPr>
          </a:p>
        </p:txBody>
      </p:sp>
      <p:graphicFrame>
        <p:nvGraphicFramePr>
          <p:cNvPr id="14" name="Objekt 13"/>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736310" name="Formel" r:id="rId4" imgW="114120" imgH="215640" progId="Equation.3">
                  <p:embed/>
                </p:oleObj>
              </mc:Choice>
              <mc:Fallback>
                <p:oleObj name="Formel" r:id="rId4" imgW="1141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Inhaltsplatzhalter 15"/>
          <p:cNvGraphicFramePr>
            <a:graphicFrameLocks noGrp="1" noChangeAspect="1"/>
          </p:cNvGraphicFramePr>
          <p:nvPr>
            <p:ph idx="1"/>
          </p:nvPr>
        </p:nvGraphicFramePr>
        <p:xfrm>
          <a:off x="1654578" y="5454649"/>
          <a:ext cx="829190" cy="710655"/>
        </p:xfrm>
        <a:graphic>
          <a:graphicData uri="http://schemas.openxmlformats.org/presentationml/2006/ole">
            <mc:AlternateContent xmlns:mc="http://schemas.openxmlformats.org/markup-compatibility/2006">
              <mc:Choice xmlns:v="urn:schemas-microsoft-com:vml" Requires="v">
                <p:oleObj spid="_x0000_s736311" name="Formel" r:id="rId6" imgW="533160" imgH="457200" progId="Equation.3">
                  <p:embed/>
                </p:oleObj>
              </mc:Choice>
              <mc:Fallback>
                <p:oleObj name="Formel" r:id="rId6" imgW="533160" imgH="457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54578" y="5454649"/>
                        <a:ext cx="829190" cy="7106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061365550"/>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Interpretation: Main Effect Alcohol</a:t>
            </a: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231</a:t>
            </a:fld>
            <a:endParaRPr lang="de-DE" altLang="en-US"/>
          </a:p>
        </p:txBody>
      </p:sp>
      <p:pic>
        <p:nvPicPr>
          <p:cNvPr id="7" name="Picture 5"/>
          <p:cNvPicPr>
            <a:picLocks noChangeAspect="1"/>
          </p:cNvPicPr>
          <p:nvPr/>
        </p:nvPicPr>
        <p:blipFill>
          <a:blip r:embed="rId2" cstate="print"/>
          <a:srcRect/>
          <a:stretch>
            <a:fillRect/>
          </a:stretch>
        </p:blipFill>
        <p:spPr bwMode="auto">
          <a:xfrm>
            <a:off x="2123728" y="1628800"/>
            <a:ext cx="4040264" cy="3242424"/>
          </a:xfrm>
          <a:prstGeom prst="rect">
            <a:avLst/>
          </a:prstGeom>
          <a:noFill/>
          <a:ln w="9525">
            <a:noFill/>
            <a:miter lim="800000"/>
            <a:headEnd/>
            <a:tailEnd/>
          </a:ln>
        </p:spPr>
      </p:pic>
      <p:sp>
        <p:nvSpPr>
          <p:cNvPr id="8" name="Text Box 102"/>
          <p:cNvSpPr txBox="1">
            <a:spLocks noChangeArrowheads="1"/>
          </p:cNvSpPr>
          <p:nvPr/>
        </p:nvSpPr>
        <p:spPr bwMode="auto">
          <a:xfrm>
            <a:off x="1259632" y="5048427"/>
            <a:ext cx="6165017" cy="92333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square">
            <a:spAutoFit/>
          </a:bodyPr>
          <a:lstStyle/>
          <a:p>
            <a:pPr>
              <a:spcBef>
                <a:spcPct val="50000"/>
              </a:spcBef>
            </a:pPr>
            <a:r>
              <a:rPr lang="en-US" dirty="0">
                <a:solidFill>
                  <a:prstClr val="white"/>
                </a:solidFill>
              </a:rPr>
              <a:t>There was a significant main effect of the amount of alcohol consumed at the night-club, on the attractiveness of the mate that was selected, </a:t>
            </a:r>
            <a:r>
              <a:rPr lang="en-US" i="1" dirty="0">
                <a:solidFill>
                  <a:prstClr val="white"/>
                </a:solidFill>
              </a:rPr>
              <a:t>F</a:t>
            </a:r>
            <a:r>
              <a:rPr lang="en-US" dirty="0">
                <a:solidFill>
                  <a:prstClr val="white"/>
                </a:solidFill>
              </a:rPr>
              <a:t>(2, 42) = 20.07, </a:t>
            </a:r>
            <a:r>
              <a:rPr lang="en-US" i="1" dirty="0">
                <a:solidFill>
                  <a:prstClr val="white"/>
                </a:solidFill>
              </a:rPr>
              <a:t>p</a:t>
            </a:r>
            <a:r>
              <a:rPr lang="en-US" dirty="0">
                <a:solidFill>
                  <a:prstClr val="white"/>
                </a:solidFill>
              </a:rPr>
              <a:t> &lt;  .001.</a:t>
            </a:r>
          </a:p>
        </p:txBody>
      </p:sp>
    </p:spTree>
    <p:extLst>
      <p:ext uri="{BB962C8B-B14F-4D97-AF65-F5344CB8AC3E}">
        <p14:creationId xmlns:p14="http://schemas.microsoft.com/office/powerpoint/2010/main" val="220903916"/>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Interpretation: Main Effect Gender</a:t>
            </a: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232</a:t>
            </a:fld>
            <a:endParaRPr lang="de-DE" altLang="en-US"/>
          </a:p>
        </p:txBody>
      </p:sp>
      <p:pic>
        <p:nvPicPr>
          <p:cNvPr id="7" name="Picture 5"/>
          <p:cNvPicPr>
            <a:picLocks noChangeAspect="1"/>
          </p:cNvPicPr>
          <p:nvPr/>
        </p:nvPicPr>
        <p:blipFill>
          <a:blip r:embed="rId2" cstate="print"/>
          <a:srcRect/>
          <a:stretch>
            <a:fillRect/>
          </a:stretch>
        </p:blipFill>
        <p:spPr bwMode="auto">
          <a:xfrm>
            <a:off x="2267744" y="1700808"/>
            <a:ext cx="4583224" cy="3672408"/>
          </a:xfrm>
          <a:prstGeom prst="rect">
            <a:avLst/>
          </a:prstGeom>
          <a:noFill/>
          <a:ln w="9525">
            <a:noFill/>
            <a:miter lim="800000"/>
            <a:headEnd/>
            <a:tailEnd/>
          </a:ln>
        </p:spPr>
      </p:pic>
      <p:sp>
        <p:nvSpPr>
          <p:cNvPr id="8" name="Text Box 83"/>
          <p:cNvSpPr txBox="1">
            <a:spLocks noChangeArrowheads="1"/>
          </p:cNvSpPr>
          <p:nvPr/>
        </p:nvSpPr>
        <p:spPr bwMode="auto">
          <a:xfrm>
            <a:off x="981860" y="5485882"/>
            <a:ext cx="7264400" cy="650875"/>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spcBef>
                <a:spcPct val="50000"/>
              </a:spcBef>
            </a:pPr>
            <a:r>
              <a:rPr lang="en-US" dirty="0">
                <a:solidFill>
                  <a:prstClr val="white"/>
                </a:solidFill>
              </a:rPr>
              <a:t>There was a </a:t>
            </a:r>
            <a:r>
              <a:rPr lang="en-US" dirty="0" smtClean="0">
                <a:solidFill>
                  <a:prstClr val="white"/>
                </a:solidFill>
              </a:rPr>
              <a:t>no significant </a:t>
            </a:r>
            <a:r>
              <a:rPr lang="en-US" dirty="0">
                <a:solidFill>
                  <a:prstClr val="white"/>
                </a:solidFill>
              </a:rPr>
              <a:t>main effect of gender on the attractiveness of selected mates, </a:t>
            </a:r>
            <a:r>
              <a:rPr lang="en-US" i="1" dirty="0">
                <a:solidFill>
                  <a:prstClr val="white"/>
                </a:solidFill>
              </a:rPr>
              <a:t>F</a:t>
            </a:r>
            <a:r>
              <a:rPr lang="en-US" dirty="0">
                <a:solidFill>
                  <a:prstClr val="white"/>
                </a:solidFill>
              </a:rPr>
              <a:t>(1, 42) = 2.03, </a:t>
            </a:r>
            <a:r>
              <a:rPr lang="en-US" i="1" dirty="0">
                <a:solidFill>
                  <a:prstClr val="white"/>
                </a:solidFill>
              </a:rPr>
              <a:t>p</a:t>
            </a:r>
            <a:r>
              <a:rPr lang="en-US" dirty="0">
                <a:solidFill>
                  <a:prstClr val="white"/>
                </a:solidFill>
              </a:rPr>
              <a:t> = .161.</a:t>
            </a:r>
          </a:p>
        </p:txBody>
      </p:sp>
    </p:spTree>
    <p:extLst>
      <p:ext uri="{BB962C8B-B14F-4D97-AF65-F5344CB8AC3E}">
        <p14:creationId xmlns:p14="http://schemas.microsoft.com/office/powerpoint/2010/main" val="1341275826"/>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Interpretation: Interaction</a:t>
            </a: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233</a:t>
            </a:fld>
            <a:endParaRPr lang="de-DE" altLang="en-US"/>
          </a:p>
        </p:txBody>
      </p:sp>
      <p:sp>
        <p:nvSpPr>
          <p:cNvPr id="7" name="Text Box 7"/>
          <p:cNvSpPr txBox="1">
            <a:spLocks noChangeArrowheads="1"/>
          </p:cNvSpPr>
          <p:nvPr/>
        </p:nvSpPr>
        <p:spPr bwMode="auto">
          <a:xfrm>
            <a:off x="755576" y="5169966"/>
            <a:ext cx="7660083" cy="92333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square">
            <a:spAutoFit/>
          </a:bodyPr>
          <a:lstStyle/>
          <a:p>
            <a:pPr>
              <a:spcBef>
                <a:spcPct val="50000"/>
              </a:spcBef>
            </a:pPr>
            <a:r>
              <a:rPr lang="en-US" dirty="0">
                <a:solidFill>
                  <a:prstClr val="white"/>
                </a:solidFill>
              </a:rPr>
              <a:t>There was a significant interaction between the amount of alcohol consumed and the gender of the person selecting a mate, on the attractiveness of the partner selected, </a:t>
            </a:r>
            <a:r>
              <a:rPr lang="en-US" i="1" dirty="0">
                <a:solidFill>
                  <a:prstClr val="white"/>
                </a:solidFill>
              </a:rPr>
              <a:t>F</a:t>
            </a:r>
            <a:r>
              <a:rPr lang="en-US" dirty="0">
                <a:solidFill>
                  <a:prstClr val="white"/>
                </a:solidFill>
              </a:rPr>
              <a:t>(2, 42) = 11.91, </a:t>
            </a:r>
            <a:r>
              <a:rPr lang="en-US" i="1" dirty="0">
                <a:solidFill>
                  <a:prstClr val="white"/>
                </a:solidFill>
              </a:rPr>
              <a:t>p</a:t>
            </a:r>
            <a:r>
              <a:rPr lang="en-US" dirty="0">
                <a:solidFill>
                  <a:prstClr val="white"/>
                </a:solidFill>
              </a:rPr>
              <a:t> &lt; .001.</a:t>
            </a:r>
          </a:p>
        </p:txBody>
      </p:sp>
      <p:pic>
        <p:nvPicPr>
          <p:cNvPr id="8" name="Picture 1"/>
          <p:cNvPicPr>
            <a:picLocks noChangeAspect="1"/>
          </p:cNvPicPr>
          <p:nvPr/>
        </p:nvPicPr>
        <p:blipFill>
          <a:blip r:embed="rId2" cstate="print"/>
          <a:stretch>
            <a:fillRect/>
          </a:stretch>
        </p:blipFill>
        <p:spPr>
          <a:xfrm>
            <a:off x="1331640" y="1628800"/>
            <a:ext cx="6450397" cy="3312368"/>
          </a:xfrm>
          <a:prstGeom prst="rect">
            <a:avLst/>
          </a:prstGeom>
        </p:spPr>
      </p:pic>
    </p:spTree>
    <p:extLst>
      <p:ext uri="{BB962C8B-B14F-4D97-AF65-F5344CB8AC3E}">
        <p14:creationId xmlns:p14="http://schemas.microsoft.com/office/powerpoint/2010/main" val="1331727232"/>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Is there likely to be a significant interaction effect?</a:t>
            </a: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234</a:t>
            </a:fld>
            <a:endParaRPr lang="de-DE" altLang="en-US"/>
          </a:p>
        </p:txBody>
      </p:sp>
      <p:pic>
        <p:nvPicPr>
          <p:cNvPr id="7" name="Picture 13"/>
          <p:cNvPicPr>
            <a:picLocks noChangeAspect="1"/>
          </p:cNvPicPr>
          <p:nvPr/>
        </p:nvPicPr>
        <p:blipFill>
          <a:blip r:embed="rId2" cstate="print"/>
          <a:srcRect/>
          <a:stretch>
            <a:fillRect/>
          </a:stretch>
        </p:blipFill>
        <p:spPr bwMode="auto">
          <a:xfrm>
            <a:off x="774701" y="1752600"/>
            <a:ext cx="3994150" cy="3200400"/>
          </a:xfrm>
          <a:prstGeom prst="rect">
            <a:avLst/>
          </a:prstGeom>
          <a:noFill/>
          <a:ln w="9525">
            <a:noFill/>
            <a:miter lim="800000"/>
            <a:headEnd/>
            <a:tailEnd/>
          </a:ln>
        </p:spPr>
      </p:pic>
      <p:pic>
        <p:nvPicPr>
          <p:cNvPr id="8" name="Picture 12"/>
          <p:cNvPicPr>
            <a:picLocks noChangeAspect="1"/>
          </p:cNvPicPr>
          <p:nvPr/>
        </p:nvPicPr>
        <p:blipFill>
          <a:blip r:embed="rId3" cstate="print"/>
          <a:srcRect/>
          <a:stretch>
            <a:fillRect/>
          </a:stretch>
        </p:blipFill>
        <p:spPr bwMode="auto">
          <a:xfrm>
            <a:off x="4991100" y="1905000"/>
            <a:ext cx="3994150" cy="3200400"/>
          </a:xfrm>
          <a:prstGeom prst="rect">
            <a:avLst/>
          </a:prstGeom>
          <a:noFill/>
          <a:ln w="9525">
            <a:noFill/>
            <a:miter lim="800000"/>
            <a:headEnd/>
            <a:tailEnd/>
          </a:ln>
        </p:spPr>
      </p:pic>
      <p:sp>
        <p:nvSpPr>
          <p:cNvPr id="9" name="Rectangle 14"/>
          <p:cNvSpPr/>
          <p:nvPr/>
        </p:nvSpPr>
        <p:spPr>
          <a:xfrm>
            <a:off x="1308100" y="4762500"/>
            <a:ext cx="2743200" cy="156966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9600" b="1" dirty="0" smtClean="0">
                <a:ln w="11430"/>
                <a:gradFill>
                  <a:gsLst>
                    <a:gs pos="0">
                      <a:srgbClr val="968C8C">
                        <a:tint val="90000"/>
                        <a:satMod val="120000"/>
                      </a:srgbClr>
                    </a:gs>
                    <a:gs pos="25000">
                      <a:srgbClr val="968C8C">
                        <a:tint val="93000"/>
                        <a:satMod val="120000"/>
                      </a:srgbClr>
                    </a:gs>
                    <a:gs pos="50000">
                      <a:srgbClr val="968C8C">
                        <a:shade val="89000"/>
                        <a:satMod val="110000"/>
                      </a:srgbClr>
                    </a:gs>
                    <a:gs pos="75000">
                      <a:srgbClr val="968C8C">
                        <a:tint val="93000"/>
                        <a:satMod val="120000"/>
                      </a:srgbClr>
                    </a:gs>
                    <a:gs pos="100000">
                      <a:srgbClr val="968C8C">
                        <a:tint val="90000"/>
                        <a:satMod val="120000"/>
                      </a:srgbClr>
                    </a:gs>
                  </a:gsLst>
                  <a:lin ang="5400000"/>
                </a:gradFill>
                <a:effectLst>
                  <a:outerShdw blurRad="80000" dist="40000" dir="5040000" algn="tl">
                    <a:srgbClr val="000000">
                      <a:alpha val="30000"/>
                    </a:srgbClr>
                  </a:outerShdw>
                </a:effectLst>
                <a:ea typeface="ＭＳ Ｐゴシック" charset="0"/>
              </a:rPr>
              <a:t>Yes</a:t>
            </a:r>
            <a:endParaRPr lang="en-US" sz="9600" b="1" dirty="0">
              <a:ln w="11430"/>
              <a:gradFill>
                <a:gsLst>
                  <a:gs pos="0">
                    <a:srgbClr val="968C8C">
                      <a:tint val="90000"/>
                      <a:satMod val="120000"/>
                    </a:srgbClr>
                  </a:gs>
                  <a:gs pos="25000">
                    <a:srgbClr val="968C8C">
                      <a:tint val="93000"/>
                      <a:satMod val="120000"/>
                    </a:srgbClr>
                  </a:gs>
                  <a:gs pos="50000">
                    <a:srgbClr val="968C8C">
                      <a:shade val="89000"/>
                      <a:satMod val="110000"/>
                    </a:srgbClr>
                  </a:gs>
                  <a:gs pos="75000">
                    <a:srgbClr val="968C8C">
                      <a:tint val="93000"/>
                      <a:satMod val="120000"/>
                    </a:srgbClr>
                  </a:gs>
                  <a:gs pos="100000">
                    <a:srgbClr val="968C8C">
                      <a:tint val="90000"/>
                      <a:satMod val="120000"/>
                    </a:srgbClr>
                  </a:gs>
                </a:gsLst>
                <a:lin ang="5400000"/>
              </a:gradFill>
              <a:effectLst>
                <a:outerShdw blurRad="80000" dist="40000" dir="5040000" algn="tl">
                  <a:srgbClr val="000000">
                    <a:alpha val="30000"/>
                  </a:srgbClr>
                </a:outerShdw>
              </a:effectLst>
              <a:ea typeface="ＭＳ Ｐゴシック" charset="0"/>
            </a:endParaRPr>
          </a:p>
        </p:txBody>
      </p:sp>
      <p:sp>
        <p:nvSpPr>
          <p:cNvPr id="10" name="Rectangle 15"/>
          <p:cNvSpPr/>
          <p:nvPr/>
        </p:nvSpPr>
        <p:spPr>
          <a:xfrm>
            <a:off x="5219700" y="4838700"/>
            <a:ext cx="3136900" cy="156966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9600" b="1" dirty="0" smtClean="0">
                <a:ln w="11430"/>
                <a:gradFill>
                  <a:gsLst>
                    <a:gs pos="0">
                      <a:srgbClr val="968C8C">
                        <a:tint val="90000"/>
                        <a:satMod val="120000"/>
                      </a:srgbClr>
                    </a:gs>
                    <a:gs pos="25000">
                      <a:srgbClr val="968C8C">
                        <a:tint val="93000"/>
                        <a:satMod val="120000"/>
                      </a:srgbClr>
                    </a:gs>
                    <a:gs pos="50000">
                      <a:srgbClr val="968C8C">
                        <a:shade val="89000"/>
                        <a:satMod val="110000"/>
                      </a:srgbClr>
                    </a:gs>
                    <a:gs pos="75000">
                      <a:srgbClr val="968C8C">
                        <a:tint val="93000"/>
                        <a:satMod val="120000"/>
                      </a:srgbClr>
                    </a:gs>
                    <a:gs pos="100000">
                      <a:srgbClr val="968C8C">
                        <a:tint val="90000"/>
                        <a:satMod val="120000"/>
                      </a:srgbClr>
                    </a:gs>
                  </a:gsLst>
                  <a:lin ang="5400000"/>
                </a:gradFill>
                <a:effectLst>
                  <a:outerShdw blurRad="80000" dist="40000" dir="5040000" algn="tl">
                    <a:srgbClr val="000000">
                      <a:alpha val="30000"/>
                    </a:srgbClr>
                  </a:outerShdw>
                </a:effectLst>
                <a:ea typeface="ＭＳ Ｐゴシック" charset="0"/>
              </a:rPr>
              <a:t>No</a:t>
            </a:r>
            <a:endParaRPr lang="en-US" sz="9600" b="1" dirty="0">
              <a:ln w="11430"/>
              <a:gradFill>
                <a:gsLst>
                  <a:gs pos="0">
                    <a:srgbClr val="968C8C">
                      <a:tint val="90000"/>
                      <a:satMod val="120000"/>
                    </a:srgbClr>
                  </a:gs>
                  <a:gs pos="25000">
                    <a:srgbClr val="968C8C">
                      <a:tint val="93000"/>
                      <a:satMod val="120000"/>
                    </a:srgbClr>
                  </a:gs>
                  <a:gs pos="50000">
                    <a:srgbClr val="968C8C">
                      <a:shade val="89000"/>
                      <a:satMod val="110000"/>
                    </a:srgbClr>
                  </a:gs>
                  <a:gs pos="75000">
                    <a:srgbClr val="968C8C">
                      <a:tint val="93000"/>
                      <a:satMod val="120000"/>
                    </a:srgbClr>
                  </a:gs>
                  <a:gs pos="100000">
                    <a:srgbClr val="968C8C">
                      <a:tint val="90000"/>
                      <a:satMod val="120000"/>
                    </a:srgbClr>
                  </a:gs>
                </a:gsLst>
                <a:lin ang="5400000"/>
              </a:gradFill>
              <a:effectLst>
                <a:outerShdw blurRad="80000" dist="40000" dir="5040000" algn="tl">
                  <a:srgbClr val="000000">
                    <a:alpha val="30000"/>
                  </a:srgbClr>
                </a:outerShdw>
              </a:effectLst>
              <a:ea typeface="ＭＳ Ｐゴシック" charset="0"/>
            </a:endParaRPr>
          </a:p>
        </p:txBody>
      </p:sp>
    </p:spTree>
    <p:extLst>
      <p:ext uri="{BB962C8B-B14F-4D97-AF65-F5344CB8AC3E}">
        <p14:creationId xmlns:p14="http://schemas.microsoft.com/office/powerpoint/2010/main" val="323975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dissolv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dissolv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5" name="Rectangle 2"/>
          <p:cNvSpPr>
            <a:spLocks noGrp="1" noChangeArrowheads="1"/>
          </p:cNvSpPr>
          <p:nvPr>
            <p:ph type="title"/>
          </p:nvPr>
        </p:nvSpPr>
        <p:spPr>
          <a:xfrm>
            <a:off x="457200" y="274638"/>
            <a:ext cx="6186488" cy="1143000"/>
          </a:xfrm>
        </p:spPr>
        <p:txBody>
          <a:bodyPr/>
          <a:lstStyle/>
          <a:p>
            <a:r>
              <a:rPr lang="de-DE" smtClean="0"/>
              <a:t>Fallzahlschätzung</a:t>
            </a:r>
          </a:p>
        </p:txBody>
      </p:sp>
      <p:sp>
        <p:nvSpPr>
          <p:cNvPr id="528386" name="Rectangle 3"/>
          <p:cNvSpPr>
            <a:spLocks noGrp="1" noChangeArrowheads="1"/>
          </p:cNvSpPr>
          <p:nvPr>
            <p:ph idx="1"/>
          </p:nvPr>
        </p:nvSpPr>
        <p:spPr>
          <a:xfrm>
            <a:off x="457200" y="1844675"/>
            <a:ext cx="8229600" cy="4286250"/>
          </a:xfrm>
        </p:spPr>
        <p:txBody>
          <a:bodyPr/>
          <a:lstStyle/>
          <a:p>
            <a:r>
              <a:rPr lang="de-DE" sz="2200" smtClean="0"/>
              <a:t>Je größer die Fallzahl desto geringer die Wahrscheinlichkeit für den Fehler 2. Art, desto höher die Präzision der Schätzung</a:t>
            </a:r>
          </a:p>
          <a:p>
            <a:r>
              <a:rPr lang="de-DE" sz="2200" smtClean="0"/>
              <a:t>Fallzahlschätzung bedingt bereits die Definition des Testproblems durch Operationalisierung der Fragestellung, durch Formulierung von Null- und Alternativhypothese</a:t>
            </a:r>
          </a:p>
          <a:p>
            <a:r>
              <a:rPr lang="de-DE" sz="2200" smtClean="0"/>
              <a:t>Fallzahlschätzung bedingt das Festlegen einer speziellen Alternative. „Es gibt keinen Unterschied zwischen den Gruppen“ genügt nicht. Die Größe des zu erwartenden Unterschieds muss festgelegt werden.</a:t>
            </a:r>
            <a:endParaRPr lang="de-DE" smtClean="0"/>
          </a:p>
          <a:p>
            <a:r>
              <a:rPr lang="de-DE" sz="2200" smtClean="0"/>
              <a:t>Fallzahlschätzung bedingt bereits die Auswahl des statistischen Tests, die Definition von Fehler 1. und 2. Art</a:t>
            </a:r>
          </a:p>
        </p:txBody>
      </p:sp>
      <p:sp>
        <p:nvSpPr>
          <p:cNvPr id="4" name="Datumsplatzhalter 3"/>
          <p:cNvSpPr>
            <a:spLocks noGrp="1"/>
          </p:cNvSpPr>
          <p:nvPr>
            <p:ph type="dt" sz="quarter" idx="10"/>
          </p:nvPr>
        </p:nvSpPr>
        <p:spPr/>
        <p:txBody>
          <a:bodyPr/>
          <a:lstStyle/>
          <a:p>
            <a:pPr>
              <a:defRPr/>
            </a:pPr>
            <a:fld id="{57F19E3A-0636-42FD-B05A-63B81944E591}" type="datetime1">
              <a:rPr lang="de-AT"/>
              <a:pPr>
                <a:defRPr/>
              </a:pPr>
              <a:t>18.06.2021</a:t>
            </a:fld>
            <a:endParaRPr lang="de-DE" altLang="en-US"/>
          </a:p>
        </p:txBody>
      </p:sp>
      <p:sp>
        <p:nvSpPr>
          <p:cNvPr id="5" name="Fußzeilenplatzhalter 4"/>
          <p:cNvSpPr>
            <a:spLocks noGrp="1"/>
          </p:cNvSpPr>
          <p:nvPr>
            <p:ph type="ftr" sz="quarter" idx="11"/>
          </p:nvPr>
        </p:nvSpPr>
        <p:spPr/>
        <p:txBody>
          <a:bodyPr/>
          <a:lstStyle/>
          <a:p>
            <a:pPr>
              <a:defRPr/>
            </a:pPr>
            <a:r>
              <a:rPr lang="de-DE" altLang="en-US"/>
              <a:t>hanno.ulmer@i-med.ac.at</a:t>
            </a:r>
          </a:p>
        </p:txBody>
      </p:sp>
      <p:sp>
        <p:nvSpPr>
          <p:cNvPr id="6" name="Foliennummernplatzhalter 5"/>
          <p:cNvSpPr>
            <a:spLocks noGrp="1"/>
          </p:cNvSpPr>
          <p:nvPr>
            <p:ph type="sldNum" sz="quarter" idx="12"/>
          </p:nvPr>
        </p:nvSpPr>
        <p:spPr/>
        <p:txBody>
          <a:bodyPr/>
          <a:lstStyle/>
          <a:p>
            <a:pPr>
              <a:defRPr/>
            </a:pPr>
            <a:r>
              <a:rPr lang="de-DE" altLang="en-US"/>
              <a:t>Seite </a:t>
            </a:r>
            <a:fld id="{4C22ECD5-230E-4B2C-944A-F435592376E1}" type="slidenum">
              <a:rPr lang="de-DE" altLang="en-US"/>
              <a:pPr>
                <a:defRPr/>
              </a:pPr>
              <a:t>235</a:t>
            </a:fld>
            <a:endParaRPr lang="de-DE" altLang="en-US"/>
          </a:p>
        </p:txBody>
      </p:sp>
    </p:spTree>
    <p:extLst>
      <p:ext uri="{BB962C8B-B14F-4D97-AF65-F5344CB8AC3E}">
        <p14:creationId xmlns:p14="http://schemas.microsoft.com/office/powerpoint/2010/main" val="436355374"/>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Sample size estimation</a:t>
            </a:r>
            <a:endParaRPr lang="en-US" sz="2400" dirty="0"/>
          </a:p>
        </p:txBody>
      </p:sp>
      <p:sp>
        <p:nvSpPr>
          <p:cNvPr id="3" name="Inhaltsplatzhalter 2"/>
          <p:cNvSpPr>
            <a:spLocks noGrp="1"/>
          </p:cNvSpPr>
          <p:nvPr>
            <p:ph idx="1"/>
          </p:nvPr>
        </p:nvSpPr>
        <p:spPr>
          <a:xfrm>
            <a:off x="288000" y="1700808"/>
            <a:ext cx="8856000" cy="4313238"/>
          </a:xfrm>
        </p:spPr>
        <p:txBody>
          <a:bodyPr>
            <a:normAutofit fontScale="92500" lnSpcReduction="10000"/>
          </a:bodyPr>
          <a:lstStyle/>
          <a:p>
            <a:pPr eaLnBrk="1" hangingPunct="1">
              <a:spcBef>
                <a:spcPts val="600"/>
              </a:spcBef>
              <a:buSzPct val="150000"/>
              <a:buNone/>
            </a:pPr>
            <a:r>
              <a:rPr lang="en-US" sz="1900" b="1" u="sng" dirty="0" smtClean="0"/>
              <a:t>Question: </a:t>
            </a:r>
            <a:r>
              <a:rPr lang="en-US" sz="1900" dirty="0" smtClean="0"/>
              <a:t>How many individuals do you have to include in your study to get a reliable result ?</a:t>
            </a:r>
          </a:p>
          <a:p>
            <a:pPr eaLnBrk="1" hangingPunct="1">
              <a:spcBef>
                <a:spcPts val="600"/>
              </a:spcBef>
              <a:buSzPct val="150000"/>
              <a:buNone/>
            </a:pPr>
            <a:endParaRPr lang="en-US" sz="1900" dirty="0" smtClean="0"/>
          </a:p>
          <a:p>
            <a:pPr eaLnBrk="1" hangingPunct="1">
              <a:spcBef>
                <a:spcPts val="600"/>
              </a:spcBef>
              <a:buSzPct val="150000"/>
              <a:buFont typeface="Wingdings" pitchFamily="2" charset="2"/>
              <a:buChar char="à"/>
            </a:pPr>
            <a:r>
              <a:rPr lang="en-US" sz="1900" dirty="0" smtClean="0">
                <a:sym typeface="Wingdings" pitchFamily="2" charset="2"/>
              </a:rPr>
              <a:t>We want to </a:t>
            </a:r>
            <a:r>
              <a:rPr lang="en-US" sz="1900" dirty="0" smtClean="0">
                <a:solidFill>
                  <a:srgbClr val="FF0000"/>
                </a:solidFill>
                <a:sym typeface="Wingdings" pitchFamily="2" charset="2"/>
              </a:rPr>
              <a:t>maximize the probability </a:t>
            </a:r>
          </a:p>
          <a:p>
            <a:pPr eaLnBrk="1" hangingPunct="1">
              <a:spcBef>
                <a:spcPts val="600"/>
              </a:spcBef>
              <a:buSzPct val="150000"/>
              <a:buNone/>
            </a:pPr>
            <a:r>
              <a:rPr lang="en-US" sz="1900" dirty="0">
                <a:sym typeface="Wingdings" pitchFamily="2" charset="2"/>
              </a:rPr>
              <a:t>	</a:t>
            </a:r>
            <a:r>
              <a:rPr lang="en-US" sz="1900" dirty="0" smtClean="0">
                <a:sym typeface="Wingdings" pitchFamily="2" charset="2"/>
              </a:rPr>
              <a:t>for rejecting </a:t>
            </a:r>
            <a:r>
              <a:rPr lang="en-US" sz="1900" dirty="0" smtClean="0"/>
              <a:t>H</a:t>
            </a:r>
            <a:r>
              <a:rPr lang="en-US" sz="1900" baseline="-25000" dirty="0" smtClean="0"/>
              <a:t>0</a:t>
            </a:r>
            <a:r>
              <a:rPr lang="en-US" sz="1900" dirty="0" smtClean="0">
                <a:sym typeface="Wingdings" pitchFamily="2" charset="2"/>
              </a:rPr>
              <a:t>, if </a:t>
            </a:r>
            <a:r>
              <a:rPr lang="en-US" sz="1900" dirty="0" smtClean="0"/>
              <a:t>H</a:t>
            </a:r>
            <a:r>
              <a:rPr lang="en-US" sz="1900" baseline="-25000" dirty="0" smtClean="0"/>
              <a:t>1</a:t>
            </a:r>
            <a:r>
              <a:rPr lang="en-US" sz="1900" dirty="0"/>
              <a:t> </a:t>
            </a:r>
            <a:r>
              <a:rPr lang="en-US" sz="1900" dirty="0" smtClean="0"/>
              <a:t>is </a:t>
            </a:r>
            <a:r>
              <a:rPr lang="en-US" sz="2000" dirty="0" smtClean="0"/>
              <a:t>true </a:t>
            </a:r>
          </a:p>
          <a:p>
            <a:pPr eaLnBrk="1" hangingPunct="1">
              <a:spcBef>
                <a:spcPts val="600"/>
              </a:spcBef>
              <a:buSzPct val="150000"/>
              <a:buNone/>
            </a:pPr>
            <a:endParaRPr lang="en-US" sz="2000" dirty="0"/>
          </a:p>
          <a:p>
            <a:pPr eaLnBrk="1" hangingPunct="1">
              <a:spcBef>
                <a:spcPts val="600"/>
              </a:spcBef>
              <a:buSzPct val="150000"/>
              <a:buFont typeface="Wingdings" pitchFamily="2" charset="2"/>
              <a:buChar char="à"/>
            </a:pPr>
            <a:r>
              <a:rPr lang="en-US" sz="1900" dirty="0">
                <a:sym typeface="Wingdings" pitchFamily="2" charset="2"/>
              </a:rPr>
              <a:t>w</a:t>
            </a:r>
            <a:r>
              <a:rPr lang="en-US" sz="1900" dirty="0" smtClean="0">
                <a:sym typeface="Wingdings" pitchFamily="2" charset="2"/>
              </a:rPr>
              <a:t>hile keeping the </a:t>
            </a:r>
            <a:r>
              <a:rPr lang="en-US" sz="1900" dirty="0" smtClean="0">
                <a:solidFill>
                  <a:srgbClr val="00B050"/>
                </a:solidFill>
              </a:rPr>
              <a:t>Type </a:t>
            </a:r>
            <a:r>
              <a:rPr lang="en-US" sz="1900" dirty="0">
                <a:solidFill>
                  <a:srgbClr val="00B050"/>
                </a:solidFill>
              </a:rPr>
              <a:t>I error </a:t>
            </a:r>
            <a:r>
              <a:rPr lang="en-US" sz="1900" dirty="0" smtClean="0">
                <a:solidFill>
                  <a:srgbClr val="00B050"/>
                </a:solidFill>
                <a:latin typeface="Symbol" pitchFamily="18" charset="2"/>
              </a:rPr>
              <a:t>a </a:t>
            </a:r>
            <a:r>
              <a:rPr lang="en-US" sz="1900" dirty="0" smtClean="0"/>
              <a:t>fixed</a:t>
            </a:r>
          </a:p>
          <a:p>
            <a:pPr eaLnBrk="1" hangingPunct="1">
              <a:spcBef>
                <a:spcPts val="600"/>
              </a:spcBef>
              <a:buSzPct val="150000"/>
              <a:buNone/>
            </a:pPr>
            <a:endParaRPr lang="en-US" sz="2000" dirty="0"/>
          </a:p>
          <a:p>
            <a:pPr eaLnBrk="1" hangingPunct="1">
              <a:spcBef>
                <a:spcPts val="600"/>
              </a:spcBef>
              <a:buSzPct val="150000"/>
              <a:buNone/>
            </a:pPr>
            <a:r>
              <a:rPr lang="en-US" sz="1900" b="1" dirty="0" smtClean="0"/>
              <a:t>What do you have to know</a:t>
            </a:r>
          </a:p>
          <a:p>
            <a:pPr eaLnBrk="1" hangingPunct="1">
              <a:spcBef>
                <a:spcPts val="600"/>
              </a:spcBef>
              <a:buSzPct val="150000"/>
              <a:buNone/>
            </a:pPr>
            <a:r>
              <a:rPr lang="en-US" sz="1900" b="1" dirty="0"/>
              <a:t>t</a:t>
            </a:r>
            <a:r>
              <a:rPr lang="en-US" sz="1900" b="1" dirty="0" smtClean="0"/>
              <a:t>o calculate the sample size </a:t>
            </a:r>
          </a:p>
          <a:p>
            <a:pPr eaLnBrk="1" hangingPunct="1">
              <a:spcBef>
                <a:spcPts val="600"/>
              </a:spcBef>
              <a:buSzPct val="150000"/>
              <a:buNone/>
            </a:pPr>
            <a:r>
              <a:rPr lang="en-US" sz="1900" b="1" dirty="0" smtClean="0"/>
              <a:t>needed?</a:t>
            </a:r>
          </a:p>
          <a:p>
            <a:pPr eaLnBrk="1" hangingPunct="1">
              <a:spcBef>
                <a:spcPts val="600"/>
              </a:spcBef>
              <a:buSzPct val="150000"/>
            </a:pPr>
            <a:endParaRPr lang="en-US" sz="1900" dirty="0" smtClean="0">
              <a:sym typeface="Wingdings" pitchFamily="2" charset="2"/>
            </a:endParaRPr>
          </a:p>
          <a:p>
            <a:pPr eaLnBrk="1" hangingPunct="1">
              <a:spcBef>
                <a:spcPts val="600"/>
              </a:spcBef>
              <a:buSzPct val="150000"/>
              <a:buFont typeface="Wingdings" pitchFamily="2" charset="2"/>
              <a:buChar char="à"/>
            </a:pPr>
            <a:endParaRPr lang="en-US" sz="1900" dirty="0" smtClean="0">
              <a:sym typeface="Wingdings" pitchFamily="2" charset="2"/>
            </a:endParaRPr>
          </a:p>
          <a:p>
            <a:pPr eaLnBrk="1" hangingPunct="1">
              <a:spcBef>
                <a:spcPts val="600"/>
              </a:spcBef>
              <a:buSzPct val="150000"/>
              <a:buNone/>
            </a:pPr>
            <a:r>
              <a:rPr lang="en-US" sz="1900" baseline="-25000" dirty="0" smtClean="0"/>
              <a:t> </a:t>
            </a:r>
            <a:endParaRPr lang="en-US" sz="1900" dirty="0" smtClean="0"/>
          </a:p>
          <a:p>
            <a:pPr>
              <a:buNone/>
            </a:pPr>
            <a:endParaRPr lang="en-US" sz="1900" b="1" dirty="0" smtClean="0"/>
          </a:p>
          <a:p>
            <a:pPr>
              <a:buNone/>
            </a:pPr>
            <a:endParaRPr lang="en-US" sz="1900" dirty="0"/>
          </a:p>
        </p:txBody>
      </p:sp>
      <p:sp>
        <p:nvSpPr>
          <p:cNvPr id="6" name="Textfeld 5"/>
          <p:cNvSpPr txBox="1"/>
          <p:nvPr/>
        </p:nvSpPr>
        <p:spPr bwMode="auto">
          <a:xfrm>
            <a:off x="3600449" y="3933056"/>
            <a:ext cx="5248275" cy="1905137"/>
          </a:xfrm>
          <a:prstGeom prst="rect">
            <a:avLst/>
          </a:prstGeom>
          <a:noFill/>
          <a:ln w="28575">
            <a:solidFill>
              <a:srgbClr val="FFC000"/>
            </a:solidFill>
            <a:miter lim="800000"/>
            <a:headEnd/>
            <a:tailEnd/>
          </a:ln>
        </p:spPr>
        <p:txBody>
          <a:bodyPr wrap="square" rtlCol="0">
            <a:spAutoFit/>
          </a:bodyPr>
          <a:lstStyle/>
          <a:p>
            <a:pPr marL="457200" indent="-457200">
              <a:buAutoNum type="arabicPeriod"/>
            </a:pPr>
            <a:r>
              <a:rPr lang="en-US" sz="1900" dirty="0" smtClean="0">
                <a:solidFill>
                  <a:schemeClr val="tx1"/>
                </a:solidFill>
              </a:rPr>
              <a:t>Power (typically set to 80% or 90%)</a:t>
            </a:r>
          </a:p>
          <a:p>
            <a:pPr marL="457200" indent="-457200">
              <a:buAutoNum type="arabicPeriod"/>
            </a:pPr>
            <a:r>
              <a:rPr lang="en-US" sz="1900" dirty="0" smtClean="0">
                <a:solidFill>
                  <a:schemeClr val="tx1"/>
                </a:solidFill>
                <a:latin typeface="+mn-lt"/>
              </a:rPr>
              <a:t>Type I error </a:t>
            </a:r>
            <a:r>
              <a:rPr lang="en-US" sz="1900" dirty="0" smtClean="0">
                <a:solidFill>
                  <a:schemeClr val="tx1"/>
                </a:solidFill>
                <a:latin typeface="Symbol" pitchFamily="18" charset="2"/>
              </a:rPr>
              <a:t>a</a:t>
            </a:r>
            <a:r>
              <a:rPr lang="en-US" sz="1900" dirty="0" smtClean="0">
                <a:solidFill>
                  <a:schemeClr val="tx1"/>
                </a:solidFill>
              </a:rPr>
              <a:t> (typically set to </a:t>
            </a:r>
            <a:r>
              <a:rPr lang="en-US" sz="1900" dirty="0" smtClean="0">
                <a:solidFill>
                  <a:schemeClr val="tx1"/>
                </a:solidFill>
                <a:latin typeface="Symbol" pitchFamily="18" charset="2"/>
              </a:rPr>
              <a:t>a = </a:t>
            </a:r>
            <a:r>
              <a:rPr lang="en-US" sz="1900" dirty="0" smtClean="0">
                <a:solidFill>
                  <a:schemeClr val="tx1"/>
                </a:solidFill>
              </a:rPr>
              <a:t>0.05)</a:t>
            </a:r>
          </a:p>
          <a:p>
            <a:pPr marL="457200" indent="-457200">
              <a:buAutoNum type="arabicPeriod"/>
            </a:pPr>
            <a:r>
              <a:rPr lang="en-US" sz="1900" dirty="0" smtClean="0">
                <a:solidFill>
                  <a:schemeClr val="tx1"/>
                </a:solidFill>
              </a:rPr>
              <a:t>The difference you want to find (for t-tests: the mean difference between groups)</a:t>
            </a:r>
          </a:p>
          <a:p>
            <a:pPr marL="457200" indent="-457200">
              <a:buAutoNum type="arabicPeriod"/>
            </a:pPr>
            <a:r>
              <a:rPr lang="en-US" sz="1900" dirty="0" smtClean="0">
                <a:solidFill>
                  <a:schemeClr val="tx1"/>
                </a:solidFill>
              </a:rPr>
              <a:t>standard deviation / measure of variance</a:t>
            </a:r>
          </a:p>
        </p:txBody>
      </p:sp>
    </p:spTree>
    <p:extLst>
      <p:ext uri="{BB962C8B-B14F-4D97-AF65-F5344CB8AC3E}">
        <p14:creationId xmlns:p14="http://schemas.microsoft.com/office/powerpoint/2010/main" val="2233390776"/>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Sample size estimation</a:t>
            </a:r>
            <a:endParaRPr lang="en-US" sz="2400" dirty="0"/>
          </a:p>
        </p:txBody>
      </p:sp>
      <p:sp>
        <p:nvSpPr>
          <p:cNvPr id="3" name="Inhaltsplatzhalter 2"/>
          <p:cNvSpPr>
            <a:spLocks noGrp="1"/>
          </p:cNvSpPr>
          <p:nvPr>
            <p:ph idx="1"/>
          </p:nvPr>
        </p:nvSpPr>
        <p:spPr>
          <a:xfrm>
            <a:off x="288000" y="1645632"/>
            <a:ext cx="8856000" cy="4313238"/>
          </a:xfrm>
        </p:spPr>
        <p:txBody>
          <a:bodyPr/>
          <a:lstStyle/>
          <a:p>
            <a:pPr eaLnBrk="1" hangingPunct="1">
              <a:spcBef>
                <a:spcPts val="600"/>
              </a:spcBef>
              <a:buSzPct val="150000"/>
              <a:buNone/>
            </a:pPr>
            <a:r>
              <a:rPr lang="en-US" sz="1900" b="1" u="sng" dirty="0" smtClean="0"/>
              <a:t>Example</a:t>
            </a:r>
            <a:endParaRPr lang="en-US" sz="1900" dirty="0" smtClean="0"/>
          </a:p>
          <a:p>
            <a:pPr eaLnBrk="1" hangingPunct="1">
              <a:spcBef>
                <a:spcPts val="600"/>
              </a:spcBef>
              <a:buSzPct val="150000"/>
            </a:pPr>
            <a:r>
              <a:rPr lang="en-US" sz="1900" dirty="0"/>
              <a:t>Hypothesis: H</a:t>
            </a:r>
            <a:r>
              <a:rPr lang="en-US" sz="1900" baseline="-25000" dirty="0"/>
              <a:t>0</a:t>
            </a:r>
            <a:r>
              <a:rPr lang="en-US" sz="1900" dirty="0"/>
              <a:t>: </a:t>
            </a:r>
            <a:r>
              <a:rPr lang="en-US" sz="1900" dirty="0" err="1" smtClean="0">
                <a:latin typeface="Symbol" pitchFamily="18" charset="2"/>
              </a:rPr>
              <a:t>m</a:t>
            </a:r>
            <a:r>
              <a:rPr lang="en-US" sz="1900" baseline="-25000" dirty="0" err="1"/>
              <a:t>A</a:t>
            </a:r>
            <a:r>
              <a:rPr lang="en-US" sz="1900" dirty="0" smtClean="0"/>
              <a:t>=</a:t>
            </a:r>
            <a:r>
              <a:rPr lang="en-US" sz="1900" dirty="0" smtClean="0">
                <a:latin typeface="Symbol" pitchFamily="18" charset="2"/>
              </a:rPr>
              <a:t> </a:t>
            </a:r>
            <a:r>
              <a:rPr lang="en-US" sz="1900" dirty="0" err="1" smtClean="0">
                <a:latin typeface="Symbol" pitchFamily="18" charset="2"/>
              </a:rPr>
              <a:t>m</a:t>
            </a:r>
            <a:r>
              <a:rPr lang="en-US" sz="1900" baseline="-25000" dirty="0" err="1"/>
              <a:t>B</a:t>
            </a:r>
            <a:r>
              <a:rPr lang="en-US" sz="1900" baseline="-25000" dirty="0" smtClean="0"/>
              <a:t> </a:t>
            </a:r>
            <a:r>
              <a:rPr lang="en-US" sz="1900" dirty="0"/>
              <a:t>versus H</a:t>
            </a:r>
            <a:r>
              <a:rPr lang="en-US" sz="1900" baseline="-25000" dirty="0"/>
              <a:t>1</a:t>
            </a:r>
            <a:r>
              <a:rPr lang="en-US" sz="1900" dirty="0"/>
              <a:t>: </a:t>
            </a:r>
            <a:r>
              <a:rPr lang="en-US" sz="1900" dirty="0" err="1" smtClean="0">
                <a:latin typeface="Symbol" pitchFamily="18" charset="2"/>
              </a:rPr>
              <a:t>m</a:t>
            </a:r>
            <a:r>
              <a:rPr lang="en-US" sz="1900" baseline="-25000" dirty="0" err="1" smtClean="0"/>
              <a:t>A</a:t>
            </a:r>
            <a:r>
              <a:rPr lang="en-US" sz="1900" baseline="-25000" dirty="0" smtClean="0"/>
              <a:t> </a:t>
            </a:r>
            <a:r>
              <a:rPr lang="en-US" sz="1900" dirty="0" smtClean="0"/>
              <a:t>≠ </a:t>
            </a:r>
            <a:r>
              <a:rPr lang="en-US" sz="1900" dirty="0" err="1" smtClean="0">
                <a:latin typeface="Symbol" pitchFamily="18" charset="2"/>
              </a:rPr>
              <a:t>m</a:t>
            </a:r>
            <a:r>
              <a:rPr lang="en-US" sz="1900" baseline="-25000" dirty="0" err="1" smtClean="0"/>
              <a:t>B</a:t>
            </a:r>
            <a:r>
              <a:rPr lang="en-US" sz="1900" baseline="-25000" dirty="0"/>
              <a:t> </a:t>
            </a:r>
            <a:r>
              <a:rPr lang="en-US" sz="1900" dirty="0" smtClean="0"/>
              <a:t> </a:t>
            </a:r>
            <a:r>
              <a:rPr lang="en-US" sz="1900" dirty="0" smtClean="0">
                <a:sym typeface="Wingdings" pitchFamily="2" charset="2"/>
              </a:rPr>
              <a:t> </a:t>
            </a:r>
            <a:r>
              <a:rPr lang="en-US" sz="1900" dirty="0" smtClean="0"/>
              <a:t>two-sided t-test </a:t>
            </a:r>
          </a:p>
          <a:p>
            <a:pPr eaLnBrk="1" hangingPunct="1">
              <a:spcBef>
                <a:spcPts val="600"/>
              </a:spcBef>
              <a:buSzPct val="150000"/>
            </a:pPr>
            <a:r>
              <a:rPr lang="en-US" sz="1900" dirty="0" smtClean="0"/>
              <a:t>You consider a difference of 10 as relevant</a:t>
            </a:r>
          </a:p>
          <a:p>
            <a:pPr eaLnBrk="1" hangingPunct="1">
              <a:spcBef>
                <a:spcPts val="600"/>
              </a:spcBef>
              <a:buSzPct val="150000"/>
            </a:pPr>
            <a:r>
              <a:rPr lang="en-US" sz="1900" dirty="0" smtClean="0"/>
              <a:t>From former studies, you know, that the standard </a:t>
            </a:r>
            <a:r>
              <a:rPr lang="en-US" sz="1900" dirty="0"/>
              <a:t>deviation </a:t>
            </a:r>
            <a:r>
              <a:rPr lang="en-US" sz="1900" dirty="0" smtClean="0"/>
              <a:t>is ~ 15 mmHG</a:t>
            </a:r>
          </a:p>
          <a:p>
            <a:pPr eaLnBrk="1" hangingPunct="1">
              <a:spcBef>
                <a:spcPts val="600"/>
              </a:spcBef>
              <a:buSzPct val="150000"/>
            </a:pPr>
            <a:r>
              <a:rPr lang="en-US" sz="1900" dirty="0" smtClean="0"/>
              <a:t>So far, you have recruited 20 patients (10 in each treatment arm)</a:t>
            </a:r>
          </a:p>
          <a:p>
            <a:pPr eaLnBrk="1" hangingPunct="1">
              <a:spcBef>
                <a:spcPts val="600"/>
              </a:spcBef>
              <a:buSzPct val="150000"/>
              <a:buNone/>
            </a:pPr>
            <a:r>
              <a:rPr lang="en-US" sz="1900" dirty="0" smtClean="0">
                <a:sym typeface="Wingdings" pitchFamily="2" charset="2"/>
              </a:rPr>
              <a:t> What is your power?</a:t>
            </a:r>
            <a:endParaRPr lang="en-US" sz="1900" dirty="0"/>
          </a:p>
          <a:p>
            <a:pPr eaLnBrk="1" hangingPunct="1">
              <a:spcBef>
                <a:spcPts val="600"/>
              </a:spcBef>
              <a:buSzPct val="150000"/>
              <a:buNone/>
            </a:pPr>
            <a:endParaRPr lang="en-US" sz="1900" dirty="0" smtClean="0"/>
          </a:p>
          <a:p>
            <a:pPr eaLnBrk="1" hangingPunct="1">
              <a:spcBef>
                <a:spcPts val="600"/>
              </a:spcBef>
              <a:buSzPct val="150000"/>
              <a:buNone/>
            </a:pPr>
            <a:endParaRPr lang="en-US" sz="2000" dirty="0"/>
          </a:p>
          <a:p>
            <a:pPr eaLnBrk="1" hangingPunct="1">
              <a:spcBef>
                <a:spcPts val="600"/>
              </a:spcBef>
              <a:buSzPct val="150000"/>
            </a:pPr>
            <a:endParaRPr lang="en-US" sz="1900" dirty="0" smtClean="0">
              <a:sym typeface="Wingdings" pitchFamily="2" charset="2"/>
            </a:endParaRPr>
          </a:p>
          <a:p>
            <a:pPr eaLnBrk="1" hangingPunct="1">
              <a:spcBef>
                <a:spcPts val="600"/>
              </a:spcBef>
              <a:buSzPct val="150000"/>
              <a:buFont typeface="Wingdings" pitchFamily="2" charset="2"/>
              <a:buChar char="à"/>
            </a:pPr>
            <a:endParaRPr lang="en-US" sz="1900" dirty="0" smtClean="0">
              <a:sym typeface="Wingdings" pitchFamily="2" charset="2"/>
            </a:endParaRPr>
          </a:p>
          <a:p>
            <a:pPr eaLnBrk="1" hangingPunct="1">
              <a:spcBef>
                <a:spcPts val="600"/>
              </a:spcBef>
              <a:buSzPct val="150000"/>
              <a:buNone/>
            </a:pPr>
            <a:r>
              <a:rPr lang="en-US" sz="1900" baseline="-25000" dirty="0" smtClean="0"/>
              <a:t> </a:t>
            </a:r>
            <a:endParaRPr lang="en-US" sz="1900" dirty="0" smtClean="0"/>
          </a:p>
          <a:p>
            <a:pPr>
              <a:buNone/>
            </a:pPr>
            <a:endParaRPr lang="en-US" sz="1900" b="1" dirty="0" smtClean="0"/>
          </a:p>
          <a:p>
            <a:pPr>
              <a:buNone/>
            </a:pPr>
            <a:endParaRPr lang="en-US" sz="1900" dirty="0"/>
          </a:p>
        </p:txBody>
      </p:sp>
      <p:sp>
        <p:nvSpPr>
          <p:cNvPr id="6" name="Rechteck 5"/>
          <p:cNvSpPr/>
          <p:nvPr/>
        </p:nvSpPr>
        <p:spPr>
          <a:xfrm>
            <a:off x="238125" y="5958870"/>
            <a:ext cx="9020175" cy="338554"/>
          </a:xfrm>
          <a:prstGeom prst="rect">
            <a:avLst/>
          </a:prstGeom>
        </p:spPr>
        <p:txBody>
          <a:bodyPr wrap="square">
            <a:spAutoFit/>
          </a:bodyPr>
          <a:lstStyle/>
          <a:p>
            <a:r>
              <a:rPr lang="de-DE" sz="1600" dirty="0" smtClean="0">
                <a:solidFill>
                  <a:srgbClr val="0A3CA0"/>
                </a:solidFill>
              </a:rPr>
              <a:t>http://campus.uni-muenster.de/fileadmin/einrichtung/imib/lehre/skripte/biomathe/bio/fallz.html</a:t>
            </a:r>
            <a:endParaRPr lang="de-DE" sz="1600" dirty="0">
              <a:solidFill>
                <a:srgbClr val="0A3CA0"/>
              </a:solidFill>
            </a:endParaRPr>
          </a:p>
        </p:txBody>
      </p:sp>
    </p:spTree>
    <p:extLst>
      <p:ext uri="{BB962C8B-B14F-4D97-AF65-F5344CB8AC3E}">
        <p14:creationId xmlns:p14="http://schemas.microsoft.com/office/powerpoint/2010/main" val="2017388596"/>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23529" y="1556793"/>
            <a:ext cx="7416824" cy="5071864"/>
          </a:xfrm>
          <a:prstGeom prst="rect">
            <a:avLst/>
          </a:prstGeom>
          <a:noFill/>
          <a:ln w="9525">
            <a:noFill/>
            <a:miter lim="800000"/>
            <a:headEnd/>
            <a:tailEnd/>
          </a:ln>
        </p:spPr>
      </p:pic>
      <p:sp>
        <p:nvSpPr>
          <p:cNvPr id="5" name="Titel 1"/>
          <p:cNvSpPr>
            <a:spLocks noGrp="1"/>
          </p:cNvSpPr>
          <p:nvPr>
            <p:ph type="title"/>
          </p:nvPr>
        </p:nvSpPr>
        <p:spPr>
          <a:xfrm>
            <a:off x="220663" y="114300"/>
            <a:ext cx="8105775" cy="501650"/>
          </a:xfrm>
        </p:spPr>
        <p:txBody>
          <a:bodyPr/>
          <a:lstStyle/>
          <a:p>
            <a:r>
              <a:rPr lang="en-US" sz="2400" dirty="0" smtClean="0"/>
              <a:t>Sample size estimation</a:t>
            </a:r>
            <a:endParaRPr lang="en-US" sz="2400" dirty="0"/>
          </a:p>
        </p:txBody>
      </p:sp>
    </p:spTree>
    <p:extLst>
      <p:ext uri="{BB962C8B-B14F-4D97-AF65-F5344CB8AC3E}">
        <p14:creationId xmlns:p14="http://schemas.microsoft.com/office/powerpoint/2010/main" val="1039154571"/>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8" name="Rectangle 2"/>
          <p:cNvSpPr>
            <a:spLocks noGrp="1"/>
          </p:cNvSpPr>
          <p:nvPr>
            <p:ph type="title" idx="4294967295"/>
          </p:nvPr>
        </p:nvSpPr>
        <p:spPr/>
        <p:txBody>
          <a:bodyPr/>
          <a:lstStyle/>
          <a:p>
            <a:r>
              <a:rPr lang="de-DE" sz="3200" smtClean="0">
                <a:solidFill>
                  <a:srgbClr val="4F81BD"/>
                </a:solidFill>
              </a:rPr>
              <a:t>Vergleich von Häufigkeiten zweier unverbundener Stichproben</a:t>
            </a:r>
          </a:p>
        </p:txBody>
      </p:sp>
      <p:sp>
        <p:nvSpPr>
          <p:cNvPr id="644099" name="Rectangle 3"/>
          <p:cNvSpPr>
            <a:spLocks noChangeArrowheads="1"/>
          </p:cNvSpPr>
          <p:nvPr/>
        </p:nvSpPr>
        <p:spPr bwMode="auto">
          <a:xfrm>
            <a:off x="179388" y="2030413"/>
            <a:ext cx="8964612" cy="4108450"/>
          </a:xfrm>
          <a:prstGeom prst="rect">
            <a:avLst/>
          </a:prstGeom>
          <a:noFill/>
          <a:ln w="9525">
            <a:noFill/>
            <a:miter lim="800000"/>
            <a:headEnd/>
            <a:tailEnd/>
          </a:ln>
          <a:effectLst/>
        </p:spPr>
        <p:txBody>
          <a:bodyPr anchor="ctr">
            <a:spAutoFit/>
          </a:bodyPr>
          <a:lstStyle/>
          <a:p>
            <a:r>
              <a:rPr lang="de-DE" sz="2400" i="1">
                <a:latin typeface="Calibri" pitchFamily="34" charset="0"/>
              </a:rPr>
              <a:t>In einer Karzinomstudie erhofft man sich, die bisher mit der Standardtherapie (S) erreichte Rezidivrate von 50% mit einer neuen Therapie (T) auf 40% zu senken. </a:t>
            </a:r>
          </a:p>
          <a:p>
            <a:endParaRPr lang="de-DE" sz="2400" i="1">
              <a:latin typeface="Calibri" pitchFamily="34" charset="0"/>
            </a:endParaRPr>
          </a:p>
          <a:p>
            <a:r>
              <a:rPr lang="de-DE" sz="2400" i="1">
                <a:latin typeface="Calibri" pitchFamily="34" charset="0"/>
              </a:rPr>
              <a:t>Für eine kontrollierte klinische Studie mit den beiden Therapiegruppen S und T und dem Zielkriterium 'Rezidivrate' sowie den weiteren Festlegungen (zweiseitiger Test, Irrtumswahrscheinlichkeit 5%, Power 80%) ergeben sich folgende Parameter für die Fallzahlberechnung:</a:t>
            </a:r>
            <a:r>
              <a:rPr lang="de-DE" sz="2400">
                <a:latin typeface="Calibri" pitchFamily="34" charset="0"/>
              </a:rPr>
              <a:t> </a:t>
            </a:r>
          </a:p>
          <a:p>
            <a:r>
              <a:rPr lang="de-DE" sz="2400" i="1">
                <a:latin typeface="Calibri" pitchFamily="34" charset="0"/>
              </a:rPr>
              <a:t>p1 = 0.5, p2 = 0.4, α = 0.05, 1-ß = 0.80.</a:t>
            </a:r>
            <a:r>
              <a:rPr lang="de-DE" sz="2400">
                <a:latin typeface="Calibri" pitchFamily="34" charset="0"/>
              </a:rPr>
              <a:t> </a:t>
            </a:r>
          </a:p>
          <a:p>
            <a:endParaRPr lang="de-DE" sz="2400">
              <a:latin typeface="Calibri" pitchFamily="34" charset="0"/>
            </a:endParaRPr>
          </a:p>
          <a:p>
            <a:r>
              <a:rPr lang="de-DE" sz="2400" b="1" i="1">
                <a:latin typeface="Calibri" pitchFamily="34" charset="0"/>
              </a:rPr>
              <a:t>ergibt eine Fallzahl von 388 Patienten für jede Behandlungsgruppe.</a:t>
            </a:r>
            <a:r>
              <a:rPr lang="de-DE" sz="2400" b="1">
                <a:latin typeface="Calibri" pitchFamily="34" charset="0"/>
              </a:rPr>
              <a:t> </a:t>
            </a:r>
          </a:p>
        </p:txBody>
      </p:sp>
    </p:spTree>
    <p:extLst>
      <p:ext uri="{BB962C8B-B14F-4D97-AF65-F5344CB8AC3E}">
        <p14:creationId xmlns:p14="http://schemas.microsoft.com/office/powerpoint/2010/main" val="21187305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Arzneimittelstudie</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24</a:t>
            </a:fld>
            <a:endParaRPr lang="de-AT">
              <a:latin typeface="+mj-lt"/>
            </a:endParaRPr>
          </a:p>
        </p:txBody>
      </p:sp>
      <p:pic>
        <p:nvPicPr>
          <p:cNvPr id="277507" name="Picture 3"/>
          <p:cNvPicPr>
            <a:picLocks noChangeAspect="1" noChangeArrowheads="1"/>
          </p:cNvPicPr>
          <p:nvPr/>
        </p:nvPicPr>
        <p:blipFill>
          <a:blip r:embed="rId3" cstate="print"/>
          <a:srcRect/>
          <a:stretch>
            <a:fillRect/>
          </a:stretch>
        </p:blipFill>
        <p:spPr bwMode="auto">
          <a:xfrm>
            <a:off x="107504" y="1484784"/>
            <a:ext cx="5476875" cy="5010150"/>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a:stretch>
            <a:fillRect/>
          </a:stretch>
        </p:blipFill>
        <p:spPr bwMode="auto">
          <a:xfrm>
            <a:off x="5580112" y="1556792"/>
            <a:ext cx="3312368" cy="48245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2"/>
          <p:cNvSpPr>
            <a:spLocks noGrp="1"/>
          </p:cNvSpPr>
          <p:nvPr>
            <p:ph type="title" idx="4294967295"/>
          </p:nvPr>
        </p:nvSpPr>
        <p:spPr/>
        <p:txBody>
          <a:bodyPr/>
          <a:lstStyle/>
          <a:p>
            <a:r>
              <a:rPr lang="de-DE" sz="2800" smtClean="0">
                <a:solidFill>
                  <a:srgbClr val="4F81BD"/>
                </a:solidFill>
              </a:rPr>
              <a:t>Vergleich von Mittelwerten zweier </a:t>
            </a:r>
            <a:br>
              <a:rPr lang="de-DE" sz="2800" smtClean="0">
                <a:solidFill>
                  <a:srgbClr val="4F81BD"/>
                </a:solidFill>
              </a:rPr>
            </a:br>
            <a:r>
              <a:rPr lang="de-DE" sz="2800" smtClean="0">
                <a:solidFill>
                  <a:srgbClr val="4F81BD"/>
                </a:solidFill>
              </a:rPr>
              <a:t>unverbundener Stichproben</a:t>
            </a:r>
          </a:p>
        </p:txBody>
      </p:sp>
      <p:sp>
        <p:nvSpPr>
          <p:cNvPr id="648196" name="Rectangle 4"/>
          <p:cNvSpPr>
            <a:spLocks noChangeArrowheads="1"/>
          </p:cNvSpPr>
          <p:nvPr/>
        </p:nvSpPr>
        <p:spPr bwMode="auto">
          <a:xfrm>
            <a:off x="179388" y="1836738"/>
            <a:ext cx="8713787" cy="4473575"/>
          </a:xfrm>
          <a:prstGeom prst="rect">
            <a:avLst/>
          </a:prstGeom>
          <a:noFill/>
          <a:ln w="9525">
            <a:noFill/>
            <a:miter lim="800000"/>
            <a:headEnd/>
            <a:tailEnd/>
          </a:ln>
          <a:effectLst/>
        </p:spPr>
        <p:txBody>
          <a:bodyPr anchor="ctr">
            <a:spAutoFit/>
          </a:bodyPr>
          <a:lstStyle/>
          <a:p>
            <a:r>
              <a:rPr lang="de-DE" sz="2400" i="1">
                <a:latin typeface="Calibri" pitchFamily="34" charset="0"/>
              </a:rPr>
              <a:t>In einer Hypertoniestudie erhofft man sich, die bisher mit der Standardtherapie (S) erreichte durchschnittliche Blutdrucksenkung von 15 mm mit einer neuen Therapie (T) auf 20 mm zu senken. </a:t>
            </a:r>
          </a:p>
          <a:p>
            <a:endParaRPr lang="de-DE" sz="2400" i="1">
              <a:latin typeface="Calibri" pitchFamily="34" charset="0"/>
            </a:endParaRPr>
          </a:p>
          <a:p>
            <a:r>
              <a:rPr lang="de-DE" sz="2400" i="1">
                <a:latin typeface="Calibri" pitchFamily="34" charset="0"/>
              </a:rPr>
              <a:t>Für eine kontrollierte klinische Studie mit den beiden Therapiegruppen S und T und dem Zielkriterium 'Senkung des Blutdrucks' sowie den weiteren Festlegungen (Standardabweichung = 15, zweiseitiger Test, Irrtumswahrscheinlichkeit 5%, Power 80%) ergeben sich folgende Parameter für die Fallzahlberechnung:</a:t>
            </a:r>
            <a:r>
              <a:rPr lang="de-DE" sz="2400">
                <a:latin typeface="Calibri" pitchFamily="34" charset="0"/>
              </a:rPr>
              <a:t> </a:t>
            </a:r>
          </a:p>
          <a:p>
            <a:r>
              <a:rPr lang="de-DE" sz="2400" i="1">
                <a:latin typeface="Calibri" pitchFamily="34" charset="0"/>
              </a:rPr>
              <a:t>µ1 = 15, µ2 = 20, σ= 15, α = 0.05, 1-ß = 0.80</a:t>
            </a:r>
            <a:r>
              <a:rPr lang="de-DE" sz="2400">
                <a:latin typeface="Calibri" pitchFamily="34" charset="0"/>
              </a:rPr>
              <a:t> </a:t>
            </a:r>
          </a:p>
          <a:p>
            <a:endParaRPr lang="de-DE" sz="2400" i="1">
              <a:latin typeface="Calibri" pitchFamily="34" charset="0"/>
            </a:endParaRPr>
          </a:p>
          <a:p>
            <a:r>
              <a:rPr lang="de-DE" sz="2400" b="1" i="1">
                <a:latin typeface="Calibri" pitchFamily="34" charset="0"/>
              </a:rPr>
              <a:t>ergibt eine Fallzahl von 142 Patienten für jede Behandlungsgruppe.</a:t>
            </a:r>
            <a:r>
              <a:rPr lang="de-DE" sz="2400" b="1">
                <a:latin typeface="Calibri" pitchFamily="34" charset="0"/>
              </a:rPr>
              <a:t> </a:t>
            </a:r>
          </a:p>
        </p:txBody>
      </p:sp>
    </p:spTree>
    <p:extLst>
      <p:ext uri="{BB962C8B-B14F-4D97-AF65-F5344CB8AC3E}">
        <p14:creationId xmlns:p14="http://schemas.microsoft.com/office/powerpoint/2010/main" val="350128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2"/>
          <p:cNvSpPr>
            <a:spLocks noGrp="1"/>
          </p:cNvSpPr>
          <p:nvPr>
            <p:ph type="title" idx="4294967295"/>
          </p:nvPr>
        </p:nvSpPr>
        <p:spPr/>
        <p:txBody>
          <a:bodyPr/>
          <a:lstStyle/>
          <a:p>
            <a:r>
              <a:rPr lang="de-DE" sz="2800" smtClean="0">
                <a:solidFill>
                  <a:srgbClr val="4F81BD"/>
                </a:solidFill>
              </a:rPr>
              <a:t>Vergleich von Mittelwerten zweier </a:t>
            </a:r>
            <a:br>
              <a:rPr lang="de-DE" sz="2800" smtClean="0">
                <a:solidFill>
                  <a:srgbClr val="4F81BD"/>
                </a:solidFill>
              </a:rPr>
            </a:br>
            <a:r>
              <a:rPr lang="de-DE" sz="2800" smtClean="0">
                <a:solidFill>
                  <a:srgbClr val="4F81BD"/>
                </a:solidFill>
              </a:rPr>
              <a:t>verbundener Stichproben</a:t>
            </a:r>
          </a:p>
        </p:txBody>
      </p:sp>
      <p:sp>
        <p:nvSpPr>
          <p:cNvPr id="642053" name="Rectangle 5"/>
          <p:cNvSpPr>
            <a:spLocks noChangeArrowheads="1"/>
          </p:cNvSpPr>
          <p:nvPr/>
        </p:nvSpPr>
        <p:spPr bwMode="auto">
          <a:xfrm>
            <a:off x="468313" y="1484313"/>
            <a:ext cx="8280400" cy="5203825"/>
          </a:xfrm>
          <a:prstGeom prst="rect">
            <a:avLst/>
          </a:prstGeom>
          <a:noFill/>
          <a:ln w="9525">
            <a:noFill/>
            <a:miter lim="800000"/>
            <a:headEnd/>
            <a:tailEnd/>
          </a:ln>
          <a:effectLst/>
        </p:spPr>
        <p:txBody>
          <a:bodyPr anchor="ctr">
            <a:spAutoFit/>
          </a:bodyPr>
          <a:lstStyle/>
          <a:p>
            <a:r>
              <a:rPr lang="de-DE" sz="2400" i="1">
                <a:latin typeface="Calibri" pitchFamily="34" charset="0"/>
              </a:rPr>
              <a:t>In einer Phase-II-Studie soll überprüft werden, ob sich ein neues Medikament zur Blutdrucksenkung eignet. Geeignet ist das Medikament dann, wenn bei Hypertonikern mit einem durchschnittlichen systolischen Blutdruck von 150 mm eine Senkung um mindestens 10 mm erreicht wird. </a:t>
            </a:r>
          </a:p>
          <a:p>
            <a:endParaRPr lang="de-DE" sz="2400" i="1">
              <a:latin typeface="Calibri" pitchFamily="34" charset="0"/>
            </a:endParaRPr>
          </a:p>
          <a:p>
            <a:r>
              <a:rPr lang="de-DE" sz="2400" i="1">
                <a:latin typeface="Calibri" pitchFamily="34" charset="0"/>
              </a:rPr>
              <a:t>Für diese klinische Studie lautet das Zielkriterium 'Differenz des Blutdrucks vor und nach Behandlung'. Mit den weiteren Festlegungen (Standardabweichung = 15, zweiseitiger Test, Irrtumswahrscheinlichkeit 5%, Power 80%) ergeben sich folgende Parameter für die Fallzahlberechnung:</a:t>
            </a:r>
            <a:r>
              <a:rPr lang="de-DE" sz="2400">
                <a:latin typeface="Calibri" pitchFamily="34" charset="0"/>
              </a:rPr>
              <a:t> </a:t>
            </a:r>
          </a:p>
          <a:p>
            <a:r>
              <a:rPr lang="de-DE" sz="2400" i="1">
                <a:latin typeface="Calibri" pitchFamily="34" charset="0"/>
              </a:rPr>
              <a:t>µ1 = 150, µ2 = 140, σ = 15, α= 0.05, 1-ß = 0.80</a:t>
            </a:r>
            <a:r>
              <a:rPr lang="de-DE" sz="2400">
                <a:latin typeface="Calibri" pitchFamily="34" charset="0"/>
              </a:rPr>
              <a:t> </a:t>
            </a:r>
          </a:p>
          <a:p>
            <a:endParaRPr lang="de-DE" sz="2400" i="1">
              <a:latin typeface="Calibri" pitchFamily="34" charset="0"/>
            </a:endParaRPr>
          </a:p>
          <a:p>
            <a:r>
              <a:rPr lang="de-DE" sz="2400" b="1" i="1">
                <a:latin typeface="Calibri" pitchFamily="34" charset="0"/>
              </a:rPr>
              <a:t>ergibt eine Fallzahl von 20 Patienten</a:t>
            </a:r>
            <a:r>
              <a:rPr lang="de-DE" b="1" i="1"/>
              <a:t>.</a:t>
            </a:r>
            <a:r>
              <a:rPr lang="de-DE" b="1"/>
              <a:t> </a:t>
            </a:r>
          </a:p>
        </p:txBody>
      </p:sp>
    </p:spTree>
    <p:extLst>
      <p:ext uri="{BB962C8B-B14F-4D97-AF65-F5344CB8AC3E}">
        <p14:creationId xmlns:p14="http://schemas.microsoft.com/office/powerpoint/2010/main" val="3333909216"/>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6" name="Rectangle 2"/>
          <p:cNvSpPr>
            <a:spLocks noGrp="1"/>
          </p:cNvSpPr>
          <p:nvPr>
            <p:ph type="title" idx="4294967295"/>
          </p:nvPr>
        </p:nvSpPr>
        <p:spPr>
          <a:xfrm>
            <a:off x="250825" y="188913"/>
            <a:ext cx="7092950" cy="1143000"/>
          </a:xfrm>
        </p:spPr>
        <p:txBody>
          <a:bodyPr/>
          <a:lstStyle/>
          <a:p>
            <a:r>
              <a:rPr lang="de-DE" sz="3200" smtClean="0">
                <a:solidFill>
                  <a:srgbClr val="4F81BD"/>
                </a:solidFill>
              </a:rPr>
              <a:t>Vergleich von Überlebenszeiten </a:t>
            </a:r>
            <a:br>
              <a:rPr lang="de-DE" sz="3200" smtClean="0">
                <a:solidFill>
                  <a:srgbClr val="4F81BD"/>
                </a:solidFill>
              </a:rPr>
            </a:br>
            <a:r>
              <a:rPr lang="de-DE" sz="3200" smtClean="0">
                <a:solidFill>
                  <a:srgbClr val="4F81BD"/>
                </a:solidFill>
              </a:rPr>
              <a:t>zweier unverbundener Stichproben</a:t>
            </a:r>
          </a:p>
        </p:txBody>
      </p:sp>
      <p:sp>
        <p:nvSpPr>
          <p:cNvPr id="646148" name="Rectangle 4"/>
          <p:cNvSpPr>
            <a:spLocks noChangeArrowheads="1"/>
          </p:cNvSpPr>
          <p:nvPr/>
        </p:nvSpPr>
        <p:spPr bwMode="auto">
          <a:xfrm>
            <a:off x="179388" y="1851025"/>
            <a:ext cx="8713787" cy="4108450"/>
          </a:xfrm>
          <a:prstGeom prst="rect">
            <a:avLst/>
          </a:prstGeom>
          <a:noFill/>
          <a:ln w="9525">
            <a:noFill/>
            <a:miter lim="800000"/>
            <a:headEnd/>
            <a:tailEnd/>
          </a:ln>
          <a:effectLst/>
        </p:spPr>
        <p:txBody>
          <a:bodyPr anchor="ctr">
            <a:spAutoFit/>
          </a:bodyPr>
          <a:lstStyle/>
          <a:p>
            <a:r>
              <a:rPr lang="de-DE" sz="2400" i="1">
                <a:latin typeface="Calibri" pitchFamily="34" charset="0"/>
              </a:rPr>
              <a:t>In einer Karzinomstudie erhofft man sich, die bisher mit der Standardtherapie (S) erreichte mediane Überlebenszeit von 36 Monaten mit einer neuen Therapie (T) auf 48 Monate zu erhöhen.</a:t>
            </a:r>
          </a:p>
          <a:p>
            <a:endParaRPr lang="de-DE" sz="2400" i="1">
              <a:latin typeface="Calibri" pitchFamily="34" charset="0"/>
            </a:endParaRPr>
          </a:p>
          <a:p>
            <a:r>
              <a:rPr lang="de-DE" sz="2400" i="1">
                <a:latin typeface="Calibri" pitchFamily="34" charset="0"/>
              </a:rPr>
              <a:t>Für eine kontrollierte klinische Studie mit den beiden Therapiegruppen S und T und dem Zielkriterium 'Überlebenszeit' sowie den weiteren Festlegungen (Rekrutierungszeit=24 Monate, Nachbeobachtungszeit = 36 Monate, zweiseitiger Test, Irrtumswahrscheinlichkeit 5%, Power 80%)</a:t>
            </a:r>
          </a:p>
          <a:p>
            <a:endParaRPr lang="de-DE" sz="2400" i="1">
              <a:latin typeface="Calibri" pitchFamily="34" charset="0"/>
            </a:endParaRPr>
          </a:p>
          <a:p>
            <a:r>
              <a:rPr lang="de-DE" sz="2400" b="1" i="1">
                <a:latin typeface="Calibri" pitchFamily="34" charset="0"/>
              </a:rPr>
              <a:t>ergibt eine Fallzahl von 349 Patienten für jede Behandlungsgruppe.</a:t>
            </a:r>
            <a:r>
              <a:rPr lang="de-DE" sz="2400" b="1">
                <a:latin typeface="Calibri" pitchFamily="34" charset="0"/>
              </a:rPr>
              <a:t> </a:t>
            </a:r>
          </a:p>
        </p:txBody>
      </p:sp>
    </p:spTree>
    <p:extLst>
      <p:ext uri="{BB962C8B-B14F-4D97-AF65-F5344CB8AC3E}">
        <p14:creationId xmlns:p14="http://schemas.microsoft.com/office/powerpoint/2010/main" val="1923639083"/>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de-DE" sz="2800" dirty="0"/>
              <a:t>Checklist für Fallzahlschätzung (Testproblem)</a:t>
            </a:r>
          </a:p>
        </p:txBody>
      </p:sp>
      <p:sp>
        <p:nvSpPr>
          <p:cNvPr id="90115" name="Rectangle 3"/>
          <p:cNvSpPr>
            <a:spLocks noGrp="1" noChangeArrowheads="1"/>
          </p:cNvSpPr>
          <p:nvPr>
            <p:ph idx="1"/>
          </p:nvPr>
        </p:nvSpPr>
        <p:spPr>
          <a:xfrm>
            <a:off x="468313" y="1412875"/>
            <a:ext cx="8229600" cy="4286250"/>
          </a:xfrm>
        </p:spPr>
        <p:txBody>
          <a:bodyPr>
            <a:normAutofit lnSpcReduction="10000"/>
          </a:bodyPr>
          <a:lstStyle/>
          <a:p>
            <a:endParaRPr lang="de-DE" sz="2200" dirty="0" smtClean="0"/>
          </a:p>
          <a:p>
            <a:r>
              <a:rPr lang="de-DE" sz="2200" dirty="0" smtClean="0"/>
              <a:t>Studiendesign mit</a:t>
            </a:r>
          </a:p>
          <a:p>
            <a:r>
              <a:rPr lang="de-DE" sz="2200" dirty="0"/>
              <a:t>Auswahl des Hauptzielkriteriums</a:t>
            </a:r>
          </a:p>
          <a:p>
            <a:r>
              <a:rPr lang="de-DE" sz="2200" dirty="0" smtClean="0"/>
              <a:t>Zu </a:t>
            </a:r>
            <a:r>
              <a:rPr lang="de-DE" sz="2200" dirty="0"/>
              <a:t>erwartender Unterschied und Angabe eines Variationsmaßes </a:t>
            </a:r>
          </a:p>
          <a:p>
            <a:r>
              <a:rPr lang="de-DE" sz="2200" dirty="0"/>
              <a:t>Begründung dafür – Literatur oder Vorstudie</a:t>
            </a:r>
          </a:p>
          <a:p>
            <a:r>
              <a:rPr lang="de-DE" sz="2200" dirty="0"/>
              <a:t>Fehler 1. Art (üblicherweise 0,05)</a:t>
            </a:r>
          </a:p>
          <a:p>
            <a:r>
              <a:rPr lang="de-DE" sz="2200" dirty="0"/>
              <a:t>Fehler 2. Art (0,1 oder 0,2)</a:t>
            </a:r>
          </a:p>
          <a:p>
            <a:r>
              <a:rPr lang="de-DE" sz="2200" dirty="0" smtClean="0"/>
              <a:t>Auswahl </a:t>
            </a:r>
            <a:r>
              <a:rPr lang="de-DE" sz="2200" dirty="0"/>
              <a:t>des statistischen Tests</a:t>
            </a:r>
          </a:p>
          <a:p>
            <a:r>
              <a:rPr lang="de-DE" sz="2200" dirty="0"/>
              <a:t>Falls mehrere Hypothesen formuliert werden, Korrektur des Fehler 1. Art oder Hierarchisierung der Hypothesen</a:t>
            </a:r>
          </a:p>
          <a:p>
            <a:r>
              <a:rPr lang="de-DE" sz="2200" dirty="0"/>
              <a:t>Drop-Out Rate berücksichtigen</a:t>
            </a:r>
          </a:p>
          <a:p>
            <a:endParaRPr lang="de-DE" sz="2200" dirty="0"/>
          </a:p>
        </p:txBody>
      </p:sp>
      <p:sp>
        <p:nvSpPr>
          <p:cNvPr id="4" name="Datumsplatzhalter 3"/>
          <p:cNvSpPr>
            <a:spLocks noGrp="1"/>
          </p:cNvSpPr>
          <p:nvPr>
            <p:ph type="dt" sz="half" idx="10"/>
          </p:nvPr>
        </p:nvSpPr>
        <p:spPr/>
        <p:txBody>
          <a:bodyPr/>
          <a:lstStyle/>
          <a:p>
            <a:fld id="{BDE1D1F6-AC5B-4133-876A-051AD1CE19B8}" type="datetime1">
              <a:rPr lang="de-AT" smtClean="0"/>
              <a:pPr/>
              <a:t>18.06.2021</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C4C948B3-AD1D-4BAB-88DF-51344E273731}" type="slidenum">
              <a:rPr lang="de-DE" altLang="en-US"/>
              <a:pPr/>
              <a:t>243</a:t>
            </a:fld>
            <a:endParaRPr lang="de-DE" altLang="en-US"/>
          </a:p>
        </p:txBody>
      </p:sp>
    </p:spTree>
    <p:extLst>
      <p:ext uri="{BB962C8B-B14F-4D97-AF65-F5344CB8AC3E}">
        <p14:creationId xmlns:p14="http://schemas.microsoft.com/office/powerpoint/2010/main" val="2005894505"/>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dirty="0" smtClean="0"/>
              <a:t>Übung: Berechnen Sie die statistische Power </a:t>
            </a:r>
            <a:endParaRPr lang="en-US" dirty="0"/>
          </a:p>
        </p:txBody>
      </p:sp>
      <p:sp>
        <p:nvSpPr>
          <p:cNvPr id="3" name="Inhaltsplatzhalter 2"/>
          <p:cNvSpPr>
            <a:spLocks noGrp="1"/>
          </p:cNvSpPr>
          <p:nvPr>
            <p:ph idx="1"/>
          </p:nvPr>
        </p:nvSpPr>
        <p:spPr/>
        <p:txBody>
          <a:bodyPr/>
          <a:lstStyle/>
          <a:p>
            <a:pPr lvl="8">
              <a:buNone/>
            </a:pPr>
            <a:r>
              <a:rPr lang="de-AT" sz="2800" dirty="0" smtClean="0"/>
              <a:t/>
            </a:r>
            <a:br>
              <a:rPr lang="de-AT" sz="2800" dirty="0" smtClean="0"/>
            </a:br>
            <a:endParaRPr lang="de-AT" sz="2800" dirty="0" smtClean="0"/>
          </a:p>
        </p:txBody>
      </p:sp>
      <p:sp>
        <p:nvSpPr>
          <p:cNvPr id="4" name="Datumsplatzhalter 3"/>
          <p:cNvSpPr>
            <a:spLocks noGrp="1"/>
          </p:cNvSpPr>
          <p:nvPr>
            <p:ph type="dt" sz="half" idx="10"/>
          </p:nvPr>
        </p:nvSpPr>
        <p:spPr/>
        <p:txBody>
          <a:bodyPr/>
          <a:lstStyle/>
          <a:p>
            <a:fld id="{A833192F-082F-493A-AABD-D0869F49B4B1}" type="datetime1">
              <a:rPr lang="de-AT" smtClean="0"/>
              <a:pPr/>
              <a:t>18.06.2021</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244</a:t>
            </a:fld>
            <a:endParaRPr lang="de-DE" altLang="en-US"/>
          </a:p>
        </p:txBody>
      </p:sp>
      <p:pic>
        <p:nvPicPr>
          <p:cNvPr id="8" name="Picture 3"/>
          <p:cNvPicPr>
            <a:picLocks noChangeAspect="1" noChangeArrowheads="1"/>
          </p:cNvPicPr>
          <p:nvPr/>
        </p:nvPicPr>
        <p:blipFill>
          <a:blip r:embed="rId2" cstate="print"/>
          <a:srcRect/>
          <a:stretch>
            <a:fillRect/>
          </a:stretch>
        </p:blipFill>
        <p:spPr bwMode="auto">
          <a:xfrm>
            <a:off x="280988" y="2109788"/>
            <a:ext cx="8582025" cy="2638425"/>
          </a:xfrm>
          <a:prstGeom prst="rect">
            <a:avLst/>
          </a:prstGeom>
          <a:noFill/>
          <a:ln w="9525">
            <a:noFill/>
            <a:miter lim="800000"/>
            <a:headEnd/>
            <a:tailEnd/>
          </a:ln>
        </p:spPr>
      </p:pic>
    </p:spTree>
    <p:extLst>
      <p:ext uri="{BB962C8B-B14F-4D97-AF65-F5344CB8AC3E}">
        <p14:creationId xmlns:p14="http://schemas.microsoft.com/office/powerpoint/2010/main" val="1316530926"/>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normAutofit/>
          </a:bodyPr>
          <a:lstStyle/>
          <a:p>
            <a:pPr algn="l"/>
            <a:r>
              <a:rPr lang="de-DE" dirty="0" smtClean="0"/>
              <a:t>Kategoriale Daten und</a:t>
            </a:r>
            <a:br>
              <a:rPr lang="de-DE" dirty="0" smtClean="0"/>
            </a:br>
            <a:r>
              <a:rPr lang="de-DE" dirty="0" smtClean="0"/>
              <a:t>4-Felder Tafeln</a:t>
            </a:r>
            <a:r>
              <a:rPr lang="de-DE" dirty="0"/>
              <a:t/>
            </a:r>
            <a:br>
              <a:rPr lang="de-DE" dirty="0"/>
            </a:br>
            <a:r>
              <a:rPr lang="de-DE" sz="1200" dirty="0"/>
              <a:t/>
            </a:r>
            <a:br>
              <a:rPr lang="de-DE" sz="1200" dirty="0"/>
            </a:br>
            <a:endParaRPr lang="de-DE" sz="2500" b="1" i="1" dirty="0"/>
          </a:p>
        </p:txBody>
      </p:sp>
      <p:sp>
        <p:nvSpPr>
          <p:cNvPr id="7" name="Rectangle 3"/>
          <p:cNvSpPr txBox="1">
            <a:spLocks noChangeArrowheads="1"/>
          </p:cNvSpPr>
          <p:nvPr/>
        </p:nvSpPr>
        <p:spPr>
          <a:xfrm>
            <a:off x="1339850" y="5589240"/>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Department für Medizinische Statistik, Informatik und Gesundheitsökonomie, Medizinische Universität Innsbruck</a:t>
            </a:r>
          </a:p>
          <a:p>
            <a:endParaRPr lang="de-DE" sz="2400" dirty="0" smtClean="0"/>
          </a:p>
          <a:p>
            <a:endParaRPr lang="de-DE" sz="2400" dirty="0"/>
          </a:p>
        </p:txBody>
      </p:sp>
      <p:sp>
        <p:nvSpPr>
          <p:cNvPr id="8"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Dr. Hanno Ulmer</a:t>
            </a:r>
          </a:p>
          <a:p>
            <a:r>
              <a:rPr lang="de-AT" sz="1600" i="1" dirty="0" smtClean="0"/>
              <a:t>hanno.ulmer@imed.ac.at</a:t>
            </a:r>
            <a:endParaRPr lang="de-DE" sz="1600" i="1" dirty="0" smtClean="0"/>
          </a:p>
          <a:p>
            <a:r>
              <a:rPr lang="de-DE" sz="1400" i="1" dirty="0"/>
              <a:t>Innsbruck, Oktober 2010</a:t>
            </a:r>
            <a:endParaRPr lang="de-DE" sz="1400" i="1" dirty="0" smtClean="0"/>
          </a:p>
          <a:p>
            <a:endParaRPr lang="de-DE" sz="2000" dirty="0" smtClean="0"/>
          </a:p>
          <a:p>
            <a:endParaRPr lang="de-DE" sz="2400" dirty="0" smtClean="0"/>
          </a:p>
          <a:p>
            <a:endParaRPr lang="de-DE" sz="2400" dirty="0"/>
          </a:p>
        </p:txBody>
      </p:sp>
    </p:spTree>
    <p:extLst>
      <p:ext uri="{BB962C8B-B14F-4D97-AF65-F5344CB8AC3E}">
        <p14:creationId xmlns:p14="http://schemas.microsoft.com/office/powerpoint/2010/main" val="3795772691"/>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de-DE" dirty="0" smtClean="0"/>
              <a:t>Zusammenhänge qualitativ: Vierfelder Tafel</a:t>
            </a:r>
            <a:endParaRPr lang="de-DE" dirty="0"/>
          </a:p>
        </p:txBody>
      </p:sp>
      <p:pic>
        <p:nvPicPr>
          <p:cNvPr id="211973" name="Picture 5"/>
          <p:cNvPicPr>
            <a:picLocks noGrp="1" noChangeAspect="1" noChangeArrowheads="1"/>
          </p:cNvPicPr>
          <p:nvPr>
            <p:ph idx="1"/>
          </p:nvPr>
        </p:nvPicPr>
        <p:blipFill>
          <a:blip r:embed="rId3" cstate="print"/>
          <a:stretch>
            <a:fillRect/>
          </a:stretch>
        </p:blipFill>
        <p:spPr>
          <a:xfrm>
            <a:off x="3491880" y="4077072"/>
            <a:ext cx="4968552" cy="2175329"/>
          </a:xfrm>
          <a:noFill/>
          <a:ln/>
        </p:spPr>
      </p:pic>
      <p:sp>
        <p:nvSpPr>
          <p:cNvPr id="7" name="Datumsplatzhalter 3"/>
          <p:cNvSpPr>
            <a:spLocks noGrp="1"/>
          </p:cNvSpPr>
          <p:nvPr>
            <p:ph type="dt" sz="half" idx="10"/>
          </p:nvPr>
        </p:nvSpPr>
        <p:spPr/>
        <p:txBody>
          <a:bodyPr/>
          <a:lstStyle/>
          <a:p>
            <a:fld id="{4C01A31E-5C85-4A12-B0C0-F7119F10C042}" type="datetime1">
              <a:rPr lang="de-AT" smtClean="0"/>
              <a:pPr/>
              <a:t>18.06.2021</a:t>
            </a:fld>
            <a:endParaRPr lang="de-DE" altLang="en-US"/>
          </a:p>
        </p:txBody>
      </p:sp>
      <p:sp>
        <p:nvSpPr>
          <p:cNvPr id="8" name="Fußzeilenplatzhalter 4"/>
          <p:cNvSpPr>
            <a:spLocks noGrp="1"/>
          </p:cNvSpPr>
          <p:nvPr>
            <p:ph type="ftr" sz="quarter" idx="11"/>
          </p:nvPr>
        </p:nvSpPr>
        <p:spPr/>
        <p:txBody>
          <a:bodyPr/>
          <a:lstStyle/>
          <a:p>
            <a:r>
              <a:rPr lang="de-DE" altLang="en-US"/>
              <a:t>hanno.ulmer@i-med.ac.at</a:t>
            </a:r>
          </a:p>
        </p:txBody>
      </p:sp>
      <p:sp>
        <p:nvSpPr>
          <p:cNvPr id="9" name="Foliennummernplatzhalter 5"/>
          <p:cNvSpPr>
            <a:spLocks noGrp="1"/>
          </p:cNvSpPr>
          <p:nvPr>
            <p:ph type="sldNum" sz="quarter" idx="12"/>
          </p:nvPr>
        </p:nvSpPr>
        <p:spPr/>
        <p:txBody>
          <a:bodyPr/>
          <a:lstStyle/>
          <a:p>
            <a:r>
              <a:rPr lang="de-DE" altLang="en-US"/>
              <a:t>Seite </a:t>
            </a:r>
            <a:fld id="{4CE003A6-CC63-45C1-939C-05F9FDF1AA19}" type="slidenum">
              <a:rPr lang="de-DE" altLang="en-US"/>
              <a:pPr/>
              <a:t>246</a:t>
            </a:fld>
            <a:endParaRPr lang="de-DE" altLang="en-US"/>
          </a:p>
        </p:txBody>
      </p:sp>
      <p:pic>
        <p:nvPicPr>
          <p:cNvPr id="211972" name="Picture 4"/>
          <p:cNvPicPr>
            <a:picLocks noChangeAspect="1" noChangeArrowheads="1"/>
          </p:cNvPicPr>
          <p:nvPr/>
        </p:nvPicPr>
        <p:blipFill>
          <a:blip r:embed="rId4" cstate="print"/>
          <a:srcRect/>
          <a:stretch>
            <a:fillRect/>
          </a:stretch>
        </p:blipFill>
        <p:spPr bwMode="auto">
          <a:xfrm>
            <a:off x="3203848" y="1484784"/>
            <a:ext cx="5111750" cy="2503487"/>
          </a:xfrm>
          <a:prstGeom prst="rect">
            <a:avLst/>
          </a:prstGeom>
          <a:noFill/>
          <a:ln w="9525">
            <a:noFill/>
            <a:miter lim="800000"/>
            <a:headEnd/>
            <a:tailEnd/>
          </a:ln>
          <a:effectLst/>
        </p:spPr>
      </p:pic>
      <p:sp>
        <p:nvSpPr>
          <p:cNvPr id="211974" name="Text Box 6"/>
          <p:cNvSpPr txBox="1">
            <a:spLocks noChangeArrowheads="1"/>
          </p:cNvSpPr>
          <p:nvPr/>
        </p:nvSpPr>
        <p:spPr bwMode="auto">
          <a:xfrm>
            <a:off x="611188" y="2781300"/>
            <a:ext cx="2101850" cy="366713"/>
          </a:xfrm>
          <a:prstGeom prst="rect">
            <a:avLst/>
          </a:prstGeom>
          <a:noFill/>
          <a:ln w="9525">
            <a:noFill/>
            <a:miter lim="800000"/>
            <a:headEnd/>
            <a:tailEnd/>
          </a:ln>
          <a:effectLst/>
        </p:spPr>
        <p:txBody>
          <a:bodyPr wrap="none">
            <a:spAutoFit/>
          </a:bodyPr>
          <a:lstStyle/>
          <a:p>
            <a:r>
              <a:rPr lang="de-DE"/>
              <a:t>Interventionsstudie</a:t>
            </a:r>
          </a:p>
        </p:txBody>
      </p:sp>
      <p:sp>
        <p:nvSpPr>
          <p:cNvPr id="211975" name="Text Box 7"/>
          <p:cNvSpPr txBox="1">
            <a:spLocks noChangeArrowheads="1"/>
          </p:cNvSpPr>
          <p:nvPr/>
        </p:nvSpPr>
        <p:spPr bwMode="auto">
          <a:xfrm>
            <a:off x="684213" y="4724400"/>
            <a:ext cx="2330450" cy="366713"/>
          </a:xfrm>
          <a:prstGeom prst="rect">
            <a:avLst/>
          </a:prstGeom>
          <a:noFill/>
          <a:ln w="9525">
            <a:noFill/>
            <a:miter lim="800000"/>
            <a:headEnd/>
            <a:tailEnd/>
          </a:ln>
          <a:effectLst/>
        </p:spPr>
        <p:txBody>
          <a:bodyPr wrap="none">
            <a:spAutoFit/>
          </a:bodyPr>
          <a:lstStyle/>
          <a:p>
            <a:r>
              <a:rPr lang="de-DE"/>
              <a:t>Diagnostische Studie</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p:txBody>
          <a:bodyPr/>
          <a:lstStyle/>
          <a:p>
            <a:r>
              <a:rPr lang="en-GB" sz="2800"/>
              <a:t>Therapiestudie, epidemiologische Studie</a:t>
            </a:r>
          </a:p>
        </p:txBody>
      </p:sp>
      <p:graphicFrame>
        <p:nvGraphicFramePr>
          <p:cNvPr id="216096" name="Object 32"/>
          <p:cNvGraphicFramePr>
            <a:graphicFrameLocks noGrp="1" noChangeAspect="1"/>
          </p:cNvGraphicFramePr>
          <p:nvPr>
            <p:ph idx="1"/>
          </p:nvPr>
        </p:nvGraphicFramePr>
        <p:xfrm>
          <a:off x="3132138" y="5526088"/>
          <a:ext cx="914400" cy="373062"/>
        </p:xfrm>
        <a:graphic>
          <a:graphicData uri="http://schemas.openxmlformats.org/presentationml/2006/ole">
            <mc:AlternateContent xmlns:mc="http://schemas.openxmlformats.org/markup-compatibility/2006">
              <mc:Choice xmlns:v="urn:schemas-microsoft-com:vml" Requires="v">
                <p:oleObj spid="_x0000_s487741" name="Formel" r:id="rId4" imgW="965200" imgH="393700" progId="Equation.3">
                  <p:embed/>
                </p:oleObj>
              </mc:Choice>
              <mc:Fallback>
                <p:oleObj name="Formel" r:id="rId4" imgW="965200" imgH="393700" progId="Equation.3">
                  <p:embed/>
                  <p:pic>
                    <p:nvPicPr>
                      <p:cNvPr id="0" name="Picture 5"/>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5526088"/>
                        <a:ext cx="91440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 name="Datumsplatzhalter 3"/>
          <p:cNvSpPr>
            <a:spLocks noGrp="1"/>
          </p:cNvSpPr>
          <p:nvPr>
            <p:ph type="dt" sz="half" idx="10"/>
          </p:nvPr>
        </p:nvSpPr>
        <p:spPr/>
        <p:txBody>
          <a:bodyPr/>
          <a:lstStyle/>
          <a:p>
            <a:fld id="{1C535F38-26AF-4A74-A5AF-537D361A1CC2}" type="datetime1">
              <a:rPr lang="de-AT" smtClean="0"/>
              <a:pPr/>
              <a:t>18.06.2021</a:t>
            </a:fld>
            <a:endParaRPr lang="de-DE" altLang="en-US"/>
          </a:p>
        </p:txBody>
      </p:sp>
      <p:sp>
        <p:nvSpPr>
          <p:cNvPr id="34" name="Fußzeilenplatzhalter 4"/>
          <p:cNvSpPr>
            <a:spLocks noGrp="1"/>
          </p:cNvSpPr>
          <p:nvPr>
            <p:ph type="ftr" sz="quarter" idx="11"/>
          </p:nvPr>
        </p:nvSpPr>
        <p:spPr/>
        <p:txBody>
          <a:bodyPr/>
          <a:lstStyle/>
          <a:p>
            <a:r>
              <a:rPr lang="de-DE" altLang="en-US"/>
              <a:t>hanno.ulmer@i-med.ac.at</a:t>
            </a:r>
          </a:p>
        </p:txBody>
      </p:sp>
      <p:sp>
        <p:nvSpPr>
          <p:cNvPr id="35" name="Foliennummernplatzhalter 5"/>
          <p:cNvSpPr>
            <a:spLocks noGrp="1"/>
          </p:cNvSpPr>
          <p:nvPr>
            <p:ph type="sldNum" sz="quarter" idx="12"/>
          </p:nvPr>
        </p:nvSpPr>
        <p:spPr/>
        <p:txBody>
          <a:bodyPr/>
          <a:lstStyle/>
          <a:p>
            <a:r>
              <a:rPr lang="de-DE" altLang="en-US"/>
              <a:t>Seite </a:t>
            </a:r>
            <a:fld id="{1CED762C-83DB-475A-A8F2-D864DD0A5EAF}" type="slidenum">
              <a:rPr lang="de-DE" altLang="en-US"/>
              <a:pPr/>
              <a:t>247</a:t>
            </a:fld>
            <a:endParaRPr lang="de-DE" altLang="en-US"/>
          </a:p>
        </p:txBody>
      </p:sp>
      <p:graphicFrame>
        <p:nvGraphicFramePr>
          <p:cNvPr id="216104" name="Group 40"/>
          <p:cNvGraphicFramePr>
            <a:graphicFrameLocks noGrp="1"/>
          </p:cNvGraphicFramePr>
          <p:nvPr/>
        </p:nvGraphicFramePr>
        <p:xfrm>
          <a:off x="971550" y="1957388"/>
          <a:ext cx="7561263" cy="4064000"/>
        </p:xfrm>
        <a:graphic>
          <a:graphicData uri="http://schemas.openxmlformats.org/drawingml/2006/table">
            <a:tbl>
              <a:tblPr/>
              <a:tblGrid>
                <a:gridCol w="1889125">
                  <a:extLst>
                    <a:ext uri="{9D8B030D-6E8A-4147-A177-3AD203B41FA5}">
                      <a16:colId xmlns:a16="http://schemas.microsoft.com/office/drawing/2014/main" val="20000"/>
                    </a:ext>
                  </a:extLst>
                </a:gridCol>
                <a:gridCol w="1927225">
                  <a:extLst>
                    <a:ext uri="{9D8B030D-6E8A-4147-A177-3AD203B41FA5}">
                      <a16:colId xmlns:a16="http://schemas.microsoft.com/office/drawing/2014/main" val="20001"/>
                    </a:ext>
                  </a:extLst>
                </a:gridCol>
                <a:gridCol w="1855788">
                  <a:extLst>
                    <a:ext uri="{9D8B030D-6E8A-4147-A177-3AD203B41FA5}">
                      <a16:colId xmlns:a16="http://schemas.microsoft.com/office/drawing/2014/main" val="20002"/>
                    </a:ext>
                  </a:extLst>
                </a:gridCol>
                <a:gridCol w="1889125">
                  <a:extLst>
                    <a:ext uri="{9D8B030D-6E8A-4147-A177-3AD203B41FA5}">
                      <a16:colId xmlns:a16="http://schemas.microsoft.com/office/drawing/2014/main" val="20003"/>
                    </a:ext>
                  </a:extLst>
                </a:gridCol>
              </a:tblGrid>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000" b="0" i="0" u="none" strike="noStrike" cap="none" normalizeH="0" baseline="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Outcome positiv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Outcome negativ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Exposition</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positiv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Rel. Risiko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Exposition</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negativ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Odds Ratio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smtClean="0">
                          <a:ln>
                            <a:noFill/>
                          </a:ln>
                          <a:solidFill>
                            <a:srgbClr val="000036"/>
                          </a:solidFill>
                          <a:effectLst/>
                          <a:latin typeface="Arial" charset="0"/>
                        </a:rPr>
                        <a:t>Abs. Risiko Reduk.</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1600" b="0" i="0" u="none" strike="noStrike" cap="none" normalizeH="0" baseline="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smtClean="0">
                          <a:ln>
                            <a:noFill/>
                          </a:ln>
                          <a:solidFill>
                            <a:srgbClr val="000036"/>
                          </a:solidFill>
                          <a:effectLst/>
                          <a:latin typeface="Arial" charset="0"/>
                        </a:rPr>
                        <a:t>Number needed to treat (NNT)</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smtClean="0">
                          <a:ln>
                            <a:noFill/>
                          </a:ln>
                          <a:solidFill>
                            <a:srgbClr val="000036"/>
                          </a:solidFill>
                          <a:effectLst/>
                          <a:latin typeface="Arial" charset="0"/>
                        </a:rPr>
                        <a:t>= 1/ARR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216094" name="Object 30"/>
          <p:cNvGraphicFramePr>
            <a:graphicFrameLocks noChangeAspect="1"/>
          </p:cNvGraphicFramePr>
          <p:nvPr/>
        </p:nvGraphicFramePr>
        <p:xfrm>
          <a:off x="6845300" y="3424238"/>
          <a:ext cx="976313" cy="420687"/>
        </p:xfrm>
        <a:graphic>
          <a:graphicData uri="http://schemas.openxmlformats.org/presentationml/2006/ole">
            <mc:AlternateContent xmlns:mc="http://schemas.openxmlformats.org/markup-compatibility/2006">
              <mc:Choice xmlns:v="urn:schemas-microsoft-com:vml" Requires="v">
                <p:oleObj spid="_x0000_s487742" name="Formel" r:id="rId6" imgW="914400" imgH="393700" progId="Equation.3">
                  <p:embed/>
                </p:oleObj>
              </mc:Choice>
              <mc:Fallback>
                <p:oleObj name="Formel" r:id="rId6" imgW="914400" imgH="393700" progId="Equation.3">
                  <p:embed/>
                  <p:pic>
                    <p:nvPicPr>
                      <p:cNvPr id="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5300" y="3424238"/>
                        <a:ext cx="976313"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6095" name="Object 31"/>
          <p:cNvGraphicFramePr>
            <a:graphicFrameLocks noChangeAspect="1"/>
          </p:cNvGraphicFramePr>
          <p:nvPr/>
        </p:nvGraphicFramePr>
        <p:xfrm>
          <a:off x="7180263" y="4503738"/>
          <a:ext cx="433387" cy="420687"/>
        </p:xfrm>
        <a:graphic>
          <a:graphicData uri="http://schemas.openxmlformats.org/presentationml/2006/ole">
            <mc:AlternateContent xmlns:mc="http://schemas.openxmlformats.org/markup-compatibility/2006">
              <mc:Choice xmlns:v="urn:schemas-microsoft-com:vml" Requires="v">
                <p:oleObj spid="_x0000_s487743" name="Formel" r:id="rId8" imgW="406048" imgH="393359" progId="Equation.3">
                  <p:embed/>
                </p:oleObj>
              </mc:Choice>
              <mc:Fallback>
                <p:oleObj name="Formel" r:id="rId8" imgW="406048" imgH="393359" progId="Equation.3">
                  <p:embed/>
                  <p:pic>
                    <p:nvPicPr>
                      <p:cNvPr id="0"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80263" y="4503738"/>
                        <a:ext cx="433387"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0500" name="Object 36"/>
          <p:cNvGraphicFramePr>
            <a:graphicFrameLocks noGrp="1" noChangeAspect="1"/>
          </p:cNvGraphicFramePr>
          <p:nvPr>
            <p:ph idx="1"/>
          </p:nvPr>
        </p:nvGraphicFramePr>
        <p:xfrm>
          <a:off x="3132138" y="5516563"/>
          <a:ext cx="965200" cy="393700"/>
        </p:xfrm>
        <a:graphic>
          <a:graphicData uri="http://schemas.openxmlformats.org/presentationml/2006/ole">
            <mc:AlternateContent xmlns:mc="http://schemas.openxmlformats.org/markup-compatibility/2006">
              <mc:Choice xmlns:v="urn:schemas-microsoft-com:vml" Requires="v">
                <p:oleObj spid="_x0000_s488850" name="Formel" r:id="rId4" imgW="965200" imgH="393700" progId="Equation.3">
                  <p:embed/>
                </p:oleObj>
              </mc:Choice>
              <mc:Fallback>
                <p:oleObj name="Formel" r:id="rId4" imgW="965200" imgH="393700" progId="Equation.3">
                  <p:embed/>
                  <p:pic>
                    <p:nvPicPr>
                      <p:cNvPr id="0" name="Picture 5"/>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5516563"/>
                        <a:ext cx="965200"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 name="Datumsplatzhalter 3"/>
          <p:cNvSpPr>
            <a:spLocks noGrp="1"/>
          </p:cNvSpPr>
          <p:nvPr>
            <p:ph type="dt" sz="half" idx="10"/>
          </p:nvPr>
        </p:nvSpPr>
        <p:spPr/>
        <p:txBody>
          <a:bodyPr/>
          <a:lstStyle/>
          <a:p>
            <a:fld id="{8CFB3D7B-B55F-4DA3-A3AF-39DBC752BE41}" type="datetime1">
              <a:rPr lang="de-AT" smtClean="0"/>
              <a:pPr/>
              <a:t>18.06.2021</a:t>
            </a:fld>
            <a:endParaRPr lang="de-DE" altLang="en-US"/>
          </a:p>
        </p:txBody>
      </p:sp>
      <p:sp>
        <p:nvSpPr>
          <p:cNvPr id="34" name="Fußzeilenplatzhalter 4"/>
          <p:cNvSpPr>
            <a:spLocks noGrp="1"/>
          </p:cNvSpPr>
          <p:nvPr>
            <p:ph type="ftr" sz="quarter" idx="11"/>
          </p:nvPr>
        </p:nvSpPr>
        <p:spPr/>
        <p:txBody>
          <a:bodyPr/>
          <a:lstStyle/>
          <a:p>
            <a:r>
              <a:rPr lang="de-DE" altLang="en-US"/>
              <a:t>hanno.ulmer@i-med.ac.at</a:t>
            </a:r>
          </a:p>
        </p:txBody>
      </p:sp>
      <p:sp>
        <p:nvSpPr>
          <p:cNvPr id="35" name="Foliennummernplatzhalter 5"/>
          <p:cNvSpPr>
            <a:spLocks noGrp="1"/>
          </p:cNvSpPr>
          <p:nvPr>
            <p:ph type="sldNum" sz="quarter" idx="12"/>
          </p:nvPr>
        </p:nvSpPr>
        <p:spPr/>
        <p:txBody>
          <a:bodyPr/>
          <a:lstStyle/>
          <a:p>
            <a:r>
              <a:rPr lang="de-DE" altLang="en-US"/>
              <a:t>Seite </a:t>
            </a:r>
            <a:fld id="{ABB180FA-2ED6-42B2-9693-552A2FBBBA85}" type="slidenum">
              <a:rPr lang="de-DE" altLang="en-US"/>
              <a:pPr/>
              <a:t>248</a:t>
            </a:fld>
            <a:endParaRPr lang="de-DE" altLang="en-US"/>
          </a:p>
        </p:txBody>
      </p:sp>
      <p:graphicFrame>
        <p:nvGraphicFramePr>
          <p:cNvPr id="190512" name="Group 48"/>
          <p:cNvGraphicFramePr>
            <a:graphicFrameLocks noGrp="1"/>
          </p:cNvGraphicFramePr>
          <p:nvPr/>
        </p:nvGraphicFramePr>
        <p:xfrm>
          <a:off x="971550" y="1957388"/>
          <a:ext cx="7561263" cy="4064000"/>
        </p:xfrm>
        <a:graphic>
          <a:graphicData uri="http://schemas.openxmlformats.org/drawingml/2006/table">
            <a:tbl>
              <a:tblPr/>
              <a:tblGrid>
                <a:gridCol w="1889125">
                  <a:extLst>
                    <a:ext uri="{9D8B030D-6E8A-4147-A177-3AD203B41FA5}">
                      <a16:colId xmlns:a16="http://schemas.microsoft.com/office/drawing/2014/main" val="20000"/>
                    </a:ext>
                  </a:extLst>
                </a:gridCol>
                <a:gridCol w="1892300">
                  <a:extLst>
                    <a:ext uri="{9D8B030D-6E8A-4147-A177-3AD203B41FA5}">
                      <a16:colId xmlns:a16="http://schemas.microsoft.com/office/drawing/2014/main" val="20001"/>
                    </a:ext>
                  </a:extLst>
                </a:gridCol>
                <a:gridCol w="1890713">
                  <a:extLst>
                    <a:ext uri="{9D8B030D-6E8A-4147-A177-3AD203B41FA5}">
                      <a16:colId xmlns:a16="http://schemas.microsoft.com/office/drawing/2014/main" val="20002"/>
                    </a:ext>
                  </a:extLst>
                </a:gridCol>
                <a:gridCol w="1889125">
                  <a:extLst>
                    <a:ext uri="{9D8B030D-6E8A-4147-A177-3AD203B41FA5}">
                      <a16:colId xmlns:a16="http://schemas.microsoft.com/office/drawing/2014/main" val="20003"/>
                    </a:ext>
                  </a:extLst>
                </a:gridCol>
              </a:tblGrid>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000" b="0" i="0" u="none" strike="noStrike" cap="none" normalizeH="0" baseline="0" dirty="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Outcome positiv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Outcome negativ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Exposition</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positiv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52 (16,9%)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255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RR = 2,5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Exposition</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negativ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21 (6,7%)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294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OR = 2,9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ARR = 10,2%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NNT = 9,8</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1400" b="0" i="0" u="none" strike="noStrike" cap="none" normalizeH="0" baseline="0" smtClean="0">
                        <a:ln>
                          <a:noFill/>
                        </a:ln>
                        <a:solidFill>
                          <a:srgbClr val="000036"/>
                        </a:solidFill>
                        <a:effectLst/>
                        <a:latin typeface="Arial" charset="0"/>
                      </a:endParaRP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400" b="0" i="0" u="none" strike="noStrike" cap="none" normalizeH="0" baseline="0" smtClean="0">
                          <a:ln>
                            <a:noFill/>
                          </a:ln>
                          <a:solidFill>
                            <a:srgbClr val="000036"/>
                          </a:solidFill>
                          <a:effectLst/>
                          <a:latin typeface="Arial" charset="0"/>
                        </a:rPr>
                        <a:t>NNT = 1/ARR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dirty="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190495" name="Object 31"/>
          <p:cNvGraphicFramePr>
            <a:graphicFrameLocks noChangeAspect="1"/>
          </p:cNvGraphicFramePr>
          <p:nvPr>
            <p:extLst>
              <p:ext uri="{D42A27DB-BD31-4B8C-83A1-F6EECF244321}">
                <p14:modId xmlns:p14="http://schemas.microsoft.com/office/powerpoint/2010/main" val="791128663"/>
              </p:ext>
            </p:extLst>
          </p:nvPr>
        </p:nvGraphicFramePr>
        <p:xfrm>
          <a:off x="7027863" y="4508500"/>
          <a:ext cx="515937" cy="420688"/>
        </p:xfrm>
        <a:graphic>
          <a:graphicData uri="http://schemas.openxmlformats.org/presentationml/2006/ole">
            <mc:AlternateContent xmlns:mc="http://schemas.openxmlformats.org/markup-compatibility/2006">
              <mc:Choice xmlns:v="urn:schemas-microsoft-com:vml" Requires="v">
                <p:oleObj spid="_x0000_s488851" name="Formel" r:id="rId6" imgW="482400" imgH="393480" progId="Equation.3">
                  <p:embed/>
                </p:oleObj>
              </mc:Choice>
              <mc:Fallback>
                <p:oleObj name="Formel" r:id="rId6" imgW="482400" imgH="393480" progId="Equation.3">
                  <p:embed/>
                  <p:pic>
                    <p:nvPicPr>
                      <p:cNvPr id="0" name="Picture 6"/>
                      <p:cNvPicPr>
                        <a:picLocks noChangeAspect="1" noChangeArrowheads="1"/>
                      </p:cNvPicPr>
                      <p:nvPr/>
                    </p:nvPicPr>
                    <p:blipFill>
                      <a:blip r:embed="rId7"/>
                      <a:srcRect/>
                      <a:stretch>
                        <a:fillRect/>
                      </a:stretch>
                    </p:blipFill>
                    <p:spPr bwMode="auto">
                      <a:xfrm>
                        <a:off x="7027863" y="4508500"/>
                        <a:ext cx="515937" cy="420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0496" name="Object 32"/>
          <p:cNvGraphicFramePr>
            <a:graphicFrameLocks noChangeAspect="1"/>
          </p:cNvGraphicFramePr>
          <p:nvPr>
            <p:extLst>
              <p:ext uri="{D42A27DB-BD31-4B8C-83A1-F6EECF244321}">
                <p14:modId xmlns:p14="http://schemas.microsoft.com/office/powerpoint/2010/main" val="1966062592"/>
              </p:ext>
            </p:extLst>
          </p:nvPr>
        </p:nvGraphicFramePr>
        <p:xfrm>
          <a:off x="7812360" y="4509120"/>
          <a:ext cx="419100" cy="420687"/>
        </p:xfrm>
        <a:graphic>
          <a:graphicData uri="http://schemas.openxmlformats.org/presentationml/2006/ole">
            <mc:AlternateContent xmlns:mc="http://schemas.openxmlformats.org/markup-compatibility/2006">
              <mc:Choice xmlns:v="urn:schemas-microsoft-com:vml" Requires="v">
                <p:oleObj spid="_x0000_s488852" name="Formel" r:id="rId8" imgW="393480" imgH="393480" progId="Equation.3">
                  <p:embed/>
                </p:oleObj>
              </mc:Choice>
              <mc:Fallback>
                <p:oleObj name="Formel" r:id="rId8" imgW="393480" imgH="393480" progId="Equation.3">
                  <p:embed/>
                  <p:pic>
                    <p:nvPicPr>
                      <p:cNvPr id="0" name="Picture 7"/>
                      <p:cNvPicPr>
                        <a:picLocks noChangeAspect="1" noChangeArrowheads="1"/>
                      </p:cNvPicPr>
                      <p:nvPr/>
                    </p:nvPicPr>
                    <p:blipFill>
                      <a:blip r:embed="rId9"/>
                      <a:srcRect/>
                      <a:stretch>
                        <a:fillRect/>
                      </a:stretch>
                    </p:blipFill>
                    <p:spPr bwMode="auto">
                      <a:xfrm>
                        <a:off x="7812360" y="4509120"/>
                        <a:ext cx="419100"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 name="Picture 4"/>
          <p:cNvPicPr>
            <a:picLocks noChangeAspect="1" noChangeArrowheads="1"/>
          </p:cNvPicPr>
          <p:nvPr/>
        </p:nvPicPr>
        <p:blipFill>
          <a:blip r:embed="rId10" cstate="print"/>
          <a:srcRect/>
          <a:stretch>
            <a:fillRect/>
          </a:stretch>
        </p:blipFill>
        <p:spPr bwMode="auto">
          <a:xfrm>
            <a:off x="323528" y="0"/>
            <a:ext cx="3766858" cy="1844824"/>
          </a:xfrm>
          <a:prstGeom prst="rect">
            <a:avLst/>
          </a:prstGeom>
          <a:noFill/>
          <a:ln w="9525">
            <a:noFill/>
            <a:miter lim="800000"/>
            <a:headEnd/>
            <a:tailEnd/>
          </a:ln>
          <a:effectLst/>
        </p:spPr>
      </p:pic>
      <p:graphicFrame>
        <p:nvGraphicFramePr>
          <p:cNvPr id="2" name="Objekt 1"/>
          <p:cNvGraphicFramePr>
            <a:graphicFrameLocks noChangeAspect="1"/>
          </p:cNvGraphicFramePr>
          <p:nvPr>
            <p:extLst>
              <p:ext uri="{D42A27DB-BD31-4B8C-83A1-F6EECF244321}">
                <p14:modId xmlns:p14="http://schemas.microsoft.com/office/powerpoint/2010/main" val="784064649"/>
              </p:ext>
            </p:extLst>
          </p:nvPr>
        </p:nvGraphicFramePr>
        <p:xfrm>
          <a:off x="7004050" y="3576638"/>
          <a:ext cx="963613" cy="420687"/>
        </p:xfrm>
        <a:graphic>
          <a:graphicData uri="http://schemas.openxmlformats.org/presentationml/2006/ole">
            <mc:AlternateContent xmlns:mc="http://schemas.openxmlformats.org/markup-compatibility/2006">
              <mc:Choice xmlns:v="urn:schemas-microsoft-com:vml" Requires="v">
                <p:oleObj spid="_x0000_s488853" name="Formel" r:id="rId11" imgW="901440" imgH="393480" progId="Equation.3">
                  <p:embed/>
                </p:oleObj>
              </mc:Choice>
              <mc:Fallback>
                <p:oleObj name="Formel" r:id="rId11" imgW="901440" imgH="393480" progId="Equation.3">
                  <p:embed/>
                  <p:pic>
                    <p:nvPicPr>
                      <p:cNvPr id="0" name="Object 3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04050" y="3576638"/>
                        <a:ext cx="963613"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r>
              <a:rPr lang="de-DE"/>
              <a:t>Relative Risiken</a:t>
            </a:r>
          </a:p>
        </p:txBody>
      </p:sp>
      <p:sp>
        <p:nvSpPr>
          <p:cNvPr id="174083" name="Rectangle 3"/>
          <p:cNvSpPr>
            <a:spLocks noGrp="1" noChangeArrowheads="1"/>
          </p:cNvSpPr>
          <p:nvPr>
            <p:ph idx="1"/>
          </p:nvPr>
        </p:nvSpPr>
        <p:spPr>
          <a:noFill/>
          <a:ln/>
        </p:spPr>
        <p:txBody>
          <a:bodyPr/>
          <a:lstStyle/>
          <a:p>
            <a:pPr>
              <a:lnSpc>
                <a:spcPct val="90000"/>
              </a:lnSpc>
            </a:pPr>
            <a:r>
              <a:rPr lang="de-DE" sz="2200" b="1"/>
              <a:t>Relatives Risiko (RR):</a:t>
            </a:r>
            <a:r>
              <a:rPr lang="de-DE" sz="2200"/>
              <a:t> Das Verhältnis der Risiken für ein bestimmtes Ereignis (z.B. Neuropathie) in zwei Vergleichsgruppen </a:t>
            </a:r>
          </a:p>
          <a:p>
            <a:pPr>
              <a:lnSpc>
                <a:spcPct val="90000"/>
              </a:lnSpc>
            </a:pPr>
            <a:r>
              <a:rPr lang="de-DE" sz="2200" b="1"/>
              <a:t>Odds ratio (OR)</a:t>
            </a:r>
            <a:r>
              <a:rPr lang="de-DE" sz="2200"/>
              <a:t>: «Odds» entspricht der «Chance», dass ein bestimmtes Ereignis eintritt, bezeichnet also etwas Ähnliches wie ein Risiko, wird aber (wie beim Pferderennen) als Verhältnis (z.B. 1:9) angegeben. </a:t>
            </a:r>
          </a:p>
          <a:p>
            <a:pPr>
              <a:lnSpc>
                <a:spcPct val="90000"/>
              </a:lnSpc>
            </a:pPr>
            <a:r>
              <a:rPr lang="de-DE" sz="2200" b="1"/>
              <a:t>Hazard Ratio (HR)</a:t>
            </a:r>
            <a:r>
              <a:rPr lang="de-DE" sz="2200"/>
              <a:t>: «Hazard» bezeichnet die Wahrscheinlichkeit, dass ein bestimmtes Ereignis eintritt. Dabei wird der Zeitpunkt berücksichtigt, wann das Ereignis eintritt. Im Gegensatz zum relativen Risiko wird also mit einer «hazard ratio» nicht nur ein Ausbleiben, sondern auch ein späteres Eintreffen eines Ereignisses als Effekt erfasst. </a:t>
            </a:r>
            <a:endParaRPr lang="de-AT" sz="2200"/>
          </a:p>
        </p:txBody>
      </p:sp>
      <p:sp>
        <p:nvSpPr>
          <p:cNvPr id="4" name="Datumsplatzhalter 3"/>
          <p:cNvSpPr>
            <a:spLocks noGrp="1"/>
          </p:cNvSpPr>
          <p:nvPr>
            <p:ph type="dt" sz="half" idx="10"/>
          </p:nvPr>
        </p:nvSpPr>
        <p:spPr/>
        <p:txBody>
          <a:bodyPr/>
          <a:lstStyle/>
          <a:p>
            <a:fld id="{B9A8A526-4624-4283-B6A1-09BC27403FCC}" type="datetime1">
              <a:rPr lang="de-AT" smtClean="0"/>
              <a:pPr/>
              <a:t>18.06.2021</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EC870C64-EACA-401E-93E1-36A9A84C497C}" type="slidenum">
              <a:rPr lang="de-DE" altLang="en-US"/>
              <a:pPr/>
              <a:t>249</a:t>
            </a:fld>
            <a:endParaRPr lang="de-DE"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Arzneimittelstudie</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25</a:t>
            </a:fld>
            <a:endParaRPr lang="de-AT">
              <a:latin typeface="+mj-lt"/>
            </a:endParaRPr>
          </a:p>
        </p:txBody>
      </p:sp>
      <p:pic>
        <p:nvPicPr>
          <p:cNvPr id="278530" name="Picture 2"/>
          <p:cNvPicPr>
            <a:picLocks noChangeAspect="1" noChangeArrowheads="1"/>
          </p:cNvPicPr>
          <p:nvPr/>
        </p:nvPicPr>
        <p:blipFill>
          <a:blip r:embed="rId3" cstate="print"/>
          <a:srcRect/>
          <a:stretch>
            <a:fillRect/>
          </a:stretch>
        </p:blipFill>
        <p:spPr bwMode="auto">
          <a:xfrm>
            <a:off x="611560" y="1484784"/>
            <a:ext cx="6840760" cy="49146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73CE9B5B-2E88-458B-A392-5026D3AFC03E}" type="datetime1">
              <a:rPr lang="de-AT"/>
              <a:pPr/>
              <a:t>18.06.2021</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61FD966B-ABC8-4CFB-9CB8-329B5F3D8FC7}" type="slidenum">
              <a:rPr lang="de-DE" altLang="en-US"/>
              <a:pPr/>
              <a:t>250</a:t>
            </a:fld>
            <a:endParaRPr lang="de-DE" altLang="en-US"/>
          </a:p>
        </p:txBody>
      </p:sp>
      <p:sp>
        <p:nvSpPr>
          <p:cNvPr id="222210" name="Rectangle 2"/>
          <p:cNvSpPr>
            <a:spLocks noGrp="1" noChangeArrowheads="1"/>
          </p:cNvSpPr>
          <p:nvPr>
            <p:ph type="title"/>
          </p:nvPr>
        </p:nvSpPr>
        <p:spPr/>
        <p:txBody>
          <a:bodyPr/>
          <a:lstStyle/>
          <a:p>
            <a:r>
              <a:rPr lang="de-DE"/>
              <a:t>Logistische Regressionsanalyse</a:t>
            </a:r>
          </a:p>
        </p:txBody>
      </p:sp>
      <p:sp>
        <p:nvSpPr>
          <p:cNvPr id="222211" name="Rectangle 3"/>
          <p:cNvSpPr>
            <a:spLocks noGrp="1" noChangeArrowheads="1"/>
          </p:cNvSpPr>
          <p:nvPr>
            <p:ph type="body" idx="1"/>
          </p:nvPr>
        </p:nvSpPr>
        <p:spPr>
          <a:xfrm>
            <a:off x="468313" y="1773238"/>
            <a:ext cx="8229600" cy="4530725"/>
          </a:xfrm>
          <a:noFill/>
          <a:ln/>
        </p:spPr>
        <p:txBody>
          <a:bodyPr/>
          <a:lstStyle/>
          <a:p>
            <a:r>
              <a:rPr lang="de-AT" dirty="0"/>
              <a:t>Untersuchung / Modellierung von prognostischen Faktoren für binäre </a:t>
            </a:r>
            <a:r>
              <a:rPr lang="de-AT" dirty="0" err="1"/>
              <a:t>Outcomes</a:t>
            </a:r>
            <a:r>
              <a:rPr lang="de-AT" dirty="0"/>
              <a:t> bei gleichzeitiger Adjustierung für Störfaktoren („</a:t>
            </a:r>
            <a:r>
              <a:rPr lang="de-AT" dirty="0" err="1"/>
              <a:t>confounders</a:t>
            </a:r>
            <a:r>
              <a:rPr lang="de-AT" dirty="0"/>
              <a:t>“)</a:t>
            </a:r>
          </a:p>
          <a:p>
            <a:r>
              <a:rPr lang="de-AT" dirty="0"/>
              <a:t>Multivariate Erweiterung zur Kontingenztafelanalyse und Chi-Quadrat Test </a:t>
            </a:r>
          </a:p>
          <a:p>
            <a:r>
              <a:rPr lang="de-AT" dirty="0"/>
              <a:t>Berechnet wird das adjustierte Relative Risiko oder das adjustierte Odds Ratio</a:t>
            </a:r>
          </a:p>
          <a:p>
            <a:endParaRPr lang="de-AT" dirty="0"/>
          </a:p>
        </p:txBody>
      </p:sp>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0718333C-9D36-485E-8886-992A72353CB5}" type="datetime1">
              <a:rPr lang="de-AT"/>
              <a:pPr/>
              <a:t>18.06.2021</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D9828BFA-44FE-4475-8228-F5D276A730E1}" type="slidenum">
              <a:rPr lang="de-DE" altLang="en-US"/>
              <a:pPr/>
              <a:t>251</a:t>
            </a:fld>
            <a:endParaRPr lang="de-DE" altLang="en-US"/>
          </a:p>
        </p:txBody>
      </p:sp>
      <p:pic>
        <p:nvPicPr>
          <p:cNvPr id="228356" name="Picture 4"/>
          <p:cNvPicPr>
            <a:picLocks noChangeAspect="1" noChangeArrowheads="1"/>
          </p:cNvPicPr>
          <p:nvPr/>
        </p:nvPicPr>
        <p:blipFill>
          <a:blip r:embed="rId3" cstate="print"/>
          <a:srcRect/>
          <a:stretch>
            <a:fillRect/>
          </a:stretch>
        </p:blipFill>
        <p:spPr bwMode="auto">
          <a:xfrm>
            <a:off x="0" y="3141663"/>
            <a:ext cx="9144000" cy="2370137"/>
          </a:xfrm>
          <a:prstGeom prst="rect">
            <a:avLst/>
          </a:prstGeom>
          <a:noFill/>
          <a:ln w="9525">
            <a:noFill/>
            <a:miter lim="800000"/>
            <a:headEnd/>
            <a:tailEnd/>
          </a:ln>
          <a:effectLst/>
        </p:spPr>
      </p:pic>
      <p:pic>
        <p:nvPicPr>
          <p:cNvPr id="228357" name="Picture 5"/>
          <p:cNvPicPr>
            <a:picLocks noChangeAspect="1" noChangeArrowheads="1"/>
          </p:cNvPicPr>
          <p:nvPr/>
        </p:nvPicPr>
        <p:blipFill>
          <a:blip r:embed="rId4" cstate="print"/>
          <a:srcRect/>
          <a:stretch>
            <a:fillRect/>
          </a:stretch>
        </p:blipFill>
        <p:spPr bwMode="auto">
          <a:xfrm>
            <a:off x="611188" y="981075"/>
            <a:ext cx="5427662" cy="1727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539750" y="620713"/>
            <a:ext cx="7888288" cy="595312"/>
          </a:xfrm>
        </p:spPr>
        <p:txBody>
          <a:bodyPr/>
          <a:lstStyle/>
          <a:p>
            <a:r>
              <a:rPr lang="en-GB" sz="2800"/>
              <a:t>Diagnostische Studie</a:t>
            </a:r>
          </a:p>
        </p:txBody>
      </p:sp>
      <p:sp>
        <p:nvSpPr>
          <p:cNvPr id="34" name="Datumsplatzhalter 3"/>
          <p:cNvSpPr>
            <a:spLocks noGrp="1"/>
          </p:cNvSpPr>
          <p:nvPr>
            <p:ph type="dt" sz="half" idx="10"/>
          </p:nvPr>
        </p:nvSpPr>
        <p:spPr/>
        <p:txBody>
          <a:bodyPr/>
          <a:lstStyle/>
          <a:p>
            <a:fld id="{BA70A98E-2941-4827-B0BC-0B61C4215C77}" type="datetime1">
              <a:rPr lang="de-AT" smtClean="0"/>
              <a:pPr/>
              <a:t>18.06.2021</a:t>
            </a:fld>
            <a:endParaRPr lang="de-DE" altLang="en-US"/>
          </a:p>
        </p:txBody>
      </p:sp>
      <p:sp>
        <p:nvSpPr>
          <p:cNvPr id="35" name="Fußzeilenplatzhalter 4"/>
          <p:cNvSpPr>
            <a:spLocks noGrp="1"/>
          </p:cNvSpPr>
          <p:nvPr>
            <p:ph type="ftr" sz="quarter" idx="11"/>
          </p:nvPr>
        </p:nvSpPr>
        <p:spPr/>
        <p:txBody>
          <a:bodyPr/>
          <a:lstStyle/>
          <a:p>
            <a:r>
              <a:rPr lang="de-DE" altLang="en-US"/>
              <a:t>hanno.ulmer@i-med.ac.at</a:t>
            </a:r>
          </a:p>
        </p:txBody>
      </p:sp>
      <p:sp>
        <p:nvSpPr>
          <p:cNvPr id="36" name="Foliennummernplatzhalter 5"/>
          <p:cNvSpPr>
            <a:spLocks noGrp="1"/>
          </p:cNvSpPr>
          <p:nvPr>
            <p:ph type="sldNum" sz="quarter" idx="12"/>
          </p:nvPr>
        </p:nvSpPr>
        <p:spPr/>
        <p:txBody>
          <a:bodyPr/>
          <a:lstStyle/>
          <a:p>
            <a:r>
              <a:rPr lang="de-DE" altLang="en-US"/>
              <a:t>Seite </a:t>
            </a:r>
            <a:fld id="{DB67C847-0448-4E5E-87C3-7C5AAD6D1616}" type="slidenum">
              <a:rPr lang="de-DE" altLang="en-US"/>
              <a:pPr/>
              <a:t>252</a:t>
            </a:fld>
            <a:endParaRPr lang="de-DE" altLang="en-US"/>
          </a:p>
        </p:txBody>
      </p:sp>
      <p:graphicFrame>
        <p:nvGraphicFramePr>
          <p:cNvPr id="214019" name="Group 3"/>
          <p:cNvGraphicFramePr>
            <a:graphicFrameLocks noGrp="1"/>
          </p:cNvGraphicFramePr>
          <p:nvPr/>
        </p:nvGraphicFramePr>
        <p:xfrm>
          <a:off x="971550" y="1957388"/>
          <a:ext cx="7561263" cy="4064000"/>
        </p:xfrm>
        <a:graphic>
          <a:graphicData uri="http://schemas.openxmlformats.org/drawingml/2006/table">
            <a:tbl>
              <a:tblPr/>
              <a:tblGrid>
                <a:gridCol w="1889125">
                  <a:extLst>
                    <a:ext uri="{9D8B030D-6E8A-4147-A177-3AD203B41FA5}">
                      <a16:colId xmlns:a16="http://schemas.microsoft.com/office/drawing/2014/main" val="20000"/>
                    </a:ext>
                  </a:extLst>
                </a:gridCol>
                <a:gridCol w="1892300">
                  <a:extLst>
                    <a:ext uri="{9D8B030D-6E8A-4147-A177-3AD203B41FA5}">
                      <a16:colId xmlns:a16="http://schemas.microsoft.com/office/drawing/2014/main" val="20001"/>
                    </a:ext>
                  </a:extLst>
                </a:gridCol>
                <a:gridCol w="1890713">
                  <a:extLst>
                    <a:ext uri="{9D8B030D-6E8A-4147-A177-3AD203B41FA5}">
                      <a16:colId xmlns:a16="http://schemas.microsoft.com/office/drawing/2014/main" val="20002"/>
                    </a:ext>
                  </a:extLst>
                </a:gridCol>
                <a:gridCol w="1889125">
                  <a:extLst>
                    <a:ext uri="{9D8B030D-6E8A-4147-A177-3AD203B41FA5}">
                      <a16:colId xmlns:a16="http://schemas.microsoft.com/office/drawing/2014/main" val="20003"/>
                    </a:ext>
                  </a:extLst>
                </a:gridCol>
              </a:tblGrid>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000" b="0" i="0" u="none" strike="noStrike" cap="none" normalizeH="0" baseline="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Goldstandard positiv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Goldstandard negativ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Neues Verfahren positiv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Pos. Präd. W.</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Neues Verfahren negativ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Neg. Präd. W.</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Sensitivität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Spezifität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dirty="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214046" name="Object 30"/>
          <p:cNvGraphicFramePr>
            <a:graphicFrameLocks noChangeAspect="1"/>
          </p:cNvGraphicFramePr>
          <p:nvPr/>
        </p:nvGraphicFramePr>
        <p:xfrm>
          <a:off x="3090863" y="5353050"/>
          <a:ext cx="1235075" cy="596900"/>
        </p:xfrm>
        <a:graphic>
          <a:graphicData uri="http://schemas.openxmlformats.org/presentationml/2006/ole">
            <mc:AlternateContent xmlns:mc="http://schemas.openxmlformats.org/markup-compatibility/2006">
              <mc:Choice xmlns:v="urn:schemas-microsoft-com:vml" Requires="v">
                <p:oleObj spid="_x0000_s490918" name="Formel" r:id="rId4" imgW="1155700" imgH="558800" progId="Equation.3">
                  <p:embed/>
                </p:oleObj>
              </mc:Choice>
              <mc:Fallback>
                <p:oleObj name="Formel" r:id="rId4" imgW="1155700" imgH="558800" progId="Equation.3">
                  <p:embed/>
                  <p:pic>
                    <p:nvPicPr>
                      <p:cNvPr id="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0863" y="5353050"/>
                        <a:ext cx="1235075"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4047" name="Object 31"/>
          <p:cNvGraphicFramePr>
            <a:graphicFrameLocks noChangeAspect="1"/>
          </p:cNvGraphicFramePr>
          <p:nvPr/>
        </p:nvGraphicFramePr>
        <p:xfrm>
          <a:off x="6892925" y="3424238"/>
          <a:ext cx="881063" cy="420687"/>
        </p:xfrm>
        <a:graphic>
          <a:graphicData uri="http://schemas.openxmlformats.org/presentationml/2006/ole">
            <mc:AlternateContent xmlns:mc="http://schemas.openxmlformats.org/markup-compatibility/2006">
              <mc:Choice xmlns:v="urn:schemas-microsoft-com:vml" Requires="v">
                <p:oleObj spid="_x0000_s490919" name="Formel" r:id="rId6" imgW="825500" imgH="393700" progId="Equation.3">
                  <p:embed/>
                </p:oleObj>
              </mc:Choice>
              <mc:Fallback>
                <p:oleObj name="Formel" r:id="rId6" imgW="825500" imgH="393700" progId="Equation.3">
                  <p:embed/>
                  <p:pic>
                    <p:nvPicPr>
                      <p:cNvPr id="0"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92925" y="3424238"/>
                        <a:ext cx="881063"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4048" name="Object 32"/>
          <p:cNvGraphicFramePr>
            <a:graphicFrameLocks noChangeAspect="1"/>
          </p:cNvGraphicFramePr>
          <p:nvPr/>
        </p:nvGraphicFramePr>
        <p:xfrm>
          <a:off x="6767513" y="4416425"/>
          <a:ext cx="1260475" cy="596900"/>
        </p:xfrm>
        <a:graphic>
          <a:graphicData uri="http://schemas.openxmlformats.org/presentationml/2006/ole">
            <mc:AlternateContent xmlns:mc="http://schemas.openxmlformats.org/markup-compatibility/2006">
              <mc:Choice xmlns:v="urn:schemas-microsoft-com:vml" Requires="v">
                <p:oleObj spid="_x0000_s490920" name="Formel" r:id="rId8" imgW="1180588" imgH="558558" progId="Equation.3">
                  <p:embed/>
                </p:oleObj>
              </mc:Choice>
              <mc:Fallback>
                <p:oleObj name="Formel" r:id="rId8" imgW="1180588" imgH="558558" progId="Equation.3">
                  <p:embed/>
                  <p:pic>
                    <p:nvPicPr>
                      <p:cNvPr id="0"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67513" y="4416425"/>
                        <a:ext cx="1260475"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4049" name="Object 33"/>
          <p:cNvGraphicFramePr>
            <a:graphicFrameLocks noChangeAspect="1"/>
          </p:cNvGraphicFramePr>
          <p:nvPr/>
        </p:nvGraphicFramePr>
        <p:xfrm>
          <a:off x="4819650" y="5353050"/>
          <a:ext cx="1260475" cy="596900"/>
        </p:xfrm>
        <a:graphic>
          <a:graphicData uri="http://schemas.openxmlformats.org/presentationml/2006/ole">
            <mc:AlternateContent xmlns:mc="http://schemas.openxmlformats.org/markup-compatibility/2006">
              <mc:Choice xmlns:v="urn:schemas-microsoft-com:vml" Requires="v">
                <p:oleObj spid="_x0000_s490921" name="Formel" r:id="rId10" imgW="1180588" imgH="558558" progId="Equation.3">
                  <p:embed/>
                </p:oleObj>
              </mc:Choice>
              <mc:Fallback>
                <p:oleObj name="Formel" r:id="rId10" imgW="1180588" imgH="558558" progId="Equation.3">
                  <p:embed/>
                  <p:pic>
                    <p:nvPicPr>
                      <p:cNvPr id="0"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19650" y="5353050"/>
                        <a:ext cx="1260475"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atumsplatzhalter 3"/>
          <p:cNvSpPr>
            <a:spLocks noGrp="1"/>
          </p:cNvSpPr>
          <p:nvPr>
            <p:ph type="dt" sz="half" idx="10"/>
          </p:nvPr>
        </p:nvSpPr>
        <p:spPr/>
        <p:txBody>
          <a:bodyPr/>
          <a:lstStyle/>
          <a:p>
            <a:fld id="{5C93C924-8FA2-42A3-99C3-20E5CED3C596}" type="datetime1">
              <a:rPr lang="de-AT" smtClean="0"/>
              <a:pPr/>
              <a:t>18.06.2021</a:t>
            </a:fld>
            <a:endParaRPr lang="de-DE" altLang="en-US"/>
          </a:p>
        </p:txBody>
      </p:sp>
      <p:sp>
        <p:nvSpPr>
          <p:cNvPr id="34" name="Fußzeilenplatzhalter 4"/>
          <p:cNvSpPr>
            <a:spLocks noGrp="1"/>
          </p:cNvSpPr>
          <p:nvPr>
            <p:ph type="ftr" sz="quarter" idx="11"/>
          </p:nvPr>
        </p:nvSpPr>
        <p:spPr/>
        <p:txBody>
          <a:bodyPr/>
          <a:lstStyle/>
          <a:p>
            <a:r>
              <a:rPr lang="de-DE" altLang="en-US"/>
              <a:t>hanno.ulmer@i-med.ac.at</a:t>
            </a:r>
          </a:p>
        </p:txBody>
      </p:sp>
      <p:sp>
        <p:nvSpPr>
          <p:cNvPr id="35" name="Foliennummernplatzhalter 5"/>
          <p:cNvSpPr>
            <a:spLocks noGrp="1"/>
          </p:cNvSpPr>
          <p:nvPr>
            <p:ph type="sldNum" sz="quarter" idx="12"/>
          </p:nvPr>
        </p:nvSpPr>
        <p:spPr/>
        <p:txBody>
          <a:bodyPr/>
          <a:lstStyle/>
          <a:p>
            <a:r>
              <a:rPr lang="de-DE" altLang="en-US"/>
              <a:t>Seite </a:t>
            </a:r>
            <a:fld id="{ABB180FA-2ED6-42B2-9693-552A2FBBBA85}" type="slidenum">
              <a:rPr lang="de-DE" altLang="en-US"/>
              <a:pPr/>
              <a:t>253</a:t>
            </a:fld>
            <a:endParaRPr lang="de-DE" altLang="en-US"/>
          </a:p>
        </p:txBody>
      </p:sp>
      <p:pic>
        <p:nvPicPr>
          <p:cNvPr id="7" name="Picture 5"/>
          <p:cNvPicPr>
            <a:picLocks noGrp="1" noChangeAspect="1" noChangeArrowheads="1"/>
          </p:cNvPicPr>
          <p:nvPr>
            <p:ph idx="1"/>
          </p:nvPr>
        </p:nvPicPr>
        <p:blipFill>
          <a:blip r:embed="rId4" cstate="print"/>
          <a:stretch>
            <a:fillRect/>
          </a:stretch>
        </p:blipFill>
        <p:spPr>
          <a:xfrm>
            <a:off x="395535" y="188640"/>
            <a:ext cx="3618331" cy="1584176"/>
          </a:xfrm>
          <a:noFill/>
          <a:ln/>
        </p:spPr>
      </p:pic>
      <p:graphicFrame>
        <p:nvGraphicFramePr>
          <p:cNvPr id="9" name="Group 3"/>
          <p:cNvGraphicFramePr>
            <a:graphicFrameLocks noGrp="1"/>
          </p:cNvGraphicFramePr>
          <p:nvPr/>
        </p:nvGraphicFramePr>
        <p:xfrm>
          <a:off x="971550" y="1957388"/>
          <a:ext cx="7561263" cy="4064000"/>
        </p:xfrm>
        <a:graphic>
          <a:graphicData uri="http://schemas.openxmlformats.org/drawingml/2006/table">
            <a:tbl>
              <a:tblPr/>
              <a:tblGrid>
                <a:gridCol w="1889125">
                  <a:extLst>
                    <a:ext uri="{9D8B030D-6E8A-4147-A177-3AD203B41FA5}">
                      <a16:colId xmlns:a16="http://schemas.microsoft.com/office/drawing/2014/main" val="20000"/>
                    </a:ext>
                  </a:extLst>
                </a:gridCol>
                <a:gridCol w="1892300">
                  <a:extLst>
                    <a:ext uri="{9D8B030D-6E8A-4147-A177-3AD203B41FA5}">
                      <a16:colId xmlns:a16="http://schemas.microsoft.com/office/drawing/2014/main" val="20001"/>
                    </a:ext>
                  </a:extLst>
                </a:gridCol>
                <a:gridCol w="1890713">
                  <a:extLst>
                    <a:ext uri="{9D8B030D-6E8A-4147-A177-3AD203B41FA5}">
                      <a16:colId xmlns:a16="http://schemas.microsoft.com/office/drawing/2014/main" val="20002"/>
                    </a:ext>
                  </a:extLst>
                </a:gridCol>
                <a:gridCol w="1889125">
                  <a:extLst>
                    <a:ext uri="{9D8B030D-6E8A-4147-A177-3AD203B41FA5}">
                      <a16:colId xmlns:a16="http://schemas.microsoft.com/office/drawing/2014/main" val="20003"/>
                    </a:ext>
                  </a:extLst>
                </a:gridCol>
              </a:tblGrid>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000" b="0" i="0" u="none" strike="noStrike" cap="none" normalizeH="0" baseline="0" dirty="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Goldstandard positiv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Goldstandard negativ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Neues Verfahren positiv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22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418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dirty="0" smtClean="0">
                          <a:ln>
                            <a:noFill/>
                          </a:ln>
                          <a:solidFill>
                            <a:srgbClr val="000036"/>
                          </a:solidFill>
                          <a:effectLst/>
                          <a:latin typeface="Arial" charset="0"/>
                        </a:rPr>
                        <a:t>PPV = 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Neues Verfahren negativ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7043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dirty="0" smtClean="0">
                          <a:ln>
                            <a:noFill/>
                          </a:ln>
                          <a:solidFill>
                            <a:srgbClr val="000036"/>
                          </a:solidFill>
                          <a:effectLst/>
                          <a:latin typeface="Arial" charset="0"/>
                        </a:rPr>
                        <a:t>NPV = 99,9%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dirty="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dirty="0" err="1" smtClean="0">
                          <a:ln>
                            <a:noFill/>
                          </a:ln>
                          <a:solidFill>
                            <a:srgbClr val="000036"/>
                          </a:solidFill>
                          <a:effectLst/>
                          <a:latin typeface="Arial" charset="0"/>
                        </a:rPr>
                        <a:t>Sensitivität</a:t>
                      </a:r>
                      <a:r>
                        <a:rPr kumimoji="0" lang="en-GB" sz="1600" b="0" i="0" u="none" strike="noStrike" cap="none" normalizeH="0" baseline="0" dirty="0" smtClean="0">
                          <a:ln>
                            <a:noFill/>
                          </a:ln>
                          <a:solidFill>
                            <a:srgbClr val="000036"/>
                          </a:solidFill>
                          <a:effectLst/>
                          <a:latin typeface="Arial" charset="0"/>
                        </a:rPr>
                        <a:t> 68,8%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dirty="0" err="1" smtClean="0">
                          <a:ln>
                            <a:noFill/>
                          </a:ln>
                          <a:solidFill>
                            <a:srgbClr val="000036"/>
                          </a:solidFill>
                          <a:effectLst/>
                          <a:latin typeface="Arial" charset="0"/>
                        </a:rPr>
                        <a:t>Spezifität</a:t>
                      </a:r>
                      <a:r>
                        <a:rPr kumimoji="0" lang="en-GB" sz="1600" b="0" i="0" u="none" strike="noStrike" cap="none" normalizeH="0" baseline="0" dirty="0" smtClean="0">
                          <a:ln>
                            <a:noFill/>
                          </a:ln>
                          <a:solidFill>
                            <a:srgbClr val="000036"/>
                          </a:solidFill>
                          <a:effectLst/>
                          <a:latin typeface="Arial" charset="0"/>
                        </a:rPr>
                        <a:t> 94,4%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dirty="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500737" name="Object 1"/>
          <p:cNvGraphicFramePr>
            <a:graphicFrameLocks noChangeAspect="1"/>
          </p:cNvGraphicFramePr>
          <p:nvPr/>
        </p:nvGraphicFramePr>
        <p:xfrm>
          <a:off x="6794500" y="3429000"/>
          <a:ext cx="876300" cy="419100"/>
        </p:xfrm>
        <a:graphic>
          <a:graphicData uri="http://schemas.openxmlformats.org/presentationml/2006/ole">
            <mc:AlternateContent xmlns:mc="http://schemas.openxmlformats.org/markup-compatibility/2006">
              <mc:Choice xmlns:v="urn:schemas-microsoft-com:vml" Requires="v">
                <p:oleObj spid="_x0000_s501153" name="Formel" r:id="rId5" imgW="825500" imgH="393700" progId="Equation.3">
                  <p:embed/>
                </p:oleObj>
              </mc:Choice>
              <mc:Fallback>
                <p:oleObj name="Formel" r:id="rId5" imgW="825500" imgH="393700" progId="Equation.3">
                  <p:embed/>
                  <p:pic>
                    <p:nvPicPr>
                      <p:cNvPr id="0"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4500" y="3429000"/>
                        <a:ext cx="87630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00738" name="Object 2"/>
          <p:cNvGraphicFramePr>
            <a:graphicFrameLocks noChangeAspect="1"/>
          </p:cNvGraphicFramePr>
          <p:nvPr/>
        </p:nvGraphicFramePr>
        <p:xfrm>
          <a:off x="6756400" y="4406900"/>
          <a:ext cx="1257300" cy="596900"/>
        </p:xfrm>
        <a:graphic>
          <a:graphicData uri="http://schemas.openxmlformats.org/presentationml/2006/ole">
            <mc:AlternateContent xmlns:mc="http://schemas.openxmlformats.org/markup-compatibility/2006">
              <mc:Choice xmlns:v="urn:schemas-microsoft-com:vml" Requires="v">
                <p:oleObj spid="_x0000_s501154" name="Formel" r:id="rId7" imgW="1180588" imgH="558558" progId="Equation.3">
                  <p:embed/>
                </p:oleObj>
              </mc:Choice>
              <mc:Fallback>
                <p:oleObj name="Formel" r:id="rId7" imgW="1180588" imgH="558558" progId="Equation.3">
                  <p:embed/>
                  <p:pic>
                    <p:nvPicPr>
                      <p:cNvPr id="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56400" y="4406900"/>
                        <a:ext cx="1257300"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00739" name="Object 3"/>
          <p:cNvGraphicFramePr>
            <a:graphicFrameLocks noChangeAspect="1"/>
          </p:cNvGraphicFramePr>
          <p:nvPr/>
        </p:nvGraphicFramePr>
        <p:xfrm>
          <a:off x="3086100" y="5346700"/>
          <a:ext cx="1231900" cy="596900"/>
        </p:xfrm>
        <a:graphic>
          <a:graphicData uri="http://schemas.openxmlformats.org/presentationml/2006/ole">
            <mc:AlternateContent xmlns:mc="http://schemas.openxmlformats.org/markup-compatibility/2006">
              <mc:Choice xmlns:v="urn:schemas-microsoft-com:vml" Requires="v">
                <p:oleObj spid="_x0000_s501155" name="Formel" r:id="rId9" imgW="1155700" imgH="558800" progId="Equation.3">
                  <p:embed/>
                </p:oleObj>
              </mc:Choice>
              <mc:Fallback>
                <p:oleObj name="Formel" r:id="rId9" imgW="1155700" imgH="558800" progId="Equation.3">
                  <p:embed/>
                  <p:pic>
                    <p:nvPicPr>
                      <p:cNvPr id="0"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86100" y="5346700"/>
                        <a:ext cx="1231900"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00740" name="Object 4"/>
          <p:cNvGraphicFramePr>
            <a:graphicFrameLocks noChangeAspect="1"/>
          </p:cNvGraphicFramePr>
          <p:nvPr/>
        </p:nvGraphicFramePr>
        <p:xfrm>
          <a:off x="4813300" y="5346700"/>
          <a:ext cx="1257300" cy="596900"/>
        </p:xfrm>
        <a:graphic>
          <a:graphicData uri="http://schemas.openxmlformats.org/presentationml/2006/ole">
            <mc:AlternateContent xmlns:mc="http://schemas.openxmlformats.org/markup-compatibility/2006">
              <mc:Choice xmlns:v="urn:schemas-microsoft-com:vml" Requires="v">
                <p:oleObj spid="_x0000_s501156" name="Formel" r:id="rId11" imgW="1180588" imgH="558558" progId="Equation.3">
                  <p:embed/>
                </p:oleObj>
              </mc:Choice>
              <mc:Fallback>
                <p:oleObj name="Formel" r:id="rId11" imgW="1180588" imgH="558558" progId="Equation.3">
                  <p:embed/>
                  <p:pic>
                    <p:nvPicPr>
                      <p:cNvPr id="0"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13300" y="5346700"/>
                        <a:ext cx="1257300"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atumsplatzhalter 1"/>
          <p:cNvSpPr>
            <a:spLocks noGrp="1"/>
          </p:cNvSpPr>
          <p:nvPr>
            <p:ph type="dt" sz="half" idx="10"/>
          </p:nvPr>
        </p:nvSpPr>
        <p:spPr/>
        <p:txBody>
          <a:bodyPr/>
          <a:lstStyle/>
          <a:p>
            <a:fld id="{F28E4A35-8AA2-4E67-B482-596EA7008880}" type="datetime1">
              <a:rPr lang="de-AT"/>
              <a:pPr/>
              <a:t>18.06.2021</a:t>
            </a:fld>
            <a:endParaRPr lang="de-DE" altLang="en-US"/>
          </a:p>
        </p:txBody>
      </p:sp>
      <p:sp>
        <p:nvSpPr>
          <p:cNvPr id="19" name="Fußzeilenplatzhalter 2"/>
          <p:cNvSpPr>
            <a:spLocks noGrp="1"/>
          </p:cNvSpPr>
          <p:nvPr>
            <p:ph type="ftr" sz="quarter" idx="11"/>
          </p:nvPr>
        </p:nvSpPr>
        <p:spPr/>
        <p:txBody>
          <a:bodyPr/>
          <a:lstStyle/>
          <a:p>
            <a:r>
              <a:rPr lang="de-DE" altLang="en-US"/>
              <a:t>hanno.ulmer@i-med.ac.at</a:t>
            </a:r>
          </a:p>
        </p:txBody>
      </p:sp>
      <p:sp>
        <p:nvSpPr>
          <p:cNvPr id="20" name="Foliennummernplatzhalter 3"/>
          <p:cNvSpPr>
            <a:spLocks noGrp="1"/>
          </p:cNvSpPr>
          <p:nvPr>
            <p:ph type="sldNum" sz="quarter" idx="12"/>
          </p:nvPr>
        </p:nvSpPr>
        <p:spPr/>
        <p:txBody>
          <a:bodyPr/>
          <a:lstStyle/>
          <a:p>
            <a:r>
              <a:rPr lang="de-DE" altLang="en-US"/>
              <a:t>Seite </a:t>
            </a:r>
            <a:fld id="{3159418C-CAEB-4C70-98DC-BD1132C483AF}" type="slidenum">
              <a:rPr lang="de-DE" altLang="en-US"/>
              <a:pPr/>
              <a:t>254</a:t>
            </a:fld>
            <a:endParaRPr lang="de-DE" altLang="en-US"/>
          </a:p>
        </p:txBody>
      </p:sp>
      <p:sp>
        <p:nvSpPr>
          <p:cNvPr id="250882" name="Text Box 2"/>
          <p:cNvSpPr txBox="1">
            <a:spLocks noChangeArrowheads="1"/>
          </p:cNvSpPr>
          <p:nvPr/>
        </p:nvSpPr>
        <p:spPr bwMode="auto">
          <a:xfrm>
            <a:off x="1547813" y="884238"/>
            <a:ext cx="2809875" cy="457200"/>
          </a:xfrm>
          <a:prstGeom prst="rect">
            <a:avLst/>
          </a:prstGeom>
          <a:noFill/>
          <a:ln w="9525">
            <a:noFill/>
            <a:miter lim="800000"/>
            <a:headEnd/>
            <a:tailEnd/>
          </a:ln>
        </p:spPr>
        <p:txBody>
          <a:bodyPr wrap="none">
            <a:spAutoFit/>
          </a:bodyPr>
          <a:lstStyle/>
          <a:p>
            <a:r>
              <a:rPr lang="de-DE" sz="2400" b="1"/>
              <a:t>Formel von Bayes</a:t>
            </a:r>
          </a:p>
        </p:txBody>
      </p:sp>
      <p:pic>
        <p:nvPicPr>
          <p:cNvPr id="250883" name="Picture 3" descr="Thomasbayes"/>
          <p:cNvPicPr>
            <a:picLocks noGrp="1" noChangeAspect="1" noChangeArrowheads="1"/>
          </p:cNvPicPr>
          <p:nvPr>
            <p:ph idx="4294967295"/>
          </p:nvPr>
        </p:nvPicPr>
        <p:blipFill>
          <a:blip r:embed="rId3" cstate="print"/>
          <a:srcRect/>
          <a:stretch>
            <a:fillRect/>
          </a:stretch>
        </p:blipFill>
        <p:spPr>
          <a:xfrm>
            <a:off x="6508750" y="476250"/>
            <a:ext cx="1879600" cy="2016125"/>
          </a:xfrm>
          <a:noFill/>
        </p:spPr>
      </p:pic>
      <p:sp>
        <p:nvSpPr>
          <p:cNvPr id="250884" name="Text Box 4"/>
          <p:cNvSpPr txBox="1">
            <a:spLocks noChangeArrowheads="1"/>
          </p:cNvSpPr>
          <p:nvPr/>
        </p:nvSpPr>
        <p:spPr bwMode="auto">
          <a:xfrm>
            <a:off x="6300788" y="2420938"/>
            <a:ext cx="2463800" cy="304800"/>
          </a:xfrm>
          <a:prstGeom prst="rect">
            <a:avLst/>
          </a:prstGeom>
          <a:noFill/>
          <a:ln w="9525">
            <a:noFill/>
            <a:miter lim="800000"/>
            <a:headEnd/>
            <a:tailEnd/>
          </a:ln>
        </p:spPr>
        <p:txBody>
          <a:bodyPr wrap="none">
            <a:spAutoFit/>
          </a:bodyPr>
          <a:lstStyle/>
          <a:p>
            <a:r>
              <a:rPr lang="de-DE" sz="1400"/>
              <a:t>Thomas Bayes ~1702 - 1761</a:t>
            </a:r>
          </a:p>
        </p:txBody>
      </p:sp>
      <p:sp>
        <p:nvSpPr>
          <p:cNvPr id="250890" name="Text Box 10"/>
          <p:cNvSpPr txBox="1">
            <a:spLocks noChangeArrowheads="1"/>
          </p:cNvSpPr>
          <p:nvPr/>
        </p:nvSpPr>
        <p:spPr bwMode="auto">
          <a:xfrm>
            <a:off x="238125" y="2781300"/>
            <a:ext cx="7681911" cy="707886"/>
          </a:xfrm>
          <a:prstGeom prst="rect">
            <a:avLst/>
          </a:prstGeom>
          <a:noFill/>
          <a:ln w="9525">
            <a:noFill/>
            <a:miter lim="800000"/>
            <a:headEnd/>
            <a:tailEnd/>
          </a:ln>
        </p:spPr>
        <p:txBody>
          <a:bodyPr wrap="none">
            <a:spAutoFit/>
          </a:bodyPr>
          <a:lstStyle/>
          <a:p>
            <a:r>
              <a:rPr lang="de-DE" sz="2000" b="1" dirty="0" smtClean="0"/>
              <a:t>PPV = (Sensitivität x Prävalenz) /</a:t>
            </a:r>
          </a:p>
          <a:p>
            <a:r>
              <a:rPr lang="de-DE" sz="2000" b="1" dirty="0" smtClean="0"/>
              <a:t>           (Sensitivität x Prävalenz +(1- Spezifität) x (1-Prävalenz))</a:t>
            </a:r>
            <a:endParaRPr lang="de-DE" sz="2000" b="1" dirty="0"/>
          </a:p>
        </p:txBody>
      </p:sp>
      <p:sp>
        <p:nvSpPr>
          <p:cNvPr id="250891" name="Text Box 12"/>
          <p:cNvSpPr txBox="1">
            <a:spLocks noChangeArrowheads="1"/>
          </p:cNvSpPr>
          <p:nvPr/>
        </p:nvSpPr>
        <p:spPr bwMode="auto">
          <a:xfrm>
            <a:off x="323850" y="3803165"/>
            <a:ext cx="7446269" cy="830997"/>
          </a:xfrm>
          <a:prstGeom prst="rect">
            <a:avLst/>
          </a:prstGeom>
          <a:noFill/>
          <a:ln w="9525">
            <a:noFill/>
            <a:miter lim="800000"/>
            <a:headEnd/>
            <a:tailEnd/>
          </a:ln>
        </p:spPr>
        <p:txBody>
          <a:bodyPr wrap="none">
            <a:spAutoFit/>
          </a:bodyPr>
          <a:lstStyle/>
          <a:p>
            <a:r>
              <a:rPr lang="de-DE" dirty="0">
                <a:solidFill>
                  <a:srgbClr val="FF0000"/>
                </a:solidFill>
              </a:rPr>
              <a:t>Beispiel Mammografie:</a:t>
            </a:r>
            <a:r>
              <a:rPr lang="de-DE" dirty="0"/>
              <a:t> </a:t>
            </a:r>
            <a:endParaRPr lang="de-DE" dirty="0" smtClean="0"/>
          </a:p>
          <a:p>
            <a:r>
              <a:rPr lang="de-DE" dirty="0" smtClean="0"/>
              <a:t>Prävalenz</a:t>
            </a:r>
            <a:r>
              <a:rPr lang="de-DE" dirty="0"/>
              <a:t>: </a:t>
            </a:r>
            <a:r>
              <a:rPr lang="de-DE" dirty="0" smtClean="0"/>
              <a:t>1%,  </a:t>
            </a:r>
            <a:r>
              <a:rPr lang="de-DE" dirty="0"/>
              <a:t>Sensitivität: </a:t>
            </a:r>
            <a:r>
              <a:rPr lang="de-DE" dirty="0" smtClean="0"/>
              <a:t>90%,  </a:t>
            </a:r>
            <a:r>
              <a:rPr lang="de-DE" dirty="0"/>
              <a:t>Spezifität</a:t>
            </a:r>
            <a:r>
              <a:rPr lang="de-DE" dirty="0" smtClean="0"/>
              <a:t>: 98%</a:t>
            </a:r>
            <a:endParaRPr lang="de-DE" dirty="0"/>
          </a:p>
        </p:txBody>
      </p:sp>
      <p:sp>
        <p:nvSpPr>
          <p:cNvPr id="250892" name="Line 13"/>
          <p:cNvSpPr>
            <a:spLocks noChangeShapeType="1"/>
          </p:cNvSpPr>
          <p:nvPr/>
        </p:nvSpPr>
        <p:spPr bwMode="auto">
          <a:xfrm>
            <a:off x="3146425" y="5229225"/>
            <a:ext cx="2938463" cy="0"/>
          </a:xfrm>
          <a:prstGeom prst="line">
            <a:avLst/>
          </a:prstGeom>
          <a:noFill/>
          <a:ln w="9525">
            <a:solidFill>
              <a:schemeClr val="tx1"/>
            </a:solidFill>
            <a:round/>
            <a:headEnd/>
            <a:tailEnd/>
          </a:ln>
        </p:spPr>
        <p:txBody>
          <a:bodyPr/>
          <a:lstStyle/>
          <a:p>
            <a:endParaRPr lang="en-US"/>
          </a:p>
        </p:txBody>
      </p:sp>
      <p:sp>
        <p:nvSpPr>
          <p:cNvPr id="250893" name="Text Box 14"/>
          <p:cNvSpPr txBox="1">
            <a:spLocks noChangeArrowheads="1"/>
          </p:cNvSpPr>
          <p:nvPr/>
        </p:nvSpPr>
        <p:spPr bwMode="auto">
          <a:xfrm>
            <a:off x="2282825" y="5032375"/>
            <a:ext cx="787400" cy="366713"/>
          </a:xfrm>
          <a:prstGeom prst="rect">
            <a:avLst/>
          </a:prstGeom>
          <a:noFill/>
          <a:ln w="9525">
            <a:noFill/>
            <a:miter lim="800000"/>
            <a:headEnd/>
            <a:tailEnd/>
          </a:ln>
        </p:spPr>
        <p:txBody>
          <a:bodyPr wrap="none">
            <a:spAutoFit/>
          </a:bodyPr>
          <a:lstStyle/>
          <a:p>
            <a:r>
              <a:rPr lang="de-DE"/>
              <a:t>ppV =</a:t>
            </a:r>
          </a:p>
        </p:txBody>
      </p:sp>
      <p:sp>
        <p:nvSpPr>
          <p:cNvPr id="250894" name="Text Box 15"/>
          <p:cNvSpPr txBox="1">
            <a:spLocks noChangeArrowheads="1"/>
          </p:cNvSpPr>
          <p:nvPr/>
        </p:nvSpPr>
        <p:spPr bwMode="auto">
          <a:xfrm>
            <a:off x="3973513" y="4816475"/>
            <a:ext cx="1274708" cy="369332"/>
          </a:xfrm>
          <a:prstGeom prst="rect">
            <a:avLst/>
          </a:prstGeom>
          <a:noFill/>
          <a:ln w="9525">
            <a:noFill/>
            <a:miter lim="800000"/>
            <a:headEnd/>
            <a:tailEnd/>
          </a:ln>
        </p:spPr>
        <p:txBody>
          <a:bodyPr wrap="none">
            <a:spAutoFit/>
          </a:bodyPr>
          <a:lstStyle/>
          <a:p>
            <a:r>
              <a:rPr lang="de-DE" dirty="0" smtClean="0"/>
              <a:t>0.90 </a:t>
            </a:r>
            <a:r>
              <a:rPr lang="de-DE" dirty="0"/>
              <a:t>· </a:t>
            </a:r>
            <a:r>
              <a:rPr lang="de-DE" dirty="0" smtClean="0"/>
              <a:t>0.01</a:t>
            </a:r>
            <a:endParaRPr lang="de-DE" dirty="0"/>
          </a:p>
        </p:txBody>
      </p:sp>
      <p:sp>
        <p:nvSpPr>
          <p:cNvPr id="250895" name="Text Box 16"/>
          <p:cNvSpPr txBox="1">
            <a:spLocks noChangeArrowheads="1"/>
          </p:cNvSpPr>
          <p:nvPr/>
        </p:nvSpPr>
        <p:spPr bwMode="auto">
          <a:xfrm>
            <a:off x="3125788" y="5248275"/>
            <a:ext cx="2627642" cy="369332"/>
          </a:xfrm>
          <a:prstGeom prst="rect">
            <a:avLst/>
          </a:prstGeom>
          <a:noFill/>
          <a:ln w="9525">
            <a:noFill/>
            <a:miter lim="800000"/>
            <a:headEnd/>
            <a:tailEnd/>
          </a:ln>
        </p:spPr>
        <p:txBody>
          <a:bodyPr wrap="none">
            <a:spAutoFit/>
          </a:bodyPr>
          <a:lstStyle/>
          <a:p>
            <a:r>
              <a:rPr lang="de-DE" dirty="0" smtClean="0"/>
              <a:t>0.90 </a:t>
            </a:r>
            <a:r>
              <a:rPr lang="de-DE" dirty="0"/>
              <a:t>· </a:t>
            </a:r>
            <a:r>
              <a:rPr lang="de-DE" dirty="0" smtClean="0"/>
              <a:t>0.01 </a:t>
            </a:r>
            <a:r>
              <a:rPr lang="de-DE" dirty="0"/>
              <a:t>+ </a:t>
            </a:r>
            <a:r>
              <a:rPr lang="de-DE" dirty="0" smtClean="0"/>
              <a:t>0.02 </a:t>
            </a:r>
            <a:r>
              <a:rPr lang="de-DE" dirty="0"/>
              <a:t>· </a:t>
            </a:r>
            <a:r>
              <a:rPr lang="de-DE" dirty="0" smtClean="0"/>
              <a:t>0.99</a:t>
            </a:r>
            <a:endParaRPr lang="de-DE" dirty="0"/>
          </a:p>
        </p:txBody>
      </p:sp>
      <p:sp>
        <p:nvSpPr>
          <p:cNvPr id="250896" name="Text Box 17"/>
          <p:cNvSpPr txBox="1">
            <a:spLocks noChangeArrowheads="1"/>
          </p:cNvSpPr>
          <p:nvPr/>
        </p:nvSpPr>
        <p:spPr bwMode="auto">
          <a:xfrm>
            <a:off x="2406650" y="5032375"/>
            <a:ext cx="184150" cy="366713"/>
          </a:xfrm>
          <a:prstGeom prst="rect">
            <a:avLst/>
          </a:prstGeom>
          <a:noFill/>
          <a:ln w="9525">
            <a:noFill/>
            <a:miter lim="800000"/>
            <a:headEnd/>
            <a:tailEnd/>
          </a:ln>
        </p:spPr>
        <p:txBody>
          <a:bodyPr wrap="none">
            <a:spAutoFit/>
          </a:bodyPr>
          <a:lstStyle/>
          <a:p>
            <a:endParaRPr lang="en-US"/>
          </a:p>
        </p:txBody>
      </p:sp>
      <p:sp>
        <p:nvSpPr>
          <p:cNvPr id="250897" name="Text Box 18"/>
          <p:cNvSpPr txBox="1">
            <a:spLocks noChangeArrowheads="1"/>
          </p:cNvSpPr>
          <p:nvPr/>
        </p:nvSpPr>
        <p:spPr bwMode="auto">
          <a:xfrm>
            <a:off x="6227763" y="5013325"/>
            <a:ext cx="960519" cy="369332"/>
          </a:xfrm>
          <a:prstGeom prst="rect">
            <a:avLst/>
          </a:prstGeom>
          <a:noFill/>
          <a:ln w="9525">
            <a:noFill/>
            <a:miter lim="800000"/>
            <a:headEnd/>
            <a:tailEnd/>
          </a:ln>
        </p:spPr>
        <p:txBody>
          <a:bodyPr wrap="none">
            <a:spAutoFit/>
          </a:bodyPr>
          <a:lstStyle/>
          <a:p>
            <a:r>
              <a:rPr lang="de-DE" dirty="0"/>
              <a:t> =  </a:t>
            </a:r>
            <a:r>
              <a:rPr lang="de-DE" dirty="0" smtClean="0"/>
              <a:t>0.31</a:t>
            </a:r>
            <a:endParaRPr lang="de-DE" dirty="0"/>
          </a:p>
        </p:txBody>
      </p:sp>
    </p:spTree>
    <p:extLst>
      <p:ext uri="{BB962C8B-B14F-4D97-AF65-F5344CB8AC3E}">
        <p14:creationId xmlns:p14="http://schemas.microsoft.com/office/powerpoint/2010/main" val="2394354687"/>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23AEA0B-995C-418D-8FBD-A414591A3DD7}" type="datetime1">
              <a:rPr lang="de-AT" smtClean="0"/>
              <a:pPr/>
              <a:t>18.06.2021</a:t>
            </a:fld>
            <a:endParaRPr lang="de-DE" altLang="en-US"/>
          </a:p>
        </p:txBody>
      </p:sp>
      <p:sp>
        <p:nvSpPr>
          <p:cNvPr id="3" name="Fußzeilenplatzhalter 2"/>
          <p:cNvSpPr>
            <a:spLocks noGrp="1"/>
          </p:cNvSpPr>
          <p:nvPr>
            <p:ph type="ftr" sz="quarter" idx="11"/>
          </p:nvPr>
        </p:nvSpPr>
        <p:spPr/>
        <p:txBody>
          <a:bodyPr/>
          <a:lstStyle/>
          <a:p>
            <a:r>
              <a:rPr lang="de-DE" altLang="en-US" smtClean="0"/>
              <a:t>hanno.ulmer@i-med.ac.at</a:t>
            </a:r>
            <a:endParaRPr lang="de-DE" altLang="en-US"/>
          </a:p>
        </p:txBody>
      </p:sp>
      <p:sp>
        <p:nvSpPr>
          <p:cNvPr id="4" name="Foliennummernplatzhalter 3"/>
          <p:cNvSpPr>
            <a:spLocks noGrp="1"/>
          </p:cNvSpPr>
          <p:nvPr>
            <p:ph type="sldNum" sz="quarter" idx="12"/>
          </p:nvPr>
        </p:nvSpPr>
        <p:spPr/>
        <p:txBody>
          <a:bodyPr/>
          <a:lstStyle/>
          <a:p>
            <a:r>
              <a:rPr lang="de-DE" altLang="en-US" smtClean="0"/>
              <a:t>Seite </a:t>
            </a:r>
            <a:fld id="{868A1E8A-DB60-4AF5-B189-6B5C31AFD598}" type="slidenum">
              <a:rPr lang="de-DE" altLang="en-US" smtClean="0"/>
              <a:pPr/>
              <a:t>255</a:t>
            </a:fld>
            <a:endParaRPr lang="de-DE" altLang="en-US"/>
          </a:p>
        </p:txBody>
      </p:sp>
      <p:pic>
        <p:nvPicPr>
          <p:cNvPr id="850946" name="Picture 2" descr="Faktenbox Mammographie DE 11-20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20" y="548680"/>
            <a:ext cx="4620485" cy="3198798"/>
          </a:xfrm>
          <a:prstGeom prst="rect">
            <a:avLst/>
          </a:prstGeom>
          <a:noFill/>
          <a:extLst>
            <a:ext uri="{909E8E84-426E-40DD-AFC4-6F175D3DCCD1}">
              <a14:hiddenFill xmlns:a14="http://schemas.microsoft.com/office/drawing/2010/main">
                <a:solidFill>
                  <a:srgbClr val="FFFFFF"/>
                </a:solidFill>
              </a14:hiddenFill>
            </a:ext>
          </a:extLst>
        </p:spPr>
      </p:pic>
      <p:pic>
        <p:nvPicPr>
          <p:cNvPr id="850948" name="Picture 4" descr="PSA Facts Box DE 04-2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8690" y="548680"/>
            <a:ext cx="4557008" cy="319879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txBox="1">
            <a:spLocks noChangeArrowheads="1"/>
          </p:cNvSpPr>
          <p:nvPr/>
        </p:nvSpPr>
        <p:spPr>
          <a:xfrm>
            <a:off x="539750" y="0"/>
            <a:ext cx="7888288" cy="4142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GB" sz="2800" dirty="0" err="1">
                <a:solidFill>
                  <a:srgbClr val="4F81BD"/>
                </a:solidFill>
              </a:rPr>
              <a:t>Zur</a:t>
            </a:r>
            <a:r>
              <a:rPr lang="en-GB" sz="2800" dirty="0">
                <a:solidFill>
                  <a:srgbClr val="4F81BD"/>
                </a:solidFill>
              </a:rPr>
              <a:t> </a:t>
            </a:r>
            <a:r>
              <a:rPr lang="en-GB" sz="2800" dirty="0" err="1" smtClean="0">
                <a:solidFill>
                  <a:srgbClr val="4F81BD"/>
                </a:solidFill>
              </a:rPr>
              <a:t>Diskussion</a:t>
            </a:r>
            <a:r>
              <a:rPr lang="en-GB" sz="2800" dirty="0" smtClean="0">
                <a:solidFill>
                  <a:srgbClr val="4F81BD"/>
                </a:solidFill>
              </a:rPr>
              <a:t> </a:t>
            </a:r>
            <a:endParaRPr lang="en-GB" sz="2800" dirty="0">
              <a:solidFill>
                <a:srgbClr val="4F81BD"/>
              </a:solidFill>
            </a:endParaRPr>
          </a:p>
        </p:txBody>
      </p:sp>
      <p:pic>
        <p:nvPicPr>
          <p:cNvPr id="850950" name="Picture 6" descr="Facts Box Pap DE 06-20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9" y="3747478"/>
            <a:ext cx="4643160" cy="3214497"/>
          </a:xfrm>
          <a:prstGeom prst="rect">
            <a:avLst/>
          </a:prstGeom>
          <a:noFill/>
          <a:extLst>
            <a:ext uri="{909E8E84-426E-40DD-AFC4-6F175D3DCCD1}">
              <a14:hiddenFill xmlns:a14="http://schemas.microsoft.com/office/drawing/2010/main">
                <a:solidFill>
                  <a:srgbClr val="FFFFFF"/>
                </a:solidFill>
              </a14:hiddenFill>
            </a:ext>
          </a:extLst>
        </p:spPr>
      </p:pic>
      <p:pic>
        <p:nvPicPr>
          <p:cNvPr id="850952" name="Picture 8" descr="Facts Box Gardasil DE 05-20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3528" y="3747478"/>
            <a:ext cx="4592170" cy="3179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76851"/>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dirty="0" smtClean="0"/>
              <a:t>Übung: Berechnen Sie das relative und absolute Risiko</a:t>
            </a:r>
            <a:endParaRPr lang="en-US" dirty="0"/>
          </a:p>
        </p:txBody>
      </p:sp>
      <p:sp>
        <p:nvSpPr>
          <p:cNvPr id="3" name="Inhaltsplatzhalter 2"/>
          <p:cNvSpPr>
            <a:spLocks noGrp="1"/>
          </p:cNvSpPr>
          <p:nvPr>
            <p:ph idx="1"/>
          </p:nvPr>
        </p:nvSpPr>
        <p:spPr/>
        <p:txBody>
          <a:bodyPr/>
          <a:lstStyle/>
          <a:p>
            <a:pPr lvl="8">
              <a:buNone/>
            </a:pPr>
            <a:r>
              <a:rPr lang="de-AT" sz="2800" dirty="0" smtClean="0"/>
              <a:t/>
            </a:r>
            <a:br>
              <a:rPr lang="de-AT" sz="2800" dirty="0" smtClean="0"/>
            </a:br>
            <a:endParaRPr lang="de-AT" sz="2800" dirty="0" smtClean="0"/>
          </a:p>
        </p:txBody>
      </p:sp>
      <p:sp>
        <p:nvSpPr>
          <p:cNvPr id="4" name="Datumsplatzhalter 3"/>
          <p:cNvSpPr>
            <a:spLocks noGrp="1"/>
          </p:cNvSpPr>
          <p:nvPr>
            <p:ph type="dt" sz="half" idx="10"/>
          </p:nvPr>
        </p:nvSpPr>
        <p:spPr/>
        <p:txBody>
          <a:bodyPr/>
          <a:lstStyle/>
          <a:p>
            <a:fld id="{A833192F-082F-493A-AABD-D0869F49B4B1}" type="datetime1">
              <a:rPr lang="de-AT" smtClean="0"/>
              <a:pPr/>
              <a:t>18.06.2021</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256</a:t>
            </a:fld>
            <a:endParaRPr lang="de-DE" altLang="en-US"/>
          </a:p>
        </p:txBody>
      </p:sp>
      <p:pic>
        <p:nvPicPr>
          <p:cNvPr id="8" name="Picture 3"/>
          <p:cNvPicPr>
            <a:picLocks noChangeAspect="1" noChangeArrowheads="1"/>
          </p:cNvPicPr>
          <p:nvPr/>
        </p:nvPicPr>
        <p:blipFill>
          <a:blip r:embed="rId2" cstate="print"/>
          <a:srcRect/>
          <a:stretch>
            <a:fillRect/>
          </a:stretch>
        </p:blipFill>
        <p:spPr bwMode="auto">
          <a:xfrm>
            <a:off x="280988" y="2109788"/>
            <a:ext cx="8582025" cy="2638425"/>
          </a:xfrm>
          <a:prstGeom prst="rect">
            <a:avLst/>
          </a:prstGeom>
          <a:noFill/>
          <a:ln w="9525">
            <a:noFill/>
            <a:miter lim="800000"/>
            <a:headEnd/>
            <a:tailEnd/>
          </a:ln>
        </p:spPr>
      </p:pic>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r>
              <a:rPr lang="de-DE"/>
              <a:t>Überlebenszeitanalyse (Survival Analysis)</a:t>
            </a:r>
          </a:p>
        </p:txBody>
      </p:sp>
      <p:sp>
        <p:nvSpPr>
          <p:cNvPr id="7" name="Datumsplatzhalter 3"/>
          <p:cNvSpPr>
            <a:spLocks noGrp="1"/>
          </p:cNvSpPr>
          <p:nvPr>
            <p:ph type="dt" sz="half" idx="10"/>
          </p:nvPr>
        </p:nvSpPr>
        <p:spPr/>
        <p:txBody>
          <a:bodyPr/>
          <a:lstStyle/>
          <a:p>
            <a:fld id="{D0A99FA1-E32C-4FC0-B514-1BD2106BADD4}" type="datetime1">
              <a:rPr lang="de-AT" smtClean="0"/>
              <a:pPr/>
              <a:t>18.06.2021</a:t>
            </a:fld>
            <a:endParaRPr lang="de-DE" altLang="en-US"/>
          </a:p>
        </p:txBody>
      </p:sp>
      <p:sp>
        <p:nvSpPr>
          <p:cNvPr id="8" name="Fußzeilenplatzhalter 4"/>
          <p:cNvSpPr>
            <a:spLocks noGrp="1"/>
          </p:cNvSpPr>
          <p:nvPr>
            <p:ph type="ftr" sz="quarter" idx="11"/>
          </p:nvPr>
        </p:nvSpPr>
        <p:spPr/>
        <p:txBody>
          <a:bodyPr/>
          <a:lstStyle/>
          <a:p>
            <a:r>
              <a:rPr lang="de-DE" altLang="en-US"/>
              <a:t>hanno.ulmer@i-med.ac.at</a:t>
            </a:r>
          </a:p>
        </p:txBody>
      </p:sp>
      <p:sp>
        <p:nvSpPr>
          <p:cNvPr id="9" name="Foliennummernplatzhalter 5"/>
          <p:cNvSpPr>
            <a:spLocks noGrp="1"/>
          </p:cNvSpPr>
          <p:nvPr>
            <p:ph type="sldNum" sz="quarter" idx="12"/>
          </p:nvPr>
        </p:nvSpPr>
        <p:spPr/>
        <p:txBody>
          <a:bodyPr/>
          <a:lstStyle/>
          <a:p>
            <a:r>
              <a:rPr lang="de-DE" altLang="en-US"/>
              <a:t>Seite </a:t>
            </a:r>
            <a:fld id="{C7C165F8-6870-4207-8ECB-1775BF4E3B77}" type="slidenum">
              <a:rPr lang="de-DE" altLang="en-US"/>
              <a:pPr/>
              <a:t>257</a:t>
            </a:fld>
            <a:endParaRPr lang="de-DE" altLang="en-US"/>
          </a:p>
        </p:txBody>
      </p:sp>
      <p:sp>
        <p:nvSpPr>
          <p:cNvPr id="169988" name="Rectangle 4"/>
          <p:cNvSpPr>
            <a:spLocks noChangeArrowheads="1"/>
          </p:cNvSpPr>
          <p:nvPr/>
        </p:nvSpPr>
        <p:spPr bwMode="auto">
          <a:xfrm>
            <a:off x="468313" y="4941888"/>
            <a:ext cx="6480175" cy="1190625"/>
          </a:xfrm>
          <a:prstGeom prst="rect">
            <a:avLst/>
          </a:prstGeom>
          <a:noFill/>
          <a:ln w="9525">
            <a:noFill/>
            <a:miter lim="800000"/>
            <a:headEnd/>
            <a:tailEnd/>
          </a:ln>
          <a:effectLst/>
        </p:spPr>
        <p:txBody>
          <a:bodyPr>
            <a:spAutoFit/>
          </a:bodyPr>
          <a:lstStyle/>
          <a:p>
            <a:r>
              <a:rPr lang="de-AT" b="1" dirty="0"/>
              <a:t>Literatur:</a:t>
            </a:r>
          </a:p>
          <a:p>
            <a:r>
              <a:rPr lang="de-AT" b="1" dirty="0"/>
              <a:t>Ziegler A., Lange S., Bender R.: </a:t>
            </a:r>
          </a:p>
          <a:p>
            <a:r>
              <a:rPr lang="de-AT" b="1" dirty="0"/>
              <a:t>Statistik-Supplement DMW</a:t>
            </a:r>
          </a:p>
          <a:p>
            <a:r>
              <a:rPr lang="de-AT" b="1" dirty="0"/>
              <a:t>	            	</a:t>
            </a:r>
          </a:p>
        </p:txBody>
      </p:sp>
      <p:pic>
        <p:nvPicPr>
          <p:cNvPr id="169989" name="Picture 5"/>
          <p:cNvPicPr>
            <a:picLocks noChangeAspect="1" noChangeArrowheads="1"/>
          </p:cNvPicPr>
          <p:nvPr/>
        </p:nvPicPr>
        <p:blipFill>
          <a:blip r:embed="rId3" cstate="print"/>
          <a:srcRect l="2466" t="15022" r="50507" b="15428"/>
          <a:stretch>
            <a:fillRect/>
          </a:stretch>
        </p:blipFill>
        <p:spPr bwMode="auto">
          <a:xfrm>
            <a:off x="611188" y="1484313"/>
            <a:ext cx="3455987" cy="2049462"/>
          </a:xfrm>
          <a:prstGeom prst="rect">
            <a:avLst/>
          </a:prstGeom>
          <a:noFill/>
          <a:ln w="9525">
            <a:noFill/>
            <a:miter lim="800000"/>
            <a:headEnd/>
            <a:tailEnd/>
          </a:ln>
        </p:spPr>
      </p:pic>
      <p:pic>
        <p:nvPicPr>
          <p:cNvPr id="169990" name="Picture 6"/>
          <p:cNvPicPr>
            <a:picLocks noChangeAspect="1" noChangeArrowheads="1"/>
          </p:cNvPicPr>
          <p:nvPr/>
        </p:nvPicPr>
        <p:blipFill>
          <a:blip r:embed="rId4" cstate="print"/>
          <a:srcRect l="6474" t="16020" r="52058" b="35573"/>
          <a:stretch>
            <a:fillRect/>
          </a:stretch>
        </p:blipFill>
        <p:spPr bwMode="auto">
          <a:xfrm>
            <a:off x="4427538" y="1484313"/>
            <a:ext cx="4032250" cy="2032000"/>
          </a:xfrm>
          <a:prstGeom prst="rect">
            <a:avLst/>
          </a:prstGeom>
          <a:noFill/>
          <a:ln w="9525">
            <a:noFill/>
            <a:miter lim="800000"/>
            <a:headEnd/>
            <a:tailEnd/>
          </a:ln>
        </p:spPr>
      </p:pic>
      <p:pic>
        <p:nvPicPr>
          <p:cNvPr id="169991" name="Picture 7"/>
          <p:cNvPicPr>
            <a:picLocks noChangeAspect="1" noChangeArrowheads="1"/>
          </p:cNvPicPr>
          <p:nvPr/>
        </p:nvPicPr>
        <p:blipFill>
          <a:blip r:embed="rId5" cstate="print"/>
          <a:srcRect l="2060" t="15018" r="56213" b="35757"/>
          <a:stretch>
            <a:fillRect/>
          </a:stretch>
        </p:blipFill>
        <p:spPr bwMode="auto">
          <a:xfrm>
            <a:off x="4427538" y="3789363"/>
            <a:ext cx="4032250" cy="2111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de-DE"/>
              <a:t>Überlebenszeitanalyse (Survival Analysis)</a:t>
            </a:r>
          </a:p>
        </p:txBody>
      </p:sp>
      <p:sp>
        <p:nvSpPr>
          <p:cNvPr id="130051" name="Rectangle 3"/>
          <p:cNvSpPr>
            <a:spLocks noGrp="1" noChangeArrowheads="1"/>
          </p:cNvSpPr>
          <p:nvPr>
            <p:ph idx="1"/>
          </p:nvPr>
        </p:nvSpPr>
        <p:spPr>
          <a:xfrm>
            <a:off x="457200" y="1989138"/>
            <a:ext cx="8229600" cy="4141787"/>
          </a:xfrm>
        </p:spPr>
        <p:txBody>
          <a:bodyPr/>
          <a:lstStyle/>
          <a:p>
            <a:r>
              <a:rPr lang="de-DE" dirty="0"/>
              <a:t>Time-</a:t>
            </a:r>
            <a:r>
              <a:rPr lang="de-DE" dirty="0" err="1"/>
              <a:t>to</a:t>
            </a:r>
            <a:r>
              <a:rPr lang="de-DE" dirty="0"/>
              <a:t>-Event Analyse - Ereigniszeitanalyse</a:t>
            </a:r>
          </a:p>
          <a:p>
            <a:r>
              <a:rPr lang="de-DE" dirty="0"/>
              <a:t>Zwei Variablen:</a:t>
            </a:r>
            <a:br>
              <a:rPr lang="de-DE" dirty="0"/>
            </a:br>
            <a:r>
              <a:rPr lang="de-DE" dirty="0"/>
              <a:t/>
            </a:r>
            <a:br>
              <a:rPr lang="de-DE" dirty="0"/>
            </a:br>
            <a:r>
              <a:rPr lang="de-DE" dirty="0"/>
              <a:t>- Zeit</a:t>
            </a:r>
            <a:br>
              <a:rPr lang="de-DE" dirty="0"/>
            </a:br>
            <a:r>
              <a:rPr lang="de-DE" dirty="0"/>
              <a:t>- Ereignis: bereits eingetreten</a:t>
            </a:r>
            <a:br>
              <a:rPr lang="de-DE" dirty="0"/>
            </a:br>
            <a:r>
              <a:rPr lang="de-DE" dirty="0"/>
              <a:t>		   (noch) nicht eingetreten = zensiert</a:t>
            </a:r>
          </a:p>
          <a:p>
            <a:pPr>
              <a:spcBef>
                <a:spcPct val="80000"/>
              </a:spcBef>
            </a:pPr>
            <a:endParaRPr lang="de-DE" sz="2800" dirty="0"/>
          </a:p>
        </p:txBody>
      </p:sp>
      <p:sp>
        <p:nvSpPr>
          <p:cNvPr id="4" name="Datumsplatzhalter 3"/>
          <p:cNvSpPr>
            <a:spLocks noGrp="1"/>
          </p:cNvSpPr>
          <p:nvPr>
            <p:ph type="dt" sz="half" idx="10"/>
          </p:nvPr>
        </p:nvSpPr>
        <p:spPr/>
        <p:txBody>
          <a:bodyPr/>
          <a:lstStyle/>
          <a:p>
            <a:fld id="{D7F65E25-BD8B-4903-8EA0-F7AA31CF5C2A}" type="datetime1">
              <a:rPr lang="de-AT" smtClean="0"/>
              <a:pPr/>
              <a:t>18.06.2021</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FB0CA358-A93A-4E41-90BD-A08BD39521A9}" type="slidenum">
              <a:rPr lang="de-DE" altLang="en-US"/>
              <a:pPr/>
              <a:t>258</a:t>
            </a:fld>
            <a:endParaRPr lang="de-DE" altLang="en-US"/>
          </a:p>
        </p:txBody>
      </p:sp>
    </p:spTree>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7" name="Rectangle 7"/>
          <p:cNvSpPr>
            <a:spLocks noGrp="1" noChangeArrowheads="1"/>
          </p:cNvSpPr>
          <p:nvPr>
            <p:ph type="title"/>
          </p:nvPr>
        </p:nvSpPr>
        <p:spPr/>
        <p:txBody>
          <a:bodyPr/>
          <a:lstStyle/>
          <a:p>
            <a:r>
              <a:rPr lang="de-DE"/>
              <a:t>Zensierte Daten</a:t>
            </a:r>
          </a:p>
        </p:txBody>
      </p:sp>
      <p:sp>
        <p:nvSpPr>
          <p:cNvPr id="4" name="Datumsplatzhalter 3"/>
          <p:cNvSpPr>
            <a:spLocks noGrp="1"/>
          </p:cNvSpPr>
          <p:nvPr>
            <p:ph type="dt" sz="half" idx="10"/>
          </p:nvPr>
        </p:nvSpPr>
        <p:spPr/>
        <p:txBody>
          <a:bodyPr/>
          <a:lstStyle/>
          <a:p>
            <a:fld id="{2CC42CDB-9E7C-411E-9D1D-3801D7FA9DA8}" type="datetime1">
              <a:rPr lang="de-AT" smtClean="0"/>
              <a:pPr/>
              <a:t>18.06.2021</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9C624BF2-2758-4C45-A17E-D80DCD26F506}" type="slidenum">
              <a:rPr lang="de-DE" altLang="en-US"/>
              <a:pPr/>
              <a:t>259</a:t>
            </a:fld>
            <a:endParaRPr lang="de-DE" altLang="en-US"/>
          </a:p>
        </p:txBody>
      </p:sp>
      <p:pic>
        <p:nvPicPr>
          <p:cNvPr id="128005" name="Picture 5"/>
          <p:cNvPicPr>
            <a:picLocks noChangeAspect="1" noChangeArrowheads="1"/>
          </p:cNvPicPr>
          <p:nvPr/>
        </p:nvPicPr>
        <p:blipFill>
          <a:blip r:embed="rId3" cstate="print"/>
          <a:srcRect/>
          <a:stretch>
            <a:fillRect/>
          </a:stretch>
        </p:blipFill>
        <p:spPr bwMode="auto">
          <a:xfrm>
            <a:off x="0" y="1196975"/>
            <a:ext cx="9144000" cy="50466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Arzneimittelstudie</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26</a:t>
            </a:fld>
            <a:endParaRPr lang="de-AT">
              <a:latin typeface="+mj-lt"/>
            </a:endParaRPr>
          </a:p>
        </p:txBody>
      </p:sp>
      <p:pic>
        <p:nvPicPr>
          <p:cNvPr id="279555" name="Picture 3"/>
          <p:cNvPicPr>
            <a:picLocks noChangeAspect="1" noChangeArrowheads="1"/>
          </p:cNvPicPr>
          <p:nvPr/>
        </p:nvPicPr>
        <p:blipFill>
          <a:blip r:embed="rId3" cstate="print"/>
          <a:srcRect/>
          <a:stretch>
            <a:fillRect/>
          </a:stretch>
        </p:blipFill>
        <p:spPr bwMode="auto">
          <a:xfrm>
            <a:off x="280988" y="2109788"/>
            <a:ext cx="8582025" cy="2638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457200" y="274638"/>
            <a:ext cx="7139136" cy="1143000"/>
          </a:xfrm>
        </p:spPr>
        <p:txBody>
          <a:bodyPr/>
          <a:lstStyle/>
          <a:p>
            <a:r>
              <a:rPr lang="de-DE" dirty="0"/>
              <a:t>Überlebenszeitanalyse (</a:t>
            </a:r>
            <a:r>
              <a:rPr lang="de-DE" dirty="0" err="1"/>
              <a:t>Survival</a:t>
            </a:r>
            <a:r>
              <a:rPr lang="de-DE" dirty="0"/>
              <a:t> Analysis)</a:t>
            </a:r>
          </a:p>
        </p:txBody>
      </p:sp>
      <p:sp>
        <p:nvSpPr>
          <p:cNvPr id="125955" name="Rectangle 3"/>
          <p:cNvSpPr>
            <a:spLocks noGrp="1" noChangeArrowheads="1"/>
          </p:cNvSpPr>
          <p:nvPr>
            <p:ph idx="1"/>
          </p:nvPr>
        </p:nvSpPr>
        <p:spPr>
          <a:xfrm>
            <a:off x="457200" y="1989138"/>
            <a:ext cx="8229600" cy="4141787"/>
          </a:xfrm>
        </p:spPr>
        <p:txBody>
          <a:bodyPr>
            <a:normAutofit fontScale="92500"/>
          </a:bodyPr>
          <a:lstStyle/>
          <a:p>
            <a:r>
              <a:rPr lang="de-DE" dirty="0"/>
              <a:t>Kaplan-Meier Methode</a:t>
            </a:r>
            <a:br>
              <a:rPr lang="de-DE" dirty="0"/>
            </a:br>
            <a:r>
              <a:rPr lang="de-DE" dirty="0" smtClean="0"/>
              <a:t/>
            </a:r>
            <a:br>
              <a:rPr lang="de-DE" dirty="0" smtClean="0"/>
            </a:br>
            <a:r>
              <a:rPr lang="de-DE" dirty="0" smtClean="0"/>
              <a:t>KAPLAN</a:t>
            </a:r>
            <a:r>
              <a:rPr lang="de-DE" dirty="0"/>
              <a:t>, E. L. </a:t>
            </a:r>
            <a:r>
              <a:rPr lang="de-DE" dirty="0" err="1"/>
              <a:t>and</a:t>
            </a:r>
            <a:r>
              <a:rPr lang="de-DE" dirty="0"/>
              <a:t> MEIER, P. (1958). </a:t>
            </a:r>
            <a:r>
              <a:rPr lang="de-DE" dirty="0" err="1"/>
              <a:t>Nonparametric</a:t>
            </a:r>
            <a:r>
              <a:rPr lang="de-DE" dirty="0"/>
              <a:t> </a:t>
            </a:r>
            <a:r>
              <a:rPr lang="de-DE" dirty="0" err="1"/>
              <a:t>estimation</a:t>
            </a:r>
            <a:r>
              <a:rPr lang="de-DE" dirty="0"/>
              <a:t> </a:t>
            </a:r>
            <a:r>
              <a:rPr lang="de-DE" dirty="0" err="1"/>
              <a:t>from</a:t>
            </a:r>
            <a:r>
              <a:rPr lang="de-DE" dirty="0"/>
              <a:t> </a:t>
            </a:r>
            <a:r>
              <a:rPr lang="de-DE" dirty="0" err="1"/>
              <a:t>incomplete</a:t>
            </a:r>
            <a:r>
              <a:rPr lang="de-DE" dirty="0"/>
              <a:t> </a:t>
            </a:r>
            <a:r>
              <a:rPr lang="de-DE" dirty="0" err="1"/>
              <a:t>observations</a:t>
            </a:r>
            <a:r>
              <a:rPr lang="de-DE" dirty="0"/>
              <a:t>. J. Amer. Statist. </a:t>
            </a:r>
            <a:r>
              <a:rPr lang="de-DE" dirty="0" err="1"/>
              <a:t>Assoc</a:t>
            </a:r>
            <a:r>
              <a:rPr lang="de-DE" dirty="0"/>
              <a:t>. 53 457-481. </a:t>
            </a:r>
          </a:p>
          <a:p>
            <a:endParaRPr lang="de-DE" dirty="0" smtClean="0"/>
          </a:p>
          <a:p>
            <a:r>
              <a:rPr lang="de-DE" dirty="0" smtClean="0"/>
              <a:t>Log-Rank </a:t>
            </a:r>
            <a:r>
              <a:rPr lang="de-DE" dirty="0"/>
              <a:t>Test</a:t>
            </a:r>
          </a:p>
          <a:p>
            <a:endParaRPr lang="de-DE" dirty="0" smtClean="0"/>
          </a:p>
          <a:p>
            <a:r>
              <a:rPr lang="de-DE" dirty="0" smtClean="0"/>
              <a:t>Cox Proportional </a:t>
            </a:r>
            <a:r>
              <a:rPr lang="de-DE" dirty="0" err="1" smtClean="0"/>
              <a:t>Hazards</a:t>
            </a:r>
            <a:r>
              <a:rPr lang="de-DE" dirty="0" smtClean="0"/>
              <a:t> Modelle</a:t>
            </a:r>
            <a:br>
              <a:rPr lang="de-DE" dirty="0" smtClean="0"/>
            </a:br>
            <a:r>
              <a:rPr lang="de-DE" dirty="0" smtClean="0"/>
              <a:t/>
            </a:r>
            <a:br>
              <a:rPr lang="de-DE" dirty="0" smtClean="0"/>
            </a:br>
            <a:r>
              <a:rPr lang="de-DE" dirty="0" smtClean="0"/>
              <a:t>Cox, D. R. (1972). Regression Models </a:t>
            </a:r>
            <a:r>
              <a:rPr lang="de-DE" dirty="0" err="1" smtClean="0"/>
              <a:t>and</a:t>
            </a:r>
            <a:r>
              <a:rPr lang="de-DE" dirty="0" smtClean="0"/>
              <a:t> Life </a:t>
            </a:r>
            <a:r>
              <a:rPr lang="de-DE" dirty="0" err="1" smtClean="0"/>
              <a:t>Tables</a:t>
            </a:r>
            <a:r>
              <a:rPr lang="de-DE" dirty="0" smtClean="0"/>
              <a:t> (</a:t>
            </a:r>
            <a:r>
              <a:rPr lang="de-DE" dirty="0" err="1" smtClean="0"/>
              <a:t>with</a:t>
            </a:r>
            <a:r>
              <a:rPr lang="de-DE" dirty="0" smtClean="0"/>
              <a:t> </a:t>
            </a:r>
            <a:r>
              <a:rPr lang="de-DE" dirty="0" err="1" smtClean="0"/>
              <a:t>discussion</a:t>
            </a:r>
            <a:r>
              <a:rPr lang="de-DE" dirty="0" smtClean="0"/>
              <a:t>). J. R. </a:t>
            </a:r>
            <a:r>
              <a:rPr lang="de-DE" dirty="0" err="1" smtClean="0"/>
              <a:t>Statistic</a:t>
            </a:r>
            <a:r>
              <a:rPr lang="de-DE" dirty="0" smtClean="0"/>
              <a:t>. </a:t>
            </a:r>
            <a:r>
              <a:rPr lang="de-DE" dirty="0" err="1" smtClean="0"/>
              <a:t>Soc</a:t>
            </a:r>
            <a:r>
              <a:rPr lang="de-DE" dirty="0" smtClean="0"/>
              <a:t>. 34: 187-220. </a:t>
            </a:r>
          </a:p>
          <a:p>
            <a:pPr>
              <a:spcBef>
                <a:spcPct val="80000"/>
              </a:spcBef>
            </a:pPr>
            <a:endParaRPr lang="de-DE" sz="2000" dirty="0"/>
          </a:p>
        </p:txBody>
      </p:sp>
      <p:sp>
        <p:nvSpPr>
          <p:cNvPr id="4" name="Datumsplatzhalter 3"/>
          <p:cNvSpPr>
            <a:spLocks noGrp="1"/>
          </p:cNvSpPr>
          <p:nvPr>
            <p:ph type="dt" sz="half" idx="10"/>
          </p:nvPr>
        </p:nvSpPr>
        <p:spPr/>
        <p:txBody>
          <a:bodyPr/>
          <a:lstStyle/>
          <a:p>
            <a:fld id="{FFD2E0BC-C323-4C12-ACD5-92F98674BE6F}" type="datetime1">
              <a:rPr lang="de-AT" smtClean="0"/>
              <a:pPr/>
              <a:t>18.06.2021</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B5125A47-4E8A-44C4-9007-1C81D5E01E7A}" type="slidenum">
              <a:rPr lang="de-DE" altLang="en-US"/>
              <a:pPr/>
              <a:t>260</a:t>
            </a:fld>
            <a:endParaRPr lang="de-DE" altLang="en-US"/>
          </a:p>
        </p:txBody>
      </p:sp>
    </p:spTree>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fld id="{B202343F-C431-42C7-81F7-1A2CE3068EE3}" type="datetime1">
              <a:rPr lang="de-AT" smtClean="0"/>
              <a:pPr/>
              <a:t>18.06.2021</a:t>
            </a:fld>
            <a:endParaRPr lang="de-DE" altLang="en-US"/>
          </a:p>
        </p:txBody>
      </p:sp>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52B02F99-9300-4FF5-A917-0A5BAAC686DB}" type="slidenum">
              <a:rPr lang="de-DE" altLang="en-US"/>
              <a:pPr/>
              <a:t>261</a:t>
            </a:fld>
            <a:endParaRPr lang="de-DE" altLang="en-US"/>
          </a:p>
        </p:txBody>
      </p:sp>
      <p:pic>
        <p:nvPicPr>
          <p:cNvPr id="192516" name="Picture 4"/>
          <p:cNvPicPr>
            <a:picLocks noChangeAspect="1" noChangeArrowheads="1"/>
          </p:cNvPicPr>
          <p:nvPr/>
        </p:nvPicPr>
        <p:blipFill>
          <a:blip r:embed="rId3" cstate="print"/>
          <a:srcRect/>
          <a:stretch>
            <a:fillRect/>
          </a:stretch>
        </p:blipFill>
        <p:spPr bwMode="auto">
          <a:xfrm>
            <a:off x="539750" y="1484313"/>
            <a:ext cx="4938713" cy="4343400"/>
          </a:xfrm>
          <a:prstGeom prst="rect">
            <a:avLst/>
          </a:prstGeom>
          <a:noFill/>
          <a:ln w="9525">
            <a:noFill/>
            <a:miter lim="800000"/>
            <a:headEnd/>
            <a:tailEnd/>
          </a:ln>
          <a:effectLst/>
        </p:spPr>
      </p:pic>
      <p:pic>
        <p:nvPicPr>
          <p:cNvPr id="192517" name="Picture 5"/>
          <p:cNvPicPr>
            <a:picLocks noChangeAspect="1" noChangeArrowheads="1"/>
          </p:cNvPicPr>
          <p:nvPr/>
        </p:nvPicPr>
        <p:blipFill>
          <a:blip r:embed="rId4" cstate="print"/>
          <a:srcRect/>
          <a:stretch>
            <a:fillRect/>
          </a:stretch>
        </p:blipFill>
        <p:spPr bwMode="auto">
          <a:xfrm>
            <a:off x="5435600" y="1557338"/>
            <a:ext cx="3457575" cy="2359025"/>
          </a:xfrm>
          <a:prstGeom prst="rect">
            <a:avLst/>
          </a:prstGeom>
          <a:noFill/>
          <a:ln w="9525">
            <a:noFill/>
            <a:miter lim="800000"/>
            <a:headEnd/>
            <a:tailEnd/>
          </a:ln>
          <a:effectLst/>
        </p:spPr>
      </p:pic>
      <p:sp>
        <p:nvSpPr>
          <p:cNvPr id="192518" name="Rectangle 6"/>
          <p:cNvSpPr>
            <a:spLocks noChangeArrowheads="1"/>
          </p:cNvSpPr>
          <p:nvPr/>
        </p:nvSpPr>
        <p:spPr bwMode="auto">
          <a:xfrm>
            <a:off x="539750" y="620713"/>
            <a:ext cx="4287838" cy="579437"/>
          </a:xfrm>
          <a:prstGeom prst="rect">
            <a:avLst/>
          </a:prstGeom>
          <a:noFill/>
          <a:ln w="9525">
            <a:noFill/>
            <a:miter lim="800000"/>
            <a:headEnd/>
            <a:tailEnd/>
          </a:ln>
          <a:effectLst/>
        </p:spPr>
        <p:txBody>
          <a:bodyPr wrap="none">
            <a:spAutoFit/>
          </a:bodyPr>
          <a:lstStyle/>
          <a:p>
            <a:r>
              <a:rPr lang="de-DE" sz="3200">
                <a:solidFill>
                  <a:srgbClr val="000036"/>
                </a:solidFill>
              </a:rPr>
              <a:t>Kaplan-Meier Methode</a:t>
            </a:r>
            <a:endParaRPr lang="de-DE">
              <a:solidFill>
                <a:srgbClr val="000036"/>
              </a:solidFill>
            </a:endParaRPr>
          </a:p>
        </p:txBody>
      </p:sp>
    </p:spTree>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r>
              <a:rPr lang="de-DE"/>
              <a:t>Log-Rank Test</a:t>
            </a:r>
          </a:p>
        </p:txBody>
      </p:sp>
      <p:sp>
        <p:nvSpPr>
          <p:cNvPr id="138244" name="Rectangle 4"/>
          <p:cNvSpPr>
            <a:spLocks noGrp="1" noChangeArrowheads="1"/>
          </p:cNvSpPr>
          <p:nvPr>
            <p:ph idx="1"/>
          </p:nvPr>
        </p:nvSpPr>
        <p:spPr>
          <a:xfrm>
            <a:off x="467544" y="1772817"/>
            <a:ext cx="8229600" cy="3240360"/>
          </a:xfrm>
          <a:noFill/>
          <a:ln/>
        </p:spPr>
        <p:txBody>
          <a:bodyPr/>
          <a:lstStyle/>
          <a:p>
            <a:r>
              <a:rPr lang="de-AT" b="1" dirty="0"/>
              <a:t>Vergleich von Überlebenszeiten </a:t>
            </a:r>
          </a:p>
          <a:p>
            <a:pPr lvl="1"/>
            <a:r>
              <a:rPr lang="de-AT" dirty="0"/>
              <a:t>H</a:t>
            </a:r>
            <a:r>
              <a:rPr lang="de-AT" baseline="-25000" dirty="0"/>
              <a:t>0</a:t>
            </a:r>
            <a:r>
              <a:rPr lang="de-AT" dirty="0"/>
              <a:t>: Es besteht eine Gleichverteilung der Überlebenszeiten</a:t>
            </a:r>
          </a:p>
          <a:p>
            <a:pPr lvl="1"/>
            <a:r>
              <a:rPr lang="de-AT" dirty="0"/>
              <a:t>H</a:t>
            </a:r>
            <a:r>
              <a:rPr lang="de-AT" baseline="-25000" dirty="0"/>
              <a:t>1</a:t>
            </a:r>
            <a:r>
              <a:rPr lang="de-AT" dirty="0"/>
              <a:t>: Die Überlebenszeiten sind unterschiedlich </a:t>
            </a:r>
            <a:r>
              <a:rPr lang="de-AT" dirty="0" smtClean="0"/>
              <a:t>verteilt</a:t>
            </a:r>
          </a:p>
          <a:p>
            <a:r>
              <a:rPr lang="de-AT" b="1" dirty="0" smtClean="0"/>
              <a:t>Einschränkungen</a:t>
            </a:r>
          </a:p>
          <a:p>
            <a:pPr lvl="1"/>
            <a:r>
              <a:rPr lang="de-AT" dirty="0" smtClean="0"/>
              <a:t>Probleme bei Überscheidungen der Kurven</a:t>
            </a:r>
          </a:p>
          <a:p>
            <a:pPr lvl="1"/>
            <a:r>
              <a:rPr lang="de-AT" dirty="0" smtClean="0"/>
              <a:t>Alternative </a:t>
            </a:r>
            <a:r>
              <a:rPr lang="de-AT" dirty="0" err="1" smtClean="0"/>
              <a:t>Peto</a:t>
            </a:r>
            <a:r>
              <a:rPr lang="de-AT" dirty="0" smtClean="0"/>
              <a:t>-Test</a:t>
            </a:r>
          </a:p>
        </p:txBody>
      </p:sp>
      <p:sp>
        <p:nvSpPr>
          <p:cNvPr id="4" name="Datumsplatzhalter 3"/>
          <p:cNvSpPr>
            <a:spLocks noGrp="1"/>
          </p:cNvSpPr>
          <p:nvPr>
            <p:ph type="dt" sz="half" idx="10"/>
          </p:nvPr>
        </p:nvSpPr>
        <p:spPr/>
        <p:txBody>
          <a:bodyPr/>
          <a:lstStyle/>
          <a:p>
            <a:fld id="{3A604255-8E01-48D7-8F2A-9E99297DC27F}" type="datetime1">
              <a:rPr lang="de-AT" smtClean="0"/>
              <a:pPr/>
              <a:t>18.06.2021</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37E89BB3-36C7-4981-8951-62477BF47DAC}" type="slidenum">
              <a:rPr lang="de-DE" altLang="en-US"/>
              <a:pPr/>
              <a:t>262</a:t>
            </a:fld>
            <a:endParaRPr lang="de-DE" altLang="en-US"/>
          </a:p>
        </p:txBody>
      </p:sp>
    </p:spTree>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Disease-free</a:t>
            </a:r>
            <a:r>
              <a:rPr lang="de-AT" dirty="0" smtClean="0"/>
              <a:t>/Overall </a:t>
            </a:r>
            <a:r>
              <a:rPr lang="de-AT" dirty="0" err="1" smtClean="0"/>
              <a:t>Survival</a:t>
            </a:r>
            <a:r>
              <a:rPr lang="de-AT" dirty="0" smtClean="0"/>
              <a:t/>
            </a:r>
            <a:br>
              <a:rPr lang="de-AT" dirty="0" smtClean="0"/>
            </a:br>
            <a:r>
              <a:rPr lang="de-AT" dirty="0" err="1" smtClean="0"/>
              <a:t>Incidence</a:t>
            </a:r>
            <a:r>
              <a:rPr lang="de-AT" dirty="0" smtClean="0"/>
              <a:t> </a:t>
            </a:r>
            <a:r>
              <a:rPr lang="de-AT" dirty="0" err="1" smtClean="0"/>
              <a:t>of</a:t>
            </a:r>
            <a:r>
              <a:rPr lang="de-AT" dirty="0" smtClean="0"/>
              <a:t> </a:t>
            </a:r>
            <a:r>
              <a:rPr lang="de-AT" dirty="0" err="1" smtClean="0"/>
              <a:t>Relapse</a:t>
            </a:r>
            <a:r>
              <a:rPr lang="de-AT" dirty="0" smtClean="0"/>
              <a:t>/Death</a:t>
            </a:r>
            <a:endParaRPr lang="en-US" dirty="0"/>
          </a:p>
        </p:txBody>
      </p:sp>
      <p:sp>
        <p:nvSpPr>
          <p:cNvPr id="4" name="Datumsplatzhalter 3"/>
          <p:cNvSpPr>
            <a:spLocks noGrp="1"/>
          </p:cNvSpPr>
          <p:nvPr>
            <p:ph type="dt" sz="half" idx="10"/>
          </p:nvPr>
        </p:nvSpPr>
        <p:spPr/>
        <p:txBody>
          <a:bodyPr/>
          <a:lstStyle/>
          <a:p>
            <a:fld id="{88D0F057-C176-41B1-A36C-FF6D2FEE45B0}" type="datetime1">
              <a:rPr lang="de-AT" smtClean="0"/>
              <a:pPr/>
              <a:t>18.06.2021</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dirty="0" smtClean="0"/>
              <a:t>Seite </a:t>
            </a:r>
            <a:fld id="{BE0F3011-52C4-4BC1-A5CB-FF9A0F79CDD4}" type="slidenum">
              <a:rPr lang="de-DE" altLang="en-US" smtClean="0"/>
              <a:pPr/>
              <a:t>263</a:t>
            </a:fld>
            <a:endParaRPr lang="de-DE" altLang="en-US" dirty="0"/>
          </a:p>
        </p:txBody>
      </p:sp>
      <p:pic>
        <p:nvPicPr>
          <p:cNvPr id="518145" name="Picture 1"/>
          <p:cNvPicPr>
            <a:picLocks noChangeAspect="1" noChangeArrowheads="1"/>
          </p:cNvPicPr>
          <p:nvPr/>
        </p:nvPicPr>
        <p:blipFill>
          <a:blip r:embed="rId2" cstate="print"/>
          <a:srcRect/>
          <a:stretch>
            <a:fillRect/>
          </a:stretch>
        </p:blipFill>
        <p:spPr bwMode="auto">
          <a:xfrm>
            <a:off x="395536" y="1628800"/>
            <a:ext cx="3829050" cy="4400550"/>
          </a:xfrm>
          <a:prstGeom prst="rect">
            <a:avLst/>
          </a:prstGeom>
          <a:noFill/>
          <a:ln w="9525">
            <a:noFill/>
            <a:miter lim="800000"/>
            <a:headEnd/>
            <a:tailEnd/>
          </a:ln>
        </p:spPr>
      </p:pic>
      <p:pic>
        <p:nvPicPr>
          <p:cNvPr id="518146" name="Picture 2"/>
          <p:cNvPicPr>
            <a:picLocks noChangeAspect="1" noChangeArrowheads="1"/>
          </p:cNvPicPr>
          <p:nvPr/>
        </p:nvPicPr>
        <p:blipFill>
          <a:blip r:embed="rId3" cstate="print"/>
          <a:srcRect/>
          <a:stretch>
            <a:fillRect/>
          </a:stretch>
        </p:blipFill>
        <p:spPr bwMode="auto">
          <a:xfrm>
            <a:off x="4355976" y="1700808"/>
            <a:ext cx="3819525" cy="4619625"/>
          </a:xfrm>
          <a:prstGeom prst="rect">
            <a:avLst/>
          </a:prstGeom>
          <a:noFill/>
          <a:ln w="9525">
            <a:noFill/>
            <a:miter lim="800000"/>
            <a:headEnd/>
            <a:tailEnd/>
          </a:ln>
        </p:spPr>
      </p:pic>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normAutofit fontScale="90000"/>
          </a:bodyPr>
          <a:lstStyle/>
          <a:p>
            <a:r>
              <a:rPr lang="de-DE" sz="3600" dirty="0">
                <a:latin typeface="Tahoma" pitchFamily="34" charset="0"/>
              </a:rPr>
              <a:t>Cox Proportional </a:t>
            </a:r>
            <a:r>
              <a:rPr lang="de-DE" sz="3600" dirty="0" err="1">
                <a:latin typeface="Tahoma" pitchFamily="34" charset="0"/>
              </a:rPr>
              <a:t>Hazards</a:t>
            </a:r>
            <a:r>
              <a:rPr lang="de-DE" sz="3600" dirty="0">
                <a:latin typeface="Tahoma" pitchFamily="34" charset="0"/>
              </a:rPr>
              <a:t/>
            </a:r>
            <a:br>
              <a:rPr lang="de-DE" sz="3600" dirty="0">
                <a:latin typeface="Tahoma" pitchFamily="34" charset="0"/>
              </a:rPr>
            </a:br>
            <a:r>
              <a:rPr lang="de-DE" sz="3600" dirty="0">
                <a:latin typeface="Tahoma" pitchFamily="34" charset="0"/>
              </a:rPr>
              <a:t>Regressionsanalyse</a:t>
            </a:r>
          </a:p>
        </p:txBody>
      </p:sp>
      <p:sp>
        <p:nvSpPr>
          <p:cNvPr id="60419" name="Rectangle 3"/>
          <p:cNvSpPr>
            <a:spLocks noGrp="1" noChangeArrowheads="1"/>
          </p:cNvSpPr>
          <p:nvPr>
            <p:ph idx="1"/>
          </p:nvPr>
        </p:nvSpPr>
        <p:spPr>
          <a:xfrm>
            <a:off x="468313" y="2205038"/>
            <a:ext cx="8229600" cy="4530725"/>
          </a:xfrm>
          <a:noFill/>
          <a:ln/>
        </p:spPr>
        <p:txBody>
          <a:bodyPr/>
          <a:lstStyle/>
          <a:p>
            <a:r>
              <a:rPr lang="de-AT" sz="2400" dirty="0">
                <a:latin typeface="Tahoma" pitchFamily="34" charset="0"/>
              </a:rPr>
              <a:t>Untersuchung / Modellierung von prognostischen Faktoren für Ereigniszeiten bei gleichzeitiger Adjustierung für Störfaktoren („</a:t>
            </a:r>
            <a:r>
              <a:rPr lang="de-AT" sz="2400" dirty="0" err="1">
                <a:latin typeface="Tahoma" pitchFamily="34" charset="0"/>
              </a:rPr>
              <a:t>Confounder</a:t>
            </a:r>
            <a:r>
              <a:rPr lang="de-AT" sz="2400" dirty="0">
                <a:latin typeface="Tahoma" pitchFamily="34" charset="0"/>
              </a:rPr>
              <a:t>“)</a:t>
            </a:r>
          </a:p>
          <a:p>
            <a:r>
              <a:rPr lang="de-AT" sz="2400" dirty="0">
                <a:latin typeface="Tahoma" pitchFamily="34" charset="0"/>
              </a:rPr>
              <a:t>Multivariate Erweiterung zu Kaplan-Meier und Log-Rank Test</a:t>
            </a:r>
          </a:p>
          <a:p>
            <a:r>
              <a:rPr lang="de-AT" sz="2400" dirty="0">
                <a:latin typeface="Tahoma" pitchFamily="34" charset="0"/>
              </a:rPr>
              <a:t>Berechnet wird die (adjustierte) </a:t>
            </a:r>
            <a:r>
              <a:rPr lang="de-AT" sz="2400" dirty="0" err="1">
                <a:latin typeface="Tahoma" pitchFamily="34" charset="0"/>
              </a:rPr>
              <a:t>Hazard</a:t>
            </a:r>
            <a:r>
              <a:rPr lang="de-AT" sz="2400" dirty="0">
                <a:latin typeface="Tahoma" pitchFamily="34" charset="0"/>
              </a:rPr>
              <a:t> Ratio als Maß für das relative Risiko</a:t>
            </a:r>
          </a:p>
          <a:p>
            <a:endParaRPr lang="de-AT" sz="2400" dirty="0">
              <a:latin typeface="Tahoma" pitchFamily="34" charset="0"/>
            </a:endParaRPr>
          </a:p>
        </p:txBody>
      </p:sp>
      <p:sp>
        <p:nvSpPr>
          <p:cNvPr id="4" name="Fußzeilenplatzhalter 3"/>
          <p:cNvSpPr>
            <a:spLocks noGrp="1"/>
          </p:cNvSpPr>
          <p:nvPr>
            <p:ph type="ftr" sz="quarter" idx="11"/>
          </p:nvPr>
        </p:nvSpPr>
        <p:spPr/>
        <p:txBody>
          <a:bodyPr/>
          <a:lstStyle/>
          <a:p>
            <a:r>
              <a:rPr lang="en-US"/>
              <a:t>hanno.ulmer@i-med.ac.at</a:t>
            </a:r>
          </a:p>
        </p:txBody>
      </p:sp>
      <p:sp>
        <p:nvSpPr>
          <p:cNvPr id="2" name="Datumsplatzhalter 1"/>
          <p:cNvSpPr>
            <a:spLocks noGrp="1"/>
          </p:cNvSpPr>
          <p:nvPr>
            <p:ph type="dt" sz="half" idx="10"/>
          </p:nvPr>
        </p:nvSpPr>
        <p:spPr/>
        <p:txBody>
          <a:bodyPr/>
          <a:lstStyle/>
          <a:p>
            <a:fld id="{ED141126-7627-46AF-9FDF-435302FA24AD}" type="datetime1">
              <a:rPr lang="de-AT" smtClean="0"/>
              <a:pPr/>
              <a:t>18.06.2021</a:t>
            </a:fld>
            <a:endParaRPr lang="de-DE" altLang="en-US"/>
          </a:p>
        </p:txBody>
      </p:sp>
      <p:sp>
        <p:nvSpPr>
          <p:cNvPr id="7"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264</a:t>
            </a:fld>
            <a:endParaRPr lang="de-DE" altLang="en-US" dirty="0"/>
          </a:p>
        </p:txBody>
      </p:sp>
    </p:spTree>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3"/>
          <p:cNvSpPr>
            <a:spLocks noGrp="1" noChangeArrowheads="1"/>
          </p:cNvSpPr>
          <p:nvPr>
            <p:ph idx="1"/>
          </p:nvPr>
        </p:nvSpPr>
        <p:spPr>
          <a:xfrm>
            <a:off x="323528" y="692696"/>
            <a:ext cx="8285191" cy="3929090"/>
          </a:xfrm>
        </p:spPr>
        <p:txBody>
          <a:bodyPr/>
          <a:lstStyle/>
          <a:p>
            <a:pPr>
              <a:lnSpc>
                <a:spcPct val="90000"/>
              </a:lnSpc>
              <a:buFontTx/>
              <a:buNone/>
            </a:pPr>
            <a:r>
              <a:rPr lang="de-DE" sz="2400" b="1" dirty="0">
                <a:latin typeface="Tahoma" pitchFamily="34" charset="0"/>
              </a:rPr>
              <a:t>COX Modell für Versuche bis zur Lebendgeburt</a:t>
            </a:r>
          </a:p>
          <a:p>
            <a:pPr>
              <a:lnSpc>
                <a:spcPct val="90000"/>
              </a:lnSpc>
            </a:pPr>
            <a:endParaRPr lang="de-DE" sz="2400" b="1" dirty="0">
              <a:latin typeface="Tahoma" pitchFamily="34" charset="0"/>
            </a:endParaRPr>
          </a:p>
          <a:p>
            <a:pPr>
              <a:lnSpc>
                <a:spcPct val="90000"/>
              </a:lnSpc>
              <a:buFontTx/>
              <a:buNone/>
            </a:pPr>
            <a:r>
              <a:rPr lang="de-DE" sz="2400" dirty="0"/>
              <a:t> Variablen</a:t>
            </a:r>
            <a:r>
              <a:rPr lang="de-DE" sz="2000" dirty="0"/>
              <a:t> 	 	   Signifikanz  </a:t>
            </a:r>
            <a:r>
              <a:rPr lang="de-DE" sz="2000" dirty="0" err="1"/>
              <a:t>Hazard</a:t>
            </a:r>
            <a:r>
              <a:rPr lang="de-DE" sz="2000" dirty="0"/>
              <a:t> Ratio   (95% CI) 	  	 	 	 	 	 	</a:t>
            </a:r>
          </a:p>
          <a:p>
            <a:pPr>
              <a:lnSpc>
                <a:spcPct val="90000"/>
              </a:lnSpc>
              <a:buFontTx/>
              <a:buNone/>
            </a:pPr>
            <a:r>
              <a:rPr lang="de-DE" sz="2000" dirty="0"/>
              <a:t>Alter 30 – 34,9 Jahre	  	0,008	0,82	      (0,70 - 0,95) vs. &lt;30J</a:t>
            </a:r>
          </a:p>
          <a:p>
            <a:pPr>
              <a:lnSpc>
                <a:spcPct val="90000"/>
              </a:lnSpc>
              <a:buFontTx/>
              <a:buNone/>
            </a:pPr>
            <a:r>
              <a:rPr lang="de-DE" sz="2000" dirty="0"/>
              <a:t>Alter 35 - &lt; 39,9 Jahre	 	&lt;,001	0,58	      (0,46 - 0,65)	</a:t>
            </a:r>
          </a:p>
          <a:p>
            <a:pPr>
              <a:lnSpc>
                <a:spcPct val="90000"/>
              </a:lnSpc>
              <a:buFontTx/>
              <a:buNone/>
            </a:pPr>
            <a:r>
              <a:rPr lang="de-DE" sz="2000" dirty="0"/>
              <a:t>Alter 40 +	 		&lt;,001	0,15	      (0,11 - 0,22)	</a:t>
            </a:r>
          </a:p>
          <a:p>
            <a:pPr>
              <a:lnSpc>
                <a:spcPct val="90000"/>
              </a:lnSpc>
              <a:buFontTx/>
              <a:buNone/>
            </a:pPr>
            <a:r>
              <a:rPr lang="de-DE" sz="2000" dirty="0" err="1"/>
              <a:t>Blastozystentransfer</a:t>
            </a:r>
            <a:r>
              <a:rPr lang="de-DE" sz="2000" dirty="0"/>
              <a:t> 	 	&lt;0,01	2,13	      (1,90 - 2,40)	</a:t>
            </a:r>
          </a:p>
          <a:p>
            <a:pPr>
              <a:lnSpc>
                <a:spcPct val="90000"/>
              </a:lnSpc>
              <a:buFontTx/>
              <a:buNone/>
            </a:pPr>
            <a:r>
              <a:rPr lang="de-DE" sz="2000" dirty="0" err="1"/>
              <a:t>Endometriose</a:t>
            </a:r>
            <a:r>
              <a:rPr lang="de-DE" sz="2000" dirty="0"/>
              <a:t>	 	 	  0,51	0,95	      (0,80 - 1,11)	</a:t>
            </a:r>
          </a:p>
          <a:p>
            <a:pPr>
              <a:lnSpc>
                <a:spcPct val="90000"/>
              </a:lnSpc>
              <a:buFontTx/>
              <a:buNone/>
            </a:pPr>
            <a:r>
              <a:rPr lang="de-DE" sz="2000" dirty="0"/>
              <a:t>PCO   	 	  	               </a:t>
            </a:r>
            <a:r>
              <a:rPr lang="de-DE" sz="2000" dirty="0" smtClean="0"/>
              <a:t>   0,24</a:t>
            </a:r>
            <a:r>
              <a:rPr lang="de-DE" sz="2000" dirty="0"/>
              <a:t>	0,92	      (0,80 - 1,06)	</a:t>
            </a:r>
          </a:p>
          <a:p>
            <a:pPr>
              <a:lnSpc>
                <a:spcPct val="90000"/>
              </a:lnSpc>
              <a:buFontTx/>
              <a:buNone/>
            </a:pPr>
            <a:endParaRPr lang="de-DE" sz="2000" dirty="0"/>
          </a:p>
          <a:p>
            <a:pPr>
              <a:lnSpc>
                <a:spcPct val="90000"/>
              </a:lnSpc>
            </a:pPr>
            <a:endParaRPr lang="de-DE" sz="2400" dirty="0"/>
          </a:p>
        </p:txBody>
      </p:sp>
      <p:sp>
        <p:nvSpPr>
          <p:cNvPr id="4" name="Fußzeilenplatzhalter 3"/>
          <p:cNvSpPr>
            <a:spLocks noGrp="1"/>
          </p:cNvSpPr>
          <p:nvPr>
            <p:ph type="ftr" sz="quarter" idx="11"/>
          </p:nvPr>
        </p:nvSpPr>
        <p:spPr/>
        <p:txBody>
          <a:bodyPr/>
          <a:lstStyle/>
          <a:p>
            <a:r>
              <a:rPr lang="en-US"/>
              <a:t>hanno.ulmer@i-med.ac.at</a:t>
            </a:r>
          </a:p>
        </p:txBody>
      </p:sp>
      <p:sp>
        <p:nvSpPr>
          <p:cNvPr id="5" name="Foliennummernplatzhalter 4"/>
          <p:cNvSpPr>
            <a:spLocks noGrp="1"/>
          </p:cNvSpPr>
          <p:nvPr>
            <p:ph type="sldNum" sz="quarter" idx="12"/>
          </p:nvPr>
        </p:nvSpPr>
        <p:spPr/>
        <p:txBody>
          <a:bodyPr/>
          <a:lstStyle/>
          <a:p>
            <a:fld id="{87A48ABD-5D08-4B81-9C33-CA49BE5C4AE8}" type="slidenum">
              <a:rPr lang="en-US"/>
              <a:pPr/>
              <a:t>265</a:t>
            </a:fld>
            <a:endParaRPr lang="en-US"/>
          </a:p>
        </p:txBody>
      </p:sp>
      <p:sp>
        <p:nvSpPr>
          <p:cNvPr id="66565" name="Text Box 5"/>
          <p:cNvSpPr txBox="1">
            <a:spLocks noChangeArrowheads="1"/>
          </p:cNvSpPr>
          <p:nvPr/>
        </p:nvSpPr>
        <p:spPr bwMode="auto">
          <a:xfrm>
            <a:off x="250825" y="4772025"/>
            <a:ext cx="7099300" cy="1311275"/>
          </a:xfrm>
          <a:prstGeom prst="rect">
            <a:avLst/>
          </a:prstGeom>
          <a:noFill/>
          <a:ln w="9525">
            <a:noFill/>
            <a:miter lim="800000"/>
            <a:headEnd/>
            <a:tailEnd/>
          </a:ln>
          <a:effectLst/>
        </p:spPr>
        <p:txBody>
          <a:bodyPr wrap="none">
            <a:spAutoFit/>
          </a:bodyPr>
          <a:lstStyle/>
          <a:p>
            <a:r>
              <a:rPr lang="de-DE" sz="2000">
                <a:latin typeface="Tahoma" pitchFamily="34" charset="0"/>
              </a:rPr>
              <a:t>Mit Hilfe des Cox-Modells läßt sich der Einfluß</a:t>
            </a:r>
          </a:p>
          <a:p>
            <a:r>
              <a:rPr lang="de-DE" sz="2000">
                <a:latin typeface="Tahoma" pitchFamily="34" charset="0"/>
              </a:rPr>
              <a:t>von erklärenden Variablen auf eine Ereigniszeit untersuchen.</a:t>
            </a:r>
          </a:p>
          <a:p>
            <a:r>
              <a:rPr lang="de-DE" sz="2000">
                <a:latin typeface="Tahoma" pitchFamily="34" charset="0"/>
              </a:rPr>
              <a:t>Aus den Regressionskoeffizienten lassen sich adjustierte </a:t>
            </a:r>
          </a:p>
          <a:p>
            <a:r>
              <a:rPr lang="de-DE" sz="2000">
                <a:latin typeface="Tahoma" pitchFamily="34" charset="0"/>
              </a:rPr>
              <a:t>Hazard Ratios für die Stärke des Zusammenhangs berechnen.</a:t>
            </a:r>
          </a:p>
        </p:txBody>
      </p:sp>
      <p:sp>
        <p:nvSpPr>
          <p:cNvPr id="2" name="Datumsplatzhalter 1"/>
          <p:cNvSpPr>
            <a:spLocks noGrp="1"/>
          </p:cNvSpPr>
          <p:nvPr>
            <p:ph type="dt" sz="half" idx="10"/>
          </p:nvPr>
        </p:nvSpPr>
        <p:spPr/>
        <p:txBody>
          <a:bodyPr/>
          <a:lstStyle/>
          <a:p>
            <a:fld id="{F942ECC1-5370-4249-B979-BDDFBBDEB5E6}" type="datetime1">
              <a:rPr lang="de-AT" smtClean="0"/>
              <a:pPr/>
              <a:t>18.06.2021</a:t>
            </a:fld>
            <a:endParaRPr lang="de-DE" altLang="en-US"/>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lstStyle/>
          <a:p>
            <a:pPr algn="l"/>
            <a:r>
              <a:rPr lang="de-DE" dirty="0" smtClean="0"/>
              <a:t>Design </a:t>
            </a:r>
            <a:r>
              <a:rPr lang="de-DE" dirty="0" err="1" smtClean="0"/>
              <a:t>of</a:t>
            </a:r>
            <a:r>
              <a:rPr lang="de-DE" dirty="0" smtClean="0"/>
              <a:t> Experiments</a:t>
            </a:r>
            <a:r>
              <a:rPr lang="de-DE" dirty="0"/>
              <a:t/>
            </a:r>
            <a:br>
              <a:rPr lang="de-DE" dirty="0"/>
            </a:br>
            <a:r>
              <a:rPr lang="de-DE" sz="1200" dirty="0"/>
              <a:t/>
            </a:r>
            <a:br>
              <a:rPr lang="de-DE" sz="1200" dirty="0"/>
            </a:br>
            <a:endParaRPr lang="de-DE" sz="2500" b="1" i="1" dirty="0"/>
          </a:p>
        </p:txBody>
      </p:sp>
      <p:sp>
        <p:nvSpPr>
          <p:cNvPr id="7" name="Rectangle 3"/>
          <p:cNvSpPr txBox="1">
            <a:spLocks noChangeArrowheads="1"/>
          </p:cNvSpPr>
          <p:nvPr/>
        </p:nvSpPr>
        <p:spPr>
          <a:xfrm>
            <a:off x="1339850" y="5589240"/>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solidFill>
                  <a:prstClr val="black">
                    <a:lumMod val="50000"/>
                    <a:lumOff val="50000"/>
                  </a:prstClr>
                </a:solidFill>
              </a:rPr>
              <a:t>Department für Medizinische Statistik, Informatik und Gesundheitsökonomie, Medizinische Universität Innsbruck</a:t>
            </a:r>
          </a:p>
          <a:p>
            <a:endParaRPr lang="de-DE" sz="2400" dirty="0" smtClean="0">
              <a:solidFill>
                <a:prstClr val="black">
                  <a:lumMod val="50000"/>
                  <a:lumOff val="50000"/>
                </a:prstClr>
              </a:solidFill>
            </a:endParaRPr>
          </a:p>
          <a:p>
            <a:endParaRPr lang="de-DE" sz="2400" dirty="0">
              <a:solidFill>
                <a:prstClr val="black">
                  <a:lumMod val="50000"/>
                  <a:lumOff val="50000"/>
                </a:prstClr>
              </a:solidFill>
            </a:endParaRPr>
          </a:p>
        </p:txBody>
      </p:sp>
      <p:sp>
        <p:nvSpPr>
          <p:cNvPr id="8"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solidFill>
                  <a:prstClr val="black">
                    <a:lumMod val="50000"/>
                    <a:lumOff val="50000"/>
                  </a:prstClr>
                </a:solidFill>
              </a:rPr>
              <a:t>Dr. Hanno Ulmer</a:t>
            </a:r>
          </a:p>
          <a:p>
            <a:r>
              <a:rPr lang="de-AT" sz="1600" i="1" dirty="0" smtClean="0">
                <a:solidFill>
                  <a:prstClr val="black">
                    <a:lumMod val="50000"/>
                    <a:lumOff val="50000"/>
                  </a:prstClr>
                </a:solidFill>
              </a:rPr>
              <a:t>hanno.ulmer@imed.ac.at</a:t>
            </a:r>
            <a:endParaRPr lang="de-DE" sz="1600" i="1" dirty="0" smtClean="0">
              <a:solidFill>
                <a:prstClr val="black">
                  <a:lumMod val="50000"/>
                  <a:lumOff val="50000"/>
                </a:prstClr>
              </a:solidFill>
            </a:endParaRPr>
          </a:p>
          <a:p>
            <a:r>
              <a:rPr lang="de-DE" sz="1400" i="1" dirty="0">
                <a:solidFill>
                  <a:prstClr val="black">
                    <a:lumMod val="50000"/>
                    <a:lumOff val="50000"/>
                  </a:prstClr>
                </a:solidFill>
              </a:rPr>
              <a:t>Innsbruck, Oktober 2010</a:t>
            </a:r>
            <a:endParaRPr lang="de-DE" sz="1400" i="1" dirty="0" smtClean="0">
              <a:solidFill>
                <a:prstClr val="black">
                  <a:lumMod val="50000"/>
                  <a:lumOff val="50000"/>
                </a:prstClr>
              </a:solidFill>
            </a:endParaRPr>
          </a:p>
          <a:p>
            <a:endParaRPr lang="de-DE" sz="2000" dirty="0" smtClean="0">
              <a:solidFill>
                <a:prstClr val="black">
                  <a:lumMod val="50000"/>
                  <a:lumOff val="50000"/>
                </a:prstClr>
              </a:solidFill>
            </a:endParaRPr>
          </a:p>
          <a:p>
            <a:endParaRPr lang="de-DE" sz="2400" dirty="0" smtClean="0">
              <a:solidFill>
                <a:prstClr val="black">
                  <a:lumMod val="50000"/>
                  <a:lumOff val="50000"/>
                </a:prstClr>
              </a:solidFill>
            </a:endParaRPr>
          </a:p>
          <a:p>
            <a:endParaRPr lang="de-DE" sz="2400" dirty="0">
              <a:solidFill>
                <a:prstClr val="black">
                  <a:lumMod val="50000"/>
                  <a:lumOff val="50000"/>
                </a:prstClr>
              </a:solidFill>
            </a:endParaRPr>
          </a:p>
        </p:txBody>
      </p:sp>
    </p:spTree>
    <p:extLst>
      <p:ext uri="{BB962C8B-B14F-4D97-AF65-F5344CB8AC3E}">
        <p14:creationId xmlns:p14="http://schemas.microsoft.com/office/powerpoint/2010/main" val="1928094118"/>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DOE Grundlagen</a:t>
            </a:r>
            <a:endParaRPr lang="de-DE" dirty="0"/>
          </a:p>
        </p:txBody>
      </p:sp>
      <p:sp>
        <p:nvSpPr>
          <p:cNvPr id="3" name="Inhaltsplatzhalter 2"/>
          <p:cNvSpPr>
            <a:spLocks noGrp="1"/>
          </p:cNvSpPr>
          <p:nvPr>
            <p:ph idx="1"/>
          </p:nvPr>
        </p:nvSpPr>
        <p:spPr/>
        <p:txBody>
          <a:bodyPr>
            <a:normAutofit fontScale="92500" lnSpcReduction="10000"/>
          </a:bodyPr>
          <a:lstStyle/>
          <a:p>
            <a:r>
              <a:rPr lang="en-GB" altLang="de-DE" dirty="0"/>
              <a:t>DOE = Design of Experiments</a:t>
            </a:r>
          </a:p>
          <a:p>
            <a:r>
              <a:rPr lang="en-GB" altLang="de-DE" dirty="0" err="1" smtClean="0"/>
              <a:t>Idee</a:t>
            </a:r>
            <a:r>
              <a:rPr lang="en-GB" altLang="de-DE" dirty="0" smtClean="0"/>
              <a:t>: </a:t>
            </a:r>
            <a:endParaRPr lang="en-GB" altLang="de-DE" dirty="0"/>
          </a:p>
          <a:p>
            <a:pPr lvl="1"/>
            <a:r>
              <a:rPr lang="en-GB" altLang="de-DE" dirty="0" err="1" smtClean="0"/>
              <a:t>Simultane</a:t>
            </a:r>
            <a:r>
              <a:rPr lang="en-GB" altLang="de-DE" dirty="0" smtClean="0"/>
              <a:t> </a:t>
            </a:r>
            <a:r>
              <a:rPr lang="en-GB" altLang="de-DE" dirty="0" err="1" smtClean="0"/>
              <a:t>Bewertung</a:t>
            </a:r>
            <a:r>
              <a:rPr lang="en-GB" altLang="de-DE" dirty="0" smtClean="0"/>
              <a:t> von </a:t>
            </a:r>
            <a:r>
              <a:rPr lang="en-GB" altLang="de-DE" dirty="0" err="1" smtClean="0"/>
              <a:t>mehreren</a:t>
            </a:r>
            <a:r>
              <a:rPr lang="en-GB" altLang="de-DE" dirty="0" smtClean="0"/>
              <a:t> </a:t>
            </a:r>
            <a:r>
              <a:rPr lang="en-GB" altLang="de-DE" dirty="0" err="1" smtClean="0"/>
              <a:t>Einflussfaktoren</a:t>
            </a:r>
            <a:endParaRPr lang="en-GB" altLang="de-DE" dirty="0" smtClean="0"/>
          </a:p>
          <a:p>
            <a:pPr lvl="1"/>
            <a:r>
              <a:rPr lang="en-GB" altLang="de-DE" dirty="0" err="1" smtClean="0"/>
              <a:t>Auswahl</a:t>
            </a:r>
            <a:r>
              <a:rPr lang="en-GB" altLang="de-DE" dirty="0" smtClean="0"/>
              <a:t> der </a:t>
            </a:r>
            <a:r>
              <a:rPr lang="en-GB" altLang="de-DE" dirty="0" err="1" smtClean="0"/>
              <a:t>Zielvariable</a:t>
            </a:r>
            <a:endParaRPr lang="en-GB" altLang="de-DE" dirty="0" smtClean="0"/>
          </a:p>
          <a:p>
            <a:pPr lvl="1"/>
            <a:r>
              <a:rPr lang="en-GB" altLang="de-DE" dirty="0" err="1" smtClean="0"/>
              <a:t>Planung</a:t>
            </a:r>
            <a:r>
              <a:rPr lang="en-GB" altLang="de-DE" dirty="0" smtClean="0"/>
              <a:t> des Experiments, </a:t>
            </a:r>
            <a:r>
              <a:rPr lang="en-GB" altLang="de-DE" dirty="0" err="1" smtClean="0"/>
              <a:t>Anzahl</a:t>
            </a:r>
            <a:r>
              <a:rPr lang="en-GB" altLang="de-DE" dirty="0" smtClean="0"/>
              <a:t> der </a:t>
            </a:r>
            <a:r>
              <a:rPr lang="en-GB" altLang="de-DE" dirty="0" err="1" smtClean="0"/>
              <a:t>Durchläufe</a:t>
            </a:r>
            <a:endParaRPr lang="en-GB" altLang="de-DE" dirty="0" smtClean="0"/>
          </a:p>
          <a:p>
            <a:pPr lvl="1"/>
            <a:r>
              <a:rPr lang="en-GB" altLang="de-DE" dirty="0" err="1" smtClean="0"/>
              <a:t>Verwendung</a:t>
            </a:r>
            <a:r>
              <a:rPr lang="en-GB" altLang="de-DE" dirty="0" smtClean="0"/>
              <a:t> von ANOVA/</a:t>
            </a:r>
            <a:r>
              <a:rPr lang="en-GB" altLang="de-DE" dirty="0" err="1" smtClean="0"/>
              <a:t>Regressionsanalyse</a:t>
            </a:r>
            <a:r>
              <a:rPr lang="en-GB" altLang="de-DE" dirty="0" smtClean="0"/>
              <a:t> </a:t>
            </a:r>
            <a:endParaRPr lang="en-GB" altLang="de-DE" dirty="0"/>
          </a:p>
          <a:p>
            <a:r>
              <a:rPr lang="en-GB" altLang="de-DE" dirty="0" err="1" smtClean="0"/>
              <a:t>Anwendungen</a:t>
            </a:r>
            <a:r>
              <a:rPr lang="en-GB" altLang="de-DE" dirty="0" smtClean="0"/>
              <a:t>: </a:t>
            </a:r>
            <a:r>
              <a:rPr lang="en-GB" altLang="de-DE" dirty="0" err="1" smtClean="0"/>
              <a:t>Naturwissenschaftliche</a:t>
            </a:r>
            <a:r>
              <a:rPr lang="en-GB" altLang="de-DE" dirty="0" smtClean="0"/>
              <a:t> </a:t>
            </a:r>
            <a:r>
              <a:rPr lang="en-GB" altLang="de-DE" dirty="0" err="1" smtClean="0"/>
              <a:t>Experimente</a:t>
            </a:r>
            <a:r>
              <a:rPr lang="en-GB" altLang="de-DE" dirty="0" smtClean="0"/>
              <a:t>, </a:t>
            </a:r>
            <a:r>
              <a:rPr lang="en-GB" altLang="de-DE" dirty="0" err="1" smtClean="0"/>
              <a:t>Marktforschung</a:t>
            </a:r>
            <a:r>
              <a:rPr lang="en-GB" altLang="de-DE" dirty="0" smtClean="0"/>
              <a:t>, </a:t>
            </a:r>
            <a:r>
              <a:rPr lang="en-GB" altLang="de-DE" dirty="0" err="1" smtClean="0"/>
              <a:t>Simulationsexperimente</a:t>
            </a:r>
            <a:r>
              <a:rPr lang="en-GB" altLang="de-DE" dirty="0" smtClean="0"/>
              <a:t> </a:t>
            </a:r>
          </a:p>
          <a:p>
            <a:r>
              <a:rPr lang="en-GB" altLang="de-DE" dirty="0" smtClean="0"/>
              <a:t>Software (MODDE, SAS JMP,…) </a:t>
            </a:r>
            <a:r>
              <a:rPr lang="en-GB" altLang="de-DE" dirty="0" err="1" smtClean="0"/>
              <a:t>erlaubt</a:t>
            </a:r>
            <a:endParaRPr lang="en-GB" altLang="de-DE" dirty="0" smtClean="0"/>
          </a:p>
          <a:p>
            <a:pPr lvl="1"/>
            <a:r>
              <a:rPr lang="en-GB" altLang="de-DE" dirty="0" err="1" smtClean="0"/>
              <a:t>Auswahl</a:t>
            </a:r>
            <a:r>
              <a:rPr lang="en-GB" altLang="de-DE" dirty="0" smtClean="0"/>
              <a:t> des </a:t>
            </a:r>
            <a:r>
              <a:rPr lang="en-GB" altLang="de-DE" dirty="0" err="1" smtClean="0"/>
              <a:t>experimentellen</a:t>
            </a:r>
            <a:r>
              <a:rPr lang="en-GB" altLang="de-DE" dirty="0" smtClean="0"/>
              <a:t> Designs</a:t>
            </a:r>
            <a:endParaRPr lang="en-GB" altLang="de-DE" dirty="0"/>
          </a:p>
          <a:p>
            <a:pPr lvl="1"/>
            <a:r>
              <a:rPr lang="en-GB" altLang="de-DE" dirty="0" smtClean="0"/>
              <a:t>Analyse der </a:t>
            </a:r>
            <a:r>
              <a:rPr lang="en-GB" altLang="de-DE" dirty="0" err="1" smtClean="0"/>
              <a:t>Ergebnisse</a:t>
            </a:r>
            <a:r>
              <a:rPr lang="en-GB" altLang="de-DE" dirty="0" smtClean="0"/>
              <a:t> des Experiments</a:t>
            </a:r>
          </a:p>
          <a:p>
            <a:pPr marL="457200" lvl="1" indent="0">
              <a:buNone/>
            </a:pPr>
            <a:r>
              <a:rPr lang="en-GB" altLang="de-DE" dirty="0" smtClean="0"/>
              <a:t/>
            </a:r>
            <a:br>
              <a:rPr lang="en-GB" altLang="de-DE" dirty="0" smtClean="0"/>
            </a:br>
            <a:endParaRPr lang="en-GB" altLang="de-DE" dirty="0" smtClean="0"/>
          </a:p>
          <a:p>
            <a:pPr lvl="1"/>
            <a:endParaRPr lang="en-GB" altLang="de-DE" dirty="0"/>
          </a:p>
          <a:p>
            <a:pPr lvl="1"/>
            <a:endParaRPr lang="en-GB" altLang="de-DE" dirty="0" smtClean="0"/>
          </a:p>
          <a:p>
            <a:pPr marL="457200" lvl="1" indent="0">
              <a:buNone/>
            </a:pPr>
            <a:endParaRPr lang="en-GB" altLang="de-DE" dirty="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18.06.2021</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267</a:t>
            </a:fld>
            <a:endParaRPr lang="de-DE" altLang="en-US">
              <a:solidFill>
                <a:prstClr val="black">
                  <a:tint val="75000"/>
                </a:prstClr>
              </a:solidFill>
            </a:endParaRPr>
          </a:p>
        </p:txBody>
      </p:sp>
    </p:spTree>
    <p:extLst>
      <p:ext uri="{BB962C8B-B14F-4D97-AF65-F5344CB8AC3E}">
        <p14:creationId xmlns:p14="http://schemas.microsoft.com/office/powerpoint/2010/main" val="240804478"/>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DOE Grundlagen</a:t>
            </a:r>
            <a:endParaRPr lang="de-DE" dirty="0"/>
          </a:p>
        </p:txBody>
      </p:sp>
      <p:sp>
        <p:nvSpPr>
          <p:cNvPr id="3" name="Inhaltsplatzhalter 2"/>
          <p:cNvSpPr>
            <a:spLocks noGrp="1"/>
          </p:cNvSpPr>
          <p:nvPr>
            <p:ph idx="1"/>
          </p:nvPr>
        </p:nvSpPr>
        <p:spPr/>
        <p:txBody>
          <a:bodyPr>
            <a:normAutofit/>
          </a:bodyPr>
          <a:lstStyle/>
          <a:p>
            <a:r>
              <a:rPr lang="en-US" altLang="de-DE" sz="2800" dirty="0" smtClean="0"/>
              <a:t>Input: </a:t>
            </a:r>
            <a:r>
              <a:rPr lang="en-US" altLang="de-DE" sz="2800" dirty="0" err="1" smtClean="0"/>
              <a:t>Beeinflussbare</a:t>
            </a:r>
            <a:r>
              <a:rPr lang="en-US" altLang="de-DE" sz="2800" dirty="0" smtClean="0"/>
              <a:t> </a:t>
            </a:r>
            <a:r>
              <a:rPr lang="en-US" altLang="de-DE" sz="2800" dirty="0" err="1" smtClean="0"/>
              <a:t>Faktoren</a:t>
            </a:r>
            <a:r>
              <a:rPr lang="en-US" altLang="de-DE" sz="2800" dirty="0" smtClean="0"/>
              <a:t> x1, x2, x3</a:t>
            </a:r>
          </a:p>
          <a:p>
            <a:r>
              <a:rPr lang="en-US" altLang="de-DE" sz="2800" dirty="0" smtClean="0"/>
              <a:t>Output Y: Response, </a:t>
            </a:r>
            <a:r>
              <a:rPr lang="en-US" altLang="de-DE" sz="2800" dirty="0" err="1" smtClean="0"/>
              <a:t>wird</a:t>
            </a:r>
            <a:r>
              <a:rPr lang="en-US" altLang="de-DE" sz="2800" dirty="0" smtClean="0"/>
              <a:t> </a:t>
            </a:r>
            <a:r>
              <a:rPr lang="en-US" altLang="de-DE" sz="2800" dirty="0" err="1" smtClean="0"/>
              <a:t>gemessen</a:t>
            </a:r>
            <a:endParaRPr lang="en-US" altLang="de-DE" sz="2800" dirty="0" smtClean="0"/>
          </a:p>
          <a:p>
            <a:r>
              <a:rPr lang="en-US" altLang="de-DE" sz="2800" dirty="0" smtClean="0"/>
              <a:t>Noise: </a:t>
            </a:r>
            <a:r>
              <a:rPr lang="en-US" altLang="de-DE" sz="2800" dirty="0" err="1" smtClean="0"/>
              <a:t>bekannte</a:t>
            </a:r>
            <a:r>
              <a:rPr lang="en-US" altLang="de-DE" sz="2800" dirty="0" smtClean="0"/>
              <a:t> </a:t>
            </a:r>
            <a:r>
              <a:rPr lang="en-US" altLang="de-DE" sz="2800" dirty="0" err="1" smtClean="0"/>
              <a:t>oder</a:t>
            </a:r>
            <a:r>
              <a:rPr lang="en-US" altLang="de-DE" sz="2800" dirty="0" smtClean="0"/>
              <a:t> </a:t>
            </a:r>
            <a:r>
              <a:rPr lang="en-US" altLang="de-DE" sz="2800" dirty="0" err="1" smtClean="0"/>
              <a:t>unbekannte</a:t>
            </a:r>
            <a:r>
              <a:rPr lang="en-US" altLang="de-DE" sz="2800" dirty="0" smtClean="0"/>
              <a:t> </a:t>
            </a:r>
            <a:r>
              <a:rPr lang="en-US" altLang="de-DE" sz="2800" dirty="0" err="1" smtClean="0"/>
              <a:t>Störungen</a:t>
            </a:r>
            <a:endParaRPr lang="en-US" altLang="de-DE" sz="2800" dirty="0" smtClean="0"/>
          </a:p>
          <a:p>
            <a:r>
              <a:rPr lang="en-US" altLang="de-DE" sz="2800" dirty="0" err="1" smtClean="0"/>
              <a:t>Bestimmung</a:t>
            </a:r>
            <a:r>
              <a:rPr lang="en-US" altLang="de-DE" sz="2800" dirty="0" smtClean="0"/>
              <a:t> der </a:t>
            </a:r>
            <a:r>
              <a:rPr lang="en-US" altLang="de-DE" sz="2800" dirty="0" err="1" smtClean="0"/>
              <a:t>Koeffizienten</a:t>
            </a:r>
            <a:r>
              <a:rPr lang="en-US" altLang="de-DE" sz="2800" dirty="0" smtClean="0"/>
              <a:t>  c1, c2, c3  </a:t>
            </a:r>
            <a:r>
              <a:rPr lang="en-US" altLang="de-DE" sz="2800" dirty="0" err="1" smtClean="0"/>
              <a:t>mittels</a:t>
            </a:r>
            <a:r>
              <a:rPr lang="en-US" altLang="de-DE" sz="2800" dirty="0" smtClean="0"/>
              <a:t> </a:t>
            </a:r>
            <a:r>
              <a:rPr lang="en-US" altLang="de-DE" sz="2800" dirty="0" err="1" smtClean="0"/>
              <a:t>Varianzanalyse</a:t>
            </a:r>
            <a:r>
              <a:rPr lang="en-US" altLang="de-DE" sz="2800" dirty="0" smtClean="0"/>
              <a:t> (ANOVA)</a:t>
            </a:r>
          </a:p>
          <a:p>
            <a:endParaRPr lang="en-US" altLang="de-DE" sz="2400" dirty="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18.06.2021</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268</a:t>
            </a:fld>
            <a:endParaRPr lang="de-DE" altLang="en-US">
              <a:solidFill>
                <a:prstClr val="black">
                  <a:tint val="75000"/>
                </a:prstClr>
              </a:solidFill>
            </a:endParaRPr>
          </a:p>
        </p:txBody>
      </p:sp>
      <p:pic>
        <p:nvPicPr>
          <p:cNvPr id="69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4149080"/>
            <a:ext cx="7164288" cy="1134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8389" y="5085184"/>
            <a:ext cx="3082677" cy="948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6842312"/>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Geschichte von DOE</a:t>
            </a:r>
            <a:endParaRPr lang="de-DE" dirty="0"/>
          </a:p>
        </p:txBody>
      </p:sp>
      <p:sp>
        <p:nvSpPr>
          <p:cNvPr id="3" name="Inhaltsplatzhalter 2"/>
          <p:cNvSpPr>
            <a:spLocks noGrp="1"/>
          </p:cNvSpPr>
          <p:nvPr>
            <p:ph idx="1"/>
          </p:nvPr>
        </p:nvSpPr>
        <p:spPr/>
        <p:txBody>
          <a:bodyPr/>
          <a:lstStyle/>
          <a:p>
            <a:pPr>
              <a:lnSpc>
                <a:spcPct val="90000"/>
              </a:lnSpc>
            </a:pPr>
            <a:r>
              <a:rPr lang="en-US" altLang="de-DE" sz="2000" dirty="0">
                <a:solidFill>
                  <a:schemeClr val="accent2"/>
                </a:solidFill>
              </a:rPr>
              <a:t>The </a:t>
            </a:r>
            <a:r>
              <a:rPr lang="en-US" altLang="de-DE" sz="2000" b="1" dirty="0">
                <a:solidFill>
                  <a:schemeClr val="accent2"/>
                </a:solidFill>
              </a:rPr>
              <a:t>agricultural</a:t>
            </a:r>
            <a:r>
              <a:rPr lang="en-US" altLang="de-DE" sz="2000" dirty="0">
                <a:solidFill>
                  <a:schemeClr val="accent2"/>
                </a:solidFill>
              </a:rPr>
              <a:t> origins, 1918 – 1940s</a:t>
            </a:r>
          </a:p>
          <a:p>
            <a:pPr lvl="1">
              <a:lnSpc>
                <a:spcPct val="90000"/>
              </a:lnSpc>
            </a:pPr>
            <a:r>
              <a:rPr lang="en-US" altLang="de-DE" sz="2000" dirty="0"/>
              <a:t>R. A. Fisher &amp; his co-workers</a:t>
            </a:r>
          </a:p>
          <a:p>
            <a:pPr lvl="1">
              <a:lnSpc>
                <a:spcPct val="90000"/>
              </a:lnSpc>
            </a:pPr>
            <a:r>
              <a:rPr lang="en-US" altLang="de-DE" sz="2000" dirty="0"/>
              <a:t>Profound impact on agricultural science</a:t>
            </a:r>
          </a:p>
          <a:p>
            <a:pPr lvl="1">
              <a:lnSpc>
                <a:spcPct val="90000"/>
              </a:lnSpc>
            </a:pPr>
            <a:r>
              <a:rPr lang="en-US" altLang="de-DE" sz="2000" dirty="0"/>
              <a:t>Factorial designs, ANOVA</a:t>
            </a:r>
          </a:p>
          <a:p>
            <a:pPr>
              <a:lnSpc>
                <a:spcPct val="90000"/>
              </a:lnSpc>
            </a:pPr>
            <a:r>
              <a:rPr lang="en-US" altLang="de-DE" sz="2000" dirty="0">
                <a:solidFill>
                  <a:schemeClr val="accent2"/>
                </a:solidFill>
              </a:rPr>
              <a:t>The </a:t>
            </a:r>
            <a:r>
              <a:rPr lang="en-US" altLang="de-DE" sz="2000" b="1" dirty="0">
                <a:solidFill>
                  <a:schemeClr val="accent2"/>
                </a:solidFill>
              </a:rPr>
              <a:t>first industrial</a:t>
            </a:r>
            <a:r>
              <a:rPr lang="en-US" altLang="de-DE" sz="2000" dirty="0">
                <a:solidFill>
                  <a:schemeClr val="accent2"/>
                </a:solidFill>
              </a:rPr>
              <a:t> era, 1951 – late 1970s</a:t>
            </a:r>
          </a:p>
          <a:p>
            <a:pPr lvl="1">
              <a:lnSpc>
                <a:spcPct val="90000"/>
              </a:lnSpc>
            </a:pPr>
            <a:r>
              <a:rPr lang="en-US" altLang="de-DE" sz="2000" dirty="0"/>
              <a:t>Box &amp; Wilson, response surfaces</a:t>
            </a:r>
          </a:p>
          <a:p>
            <a:pPr lvl="1">
              <a:lnSpc>
                <a:spcPct val="90000"/>
              </a:lnSpc>
            </a:pPr>
            <a:r>
              <a:rPr lang="en-US" altLang="de-DE" sz="2000" dirty="0"/>
              <a:t>Applications in the chemical &amp; process industries</a:t>
            </a:r>
          </a:p>
          <a:p>
            <a:pPr>
              <a:lnSpc>
                <a:spcPct val="90000"/>
              </a:lnSpc>
            </a:pPr>
            <a:r>
              <a:rPr lang="en-US" altLang="de-DE" sz="2000" dirty="0">
                <a:solidFill>
                  <a:schemeClr val="accent2"/>
                </a:solidFill>
              </a:rPr>
              <a:t>The </a:t>
            </a:r>
            <a:r>
              <a:rPr lang="en-US" altLang="de-DE" sz="2000" b="1" dirty="0">
                <a:solidFill>
                  <a:schemeClr val="accent2"/>
                </a:solidFill>
              </a:rPr>
              <a:t>second industrial</a:t>
            </a:r>
            <a:r>
              <a:rPr lang="en-US" altLang="de-DE" sz="2000" dirty="0">
                <a:solidFill>
                  <a:schemeClr val="accent2"/>
                </a:solidFill>
              </a:rPr>
              <a:t> era, late 1970s – 1990</a:t>
            </a:r>
          </a:p>
          <a:p>
            <a:pPr lvl="1">
              <a:lnSpc>
                <a:spcPct val="90000"/>
              </a:lnSpc>
            </a:pPr>
            <a:r>
              <a:rPr lang="en-US" altLang="de-DE" sz="2000" dirty="0"/>
              <a:t>Quality improvement initiatives in many companies</a:t>
            </a:r>
          </a:p>
          <a:p>
            <a:pPr lvl="1">
              <a:lnSpc>
                <a:spcPct val="90000"/>
              </a:lnSpc>
            </a:pPr>
            <a:r>
              <a:rPr lang="en-US" altLang="de-DE" sz="2000" dirty="0"/>
              <a:t>Taguchi and robust parameter design, process robustness</a:t>
            </a:r>
          </a:p>
          <a:p>
            <a:pPr>
              <a:lnSpc>
                <a:spcPct val="90000"/>
              </a:lnSpc>
            </a:pPr>
            <a:r>
              <a:rPr lang="en-US" altLang="de-DE" sz="2000" dirty="0">
                <a:solidFill>
                  <a:schemeClr val="accent2"/>
                </a:solidFill>
              </a:rPr>
              <a:t>The </a:t>
            </a:r>
            <a:r>
              <a:rPr lang="en-US" altLang="de-DE" sz="2000" b="1" dirty="0">
                <a:solidFill>
                  <a:schemeClr val="accent2"/>
                </a:solidFill>
              </a:rPr>
              <a:t>modern</a:t>
            </a:r>
            <a:r>
              <a:rPr lang="en-US" altLang="de-DE" sz="2000" dirty="0">
                <a:solidFill>
                  <a:schemeClr val="accent2"/>
                </a:solidFill>
              </a:rPr>
              <a:t> era, beginning circa 1990</a:t>
            </a:r>
          </a:p>
          <a:p>
            <a:pPr lvl="1">
              <a:lnSpc>
                <a:spcPct val="90000"/>
              </a:lnSpc>
            </a:pPr>
            <a:r>
              <a:rPr lang="en-US" altLang="de-DE" sz="2000" dirty="0"/>
              <a:t>Wide use of computer technology in DOE</a:t>
            </a:r>
          </a:p>
          <a:p>
            <a:pPr lvl="1">
              <a:lnSpc>
                <a:spcPct val="90000"/>
              </a:lnSpc>
            </a:pPr>
            <a:r>
              <a:rPr lang="en-US" altLang="de-DE" sz="2000" dirty="0"/>
              <a:t>Expanded use of DOE in Six-Sigma and in business</a:t>
            </a:r>
          </a:p>
          <a:p>
            <a:pPr lvl="1">
              <a:lnSpc>
                <a:spcPct val="90000"/>
              </a:lnSpc>
            </a:pPr>
            <a:r>
              <a:rPr lang="en-US" altLang="de-DE" sz="2000" dirty="0"/>
              <a:t>Use of DOE in computer experiments</a:t>
            </a:r>
          </a:p>
          <a:p>
            <a:pPr>
              <a:lnSpc>
                <a:spcPct val="90000"/>
              </a:lnSpc>
            </a:pPr>
            <a:endParaRPr lang="en-US" altLang="de-DE" sz="2000" dirty="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18.06.2021</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269</a:t>
            </a:fld>
            <a:endParaRPr lang="de-DE" altLang="en-US">
              <a:solidFill>
                <a:prstClr val="black">
                  <a:tint val="75000"/>
                </a:prstClr>
              </a:solidFill>
            </a:endParaRPr>
          </a:p>
        </p:txBody>
      </p:sp>
    </p:spTree>
    <p:extLst>
      <p:ext uri="{BB962C8B-B14F-4D97-AF65-F5344CB8AC3E}">
        <p14:creationId xmlns:p14="http://schemas.microsoft.com/office/powerpoint/2010/main" val="422830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Arzneimittelstudie</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27</a:t>
            </a:fld>
            <a:endParaRPr lang="de-AT">
              <a:latin typeface="+mj-lt"/>
            </a:endParaRPr>
          </a:p>
        </p:txBody>
      </p:sp>
      <p:pic>
        <p:nvPicPr>
          <p:cNvPr id="280578" name="Picture 2"/>
          <p:cNvPicPr>
            <a:picLocks noChangeAspect="1" noChangeArrowheads="1"/>
          </p:cNvPicPr>
          <p:nvPr/>
        </p:nvPicPr>
        <p:blipFill>
          <a:blip r:embed="rId3" cstate="print"/>
          <a:srcRect/>
          <a:stretch>
            <a:fillRect/>
          </a:stretch>
        </p:blipFill>
        <p:spPr bwMode="auto">
          <a:xfrm>
            <a:off x="539552" y="1628800"/>
            <a:ext cx="8277225" cy="4486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CakeMix</a:t>
            </a:r>
            <a:r>
              <a:rPr lang="de-DE" dirty="0" smtClean="0"/>
              <a:t> Beispiel mit MODDE</a:t>
            </a:r>
            <a:endParaRPr lang="de-DE" dirty="0"/>
          </a:p>
        </p:txBody>
      </p:sp>
      <p:sp>
        <p:nvSpPr>
          <p:cNvPr id="3" name="Datumsplatzhalter 2"/>
          <p:cNvSpPr>
            <a:spLocks noGrp="1"/>
          </p:cNvSpPr>
          <p:nvPr>
            <p:ph type="dt" sz="half" idx="10"/>
          </p:nvPr>
        </p:nvSpPr>
        <p:spPr/>
        <p:txBody>
          <a:bodyPr/>
          <a:lstStyle/>
          <a:p>
            <a:fld id="{4FBB947E-E2B1-447B-92C9-68B1426AE906}" type="datetime1">
              <a:rPr lang="de-AT" smtClean="0">
                <a:solidFill>
                  <a:prstClr val="black">
                    <a:tint val="75000"/>
                  </a:prstClr>
                </a:solidFill>
              </a:rPr>
              <a:pPr/>
              <a:t>18.06.2021</a:t>
            </a:fld>
            <a:endParaRPr lang="de-DE" altLang="en-US">
              <a:solidFill>
                <a:prstClr val="black">
                  <a:tint val="75000"/>
                </a:prstClr>
              </a:solidFill>
            </a:endParaRPr>
          </a:p>
        </p:txBody>
      </p:sp>
      <p:sp>
        <p:nvSpPr>
          <p:cNvPr id="4" name="Fußzeilenplatzhalter 3"/>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5" name="Foliennummernplatzhalter 4"/>
          <p:cNvSpPr>
            <a:spLocks noGrp="1"/>
          </p:cNvSpPr>
          <p:nvPr>
            <p:ph type="sldNum" sz="quarter" idx="12"/>
          </p:nvPr>
        </p:nvSpPr>
        <p:spPr/>
        <p:txBody>
          <a:bodyPr/>
          <a:lstStyle/>
          <a:p>
            <a:r>
              <a:rPr lang="de-DE" altLang="en-US" smtClean="0">
                <a:solidFill>
                  <a:prstClr val="black">
                    <a:tint val="75000"/>
                  </a:prstClr>
                </a:solidFill>
              </a:rPr>
              <a:t>Seite </a:t>
            </a:r>
            <a:fld id="{EE29F858-1221-4A12-AB43-D242F2C02AC7}" type="slidenum">
              <a:rPr lang="de-DE" altLang="en-US" smtClean="0">
                <a:solidFill>
                  <a:prstClr val="black">
                    <a:tint val="75000"/>
                  </a:prstClr>
                </a:solidFill>
              </a:rPr>
              <a:pPr/>
              <a:t>270</a:t>
            </a:fld>
            <a:endParaRPr lang="de-DE" altLang="en-US">
              <a:solidFill>
                <a:prstClr val="black">
                  <a:tint val="75000"/>
                </a:prstClr>
              </a:solidFill>
            </a:endParaRPr>
          </a:p>
        </p:txBody>
      </p:sp>
      <p:pic>
        <p:nvPicPr>
          <p:cNvPr id="69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700808"/>
            <a:ext cx="7748836" cy="4599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1252824"/>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CakeMix</a:t>
            </a:r>
            <a:r>
              <a:rPr lang="de-DE" dirty="0"/>
              <a:t> Beispiel mit MODDE</a:t>
            </a:r>
          </a:p>
        </p:txBody>
      </p:sp>
      <p:sp>
        <p:nvSpPr>
          <p:cNvPr id="3" name="Datumsplatzhalter 2"/>
          <p:cNvSpPr>
            <a:spLocks noGrp="1"/>
          </p:cNvSpPr>
          <p:nvPr>
            <p:ph type="dt" sz="half" idx="10"/>
          </p:nvPr>
        </p:nvSpPr>
        <p:spPr/>
        <p:txBody>
          <a:bodyPr/>
          <a:lstStyle/>
          <a:p>
            <a:fld id="{4FBB947E-E2B1-447B-92C9-68B1426AE906}" type="datetime1">
              <a:rPr lang="de-AT" smtClean="0">
                <a:solidFill>
                  <a:prstClr val="black">
                    <a:tint val="75000"/>
                  </a:prstClr>
                </a:solidFill>
              </a:rPr>
              <a:pPr/>
              <a:t>18.06.2021</a:t>
            </a:fld>
            <a:endParaRPr lang="de-DE" altLang="en-US">
              <a:solidFill>
                <a:prstClr val="black">
                  <a:tint val="75000"/>
                </a:prstClr>
              </a:solidFill>
            </a:endParaRPr>
          </a:p>
        </p:txBody>
      </p:sp>
      <p:sp>
        <p:nvSpPr>
          <p:cNvPr id="4" name="Fußzeilenplatzhalter 3"/>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5" name="Foliennummernplatzhalter 4"/>
          <p:cNvSpPr>
            <a:spLocks noGrp="1"/>
          </p:cNvSpPr>
          <p:nvPr>
            <p:ph type="sldNum" sz="quarter" idx="12"/>
          </p:nvPr>
        </p:nvSpPr>
        <p:spPr/>
        <p:txBody>
          <a:bodyPr/>
          <a:lstStyle/>
          <a:p>
            <a:r>
              <a:rPr lang="de-DE" altLang="en-US" smtClean="0">
                <a:solidFill>
                  <a:prstClr val="black">
                    <a:tint val="75000"/>
                  </a:prstClr>
                </a:solidFill>
              </a:rPr>
              <a:t>Seite </a:t>
            </a:r>
            <a:fld id="{EE29F858-1221-4A12-AB43-D242F2C02AC7}" type="slidenum">
              <a:rPr lang="de-DE" altLang="en-US" smtClean="0">
                <a:solidFill>
                  <a:prstClr val="black">
                    <a:tint val="75000"/>
                  </a:prstClr>
                </a:solidFill>
              </a:rPr>
              <a:pPr/>
              <a:t>271</a:t>
            </a:fld>
            <a:endParaRPr lang="de-DE" altLang="en-US">
              <a:solidFill>
                <a:prstClr val="black">
                  <a:tint val="75000"/>
                </a:prstClr>
              </a:solidFill>
            </a:endParaRPr>
          </a:p>
        </p:txBody>
      </p:sp>
      <p:pic>
        <p:nvPicPr>
          <p:cNvPr id="69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700809"/>
            <a:ext cx="7704856" cy="4662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0649640"/>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CakeMix</a:t>
            </a:r>
            <a:r>
              <a:rPr lang="de-DE" dirty="0"/>
              <a:t> Beispiel mit MODDE</a:t>
            </a:r>
          </a:p>
        </p:txBody>
      </p:sp>
      <p:sp>
        <p:nvSpPr>
          <p:cNvPr id="3" name="Datumsplatzhalter 2"/>
          <p:cNvSpPr>
            <a:spLocks noGrp="1"/>
          </p:cNvSpPr>
          <p:nvPr>
            <p:ph type="dt" sz="half" idx="10"/>
          </p:nvPr>
        </p:nvSpPr>
        <p:spPr/>
        <p:txBody>
          <a:bodyPr/>
          <a:lstStyle/>
          <a:p>
            <a:fld id="{4FBB947E-E2B1-447B-92C9-68B1426AE906}" type="datetime1">
              <a:rPr lang="de-AT" smtClean="0">
                <a:solidFill>
                  <a:prstClr val="black">
                    <a:tint val="75000"/>
                  </a:prstClr>
                </a:solidFill>
              </a:rPr>
              <a:pPr/>
              <a:t>18.06.2021</a:t>
            </a:fld>
            <a:endParaRPr lang="de-DE" altLang="en-US">
              <a:solidFill>
                <a:prstClr val="black">
                  <a:tint val="75000"/>
                </a:prstClr>
              </a:solidFill>
            </a:endParaRPr>
          </a:p>
        </p:txBody>
      </p:sp>
      <p:sp>
        <p:nvSpPr>
          <p:cNvPr id="4" name="Fußzeilenplatzhalter 3"/>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5" name="Foliennummernplatzhalter 4"/>
          <p:cNvSpPr>
            <a:spLocks noGrp="1"/>
          </p:cNvSpPr>
          <p:nvPr>
            <p:ph type="sldNum" sz="quarter" idx="12"/>
          </p:nvPr>
        </p:nvSpPr>
        <p:spPr/>
        <p:txBody>
          <a:bodyPr/>
          <a:lstStyle/>
          <a:p>
            <a:r>
              <a:rPr lang="de-DE" altLang="en-US" smtClean="0">
                <a:solidFill>
                  <a:prstClr val="black">
                    <a:tint val="75000"/>
                  </a:prstClr>
                </a:solidFill>
              </a:rPr>
              <a:t>Seite </a:t>
            </a:r>
            <a:fld id="{EE29F858-1221-4A12-AB43-D242F2C02AC7}" type="slidenum">
              <a:rPr lang="de-DE" altLang="en-US" smtClean="0">
                <a:solidFill>
                  <a:prstClr val="black">
                    <a:tint val="75000"/>
                  </a:prstClr>
                </a:solidFill>
              </a:rPr>
              <a:pPr/>
              <a:t>272</a:t>
            </a:fld>
            <a:endParaRPr lang="de-DE" altLang="en-US">
              <a:solidFill>
                <a:prstClr val="black">
                  <a:tint val="75000"/>
                </a:prstClr>
              </a:solidFill>
            </a:endParaRPr>
          </a:p>
        </p:txBody>
      </p:sp>
      <p:pic>
        <p:nvPicPr>
          <p:cNvPr id="69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484784"/>
            <a:ext cx="8143231" cy="4777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9043276"/>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Designs</a:t>
            </a:r>
            <a:endParaRPr lang="de-DE" dirty="0"/>
          </a:p>
        </p:txBody>
      </p:sp>
      <p:sp>
        <p:nvSpPr>
          <p:cNvPr id="3" name="Inhaltsplatzhalter 2"/>
          <p:cNvSpPr>
            <a:spLocks noGrp="1"/>
          </p:cNvSpPr>
          <p:nvPr>
            <p:ph idx="1"/>
          </p:nvPr>
        </p:nvSpPr>
        <p:spPr/>
        <p:txBody>
          <a:bodyPr/>
          <a:lstStyle/>
          <a:p>
            <a:r>
              <a:rPr lang="de-DE" dirty="0" err="1" smtClean="0"/>
              <a:t>Full</a:t>
            </a:r>
            <a:r>
              <a:rPr lang="de-DE" dirty="0" smtClean="0"/>
              <a:t> </a:t>
            </a:r>
            <a:r>
              <a:rPr lang="de-DE" dirty="0" err="1" smtClean="0"/>
              <a:t>Factorial</a:t>
            </a:r>
            <a:r>
              <a:rPr lang="de-DE" dirty="0" smtClean="0"/>
              <a:t> Design: </a:t>
            </a:r>
            <a:br>
              <a:rPr lang="de-DE" dirty="0" smtClean="0"/>
            </a:br>
            <a:r>
              <a:rPr lang="de-DE" dirty="0" smtClean="0"/>
              <a:t>Alle Level Kombinationen werden getestet</a:t>
            </a:r>
          </a:p>
          <a:p>
            <a:r>
              <a:rPr lang="de-DE" dirty="0" err="1" smtClean="0"/>
              <a:t>Latin</a:t>
            </a:r>
            <a:r>
              <a:rPr lang="de-DE" dirty="0" smtClean="0"/>
              <a:t> Square Design:</a:t>
            </a:r>
            <a:br>
              <a:rPr lang="de-DE" dirty="0" smtClean="0"/>
            </a:br>
            <a:r>
              <a:rPr lang="de-DE" dirty="0" smtClean="0"/>
              <a:t>nur ein zufällige Teilmenge aller Level-Kombinationen werden getestet</a:t>
            </a:r>
          </a:p>
          <a:p>
            <a:r>
              <a:rPr lang="de-DE" dirty="0" err="1" smtClean="0"/>
              <a:t>Plackett-Burman</a:t>
            </a:r>
            <a:r>
              <a:rPr lang="de-DE" dirty="0" smtClean="0"/>
              <a:t> Designs:</a:t>
            </a:r>
            <a:br>
              <a:rPr lang="de-DE" dirty="0" smtClean="0"/>
            </a:br>
            <a:r>
              <a:rPr lang="de-DE" dirty="0" smtClean="0"/>
              <a:t>sehr effizient, große Anzahl von Hauptfaktoren wird mit so wenig Durchgängen wie möglich untersucht</a:t>
            </a:r>
          </a:p>
          <a:p>
            <a:r>
              <a:rPr lang="de-DE" dirty="0" smtClean="0"/>
              <a:t>Box-Behnken, Central Composite, Orthogonal Arrays, Center Point Designs, etc.</a:t>
            </a:r>
          </a:p>
          <a:p>
            <a:pPr marL="0" indent="0">
              <a:buNone/>
            </a:pPr>
            <a:endParaRPr lang="de-DE" dirty="0" smtClean="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18.06.2021</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273</a:t>
            </a:fld>
            <a:endParaRPr lang="de-DE" altLang="en-US">
              <a:solidFill>
                <a:prstClr val="black">
                  <a:tint val="75000"/>
                </a:prstClr>
              </a:solidFill>
            </a:endParaRPr>
          </a:p>
        </p:txBody>
      </p:sp>
    </p:spTree>
    <p:extLst>
      <p:ext uri="{BB962C8B-B14F-4D97-AF65-F5344CB8AC3E}">
        <p14:creationId xmlns:p14="http://schemas.microsoft.com/office/powerpoint/2010/main" val="728801068"/>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DOE Beispiel Crash Test</a:t>
            </a:r>
            <a:endParaRPr lang="de-DE" dirty="0"/>
          </a:p>
        </p:txBody>
      </p:sp>
      <p:sp>
        <p:nvSpPr>
          <p:cNvPr id="3" name="Datumsplatzhalter 2"/>
          <p:cNvSpPr>
            <a:spLocks noGrp="1"/>
          </p:cNvSpPr>
          <p:nvPr>
            <p:ph type="dt" sz="half" idx="10"/>
          </p:nvPr>
        </p:nvSpPr>
        <p:spPr/>
        <p:txBody>
          <a:bodyPr/>
          <a:lstStyle/>
          <a:p>
            <a:fld id="{4FBB947E-E2B1-447B-92C9-68B1426AE906}" type="datetime1">
              <a:rPr lang="de-AT" smtClean="0">
                <a:solidFill>
                  <a:prstClr val="black">
                    <a:tint val="75000"/>
                  </a:prstClr>
                </a:solidFill>
              </a:rPr>
              <a:pPr/>
              <a:t>18.06.2021</a:t>
            </a:fld>
            <a:endParaRPr lang="de-DE" altLang="en-US">
              <a:solidFill>
                <a:prstClr val="black">
                  <a:tint val="75000"/>
                </a:prstClr>
              </a:solidFill>
            </a:endParaRPr>
          </a:p>
        </p:txBody>
      </p:sp>
      <p:sp>
        <p:nvSpPr>
          <p:cNvPr id="4" name="Fußzeilenplatzhalter 3"/>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5" name="Foliennummernplatzhalter 4"/>
          <p:cNvSpPr>
            <a:spLocks noGrp="1"/>
          </p:cNvSpPr>
          <p:nvPr>
            <p:ph type="sldNum" sz="quarter" idx="12"/>
          </p:nvPr>
        </p:nvSpPr>
        <p:spPr/>
        <p:txBody>
          <a:bodyPr/>
          <a:lstStyle/>
          <a:p>
            <a:r>
              <a:rPr lang="de-DE" altLang="en-US" smtClean="0">
                <a:solidFill>
                  <a:prstClr val="black">
                    <a:tint val="75000"/>
                  </a:prstClr>
                </a:solidFill>
              </a:rPr>
              <a:t>Seite </a:t>
            </a:r>
            <a:fld id="{EE29F858-1221-4A12-AB43-D242F2C02AC7}" type="slidenum">
              <a:rPr lang="de-DE" altLang="en-US" smtClean="0">
                <a:solidFill>
                  <a:prstClr val="black">
                    <a:tint val="75000"/>
                  </a:prstClr>
                </a:solidFill>
              </a:rPr>
              <a:pPr/>
              <a:t>274</a:t>
            </a:fld>
            <a:endParaRPr lang="de-DE" altLang="en-US">
              <a:solidFill>
                <a:prstClr val="black">
                  <a:tint val="75000"/>
                </a:prstClr>
              </a:solidFill>
            </a:endParaRPr>
          </a:p>
        </p:txBody>
      </p:sp>
      <p:pic>
        <p:nvPicPr>
          <p:cNvPr id="69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628801"/>
            <a:ext cx="6840760" cy="4797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4944509"/>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normAutofit/>
          </a:bodyPr>
          <a:lstStyle/>
          <a:p>
            <a:pPr algn="l"/>
            <a:r>
              <a:rPr lang="de-DE" dirty="0" smtClean="0"/>
              <a:t>Statistik und Gender </a:t>
            </a:r>
            <a:r>
              <a:rPr lang="de-DE" dirty="0" err="1" smtClean="0"/>
              <a:t>Medicine</a:t>
            </a:r>
            <a:r>
              <a:rPr lang="de-DE" sz="1200" dirty="0"/>
              <a:t/>
            </a:r>
            <a:br>
              <a:rPr lang="de-DE" sz="1200" dirty="0"/>
            </a:br>
            <a:endParaRPr lang="de-DE" sz="2500" b="1" i="1" dirty="0"/>
          </a:p>
        </p:txBody>
      </p:sp>
      <p:sp>
        <p:nvSpPr>
          <p:cNvPr id="7" name="Rectangle 3"/>
          <p:cNvSpPr txBox="1">
            <a:spLocks noChangeArrowheads="1"/>
          </p:cNvSpPr>
          <p:nvPr/>
        </p:nvSpPr>
        <p:spPr>
          <a:xfrm>
            <a:off x="1339850" y="5589240"/>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Department für Medizinische Statistik, Informatik und Gesundheitsökonomie, Medizinische Universität Innsbruck</a:t>
            </a:r>
          </a:p>
          <a:p>
            <a:endParaRPr lang="de-DE" sz="2400" dirty="0" smtClean="0"/>
          </a:p>
          <a:p>
            <a:endParaRPr lang="de-DE" sz="2400" dirty="0"/>
          </a:p>
        </p:txBody>
      </p:sp>
      <p:sp>
        <p:nvSpPr>
          <p:cNvPr id="8"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Dr. Hanno Ulmer</a:t>
            </a:r>
          </a:p>
          <a:p>
            <a:r>
              <a:rPr lang="de-AT" sz="1600" i="1" dirty="0" smtClean="0"/>
              <a:t>hanno.ulmer@imed.ac.at</a:t>
            </a:r>
            <a:endParaRPr lang="de-DE" sz="1600" i="1" dirty="0" smtClean="0"/>
          </a:p>
          <a:p>
            <a:endParaRPr lang="de-DE" sz="2400" dirty="0" smtClean="0"/>
          </a:p>
          <a:p>
            <a:endParaRPr lang="de-DE" sz="2400" dirty="0"/>
          </a:p>
        </p:txBody>
      </p:sp>
    </p:spTree>
    <p:extLst>
      <p:ext uri="{BB962C8B-B14F-4D97-AF65-F5344CB8AC3E}">
        <p14:creationId xmlns:p14="http://schemas.microsoft.com/office/powerpoint/2010/main" val="1056984285"/>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Pubmed</a:t>
            </a:r>
            <a:endParaRPr lang="de-DE" dirty="0"/>
          </a:p>
        </p:txBody>
      </p:sp>
      <p:sp>
        <p:nvSpPr>
          <p:cNvPr id="3" name="Inhaltsplatzhalter 2"/>
          <p:cNvSpPr>
            <a:spLocks noGrp="1"/>
          </p:cNvSpPr>
          <p:nvPr>
            <p:ph idx="1"/>
          </p:nvPr>
        </p:nvSpPr>
        <p:spPr/>
        <p:txBody>
          <a:bodyPr/>
          <a:lstStyle/>
          <a:p>
            <a:pPr marL="0" indent="0">
              <a:buNone/>
            </a:pPr>
            <a:r>
              <a:rPr lang="en-US" sz="2000" dirty="0"/>
              <a:t>(</a:t>
            </a:r>
            <a:r>
              <a:rPr lang="en-US" sz="2000" dirty="0" err="1"/>
              <a:t>ulmer</a:t>
            </a:r>
            <a:r>
              <a:rPr lang="en-US" sz="2000" dirty="0"/>
              <a:t> h[Author] OR </a:t>
            </a:r>
            <a:r>
              <a:rPr lang="en-US" sz="2000" dirty="0" err="1"/>
              <a:t>ulmer</a:t>
            </a:r>
            <a:r>
              <a:rPr lang="en-US" sz="2000" dirty="0"/>
              <a:t> h[Investigator]) AND ("sex"[</a:t>
            </a:r>
            <a:r>
              <a:rPr lang="en-US" sz="2000" dirty="0" err="1"/>
              <a:t>MeSH</a:t>
            </a:r>
            <a:r>
              <a:rPr lang="en-US" sz="2000" dirty="0"/>
              <a:t> Terms] OR "sex"[All Fields] OR "gender"[All Fields] OR "gender identity"[</a:t>
            </a:r>
            <a:r>
              <a:rPr lang="en-US" sz="2000" dirty="0" err="1"/>
              <a:t>MeSH</a:t>
            </a:r>
            <a:r>
              <a:rPr lang="en-US" sz="2000" dirty="0"/>
              <a:t> Terms] OR ("gender"[All Fields] AND "identity"[All Fields]) OR "gender identity"[All Fields</a:t>
            </a:r>
            <a:r>
              <a:rPr lang="en-US" sz="2000" dirty="0" smtClean="0"/>
              <a:t>])</a:t>
            </a:r>
          </a:p>
          <a:p>
            <a:pPr marL="0" indent="0">
              <a:buNone/>
            </a:pPr>
            <a:endParaRPr lang="en-US" sz="2000" dirty="0" smtClean="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276</a:t>
            </a:fld>
            <a:endParaRPr lang="de-DE" altLang="en-US"/>
          </a:p>
        </p:txBody>
      </p:sp>
      <p:pic>
        <p:nvPicPr>
          <p:cNvPr id="714754" name="Picture 2" descr="C:\Users\q001hu\OneDrive\Bilder\Screenshots\2016-06-0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2636912"/>
            <a:ext cx="6840760" cy="3684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168027"/>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Verwendung</a:t>
            </a:r>
            <a:endParaRPr lang="de-DE" dirty="0"/>
          </a:p>
        </p:txBody>
      </p:sp>
      <p:sp>
        <p:nvSpPr>
          <p:cNvPr id="3" name="Inhaltsplatzhalter 2"/>
          <p:cNvSpPr>
            <a:spLocks noGrp="1"/>
          </p:cNvSpPr>
          <p:nvPr>
            <p:ph idx="1"/>
          </p:nvPr>
        </p:nvSpPr>
        <p:spPr/>
        <p:txBody>
          <a:bodyPr/>
          <a:lstStyle/>
          <a:p>
            <a:r>
              <a:rPr lang="de-DE" dirty="0" smtClean="0"/>
              <a:t>sex-</a:t>
            </a:r>
            <a:r>
              <a:rPr lang="de-DE" dirty="0" err="1" smtClean="0"/>
              <a:t>specific</a:t>
            </a:r>
            <a:endParaRPr lang="de-DE" dirty="0" smtClean="0"/>
          </a:p>
          <a:p>
            <a:r>
              <a:rPr lang="de-DE" dirty="0" err="1" smtClean="0"/>
              <a:t>by</a:t>
            </a:r>
            <a:r>
              <a:rPr lang="de-DE" dirty="0"/>
              <a:t> </a:t>
            </a:r>
            <a:r>
              <a:rPr lang="de-DE" dirty="0" err="1"/>
              <a:t>sex</a:t>
            </a:r>
            <a:r>
              <a:rPr lang="de-DE" dirty="0"/>
              <a:t> </a:t>
            </a:r>
            <a:endParaRPr lang="de-DE" dirty="0" smtClean="0"/>
          </a:p>
          <a:p>
            <a:r>
              <a:rPr lang="de-DE" dirty="0" err="1" smtClean="0"/>
              <a:t>age</a:t>
            </a:r>
            <a:r>
              <a:rPr lang="de-DE" dirty="0" smtClean="0"/>
              <a:t>-sex-groups</a:t>
            </a:r>
          </a:p>
          <a:p>
            <a:r>
              <a:rPr lang="de-DE" dirty="0" smtClean="0"/>
              <a:t>Independent </a:t>
            </a:r>
            <a:r>
              <a:rPr lang="de-DE" dirty="0" err="1" smtClean="0"/>
              <a:t>of</a:t>
            </a:r>
            <a:r>
              <a:rPr lang="de-DE" dirty="0" smtClean="0"/>
              <a:t> </a:t>
            </a:r>
            <a:r>
              <a:rPr lang="de-DE" dirty="0" err="1" smtClean="0"/>
              <a:t>sex</a:t>
            </a:r>
            <a:endParaRPr lang="de-DE" dirty="0" smtClean="0"/>
          </a:p>
          <a:p>
            <a:r>
              <a:rPr lang="de-DE" dirty="0" smtClean="0"/>
              <a:t>sex-</a:t>
            </a:r>
            <a:r>
              <a:rPr lang="de-DE" dirty="0" err="1" smtClean="0"/>
              <a:t>matched</a:t>
            </a:r>
            <a:endParaRPr lang="de-DE" dirty="0" smtClean="0"/>
          </a:p>
          <a:p>
            <a:r>
              <a:rPr lang="de-DE" dirty="0" smtClean="0"/>
              <a:t>after </a:t>
            </a:r>
            <a:r>
              <a:rPr lang="de-DE" dirty="0" err="1" smtClean="0"/>
              <a:t>adjustment</a:t>
            </a:r>
            <a:r>
              <a:rPr lang="de-DE" dirty="0" smtClean="0"/>
              <a:t> </a:t>
            </a:r>
            <a:r>
              <a:rPr lang="de-DE" dirty="0" err="1" smtClean="0"/>
              <a:t>for</a:t>
            </a:r>
            <a:r>
              <a:rPr lang="de-DE" dirty="0" smtClean="0"/>
              <a:t> </a:t>
            </a:r>
            <a:r>
              <a:rPr lang="de-DE" dirty="0" err="1" smtClean="0"/>
              <a:t>sex</a:t>
            </a:r>
            <a:r>
              <a:rPr lang="de-DE" dirty="0" smtClean="0"/>
              <a:t>, </a:t>
            </a:r>
            <a:r>
              <a:rPr lang="de-DE" dirty="0" err="1" smtClean="0"/>
              <a:t>adjusting</a:t>
            </a:r>
            <a:r>
              <a:rPr lang="de-DE" dirty="0" smtClean="0"/>
              <a:t> </a:t>
            </a:r>
            <a:r>
              <a:rPr lang="de-DE" dirty="0" err="1" smtClean="0"/>
              <a:t>for</a:t>
            </a:r>
            <a:r>
              <a:rPr lang="de-DE" dirty="0" smtClean="0"/>
              <a:t> </a:t>
            </a:r>
            <a:r>
              <a:rPr lang="de-DE" dirty="0" err="1" smtClean="0"/>
              <a:t>sex</a:t>
            </a:r>
            <a:endParaRPr lang="de-DE" dirty="0" smtClean="0"/>
          </a:p>
          <a:p>
            <a:r>
              <a:rPr lang="de-DE" dirty="0" err="1" smtClean="0"/>
              <a:t>stratified</a:t>
            </a:r>
            <a:r>
              <a:rPr lang="de-DE" dirty="0" smtClean="0"/>
              <a:t> </a:t>
            </a:r>
            <a:r>
              <a:rPr lang="de-DE" dirty="0" err="1" smtClean="0"/>
              <a:t>by</a:t>
            </a:r>
            <a:r>
              <a:rPr lang="de-DE" dirty="0" smtClean="0"/>
              <a:t> </a:t>
            </a:r>
            <a:r>
              <a:rPr lang="de-DE" dirty="0" err="1" smtClean="0"/>
              <a:t>sex</a:t>
            </a:r>
            <a:endParaRPr lang="de-DE" dirty="0" smtClean="0"/>
          </a:p>
          <a:p>
            <a:r>
              <a:rPr lang="de-DE" dirty="0" err="1" smtClean="0"/>
              <a:t>age</a:t>
            </a:r>
            <a:r>
              <a:rPr lang="de-DE" dirty="0" smtClean="0"/>
              <a:t>- </a:t>
            </a:r>
            <a:r>
              <a:rPr lang="de-DE" dirty="0" err="1" smtClean="0"/>
              <a:t>and</a:t>
            </a:r>
            <a:r>
              <a:rPr lang="de-DE" dirty="0" smtClean="0"/>
              <a:t> </a:t>
            </a:r>
            <a:r>
              <a:rPr lang="de-DE" dirty="0" err="1" smtClean="0"/>
              <a:t>sex</a:t>
            </a:r>
            <a:r>
              <a:rPr lang="de-DE" dirty="0" smtClean="0"/>
              <a:t> </a:t>
            </a:r>
            <a:r>
              <a:rPr lang="de-DE" dirty="0" err="1" smtClean="0"/>
              <a:t>standardized</a:t>
            </a:r>
            <a:r>
              <a:rPr lang="de-DE" dirty="0" smtClean="0"/>
              <a:t> </a:t>
            </a:r>
            <a:r>
              <a:rPr lang="de-DE" dirty="0"/>
              <a:t> </a:t>
            </a:r>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277</a:t>
            </a:fld>
            <a:endParaRPr lang="de-DE" altLang="en-US"/>
          </a:p>
        </p:txBody>
      </p:sp>
    </p:spTree>
    <p:extLst>
      <p:ext uri="{BB962C8B-B14F-4D97-AF65-F5344CB8AC3E}">
        <p14:creationId xmlns:p14="http://schemas.microsoft.com/office/powerpoint/2010/main" val="4070866097"/>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Verwendung</a:t>
            </a:r>
            <a:endParaRPr lang="de-DE" dirty="0"/>
          </a:p>
        </p:txBody>
      </p:sp>
      <p:sp>
        <p:nvSpPr>
          <p:cNvPr id="3" name="Inhaltsplatzhalter 2"/>
          <p:cNvSpPr>
            <a:spLocks noGrp="1"/>
          </p:cNvSpPr>
          <p:nvPr>
            <p:ph idx="1"/>
          </p:nvPr>
        </p:nvSpPr>
        <p:spPr/>
        <p:txBody>
          <a:bodyPr>
            <a:normAutofit fontScale="92500" lnSpcReduction="20000"/>
          </a:bodyPr>
          <a:lstStyle/>
          <a:p>
            <a:r>
              <a:rPr lang="de-DE" dirty="0" smtClean="0"/>
              <a:t>Auswertung separat für Männer und Frauen, Unterschiede zwischen Männer und Frauen</a:t>
            </a:r>
            <a:br>
              <a:rPr lang="de-DE" dirty="0" smtClean="0"/>
            </a:br>
            <a:r>
              <a:rPr lang="de-DE" dirty="0" smtClean="0"/>
              <a:t>sex-</a:t>
            </a:r>
            <a:r>
              <a:rPr lang="de-DE" dirty="0" err="1" smtClean="0"/>
              <a:t>specific</a:t>
            </a:r>
            <a:r>
              <a:rPr lang="de-DE" dirty="0" smtClean="0"/>
              <a:t>, </a:t>
            </a:r>
            <a:r>
              <a:rPr lang="de-DE" dirty="0" err="1" smtClean="0"/>
              <a:t>by</a:t>
            </a:r>
            <a:r>
              <a:rPr lang="de-DE" dirty="0" smtClean="0"/>
              <a:t> </a:t>
            </a:r>
            <a:r>
              <a:rPr lang="de-DE" dirty="0" err="1" smtClean="0"/>
              <a:t>sex</a:t>
            </a:r>
            <a:r>
              <a:rPr lang="de-DE" dirty="0" smtClean="0"/>
              <a:t>, sex-groups</a:t>
            </a:r>
          </a:p>
          <a:p>
            <a:endParaRPr lang="de-DE" dirty="0" smtClean="0"/>
          </a:p>
          <a:p>
            <a:r>
              <a:rPr lang="de-DE" dirty="0" smtClean="0"/>
              <a:t>Geschlecht </a:t>
            </a:r>
            <a:r>
              <a:rPr lang="de-DE" dirty="0"/>
              <a:t>als Störvariable (</a:t>
            </a:r>
            <a:r>
              <a:rPr lang="de-DE" dirty="0" err="1"/>
              <a:t>Confounder</a:t>
            </a:r>
            <a:r>
              <a:rPr lang="de-DE" dirty="0"/>
              <a:t>) und Berücksichtigung dieses Einflusses</a:t>
            </a:r>
            <a:br>
              <a:rPr lang="de-DE" dirty="0"/>
            </a:br>
            <a:r>
              <a:rPr lang="de-DE" dirty="0" err="1"/>
              <a:t>adjusting</a:t>
            </a:r>
            <a:r>
              <a:rPr lang="de-DE" dirty="0"/>
              <a:t> </a:t>
            </a:r>
            <a:r>
              <a:rPr lang="de-DE" dirty="0" err="1"/>
              <a:t>for</a:t>
            </a:r>
            <a:r>
              <a:rPr lang="de-DE" dirty="0"/>
              <a:t> </a:t>
            </a:r>
            <a:r>
              <a:rPr lang="de-DE" dirty="0" err="1"/>
              <a:t>sex</a:t>
            </a:r>
            <a:r>
              <a:rPr lang="de-DE" dirty="0"/>
              <a:t>, </a:t>
            </a:r>
            <a:r>
              <a:rPr lang="de-DE" dirty="0" err="1"/>
              <a:t>independent</a:t>
            </a:r>
            <a:r>
              <a:rPr lang="de-DE" dirty="0"/>
              <a:t> </a:t>
            </a:r>
            <a:r>
              <a:rPr lang="de-DE" dirty="0" err="1"/>
              <a:t>of</a:t>
            </a:r>
            <a:r>
              <a:rPr lang="de-DE" dirty="0"/>
              <a:t> </a:t>
            </a:r>
            <a:r>
              <a:rPr lang="de-DE" dirty="0" err="1"/>
              <a:t>sex</a:t>
            </a:r>
            <a:r>
              <a:rPr lang="de-DE" dirty="0"/>
              <a:t>, </a:t>
            </a:r>
            <a:r>
              <a:rPr lang="de-DE" dirty="0" err="1"/>
              <a:t>stratified</a:t>
            </a:r>
            <a:r>
              <a:rPr lang="de-DE" dirty="0"/>
              <a:t> </a:t>
            </a:r>
            <a:r>
              <a:rPr lang="de-DE" dirty="0" err="1"/>
              <a:t>by</a:t>
            </a:r>
            <a:r>
              <a:rPr lang="de-DE" dirty="0"/>
              <a:t> </a:t>
            </a:r>
            <a:r>
              <a:rPr lang="de-DE" dirty="0" err="1"/>
              <a:t>sex</a:t>
            </a:r>
            <a:r>
              <a:rPr lang="de-DE" dirty="0"/>
              <a:t>, </a:t>
            </a:r>
            <a:r>
              <a:rPr lang="de-DE" dirty="0" err="1"/>
              <a:t>sex</a:t>
            </a:r>
            <a:r>
              <a:rPr lang="de-DE" dirty="0"/>
              <a:t> </a:t>
            </a:r>
            <a:r>
              <a:rPr lang="de-DE" dirty="0" err="1"/>
              <a:t>standardized</a:t>
            </a:r>
            <a:r>
              <a:rPr lang="de-DE" dirty="0"/>
              <a:t>  </a:t>
            </a:r>
          </a:p>
          <a:p>
            <a:endParaRPr lang="de-DE" dirty="0"/>
          </a:p>
          <a:p>
            <a:r>
              <a:rPr lang="de-DE" dirty="0" smtClean="0"/>
              <a:t>Im Studiendesign (z.B. Fall-</a:t>
            </a:r>
            <a:r>
              <a:rPr lang="de-DE" dirty="0" err="1" smtClean="0"/>
              <a:t>Kontroll</a:t>
            </a:r>
            <a:r>
              <a:rPr lang="de-DE" dirty="0" smtClean="0"/>
              <a:t> Studie) wird jedem männlichen Fall eine männliche Kontrolle und jedem weiblichen Fall eine weibliche Kontrolle zugewiesen  </a:t>
            </a:r>
            <a:br>
              <a:rPr lang="de-DE" dirty="0" smtClean="0"/>
            </a:br>
            <a:r>
              <a:rPr lang="de-DE" dirty="0" smtClean="0"/>
              <a:t>sex-</a:t>
            </a:r>
            <a:r>
              <a:rPr lang="de-DE" dirty="0" err="1" smtClean="0"/>
              <a:t>matched</a:t>
            </a:r>
            <a:endParaRPr lang="de-DE" dirty="0" smtClean="0"/>
          </a:p>
          <a:p>
            <a:endParaRPr lang="de-DE" dirty="0" smtClean="0"/>
          </a:p>
          <a:p>
            <a:r>
              <a:rPr lang="de-DE" dirty="0" smtClean="0"/>
              <a:t>Randomisierung führt zu gleicher Anzahl von Männern und Frauen</a:t>
            </a:r>
          </a:p>
          <a:p>
            <a:endParaRPr lang="de-DE" dirty="0" smtClean="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278</a:t>
            </a:fld>
            <a:endParaRPr lang="de-DE" altLang="en-US"/>
          </a:p>
        </p:txBody>
      </p:sp>
    </p:spTree>
    <p:extLst>
      <p:ext uri="{BB962C8B-B14F-4D97-AF65-F5344CB8AC3E}">
        <p14:creationId xmlns:p14="http://schemas.microsoft.com/office/powerpoint/2010/main" val="1791268067"/>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Für den Statistiker</a:t>
            </a:r>
            <a:endParaRPr lang="de-DE" dirty="0"/>
          </a:p>
        </p:txBody>
      </p:sp>
      <p:sp>
        <p:nvSpPr>
          <p:cNvPr id="3" name="Inhaltsplatzhalter 2"/>
          <p:cNvSpPr>
            <a:spLocks noGrp="1"/>
          </p:cNvSpPr>
          <p:nvPr>
            <p:ph idx="1"/>
          </p:nvPr>
        </p:nvSpPr>
        <p:spPr/>
        <p:txBody>
          <a:bodyPr>
            <a:normAutofit lnSpcReduction="10000"/>
          </a:bodyPr>
          <a:lstStyle/>
          <a:p>
            <a:r>
              <a:rPr lang="de-DE" dirty="0" smtClean="0"/>
              <a:t>Ist Geschlecht in der Regel oft ein Störfaktor  (</a:t>
            </a:r>
            <a:r>
              <a:rPr lang="de-DE" dirty="0" err="1" smtClean="0"/>
              <a:t>Confounder</a:t>
            </a:r>
            <a:r>
              <a:rPr lang="de-DE" dirty="0" smtClean="0"/>
              <a:t>) oder </a:t>
            </a:r>
            <a:r>
              <a:rPr lang="de-DE" dirty="0" err="1" smtClean="0"/>
              <a:t>Effektmodifikator</a:t>
            </a:r>
            <a:r>
              <a:rPr lang="de-DE" dirty="0" smtClean="0"/>
              <a:t> (</a:t>
            </a:r>
            <a:r>
              <a:rPr lang="de-DE" dirty="0" err="1" smtClean="0"/>
              <a:t>effect</a:t>
            </a:r>
            <a:r>
              <a:rPr lang="de-DE" dirty="0" smtClean="0"/>
              <a:t> </a:t>
            </a:r>
            <a:r>
              <a:rPr lang="de-DE" dirty="0" err="1" smtClean="0"/>
              <a:t>modifier</a:t>
            </a:r>
            <a:r>
              <a:rPr lang="de-DE" dirty="0" smtClean="0"/>
              <a:t>)</a:t>
            </a:r>
          </a:p>
          <a:p>
            <a:r>
              <a:rPr lang="de-DE" dirty="0" smtClean="0"/>
              <a:t>Alter und Geschlecht sind die wichtigsten Einflussfaktoren in der Medizin, </a:t>
            </a:r>
          </a:p>
          <a:p>
            <a:r>
              <a:rPr lang="de-DE" dirty="0" smtClean="0"/>
              <a:t>deren Einfluss muss entweder</a:t>
            </a:r>
            <a:br>
              <a:rPr lang="de-DE" dirty="0" smtClean="0"/>
            </a:br>
            <a:r>
              <a:rPr lang="de-DE" dirty="0" smtClean="0"/>
              <a:t>im Studiendesign durch Randomisierung und </a:t>
            </a:r>
            <a:r>
              <a:rPr lang="de-DE" dirty="0" err="1" smtClean="0"/>
              <a:t>Matching</a:t>
            </a:r>
            <a:r>
              <a:rPr lang="de-DE" dirty="0" smtClean="0"/>
              <a:t>  </a:t>
            </a:r>
            <a:br>
              <a:rPr lang="de-DE" dirty="0" smtClean="0"/>
            </a:br>
            <a:r>
              <a:rPr lang="de-DE" dirty="0" smtClean="0"/>
              <a:t>oder nachträglich in der Analyse durch separate Auswertung, Standardisierung, Adjustierung oder Stratifizierung (Gewichtung)</a:t>
            </a:r>
            <a:br>
              <a:rPr lang="de-DE" dirty="0" smtClean="0"/>
            </a:br>
            <a:r>
              <a:rPr lang="de-DE" dirty="0" smtClean="0"/>
              <a:t>berücksichtigt werden</a:t>
            </a:r>
          </a:p>
          <a:p>
            <a:endParaRPr lang="de-DE" dirty="0" smtClean="0"/>
          </a:p>
          <a:p>
            <a:r>
              <a:rPr lang="de-DE" dirty="0" smtClean="0"/>
              <a:t>Voraussetzung: Variable Geschlecht muss vorhanden sein! </a:t>
            </a:r>
          </a:p>
          <a:p>
            <a:pPr marL="0" indent="0">
              <a:buNone/>
            </a:pPr>
            <a:r>
              <a:rPr lang="de-DE" dirty="0" smtClean="0"/>
              <a:t> </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279</a:t>
            </a:fld>
            <a:endParaRPr lang="de-DE" altLang="en-US"/>
          </a:p>
        </p:txBody>
      </p:sp>
    </p:spTree>
    <p:extLst>
      <p:ext uri="{BB962C8B-B14F-4D97-AF65-F5344CB8AC3E}">
        <p14:creationId xmlns:p14="http://schemas.microsoft.com/office/powerpoint/2010/main" val="42622149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Arzneimittelstudie</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28</a:t>
            </a:fld>
            <a:endParaRPr lang="de-AT">
              <a:latin typeface="+mj-lt"/>
            </a:endParaRPr>
          </a:p>
        </p:txBody>
      </p:sp>
      <p:pic>
        <p:nvPicPr>
          <p:cNvPr id="534531" name="Picture 3"/>
          <p:cNvPicPr>
            <a:picLocks noChangeAspect="1" noChangeArrowheads="1"/>
          </p:cNvPicPr>
          <p:nvPr/>
        </p:nvPicPr>
        <p:blipFill>
          <a:blip r:embed="rId3" cstate="print"/>
          <a:srcRect/>
          <a:stretch>
            <a:fillRect/>
          </a:stretch>
        </p:blipFill>
        <p:spPr bwMode="auto">
          <a:xfrm>
            <a:off x="395536" y="1556792"/>
            <a:ext cx="4181475" cy="1752600"/>
          </a:xfrm>
          <a:prstGeom prst="rect">
            <a:avLst/>
          </a:prstGeom>
          <a:noFill/>
          <a:ln w="9525">
            <a:noFill/>
            <a:miter lim="800000"/>
            <a:headEnd/>
            <a:tailEnd/>
          </a:ln>
        </p:spPr>
      </p:pic>
      <p:pic>
        <p:nvPicPr>
          <p:cNvPr id="534532" name="Picture 4"/>
          <p:cNvPicPr>
            <a:picLocks noChangeAspect="1" noChangeArrowheads="1"/>
          </p:cNvPicPr>
          <p:nvPr/>
        </p:nvPicPr>
        <p:blipFill>
          <a:blip r:embed="rId4" cstate="print"/>
          <a:srcRect/>
          <a:stretch>
            <a:fillRect/>
          </a:stretch>
        </p:blipFill>
        <p:spPr bwMode="auto">
          <a:xfrm>
            <a:off x="4572000" y="2276872"/>
            <a:ext cx="4133850" cy="3857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DAG: Geschlecht und Alter als </a:t>
            </a:r>
            <a:r>
              <a:rPr lang="de-DE" dirty="0" err="1" smtClean="0"/>
              <a:t>Confounder</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280</a:t>
            </a:fld>
            <a:endParaRPr lang="de-DE" altLang="en-US"/>
          </a:p>
        </p:txBody>
      </p:sp>
      <p:pic>
        <p:nvPicPr>
          <p:cNvPr id="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63072" y="1700808"/>
            <a:ext cx="6501749"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3094088"/>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491064" cy="1143000"/>
          </a:xfrm>
        </p:spPr>
        <p:txBody>
          <a:bodyPr/>
          <a:lstStyle/>
          <a:p>
            <a:r>
              <a:rPr lang="de-DE" dirty="0" err="1" smtClean="0"/>
              <a:t>Confounding</a:t>
            </a:r>
            <a:r>
              <a:rPr lang="de-DE" dirty="0" smtClean="0"/>
              <a:t>/</a:t>
            </a:r>
            <a:r>
              <a:rPr lang="de-DE" dirty="0" err="1" smtClean="0"/>
              <a:t>Modification</a:t>
            </a:r>
            <a:r>
              <a:rPr lang="de-DE" dirty="0" smtClean="0"/>
              <a:t>/Mediation</a:t>
            </a:r>
            <a:endParaRPr lang="de-DE" dirty="0"/>
          </a:p>
        </p:txBody>
      </p:sp>
      <p:sp>
        <p:nvSpPr>
          <p:cNvPr id="3" name="Inhaltsplatzhalter 2"/>
          <p:cNvSpPr>
            <a:spLocks noGrp="1"/>
          </p:cNvSpPr>
          <p:nvPr>
            <p:ph idx="1"/>
          </p:nvPr>
        </p:nvSpPr>
        <p:spPr/>
        <p:txBody>
          <a:bodyPr/>
          <a:lstStyle/>
          <a:p>
            <a:r>
              <a:rPr lang="de-DE" dirty="0" err="1" smtClean="0"/>
              <a:t>Epidemiologen</a:t>
            </a:r>
            <a:r>
              <a:rPr lang="de-DE" dirty="0" smtClean="0"/>
              <a:t> sprechen von Verschleierung oder </a:t>
            </a:r>
            <a:r>
              <a:rPr lang="de-DE" b="1" dirty="0" err="1" smtClean="0"/>
              <a:t>Confounding</a:t>
            </a:r>
            <a:r>
              <a:rPr lang="de-DE" b="1" dirty="0" smtClean="0"/>
              <a:t>, </a:t>
            </a:r>
            <a:r>
              <a:rPr lang="de-DE" dirty="0" smtClean="0"/>
              <a:t>wenn die Assoziation zwischen einer Exposition und einem Outcome durch eine Störgröße überlagert oder verzerrt wird. Diese Störgröße heißt </a:t>
            </a:r>
            <a:r>
              <a:rPr lang="de-DE" dirty="0" err="1" smtClean="0"/>
              <a:t>Confounder</a:t>
            </a:r>
            <a:r>
              <a:rPr lang="de-DE" dirty="0"/>
              <a:t> </a:t>
            </a:r>
            <a:r>
              <a:rPr lang="de-DE" dirty="0" smtClean="0"/>
              <a:t>(Zitat aus </a:t>
            </a:r>
            <a:r>
              <a:rPr lang="de-DE" dirty="0" err="1" smtClean="0"/>
              <a:t>Razum</a:t>
            </a:r>
            <a:r>
              <a:rPr lang="de-DE" dirty="0" smtClean="0"/>
              <a:t> O et al. Epidemiologie für </a:t>
            </a:r>
            <a:r>
              <a:rPr lang="de-DE" dirty="0" err="1" smtClean="0"/>
              <a:t>Dummies</a:t>
            </a:r>
            <a:r>
              <a:rPr lang="de-DE" dirty="0" smtClean="0"/>
              <a:t>).</a:t>
            </a:r>
          </a:p>
          <a:p>
            <a:pPr marL="0" indent="0">
              <a:buNone/>
            </a:pPr>
            <a:r>
              <a:rPr lang="de-DE" dirty="0" smtClean="0"/>
              <a:t>Zu unterscheiden von:</a:t>
            </a:r>
          </a:p>
          <a:p>
            <a:r>
              <a:rPr lang="de-DE" dirty="0" smtClean="0"/>
              <a:t>Wenn sich die Stärke einer Exposition und einem Outcome verändert wenn eine oder mehrere weitere Variablen hinzukommen, dann spricht man von </a:t>
            </a:r>
            <a:r>
              <a:rPr lang="de-DE" b="1" dirty="0" smtClean="0"/>
              <a:t>Effektmodifikation </a:t>
            </a:r>
            <a:r>
              <a:rPr lang="de-DE" dirty="0"/>
              <a:t>(Cholesterin Beispiel</a:t>
            </a:r>
            <a:r>
              <a:rPr lang="de-DE" dirty="0" smtClean="0"/>
              <a:t>).</a:t>
            </a:r>
            <a:endParaRPr lang="de-DE" b="1" dirty="0" smtClean="0"/>
          </a:p>
          <a:p>
            <a:r>
              <a:rPr lang="de-DE" dirty="0" err="1" smtClean="0"/>
              <a:t>Intermediärvariablen</a:t>
            </a:r>
            <a:r>
              <a:rPr lang="de-DE" dirty="0" smtClean="0"/>
              <a:t> (</a:t>
            </a:r>
            <a:r>
              <a:rPr lang="de-DE" b="1" dirty="0" smtClean="0"/>
              <a:t>Mediatoren</a:t>
            </a:r>
            <a:r>
              <a:rPr lang="de-DE" dirty="0" smtClean="0"/>
              <a:t>) sind Zwischenstufen in der Kausalkette Exposition und Outcome (KHK Beispiel).</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281</a:t>
            </a:fld>
            <a:endParaRPr lang="de-DE" altLang="en-US"/>
          </a:p>
        </p:txBody>
      </p:sp>
    </p:spTree>
    <p:extLst>
      <p:ext uri="{BB962C8B-B14F-4D97-AF65-F5344CB8AC3E}">
        <p14:creationId xmlns:p14="http://schemas.microsoft.com/office/powerpoint/2010/main" val="2771289685"/>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Geschlechtsunterschiede und Kausalität</a:t>
            </a:r>
            <a:endParaRPr lang="de-DE" dirty="0"/>
          </a:p>
        </p:txBody>
      </p:sp>
      <p:sp>
        <p:nvSpPr>
          <p:cNvPr id="3" name="Inhaltsplatzhalter 2"/>
          <p:cNvSpPr>
            <a:spLocks noGrp="1"/>
          </p:cNvSpPr>
          <p:nvPr>
            <p:ph idx="1"/>
          </p:nvPr>
        </p:nvSpPr>
        <p:spPr/>
        <p:txBody>
          <a:bodyPr>
            <a:normAutofit/>
          </a:bodyPr>
          <a:lstStyle/>
          <a:p>
            <a:r>
              <a:rPr lang="de-DE" dirty="0" smtClean="0"/>
              <a:t>Geschlechtsunterschiede können nur beobachtet werden</a:t>
            </a:r>
          </a:p>
          <a:p>
            <a:r>
              <a:rPr lang="de-DE" dirty="0" smtClean="0"/>
              <a:t>Geschlechtsunterschiede können zwar in einem RCT beobachtet werden, aber nicht per se durch einen RCT untersucht werden </a:t>
            </a:r>
          </a:p>
          <a:p>
            <a:r>
              <a:rPr lang="de-DE" dirty="0" smtClean="0"/>
              <a:t>Der Faktor Geschlecht kann nicht randomisiert werden</a:t>
            </a:r>
          </a:p>
          <a:p>
            <a:r>
              <a:rPr lang="de-DE" dirty="0" smtClean="0"/>
              <a:t>Aber: Geschlecht ist ab Geburt </a:t>
            </a:r>
            <a:r>
              <a:rPr lang="de-DE" dirty="0" err="1" smtClean="0"/>
              <a:t>defacto</a:t>
            </a:r>
            <a:r>
              <a:rPr lang="de-DE" dirty="0" smtClean="0"/>
              <a:t> natürlich randomisiert</a:t>
            </a:r>
          </a:p>
          <a:p>
            <a:r>
              <a:rPr lang="de-DE" dirty="0" smtClean="0"/>
              <a:t>Für die Gender Medizin Forschung gelten die Limitationen der Beobachtungsstudien ,</a:t>
            </a:r>
            <a:br>
              <a:rPr lang="de-DE" dirty="0" smtClean="0"/>
            </a:br>
            <a:r>
              <a:rPr lang="de-DE" dirty="0" smtClean="0"/>
              <a:t>Cave: </a:t>
            </a:r>
            <a:r>
              <a:rPr lang="de-DE" dirty="0" err="1" smtClean="0"/>
              <a:t>Selection</a:t>
            </a:r>
            <a:r>
              <a:rPr lang="de-DE" dirty="0" smtClean="0"/>
              <a:t> Bias und </a:t>
            </a:r>
            <a:r>
              <a:rPr lang="de-DE" dirty="0" err="1" smtClean="0"/>
              <a:t>Informations</a:t>
            </a:r>
            <a:r>
              <a:rPr lang="de-DE" dirty="0" smtClean="0"/>
              <a:t> Bias! </a:t>
            </a:r>
          </a:p>
          <a:p>
            <a:r>
              <a:rPr lang="de-DE" dirty="0" err="1" smtClean="0"/>
              <a:t>Confounding</a:t>
            </a:r>
            <a:r>
              <a:rPr lang="de-DE" dirty="0" smtClean="0"/>
              <a:t> ist per Definition nicht möglich </a:t>
            </a:r>
          </a:p>
          <a:p>
            <a:r>
              <a:rPr lang="de-DE" dirty="0" smtClean="0"/>
              <a:t>Außer Frage stehende Fakten: Männer Prostatakrebs, etc.</a:t>
            </a:r>
          </a:p>
          <a:p>
            <a:endParaRPr lang="de-DE" dirty="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282</a:t>
            </a:fld>
            <a:endParaRPr lang="de-DE" altLang="en-US"/>
          </a:p>
        </p:txBody>
      </p:sp>
    </p:spTree>
    <p:extLst>
      <p:ext uri="{BB962C8B-B14F-4D97-AF65-F5344CB8AC3E}">
        <p14:creationId xmlns:p14="http://schemas.microsoft.com/office/powerpoint/2010/main" val="1672282486"/>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DAG: Geschlecht als Untersuchungsobjekt</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283</a:t>
            </a:fld>
            <a:endParaRPr lang="de-DE" altLang="en-US"/>
          </a:p>
        </p:txBody>
      </p:sp>
      <p:pic>
        <p:nvPicPr>
          <p:cNvPr id="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2060848"/>
            <a:ext cx="8076249" cy="346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4662892"/>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44D07DD7-A0C9-40C3-9B33-93002845AE44}" type="slidenum">
              <a:rPr lang="de-DE" altLang="en-US"/>
              <a:pPr/>
              <a:t>284</a:t>
            </a:fld>
            <a:endParaRPr lang="de-DE" altLang="en-US"/>
          </a:p>
        </p:txBody>
      </p:sp>
      <p:sp>
        <p:nvSpPr>
          <p:cNvPr id="287748" name="Rectangle 4"/>
          <p:cNvSpPr>
            <a:spLocks noChangeArrowheads="1"/>
          </p:cNvSpPr>
          <p:nvPr/>
        </p:nvSpPr>
        <p:spPr bwMode="auto">
          <a:xfrm>
            <a:off x="683568" y="404664"/>
            <a:ext cx="7543800" cy="657225"/>
          </a:xfrm>
          <a:prstGeom prst="rect">
            <a:avLst/>
          </a:prstGeom>
          <a:noFill/>
          <a:ln w="9525">
            <a:noFill/>
            <a:miter lim="800000"/>
            <a:headEnd/>
            <a:tailEnd/>
          </a:ln>
          <a:effectLst/>
        </p:spPr>
        <p:txBody>
          <a:bodyPr anchor="ctr"/>
          <a:lstStyle/>
          <a:p>
            <a:r>
              <a:rPr lang="de-DE" sz="4000" dirty="0">
                <a:solidFill>
                  <a:srgbClr val="4F81BD"/>
                </a:solidFill>
                <a:latin typeface="+mj-lt"/>
                <a:ea typeface="+mj-ea"/>
                <a:cs typeface="+mj-cs"/>
              </a:rPr>
              <a:t>Glauben Sie den Ergebnissen </a:t>
            </a:r>
            <a:endParaRPr lang="de-DE" sz="4000" dirty="0" smtClean="0">
              <a:solidFill>
                <a:srgbClr val="4F81BD"/>
              </a:solidFill>
              <a:latin typeface="+mj-lt"/>
              <a:ea typeface="+mj-ea"/>
              <a:cs typeface="+mj-cs"/>
            </a:endParaRPr>
          </a:p>
          <a:p>
            <a:r>
              <a:rPr lang="de-DE" sz="4000" dirty="0" smtClean="0">
                <a:solidFill>
                  <a:srgbClr val="4F81BD"/>
                </a:solidFill>
                <a:latin typeface="+mj-lt"/>
                <a:ea typeface="+mj-ea"/>
                <a:cs typeface="+mj-cs"/>
              </a:rPr>
              <a:t>einer </a:t>
            </a:r>
            <a:r>
              <a:rPr lang="de-DE" sz="4000" dirty="0">
                <a:solidFill>
                  <a:srgbClr val="4F81BD"/>
                </a:solidFill>
                <a:latin typeface="+mj-lt"/>
                <a:ea typeface="+mj-ea"/>
                <a:cs typeface="+mj-cs"/>
              </a:rPr>
              <a:t>Studie?</a:t>
            </a:r>
          </a:p>
        </p:txBody>
      </p:sp>
      <p:sp>
        <p:nvSpPr>
          <p:cNvPr id="287749" name="Rectangle 5"/>
          <p:cNvSpPr>
            <a:spLocks noChangeArrowheads="1"/>
          </p:cNvSpPr>
          <p:nvPr/>
        </p:nvSpPr>
        <p:spPr bwMode="auto">
          <a:xfrm>
            <a:off x="395288" y="1916113"/>
            <a:ext cx="3889375" cy="5203825"/>
          </a:xfrm>
          <a:prstGeom prst="rect">
            <a:avLst/>
          </a:prstGeom>
          <a:noFill/>
          <a:ln w="9525">
            <a:noFill/>
            <a:miter lim="800000"/>
            <a:headEnd/>
            <a:tailEnd/>
          </a:ln>
          <a:effectLst/>
        </p:spPr>
        <p:txBody>
          <a:bodyPr/>
          <a:lstStyle/>
          <a:p>
            <a:pPr marL="342900" indent="-342900">
              <a:lnSpc>
                <a:spcPct val="130000"/>
              </a:lnSpc>
              <a:spcBef>
                <a:spcPct val="40000"/>
              </a:spcBef>
              <a:buClr>
                <a:schemeClr val="accent1"/>
              </a:buClr>
              <a:buSzPct val="95000"/>
              <a:buFont typeface="Arial" charset="0"/>
              <a:buChar char="●"/>
            </a:pPr>
            <a:r>
              <a:rPr lang="de-DE" sz="1600" b="1" dirty="0">
                <a:solidFill>
                  <a:srgbClr val="000036"/>
                </a:solidFill>
              </a:rPr>
              <a:t>Konzepte zur Kausalität z.B. von </a:t>
            </a:r>
            <a:br>
              <a:rPr lang="de-DE" sz="1600" b="1" dirty="0">
                <a:solidFill>
                  <a:srgbClr val="000036"/>
                </a:solidFill>
              </a:rPr>
            </a:br>
            <a:r>
              <a:rPr lang="de-DE" sz="1600" dirty="0" err="1">
                <a:solidFill>
                  <a:srgbClr val="000036"/>
                </a:solidFill>
              </a:rPr>
              <a:t>Henle&amp;Koch</a:t>
            </a:r>
            <a:r>
              <a:rPr lang="de-DE" sz="1600" dirty="0">
                <a:solidFill>
                  <a:srgbClr val="000036"/>
                </a:solidFill>
              </a:rPr>
              <a:t> (1880),</a:t>
            </a:r>
            <a:br>
              <a:rPr lang="de-DE" sz="1600" dirty="0">
                <a:solidFill>
                  <a:srgbClr val="000036"/>
                </a:solidFill>
              </a:rPr>
            </a:br>
            <a:r>
              <a:rPr lang="de-DE" sz="1600" dirty="0">
                <a:solidFill>
                  <a:srgbClr val="000036"/>
                </a:solidFill>
              </a:rPr>
              <a:t>Hill (1965) oder </a:t>
            </a:r>
            <a:r>
              <a:rPr lang="de-DE" sz="1600" dirty="0" err="1">
                <a:solidFill>
                  <a:srgbClr val="000036"/>
                </a:solidFill>
              </a:rPr>
              <a:t>Rothman</a:t>
            </a:r>
            <a:r>
              <a:rPr lang="de-DE" sz="1600" dirty="0">
                <a:solidFill>
                  <a:srgbClr val="000036"/>
                </a:solidFill>
              </a:rPr>
              <a:t> (1976)</a:t>
            </a:r>
            <a:endParaRPr lang="de-DE" sz="1600" b="1" dirty="0">
              <a:solidFill>
                <a:srgbClr val="000036"/>
              </a:solidFill>
            </a:endParaRPr>
          </a:p>
          <a:p>
            <a:pPr marL="342900" indent="-342900">
              <a:lnSpc>
                <a:spcPct val="130000"/>
              </a:lnSpc>
              <a:spcBef>
                <a:spcPct val="40000"/>
              </a:spcBef>
              <a:buClr>
                <a:schemeClr val="accent1"/>
              </a:buClr>
              <a:buSzPct val="95000"/>
              <a:buFont typeface="Arial" charset="0"/>
              <a:buChar char="●"/>
            </a:pPr>
            <a:r>
              <a:rPr lang="de-DE" sz="1600" b="1" dirty="0">
                <a:solidFill>
                  <a:srgbClr val="000036"/>
                </a:solidFill>
              </a:rPr>
              <a:t>Assoziation</a:t>
            </a:r>
            <a:r>
              <a:rPr lang="de-DE" sz="1600" dirty="0">
                <a:solidFill>
                  <a:srgbClr val="000036"/>
                </a:solidFill>
              </a:rPr>
              <a:t> </a:t>
            </a:r>
            <a:br>
              <a:rPr lang="de-DE" sz="1600" dirty="0">
                <a:solidFill>
                  <a:srgbClr val="000036"/>
                </a:solidFill>
              </a:rPr>
            </a:br>
            <a:r>
              <a:rPr lang="de-DE" sz="1600" dirty="0">
                <a:solidFill>
                  <a:srgbClr val="000036"/>
                </a:solidFill>
              </a:rPr>
              <a:t>(negativer oder positiver</a:t>
            </a:r>
            <a:br>
              <a:rPr lang="de-DE" sz="1600" dirty="0">
                <a:solidFill>
                  <a:srgbClr val="000036"/>
                </a:solidFill>
              </a:rPr>
            </a:br>
            <a:r>
              <a:rPr lang="de-DE" sz="1600" dirty="0">
                <a:solidFill>
                  <a:srgbClr val="000036"/>
                </a:solidFill>
              </a:rPr>
              <a:t>Zusammenhang)</a:t>
            </a:r>
          </a:p>
          <a:p>
            <a:pPr marL="342900" indent="-342900">
              <a:lnSpc>
                <a:spcPct val="130000"/>
              </a:lnSpc>
              <a:spcBef>
                <a:spcPct val="40000"/>
              </a:spcBef>
              <a:buClr>
                <a:schemeClr val="accent1"/>
              </a:buClr>
              <a:buSzPct val="95000"/>
              <a:buFont typeface="Arial" charset="0"/>
              <a:buChar char="●"/>
            </a:pPr>
            <a:r>
              <a:rPr lang="de-DE" sz="1600" b="1" dirty="0">
                <a:solidFill>
                  <a:srgbClr val="000036"/>
                </a:solidFill>
              </a:rPr>
              <a:t>Kausalität</a:t>
            </a:r>
            <a:r>
              <a:rPr lang="de-DE" sz="1600" dirty="0">
                <a:solidFill>
                  <a:srgbClr val="000036"/>
                </a:solidFill>
              </a:rPr>
              <a:t> </a:t>
            </a:r>
            <a:br>
              <a:rPr lang="de-DE" sz="1600" dirty="0">
                <a:solidFill>
                  <a:srgbClr val="000036"/>
                </a:solidFill>
              </a:rPr>
            </a:br>
            <a:r>
              <a:rPr lang="de-DE" sz="1600" dirty="0">
                <a:solidFill>
                  <a:srgbClr val="000036"/>
                </a:solidFill>
              </a:rPr>
              <a:t>(Risikofaktor als </a:t>
            </a:r>
            <a:br>
              <a:rPr lang="de-DE" sz="1600" dirty="0">
                <a:solidFill>
                  <a:srgbClr val="000036"/>
                </a:solidFill>
              </a:rPr>
            </a:br>
            <a:r>
              <a:rPr lang="de-DE" sz="1600" dirty="0">
                <a:solidFill>
                  <a:srgbClr val="000036"/>
                </a:solidFill>
              </a:rPr>
              <a:t>(Mit-)Ursache einer </a:t>
            </a:r>
            <a:br>
              <a:rPr lang="de-DE" sz="1600" dirty="0">
                <a:solidFill>
                  <a:srgbClr val="000036"/>
                </a:solidFill>
              </a:rPr>
            </a:br>
            <a:r>
              <a:rPr lang="de-DE" sz="1600" dirty="0">
                <a:solidFill>
                  <a:srgbClr val="000036"/>
                </a:solidFill>
              </a:rPr>
              <a:t>Krankheit)</a:t>
            </a:r>
          </a:p>
          <a:p>
            <a:pPr marL="342900" indent="-342900">
              <a:lnSpc>
                <a:spcPct val="130000"/>
              </a:lnSpc>
              <a:spcBef>
                <a:spcPct val="40000"/>
              </a:spcBef>
              <a:buClr>
                <a:schemeClr val="accent1"/>
              </a:buClr>
              <a:buSzPct val="95000"/>
              <a:buFont typeface="Arial" charset="0"/>
              <a:buChar char="●"/>
            </a:pPr>
            <a:endParaRPr lang="de-DE" sz="1600" dirty="0">
              <a:solidFill>
                <a:srgbClr val="000036"/>
              </a:solidFill>
            </a:endParaRPr>
          </a:p>
        </p:txBody>
      </p:sp>
      <p:pic>
        <p:nvPicPr>
          <p:cNvPr id="287750" name="Picture 6"/>
          <p:cNvPicPr>
            <a:picLocks noChangeAspect="1" noChangeArrowheads="1"/>
          </p:cNvPicPr>
          <p:nvPr/>
        </p:nvPicPr>
        <p:blipFill>
          <a:blip r:embed="rId3" cstate="print"/>
          <a:srcRect b="22227"/>
          <a:stretch>
            <a:fillRect/>
          </a:stretch>
        </p:blipFill>
        <p:spPr bwMode="auto">
          <a:xfrm>
            <a:off x="4067175" y="1916113"/>
            <a:ext cx="4851400" cy="4003675"/>
          </a:xfrm>
          <a:prstGeom prst="rect">
            <a:avLst/>
          </a:prstGeom>
          <a:noFill/>
          <a:ln w="9525">
            <a:noFill/>
            <a:miter lim="800000"/>
            <a:headEnd/>
            <a:tailEnd/>
          </a:ln>
          <a:effectLst/>
        </p:spPr>
      </p:pic>
    </p:spTree>
    <p:extLst>
      <p:ext uri="{BB962C8B-B14F-4D97-AF65-F5344CB8AC3E}">
        <p14:creationId xmlns:p14="http://schemas.microsoft.com/office/powerpoint/2010/main" val="2818857517"/>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802" name="Rectangle 10"/>
          <p:cNvSpPr>
            <a:spLocks noGrp="1" noChangeArrowheads="1"/>
          </p:cNvSpPr>
          <p:nvPr>
            <p:ph type="title"/>
          </p:nvPr>
        </p:nvSpPr>
        <p:spPr>
          <a:xfrm>
            <a:off x="683568" y="332656"/>
            <a:ext cx="7543800" cy="1008112"/>
          </a:xfrm>
          <a:noFill/>
          <a:ln/>
        </p:spPr>
        <p:txBody>
          <a:bodyPr anchor="ctr">
            <a:normAutofit fontScale="90000"/>
          </a:bodyPr>
          <a:lstStyle/>
          <a:p>
            <a:r>
              <a:rPr lang="de-DE" dirty="0" smtClean="0">
                <a:sym typeface="Symbol" pitchFamily="18" charset="2"/>
              </a:rPr>
              <a:t>Statistische Assoziation</a:t>
            </a:r>
            <a:r>
              <a:rPr lang="de-DE" dirty="0" smtClean="0"/>
              <a:t> </a:t>
            </a:r>
            <a:r>
              <a:rPr lang="de-DE" dirty="0"/>
              <a:t>oder </a:t>
            </a:r>
            <a:r>
              <a:rPr lang="de-DE" dirty="0" smtClean="0"/>
              <a:t/>
            </a:r>
            <a:br>
              <a:rPr lang="de-DE" dirty="0" smtClean="0"/>
            </a:br>
            <a:r>
              <a:rPr lang="de-DE" dirty="0" smtClean="0"/>
              <a:t>Kausalität </a:t>
            </a:r>
            <a:r>
              <a:rPr lang="de-DE" dirty="0">
                <a:sym typeface="Symbol" pitchFamily="18" charset="2"/>
              </a:rPr>
              <a:t>??</a:t>
            </a:r>
          </a:p>
        </p:txBody>
      </p:sp>
      <p:sp>
        <p:nvSpPr>
          <p:cNvPr id="289803" name="Rectangle 11"/>
          <p:cNvSpPr>
            <a:spLocks noGrp="1" noChangeArrowheads="1"/>
          </p:cNvSpPr>
          <p:nvPr>
            <p:ph idx="1"/>
          </p:nvPr>
        </p:nvSpPr>
        <p:spPr>
          <a:xfrm>
            <a:off x="457200" y="1700213"/>
            <a:ext cx="8458200" cy="4752975"/>
          </a:xfrm>
          <a:noFill/>
          <a:ln/>
        </p:spPr>
        <p:txBody>
          <a:bodyPr/>
          <a:lstStyle/>
          <a:p>
            <a:r>
              <a:rPr lang="de-DE"/>
              <a:t>Kausalitätskriterien nach</a:t>
            </a:r>
          </a:p>
          <a:p>
            <a:r>
              <a:rPr lang="de-DE"/>
              <a:t>Sir Austin Bradford-Hill:</a:t>
            </a:r>
          </a:p>
          <a:p>
            <a:pPr lvl="1"/>
            <a:r>
              <a:rPr lang="de-DE" b="1"/>
              <a:t>Temporalität</a:t>
            </a:r>
            <a:endParaRPr lang="de-DE"/>
          </a:p>
          <a:p>
            <a:pPr lvl="1"/>
            <a:r>
              <a:rPr lang="de-DE" b="1"/>
              <a:t>Konsistenz (Meta-Analysen,</a:t>
            </a:r>
            <a:br>
              <a:rPr lang="de-DE" b="1"/>
            </a:br>
            <a:r>
              <a:rPr lang="de-DE" b="1"/>
              <a:t>Systematische Reviews)</a:t>
            </a:r>
            <a:r>
              <a:rPr lang="de-DE"/>
              <a:t> </a:t>
            </a:r>
          </a:p>
          <a:p>
            <a:pPr lvl="1"/>
            <a:r>
              <a:rPr lang="de-DE" b="1"/>
              <a:t>Biologischer Gradient</a:t>
            </a:r>
            <a:r>
              <a:rPr lang="de-DE"/>
              <a:t> </a:t>
            </a:r>
          </a:p>
          <a:p>
            <a:pPr lvl="1"/>
            <a:r>
              <a:rPr lang="de-DE" b="1"/>
              <a:t>Stärke des Effekts</a:t>
            </a:r>
            <a:r>
              <a:rPr lang="de-DE"/>
              <a:t> (z.B. doppeltes Risiko)</a:t>
            </a:r>
          </a:p>
          <a:p>
            <a:pPr lvl="1"/>
            <a:r>
              <a:rPr lang="de-DE"/>
              <a:t>u.a.</a:t>
            </a:r>
          </a:p>
        </p:txBody>
      </p:sp>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09F1F2D7-4484-4A15-A4E3-5F7D1031C1FF}" type="slidenum">
              <a:rPr lang="de-DE" altLang="en-US"/>
              <a:pPr/>
              <a:t>285</a:t>
            </a:fld>
            <a:endParaRPr lang="de-DE" altLang="en-US"/>
          </a:p>
        </p:txBody>
      </p:sp>
      <p:pic>
        <p:nvPicPr>
          <p:cNvPr id="289804" name="Picture 12"/>
          <p:cNvPicPr>
            <a:picLocks noChangeAspect="1" noChangeArrowheads="1"/>
          </p:cNvPicPr>
          <p:nvPr/>
        </p:nvPicPr>
        <p:blipFill>
          <a:blip r:embed="rId3" cstate="print"/>
          <a:srcRect l="3615"/>
          <a:stretch>
            <a:fillRect/>
          </a:stretch>
        </p:blipFill>
        <p:spPr bwMode="auto">
          <a:xfrm>
            <a:off x="6300192" y="1700808"/>
            <a:ext cx="2286000" cy="3048000"/>
          </a:xfrm>
          <a:prstGeom prst="rect">
            <a:avLst/>
          </a:prstGeom>
          <a:noFill/>
          <a:ln w="9525">
            <a:noFill/>
            <a:miter lim="800000"/>
            <a:headEnd/>
            <a:tailEnd/>
          </a:ln>
          <a:effectLst/>
        </p:spPr>
      </p:pic>
    </p:spTree>
    <p:extLst>
      <p:ext uri="{BB962C8B-B14F-4D97-AF65-F5344CB8AC3E}">
        <p14:creationId xmlns:p14="http://schemas.microsoft.com/office/powerpoint/2010/main" val="2654194770"/>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Systematische Fehler, </a:t>
            </a:r>
            <a:r>
              <a:rPr lang="de-AT" dirty="0" err="1" smtClean="0"/>
              <a:t>Confounding</a:t>
            </a:r>
            <a:endParaRPr lang="en-US" dirty="0"/>
          </a:p>
        </p:txBody>
      </p:sp>
      <p:sp>
        <p:nvSpPr>
          <p:cNvPr id="3" name="Inhaltsplatzhalter 2"/>
          <p:cNvSpPr>
            <a:spLocks noGrp="1"/>
          </p:cNvSpPr>
          <p:nvPr>
            <p:ph idx="1"/>
          </p:nvPr>
        </p:nvSpPr>
        <p:spPr/>
        <p:txBody>
          <a:bodyPr>
            <a:normAutofit/>
          </a:bodyPr>
          <a:lstStyle/>
          <a:p>
            <a:r>
              <a:rPr lang="en-US" b="1" dirty="0" smtClean="0"/>
              <a:t>Selection Bias</a:t>
            </a:r>
            <a:br>
              <a:rPr lang="en-US" b="1" dirty="0" smtClean="0"/>
            </a:br>
            <a:r>
              <a:rPr lang="en-US" b="1" dirty="0" smtClean="0"/>
              <a:t>-  </a:t>
            </a:r>
            <a:r>
              <a:rPr lang="en-US" dirty="0" err="1" smtClean="0"/>
              <a:t>Nichterreichen</a:t>
            </a:r>
            <a:r>
              <a:rPr lang="en-US" dirty="0" smtClean="0"/>
              <a:t> von </a:t>
            </a:r>
            <a:r>
              <a:rPr lang="en-US" dirty="0" err="1" smtClean="0"/>
              <a:t>Berufstätigen</a:t>
            </a:r>
            <a:r>
              <a:rPr lang="en-US" dirty="0" smtClean="0"/>
              <a:t> </a:t>
            </a:r>
            <a:r>
              <a:rPr lang="en-US" dirty="0" err="1" smtClean="0"/>
              <a:t>bei</a:t>
            </a:r>
            <a:r>
              <a:rPr lang="en-US" dirty="0" smtClean="0"/>
              <a:t> </a:t>
            </a:r>
            <a:r>
              <a:rPr lang="en-US" dirty="0" err="1" smtClean="0"/>
              <a:t>Telefonumfragen</a:t>
            </a:r>
            <a:endParaRPr lang="en-US" dirty="0" smtClean="0"/>
          </a:p>
          <a:p>
            <a:r>
              <a:rPr lang="en-US" b="1" dirty="0" smtClean="0"/>
              <a:t>Information Bias</a:t>
            </a:r>
            <a:br>
              <a:rPr lang="en-US" b="1" dirty="0" smtClean="0"/>
            </a:br>
            <a:r>
              <a:rPr lang="en-US" b="1" dirty="0" smtClean="0"/>
              <a:t>-  </a:t>
            </a:r>
            <a:r>
              <a:rPr lang="en-US" dirty="0" err="1" smtClean="0"/>
              <a:t>Fehlklassifikation</a:t>
            </a:r>
            <a:r>
              <a:rPr lang="en-US" dirty="0" smtClean="0"/>
              <a:t> / </a:t>
            </a:r>
            <a:r>
              <a:rPr lang="en-US" dirty="0" err="1" smtClean="0"/>
              <a:t>Fehldiagnosen</a:t>
            </a:r>
            <a:r>
              <a:rPr lang="en-US" dirty="0" smtClean="0"/>
              <a:t>,</a:t>
            </a:r>
            <a:br>
              <a:rPr lang="en-US" dirty="0" smtClean="0"/>
            </a:br>
            <a:r>
              <a:rPr lang="en-US" dirty="0" smtClean="0"/>
              <a:t> - </a:t>
            </a:r>
            <a:r>
              <a:rPr lang="en-US" dirty="0" err="1" smtClean="0"/>
              <a:t>Messfehler</a:t>
            </a:r>
            <a:endParaRPr lang="en-US" dirty="0" smtClean="0"/>
          </a:p>
          <a:p>
            <a:r>
              <a:rPr lang="en-US" b="1" dirty="0" smtClean="0"/>
              <a:t>Confounding</a:t>
            </a:r>
            <a:br>
              <a:rPr lang="en-US" b="1" dirty="0" smtClean="0"/>
            </a:br>
            <a:r>
              <a:rPr lang="en-US" dirty="0" smtClean="0"/>
              <a:t>- </a:t>
            </a:r>
            <a:r>
              <a:rPr lang="en-US" dirty="0" err="1" smtClean="0"/>
              <a:t>Mangelnde</a:t>
            </a:r>
            <a:r>
              <a:rPr lang="en-US" dirty="0" smtClean="0"/>
              <a:t> </a:t>
            </a:r>
            <a:r>
              <a:rPr lang="en-US" dirty="0" err="1" smtClean="0"/>
              <a:t>Berücksichtigung</a:t>
            </a:r>
            <a:r>
              <a:rPr lang="en-US" dirty="0" smtClean="0"/>
              <a:t> von </a:t>
            </a:r>
            <a:r>
              <a:rPr lang="en-US" dirty="0" err="1" smtClean="0"/>
              <a:t>Störgrößen</a:t>
            </a:r>
            <a:endParaRPr lang="en-US" dirty="0" smtClean="0"/>
          </a:p>
          <a:p>
            <a:pPr>
              <a:buNone/>
            </a:pPr>
            <a:r>
              <a:rPr lang="en-US" dirty="0" smtClean="0"/>
              <a:t>       </a:t>
            </a:r>
            <a:r>
              <a:rPr lang="en-US" dirty="0" err="1" smtClean="0"/>
              <a:t>Scheinassoziation</a:t>
            </a:r>
            <a:r>
              <a:rPr lang="en-US" dirty="0" smtClean="0"/>
              <a:t> von </a:t>
            </a:r>
            <a:r>
              <a:rPr lang="en-US" dirty="0" err="1" smtClean="0"/>
              <a:t>Alkohol</a:t>
            </a:r>
            <a:r>
              <a:rPr lang="en-US" dirty="0" smtClean="0"/>
              <a:t> und </a:t>
            </a:r>
            <a:r>
              <a:rPr lang="en-US" dirty="0" err="1" smtClean="0"/>
              <a:t>Lungenkarzinom</a:t>
            </a:r>
            <a:r>
              <a:rPr lang="en-US" dirty="0" smtClean="0"/>
              <a:t/>
            </a:r>
            <a:br>
              <a:rPr lang="en-US" dirty="0" smtClean="0"/>
            </a:br>
            <a:r>
              <a:rPr lang="en-US" dirty="0" smtClean="0"/>
              <a:t>  </a:t>
            </a:r>
            <a:r>
              <a:rPr lang="en-US" dirty="0" err="1" smtClean="0"/>
              <a:t>über</a:t>
            </a:r>
            <a:r>
              <a:rPr lang="en-US" dirty="0" smtClean="0"/>
              <a:t> </a:t>
            </a:r>
            <a:r>
              <a:rPr lang="en-US" dirty="0" err="1" smtClean="0"/>
              <a:t>Rauchen</a:t>
            </a:r>
            <a:r>
              <a:rPr lang="en-US" dirty="0" smtClean="0"/>
              <a:t> </a:t>
            </a:r>
            <a:r>
              <a:rPr lang="en-US" dirty="0" err="1" smtClean="0"/>
              <a:t>erklärbar</a:t>
            </a:r>
            <a:endParaRPr lang="en-US" dirty="0" smtClean="0"/>
          </a:p>
          <a:p>
            <a:pPr>
              <a:buNone/>
            </a:pPr>
            <a:endParaRPr lang="en-US"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286</a:t>
            </a:fld>
            <a:endParaRPr lang="de-DE" altLang="en-US"/>
          </a:p>
        </p:txBody>
      </p:sp>
    </p:spTree>
    <p:extLst>
      <p:ext uri="{BB962C8B-B14F-4D97-AF65-F5344CB8AC3E}">
        <p14:creationId xmlns:p14="http://schemas.microsoft.com/office/powerpoint/2010/main" val="2897971528"/>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Systematische versus zufällige Fehler</a:t>
            </a:r>
            <a:endParaRPr lang="en-US" dirty="0"/>
          </a:p>
        </p:txBody>
      </p:sp>
      <p:sp>
        <p:nvSpPr>
          <p:cNvPr id="3" name="Inhaltsplatzhalter 2"/>
          <p:cNvSpPr>
            <a:spLocks noGrp="1"/>
          </p:cNvSpPr>
          <p:nvPr>
            <p:ph idx="1"/>
          </p:nvPr>
        </p:nvSpPr>
        <p:spPr/>
        <p:txBody>
          <a:bodyPr/>
          <a:lstStyle/>
          <a:p>
            <a:r>
              <a:rPr lang="de-AT" dirty="0" smtClean="0"/>
              <a:t>Systematische Fehler führen zu einer Verzerrung (Bias) der Effektschätzer (RR, OR etc.)</a:t>
            </a:r>
            <a:br>
              <a:rPr lang="de-AT" dirty="0" smtClean="0"/>
            </a:br>
            <a:endParaRPr lang="de-AT" dirty="0" smtClean="0"/>
          </a:p>
          <a:p>
            <a:r>
              <a:rPr lang="de-AT" dirty="0" smtClean="0"/>
              <a:t>Zufällige Fehler (durch zu geringe Fallzahl, siehe Kapitel Fallzahlschätzung) erniedrigen die Präzision</a:t>
            </a:r>
          </a:p>
          <a:p>
            <a:endParaRPr lang="de-AT" dirty="0" smtClean="0"/>
          </a:p>
          <a:p>
            <a:r>
              <a:rPr lang="de-AT" dirty="0" smtClean="0"/>
              <a:t>Systematische Fehler erniedrigen die Validität</a:t>
            </a:r>
          </a:p>
          <a:p>
            <a:endParaRPr lang="de-AT" dirty="0" smtClean="0"/>
          </a:p>
          <a:p>
            <a:r>
              <a:rPr lang="de-AT" dirty="0" smtClean="0"/>
              <a:t>Die Validität hat Priorität vor der Präzision.</a:t>
            </a:r>
          </a:p>
          <a:p>
            <a:endParaRPr lang="en-US"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287</a:t>
            </a:fld>
            <a:endParaRPr lang="de-DE" altLang="en-US"/>
          </a:p>
        </p:txBody>
      </p:sp>
    </p:spTree>
    <p:extLst>
      <p:ext uri="{BB962C8B-B14F-4D97-AF65-F5344CB8AC3E}">
        <p14:creationId xmlns:p14="http://schemas.microsoft.com/office/powerpoint/2010/main" val="449215390"/>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24C69770-BD5A-46F9-BFBF-FA2694655CEA}" type="datetime1">
              <a:rPr lang="de-AT" smtClean="0"/>
              <a:pPr/>
              <a:t>18.06.2021</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288</a:t>
            </a:fld>
            <a:endParaRPr lang="de-DE" altLang="en-US"/>
          </a:p>
        </p:txBody>
      </p:sp>
      <p:pic>
        <p:nvPicPr>
          <p:cNvPr id="7" name="Picture 4"/>
          <p:cNvPicPr>
            <a:picLocks noChangeAspect="1" noChangeArrowheads="1"/>
          </p:cNvPicPr>
          <p:nvPr/>
        </p:nvPicPr>
        <p:blipFill>
          <a:blip r:embed="rId2" cstate="print"/>
          <a:srcRect/>
          <a:stretch>
            <a:fillRect/>
          </a:stretch>
        </p:blipFill>
        <p:spPr bwMode="auto">
          <a:xfrm>
            <a:off x="0" y="142852"/>
            <a:ext cx="8820150" cy="6230938"/>
          </a:xfrm>
          <a:prstGeom prst="rect">
            <a:avLst/>
          </a:prstGeom>
          <a:noFill/>
          <a:ln w="9525">
            <a:noFill/>
            <a:miter lim="800000"/>
            <a:headEnd/>
            <a:tailEnd/>
          </a:ln>
          <a:effectLst/>
        </p:spPr>
      </p:pic>
      <p:sp>
        <p:nvSpPr>
          <p:cNvPr id="8" name="Textfeld 7"/>
          <p:cNvSpPr txBox="1"/>
          <p:nvPr/>
        </p:nvSpPr>
        <p:spPr>
          <a:xfrm>
            <a:off x="1714480" y="4500570"/>
            <a:ext cx="6310382" cy="2031325"/>
          </a:xfrm>
          <a:prstGeom prst="rect">
            <a:avLst/>
          </a:prstGeom>
          <a:noFill/>
        </p:spPr>
        <p:txBody>
          <a:bodyPr wrap="none" rtlCol="0">
            <a:spAutoFit/>
          </a:bodyPr>
          <a:lstStyle/>
          <a:p>
            <a:r>
              <a:rPr lang="de-AT" dirty="0" smtClean="0"/>
              <a:t>z.B. unterschiedliches Alter in den Therapiegruppen</a:t>
            </a:r>
          </a:p>
          <a:p>
            <a:r>
              <a:rPr lang="de-AT" dirty="0" smtClean="0"/>
              <a:t>Alter beeinflusst den Blutdruck und womöglich die Therapie.</a:t>
            </a:r>
          </a:p>
          <a:p>
            <a:endParaRPr lang="de-AT" dirty="0" smtClean="0"/>
          </a:p>
          <a:p>
            <a:r>
              <a:rPr lang="de-AT" dirty="0" smtClean="0"/>
              <a:t>Mögliche Lösung: Adjustierung für Alter</a:t>
            </a:r>
          </a:p>
          <a:p>
            <a:r>
              <a:rPr lang="de-AT" dirty="0" smtClean="0"/>
              <a:t>mittels multivariater Analyse</a:t>
            </a:r>
          </a:p>
          <a:p>
            <a:endParaRPr lang="de-AT" dirty="0" smtClean="0"/>
          </a:p>
          <a:p>
            <a:endParaRPr lang="en-US" dirty="0"/>
          </a:p>
        </p:txBody>
      </p:sp>
    </p:spTree>
    <p:extLst>
      <p:ext uri="{BB962C8B-B14F-4D97-AF65-F5344CB8AC3E}">
        <p14:creationId xmlns:p14="http://schemas.microsoft.com/office/powerpoint/2010/main" val="1702177601"/>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87BCB832-265E-4873-9AF4-D33CA03E594A}" type="datetime1">
              <a:rPr lang="de-AT" smtClean="0"/>
              <a:pPr/>
              <a:t>18.06.2021</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289</a:t>
            </a:fld>
            <a:endParaRPr lang="de-DE" altLang="en-US"/>
          </a:p>
        </p:txBody>
      </p:sp>
      <p:pic>
        <p:nvPicPr>
          <p:cNvPr id="7" name="Picture 3"/>
          <p:cNvPicPr>
            <a:picLocks noChangeAspect="1" noChangeArrowheads="1"/>
          </p:cNvPicPr>
          <p:nvPr/>
        </p:nvPicPr>
        <p:blipFill>
          <a:blip r:embed="rId2" cstate="print"/>
          <a:srcRect/>
          <a:stretch>
            <a:fillRect/>
          </a:stretch>
        </p:blipFill>
        <p:spPr bwMode="auto">
          <a:xfrm>
            <a:off x="0" y="115888"/>
            <a:ext cx="8964613" cy="6332537"/>
          </a:xfrm>
          <a:prstGeom prst="rect">
            <a:avLst/>
          </a:prstGeom>
          <a:noFill/>
          <a:ln w="9525">
            <a:noFill/>
            <a:miter lim="800000"/>
            <a:headEnd/>
            <a:tailEnd/>
          </a:ln>
          <a:effectLst/>
        </p:spPr>
      </p:pic>
    </p:spTree>
    <p:extLst>
      <p:ext uri="{BB962C8B-B14F-4D97-AF65-F5344CB8AC3E}">
        <p14:creationId xmlns:p14="http://schemas.microsoft.com/office/powerpoint/2010/main" val="35142756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lstStyle/>
          <a:p>
            <a:pPr algn="l"/>
            <a:r>
              <a:rPr lang="de-DE" dirty="0" smtClean="0"/>
              <a:t>Deskriptive Statistik</a:t>
            </a:r>
            <a:r>
              <a:rPr lang="de-DE" dirty="0"/>
              <a:t/>
            </a:r>
            <a:br>
              <a:rPr lang="de-DE" dirty="0"/>
            </a:br>
            <a:r>
              <a:rPr lang="de-DE" sz="1200" dirty="0"/>
              <a:t/>
            </a:r>
            <a:br>
              <a:rPr lang="de-DE" sz="1200" dirty="0"/>
            </a:br>
            <a:endParaRPr lang="de-DE" sz="2500" b="1" i="1" dirty="0"/>
          </a:p>
        </p:txBody>
      </p:sp>
      <p:sp>
        <p:nvSpPr>
          <p:cNvPr id="7" name="Rectangle 3"/>
          <p:cNvSpPr txBox="1">
            <a:spLocks noChangeArrowheads="1"/>
          </p:cNvSpPr>
          <p:nvPr/>
        </p:nvSpPr>
        <p:spPr>
          <a:xfrm>
            <a:off x="1339850" y="5589240"/>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Department für Medizinische Statistik, Informatik und Gesundheitsökonomie, Medizinische Universität Innsbruck</a:t>
            </a:r>
          </a:p>
          <a:p>
            <a:endParaRPr lang="de-DE" sz="2400" dirty="0" smtClean="0"/>
          </a:p>
          <a:p>
            <a:endParaRPr lang="de-DE" sz="2400" dirty="0"/>
          </a:p>
        </p:txBody>
      </p:sp>
      <p:sp>
        <p:nvSpPr>
          <p:cNvPr id="8"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Hanno Ulmer</a:t>
            </a:r>
          </a:p>
          <a:p>
            <a:r>
              <a:rPr lang="de-AT" sz="1600" i="1" dirty="0" smtClean="0"/>
              <a:t>hanno.ulmer@i-med.ac.at</a:t>
            </a:r>
            <a:endParaRPr lang="de-DE" sz="1600" i="1" dirty="0" smtClean="0"/>
          </a:p>
          <a:p>
            <a:endParaRPr lang="de-DE" sz="2000" dirty="0" smtClean="0"/>
          </a:p>
          <a:p>
            <a:endParaRPr lang="de-DE" sz="2400" dirty="0" smtClean="0"/>
          </a:p>
          <a:p>
            <a:endParaRPr lang="de-DE" sz="2400" dirty="0"/>
          </a:p>
        </p:txBody>
      </p:sp>
    </p:spTree>
    <p:extLst>
      <p:ext uri="{BB962C8B-B14F-4D97-AF65-F5344CB8AC3E}">
        <p14:creationId xmlns:p14="http://schemas.microsoft.com/office/powerpoint/2010/main" val="2929029899"/>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FFE49598-F0FB-460C-9271-8A2835964608}" type="datetime1">
              <a:rPr lang="de-AT" smtClean="0"/>
              <a:pPr/>
              <a:t>18.06.2021</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290</a:t>
            </a:fld>
            <a:endParaRPr lang="de-DE" altLang="en-US"/>
          </a:p>
        </p:txBody>
      </p:sp>
      <p:pic>
        <p:nvPicPr>
          <p:cNvPr id="7" name="Picture 3"/>
          <p:cNvPicPr>
            <a:picLocks noChangeAspect="1" noChangeArrowheads="1"/>
          </p:cNvPicPr>
          <p:nvPr/>
        </p:nvPicPr>
        <p:blipFill>
          <a:blip r:embed="rId2" cstate="print"/>
          <a:srcRect/>
          <a:stretch>
            <a:fillRect/>
          </a:stretch>
        </p:blipFill>
        <p:spPr bwMode="auto">
          <a:xfrm>
            <a:off x="0" y="0"/>
            <a:ext cx="9144000" cy="6457950"/>
          </a:xfrm>
          <a:prstGeom prst="rect">
            <a:avLst/>
          </a:prstGeom>
          <a:noFill/>
          <a:ln w="9525">
            <a:noFill/>
            <a:miter lim="800000"/>
            <a:headEnd/>
            <a:tailEnd/>
          </a:ln>
          <a:effectLst/>
        </p:spPr>
      </p:pic>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73CE9B5B-2E88-458B-A392-5026D3AFC03E}" type="datetime1">
              <a:rPr lang="de-AT"/>
              <a:pPr/>
              <a:t>18.06.2021</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61FD966B-ABC8-4CFB-9CB8-329B5F3D8FC7}" type="slidenum">
              <a:rPr lang="de-DE" altLang="en-US"/>
              <a:pPr/>
              <a:t>291</a:t>
            </a:fld>
            <a:endParaRPr lang="de-DE" altLang="en-US"/>
          </a:p>
        </p:txBody>
      </p:sp>
      <p:sp>
        <p:nvSpPr>
          <p:cNvPr id="222210" name="Rectangle 2"/>
          <p:cNvSpPr>
            <a:spLocks noGrp="1" noChangeArrowheads="1"/>
          </p:cNvSpPr>
          <p:nvPr>
            <p:ph type="title"/>
          </p:nvPr>
        </p:nvSpPr>
        <p:spPr/>
        <p:txBody>
          <a:bodyPr/>
          <a:lstStyle/>
          <a:p>
            <a:r>
              <a:rPr lang="de-DE" dirty="0"/>
              <a:t>Logistische Regressionsanalyse</a:t>
            </a:r>
          </a:p>
        </p:txBody>
      </p:sp>
      <p:sp>
        <p:nvSpPr>
          <p:cNvPr id="222211" name="Rectangle 3"/>
          <p:cNvSpPr>
            <a:spLocks noGrp="1" noChangeArrowheads="1"/>
          </p:cNvSpPr>
          <p:nvPr>
            <p:ph type="body" idx="1"/>
          </p:nvPr>
        </p:nvSpPr>
        <p:spPr>
          <a:xfrm>
            <a:off x="468313" y="1773238"/>
            <a:ext cx="8229600" cy="4530725"/>
          </a:xfrm>
          <a:noFill/>
          <a:ln/>
        </p:spPr>
        <p:txBody>
          <a:bodyPr/>
          <a:lstStyle/>
          <a:p>
            <a:r>
              <a:rPr lang="de-AT" dirty="0"/>
              <a:t>Untersuchung / Modellierung von prognostischen Faktoren für binäre </a:t>
            </a:r>
            <a:r>
              <a:rPr lang="de-AT" dirty="0" err="1"/>
              <a:t>Outcomes</a:t>
            </a:r>
            <a:r>
              <a:rPr lang="de-AT" dirty="0"/>
              <a:t> bei gleichzeitiger Adjustierung für Störfaktoren („</a:t>
            </a:r>
            <a:r>
              <a:rPr lang="de-AT" dirty="0" err="1"/>
              <a:t>confounders</a:t>
            </a:r>
            <a:r>
              <a:rPr lang="de-AT" dirty="0"/>
              <a:t>“)</a:t>
            </a:r>
          </a:p>
          <a:p>
            <a:r>
              <a:rPr lang="de-AT" dirty="0"/>
              <a:t>Multivariate Erweiterung zur Kontingenztafelanalyse und Chi-Quadrat Test </a:t>
            </a:r>
          </a:p>
          <a:p>
            <a:r>
              <a:rPr lang="de-AT" dirty="0"/>
              <a:t>Berechnet wird das adjustierte </a:t>
            </a:r>
            <a:r>
              <a:rPr lang="de-AT" dirty="0" smtClean="0"/>
              <a:t>Odds Ratio</a:t>
            </a:r>
          </a:p>
          <a:p>
            <a:r>
              <a:rPr lang="en-US" dirty="0" err="1" smtClean="0"/>
              <a:t>Cytisine</a:t>
            </a:r>
            <a:r>
              <a:rPr lang="en-US" dirty="0" smtClean="0"/>
              <a:t> for smoking cessation: Adjustment for all baseline characteristics shown in Table 1 had a negligible effect.</a:t>
            </a:r>
            <a:endParaRPr lang="de-AT" dirty="0"/>
          </a:p>
          <a:p>
            <a:endParaRPr lang="de-AT" dirty="0"/>
          </a:p>
        </p:txBody>
      </p:sp>
    </p:spTree>
    <p:extLst>
      <p:ext uri="{BB962C8B-B14F-4D97-AF65-F5344CB8AC3E}">
        <p14:creationId xmlns:p14="http://schemas.microsoft.com/office/powerpoint/2010/main" val="3806636844"/>
      </p:ext>
    </p:ext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73CE9B5B-2E88-458B-A392-5026D3AFC03E}" type="datetime1">
              <a:rPr lang="de-AT"/>
              <a:pPr/>
              <a:t>18.06.2021</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61FD966B-ABC8-4CFB-9CB8-329B5F3D8FC7}" type="slidenum">
              <a:rPr lang="de-DE" altLang="en-US"/>
              <a:pPr/>
              <a:t>292</a:t>
            </a:fld>
            <a:endParaRPr lang="de-DE" altLang="en-US"/>
          </a:p>
        </p:txBody>
      </p:sp>
      <p:sp>
        <p:nvSpPr>
          <p:cNvPr id="222210" name="Rectangle 2"/>
          <p:cNvSpPr>
            <a:spLocks noGrp="1" noChangeArrowheads="1"/>
          </p:cNvSpPr>
          <p:nvPr>
            <p:ph type="title"/>
          </p:nvPr>
        </p:nvSpPr>
        <p:spPr/>
        <p:txBody>
          <a:bodyPr/>
          <a:lstStyle/>
          <a:p>
            <a:r>
              <a:rPr lang="de-DE" dirty="0"/>
              <a:t>Logistische Regressionsanalyse</a:t>
            </a:r>
          </a:p>
        </p:txBody>
      </p:sp>
      <p:sp>
        <p:nvSpPr>
          <p:cNvPr id="8" name="Rechteck 7"/>
          <p:cNvSpPr/>
          <p:nvPr/>
        </p:nvSpPr>
        <p:spPr>
          <a:xfrm>
            <a:off x="251520" y="2060848"/>
            <a:ext cx="8712968" cy="1631216"/>
          </a:xfrm>
          <a:prstGeom prst="rect">
            <a:avLst/>
          </a:prstGeom>
        </p:spPr>
        <p:txBody>
          <a:bodyPr wrap="square">
            <a:spAutoFit/>
          </a:bodyPr>
          <a:lstStyle/>
          <a:p>
            <a:endParaRPr lang="en-US" b="1" dirty="0" smtClean="0"/>
          </a:p>
          <a:p>
            <a:r>
              <a:rPr lang="en-US" sz="1600" dirty="0" smtClean="0"/>
              <a:t>	B	S.E.	Wald	</a:t>
            </a:r>
            <a:r>
              <a:rPr lang="en-US" sz="1600" dirty="0" err="1" smtClean="0"/>
              <a:t>df</a:t>
            </a:r>
            <a:r>
              <a:rPr lang="en-US" sz="1600" dirty="0" smtClean="0"/>
              <a:t>	Sig.	Exp(B)	95% C.I. for EXP(B)	</a:t>
            </a:r>
          </a:p>
          <a:p>
            <a:r>
              <a:rPr lang="en-US" sz="1600" dirty="0" smtClean="0"/>
              <a:t>							Lower	Upper	</a:t>
            </a:r>
          </a:p>
          <a:p>
            <a:r>
              <a:rPr lang="en-US" sz="1600" dirty="0" err="1" smtClean="0"/>
              <a:t>reserpin</a:t>
            </a:r>
            <a:r>
              <a:rPr lang="en-US" sz="1600" dirty="0" smtClean="0"/>
              <a:t>	,280	,242	1,339	1	,247	1,323	,824	2,123	</a:t>
            </a:r>
          </a:p>
          <a:p>
            <a:r>
              <a:rPr lang="fr-FR" sz="1600" dirty="0" smtClean="0"/>
              <a:t>			</a:t>
            </a:r>
          </a:p>
          <a:p>
            <a:endParaRPr lang="en-US" dirty="0" smtClean="0"/>
          </a:p>
        </p:txBody>
      </p:sp>
      <p:sp>
        <p:nvSpPr>
          <p:cNvPr id="9" name="Rechteck 8"/>
          <p:cNvSpPr/>
          <p:nvPr/>
        </p:nvSpPr>
        <p:spPr>
          <a:xfrm>
            <a:off x="179512" y="4005064"/>
            <a:ext cx="8712968" cy="1600438"/>
          </a:xfrm>
          <a:prstGeom prst="rect">
            <a:avLst/>
          </a:prstGeom>
        </p:spPr>
        <p:txBody>
          <a:bodyPr wrap="square">
            <a:spAutoFit/>
          </a:bodyPr>
          <a:lstStyle/>
          <a:p>
            <a:endParaRPr lang="en-US" b="1" dirty="0" smtClean="0"/>
          </a:p>
          <a:p>
            <a:r>
              <a:rPr lang="en-US" sz="1600" dirty="0" smtClean="0"/>
              <a:t>	B	S.E.	Wald	</a:t>
            </a:r>
            <a:r>
              <a:rPr lang="en-US" sz="1600" dirty="0" err="1" smtClean="0"/>
              <a:t>df</a:t>
            </a:r>
            <a:r>
              <a:rPr lang="en-US" sz="1600" dirty="0" smtClean="0"/>
              <a:t>	Sig.	Exp(B)	95% C.I. for EXP(B)	</a:t>
            </a:r>
          </a:p>
          <a:p>
            <a:r>
              <a:rPr lang="en-US" sz="1600" dirty="0" smtClean="0"/>
              <a:t>							Lower	Upper	</a:t>
            </a:r>
          </a:p>
          <a:p>
            <a:r>
              <a:rPr lang="en-US" sz="1600" dirty="0" err="1" smtClean="0"/>
              <a:t>reserpin</a:t>
            </a:r>
            <a:r>
              <a:rPr lang="en-US" sz="1600" dirty="0" smtClean="0"/>
              <a:t>	-,179	,255	,491	1	,483	,836	,507	1,379	</a:t>
            </a:r>
          </a:p>
          <a:p>
            <a:r>
              <a:rPr lang="en-US" sz="1600" dirty="0" smtClean="0"/>
              <a:t>alter50	1,474	,205	51,497	1	,000	4,367	2,920	6,532	</a:t>
            </a:r>
          </a:p>
          <a:p>
            <a:r>
              <a:rPr lang="fr-FR" sz="1600" dirty="0" smtClean="0"/>
              <a:t>	</a:t>
            </a:r>
            <a:endParaRPr lang="en-US" dirty="0" smtClean="0"/>
          </a:p>
        </p:txBody>
      </p:sp>
      <p:sp>
        <p:nvSpPr>
          <p:cNvPr id="10" name="Textfeld 9"/>
          <p:cNvSpPr txBox="1"/>
          <p:nvPr/>
        </p:nvSpPr>
        <p:spPr>
          <a:xfrm>
            <a:off x="395536" y="1628800"/>
            <a:ext cx="2454518" cy="369332"/>
          </a:xfrm>
          <a:prstGeom prst="rect">
            <a:avLst/>
          </a:prstGeom>
          <a:noFill/>
        </p:spPr>
        <p:txBody>
          <a:bodyPr wrap="none" rtlCol="0">
            <a:spAutoFit/>
          </a:bodyPr>
          <a:lstStyle/>
          <a:p>
            <a:r>
              <a:rPr lang="de-AT" b="1" dirty="0" smtClean="0"/>
              <a:t>Modell mit </a:t>
            </a:r>
            <a:r>
              <a:rPr lang="de-AT" b="1" dirty="0" err="1" smtClean="0"/>
              <a:t>Reserpin</a:t>
            </a:r>
            <a:r>
              <a:rPr lang="de-AT" b="1" dirty="0" smtClean="0"/>
              <a:t>:</a:t>
            </a:r>
            <a:endParaRPr lang="en-US" b="1" dirty="0"/>
          </a:p>
        </p:txBody>
      </p:sp>
      <p:sp>
        <p:nvSpPr>
          <p:cNvPr id="11" name="Textfeld 10"/>
          <p:cNvSpPr txBox="1"/>
          <p:nvPr/>
        </p:nvSpPr>
        <p:spPr>
          <a:xfrm>
            <a:off x="251520" y="3717032"/>
            <a:ext cx="3523144" cy="369332"/>
          </a:xfrm>
          <a:prstGeom prst="rect">
            <a:avLst/>
          </a:prstGeom>
          <a:noFill/>
        </p:spPr>
        <p:txBody>
          <a:bodyPr wrap="none" rtlCol="0">
            <a:spAutoFit/>
          </a:bodyPr>
          <a:lstStyle/>
          <a:p>
            <a:r>
              <a:rPr lang="de-AT" b="1" dirty="0" smtClean="0"/>
              <a:t>Modell mit </a:t>
            </a:r>
            <a:r>
              <a:rPr lang="de-AT" b="1" dirty="0" err="1" smtClean="0"/>
              <a:t>Reserpin</a:t>
            </a:r>
            <a:r>
              <a:rPr lang="de-AT" b="1" dirty="0" smtClean="0"/>
              <a:t> und Alter:</a:t>
            </a:r>
            <a:endParaRPr lang="en-US" b="1" dirty="0"/>
          </a:p>
        </p:txBody>
      </p:sp>
    </p:spTree>
    <p:extLst>
      <p:ext uri="{BB962C8B-B14F-4D97-AF65-F5344CB8AC3E}">
        <p14:creationId xmlns:p14="http://schemas.microsoft.com/office/powerpoint/2010/main" val="1936085838"/>
      </p:ext>
    </p:ext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58901" y="884243"/>
            <a:ext cx="7769225" cy="5049520"/>
          </a:xfrm>
          <a:prstGeom prst="rect">
            <a:avLst/>
          </a:prstGeom>
        </p:spPr>
        <p:txBody>
          <a:bodyPr vert="horz" wrap="square" lIns="0" tIns="0" rIns="0" bIns="0" rtlCol="0">
            <a:noAutofit/>
          </a:bodyPr>
          <a:lstStyle/>
          <a:p>
            <a:pPr marL="274955" marR="745490">
              <a:lnSpc>
                <a:spcPct val="100000"/>
              </a:lnSpc>
            </a:pPr>
            <a:r>
              <a:rPr sz="1800" b="1" spc="-15" dirty="0" smtClean="0">
                <a:solidFill>
                  <a:srgbClr val="506067"/>
                </a:solidFill>
                <a:latin typeface="Calibri"/>
                <a:cs typeface="Calibri"/>
              </a:rPr>
              <a:t>U</a:t>
            </a:r>
            <a:r>
              <a:rPr sz="1800" b="1" spc="-20" dirty="0" smtClean="0">
                <a:solidFill>
                  <a:srgbClr val="506067"/>
                </a:solidFill>
                <a:latin typeface="Calibri"/>
                <a:cs typeface="Calibri"/>
              </a:rPr>
              <a:t>n</a:t>
            </a:r>
            <a:r>
              <a:rPr sz="1800" b="1" spc="-35" dirty="0" smtClean="0">
                <a:solidFill>
                  <a:srgbClr val="506067"/>
                </a:solidFill>
                <a:latin typeface="Calibri"/>
                <a:cs typeface="Calibri"/>
              </a:rPr>
              <a:t>t</a:t>
            </a:r>
            <a:r>
              <a:rPr sz="1800" b="1" spc="5" dirty="0" smtClean="0">
                <a:solidFill>
                  <a:srgbClr val="506067"/>
                </a:solidFill>
                <a:latin typeface="Calibri"/>
                <a:cs typeface="Calibri"/>
              </a:rPr>
              <a:t>e</a:t>
            </a:r>
            <a:r>
              <a:rPr sz="1800" b="1" spc="-30" dirty="0" smtClean="0">
                <a:solidFill>
                  <a:srgbClr val="506067"/>
                </a:solidFill>
                <a:latin typeface="Calibri"/>
                <a:cs typeface="Calibri"/>
              </a:rPr>
              <a:t>r</a:t>
            </a:r>
            <a:r>
              <a:rPr sz="1800" b="1" spc="-10" dirty="0" smtClean="0">
                <a:solidFill>
                  <a:srgbClr val="506067"/>
                </a:solidFill>
                <a:latin typeface="Calibri"/>
                <a:cs typeface="Calibri"/>
              </a:rPr>
              <a:t>s</a:t>
            </a:r>
            <a:r>
              <a:rPr sz="1800" b="1" spc="5" dirty="0" smtClean="0">
                <a:solidFill>
                  <a:srgbClr val="506067"/>
                </a:solidFill>
                <a:latin typeface="Calibri"/>
                <a:cs typeface="Calibri"/>
              </a:rPr>
              <a:t>u</a:t>
            </a:r>
            <a:r>
              <a:rPr sz="1800" b="1" spc="-10" dirty="0" smtClean="0">
                <a:solidFill>
                  <a:srgbClr val="506067"/>
                </a:solidFill>
                <a:latin typeface="Calibri"/>
                <a:cs typeface="Calibri"/>
              </a:rPr>
              <a:t>c</a:t>
            </a:r>
            <a:r>
              <a:rPr sz="1800" b="1" spc="-5" dirty="0" smtClean="0">
                <a:solidFill>
                  <a:srgbClr val="506067"/>
                </a:solidFill>
                <a:latin typeface="Calibri"/>
                <a:cs typeface="Calibri"/>
              </a:rPr>
              <a:t>h</a:t>
            </a:r>
            <a:r>
              <a:rPr sz="1800" b="1" spc="-20" dirty="0" smtClean="0">
                <a:solidFill>
                  <a:srgbClr val="506067"/>
                </a:solidFill>
                <a:latin typeface="Calibri"/>
                <a:cs typeface="Calibri"/>
              </a:rPr>
              <a:t>un</a:t>
            </a:r>
            <a:r>
              <a:rPr sz="1800" b="1" spc="-5" dirty="0" smtClean="0">
                <a:solidFill>
                  <a:srgbClr val="506067"/>
                </a:solidFill>
                <a:latin typeface="Calibri"/>
                <a:cs typeface="Calibri"/>
              </a:rPr>
              <a:t>g</a:t>
            </a:r>
            <a:r>
              <a:rPr sz="1800" b="1" spc="-35" dirty="0" smtClean="0">
                <a:solidFill>
                  <a:srgbClr val="506067"/>
                </a:solidFill>
                <a:latin typeface="Calibri"/>
                <a:cs typeface="Calibri"/>
              </a:rPr>
              <a:t>s</a:t>
            </a:r>
            <a:r>
              <a:rPr sz="1800" b="1" spc="-10" dirty="0" smtClean="0">
                <a:solidFill>
                  <a:srgbClr val="506067"/>
                </a:solidFill>
                <a:latin typeface="Calibri"/>
                <a:cs typeface="Calibri"/>
              </a:rPr>
              <a:t>z</a:t>
            </a:r>
            <a:r>
              <a:rPr sz="1800" b="1" spc="-5" dirty="0" smtClean="0">
                <a:solidFill>
                  <a:srgbClr val="506067"/>
                </a:solidFill>
                <a:latin typeface="Calibri"/>
                <a:cs typeface="Calibri"/>
              </a:rPr>
              <a:t>i</a:t>
            </a:r>
            <a:r>
              <a:rPr sz="1800" b="1" spc="-10" dirty="0" smtClean="0">
                <a:solidFill>
                  <a:srgbClr val="506067"/>
                </a:solidFill>
                <a:latin typeface="Calibri"/>
                <a:cs typeface="Calibri"/>
              </a:rPr>
              <a:t>e</a:t>
            </a:r>
            <a:r>
              <a:rPr sz="1800" b="1" spc="-15" dirty="0" smtClean="0">
                <a:solidFill>
                  <a:srgbClr val="506067"/>
                </a:solidFill>
                <a:latin typeface="Calibri"/>
                <a:cs typeface="Calibri"/>
              </a:rPr>
              <a:t>l</a:t>
            </a:r>
            <a:r>
              <a:rPr sz="1800" b="1" spc="-5" dirty="0" smtClean="0">
                <a:solidFill>
                  <a:srgbClr val="506067"/>
                </a:solidFill>
                <a:latin typeface="Calibri"/>
                <a:cs typeface="Calibri"/>
              </a:rPr>
              <a:t>:</a:t>
            </a:r>
            <a:r>
              <a:rPr sz="1800" b="1" spc="-30" dirty="0" smtClean="0">
                <a:solidFill>
                  <a:srgbClr val="506067"/>
                </a:solidFill>
                <a:latin typeface="Calibri"/>
                <a:cs typeface="Calibri"/>
              </a:rPr>
              <a:t> </a:t>
            </a:r>
            <a:r>
              <a:rPr sz="1800" b="1" spc="-5" dirty="0" smtClean="0">
                <a:solidFill>
                  <a:srgbClr val="506067"/>
                </a:solidFill>
                <a:latin typeface="Calibri"/>
                <a:cs typeface="Calibri"/>
              </a:rPr>
              <a:t>h</a:t>
            </a:r>
            <a:r>
              <a:rPr sz="1800" b="1" spc="-25" dirty="0" smtClean="0">
                <a:solidFill>
                  <a:srgbClr val="506067"/>
                </a:solidFill>
                <a:latin typeface="Calibri"/>
                <a:cs typeface="Calibri"/>
              </a:rPr>
              <a:t>a</a:t>
            </a:r>
            <a:r>
              <a:rPr sz="1800" b="1" spc="-10" dirty="0" smtClean="0">
                <a:solidFill>
                  <a:srgbClr val="506067"/>
                </a:solidFill>
                <a:latin typeface="Calibri"/>
                <a:cs typeface="Calibri"/>
              </a:rPr>
              <a:t>t </a:t>
            </a:r>
            <a:r>
              <a:rPr sz="1800" b="1" spc="5" dirty="0" smtClean="0">
                <a:solidFill>
                  <a:srgbClr val="506067"/>
                </a:solidFill>
                <a:latin typeface="Calibri"/>
                <a:cs typeface="Calibri"/>
              </a:rPr>
              <a:t>e</a:t>
            </a:r>
            <a:r>
              <a:rPr sz="1800" b="1" spc="-5" dirty="0" smtClean="0">
                <a:solidFill>
                  <a:srgbClr val="506067"/>
                </a:solidFill>
                <a:latin typeface="Calibri"/>
                <a:cs typeface="Calibri"/>
              </a:rPr>
              <a:t>i</a:t>
            </a:r>
            <a:r>
              <a:rPr sz="1800" b="1" spc="5" dirty="0" smtClean="0">
                <a:solidFill>
                  <a:srgbClr val="506067"/>
                </a:solidFill>
                <a:latin typeface="Calibri"/>
                <a:cs typeface="Calibri"/>
              </a:rPr>
              <a:t>n</a:t>
            </a:r>
            <a:r>
              <a:rPr sz="1800" b="1" spc="-10" dirty="0" smtClean="0">
                <a:solidFill>
                  <a:srgbClr val="506067"/>
                </a:solidFill>
                <a:latin typeface="Calibri"/>
                <a:cs typeface="Calibri"/>
              </a:rPr>
              <a:t>e</a:t>
            </a:r>
            <a:r>
              <a:rPr sz="1800" b="1" spc="-20" dirty="0" smtClean="0">
                <a:solidFill>
                  <a:srgbClr val="506067"/>
                </a:solidFill>
                <a:latin typeface="Calibri"/>
                <a:cs typeface="Calibri"/>
              </a:rPr>
              <a:t>/</a:t>
            </a:r>
            <a:r>
              <a:rPr sz="1800" b="1" spc="-5" dirty="0" smtClean="0">
                <a:solidFill>
                  <a:srgbClr val="506067"/>
                </a:solidFill>
                <a:latin typeface="Calibri"/>
                <a:cs typeface="Calibri"/>
              </a:rPr>
              <a:t>m</a:t>
            </a:r>
            <a:r>
              <a:rPr sz="1800" b="1" spc="5" dirty="0" smtClean="0">
                <a:solidFill>
                  <a:srgbClr val="506067"/>
                </a:solidFill>
                <a:latin typeface="Calibri"/>
                <a:cs typeface="Calibri"/>
              </a:rPr>
              <a:t>e</a:t>
            </a:r>
            <a:r>
              <a:rPr sz="1800" b="1" spc="-20" dirty="0" smtClean="0">
                <a:solidFill>
                  <a:srgbClr val="506067"/>
                </a:solidFill>
                <a:latin typeface="Calibri"/>
                <a:cs typeface="Calibri"/>
              </a:rPr>
              <a:t>h</a:t>
            </a:r>
            <a:r>
              <a:rPr sz="1800" b="1" spc="-30" dirty="0" smtClean="0">
                <a:solidFill>
                  <a:srgbClr val="506067"/>
                </a:solidFill>
                <a:latin typeface="Calibri"/>
                <a:cs typeface="Calibri"/>
              </a:rPr>
              <a:t>r</a:t>
            </a:r>
            <a:r>
              <a:rPr sz="1800" b="1" spc="5" dirty="0" smtClean="0">
                <a:solidFill>
                  <a:srgbClr val="506067"/>
                </a:solidFill>
                <a:latin typeface="Calibri"/>
                <a:cs typeface="Calibri"/>
              </a:rPr>
              <a:t>e</a:t>
            </a:r>
            <a:r>
              <a:rPr sz="1800" b="1" spc="-30" dirty="0" smtClean="0">
                <a:solidFill>
                  <a:srgbClr val="506067"/>
                </a:solidFill>
                <a:latin typeface="Calibri"/>
                <a:cs typeface="Calibri"/>
              </a:rPr>
              <a:t>r</a:t>
            </a:r>
            <a:r>
              <a:rPr sz="1800" b="1" spc="0" dirty="0" smtClean="0">
                <a:solidFill>
                  <a:srgbClr val="506067"/>
                </a:solidFill>
                <a:latin typeface="Calibri"/>
                <a:cs typeface="Calibri"/>
              </a:rPr>
              <a:t>e</a:t>
            </a:r>
            <a:r>
              <a:rPr sz="1800" b="1" spc="-45" dirty="0" smtClean="0">
                <a:solidFill>
                  <a:srgbClr val="506067"/>
                </a:solidFill>
                <a:latin typeface="Calibri"/>
                <a:cs typeface="Calibri"/>
              </a:rPr>
              <a:t> </a:t>
            </a:r>
            <a:r>
              <a:rPr sz="1800" b="1" spc="-10" dirty="0" smtClean="0">
                <a:solidFill>
                  <a:srgbClr val="506067"/>
                </a:solidFill>
                <a:latin typeface="Calibri"/>
                <a:cs typeface="Calibri"/>
              </a:rPr>
              <a:t>(</a:t>
            </a:r>
            <a:r>
              <a:rPr sz="1800" b="1" spc="-5" dirty="0" smtClean="0">
                <a:solidFill>
                  <a:srgbClr val="506067"/>
                </a:solidFill>
                <a:latin typeface="Calibri"/>
                <a:cs typeface="Calibri"/>
              </a:rPr>
              <a:t>un</a:t>
            </a:r>
            <a:r>
              <a:rPr sz="1800" b="1" spc="-10" dirty="0" smtClean="0">
                <a:solidFill>
                  <a:srgbClr val="506067"/>
                </a:solidFill>
                <a:latin typeface="Calibri"/>
                <a:cs typeface="Calibri"/>
              </a:rPr>
              <a:t>a</a:t>
            </a:r>
            <a:r>
              <a:rPr sz="1800" b="1" spc="-5" dirty="0" smtClean="0">
                <a:solidFill>
                  <a:srgbClr val="506067"/>
                </a:solidFill>
                <a:latin typeface="Calibri"/>
                <a:cs typeface="Calibri"/>
              </a:rPr>
              <a:t>bh</a:t>
            </a:r>
            <a:r>
              <a:rPr sz="1800" b="1" spc="-10" dirty="0" smtClean="0">
                <a:solidFill>
                  <a:srgbClr val="506067"/>
                </a:solidFill>
                <a:latin typeface="Calibri"/>
                <a:cs typeface="Calibri"/>
              </a:rPr>
              <a:t>ä</a:t>
            </a:r>
            <a:r>
              <a:rPr sz="1800" b="1" spc="-20" dirty="0" smtClean="0">
                <a:solidFill>
                  <a:srgbClr val="506067"/>
                </a:solidFill>
                <a:latin typeface="Calibri"/>
                <a:cs typeface="Calibri"/>
              </a:rPr>
              <a:t>n</a:t>
            </a:r>
            <a:r>
              <a:rPr sz="1800" b="1" spc="-5" dirty="0" smtClean="0">
                <a:solidFill>
                  <a:srgbClr val="506067"/>
                </a:solidFill>
                <a:latin typeface="Calibri"/>
                <a:cs typeface="Calibri"/>
              </a:rPr>
              <a:t>g</a:t>
            </a:r>
            <a:r>
              <a:rPr sz="1800" b="1" spc="-15" dirty="0" smtClean="0">
                <a:solidFill>
                  <a:srgbClr val="506067"/>
                </a:solidFill>
                <a:latin typeface="Calibri"/>
                <a:cs typeface="Calibri"/>
              </a:rPr>
              <a:t>i</a:t>
            </a:r>
            <a:r>
              <a:rPr sz="1800" b="1" spc="-30" dirty="0" smtClean="0">
                <a:solidFill>
                  <a:srgbClr val="506067"/>
                </a:solidFill>
                <a:latin typeface="Calibri"/>
                <a:cs typeface="Calibri"/>
              </a:rPr>
              <a:t>g</a:t>
            </a:r>
            <a:r>
              <a:rPr sz="1800" b="1" spc="5" dirty="0" smtClean="0">
                <a:solidFill>
                  <a:srgbClr val="506067"/>
                </a:solidFill>
                <a:latin typeface="Calibri"/>
                <a:cs typeface="Calibri"/>
              </a:rPr>
              <a:t>e</a:t>
            </a:r>
            <a:r>
              <a:rPr sz="1800" b="1" spc="-10" dirty="0" smtClean="0">
                <a:solidFill>
                  <a:srgbClr val="506067"/>
                </a:solidFill>
                <a:latin typeface="Calibri"/>
                <a:cs typeface="Calibri"/>
              </a:rPr>
              <a:t>)</a:t>
            </a:r>
            <a:r>
              <a:rPr sz="1800" b="1" spc="-35" dirty="0" smtClean="0">
                <a:solidFill>
                  <a:srgbClr val="506067"/>
                </a:solidFill>
                <a:latin typeface="Calibri"/>
                <a:cs typeface="Calibri"/>
              </a:rPr>
              <a:t> </a:t>
            </a:r>
            <a:r>
              <a:rPr sz="1800" b="1" spc="-95" dirty="0" smtClean="0">
                <a:solidFill>
                  <a:srgbClr val="506067"/>
                </a:solidFill>
                <a:latin typeface="Calibri"/>
                <a:cs typeface="Calibri"/>
              </a:rPr>
              <a:t>V</a:t>
            </a:r>
            <a:r>
              <a:rPr sz="1800" b="1" spc="-15" dirty="0" smtClean="0">
                <a:solidFill>
                  <a:srgbClr val="506067"/>
                </a:solidFill>
                <a:latin typeface="Calibri"/>
                <a:cs typeface="Calibri"/>
              </a:rPr>
              <a:t>a</a:t>
            </a:r>
            <a:r>
              <a:rPr sz="1800" b="1" spc="-5" dirty="0" smtClean="0">
                <a:solidFill>
                  <a:srgbClr val="506067"/>
                </a:solidFill>
                <a:latin typeface="Calibri"/>
                <a:cs typeface="Calibri"/>
              </a:rPr>
              <a:t>ri</a:t>
            </a:r>
            <a:r>
              <a:rPr sz="1800" b="1" spc="-15" dirty="0" smtClean="0">
                <a:solidFill>
                  <a:srgbClr val="506067"/>
                </a:solidFill>
                <a:latin typeface="Calibri"/>
                <a:cs typeface="Calibri"/>
              </a:rPr>
              <a:t>a</a:t>
            </a:r>
            <a:r>
              <a:rPr sz="1800" b="1" spc="-5" dirty="0" smtClean="0">
                <a:solidFill>
                  <a:srgbClr val="506067"/>
                </a:solidFill>
                <a:latin typeface="Calibri"/>
                <a:cs typeface="Calibri"/>
              </a:rPr>
              <a:t>bl</a:t>
            </a:r>
            <a:r>
              <a:rPr sz="1800" b="1" spc="-10" dirty="0" smtClean="0">
                <a:solidFill>
                  <a:srgbClr val="506067"/>
                </a:solidFill>
                <a:latin typeface="Calibri"/>
                <a:cs typeface="Calibri"/>
              </a:rPr>
              <a:t>e</a:t>
            </a:r>
            <a:r>
              <a:rPr sz="1800" b="1" spc="-20" dirty="0" smtClean="0">
                <a:solidFill>
                  <a:srgbClr val="506067"/>
                </a:solidFill>
                <a:latin typeface="Calibri"/>
                <a:cs typeface="Calibri"/>
              </a:rPr>
              <a:t>/</a:t>
            </a:r>
            <a:r>
              <a:rPr sz="1800" b="1" spc="-10" dirty="0" smtClean="0">
                <a:solidFill>
                  <a:srgbClr val="506067"/>
                </a:solidFill>
                <a:latin typeface="Calibri"/>
                <a:cs typeface="Calibri"/>
              </a:rPr>
              <a:t>n</a:t>
            </a:r>
            <a:r>
              <a:rPr sz="1800" b="1" spc="-20" dirty="0" smtClean="0">
                <a:solidFill>
                  <a:srgbClr val="506067"/>
                </a:solidFill>
                <a:latin typeface="Calibri"/>
                <a:cs typeface="Calibri"/>
              </a:rPr>
              <a:t> </a:t>
            </a:r>
            <a:r>
              <a:rPr sz="1800" b="1" spc="-10" dirty="0" smtClean="0">
                <a:solidFill>
                  <a:srgbClr val="506067"/>
                </a:solidFill>
                <a:latin typeface="Calibri"/>
                <a:cs typeface="Calibri"/>
              </a:rPr>
              <a:t>X</a:t>
            </a:r>
            <a:endParaRPr lang="de-DE" sz="1800" b="1" spc="-10" dirty="0" smtClean="0">
              <a:solidFill>
                <a:srgbClr val="506067"/>
              </a:solidFill>
              <a:latin typeface="Calibri"/>
              <a:cs typeface="Calibri"/>
            </a:endParaRPr>
          </a:p>
          <a:p>
            <a:pPr marL="274955" marR="745490">
              <a:lnSpc>
                <a:spcPct val="100000"/>
              </a:lnSpc>
            </a:pPr>
            <a:r>
              <a:rPr sz="1800" b="1" spc="5" dirty="0" err="1" smtClean="0">
                <a:solidFill>
                  <a:srgbClr val="506067"/>
                </a:solidFill>
                <a:latin typeface="Calibri"/>
                <a:cs typeface="Calibri"/>
              </a:rPr>
              <a:t>e</a:t>
            </a:r>
            <a:r>
              <a:rPr sz="1800" b="1" spc="-5" dirty="0" err="1" smtClean="0">
                <a:solidFill>
                  <a:srgbClr val="506067"/>
                </a:solidFill>
                <a:latin typeface="Calibri"/>
                <a:cs typeface="Calibri"/>
              </a:rPr>
              <a:t>i</a:t>
            </a:r>
            <a:r>
              <a:rPr sz="1800" b="1" spc="5" dirty="0" err="1" smtClean="0">
                <a:solidFill>
                  <a:srgbClr val="506067"/>
                </a:solidFill>
                <a:latin typeface="Calibri"/>
                <a:cs typeface="Calibri"/>
              </a:rPr>
              <a:t>ne</a:t>
            </a:r>
            <a:r>
              <a:rPr sz="1800" b="1" spc="-10" dirty="0" err="1" smtClean="0">
                <a:solidFill>
                  <a:srgbClr val="506067"/>
                </a:solidFill>
                <a:latin typeface="Calibri"/>
                <a:cs typeface="Calibri"/>
              </a:rPr>
              <a:t>n</a:t>
            </a:r>
            <a:r>
              <a:rPr sz="1800" b="1" spc="-5" dirty="0" smtClean="0">
                <a:solidFill>
                  <a:srgbClr val="506067"/>
                </a:solidFill>
                <a:latin typeface="Calibri"/>
                <a:cs typeface="Calibri"/>
              </a:rPr>
              <a:t> </a:t>
            </a:r>
            <a:r>
              <a:rPr sz="1800" b="1" spc="-15" dirty="0" smtClean="0">
                <a:solidFill>
                  <a:srgbClr val="506067"/>
                </a:solidFill>
                <a:latin typeface="Calibri"/>
                <a:cs typeface="Calibri"/>
              </a:rPr>
              <a:t>E</a:t>
            </a:r>
            <a:r>
              <a:rPr sz="1800" b="1" spc="-5" dirty="0" smtClean="0">
                <a:solidFill>
                  <a:srgbClr val="506067"/>
                </a:solidFill>
                <a:latin typeface="Calibri"/>
                <a:cs typeface="Calibri"/>
              </a:rPr>
              <a:t>i</a:t>
            </a:r>
            <a:r>
              <a:rPr sz="1800" b="1" spc="-20" dirty="0" smtClean="0">
                <a:solidFill>
                  <a:srgbClr val="506067"/>
                </a:solidFill>
                <a:latin typeface="Calibri"/>
                <a:cs typeface="Calibri"/>
              </a:rPr>
              <a:t>n</a:t>
            </a:r>
            <a:r>
              <a:rPr sz="1800" b="1" spc="-10" dirty="0" smtClean="0">
                <a:solidFill>
                  <a:srgbClr val="506067"/>
                </a:solidFill>
                <a:latin typeface="Calibri"/>
                <a:cs typeface="Calibri"/>
              </a:rPr>
              <a:t>f</a:t>
            </a:r>
            <a:r>
              <a:rPr sz="1800" b="1" spc="-5" dirty="0" smtClean="0">
                <a:solidFill>
                  <a:srgbClr val="506067"/>
                </a:solidFill>
                <a:latin typeface="Calibri"/>
                <a:cs typeface="Calibri"/>
              </a:rPr>
              <a:t>lu</a:t>
            </a:r>
            <a:r>
              <a:rPr sz="1800" b="1" spc="-10" dirty="0" smtClean="0">
                <a:solidFill>
                  <a:srgbClr val="506067"/>
                </a:solidFill>
                <a:latin typeface="Calibri"/>
                <a:cs typeface="Calibri"/>
              </a:rPr>
              <a:t>ss</a:t>
            </a:r>
            <a:r>
              <a:rPr sz="1800" b="1" spc="-35" dirty="0" smtClean="0">
                <a:solidFill>
                  <a:srgbClr val="506067"/>
                </a:solidFill>
                <a:latin typeface="Calibri"/>
                <a:cs typeface="Calibri"/>
              </a:rPr>
              <a:t> </a:t>
            </a:r>
            <a:r>
              <a:rPr sz="1800" b="1" spc="-15" dirty="0" smtClean="0">
                <a:solidFill>
                  <a:srgbClr val="506067"/>
                </a:solidFill>
                <a:latin typeface="Calibri"/>
                <a:cs typeface="Calibri"/>
              </a:rPr>
              <a:t>a</a:t>
            </a:r>
            <a:r>
              <a:rPr sz="1800" b="1" spc="5" dirty="0" smtClean="0">
                <a:solidFill>
                  <a:srgbClr val="506067"/>
                </a:solidFill>
                <a:latin typeface="Calibri"/>
                <a:cs typeface="Calibri"/>
              </a:rPr>
              <a:t>u</a:t>
            </a:r>
            <a:r>
              <a:rPr sz="1800" b="1" spc="0" dirty="0" smtClean="0">
                <a:solidFill>
                  <a:srgbClr val="506067"/>
                </a:solidFill>
                <a:latin typeface="Calibri"/>
                <a:cs typeface="Calibri"/>
              </a:rPr>
              <a:t>f</a:t>
            </a:r>
            <a:r>
              <a:rPr sz="1800" b="1" spc="5" dirty="0" smtClean="0">
                <a:solidFill>
                  <a:srgbClr val="506067"/>
                </a:solidFill>
                <a:latin typeface="Calibri"/>
                <a:cs typeface="Calibri"/>
              </a:rPr>
              <a:t> e</a:t>
            </a:r>
            <a:r>
              <a:rPr sz="1800" b="1" spc="-5" dirty="0" smtClean="0">
                <a:solidFill>
                  <a:srgbClr val="506067"/>
                </a:solidFill>
                <a:latin typeface="Calibri"/>
                <a:cs typeface="Calibri"/>
              </a:rPr>
              <a:t>i</a:t>
            </a:r>
            <a:r>
              <a:rPr sz="1800" b="1" spc="5" dirty="0" smtClean="0">
                <a:solidFill>
                  <a:srgbClr val="506067"/>
                </a:solidFill>
                <a:latin typeface="Calibri"/>
                <a:cs typeface="Calibri"/>
              </a:rPr>
              <a:t>n</a:t>
            </a:r>
            <a:r>
              <a:rPr sz="1800" b="1" spc="0" dirty="0" smtClean="0">
                <a:solidFill>
                  <a:srgbClr val="506067"/>
                </a:solidFill>
                <a:latin typeface="Calibri"/>
                <a:cs typeface="Calibri"/>
              </a:rPr>
              <a:t>e</a:t>
            </a:r>
            <a:r>
              <a:rPr sz="1800" b="1" spc="-30" dirty="0" smtClean="0">
                <a:solidFill>
                  <a:srgbClr val="506067"/>
                </a:solidFill>
                <a:latin typeface="Calibri"/>
                <a:cs typeface="Calibri"/>
              </a:rPr>
              <a:t> </a:t>
            </a:r>
            <a:r>
              <a:rPr sz="1800" b="1" spc="-15" dirty="0" smtClean="0">
                <a:solidFill>
                  <a:srgbClr val="506067"/>
                </a:solidFill>
                <a:latin typeface="Calibri"/>
                <a:cs typeface="Calibri"/>
              </a:rPr>
              <a:t>a</a:t>
            </a:r>
            <a:r>
              <a:rPr sz="1800" b="1" spc="-5" dirty="0" smtClean="0">
                <a:solidFill>
                  <a:srgbClr val="506067"/>
                </a:solidFill>
                <a:latin typeface="Calibri"/>
                <a:cs typeface="Calibri"/>
              </a:rPr>
              <a:t>nde</a:t>
            </a:r>
            <a:r>
              <a:rPr sz="1800" b="1" spc="-30" dirty="0" smtClean="0">
                <a:solidFill>
                  <a:srgbClr val="506067"/>
                </a:solidFill>
                <a:latin typeface="Calibri"/>
                <a:cs typeface="Calibri"/>
              </a:rPr>
              <a:t>r</a:t>
            </a:r>
            <a:r>
              <a:rPr sz="1800" b="1" spc="0" dirty="0" smtClean="0">
                <a:solidFill>
                  <a:srgbClr val="506067"/>
                </a:solidFill>
                <a:latin typeface="Calibri"/>
                <a:cs typeface="Calibri"/>
              </a:rPr>
              <a:t>e</a:t>
            </a:r>
            <a:r>
              <a:rPr sz="1800" b="1" spc="-30" dirty="0" smtClean="0">
                <a:solidFill>
                  <a:srgbClr val="506067"/>
                </a:solidFill>
                <a:latin typeface="Calibri"/>
                <a:cs typeface="Calibri"/>
              </a:rPr>
              <a:t> </a:t>
            </a:r>
            <a:r>
              <a:rPr sz="1800" b="1" spc="-10" dirty="0" smtClean="0">
                <a:solidFill>
                  <a:srgbClr val="506067"/>
                </a:solidFill>
                <a:latin typeface="Calibri"/>
                <a:cs typeface="Calibri"/>
              </a:rPr>
              <a:t>(</a:t>
            </a:r>
            <a:r>
              <a:rPr sz="1800" b="1" spc="-15" dirty="0" smtClean="0">
                <a:solidFill>
                  <a:srgbClr val="506067"/>
                </a:solidFill>
                <a:latin typeface="Calibri"/>
                <a:cs typeface="Calibri"/>
              </a:rPr>
              <a:t>a</a:t>
            </a:r>
            <a:r>
              <a:rPr sz="1800" b="1" spc="-5" dirty="0" smtClean="0">
                <a:solidFill>
                  <a:srgbClr val="506067"/>
                </a:solidFill>
                <a:latin typeface="Calibri"/>
                <a:cs typeface="Calibri"/>
              </a:rPr>
              <a:t>bh</a:t>
            </a:r>
            <a:r>
              <a:rPr sz="1800" b="1" spc="-10" dirty="0" smtClean="0">
                <a:solidFill>
                  <a:srgbClr val="506067"/>
                </a:solidFill>
                <a:latin typeface="Calibri"/>
                <a:cs typeface="Calibri"/>
              </a:rPr>
              <a:t>ä</a:t>
            </a:r>
            <a:r>
              <a:rPr sz="1800" b="1" spc="-5" dirty="0" smtClean="0">
                <a:solidFill>
                  <a:srgbClr val="506067"/>
                </a:solidFill>
                <a:latin typeface="Calibri"/>
                <a:cs typeface="Calibri"/>
              </a:rPr>
              <a:t>n</a:t>
            </a:r>
            <a:r>
              <a:rPr sz="1800" b="1" spc="-15" dirty="0" smtClean="0">
                <a:solidFill>
                  <a:srgbClr val="506067"/>
                </a:solidFill>
                <a:latin typeface="Calibri"/>
                <a:cs typeface="Calibri"/>
              </a:rPr>
              <a:t>g</a:t>
            </a:r>
            <a:r>
              <a:rPr sz="1800" b="1" spc="-5" dirty="0" smtClean="0">
                <a:solidFill>
                  <a:srgbClr val="506067"/>
                </a:solidFill>
                <a:latin typeface="Calibri"/>
                <a:cs typeface="Calibri"/>
              </a:rPr>
              <a:t>i</a:t>
            </a:r>
            <a:r>
              <a:rPr sz="1800" b="1" spc="-30" dirty="0" smtClean="0">
                <a:solidFill>
                  <a:srgbClr val="506067"/>
                </a:solidFill>
                <a:latin typeface="Calibri"/>
                <a:cs typeface="Calibri"/>
              </a:rPr>
              <a:t>g</a:t>
            </a:r>
            <a:r>
              <a:rPr sz="1800" b="1" spc="-10" dirty="0" smtClean="0">
                <a:solidFill>
                  <a:srgbClr val="506067"/>
                </a:solidFill>
                <a:latin typeface="Calibri"/>
                <a:cs typeface="Calibri"/>
              </a:rPr>
              <a:t>e)</a:t>
            </a:r>
            <a:r>
              <a:rPr sz="1800" b="1" spc="-35" dirty="0" smtClean="0">
                <a:solidFill>
                  <a:srgbClr val="506067"/>
                </a:solidFill>
                <a:latin typeface="Calibri"/>
                <a:cs typeface="Calibri"/>
              </a:rPr>
              <a:t> </a:t>
            </a:r>
            <a:r>
              <a:rPr sz="1800" b="1" spc="-95" dirty="0" smtClean="0">
                <a:solidFill>
                  <a:srgbClr val="506067"/>
                </a:solidFill>
                <a:latin typeface="Calibri"/>
                <a:cs typeface="Calibri"/>
              </a:rPr>
              <a:t>V</a:t>
            </a:r>
            <a:r>
              <a:rPr sz="1800" b="1" spc="-15" dirty="0" smtClean="0">
                <a:solidFill>
                  <a:srgbClr val="506067"/>
                </a:solidFill>
                <a:latin typeface="Calibri"/>
                <a:cs typeface="Calibri"/>
              </a:rPr>
              <a:t>a</a:t>
            </a:r>
            <a:r>
              <a:rPr sz="1800" b="1" spc="-5" dirty="0" smtClean="0">
                <a:solidFill>
                  <a:srgbClr val="506067"/>
                </a:solidFill>
                <a:latin typeface="Calibri"/>
                <a:cs typeface="Calibri"/>
              </a:rPr>
              <a:t>ri</a:t>
            </a:r>
            <a:r>
              <a:rPr sz="1800" b="1" spc="-15" dirty="0" smtClean="0">
                <a:solidFill>
                  <a:srgbClr val="506067"/>
                </a:solidFill>
                <a:latin typeface="Calibri"/>
                <a:cs typeface="Calibri"/>
              </a:rPr>
              <a:t>a</a:t>
            </a:r>
            <a:r>
              <a:rPr sz="1800" b="1" spc="-5" dirty="0" smtClean="0">
                <a:solidFill>
                  <a:srgbClr val="506067"/>
                </a:solidFill>
                <a:latin typeface="Calibri"/>
                <a:cs typeface="Calibri"/>
              </a:rPr>
              <a:t>ble</a:t>
            </a:r>
            <a:r>
              <a:rPr sz="1800" b="1" spc="-30" dirty="0" smtClean="0">
                <a:solidFill>
                  <a:srgbClr val="506067"/>
                </a:solidFill>
                <a:latin typeface="Calibri"/>
                <a:cs typeface="Calibri"/>
              </a:rPr>
              <a:t> </a:t>
            </a:r>
            <a:r>
              <a:rPr sz="1800" b="1" spc="-15" dirty="0" smtClean="0">
                <a:solidFill>
                  <a:srgbClr val="506067"/>
                </a:solidFill>
                <a:latin typeface="Calibri"/>
                <a:cs typeface="Calibri"/>
              </a:rPr>
              <a:t>Y</a:t>
            </a:r>
            <a:r>
              <a:rPr sz="1800" b="1" spc="0" dirty="0" smtClean="0">
                <a:solidFill>
                  <a:srgbClr val="506067"/>
                </a:solidFill>
                <a:latin typeface="Calibri"/>
                <a:cs typeface="Calibri"/>
              </a:rPr>
              <a:t>?</a:t>
            </a:r>
            <a:endParaRPr sz="1800" dirty="0">
              <a:latin typeface="Calibri"/>
              <a:cs typeface="Calibri"/>
            </a:endParaRPr>
          </a:p>
          <a:p>
            <a:pPr>
              <a:lnSpc>
                <a:spcPts val="1300"/>
              </a:lnSpc>
              <a:spcBef>
                <a:spcPts val="17"/>
              </a:spcBef>
            </a:pPr>
            <a:endParaRPr sz="1300" dirty="0"/>
          </a:p>
          <a:p>
            <a:pPr marL="280670" indent="-268605">
              <a:lnSpc>
                <a:spcPct val="100000"/>
              </a:lnSpc>
              <a:buClr>
                <a:srgbClr val="910A2F"/>
              </a:buClr>
              <a:buFont typeface="Webdings"/>
              <a:buChar char="■"/>
              <a:tabLst>
                <a:tab pos="280670" algn="l"/>
              </a:tabLst>
            </a:pPr>
            <a:endParaRPr lang="de-DE" sz="1800" spc="-204" dirty="0" smtClean="0">
              <a:solidFill>
                <a:srgbClr val="506067"/>
              </a:solidFill>
              <a:latin typeface="Lucida Sans Unicode"/>
              <a:cs typeface="Lucida Sans Unicode"/>
            </a:endParaRPr>
          </a:p>
          <a:p>
            <a:pPr marL="280670" indent="-268605">
              <a:lnSpc>
                <a:spcPct val="100000"/>
              </a:lnSpc>
              <a:buClr>
                <a:srgbClr val="910A2F"/>
              </a:buClr>
              <a:buFont typeface="Webdings"/>
              <a:buChar char="■"/>
              <a:tabLst>
                <a:tab pos="280670" algn="l"/>
              </a:tabLst>
            </a:pPr>
            <a:r>
              <a:rPr sz="1800" spc="-204" dirty="0" err="1" smtClean="0">
                <a:solidFill>
                  <a:srgbClr val="506067"/>
                </a:solidFill>
                <a:latin typeface="Lucida Sans Unicode"/>
                <a:cs typeface="Lucida Sans Unicode"/>
              </a:rPr>
              <a:t>Ab</a:t>
            </a:r>
            <a:r>
              <a:rPr sz="1800" spc="-180" dirty="0" err="1" smtClean="0">
                <a:solidFill>
                  <a:srgbClr val="506067"/>
                </a:solidFill>
                <a:latin typeface="Lucida Sans Unicode"/>
                <a:cs typeface="Lucida Sans Unicode"/>
              </a:rPr>
              <a:t>h</a:t>
            </a:r>
            <a:r>
              <a:rPr sz="1800" spc="-160" dirty="0" err="1" smtClean="0">
                <a:solidFill>
                  <a:srgbClr val="506067"/>
                </a:solidFill>
                <a:latin typeface="Lucida Sans Unicode"/>
                <a:cs typeface="Lucida Sans Unicode"/>
              </a:rPr>
              <a:t>än</a:t>
            </a:r>
            <a:r>
              <a:rPr sz="1800" spc="-285" dirty="0" err="1" smtClean="0">
                <a:solidFill>
                  <a:srgbClr val="506067"/>
                </a:solidFill>
                <a:latin typeface="Lucida Sans Unicode"/>
                <a:cs typeface="Lucida Sans Unicode"/>
              </a:rPr>
              <a:t>g</a:t>
            </a:r>
            <a:r>
              <a:rPr sz="1800" spc="-120" dirty="0" err="1" smtClean="0">
                <a:solidFill>
                  <a:srgbClr val="506067"/>
                </a:solidFill>
                <a:latin typeface="Lucida Sans Unicode"/>
                <a:cs typeface="Lucida Sans Unicode"/>
              </a:rPr>
              <a:t>i</a:t>
            </a:r>
            <a:r>
              <a:rPr sz="1800" spc="-295" dirty="0" err="1" smtClean="0">
                <a:solidFill>
                  <a:srgbClr val="506067"/>
                </a:solidFill>
                <a:latin typeface="Lucida Sans Unicode"/>
                <a:cs typeface="Lucida Sans Unicode"/>
              </a:rPr>
              <a:t>g</a:t>
            </a:r>
            <a:r>
              <a:rPr sz="1800" spc="-114" dirty="0" err="1" smtClean="0">
                <a:solidFill>
                  <a:srgbClr val="506067"/>
                </a:solidFill>
                <a:latin typeface="Lucida Sans Unicode"/>
                <a:cs typeface="Lucida Sans Unicode"/>
              </a:rPr>
              <a:t>e</a:t>
            </a:r>
            <a:r>
              <a:rPr sz="1800" spc="-160" dirty="0" smtClean="0">
                <a:solidFill>
                  <a:srgbClr val="506067"/>
                </a:solidFill>
                <a:latin typeface="Lucida Sans Unicode"/>
                <a:cs typeface="Lucida Sans Unicode"/>
              </a:rPr>
              <a:t> </a:t>
            </a:r>
            <a:r>
              <a:rPr sz="1800" spc="-265" dirty="0" smtClean="0">
                <a:solidFill>
                  <a:srgbClr val="506067"/>
                </a:solidFill>
                <a:latin typeface="Lucida Sans Unicode"/>
                <a:cs typeface="Lucida Sans Unicode"/>
              </a:rPr>
              <a:t>V</a:t>
            </a:r>
            <a:r>
              <a:rPr sz="1800" spc="-140" dirty="0" smtClean="0">
                <a:solidFill>
                  <a:srgbClr val="506067"/>
                </a:solidFill>
                <a:latin typeface="Lucida Sans Unicode"/>
                <a:cs typeface="Lucida Sans Unicode"/>
              </a:rPr>
              <a:t>a</a:t>
            </a:r>
            <a:r>
              <a:rPr sz="1800" spc="-110" dirty="0" smtClean="0">
                <a:solidFill>
                  <a:srgbClr val="506067"/>
                </a:solidFill>
                <a:latin typeface="Lucida Sans Unicode"/>
                <a:cs typeface="Lucida Sans Unicode"/>
              </a:rPr>
              <a:t>r</a:t>
            </a:r>
            <a:r>
              <a:rPr sz="1800" spc="-114" dirty="0" smtClean="0">
                <a:solidFill>
                  <a:srgbClr val="506067"/>
                </a:solidFill>
                <a:latin typeface="Lucida Sans Unicode"/>
                <a:cs typeface="Lucida Sans Unicode"/>
              </a:rPr>
              <a:t>i</a:t>
            </a:r>
            <a:r>
              <a:rPr sz="1800" spc="-160" dirty="0" smtClean="0">
                <a:solidFill>
                  <a:srgbClr val="506067"/>
                </a:solidFill>
                <a:latin typeface="Lucida Sans Unicode"/>
                <a:cs typeface="Lucida Sans Unicode"/>
              </a:rPr>
              <a:t>ab</a:t>
            </a:r>
            <a:r>
              <a:rPr sz="1800" spc="-120" dirty="0" smtClean="0">
                <a:solidFill>
                  <a:srgbClr val="506067"/>
                </a:solidFill>
                <a:latin typeface="Lucida Sans Unicode"/>
                <a:cs typeface="Lucida Sans Unicode"/>
              </a:rPr>
              <a:t>l</a:t>
            </a:r>
            <a:r>
              <a:rPr sz="1800" spc="-114" dirty="0" smtClean="0">
                <a:solidFill>
                  <a:srgbClr val="506067"/>
                </a:solidFill>
                <a:latin typeface="Lucida Sans Unicode"/>
                <a:cs typeface="Lucida Sans Unicode"/>
              </a:rPr>
              <a:t>e</a:t>
            </a:r>
            <a:r>
              <a:rPr sz="1800" spc="-145" dirty="0" smtClean="0">
                <a:solidFill>
                  <a:srgbClr val="506067"/>
                </a:solidFill>
                <a:latin typeface="Lucida Sans Unicode"/>
                <a:cs typeface="Lucida Sans Unicode"/>
              </a:rPr>
              <a:t> </a:t>
            </a:r>
            <a:r>
              <a:rPr sz="1800" spc="-114" dirty="0" smtClean="0">
                <a:solidFill>
                  <a:srgbClr val="506067"/>
                </a:solidFill>
                <a:latin typeface="Lucida Sans Unicode"/>
                <a:cs typeface="Lucida Sans Unicode"/>
              </a:rPr>
              <a:t>i</a:t>
            </a:r>
            <a:r>
              <a:rPr sz="1800" spc="-245" dirty="0" smtClean="0">
                <a:solidFill>
                  <a:srgbClr val="506067"/>
                </a:solidFill>
                <a:latin typeface="Lucida Sans Unicode"/>
                <a:cs typeface="Lucida Sans Unicode"/>
              </a:rPr>
              <a:t>s</a:t>
            </a:r>
            <a:r>
              <a:rPr sz="1800" spc="-75" dirty="0" smtClean="0">
                <a:solidFill>
                  <a:srgbClr val="506067"/>
                </a:solidFill>
                <a:latin typeface="Lucida Sans Unicode"/>
                <a:cs typeface="Lucida Sans Unicode"/>
              </a:rPr>
              <a:t>t</a:t>
            </a:r>
            <a:r>
              <a:rPr sz="1800" spc="-155" dirty="0" smtClean="0">
                <a:solidFill>
                  <a:srgbClr val="506067"/>
                </a:solidFill>
                <a:latin typeface="Lucida Sans Unicode"/>
                <a:cs typeface="Lucida Sans Unicode"/>
              </a:rPr>
              <a:t> </a:t>
            </a:r>
            <a:r>
              <a:rPr sz="1800" spc="-195" dirty="0" smtClean="0">
                <a:solidFill>
                  <a:srgbClr val="506067"/>
                </a:solidFill>
                <a:latin typeface="Lucida Sans Unicode"/>
                <a:cs typeface="Lucida Sans Unicode"/>
              </a:rPr>
              <a:t>b</a:t>
            </a:r>
            <a:r>
              <a:rPr sz="1800" spc="-114" dirty="0" smtClean="0">
                <a:solidFill>
                  <a:srgbClr val="506067"/>
                </a:solidFill>
                <a:latin typeface="Lucida Sans Unicode"/>
                <a:cs typeface="Lucida Sans Unicode"/>
              </a:rPr>
              <a:t>i</a:t>
            </a:r>
            <a:r>
              <a:rPr sz="1800" spc="-180" dirty="0" smtClean="0">
                <a:solidFill>
                  <a:srgbClr val="506067"/>
                </a:solidFill>
                <a:latin typeface="Lucida Sans Unicode"/>
                <a:cs typeface="Lucida Sans Unicode"/>
              </a:rPr>
              <a:t>n</a:t>
            </a:r>
            <a:r>
              <a:rPr sz="1800" spc="-125" dirty="0" smtClean="0">
                <a:solidFill>
                  <a:srgbClr val="506067"/>
                </a:solidFill>
                <a:latin typeface="Lucida Sans Unicode"/>
                <a:cs typeface="Lucida Sans Unicode"/>
              </a:rPr>
              <a:t>är</a:t>
            </a:r>
            <a:r>
              <a:rPr sz="1800" spc="-155" dirty="0" smtClean="0">
                <a:solidFill>
                  <a:srgbClr val="506067"/>
                </a:solidFill>
                <a:latin typeface="Lucida Sans Unicode"/>
                <a:cs typeface="Lucida Sans Unicode"/>
              </a:rPr>
              <a:t> </a:t>
            </a:r>
            <a:r>
              <a:rPr sz="1800" spc="-55" dirty="0" smtClean="0">
                <a:solidFill>
                  <a:srgbClr val="506067"/>
                </a:solidFill>
                <a:latin typeface="Lucida Sans Unicode"/>
                <a:cs typeface="Lucida Sans Unicode"/>
              </a:rPr>
              <a:t>(</a:t>
            </a:r>
            <a:r>
              <a:rPr sz="1800" spc="-190" dirty="0" smtClean="0">
                <a:solidFill>
                  <a:srgbClr val="506067"/>
                </a:solidFill>
                <a:latin typeface="Lucida Sans Unicode"/>
                <a:cs typeface="Lucida Sans Unicode"/>
              </a:rPr>
              <a:t>Au</a:t>
            </a:r>
            <a:r>
              <a:rPr sz="1800" spc="-225" dirty="0" smtClean="0">
                <a:solidFill>
                  <a:srgbClr val="506067"/>
                </a:solidFill>
                <a:latin typeface="Lucida Sans Unicode"/>
                <a:cs typeface="Lucida Sans Unicode"/>
              </a:rPr>
              <a:t>s</a:t>
            </a:r>
            <a:r>
              <a:rPr sz="1800" spc="-195" dirty="0" smtClean="0">
                <a:solidFill>
                  <a:srgbClr val="506067"/>
                </a:solidFill>
                <a:latin typeface="Lucida Sans Unicode"/>
                <a:cs typeface="Lucida Sans Unicode"/>
              </a:rPr>
              <a:t>p</a:t>
            </a:r>
            <a:r>
              <a:rPr sz="1800" spc="-155" dirty="0" smtClean="0">
                <a:solidFill>
                  <a:srgbClr val="506067"/>
                </a:solidFill>
                <a:latin typeface="Lucida Sans Unicode"/>
                <a:cs typeface="Lucida Sans Unicode"/>
              </a:rPr>
              <a:t>r</a:t>
            </a:r>
            <a:r>
              <a:rPr sz="1800" spc="-215" dirty="0" smtClean="0">
                <a:solidFill>
                  <a:srgbClr val="506067"/>
                </a:solidFill>
                <a:latin typeface="Lucida Sans Unicode"/>
                <a:cs typeface="Lucida Sans Unicode"/>
              </a:rPr>
              <a:t>äg</a:t>
            </a:r>
            <a:r>
              <a:rPr sz="1800" spc="-180" dirty="0" smtClean="0">
                <a:solidFill>
                  <a:srgbClr val="506067"/>
                </a:solidFill>
                <a:latin typeface="Lucida Sans Unicode"/>
                <a:cs typeface="Lucida Sans Unicode"/>
              </a:rPr>
              <a:t>un</a:t>
            </a:r>
            <a:r>
              <a:rPr sz="1800" spc="-295" dirty="0" smtClean="0">
                <a:solidFill>
                  <a:srgbClr val="506067"/>
                </a:solidFill>
                <a:latin typeface="Lucida Sans Unicode"/>
                <a:cs typeface="Lucida Sans Unicode"/>
              </a:rPr>
              <a:t>g</a:t>
            </a:r>
            <a:r>
              <a:rPr sz="1800" spc="-114" dirty="0" smtClean="0">
                <a:solidFill>
                  <a:srgbClr val="506067"/>
                </a:solidFill>
                <a:latin typeface="Lucida Sans Unicode"/>
                <a:cs typeface="Lucida Sans Unicode"/>
              </a:rPr>
              <a:t>e</a:t>
            </a:r>
            <a:r>
              <a:rPr sz="1800" spc="-180" dirty="0" smtClean="0">
                <a:solidFill>
                  <a:srgbClr val="506067"/>
                </a:solidFill>
                <a:latin typeface="Lucida Sans Unicode"/>
                <a:cs typeface="Lucida Sans Unicode"/>
              </a:rPr>
              <a:t>n</a:t>
            </a:r>
            <a:r>
              <a:rPr sz="1800" spc="-160" dirty="0" smtClean="0">
                <a:solidFill>
                  <a:srgbClr val="506067"/>
                </a:solidFill>
                <a:latin typeface="Lucida Sans Unicode"/>
                <a:cs typeface="Lucida Sans Unicode"/>
              </a:rPr>
              <a:t> </a:t>
            </a:r>
            <a:r>
              <a:rPr sz="1800" spc="-335" dirty="0" smtClean="0">
                <a:solidFill>
                  <a:srgbClr val="506067"/>
                </a:solidFill>
                <a:latin typeface="Lucida Sans Unicode"/>
                <a:cs typeface="Lucida Sans Unicode"/>
              </a:rPr>
              <a:t>z</a:t>
            </a:r>
            <a:r>
              <a:rPr sz="1800" spc="-120" dirty="0" smtClean="0">
                <a:solidFill>
                  <a:srgbClr val="506067"/>
                </a:solidFill>
                <a:latin typeface="Lucida Sans Unicode"/>
                <a:cs typeface="Lucida Sans Unicode"/>
              </a:rPr>
              <a:t>.</a:t>
            </a:r>
            <a:r>
              <a:rPr sz="1800" spc="-160" dirty="0" smtClean="0">
                <a:solidFill>
                  <a:srgbClr val="506067"/>
                </a:solidFill>
                <a:latin typeface="Lucida Sans Unicode"/>
                <a:cs typeface="Lucida Sans Unicode"/>
              </a:rPr>
              <a:t> </a:t>
            </a:r>
            <a:r>
              <a:rPr sz="1800" spc="-60" dirty="0" smtClean="0">
                <a:solidFill>
                  <a:srgbClr val="506067"/>
                </a:solidFill>
                <a:latin typeface="Lucida Sans Unicode"/>
                <a:cs typeface="Lucida Sans Unicode"/>
              </a:rPr>
              <a:t>B</a:t>
            </a:r>
            <a:r>
              <a:rPr sz="1800" spc="-120" dirty="0" smtClean="0">
                <a:solidFill>
                  <a:srgbClr val="506067"/>
                </a:solidFill>
                <a:latin typeface="Lucida Sans Unicode"/>
                <a:cs typeface="Lucida Sans Unicode"/>
              </a:rPr>
              <a:t>.</a:t>
            </a:r>
            <a:r>
              <a:rPr sz="1800" spc="-175" dirty="0" smtClean="0">
                <a:solidFill>
                  <a:srgbClr val="506067"/>
                </a:solidFill>
                <a:latin typeface="Lucida Sans Unicode"/>
                <a:cs typeface="Lucida Sans Unicode"/>
              </a:rPr>
              <a:t> ja/n</a:t>
            </a:r>
            <a:r>
              <a:rPr sz="1800" spc="-114" dirty="0" smtClean="0">
                <a:solidFill>
                  <a:srgbClr val="506067"/>
                </a:solidFill>
                <a:latin typeface="Lucida Sans Unicode"/>
                <a:cs typeface="Lucida Sans Unicode"/>
              </a:rPr>
              <a:t>e</a:t>
            </a:r>
            <a:r>
              <a:rPr sz="1800" spc="-120" dirty="0" smtClean="0">
                <a:solidFill>
                  <a:srgbClr val="506067"/>
                </a:solidFill>
                <a:latin typeface="Lucida Sans Unicode"/>
                <a:cs typeface="Lucida Sans Unicode"/>
              </a:rPr>
              <a:t>i</a:t>
            </a:r>
            <a:r>
              <a:rPr sz="1800" spc="-180" dirty="0" smtClean="0">
                <a:solidFill>
                  <a:srgbClr val="506067"/>
                </a:solidFill>
                <a:latin typeface="Lucida Sans Unicode"/>
                <a:cs typeface="Lucida Sans Unicode"/>
              </a:rPr>
              <a:t>n</a:t>
            </a:r>
            <a:r>
              <a:rPr sz="1800" spc="-45" dirty="0" smtClean="0">
                <a:solidFill>
                  <a:srgbClr val="506067"/>
                </a:solidFill>
                <a:latin typeface="Lucida Sans Unicode"/>
                <a:cs typeface="Lucida Sans Unicode"/>
              </a:rPr>
              <a:t>)</a:t>
            </a:r>
            <a:endParaRPr sz="1800" dirty="0">
              <a:latin typeface="Lucida Sans Unicode"/>
              <a:cs typeface="Lucida Sans Unicode"/>
            </a:endParaRPr>
          </a:p>
          <a:p>
            <a:pPr>
              <a:lnSpc>
                <a:spcPts val="550"/>
              </a:lnSpc>
              <a:spcBef>
                <a:spcPts val="49"/>
              </a:spcBef>
              <a:buClr>
                <a:srgbClr val="910A2F"/>
              </a:buClr>
              <a:buFont typeface="Webdings"/>
              <a:buChar char="■"/>
            </a:pPr>
            <a:endParaRPr sz="550" dirty="0"/>
          </a:p>
          <a:p>
            <a:pPr marL="280670" indent="-268605">
              <a:lnSpc>
                <a:spcPct val="100000"/>
              </a:lnSpc>
              <a:buClr>
                <a:srgbClr val="910A2F"/>
              </a:buClr>
              <a:buFont typeface="Webdings"/>
              <a:buChar char="■"/>
              <a:tabLst>
                <a:tab pos="280670" algn="l"/>
              </a:tabLst>
            </a:pPr>
            <a:r>
              <a:rPr sz="1800" spc="-105" dirty="0" smtClean="0">
                <a:solidFill>
                  <a:srgbClr val="506067"/>
                </a:solidFill>
                <a:latin typeface="Lucida Sans Unicode"/>
                <a:cs typeface="Lucida Sans Unicode"/>
              </a:rPr>
              <a:t>U</a:t>
            </a:r>
            <a:r>
              <a:rPr sz="1800" spc="-180" dirty="0" smtClean="0">
                <a:solidFill>
                  <a:srgbClr val="506067"/>
                </a:solidFill>
                <a:latin typeface="Lucida Sans Unicode"/>
                <a:cs typeface="Lucida Sans Unicode"/>
              </a:rPr>
              <a:t>n</a:t>
            </a:r>
            <a:r>
              <a:rPr sz="1800" spc="-160" dirty="0" smtClean="0">
                <a:solidFill>
                  <a:srgbClr val="506067"/>
                </a:solidFill>
                <a:latin typeface="Lucida Sans Unicode"/>
                <a:cs typeface="Lucida Sans Unicode"/>
              </a:rPr>
              <a:t>ab</a:t>
            </a:r>
            <a:r>
              <a:rPr sz="1800" spc="-180" dirty="0" smtClean="0">
                <a:solidFill>
                  <a:srgbClr val="506067"/>
                </a:solidFill>
                <a:latin typeface="Lucida Sans Unicode"/>
                <a:cs typeface="Lucida Sans Unicode"/>
              </a:rPr>
              <a:t>h</a:t>
            </a:r>
            <a:r>
              <a:rPr sz="1800" spc="-160" dirty="0" smtClean="0">
                <a:solidFill>
                  <a:srgbClr val="506067"/>
                </a:solidFill>
                <a:latin typeface="Lucida Sans Unicode"/>
                <a:cs typeface="Lucida Sans Unicode"/>
              </a:rPr>
              <a:t>än</a:t>
            </a:r>
            <a:r>
              <a:rPr sz="1800" spc="-285" dirty="0" smtClean="0">
                <a:solidFill>
                  <a:srgbClr val="506067"/>
                </a:solidFill>
                <a:latin typeface="Lucida Sans Unicode"/>
                <a:cs typeface="Lucida Sans Unicode"/>
              </a:rPr>
              <a:t>g</a:t>
            </a:r>
            <a:r>
              <a:rPr sz="1800" spc="-114" dirty="0" smtClean="0">
                <a:solidFill>
                  <a:srgbClr val="506067"/>
                </a:solidFill>
                <a:latin typeface="Lucida Sans Unicode"/>
                <a:cs typeface="Lucida Sans Unicode"/>
              </a:rPr>
              <a:t>i</a:t>
            </a:r>
            <a:r>
              <a:rPr sz="1800" spc="-295" dirty="0" smtClean="0">
                <a:solidFill>
                  <a:srgbClr val="506067"/>
                </a:solidFill>
                <a:latin typeface="Lucida Sans Unicode"/>
                <a:cs typeface="Lucida Sans Unicode"/>
              </a:rPr>
              <a:t>g</a:t>
            </a:r>
            <a:r>
              <a:rPr sz="1800" spc="-114" dirty="0" smtClean="0">
                <a:solidFill>
                  <a:srgbClr val="506067"/>
                </a:solidFill>
                <a:latin typeface="Lucida Sans Unicode"/>
                <a:cs typeface="Lucida Sans Unicode"/>
              </a:rPr>
              <a:t>e</a:t>
            </a:r>
            <a:r>
              <a:rPr sz="1800" spc="-160" dirty="0" smtClean="0">
                <a:solidFill>
                  <a:srgbClr val="506067"/>
                </a:solidFill>
                <a:latin typeface="Lucida Sans Unicode"/>
                <a:cs typeface="Lucida Sans Unicode"/>
              </a:rPr>
              <a:t> </a:t>
            </a:r>
            <a:r>
              <a:rPr sz="1800" spc="-265" dirty="0" smtClean="0">
                <a:solidFill>
                  <a:srgbClr val="506067"/>
                </a:solidFill>
                <a:latin typeface="Lucida Sans Unicode"/>
                <a:cs typeface="Lucida Sans Unicode"/>
              </a:rPr>
              <a:t>V</a:t>
            </a:r>
            <a:r>
              <a:rPr sz="1800" spc="-140" dirty="0" smtClean="0">
                <a:solidFill>
                  <a:srgbClr val="506067"/>
                </a:solidFill>
                <a:latin typeface="Lucida Sans Unicode"/>
                <a:cs typeface="Lucida Sans Unicode"/>
              </a:rPr>
              <a:t>a</a:t>
            </a:r>
            <a:r>
              <a:rPr sz="1800" spc="-110" dirty="0" smtClean="0">
                <a:solidFill>
                  <a:srgbClr val="506067"/>
                </a:solidFill>
                <a:latin typeface="Lucida Sans Unicode"/>
                <a:cs typeface="Lucida Sans Unicode"/>
              </a:rPr>
              <a:t>r</a:t>
            </a:r>
            <a:r>
              <a:rPr sz="1800" spc="-120" dirty="0" smtClean="0">
                <a:solidFill>
                  <a:srgbClr val="506067"/>
                </a:solidFill>
                <a:latin typeface="Lucida Sans Unicode"/>
                <a:cs typeface="Lucida Sans Unicode"/>
              </a:rPr>
              <a:t>i</a:t>
            </a:r>
            <a:r>
              <a:rPr sz="1800" spc="-160" dirty="0" smtClean="0">
                <a:solidFill>
                  <a:srgbClr val="506067"/>
                </a:solidFill>
                <a:latin typeface="Lucida Sans Unicode"/>
                <a:cs typeface="Lucida Sans Unicode"/>
              </a:rPr>
              <a:t>ab</a:t>
            </a:r>
            <a:r>
              <a:rPr sz="1800" spc="-120" dirty="0" smtClean="0">
                <a:solidFill>
                  <a:srgbClr val="506067"/>
                </a:solidFill>
                <a:latin typeface="Lucida Sans Unicode"/>
                <a:cs typeface="Lucida Sans Unicode"/>
              </a:rPr>
              <a:t>l</a:t>
            </a:r>
            <a:r>
              <a:rPr sz="1800" spc="-114" dirty="0" smtClean="0">
                <a:solidFill>
                  <a:srgbClr val="506067"/>
                </a:solidFill>
                <a:latin typeface="Lucida Sans Unicode"/>
                <a:cs typeface="Lucida Sans Unicode"/>
              </a:rPr>
              <a:t>e</a:t>
            </a:r>
            <a:r>
              <a:rPr sz="1800" spc="-180" dirty="0" smtClean="0">
                <a:solidFill>
                  <a:srgbClr val="506067"/>
                </a:solidFill>
                <a:latin typeface="Lucida Sans Unicode"/>
                <a:cs typeface="Lucida Sans Unicode"/>
              </a:rPr>
              <a:t>n</a:t>
            </a:r>
            <a:r>
              <a:rPr sz="1800" spc="-135" dirty="0" smtClean="0">
                <a:solidFill>
                  <a:srgbClr val="506067"/>
                </a:solidFill>
                <a:latin typeface="Lucida Sans Unicode"/>
                <a:cs typeface="Lucida Sans Unicode"/>
              </a:rPr>
              <a:t> </a:t>
            </a:r>
            <a:r>
              <a:rPr sz="1800" spc="-225" dirty="0" smtClean="0">
                <a:solidFill>
                  <a:srgbClr val="506067"/>
                </a:solidFill>
                <a:latin typeface="Lucida Sans Unicode"/>
                <a:cs typeface="Lucida Sans Unicode"/>
              </a:rPr>
              <a:t>s</a:t>
            </a:r>
            <a:r>
              <a:rPr sz="1800" spc="-114" dirty="0" smtClean="0">
                <a:solidFill>
                  <a:srgbClr val="506067"/>
                </a:solidFill>
                <a:latin typeface="Lucida Sans Unicode"/>
                <a:cs typeface="Lucida Sans Unicode"/>
              </a:rPr>
              <a:t>i</a:t>
            </a:r>
            <a:r>
              <a:rPr sz="1800" spc="-180" dirty="0" smtClean="0">
                <a:solidFill>
                  <a:srgbClr val="506067"/>
                </a:solidFill>
                <a:latin typeface="Lucida Sans Unicode"/>
                <a:cs typeface="Lucida Sans Unicode"/>
              </a:rPr>
              <a:t>n</a:t>
            </a:r>
            <a:r>
              <a:rPr sz="1800" spc="-195" dirty="0" smtClean="0">
                <a:solidFill>
                  <a:srgbClr val="506067"/>
                </a:solidFill>
                <a:latin typeface="Lucida Sans Unicode"/>
                <a:cs typeface="Lucida Sans Unicode"/>
              </a:rPr>
              <a:t>d</a:t>
            </a:r>
            <a:r>
              <a:rPr sz="1800" spc="-160" dirty="0" smtClean="0">
                <a:solidFill>
                  <a:srgbClr val="506067"/>
                </a:solidFill>
                <a:latin typeface="Lucida Sans Unicode"/>
                <a:cs typeface="Lucida Sans Unicode"/>
              </a:rPr>
              <a:t> </a:t>
            </a:r>
            <a:r>
              <a:rPr sz="1800" spc="-114" dirty="0" smtClean="0">
                <a:solidFill>
                  <a:srgbClr val="506067"/>
                </a:solidFill>
                <a:latin typeface="Lucida Sans Unicode"/>
                <a:cs typeface="Lucida Sans Unicode"/>
              </a:rPr>
              <a:t>i</a:t>
            </a:r>
            <a:r>
              <a:rPr sz="1800" spc="-190" dirty="0" smtClean="0">
                <a:solidFill>
                  <a:srgbClr val="506067"/>
                </a:solidFill>
                <a:latin typeface="Lucida Sans Unicode"/>
                <a:cs typeface="Lucida Sans Unicode"/>
              </a:rPr>
              <a:t>n</a:t>
            </a:r>
            <a:r>
              <a:rPr sz="1800" spc="-105" dirty="0" smtClean="0">
                <a:solidFill>
                  <a:srgbClr val="506067"/>
                </a:solidFill>
                <a:latin typeface="Lucida Sans Unicode"/>
                <a:cs typeface="Lucida Sans Unicode"/>
              </a:rPr>
              <a:t>t</a:t>
            </a:r>
            <a:r>
              <a:rPr sz="1800" spc="-114" dirty="0" smtClean="0">
                <a:solidFill>
                  <a:srgbClr val="506067"/>
                </a:solidFill>
                <a:latin typeface="Lucida Sans Unicode"/>
                <a:cs typeface="Lucida Sans Unicode"/>
              </a:rPr>
              <a:t>e</a:t>
            </a:r>
            <a:r>
              <a:rPr sz="1800" spc="-110" dirty="0" smtClean="0">
                <a:solidFill>
                  <a:srgbClr val="506067"/>
                </a:solidFill>
                <a:latin typeface="Lucida Sans Unicode"/>
                <a:cs typeface="Lucida Sans Unicode"/>
              </a:rPr>
              <a:t>r</a:t>
            </a:r>
            <a:r>
              <a:rPr sz="1800" spc="-150" dirty="0" smtClean="0">
                <a:solidFill>
                  <a:srgbClr val="506067"/>
                </a:solidFill>
                <a:latin typeface="Lucida Sans Unicode"/>
                <a:cs typeface="Lucida Sans Unicode"/>
              </a:rPr>
              <a:t>v</a:t>
            </a:r>
            <a:r>
              <a:rPr sz="1800" spc="-140" dirty="0" smtClean="0">
                <a:solidFill>
                  <a:srgbClr val="506067"/>
                </a:solidFill>
                <a:latin typeface="Lucida Sans Unicode"/>
                <a:cs typeface="Lucida Sans Unicode"/>
              </a:rPr>
              <a:t>a</a:t>
            </a:r>
            <a:r>
              <a:rPr sz="1800" spc="-114" dirty="0" smtClean="0">
                <a:solidFill>
                  <a:srgbClr val="506067"/>
                </a:solidFill>
                <a:latin typeface="Lucida Sans Unicode"/>
                <a:cs typeface="Lucida Sans Unicode"/>
              </a:rPr>
              <a:t>ll</a:t>
            </a:r>
            <a:r>
              <a:rPr sz="1800" spc="-225" dirty="0" smtClean="0">
                <a:solidFill>
                  <a:srgbClr val="506067"/>
                </a:solidFill>
                <a:latin typeface="Lucida Sans Unicode"/>
                <a:cs typeface="Lucida Sans Unicode"/>
              </a:rPr>
              <a:t>s</a:t>
            </a:r>
            <a:r>
              <a:rPr sz="1800" spc="-285" dirty="0" smtClean="0">
                <a:solidFill>
                  <a:srgbClr val="506067"/>
                </a:solidFill>
                <a:latin typeface="Lucida Sans Unicode"/>
                <a:cs typeface="Lucida Sans Unicode"/>
              </a:rPr>
              <a:t>k</a:t>
            </a:r>
            <a:r>
              <a:rPr sz="1800" spc="-140" dirty="0" smtClean="0">
                <a:solidFill>
                  <a:srgbClr val="506067"/>
                </a:solidFill>
                <a:latin typeface="Lucida Sans Unicode"/>
                <a:cs typeface="Lucida Sans Unicode"/>
              </a:rPr>
              <a:t>a</a:t>
            </a:r>
            <a:r>
              <a:rPr sz="1800" spc="-114" dirty="0" smtClean="0">
                <a:solidFill>
                  <a:srgbClr val="506067"/>
                </a:solidFill>
                <a:latin typeface="Lucida Sans Unicode"/>
                <a:cs typeface="Lucida Sans Unicode"/>
              </a:rPr>
              <a:t>l</a:t>
            </a:r>
            <a:r>
              <a:rPr sz="1800" spc="-120" dirty="0" smtClean="0">
                <a:solidFill>
                  <a:srgbClr val="506067"/>
                </a:solidFill>
                <a:latin typeface="Lucida Sans Unicode"/>
                <a:cs typeface="Lucida Sans Unicode"/>
              </a:rPr>
              <a:t>i</a:t>
            </a:r>
            <a:r>
              <a:rPr sz="1800" spc="-114" dirty="0" smtClean="0">
                <a:solidFill>
                  <a:srgbClr val="506067"/>
                </a:solidFill>
                <a:latin typeface="Lucida Sans Unicode"/>
                <a:cs typeface="Lucida Sans Unicode"/>
              </a:rPr>
              <a:t>e</a:t>
            </a:r>
            <a:r>
              <a:rPr sz="1800" spc="-120" dirty="0" smtClean="0">
                <a:solidFill>
                  <a:srgbClr val="506067"/>
                </a:solidFill>
                <a:latin typeface="Lucida Sans Unicode"/>
                <a:cs typeface="Lucida Sans Unicode"/>
              </a:rPr>
              <a:t>r</a:t>
            </a:r>
            <a:r>
              <a:rPr sz="1800" spc="-75" dirty="0" smtClean="0">
                <a:solidFill>
                  <a:srgbClr val="506067"/>
                </a:solidFill>
                <a:latin typeface="Lucida Sans Unicode"/>
                <a:cs typeface="Lucida Sans Unicode"/>
              </a:rPr>
              <a:t>t</a:t>
            </a:r>
            <a:r>
              <a:rPr sz="1800" spc="-140" dirty="0" smtClean="0">
                <a:solidFill>
                  <a:srgbClr val="506067"/>
                </a:solidFill>
                <a:latin typeface="Lucida Sans Unicode"/>
                <a:cs typeface="Lucida Sans Unicode"/>
              </a:rPr>
              <a:t> </a:t>
            </a:r>
            <a:r>
              <a:rPr sz="1800" spc="-175" dirty="0" smtClean="0">
                <a:solidFill>
                  <a:srgbClr val="506067"/>
                </a:solidFill>
                <a:latin typeface="Lucida Sans Unicode"/>
                <a:cs typeface="Lucida Sans Unicode"/>
              </a:rPr>
              <a:t>o</a:t>
            </a:r>
            <a:r>
              <a:rPr sz="1800" spc="-195" dirty="0" smtClean="0">
                <a:solidFill>
                  <a:srgbClr val="506067"/>
                </a:solidFill>
                <a:latin typeface="Lucida Sans Unicode"/>
                <a:cs typeface="Lucida Sans Unicode"/>
              </a:rPr>
              <a:t>d</a:t>
            </a:r>
            <a:r>
              <a:rPr sz="1800" spc="-114" dirty="0" smtClean="0">
                <a:solidFill>
                  <a:srgbClr val="506067"/>
                </a:solidFill>
                <a:latin typeface="Lucida Sans Unicode"/>
                <a:cs typeface="Lucida Sans Unicode"/>
              </a:rPr>
              <a:t>er</a:t>
            </a:r>
            <a:r>
              <a:rPr sz="1800" spc="-155" dirty="0" smtClean="0">
                <a:solidFill>
                  <a:srgbClr val="506067"/>
                </a:solidFill>
                <a:latin typeface="Lucida Sans Unicode"/>
                <a:cs typeface="Lucida Sans Unicode"/>
              </a:rPr>
              <a:t> </a:t>
            </a:r>
            <a:r>
              <a:rPr sz="1800" spc="-140" dirty="0" smtClean="0">
                <a:solidFill>
                  <a:srgbClr val="506067"/>
                </a:solidFill>
                <a:latin typeface="Lucida Sans Unicode"/>
                <a:cs typeface="Lucida Sans Unicode"/>
              </a:rPr>
              <a:t>a</a:t>
            </a:r>
            <a:r>
              <a:rPr sz="1800" spc="-114" dirty="0" smtClean="0">
                <a:solidFill>
                  <a:srgbClr val="506067"/>
                </a:solidFill>
                <a:latin typeface="Lucida Sans Unicode"/>
                <a:cs typeface="Lucida Sans Unicode"/>
              </a:rPr>
              <a:t>l</a:t>
            </a:r>
            <a:r>
              <a:rPr sz="1800" spc="-225" dirty="0" smtClean="0">
                <a:solidFill>
                  <a:srgbClr val="506067"/>
                </a:solidFill>
                <a:latin typeface="Lucida Sans Unicode"/>
                <a:cs typeface="Lucida Sans Unicode"/>
              </a:rPr>
              <a:t>s</a:t>
            </a:r>
            <a:r>
              <a:rPr sz="1800" spc="-160" dirty="0" smtClean="0">
                <a:solidFill>
                  <a:srgbClr val="506067"/>
                </a:solidFill>
                <a:latin typeface="Lucida Sans Unicode"/>
                <a:cs typeface="Lucida Sans Unicode"/>
              </a:rPr>
              <a:t> </a:t>
            </a:r>
            <a:r>
              <a:rPr sz="1800" spc="-250" dirty="0" smtClean="0">
                <a:solidFill>
                  <a:srgbClr val="506067"/>
                </a:solidFill>
                <a:latin typeface="Lucida Sans Unicode"/>
                <a:cs typeface="Lucida Sans Unicode"/>
              </a:rPr>
              <a:t>D</a:t>
            </a:r>
            <a:r>
              <a:rPr sz="1800" spc="-180" dirty="0" smtClean="0">
                <a:solidFill>
                  <a:srgbClr val="506067"/>
                </a:solidFill>
                <a:latin typeface="Lucida Sans Unicode"/>
                <a:cs typeface="Lucida Sans Unicode"/>
              </a:rPr>
              <a:t>u</a:t>
            </a:r>
            <a:r>
              <a:rPr sz="1800" spc="-254" dirty="0" smtClean="0">
                <a:solidFill>
                  <a:srgbClr val="506067"/>
                </a:solidFill>
                <a:latin typeface="Lucida Sans Unicode"/>
                <a:cs typeface="Lucida Sans Unicode"/>
              </a:rPr>
              <a:t>m</a:t>
            </a:r>
            <a:r>
              <a:rPr sz="1800" spc="-290" dirty="0" smtClean="0">
                <a:solidFill>
                  <a:srgbClr val="506067"/>
                </a:solidFill>
                <a:latin typeface="Lucida Sans Unicode"/>
                <a:cs typeface="Lucida Sans Unicode"/>
              </a:rPr>
              <a:t>m</a:t>
            </a:r>
            <a:r>
              <a:rPr sz="1800" spc="-135" dirty="0" smtClean="0">
                <a:solidFill>
                  <a:srgbClr val="506067"/>
                </a:solidFill>
                <a:latin typeface="Lucida Sans Unicode"/>
                <a:cs typeface="Lucida Sans Unicode"/>
              </a:rPr>
              <a:t>y</a:t>
            </a:r>
            <a:r>
              <a:rPr sz="1800" spc="-505" dirty="0" smtClean="0">
                <a:solidFill>
                  <a:srgbClr val="506067"/>
                </a:solidFill>
                <a:latin typeface="Lucida Sans Unicode"/>
                <a:cs typeface="Lucida Sans Unicode"/>
              </a:rPr>
              <a:t>-</a:t>
            </a:r>
            <a:r>
              <a:rPr sz="1800" spc="-265" dirty="0" smtClean="0">
                <a:solidFill>
                  <a:srgbClr val="506067"/>
                </a:solidFill>
                <a:latin typeface="Lucida Sans Unicode"/>
                <a:cs typeface="Lucida Sans Unicode"/>
              </a:rPr>
              <a:t>V</a:t>
            </a:r>
            <a:r>
              <a:rPr sz="1800" spc="-140" dirty="0" smtClean="0">
                <a:solidFill>
                  <a:srgbClr val="506067"/>
                </a:solidFill>
                <a:latin typeface="Lucida Sans Unicode"/>
                <a:cs typeface="Lucida Sans Unicode"/>
              </a:rPr>
              <a:t>a</a:t>
            </a:r>
            <a:r>
              <a:rPr sz="1800" spc="-110" dirty="0" smtClean="0">
                <a:solidFill>
                  <a:srgbClr val="506067"/>
                </a:solidFill>
                <a:latin typeface="Lucida Sans Unicode"/>
                <a:cs typeface="Lucida Sans Unicode"/>
              </a:rPr>
              <a:t>r</a:t>
            </a:r>
            <a:r>
              <a:rPr sz="1800" spc="-120" dirty="0" smtClean="0">
                <a:solidFill>
                  <a:srgbClr val="506067"/>
                </a:solidFill>
                <a:latin typeface="Lucida Sans Unicode"/>
                <a:cs typeface="Lucida Sans Unicode"/>
              </a:rPr>
              <a:t>i</a:t>
            </a:r>
            <a:r>
              <a:rPr sz="1800" spc="-160" dirty="0" smtClean="0">
                <a:solidFill>
                  <a:srgbClr val="506067"/>
                </a:solidFill>
                <a:latin typeface="Lucida Sans Unicode"/>
                <a:cs typeface="Lucida Sans Unicode"/>
              </a:rPr>
              <a:t>ab</a:t>
            </a:r>
            <a:r>
              <a:rPr sz="1800" spc="-120" dirty="0" smtClean="0">
                <a:solidFill>
                  <a:srgbClr val="506067"/>
                </a:solidFill>
                <a:latin typeface="Lucida Sans Unicode"/>
                <a:cs typeface="Lucida Sans Unicode"/>
              </a:rPr>
              <a:t>l</a:t>
            </a:r>
            <a:r>
              <a:rPr sz="1800" spc="-114" dirty="0" smtClean="0">
                <a:solidFill>
                  <a:srgbClr val="506067"/>
                </a:solidFill>
                <a:latin typeface="Lucida Sans Unicode"/>
                <a:cs typeface="Lucida Sans Unicode"/>
              </a:rPr>
              <a:t>e</a:t>
            </a:r>
            <a:r>
              <a:rPr sz="1800" spc="-180" dirty="0" smtClean="0">
                <a:solidFill>
                  <a:srgbClr val="506067"/>
                </a:solidFill>
                <a:latin typeface="Lucida Sans Unicode"/>
                <a:cs typeface="Lucida Sans Unicode"/>
              </a:rPr>
              <a:t>n</a:t>
            </a:r>
            <a:r>
              <a:rPr sz="1800" spc="-150" dirty="0" smtClean="0">
                <a:solidFill>
                  <a:srgbClr val="506067"/>
                </a:solidFill>
                <a:latin typeface="Lucida Sans Unicode"/>
                <a:cs typeface="Lucida Sans Unicode"/>
              </a:rPr>
              <a:t> </a:t>
            </a:r>
            <a:r>
              <a:rPr sz="1800" spc="-190" dirty="0" smtClean="0">
                <a:solidFill>
                  <a:srgbClr val="506067"/>
                </a:solidFill>
                <a:latin typeface="Lucida Sans Unicode"/>
                <a:cs typeface="Lucida Sans Unicode"/>
              </a:rPr>
              <a:t>c</a:t>
            </a:r>
            <a:r>
              <a:rPr sz="1800" spc="-175" dirty="0" smtClean="0">
                <a:solidFill>
                  <a:srgbClr val="506067"/>
                </a:solidFill>
                <a:latin typeface="Lucida Sans Unicode"/>
                <a:cs typeface="Lucida Sans Unicode"/>
              </a:rPr>
              <a:t>o</a:t>
            </a:r>
            <a:r>
              <a:rPr sz="1800" spc="-195" dirty="0" smtClean="0">
                <a:solidFill>
                  <a:srgbClr val="506067"/>
                </a:solidFill>
                <a:latin typeface="Lucida Sans Unicode"/>
                <a:cs typeface="Lucida Sans Unicode"/>
              </a:rPr>
              <a:t>d</a:t>
            </a:r>
            <a:r>
              <a:rPr sz="1800" spc="-120" dirty="0" smtClean="0">
                <a:solidFill>
                  <a:srgbClr val="506067"/>
                </a:solidFill>
                <a:latin typeface="Lucida Sans Unicode"/>
                <a:cs typeface="Lucida Sans Unicode"/>
              </a:rPr>
              <a:t>i</a:t>
            </a:r>
            <a:r>
              <a:rPr sz="1800" spc="-114" dirty="0" smtClean="0">
                <a:solidFill>
                  <a:srgbClr val="506067"/>
                </a:solidFill>
                <a:latin typeface="Lucida Sans Unicode"/>
                <a:cs typeface="Lucida Sans Unicode"/>
              </a:rPr>
              <a:t>e</a:t>
            </a:r>
            <a:r>
              <a:rPr sz="1800" spc="-120" dirty="0" smtClean="0">
                <a:solidFill>
                  <a:srgbClr val="506067"/>
                </a:solidFill>
                <a:latin typeface="Lucida Sans Unicode"/>
                <a:cs typeface="Lucida Sans Unicode"/>
              </a:rPr>
              <a:t>r</a:t>
            </a:r>
            <a:r>
              <a:rPr sz="1800" spc="-75" dirty="0" smtClean="0">
                <a:solidFill>
                  <a:srgbClr val="506067"/>
                </a:solidFill>
                <a:latin typeface="Lucida Sans Unicode"/>
                <a:cs typeface="Lucida Sans Unicode"/>
              </a:rPr>
              <a:t>t</a:t>
            </a:r>
            <a:endParaRPr sz="1800" dirty="0">
              <a:latin typeface="Lucida Sans Unicode"/>
              <a:cs typeface="Lucida Sans Unicode"/>
            </a:endParaRPr>
          </a:p>
          <a:p>
            <a:pPr>
              <a:lnSpc>
                <a:spcPts val="550"/>
              </a:lnSpc>
              <a:spcBef>
                <a:spcPts val="49"/>
              </a:spcBef>
              <a:buClr>
                <a:srgbClr val="910A2F"/>
              </a:buClr>
              <a:buFont typeface="Webdings"/>
              <a:buChar char="■"/>
            </a:pPr>
            <a:endParaRPr sz="550" dirty="0"/>
          </a:p>
          <a:p>
            <a:pPr marL="280670" indent="-268605">
              <a:lnSpc>
                <a:spcPct val="100000"/>
              </a:lnSpc>
              <a:buClr>
                <a:srgbClr val="910A2F"/>
              </a:buClr>
              <a:buFont typeface="Webdings"/>
              <a:buChar char="■"/>
              <a:tabLst>
                <a:tab pos="280670" algn="l"/>
              </a:tabLst>
            </a:pPr>
            <a:r>
              <a:rPr sz="1800" spc="-105" dirty="0" smtClean="0">
                <a:solidFill>
                  <a:srgbClr val="506067"/>
                </a:solidFill>
                <a:latin typeface="Lucida Sans Unicode"/>
                <a:cs typeface="Lucida Sans Unicode"/>
              </a:rPr>
              <a:t>U</a:t>
            </a:r>
            <a:r>
              <a:rPr sz="1800" spc="-190" dirty="0" smtClean="0">
                <a:solidFill>
                  <a:srgbClr val="506067"/>
                </a:solidFill>
                <a:latin typeface="Lucida Sans Unicode"/>
                <a:cs typeface="Lucida Sans Unicode"/>
              </a:rPr>
              <a:t>n</a:t>
            </a:r>
            <a:r>
              <a:rPr sz="1800" spc="-105" dirty="0" smtClean="0">
                <a:solidFill>
                  <a:srgbClr val="506067"/>
                </a:solidFill>
                <a:latin typeface="Lucida Sans Unicode"/>
                <a:cs typeface="Lucida Sans Unicode"/>
              </a:rPr>
              <a:t>t</a:t>
            </a:r>
            <a:r>
              <a:rPr sz="1800" spc="-135" dirty="0" smtClean="0">
                <a:solidFill>
                  <a:srgbClr val="506067"/>
                </a:solidFill>
                <a:latin typeface="Lucida Sans Unicode"/>
                <a:cs typeface="Lucida Sans Unicode"/>
              </a:rPr>
              <a:t>e</a:t>
            </a:r>
            <a:r>
              <a:rPr sz="1800" spc="-140" dirty="0" smtClean="0">
                <a:solidFill>
                  <a:srgbClr val="506067"/>
                </a:solidFill>
                <a:latin typeface="Lucida Sans Unicode"/>
                <a:cs typeface="Lucida Sans Unicode"/>
              </a:rPr>
              <a:t>r</a:t>
            </a:r>
            <a:r>
              <a:rPr sz="1800" spc="-195" dirty="0" smtClean="0">
                <a:solidFill>
                  <a:srgbClr val="506067"/>
                </a:solidFill>
                <a:latin typeface="Lucida Sans Unicode"/>
                <a:cs typeface="Lucida Sans Unicode"/>
              </a:rPr>
              <a:t>s</a:t>
            </a:r>
            <a:r>
              <a:rPr sz="1800" spc="-204" dirty="0" smtClean="0">
                <a:solidFill>
                  <a:srgbClr val="506067"/>
                </a:solidFill>
                <a:latin typeface="Lucida Sans Unicode"/>
                <a:cs typeface="Lucida Sans Unicode"/>
              </a:rPr>
              <a:t>ch</a:t>
            </a:r>
            <a:r>
              <a:rPr sz="1800" spc="-105" dirty="0" smtClean="0">
                <a:solidFill>
                  <a:srgbClr val="506067"/>
                </a:solidFill>
                <a:latin typeface="Lucida Sans Unicode"/>
                <a:cs typeface="Lucida Sans Unicode"/>
              </a:rPr>
              <a:t>i</a:t>
            </a:r>
            <a:r>
              <a:rPr sz="1800" spc="-150" dirty="0" smtClean="0">
                <a:solidFill>
                  <a:srgbClr val="506067"/>
                </a:solidFill>
                <a:latin typeface="Lucida Sans Unicode"/>
                <a:cs typeface="Lucida Sans Unicode"/>
              </a:rPr>
              <a:t>ed </a:t>
            </a:r>
            <a:r>
              <a:rPr sz="1800" spc="-254" dirty="0" smtClean="0">
                <a:solidFill>
                  <a:srgbClr val="506067"/>
                </a:solidFill>
                <a:latin typeface="Lucida Sans Unicode"/>
                <a:cs typeface="Lucida Sans Unicode"/>
              </a:rPr>
              <a:t>z</a:t>
            </a:r>
            <a:r>
              <a:rPr sz="1800" spc="-260" dirty="0" smtClean="0">
                <a:solidFill>
                  <a:srgbClr val="506067"/>
                </a:solidFill>
                <a:latin typeface="Lucida Sans Unicode"/>
                <a:cs typeface="Lucida Sans Unicode"/>
              </a:rPr>
              <a:t>u</a:t>
            </a:r>
            <a:r>
              <a:rPr sz="1800" spc="-114" dirty="0" smtClean="0">
                <a:solidFill>
                  <a:srgbClr val="506067"/>
                </a:solidFill>
                <a:latin typeface="Lucida Sans Unicode"/>
                <a:cs typeface="Lucida Sans Unicode"/>
              </a:rPr>
              <a:t>r</a:t>
            </a:r>
            <a:r>
              <a:rPr sz="1800" spc="-145" dirty="0" smtClean="0">
                <a:solidFill>
                  <a:srgbClr val="506067"/>
                </a:solidFill>
                <a:latin typeface="Lucida Sans Unicode"/>
                <a:cs typeface="Lucida Sans Unicode"/>
              </a:rPr>
              <a:t> </a:t>
            </a:r>
            <a:r>
              <a:rPr sz="1800" spc="-114" dirty="0" smtClean="0">
                <a:solidFill>
                  <a:srgbClr val="506067"/>
                </a:solidFill>
                <a:latin typeface="Lucida Sans Unicode"/>
                <a:cs typeface="Lucida Sans Unicode"/>
              </a:rPr>
              <a:t>l</a:t>
            </a:r>
            <a:r>
              <a:rPr sz="1800" spc="-120" dirty="0" smtClean="0">
                <a:solidFill>
                  <a:srgbClr val="506067"/>
                </a:solidFill>
                <a:latin typeface="Lucida Sans Unicode"/>
                <a:cs typeface="Lucida Sans Unicode"/>
              </a:rPr>
              <a:t>i</a:t>
            </a:r>
            <a:r>
              <a:rPr sz="1800" spc="-150" dirty="0" smtClean="0">
                <a:solidFill>
                  <a:srgbClr val="506067"/>
                </a:solidFill>
                <a:latin typeface="Lucida Sans Unicode"/>
                <a:cs typeface="Lucida Sans Unicode"/>
              </a:rPr>
              <a:t>nea</a:t>
            </a:r>
            <a:r>
              <a:rPr sz="1800" spc="-145" dirty="0" smtClean="0">
                <a:solidFill>
                  <a:srgbClr val="506067"/>
                </a:solidFill>
                <a:latin typeface="Lucida Sans Unicode"/>
                <a:cs typeface="Lucida Sans Unicode"/>
              </a:rPr>
              <a:t>r</a:t>
            </a:r>
            <a:r>
              <a:rPr sz="1800" spc="-150" dirty="0" smtClean="0">
                <a:solidFill>
                  <a:srgbClr val="506067"/>
                </a:solidFill>
                <a:latin typeface="Lucida Sans Unicode"/>
                <a:cs typeface="Lucida Sans Unicode"/>
              </a:rPr>
              <a:t>en </a:t>
            </a:r>
            <a:r>
              <a:rPr sz="1800" spc="-220" dirty="0" smtClean="0">
                <a:solidFill>
                  <a:srgbClr val="506067"/>
                </a:solidFill>
                <a:latin typeface="Lucida Sans Unicode"/>
                <a:cs typeface="Lucida Sans Unicode"/>
              </a:rPr>
              <a:t>R</a:t>
            </a:r>
            <a:r>
              <a:rPr sz="1800" spc="-195" dirty="0" smtClean="0">
                <a:solidFill>
                  <a:srgbClr val="506067"/>
                </a:solidFill>
                <a:latin typeface="Lucida Sans Unicode"/>
                <a:cs typeface="Lucida Sans Unicode"/>
              </a:rPr>
              <a:t>eg</a:t>
            </a:r>
            <a:r>
              <a:rPr sz="1800" spc="-165" dirty="0" smtClean="0">
                <a:solidFill>
                  <a:srgbClr val="506067"/>
                </a:solidFill>
                <a:latin typeface="Lucida Sans Unicode"/>
                <a:cs typeface="Lucida Sans Unicode"/>
              </a:rPr>
              <a:t>r</a:t>
            </a:r>
            <a:r>
              <a:rPr sz="1800" spc="-190" dirty="0" smtClean="0">
                <a:solidFill>
                  <a:srgbClr val="506067"/>
                </a:solidFill>
                <a:latin typeface="Lucida Sans Unicode"/>
                <a:cs typeface="Lucida Sans Unicode"/>
              </a:rPr>
              <a:t>ess</a:t>
            </a:r>
            <a:r>
              <a:rPr sz="1800" spc="-110" dirty="0" smtClean="0">
                <a:solidFill>
                  <a:srgbClr val="506067"/>
                </a:solidFill>
                <a:latin typeface="Lucida Sans Unicode"/>
                <a:cs typeface="Lucida Sans Unicode"/>
              </a:rPr>
              <a:t>i</a:t>
            </a:r>
            <a:r>
              <a:rPr sz="1800" spc="-175" dirty="0" smtClean="0">
                <a:solidFill>
                  <a:srgbClr val="506067"/>
                </a:solidFill>
                <a:latin typeface="Lucida Sans Unicode"/>
                <a:cs typeface="Lucida Sans Unicode"/>
              </a:rPr>
              <a:t>o</a:t>
            </a:r>
            <a:r>
              <a:rPr sz="1800" spc="-135" dirty="0" smtClean="0">
                <a:solidFill>
                  <a:srgbClr val="506067"/>
                </a:solidFill>
                <a:latin typeface="Lucida Sans Unicode"/>
                <a:cs typeface="Lucida Sans Unicode"/>
              </a:rPr>
              <a:t>n:</a:t>
            </a:r>
            <a:r>
              <a:rPr sz="1800" spc="-150" dirty="0" smtClean="0">
                <a:solidFill>
                  <a:srgbClr val="506067"/>
                </a:solidFill>
                <a:latin typeface="Lucida Sans Unicode"/>
                <a:cs typeface="Lucida Sans Unicode"/>
              </a:rPr>
              <a:t> </a:t>
            </a:r>
            <a:r>
              <a:rPr sz="1800" spc="-250" dirty="0" smtClean="0">
                <a:solidFill>
                  <a:srgbClr val="506067"/>
                </a:solidFill>
                <a:latin typeface="Lucida Sans Unicode"/>
                <a:cs typeface="Lucida Sans Unicode"/>
              </a:rPr>
              <a:t>Y</a:t>
            </a:r>
            <a:r>
              <a:rPr sz="1800" spc="-165" dirty="0" smtClean="0">
                <a:solidFill>
                  <a:srgbClr val="506067"/>
                </a:solidFill>
                <a:latin typeface="Lucida Sans Unicode"/>
                <a:cs typeface="Lucida Sans Unicode"/>
              </a:rPr>
              <a:t> </a:t>
            </a:r>
            <a:r>
              <a:rPr sz="1800" spc="-285" dirty="0" smtClean="0">
                <a:solidFill>
                  <a:srgbClr val="506067"/>
                </a:solidFill>
                <a:latin typeface="Lucida Sans Unicode"/>
                <a:cs typeface="Lucida Sans Unicode"/>
              </a:rPr>
              <a:t>k</a:t>
            </a:r>
            <a:r>
              <a:rPr sz="1800" spc="-160" dirty="0" smtClean="0">
                <a:solidFill>
                  <a:srgbClr val="506067"/>
                </a:solidFill>
                <a:latin typeface="Lucida Sans Unicode"/>
                <a:cs typeface="Lucida Sans Unicode"/>
              </a:rPr>
              <a:t>an</a:t>
            </a:r>
            <a:r>
              <a:rPr sz="1800" spc="-180" dirty="0" smtClean="0">
                <a:solidFill>
                  <a:srgbClr val="506067"/>
                </a:solidFill>
                <a:latin typeface="Lucida Sans Unicode"/>
                <a:cs typeface="Lucida Sans Unicode"/>
              </a:rPr>
              <a:t>n</a:t>
            </a:r>
            <a:r>
              <a:rPr sz="1800" spc="-150" dirty="0" smtClean="0">
                <a:solidFill>
                  <a:srgbClr val="506067"/>
                </a:solidFill>
                <a:latin typeface="Lucida Sans Unicode"/>
                <a:cs typeface="Lucida Sans Unicode"/>
              </a:rPr>
              <a:t> </a:t>
            </a:r>
            <a:r>
              <a:rPr sz="1800" spc="-180" dirty="0" smtClean="0">
                <a:solidFill>
                  <a:srgbClr val="506067"/>
                </a:solidFill>
                <a:latin typeface="Lucida Sans Unicode"/>
                <a:cs typeface="Lucida Sans Unicode"/>
              </a:rPr>
              <a:t>nu</a:t>
            </a:r>
            <a:r>
              <a:rPr sz="1800" spc="-114" dirty="0" smtClean="0">
                <a:solidFill>
                  <a:srgbClr val="506067"/>
                </a:solidFill>
                <a:latin typeface="Lucida Sans Unicode"/>
                <a:cs typeface="Lucida Sans Unicode"/>
              </a:rPr>
              <a:t>r</a:t>
            </a:r>
            <a:r>
              <a:rPr sz="1800" spc="-155" dirty="0" smtClean="0">
                <a:solidFill>
                  <a:srgbClr val="506067"/>
                </a:solidFill>
                <a:latin typeface="Lucida Sans Unicode"/>
                <a:cs typeface="Lucida Sans Unicode"/>
              </a:rPr>
              <a:t> </a:t>
            </a:r>
            <a:r>
              <a:rPr sz="1800" spc="-195" dirty="0" smtClean="0">
                <a:solidFill>
                  <a:srgbClr val="506067"/>
                </a:solidFill>
                <a:latin typeface="Lucida Sans Unicode"/>
                <a:cs typeface="Lucida Sans Unicode"/>
              </a:rPr>
              <a:t>d</a:t>
            </a:r>
            <a:r>
              <a:rPr sz="1800" spc="-120" dirty="0" smtClean="0">
                <a:solidFill>
                  <a:srgbClr val="506067"/>
                </a:solidFill>
                <a:latin typeface="Lucida Sans Unicode"/>
                <a:cs typeface="Lucida Sans Unicode"/>
              </a:rPr>
              <a:t>i</a:t>
            </a:r>
            <a:r>
              <a:rPr sz="1800" spc="-114" dirty="0" smtClean="0">
                <a:solidFill>
                  <a:srgbClr val="506067"/>
                </a:solidFill>
                <a:latin typeface="Lucida Sans Unicode"/>
                <a:cs typeface="Lucida Sans Unicode"/>
              </a:rPr>
              <a:t>e</a:t>
            </a:r>
            <a:r>
              <a:rPr sz="1800" spc="-145" dirty="0" smtClean="0">
                <a:solidFill>
                  <a:srgbClr val="506067"/>
                </a:solidFill>
                <a:latin typeface="Lucida Sans Unicode"/>
                <a:cs typeface="Lucida Sans Unicode"/>
              </a:rPr>
              <a:t> </a:t>
            </a:r>
            <a:r>
              <a:rPr sz="1800" spc="-10" dirty="0" smtClean="0">
                <a:solidFill>
                  <a:srgbClr val="506067"/>
                </a:solidFill>
                <a:latin typeface="Lucida Sans Unicode"/>
                <a:cs typeface="Lucida Sans Unicode"/>
              </a:rPr>
              <a:t>W</a:t>
            </a:r>
            <a:r>
              <a:rPr sz="1800" spc="-114" dirty="0" smtClean="0">
                <a:solidFill>
                  <a:srgbClr val="506067"/>
                </a:solidFill>
                <a:latin typeface="Lucida Sans Unicode"/>
                <a:cs typeface="Lucida Sans Unicode"/>
              </a:rPr>
              <a:t>e</a:t>
            </a:r>
            <a:r>
              <a:rPr sz="1800" spc="-120" dirty="0" smtClean="0">
                <a:solidFill>
                  <a:srgbClr val="506067"/>
                </a:solidFill>
                <a:latin typeface="Lucida Sans Unicode"/>
                <a:cs typeface="Lucida Sans Unicode"/>
              </a:rPr>
              <a:t>r</a:t>
            </a:r>
            <a:r>
              <a:rPr sz="1800" spc="-105" dirty="0" smtClean="0">
                <a:solidFill>
                  <a:srgbClr val="506067"/>
                </a:solidFill>
                <a:latin typeface="Lucida Sans Unicode"/>
                <a:cs typeface="Lucida Sans Unicode"/>
              </a:rPr>
              <a:t>t</a:t>
            </a:r>
            <a:r>
              <a:rPr sz="1800" spc="-114" dirty="0" smtClean="0">
                <a:solidFill>
                  <a:srgbClr val="506067"/>
                </a:solidFill>
                <a:latin typeface="Lucida Sans Unicode"/>
                <a:cs typeface="Lucida Sans Unicode"/>
              </a:rPr>
              <a:t>e</a:t>
            </a:r>
            <a:r>
              <a:rPr sz="1800" spc="-145" dirty="0" smtClean="0">
                <a:solidFill>
                  <a:srgbClr val="506067"/>
                </a:solidFill>
                <a:latin typeface="Lucida Sans Unicode"/>
                <a:cs typeface="Lucida Sans Unicode"/>
              </a:rPr>
              <a:t> </a:t>
            </a:r>
            <a:r>
              <a:rPr sz="1800" spc="-229" dirty="0" smtClean="0">
                <a:solidFill>
                  <a:srgbClr val="506067"/>
                </a:solidFill>
                <a:latin typeface="Lucida Sans Unicode"/>
                <a:cs typeface="Lucida Sans Unicode"/>
              </a:rPr>
              <a:t>0</a:t>
            </a:r>
            <a:r>
              <a:rPr sz="1800" spc="-165" dirty="0" smtClean="0">
                <a:solidFill>
                  <a:srgbClr val="506067"/>
                </a:solidFill>
                <a:latin typeface="Lucida Sans Unicode"/>
                <a:cs typeface="Lucida Sans Unicode"/>
              </a:rPr>
              <a:t> </a:t>
            </a:r>
            <a:r>
              <a:rPr sz="1800" spc="-175" dirty="0" smtClean="0">
                <a:solidFill>
                  <a:srgbClr val="506067"/>
                </a:solidFill>
                <a:latin typeface="Lucida Sans Unicode"/>
                <a:cs typeface="Lucida Sans Unicode"/>
              </a:rPr>
              <a:t>o</a:t>
            </a:r>
            <a:r>
              <a:rPr sz="1800" spc="-195" dirty="0" smtClean="0">
                <a:solidFill>
                  <a:srgbClr val="506067"/>
                </a:solidFill>
                <a:latin typeface="Lucida Sans Unicode"/>
                <a:cs typeface="Lucida Sans Unicode"/>
              </a:rPr>
              <a:t>d</a:t>
            </a:r>
            <a:r>
              <a:rPr sz="1800" spc="-114" dirty="0" smtClean="0">
                <a:solidFill>
                  <a:srgbClr val="506067"/>
                </a:solidFill>
                <a:latin typeface="Lucida Sans Unicode"/>
                <a:cs typeface="Lucida Sans Unicode"/>
              </a:rPr>
              <a:t>er</a:t>
            </a:r>
            <a:r>
              <a:rPr sz="1800" spc="-155" dirty="0" smtClean="0">
                <a:solidFill>
                  <a:srgbClr val="506067"/>
                </a:solidFill>
                <a:latin typeface="Lucida Sans Unicode"/>
                <a:cs typeface="Lucida Sans Unicode"/>
              </a:rPr>
              <a:t> </a:t>
            </a:r>
            <a:r>
              <a:rPr sz="1800" spc="-229" dirty="0" smtClean="0">
                <a:solidFill>
                  <a:srgbClr val="506067"/>
                </a:solidFill>
                <a:latin typeface="Lucida Sans Unicode"/>
                <a:cs typeface="Lucida Sans Unicode"/>
              </a:rPr>
              <a:t>1</a:t>
            </a:r>
            <a:r>
              <a:rPr sz="1800" spc="-165" dirty="0" smtClean="0">
                <a:solidFill>
                  <a:srgbClr val="506067"/>
                </a:solidFill>
                <a:latin typeface="Lucida Sans Unicode"/>
                <a:cs typeface="Lucida Sans Unicode"/>
              </a:rPr>
              <a:t> </a:t>
            </a:r>
            <a:r>
              <a:rPr sz="1800" spc="-160" dirty="0" smtClean="0">
                <a:solidFill>
                  <a:srgbClr val="506067"/>
                </a:solidFill>
                <a:latin typeface="Lucida Sans Unicode"/>
                <a:cs typeface="Lucida Sans Unicode"/>
              </a:rPr>
              <a:t>an</a:t>
            </a:r>
            <a:r>
              <a:rPr sz="1800" spc="-180" dirty="0" smtClean="0">
                <a:solidFill>
                  <a:srgbClr val="506067"/>
                </a:solidFill>
                <a:latin typeface="Lucida Sans Unicode"/>
                <a:cs typeface="Lucida Sans Unicode"/>
              </a:rPr>
              <a:t>n</a:t>
            </a:r>
            <a:r>
              <a:rPr sz="1800" spc="-114" dirty="0" smtClean="0">
                <a:solidFill>
                  <a:srgbClr val="506067"/>
                </a:solidFill>
                <a:latin typeface="Lucida Sans Unicode"/>
                <a:cs typeface="Lucida Sans Unicode"/>
              </a:rPr>
              <a:t>e</a:t>
            </a:r>
            <a:r>
              <a:rPr sz="1800" spc="-180" dirty="0" smtClean="0">
                <a:solidFill>
                  <a:srgbClr val="506067"/>
                </a:solidFill>
                <a:latin typeface="Lucida Sans Unicode"/>
                <a:cs typeface="Lucida Sans Unicode"/>
              </a:rPr>
              <a:t>h</a:t>
            </a:r>
            <a:r>
              <a:rPr sz="1800" spc="-190" dirty="0" smtClean="0">
                <a:solidFill>
                  <a:srgbClr val="506067"/>
                </a:solidFill>
                <a:latin typeface="Lucida Sans Unicode"/>
                <a:cs typeface="Lucida Sans Unicode"/>
              </a:rPr>
              <a:t>me</a:t>
            </a:r>
            <a:r>
              <a:rPr sz="1800" spc="-180" dirty="0" smtClean="0">
                <a:solidFill>
                  <a:srgbClr val="506067"/>
                </a:solidFill>
                <a:latin typeface="Lucida Sans Unicode"/>
                <a:cs typeface="Lucida Sans Unicode"/>
              </a:rPr>
              <a:t>n</a:t>
            </a:r>
            <a:endParaRPr sz="1800" dirty="0">
              <a:latin typeface="Lucida Sans Unicode"/>
              <a:cs typeface="Lucida Sans Unicode"/>
            </a:endParaRPr>
          </a:p>
          <a:p>
            <a:pPr>
              <a:lnSpc>
                <a:spcPts val="550"/>
              </a:lnSpc>
              <a:spcBef>
                <a:spcPts val="49"/>
              </a:spcBef>
              <a:buClr>
                <a:srgbClr val="910A2F"/>
              </a:buClr>
              <a:buFont typeface="Webdings"/>
              <a:buChar char="■"/>
            </a:pPr>
            <a:endParaRPr sz="550" dirty="0"/>
          </a:p>
          <a:p>
            <a:pPr marL="280670" marR="462915" indent="-268605">
              <a:lnSpc>
                <a:spcPct val="100000"/>
              </a:lnSpc>
              <a:buClr>
                <a:srgbClr val="910A2F"/>
              </a:buClr>
              <a:buFont typeface="Webdings"/>
              <a:buChar char="■"/>
              <a:tabLst>
                <a:tab pos="280670" algn="l"/>
              </a:tabLst>
            </a:pPr>
            <a:r>
              <a:rPr sz="1800" spc="-225" dirty="0" smtClean="0">
                <a:solidFill>
                  <a:srgbClr val="506067"/>
                </a:solidFill>
                <a:latin typeface="Lucida Sans Unicode"/>
                <a:cs typeface="Lucida Sans Unicode"/>
              </a:rPr>
              <a:t>H</a:t>
            </a:r>
            <a:r>
              <a:rPr sz="1800" spc="-114" dirty="0" smtClean="0">
                <a:solidFill>
                  <a:srgbClr val="506067"/>
                </a:solidFill>
                <a:latin typeface="Lucida Sans Unicode"/>
                <a:cs typeface="Lucida Sans Unicode"/>
              </a:rPr>
              <a:t>i</a:t>
            </a:r>
            <a:r>
              <a:rPr sz="1800" spc="-190" dirty="0" smtClean="0">
                <a:solidFill>
                  <a:srgbClr val="506067"/>
                </a:solidFill>
                <a:latin typeface="Lucida Sans Unicode"/>
                <a:cs typeface="Lucida Sans Unicode"/>
              </a:rPr>
              <a:t>n</a:t>
            </a:r>
            <a:r>
              <a:rPr sz="1800" spc="-105" dirty="0" smtClean="0">
                <a:solidFill>
                  <a:srgbClr val="506067"/>
                </a:solidFill>
                <a:latin typeface="Lucida Sans Unicode"/>
                <a:cs typeface="Lucida Sans Unicode"/>
              </a:rPr>
              <a:t>t</a:t>
            </a:r>
            <a:r>
              <a:rPr sz="1800" spc="-114" dirty="0" smtClean="0">
                <a:solidFill>
                  <a:srgbClr val="506067"/>
                </a:solidFill>
                <a:latin typeface="Lucida Sans Unicode"/>
                <a:cs typeface="Lucida Sans Unicode"/>
              </a:rPr>
              <a:t>e</a:t>
            </a:r>
            <a:r>
              <a:rPr sz="1800" spc="-145" dirty="0" smtClean="0">
                <a:solidFill>
                  <a:srgbClr val="506067"/>
                </a:solidFill>
                <a:latin typeface="Lucida Sans Unicode"/>
                <a:cs typeface="Lucida Sans Unicode"/>
              </a:rPr>
              <a:t>r</a:t>
            </a:r>
            <a:r>
              <a:rPr sz="1800" spc="-285" dirty="0" smtClean="0">
                <a:solidFill>
                  <a:srgbClr val="506067"/>
                </a:solidFill>
                <a:latin typeface="Lucida Sans Unicode"/>
                <a:cs typeface="Lucida Sans Unicode"/>
              </a:rPr>
              <a:t>g</a:t>
            </a:r>
            <a:r>
              <a:rPr sz="1800" spc="-120" dirty="0" smtClean="0">
                <a:solidFill>
                  <a:srgbClr val="506067"/>
                </a:solidFill>
                <a:latin typeface="Lucida Sans Unicode"/>
                <a:cs typeface="Lucida Sans Unicode"/>
              </a:rPr>
              <a:t>r</a:t>
            </a:r>
            <a:r>
              <a:rPr sz="1800" spc="-180" dirty="0" smtClean="0">
                <a:solidFill>
                  <a:srgbClr val="506067"/>
                </a:solidFill>
                <a:latin typeface="Lucida Sans Unicode"/>
                <a:cs typeface="Lucida Sans Unicode"/>
              </a:rPr>
              <a:t>un</a:t>
            </a:r>
            <a:r>
              <a:rPr sz="1800" spc="-195" dirty="0" smtClean="0">
                <a:solidFill>
                  <a:srgbClr val="506067"/>
                </a:solidFill>
                <a:latin typeface="Lucida Sans Unicode"/>
                <a:cs typeface="Lucida Sans Unicode"/>
              </a:rPr>
              <a:t>d</a:t>
            </a:r>
            <a:r>
              <a:rPr sz="1800" spc="-135" dirty="0" smtClean="0">
                <a:solidFill>
                  <a:srgbClr val="506067"/>
                </a:solidFill>
                <a:latin typeface="Lucida Sans Unicode"/>
                <a:cs typeface="Lucida Sans Unicode"/>
              </a:rPr>
              <a:t> </a:t>
            </a:r>
            <a:r>
              <a:rPr sz="1800" spc="-195" dirty="0" smtClean="0">
                <a:solidFill>
                  <a:srgbClr val="506067"/>
                </a:solidFill>
                <a:latin typeface="Lucida Sans Unicode"/>
                <a:cs typeface="Lucida Sans Unicode"/>
              </a:rPr>
              <a:t>d</a:t>
            </a:r>
            <a:r>
              <a:rPr sz="1800" spc="-114" dirty="0" smtClean="0">
                <a:solidFill>
                  <a:srgbClr val="506067"/>
                </a:solidFill>
                <a:latin typeface="Lucida Sans Unicode"/>
                <a:cs typeface="Lucida Sans Unicode"/>
              </a:rPr>
              <a:t>er</a:t>
            </a:r>
            <a:r>
              <a:rPr sz="1800" spc="-155" dirty="0" smtClean="0">
                <a:solidFill>
                  <a:srgbClr val="506067"/>
                </a:solidFill>
                <a:latin typeface="Lucida Sans Unicode"/>
                <a:cs typeface="Lucida Sans Unicode"/>
              </a:rPr>
              <a:t> </a:t>
            </a:r>
            <a:r>
              <a:rPr sz="1800" spc="-114" dirty="0" smtClean="0">
                <a:solidFill>
                  <a:srgbClr val="506067"/>
                </a:solidFill>
                <a:latin typeface="Lucida Sans Unicode"/>
                <a:cs typeface="Lucida Sans Unicode"/>
              </a:rPr>
              <a:t>l</a:t>
            </a:r>
            <a:r>
              <a:rPr sz="1800" spc="-175" dirty="0" smtClean="0">
                <a:solidFill>
                  <a:srgbClr val="506067"/>
                </a:solidFill>
                <a:latin typeface="Lucida Sans Unicode"/>
                <a:cs typeface="Lucida Sans Unicode"/>
              </a:rPr>
              <a:t>o</a:t>
            </a:r>
            <a:r>
              <a:rPr sz="1800" spc="-285" dirty="0" smtClean="0">
                <a:solidFill>
                  <a:srgbClr val="506067"/>
                </a:solidFill>
                <a:latin typeface="Lucida Sans Unicode"/>
                <a:cs typeface="Lucida Sans Unicode"/>
              </a:rPr>
              <a:t>g</a:t>
            </a:r>
            <a:r>
              <a:rPr sz="1800" spc="-114" dirty="0" smtClean="0">
                <a:solidFill>
                  <a:srgbClr val="506067"/>
                </a:solidFill>
                <a:latin typeface="Lucida Sans Unicode"/>
                <a:cs typeface="Lucida Sans Unicode"/>
              </a:rPr>
              <a:t>i</a:t>
            </a:r>
            <a:r>
              <a:rPr sz="1800" spc="-245" dirty="0" smtClean="0">
                <a:solidFill>
                  <a:srgbClr val="506067"/>
                </a:solidFill>
                <a:latin typeface="Lucida Sans Unicode"/>
                <a:cs typeface="Lucida Sans Unicode"/>
              </a:rPr>
              <a:t>s</a:t>
            </a:r>
            <a:r>
              <a:rPr sz="1800" spc="-80" dirty="0" smtClean="0">
                <a:solidFill>
                  <a:srgbClr val="506067"/>
                </a:solidFill>
                <a:latin typeface="Lucida Sans Unicode"/>
                <a:cs typeface="Lucida Sans Unicode"/>
              </a:rPr>
              <a:t>t</a:t>
            </a:r>
            <a:r>
              <a:rPr sz="1800" spc="-114" dirty="0" smtClean="0">
                <a:solidFill>
                  <a:srgbClr val="506067"/>
                </a:solidFill>
                <a:latin typeface="Lucida Sans Unicode"/>
                <a:cs typeface="Lucida Sans Unicode"/>
              </a:rPr>
              <a:t>i</a:t>
            </a:r>
            <a:r>
              <a:rPr sz="1800" spc="-225" dirty="0" smtClean="0">
                <a:solidFill>
                  <a:srgbClr val="506067"/>
                </a:solidFill>
                <a:latin typeface="Lucida Sans Unicode"/>
                <a:cs typeface="Lucida Sans Unicode"/>
              </a:rPr>
              <a:t>s</a:t>
            </a:r>
            <a:r>
              <a:rPr sz="1800" spc="-170" dirty="0" smtClean="0">
                <a:solidFill>
                  <a:srgbClr val="506067"/>
                </a:solidFill>
                <a:latin typeface="Lucida Sans Unicode"/>
                <a:cs typeface="Lucida Sans Unicode"/>
              </a:rPr>
              <a:t>c</a:t>
            </a:r>
            <a:r>
              <a:rPr sz="1800" spc="-190" dirty="0" smtClean="0">
                <a:solidFill>
                  <a:srgbClr val="506067"/>
                </a:solidFill>
                <a:latin typeface="Lucida Sans Unicode"/>
                <a:cs typeface="Lucida Sans Unicode"/>
              </a:rPr>
              <a:t>h</a:t>
            </a:r>
            <a:r>
              <a:rPr sz="1800" spc="-114" dirty="0" smtClean="0">
                <a:solidFill>
                  <a:srgbClr val="506067"/>
                </a:solidFill>
                <a:latin typeface="Lucida Sans Unicode"/>
                <a:cs typeface="Lucida Sans Unicode"/>
              </a:rPr>
              <a:t>e</a:t>
            </a:r>
            <a:r>
              <a:rPr sz="1800" spc="-180" dirty="0" smtClean="0">
                <a:solidFill>
                  <a:srgbClr val="506067"/>
                </a:solidFill>
                <a:latin typeface="Lucida Sans Unicode"/>
                <a:cs typeface="Lucida Sans Unicode"/>
              </a:rPr>
              <a:t>n</a:t>
            </a:r>
            <a:r>
              <a:rPr sz="1800" spc="-150" dirty="0" smtClean="0">
                <a:solidFill>
                  <a:srgbClr val="506067"/>
                </a:solidFill>
                <a:latin typeface="Lucida Sans Unicode"/>
                <a:cs typeface="Lucida Sans Unicode"/>
              </a:rPr>
              <a:t> </a:t>
            </a:r>
            <a:r>
              <a:rPr sz="1800" spc="-220" dirty="0" smtClean="0">
                <a:solidFill>
                  <a:srgbClr val="506067"/>
                </a:solidFill>
                <a:latin typeface="Lucida Sans Unicode"/>
                <a:cs typeface="Lucida Sans Unicode"/>
              </a:rPr>
              <a:t>R</a:t>
            </a:r>
            <a:r>
              <a:rPr sz="1800" spc="-114" dirty="0" smtClean="0">
                <a:solidFill>
                  <a:srgbClr val="506067"/>
                </a:solidFill>
                <a:latin typeface="Lucida Sans Unicode"/>
                <a:cs typeface="Lucida Sans Unicode"/>
              </a:rPr>
              <a:t>e</a:t>
            </a:r>
            <a:r>
              <a:rPr sz="1800" spc="-285" dirty="0" smtClean="0">
                <a:solidFill>
                  <a:srgbClr val="506067"/>
                </a:solidFill>
                <a:latin typeface="Lucida Sans Unicode"/>
                <a:cs typeface="Lucida Sans Unicode"/>
              </a:rPr>
              <a:t>g</a:t>
            </a:r>
            <a:r>
              <a:rPr sz="1800" spc="-145" dirty="0" smtClean="0">
                <a:solidFill>
                  <a:srgbClr val="506067"/>
                </a:solidFill>
                <a:latin typeface="Lucida Sans Unicode"/>
                <a:cs typeface="Lucida Sans Unicode"/>
              </a:rPr>
              <a:t>r</a:t>
            </a:r>
            <a:r>
              <a:rPr sz="1800" spc="-114" dirty="0" smtClean="0">
                <a:solidFill>
                  <a:srgbClr val="506067"/>
                </a:solidFill>
                <a:latin typeface="Lucida Sans Unicode"/>
                <a:cs typeface="Lucida Sans Unicode"/>
              </a:rPr>
              <a:t>e</a:t>
            </a:r>
            <a:r>
              <a:rPr sz="1800" spc="-225" dirty="0" smtClean="0">
                <a:solidFill>
                  <a:srgbClr val="506067"/>
                </a:solidFill>
                <a:latin typeface="Lucida Sans Unicode"/>
                <a:cs typeface="Lucida Sans Unicode"/>
              </a:rPr>
              <a:t>ss</a:t>
            </a:r>
            <a:r>
              <a:rPr sz="1800" spc="-120" dirty="0" smtClean="0">
                <a:solidFill>
                  <a:srgbClr val="506067"/>
                </a:solidFill>
                <a:latin typeface="Lucida Sans Unicode"/>
                <a:cs typeface="Lucida Sans Unicode"/>
              </a:rPr>
              <a:t>i</a:t>
            </a:r>
            <a:r>
              <a:rPr sz="1800" spc="-175" dirty="0" smtClean="0">
                <a:solidFill>
                  <a:srgbClr val="506067"/>
                </a:solidFill>
                <a:latin typeface="Lucida Sans Unicode"/>
                <a:cs typeface="Lucida Sans Unicode"/>
              </a:rPr>
              <a:t>o</a:t>
            </a:r>
            <a:r>
              <a:rPr sz="1800" spc="-135" dirty="0" smtClean="0">
                <a:solidFill>
                  <a:srgbClr val="506067"/>
                </a:solidFill>
                <a:latin typeface="Lucida Sans Unicode"/>
                <a:cs typeface="Lucida Sans Unicode"/>
              </a:rPr>
              <a:t>n:</a:t>
            </a:r>
            <a:r>
              <a:rPr sz="1800" spc="-155" dirty="0" smtClean="0">
                <a:solidFill>
                  <a:srgbClr val="506067"/>
                </a:solidFill>
                <a:latin typeface="Lucida Sans Unicode"/>
                <a:cs typeface="Lucida Sans Unicode"/>
              </a:rPr>
              <a:t> </a:t>
            </a:r>
            <a:r>
              <a:rPr sz="1800" spc="-105" dirty="0" smtClean="0">
                <a:solidFill>
                  <a:srgbClr val="506067"/>
                </a:solidFill>
                <a:latin typeface="Lucida Sans Unicode"/>
                <a:cs typeface="Lucida Sans Unicode"/>
              </a:rPr>
              <a:t>U</a:t>
            </a:r>
            <a:r>
              <a:rPr sz="1800" spc="-190" dirty="0" smtClean="0">
                <a:solidFill>
                  <a:srgbClr val="506067"/>
                </a:solidFill>
                <a:latin typeface="Lucida Sans Unicode"/>
                <a:cs typeface="Lucida Sans Unicode"/>
              </a:rPr>
              <a:t>n</a:t>
            </a:r>
            <a:r>
              <a:rPr sz="1800" spc="-105" dirty="0" smtClean="0">
                <a:solidFill>
                  <a:srgbClr val="506067"/>
                </a:solidFill>
                <a:latin typeface="Lucida Sans Unicode"/>
                <a:cs typeface="Lucida Sans Unicode"/>
              </a:rPr>
              <a:t>t</a:t>
            </a:r>
            <a:r>
              <a:rPr sz="1800" spc="-114" dirty="0" smtClean="0">
                <a:solidFill>
                  <a:srgbClr val="506067"/>
                </a:solidFill>
                <a:latin typeface="Lucida Sans Unicode"/>
                <a:cs typeface="Lucida Sans Unicode"/>
              </a:rPr>
              <a:t>e</a:t>
            </a:r>
            <a:r>
              <a:rPr sz="1800" spc="-155" dirty="0" smtClean="0">
                <a:solidFill>
                  <a:srgbClr val="506067"/>
                </a:solidFill>
                <a:latin typeface="Lucida Sans Unicode"/>
                <a:cs typeface="Lucida Sans Unicode"/>
              </a:rPr>
              <a:t>r</a:t>
            </a:r>
            <a:r>
              <a:rPr sz="1800" spc="-225" dirty="0" smtClean="0">
                <a:solidFill>
                  <a:srgbClr val="506067"/>
                </a:solidFill>
                <a:latin typeface="Lucida Sans Unicode"/>
                <a:cs typeface="Lucida Sans Unicode"/>
              </a:rPr>
              <a:t>s</a:t>
            </a:r>
            <a:r>
              <a:rPr sz="1800" spc="-180" dirty="0" smtClean="0">
                <a:solidFill>
                  <a:srgbClr val="506067"/>
                </a:solidFill>
                <a:latin typeface="Lucida Sans Unicode"/>
                <a:cs typeface="Lucida Sans Unicode"/>
              </a:rPr>
              <a:t>uchun</a:t>
            </a:r>
            <a:r>
              <a:rPr sz="1800" spc="-285" dirty="0" smtClean="0">
                <a:solidFill>
                  <a:srgbClr val="506067"/>
                </a:solidFill>
                <a:latin typeface="Lucida Sans Unicode"/>
                <a:cs typeface="Lucida Sans Unicode"/>
              </a:rPr>
              <a:t>g</a:t>
            </a:r>
            <a:r>
              <a:rPr sz="1800" spc="-145" dirty="0" smtClean="0">
                <a:solidFill>
                  <a:srgbClr val="506067"/>
                </a:solidFill>
                <a:latin typeface="Lucida Sans Unicode"/>
                <a:cs typeface="Lucida Sans Unicode"/>
              </a:rPr>
              <a:t> </a:t>
            </a:r>
            <a:r>
              <a:rPr sz="1800" spc="-195" dirty="0" smtClean="0">
                <a:solidFill>
                  <a:srgbClr val="506067"/>
                </a:solidFill>
                <a:latin typeface="Lucida Sans Unicode"/>
                <a:cs typeface="Lucida Sans Unicode"/>
              </a:rPr>
              <a:t>d</a:t>
            </a:r>
            <a:r>
              <a:rPr sz="1800" spc="-114" dirty="0" smtClean="0">
                <a:solidFill>
                  <a:srgbClr val="506067"/>
                </a:solidFill>
                <a:latin typeface="Lucida Sans Unicode"/>
                <a:cs typeface="Lucida Sans Unicode"/>
              </a:rPr>
              <a:t>e</a:t>
            </a:r>
            <a:r>
              <a:rPr sz="1800" spc="-225" dirty="0" smtClean="0">
                <a:solidFill>
                  <a:srgbClr val="506067"/>
                </a:solidFill>
                <a:latin typeface="Lucida Sans Unicode"/>
                <a:cs typeface="Lucida Sans Unicode"/>
              </a:rPr>
              <a:t>s</a:t>
            </a:r>
            <a:r>
              <a:rPr sz="1800" spc="-160" dirty="0" smtClean="0">
                <a:solidFill>
                  <a:srgbClr val="506067"/>
                </a:solidFill>
                <a:latin typeface="Lucida Sans Unicode"/>
                <a:cs typeface="Lucida Sans Unicode"/>
              </a:rPr>
              <a:t> </a:t>
            </a:r>
            <a:r>
              <a:rPr sz="1800" spc="-254" dirty="0" smtClean="0">
                <a:solidFill>
                  <a:srgbClr val="506067"/>
                </a:solidFill>
                <a:latin typeface="Lucida Sans Unicode"/>
                <a:cs typeface="Lucida Sans Unicode"/>
              </a:rPr>
              <a:t>Z</a:t>
            </a:r>
            <a:r>
              <a:rPr sz="1800" spc="-180" dirty="0" smtClean="0">
                <a:solidFill>
                  <a:srgbClr val="506067"/>
                </a:solidFill>
                <a:latin typeface="Lucida Sans Unicode"/>
                <a:cs typeface="Lucida Sans Unicode"/>
              </a:rPr>
              <a:t>u</a:t>
            </a:r>
            <a:r>
              <a:rPr sz="1800" spc="-225" dirty="0" smtClean="0">
                <a:solidFill>
                  <a:srgbClr val="506067"/>
                </a:solidFill>
                <a:latin typeface="Lucida Sans Unicode"/>
                <a:cs typeface="Lucida Sans Unicode"/>
              </a:rPr>
              <a:t>s</a:t>
            </a:r>
            <a:r>
              <a:rPr sz="1800" spc="-204" dirty="0" smtClean="0">
                <a:solidFill>
                  <a:srgbClr val="506067"/>
                </a:solidFill>
                <a:latin typeface="Lucida Sans Unicode"/>
                <a:cs typeface="Lucida Sans Unicode"/>
              </a:rPr>
              <a:t>amm</a:t>
            </a:r>
            <a:r>
              <a:rPr sz="1800" spc="-140" dirty="0" smtClean="0">
                <a:solidFill>
                  <a:srgbClr val="506067"/>
                </a:solidFill>
                <a:latin typeface="Lucida Sans Unicode"/>
                <a:cs typeface="Lucida Sans Unicode"/>
              </a:rPr>
              <a:t>e</a:t>
            </a:r>
            <a:r>
              <a:rPr sz="1800" spc="-180" dirty="0" smtClean="0">
                <a:solidFill>
                  <a:srgbClr val="506067"/>
                </a:solidFill>
                <a:latin typeface="Lucida Sans Unicode"/>
                <a:cs typeface="Lucida Sans Unicode"/>
              </a:rPr>
              <a:t>nh</a:t>
            </a:r>
            <a:r>
              <a:rPr sz="1800" spc="-160" dirty="0" smtClean="0">
                <a:solidFill>
                  <a:srgbClr val="506067"/>
                </a:solidFill>
                <a:latin typeface="Lucida Sans Unicode"/>
                <a:cs typeface="Lucida Sans Unicode"/>
              </a:rPr>
              <a:t>an</a:t>
            </a:r>
            <a:r>
              <a:rPr sz="1800" spc="-285" dirty="0" smtClean="0">
                <a:solidFill>
                  <a:srgbClr val="506067"/>
                </a:solidFill>
                <a:latin typeface="Lucida Sans Unicode"/>
                <a:cs typeface="Lucida Sans Unicode"/>
              </a:rPr>
              <a:t>g</a:t>
            </a:r>
            <a:r>
              <a:rPr sz="1800" spc="-145" dirty="0" smtClean="0">
                <a:solidFill>
                  <a:srgbClr val="506067"/>
                </a:solidFill>
                <a:latin typeface="Lucida Sans Unicode"/>
                <a:cs typeface="Lucida Sans Unicode"/>
              </a:rPr>
              <a:t> </a:t>
            </a:r>
            <a:r>
              <a:rPr sz="1800" spc="-195" dirty="0" smtClean="0">
                <a:solidFill>
                  <a:srgbClr val="506067"/>
                </a:solidFill>
                <a:latin typeface="Lucida Sans Unicode"/>
                <a:cs typeface="Lucida Sans Unicode"/>
              </a:rPr>
              <a:t>p</a:t>
            </a:r>
            <a:r>
              <a:rPr sz="1800" spc="-545" dirty="0" smtClean="0">
                <a:solidFill>
                  <a:srgbClr val="506067"/>
                </a:solidFill>
                <a:latin typeface="Lucida Sans Unicode"/>
                <a:cs typeface="Lucida Sans Unicode"/>
              </a:rPr>
              <a:t>=</a:t>
            </a:r>
            <a:r>
              <a:rPr sz="1800" spc="-80" dirty="0" smtClean="0">
                <a:solidFill>
                  <a:srgbClr val="506067"/>
                </a:solidFill>
                <a:latin typeface="Lucida Sans Unicode"/>
                <a:cs typeface="Lucida Sans Unicode"/>
              </a:rPr>
              <a:t>P</a:t>
            </a:r>
            <a:r>
              <a:rPr sz="1800" spc="-55" dirty="0" smtClean="0">
                <a:solidFill>
                  <a:srgbClr val="506067"/>
                </a:solidFill>
                <a:latin typeface="Lucida Sans Unicode"/>
                <a:cs typeface="Lucida Sans Unicode"/>
              </a:rPr>
              <a:t>(</a:t>
            </a:r>
            <a:r>
              <a:rPr sz="1800" spc="-254" dirty="0" smtClean="0">
                <a:solidFill>
                  <a:srgbClr val="506067"/>
                </a:solidFill>
                <a:latin typeface="Lucida Sans Unicode"/>
                <a:cs typeface="Lucida Sans Unicode"/>
              </a:rPr>
              <a:t>Y</a:t>
            </a:r>
            <a:r>
              <a:rPr sz="1800" spc="-545" dirty="0" smtClean="0">
                <a:solidFill>
                  <a:srgbClr val="506067"/>
                </a:solidFill>
                <a:latin typeface="Lucida Sans Unicode"/>
                <a:cs typeface="Lucida Sans Unicode"/>
              </a:rPr>
              <a:t>=</a:t>
            </a:r>
            <a:r>
              <a:rPr sz="1800" spc="-235" dirty="0" smtClean="0">
                <a:solidFill>
                  <a:srgbClr val="506067"/>
                </a:solidFill>
                <a:latin typeface="Lucida Sans Unicode"/>
                <a:cs typeface="Lucida Sans Unicode"/>
              </a:rPr>
              <a:t>1</a:t>
            </a:r>
            <a:r>
              <a:rPr sz="1800" spc="-45" dirty="0" smtClean="0">
                <a:solidFill>
                  <a:srgbClr val="506067"/>
                </a:solidFill>
                <a:latin typeface="Lucida Sans Unicode"/>
                <a:cs typeface="Lucida Sans Unicode"/>
              </a:rPr>
              <a:t>)</a:t>
            </a:r>
            <a:r>
              <a:rPr sz="1800" spc="-145" dirty="0" smtClean="0">
                <a:solidFill>
                  <a:srgbClr val="506067"/>
                </a:solidFill>
                <a:latin typeface="Lucida Sans Unicode"/>
                <a:cs typeface="Lucida Sans Unicode"/>
              </a:rPr>
              <a:t> </a:t>
            </a:r>
            <a:r>
              <a:rPr sz="1800" spc="-180" dirty="0" smtClean="0">
                <a:solidFill>
                  <a:srgbClr val="506067"/>
                </a:solidFill>
                <a:latin typeface="Lucida Sans Unicode"/>
                <a:cs typeface="Lucida Sans Unicode"/>
              </a:rPr>
              <a:t>un</a:t>
            </a:r>
            <a:r>
              <a:rPr sz="1800" spc="-195" dirty="0" smtClean="0">
                <a:solidFill>
                  <a:srgbClr val="506067"/>
                </a:solidFill>
                <a:latin typeface="Lucida Sans Unicode"/>
                <a:cs typeface="Lucida Sans Unicode"/>
              </a:rPr>
              <a:t>d</a:t>
            </a:r>
            <a:r>
              <a:rPr sz="1800" spc="-150" dirty="0" smtClean="0">
                <a:solidFill>
                  <a:srgbClr val="506067"/>
                </a:solidFill>
                <a:latin typeface="Lucida Sans Unicode"/>
                <a:cs typeface="Lucida Sans Unicode"/>
              </a:rPr>
              <a:t> </a:t>
            </a:r>
            <a:r>
              <a:rPr sz="1800" spc="-195" dirty="0" smtClean="0">
                <a:solidFill>
                  <a:srgbClr val="506067"/>
                </a:solidFill>
                <a:latin typeface="Lucida Sans Unicode"/>
                <a:cs typeface="Lucida Sans Unicode"/>
              </a:rPr>
              <a:t>d</a:t>
            </a:r>
            <a:r>
              <a:rPr sz="1800" spc="-114" dirty="0" smtClean="0">
                <a:solidFill>
                  <a:srgbClr val="506067"/>
                </a:solidFill>
                <a:latin typeface="Lucida Sans Unicode"/>
                <a:cs typeface="Lucida Sans Unicode"/>
              </a:rPr>
              <a:t>er</a:t>
            </a:r>
            <a:r>
              <a:rPr sz="1800" spc="-155" dirty="0" smtClean="0">
                <a:solidFill>
                  <a:srgbClr val="506067"/>
                </a:solidFill>
                <a:latin typeface="Lucida Sans Unicode"/>
                <a:cs typeface="Lucida Sans Unicode"/>
              </a:rPr>
              <a:t> </a:t>
            </a:r>
            <a:r>
              <a:rPr sz="1800" spc="-180" dirty="0" smtClean="0">
                <a:solidFill>
                  <a:srgbClr val="506067"/>
                </a:solidFill>
                <a:latin typeface="Lucida Sans Unicode"/>
                <a:cs typeface="Lucida Sans Unicode"/>
              </a:rPr>
              <a:t>un</a:t>
            </a:r>
            <a:r>
              <a:rPr sz="1800" spc="-160" dirty="0" smtClean="0">
                <a:solidFill>
                  <a:srgbClr val="506067"/>
                </a:solidFill>
                <a:latin typeface="Lucida Sans Unicode"/>
                <a:cs typeface="Lucida Sans Unicode"/>
              </a:rPr>
              <a:t>ab</a:t>
            </a:r>
            <a:r>
              <a:rPr sz="1800" spc="-180" dirty="0" smtClean="0">
                <a:solidFill>
                  <a:srgbClr val="506067"/>
                </a:solidFill>
                <a:latin typeface="Lucida Sans Unicode"/>
                <a:cs typeface="Lucida Sans Unicode"/>
              </a:rPr>
              <a:t>h</a:t>
            </a:r>
            <a:r>
              <a:rPr sz="1800" spc="-160" dirty="0" smtClean="0">
                <a:solidFill>
                  <a:srgbClr val="506067"/>
                </a:solidFill>
                <a:latin typeface="Lucida Sans Unicode"/>
                <a:cs typeface="Lucida Sans Unicode"/>
              </a:rPr>
              <a:t>än</a:t>
            </a:r>
            <a:r>
              <a:rPr sz="1800" spc="-285" dirty="0" smtClean="0">
                <a:solidFill>
                  <a:srgbClr val="506067"/>
                </a:solidFill>
                <a:latin typeface="Lucida Sans Unicode"/>
                <a:cs typeface="Lucida Sans Unicode"/>
              </a:rPr>
              <a:t>g</a:t>
            </a:r>
            <a:r>
              <a:rPr sz="1800" spc="-114" dirty="0" smtClean="0">
                <a:solidFill>
                  <a:srgbClr val="506067"/>
                </a:solidFill>
                <a:latin typeface="Lucida Sans Unicode"/>
                <a:cs typeface="Lucida Sans Unicode"/>
              </a:rPr>
              <a:t>i</a:t>
            </a:r>
            <a:r>
              <a:rPr sz="1800" spc="-295" dirty="0" smtClean="0">
                <a:solidFill>
                  <a:srgbClr val="506067"/>
                </a:solidFill>
                <a:latin typeface="Lucida Sans Unicode"/>
                <a:cs typeface="Lucida Sans Unicode"/>
              </a:rPr>
              <a:t>g</a:t>
            </a:r>
            <a:r>
              <a:rPr sz="1800" spc="-114" dirty="0" smtClean="0">
                <a:solidFill>
                  <a:srgbClr val="506067"/>
                </a:solidFill>
                <a:latin typeface="Lucida Sans Unicode"/>
                <a:cs typeface="Lucida Sans Unicode"/>
              </a:rPr>
              <a:t>e</a:t>
            </a:r>
            <a:r>
              <a:rPr sz="1800" spc="-180" dirty="0" smtClean="0">
                <a:solidFill>
                  <a:srgbClr val="506067"/>
                </a:solidFill>
                <a:latin typeface="Lucida Sans Unicode"/>
                <a:cs typeface="Lucida Sans Unicode"/>
              </a:rPr>
              <a:t>n</a:t>
            </a:r>
            <a:r>
              <a:rPr sz="1800" spc="-150" dirty="0" smtClean="0">
                <a:solidFill>
                  <a:srgbClr val="506067"/>
                </a:solidFill>
                <a:latin typeface="Lucida Sans Unicode"/>
                <a:cs typeface="Lucida Sans Unicode"/>
              </a:rPr>
              <a:t> </a:t>
            </a:r>
            <a:r>
              <a:rPr sz="1800" spc="-265" dirty="0" smtClean="0">
                <a:solidFill>
                  <a:srgbClr val="506067"/>
                </a:solidFill>
                <a:latin typeface="Lucida Sans Unicode"/>
                <a:cs typeface="Lucida Sans Unicode"/>
              </a:rPr>
              <a:t>V</a:t>
            </a:r>
            <a:r>
              <a:rPr sz="1800" spc="-140" dirty="0" smtClean="0">
                <a:solidFill>
                  <a:srgbClr val="506067"/>
                </a:solidFill>
                <a:latin typeface="Lucida Sans Unicode"/>
                <a:cs typeface="Lucida Sans Unicode"/>
              </a:rPr>
              <a:t>a</a:t>
            </a:r>
            <a:r>
              <a:rPr sz="1800" spc="-110" dirty="0" smtClean="0">
                <a:solidFill>
                  <a:srgbClr val="506067"/>
                </a:solidFill>
                <a:latin typeface="Lucida Sans Unicode"/>
                <a:cs typeface="Lucida Sans Unicode"/>
              </a:rPr>
              <a:t>r</a:t>
            </a:r>
            <a:r>
              <a:rPr sz="1800" spc="-114" dirty="0" smtClean="0">
                <a:solidFill>
                  <a:srgbClr val="506067"/>
                </a:solidFill>
                <a:latin typeface="Lucida Sans Unicode"/>
                <a:cs typeface="Lucida Sans Unicode"/>
              </a:rPr>
              <a:t>i</a:t>
            </a:r>
            <a:r>
              <a:rPr sz="1800" spc="-160" dirty="0" smtClean="0">
                <a:solidFill>
                  <a:srgbClr val="506067"/>
                </a:solidFill>
                <a:latin typeface="Lucida Sans Unicode"/>
                <a:cs typeface="Lucida Sans Unicode"/>
              </a:rPr>
              <a:t>ab</a:t>
            </a:r>
            <a:r>
              <a:rPr sz="1800" spc="-114" dirty="0" smtClean="0">
                <a:solidFill>
                  <a:srgbClr val="506067"/>
                </a:solidFill>
                <a:latin typeface="Lucida Sans Unicode"/>
                <a:cs typeface="Lucida Sans Unicode"/>
              </a:rPr>
              <a:t>le</a:t>
            </a:r>
            <a:r>
              <a:rPr sz="1800" spc="-55" dirty="0" smtClean="0">
                <a:solidFill>
                  <a:srgbClr val="506067"/>
                </a:solidFill>
                <a:latin typeface="Lucida Sans Unicode"/>
                <a:cs typeface="Lucida Sans Unicode"/>
              </a:rPr>
              <a:t>(</a:t>
            </a:r>
            <a:r>
              <a:rPr sz="1800" spc="-180" dirty="0" smtClean="0">
                <a:solidFill>
                  <a:srgbClr val="506067"/>
                </a:solidFill>
                <a:latin typeface="Lucida Sans Unicode"/>
                <a:cs typeface="Lucida Sans Unicode"/>
              </a:rPr>
              <a:t>n</a:t>
            </a:r>
            <a:r>
              <a:rPr sz="1800" spc="-45" dirty="0" smtClean="0">
                <a:solidFill>
                  <a:srgbClr val="506067"/>
                </a:solidFill>
                <a:latin typeface="Lucida Sans Unicode"/>
                <a:cs typeface="Lucida Sans Unicode"/>
              </a:rPr>
              <a:t>)</a:t>
            </a:r>
            <a:r>
              <a:rPr sz="1800" spc="-135" dirty="0" smtClean="0">
                <a:solidFill>
                  <a:srgbClr val="506067"/>
                </a:solidFill>
                <a:latin typeface="Lucida Sans Unicode"/>
                <a:cs typeface="Lucida Sans Unicode"/>
              </a:rPr>
              <a:t> </a:t>
            </a:r>
            <a:r>
              <a:rPr sz="1800" spc="-204" dirty="0" smtClean="0">
                <a:solidFill>
                  <a:srgbClr val="506067"/>
                </a:solidFill>
                <a:latin typeface="Lucida Sans Unicode"/>
                <a:cs typeface="Lucida Sans Unicode"/>
              </a:rPr>
              <a:t>X</a:t>
            </a:r>
            <a:endParaRPr sz="1800" dirty="0">
              <a:latin typeface="Lucida Sans Unicode"/>
              <a:cs typeface="Lucida Sans Unicode"/>
            </a:endParaRPr>
          </a:p>
          <a:p>
            <a:pPr>
              <a:lnSpc>
                <a:spcPts val="550"/>
              </a:lnSpc>
              <a:spcBef>
                <a:spcPts val="49"/>
              </a:spcBef>
              <a:buClr>
                <a:srgbClr val="910A2F"/>
              </a:buClr>
              <a:buFont typeface="Webdings"/>
              <a:buChar char="■"/>
            </a:pPr>
            <a:endParaRPr sz="550" dirty="0"/>
          </a:p>
          <a:p>
            <a:pPr marL="280670" marR="514350" indent="-268605">
              <a:lnSpc>
                <a:spcPct val="100000"/>
              </a:lnSpc>
              <a:buClr>
                <a:srgbClr val="910A2F"/>
              </a:buClr>
              <a:buFont typeface="Webdings"/>
              <a:buChar char="■"/>
              <a:tabLst>
                <a:tab pos="280670" algn="l"/>
              </a:tabLst>
            </a:pPr>
            <a:r>
              <a:rPr sz="1800" spc="-105" dirty="0" smtClean="0">
                <a:solidFill>
                  <a:srgbClr val="506067"/>
                </a:solidFill>
                <a:latin typeface="Lucida Sans Unicode"/>
                <a:cs typeface="Lucida Sans Unicode"/>
              </a:rPr>
              <a:t>E</a:t>
            </a:r>
            <a:r>
              <a:rPr sz="1800" spc="-225" dirty="0" smtClean="0">
                <a:solidFill>
                  <a:srgbClr val="506067"/>
                </a:solidFill>
                <a:latin typeface="Lucida Sans Unicode"/>
                <a:cs typeface="Lucida Sans Unicode"/>
              </a:rPr>
              <a:t>s</a:t>
            </a:r>
            <a:r>
              <a:rPr sz="1800" spc="-160" dirty="0" smtClean="0">
                <a:solidFill>
                  <a:srgbClr val="506067"/>
                </a:solidFill>
                <a:latin typeface="Lucida Sans Unicode"/>
                <a:cs typeface="Lucida Sans Unicode"/>
              </a:rPr>
              <a:t> </a:t>
            </a:r>
            <a:r>
              <a:rPr sz="1800" spc="-120" dirty="0" smtClean="0">
                <a:solidFill>
                  <a:srgbClr val="506067"/>
                </a:solidFill>
                <a:latin typeface="Lucida Sans Unicode"/>
                <a:cs typeface="Lucida Sans Unicode"/>
              </a:rPr>
              <a:t>w</a:t>
            </a:r>
            <a:r>
              <a:rPr sz="1800" spc="-114" dirty="0" smtClean="0">
                <a:solidFill>
                  <a:srgbClr val="506067"/>
                </a:solidFill>
                <a:latin typeface="Lucida Sans Unicode"/>
                <a:cs typeface="Lucida Sans Unicode"/>
              </a:rPr>
              <a:t>i</a:t>
            </a:r>
            <a:r>
              <a:rPr sz="1800" spc="-145" dirty="0" smtClean="0">
                <a:solidFill>
                  <a:srgbClr val="506067"/>
                </a:solidFill>
                <a:latin typeface="Lucida Sans Unicode"/>
                <a:cs typeface="Lucida Sans Unicode"/>
              </a:rPr>
              <a:t>r</a:t>
            </a:r>
            <a:r>
              <a:rPr sz="1800" spc="-195" dirty="0" smtClean="0">
                <a:solidFill>
                  <a:srgbClr val="506067"/>
                </a:solidFill>
                <a:latin typeface="Lucida Sans Unicode"/>
                <a:cs typeface="Lucida Sans Unicode"/>
              </a:rPr>
              <a:t>d</a:t>
            </a:r>
            <a:r>
              <a:rPr sz="1800" spc="-150" dirty="0" smtClean="0">
                <a:solidFill>
                  <a:srgbClr val="506067"/>
                </a:solidFill>
                <a:latin typeface="Lucida Sans Unicode"/>
                <a:cs typeface="Lucida Sans Unicode"/>
              </a:rPr>
              <a:t> </a:t>
            </a:r>
            <a:r>
              <a:rPr sz="1800" spc="-180" dirty="0" smtClean="0">
                <a:solidFill>
                  <a:srgbClr val="506067"/>
                </a:solidFill>
                <a:latin typeface="Lucida Sans Unicode"/>
                <a:cs typeface="Lucida Sans Unicode"/>
              </a:rPr>
              <a:t>n</a:t>
            </a:r>
            <a:r>
              <a:rPr sz="1800" spc="-114" dirty="0" smtClean="0">
                <a:solidFill>
                  <a:srgbClr val="506067"/>
                </a:solidFill>
                <a:latin typeface="Lucida Sans Unicode"/>
                <a:cs typeface="Lucida Sans Unicode"/>
              </a:rPr>
              <a:t>i</a:t>
            </a:r>
            <a:r>
              <a:rPr sz="1800" spc="-185" dirty="0" smtClean="0">
                <a:solidFill>
                  <a:srgbClr val="506067"/>
                </a:solidFill>
                <a:latin typeface="Lucida Sans Unicode"/>
                <a:cs typeface="Lucida Sans Unicode"/>
              </a:rPr>
              <a:t>ch</a:t>
            </a:r>
            <a:r>
              <a:rPr sz="1800" spc="-75" dirty="0" smtClean="0">
                <a:solidFill>
                  <a:srgbClr val="506067"/>
                </a:solidFill>
                <a:latin typeface="Lucida Sans Unicode"/>
                <a:cs typeface="Lucida Sans Unicode"/>
              </a:rPr>
              <a:t>t</a:t>
            </a:r>
            <a:r>
              <a:rPr sz="1800" spc="-155" dirty="0" smtClean="0">
                <a:solidFill>
                  <a:srgbClr val="506067"/>
                </a:solidFill>
                <a:latin typeface="Lucida Sans Unicode"/>
                <a:cs typeface="Lucida Sans Unicode"/>
              </a:rPr>
              <a:t> </a:t>
            </a:r>
            <a:r>
              <a:rPr sz="1800" spc="-195" dirty="0" smtClean="0">
                <a:solidFill>
                  <a:srgbClr val="506067"/>
                </a:solidFill>
                <a:latin typeface="Lucida Sans Unicode"/>
                <a:cs typeface="Lucida Sans Unicode"/>
              </a:rPr>
              <a:t>d</a:t>
            </a:r>
            <a:r>
              <a:rPr sz="1800" spc="-114" dirty="0" smtClean="0">
                <a:solidFill>
                  <a:srgbClr val="506067"/>
                </a:solidFill>
                <a:latin typeface="Lucida Sans Unicode"/>
                <a:cs typeface="Lucida Sans Unicode"/>
              </a:rPr>
              <a:t>er</a:t>
            </a:r>
            <a:r>
              <a:rPr sz="1800" spc="-155" dirty="0" smtClean="0">
                <a:solidFill>
                  <a:srgbClr val="506067"/>
                </a:solidFill>
                <a:latin typeface="Lucida Sans Unicode"/>
                <a:cs typeface="Lucida Sans Unicode"/>
              </a:rPr>
              <a:t> </a:t>
            </a:r>
            <a:r>
              <a:rPr sz="1800" spc="-10" dirty="0" smtClean="0">
                <a:solidFill>
                  <a:srgbClr val="506067"/>
                </a:solidFill>
                <a:latin typeface="Lucida Sans Unicode"/>
                <a:cs typeface="Lucida Sans Unicode"/>
              </a:rPr>
              <a:t>W</a:t>
            </a:r>
            <a:r>
              <a:rPr sz="1800" spc="-114" dirty="0" smtClean="0">
                <a:solidFill>
                  <a:srgbClr val="506067"/>
                </a:solidFill>
                <a:latin typeface="Lucida Sans Unicode"/>
                <a:cs typeface="Lucida Sans Unicode"/>
              </a:rPr>
              <a:t>e</a:t>
            </a:r>
            <a:r>
              <a:rPr sz="1800" spc="-120" dirty="0" smtClean="0">
                <a:solidFill>
                  <a:srgbClr val="506067"/>
                </a:solidFill>
                <a:latin typeface="Lucida Sans Unicode"/>
                <a:cs typeface="Lucida Sans Unicode"/>
              </a:rPr>
              <a:t>r</a:t>
            </a:r>
            <a:r>
              <a:rPr sz="1800" spc="-75" dirty="0" smtClean="0">
                <a:solidFill>
                  <a:srgbClr val="506067"/>
                </a:solidFill>
                <a:latin typeface="Lucida Sans Unicode"/>
                <a:cs typeface="Lucida Sans Unicode"/>
              </a:rPr>
              <a:t>t</a:t>
            </a:r>
            <a:r>
              <a:rPr sz="1800" spc="-165" dirty="0" smtClean="0">
                <a:solidFill>
                  <a:srgbClr val="506067"/>
                </a:solidFill>
                <a:latin typeface="Lucida Sans Unicode"/>
                <a:cs typeface="Lucida Sans Unicode"/>
              </a:rPr>
              <a:t> </a:t>
            </a:r>
            <a:r>
              <a:rPr sz="1800" spc="-195" dirty="0" smtClean="0">
                <a:solidFill>
                  <a:srgbClr val="506067"/>
                </a:solidFill>
                <a:latin typeface="Lucida Sans Unicode"/>
                <a:cs typeface="Lucida Sans Unicode"/>
              </a:rPr>
              <a:t>d</a:t>
            </a:r>
            <a:r>
              <a:rPr sz="1800" spc="-114" dirty="0" smtClean="0">
                <a:solidFill>
                  <a:srgbClr val="506067"/>
                </a:solidFill>
                <a:latin typeface="Lucida Sans Unicode"/>
                <a:cs typeface="Lucida Sans Unicode"/>
              </a:rPr>
              <a:t>er</a:t>
            </a:r>
            <a:r>
              <a:rPr sz="1800" spc="-155" dirty="0" smtClean="0">
                <a:solidFill>
                  <a:srgbClr val="506067"/>
                </a:solidFill>
                <a:latin typeface="Lucida Sans Unicode"/>
                <a:cs typeface="Lucida Sans Unicode"/>
              </a:rPr>
              <a:t> </a:t>
            </a:r>
            <a:r>
              <a:rPr sz="1800" spc="-160" dirty="0" smtClean="0">
                <a:solidFill>
                  <a:srgbClr val="506067"/>
                </a:solidFill>
                <a:latin typeface="Lucida Sans Unicode"/>
                <a:cs typeface="Lucida Sans Unicode"/>
              </a:rPr>
              <a:t>ab</a:t>
            </a:r>
            <a:r>
              <a:rPr sz="1800" spc="-180" dirty="0" smtClean="0">
                <a:solidFill>
                  <a:srgbClr val="506067"/>
                </a:solidFill>
                <a:latin typeface="Lucida Sans Unicode"/>
                <a:cs typeface="Lucida Sans Unicode"/>
              </a:rPr>
              <a:t>h</a:t>
            </a:r>
            <a:r>
              <a:rPr sz="1800" spc="-160" dirty="0" smtClean="0">
                <a:solidFill>
                  <a:srgbClr val="506067"/>
                </a:solidFill>
                <a:latin typeface="Lucida Sans Unicode"/>
                <a:cs typeface="Lucida Sans Unicode"/>
              </a:rPr>
              <a:t>än</a:t>
            </a:r>
            <a:r>
              <a:rPr sz="1800" spc="-285" dirty="0" smtClean="0">
                <a:solidFill>
                  <a:srgbClr val="506067"/>
                </a:solidFill>
                <a:latin typeface="Lucida Sans Unicode"/>
                <a:cs typeface="Lucida Sans Unicode"/>
              </a:rPr>
              <a:t>g</a:t>
            </a:r>
            <a:r>
              <a:rPr sz="1800" spc="-114" dirty="0" smtClean="0">
                <a:solidFill>
                  <a:srgbClr val="506067"/>
                </a:solidFill>
                <a:latin typeface="Lucida Sans Unicode"/>
                <a:cs typeface="Lucida Sans Unicode"/>
              </a:rPr>
              <a:t>i</a:t>
            </a:r>
            <a:r>
              <a:rPr sz="1800" spc="-295" dirty="0" smtClean="0">
                <a:solidFill>
                  <a:srgbClr val="506067"/>
                </a:solidFill>
                <a:latin typeface="Lucida Sans Unicode"/>
                <a:cs typeface="Lucida Sans Unicode"/>
              </a:rPr>
              <a:t>g</a:t>
            </a:r>
            <a:r>
              <a:rPr sz="1800" spc="-114" dirty="0" smtClean="0">
                <a:solidFill>
                  <a:srgbClr val="506067"/>
                </a:solidFill>
                <a:latin typeface="Lucida Sans Unicode"/>
                <a:cs typeface="Lucida Sans Unicode"/>
              </a:rPr>
              <a:t>e</a:t>
            </a:r>
            <a:r>
              <a:rPr sz="1800" spc="-180" dirty="0" smtClean="0">
                <a:solidFill>
                  <a:srgbClr val="506067"/>
                </a:solidFill>
                <a:latin typeface="Lucida Sans Unicode"/>
                <a:cs typeface="Lucida Sans Unicode"/>
              </a:rPr>
              <a:t>n</a:t>
            </a:r>
            <a:r>
              <a:rPr sz="1800" spc="-160" dirty="0" smtClean="0">
                <a:solidFill>
                  <a:srgbClr val="506067"/>
                </a:solidFill>
                <a:latin typeface="Lucida Sans Unicode"/>
                <a:cs typeface="Lucida Sans Unicode"/>
              </a:rPr>
              <a:t> </a:t>
            </a:r>
            <a:r>
              <a:rPr sz="1800" spc="-265" dirty="0" smtClean="0">
                <a:solidFill>
                  <a:srgbClr val="506067"/>
                </a:solidFill>
                <a:latin typeface="Lucida Sans Unicode"/>
                <a:cs typeface="Lucida Sans Unicode"/>
              </a:rPr>
              <a:t>V</a:t>
            </a:r>
            <a:r>
              <a:rPr sz="1800" spc="-140" dirty="0" smtClean="0">
                <a:solidFill>
                  <a:srgbClr val="506067"/>
                </a:solidFill>
                <a:latin typeface="Lucida Sans Unicode"/>
                <a:cs typeface="Lucida Sans Unicode"/>
              </a:rPr>
              <a:t>a</a:t>
            </a:r>
            <a:r>
              <a:rPr sz="1800" spc="-110" dirty="0" smtClean="0">
                <a:solidFill>
                  <a:srgbClr val="506067"/>
                </a:solidFill>
                <a:latin typeface="Lucida Sans Unicode"/>
                <a:cs typeface="Lucida Sans Unicode"/>
              </a:rPr>
              <a:t>r</a:t>
            </a:r>
            <a:r>
              <a:rPr sz="1800" spc="-114" dirty="0" smtClean="0">
                <a:solidFill>
                  <a:srgbClr val="506067"/>
                </a:solidFill>
                <a:latin typeface="Lucida Sans Unicode"/>
                <a:cs typeface="Lucida Sans Unicode"/>
              </a:rPr>
              <a:t>i</a:t>
            </a:r>
            <a:r>
              <a:rPr sz="1800" spc="-160" dirty="0" smtClean="0">
                <a:solidFill>
                  <a:srgbClr val="506067"/>
                </a:solidFill>
                <a:latin typeface="Lucida Sans Unicode"/>
                <a:cs typeface="Lucida Sans Unicode"/>
              </a:rPr>
              <a:t>ab</a:t>
            </a:r>
            <a:r>
              <a:rPr sz="1800" spc="-120" dirty="0" smtClean="0">
                <a:solidFill>
                  <a:srgbClr val="506067"/>
                </a:solidFill>
                <a:latin typeface="Lucida Sans Unicode"/>
                <a:cs typeface="Lucida Sans Unicode"/>
              </a:rPr>
              <a:t>l</a:t>
            </a:r>
            <a:r>
              <a:rPr sz="1800" spc="-114" dirty="0" smtClean="0">
                <a:solidFill>
                  <a:srgbClr val="506067"/>
                </a:solidFill>
                <a:latin typeface="Lucida Sans Unicode"/>
                <a:cs typeface="Lucida Sans Unicode"/>
              </a:rPr>
              <a:t>e</a:t>
            </a:r>
            <a:r>
              <a:rPr sz="1800" spc="-180" dirty="0" smtClean="0">
                <a:solidFill>
                  <a:srgbClr val="506067"/>
                </a:solidFill>
                <a:latin typeface="Lucida Sans Unicode"/>
                <a:cs typeface="Lucida Sans Unicode"/>
              </a:rPr>
              <a:t>n</a:t>
            </a:r>
            <a:r>
              <a:rPr sz="1800" spc="-135" dirty="0" smtClean="0">
                <a:solidFill>
                  <a:srgbClr val="506067"/>
                </a:solidFill>
                <a:latin typeface="Lucida Sans Unicode"/>
                <a:cs typeface="Lucida Sans Unicode"/>
              </a:rPr>
              <a:t> v</a:t>
            </a:r>
            <a:r>
              <a:rPr sz="1800" spc="-175" dirty="0" smtClean="0">
                <a:solidFill>
                  <a:srgbClr val="506067"/>
                </a:solidFill>
                <a:latin typeface="Lucida Sans Unicode"/>
                <a:cs typeface="Lucida Sans Unicode"/>
              </a:rPr>
              <a:t>o</a:t>
            </a:r>
            <a:r>
              <a:rPr sz="1800" spc="-120" dirty="0" smtClean="0">
                <a:solidFill>
                  <a:srgbClr val="506067"/>
                </a:solidFill>
                <a:latin typeface="Lucida Sans Unicode"/>
                <a:cs typeface="Lucida Sans Unicode"/>
              </a:rPr>
              <a:t>r</a:t>
            </a:r>
            <a:r>
              <a:rPr sz="1800" spc="-180" dirty="0" smtClean="0">
                <a:solidFill>
                  <a:srgbClr val="506067"/>
                </a:solidFill>
                <a:latin typeface="Lucida Sans Unicode"/>
                <a:cs typeface="Lucida Sans Unicode"/>
              </a:rPr>
              <a:t>h</a:t>
            </a:r>
            <a:r>
              <a:rPr sz="1800" spc="-114" dirty="0" smtClean="0">
                <a:solidFill>
                  <a:srgbClr val="506067"/>
                </a:solidFill>
                <a:latin typeface="Lucida Sans Unicode"/>
                <a:cs typeface="Lucida Sans Unicode"/>
              </a:rPr>
              <a:t>e</a:t>
            </a:r>
            <a:r>
              <a:rPr sz="1800" spc="-145" dirty="0" smtClean="0">
                <a:solidFill>
                  <a:srgbClr val="506067"/>
                </a:solidFill>
                <a:latin typeface="Lucida Sans Unicode"/>
                <a:cs typeface="Lucida Sans Unicode"/>
              </a:rPr>
              <a:t>r</a:t>
            </a:r>
            <a:r>
              <a:rPr sz="1800" spc="-295" dirty="0" smtClean="0">
                <a:solidFill>
                  <a:srgbClr val="506067"/>
                </a:solidFill>
                <a:latin typeface="Lucida Sans Unicode"/>
                <a:cs typeface="Lucida Sans Unicode"/>
              </a:rPr>
              <a:t>g</a:t>
            </a:r>
            <a:r>
              <a:rPr sz="1800" spc="-114" dirty="0" smtClean="0">
                <a:solidFill>
                  <a:srgbClr val="506067"/>
                </a:solidFill>
                <a:latin typeface="Lucida Sans Unicode"/>
                <a:cs typeface="Lucida Sans Unicode"/>
              </a:rPr>
              <a:t>e</a:t>
            </a:r>
            <a:r>
              <a:rPr sz="1800" spc="-225" dirty="0" smtClean="0">
                <a:solidFill>
                  <a:srgbClr val="506067"/>
                </a:solidFill>
                <a:latin typeface="Lucida Sans Unicode"/>
                <a:cs typeface="Lucida Sans Unicode"/>
              </a:rPr>
              <a:t>s</a:t>
            </a:r>
            <a:r>
              <a:rPr sz="1800" spc="-200" dirty="0" smtClean="0">
                <a:solidFill>
                  <a:srgbClr val="506067"/>
                </a:solidFill>
                <a:latin typeface="Lucida Sans Unicode"/>
                <a:cs typeface="Lucida Sans Unicode"/>
              </a:rPr>
              <a:t>a</a:t>
            </a:r>
            <a:r>
              <a:rPr sz="1800" spc="-245" dirty="0" smtClean="0">
                <a:solidFill>
                  <a:srgbClr val="506067"/>
                </a:solidFill>
                <a:latin typeface="Lucida Sans Unicode"/>
                <a:cs typeface="Lucida Sans Unicode"/>
              </a:rPr>
              <a:t>g</a:t>
            </a:r>
            <a:r>
              <a:rPr sz="1800" spc="-80" dirty="0" smtClean="0">
                <a:solidFill>
                  <a:srgbClr val="506067"/>
                </a:solidFill>
                <a:latin typeface="Lucida Sans Unicode"/>
                <a:cs typeface="Lucida Sans Unicode"/>
              </a:rPr>
              <a:t>t</a:t>
            </a:r>
            <a:r>
              <a:rPr sz="1800" spc="-125" dirty="0" smtClean="0">
                <a:solidFill>
                  <a:srgbClr val="506067"/>
                </a:solidFill>
                <a:latin typeface="Lucida Sans Unicode"/>
                <a:cs typeface="Lucida Sans Unicode"/>
              </a:rPr>
              <a:t>,</a:t>
            </a:r>
            <a:r>
              <a:rPr sz="1800" spc="-180" dirty="0" smtClean="0">
                <a:solidFill>
                  <a:srgbClr val="506067"/>
                </a:solidFill>
                <a:latin typeface="Lucida Sans Unicode"/>
                <a:cs typeface="Lucida Sans Unicode"/>
              </a:rPr>
              <a:t> </a:t>
            </a:r>
            <a:r>
              <a:rPr sz="1800" spc="-225" dirty="0" smtClean="0">
                <a:solidFill>
                  <a:srgbClr val="506067"/>
                </a:solidFill>
                <a:latin typeface="Lucida Sans Unicode"/>
                <a:cs typeface="Lucida Sans Unicode"/>
              </a:rPr>
              <a:t>s</a:t>
            </a:r>
            <a:r>
              <a:rPr sz="1800" spc="-175" dirty="0" smtClean="0">
                <a:solidFill>
                  <a:srgbClr val="506067"/>
                </a:solidFill>
                <a:latin typeface="Lucida Sans Unicode"/>
                <a:cs typeface="Lucida Sans Unicode"/>
              </a:rPr>
              <a:t>o</a:t>
            </a:r>
            <a:r>
              <a:rPr sz="1800" spc="-180" dirty="0" smtClean="0">
                <a:solidFill>
                  <a:srgbClr val="506067"/>
                </a:solidFill>
                <a:latin typeface="Lucida Sans Unicode"/>
                <a:cs typeface="Lucida Sans Unicode"/>
              </a:rPr>
              <a:t>n</a:t>
            </a:r>
            <a:r>
              <a:rPr sz="1800" spc="-195" dirty="0" smtClean="0">
                <a:solidFill>
                  <a:srgbClr val="506067"/>
                </a:solidFill>
                <a:latin typeface="Lucida Sans Unicode"/>
                <a:cs typeface="Lucida Sans Unicode"/>
              </a:rPr>
              <a:t>d</a:t>
            </a:r>
            <a:r>
              <a:rPr sz="1800" spc="-114" dirty="0" smtClean="0">
                <a:solidFill>
                  <a:srgbClr val="506067"/>
                </a:solidFill>
                <a:latin typeface="Lucida Sans Unicode"/>
                <a:cs typeface="Lucida Sans Unicode"/>
              </a:rPr>
              <a:t>e</a:t>
            </a:r>
            <a:r>
              <a:rPr sz="1800" spc="-120" dirty="0" smtClean="0">
                <a:solidFill>
                  <a:srgbClr val="506067"/>
                </a:solidFill>
                <a:latin typeface="Lucida Sans Unicode"/>
                <a:cs typeface="Lucida Sans Unicode"/>
              </a:rPr>
              <a:t>r</a:t>
            </a:r>
            <a:r>
              <a:rPr sz="1800" spc="-180" dirty="0" smtClean="0">
                <a:solidFill>
                  <a:srgbClr val="506067"/>
                </a:solidFill>
                <a:latin typeface="Lucida Sans Unicode"/>
                <a:cs typeface="Lucida Sans Unicode"/>
              </a:rPr>
              <a:t>n</a:t>
            </a:r>
            <a:r>
              <a:rPr sz="1800" spc="-160" dirty="0" smtClean="0">
                <a:solidFill>
                  <a:srgbClr val="506067"/>
                </a:solidFill>
                <a:latin typeface="Lucida Sans Unicode"/>
                <a:cs typeface="Lucida Sans Unicode"/>
              </a:rPr>
              <a:t> </a:t>
            </a:r>
            <a:r>
              <a:rPr sz="1800" spc="-195" dirty="0" smtClean="0">
                <a:solidFill>
                  <a:srgbClr val="506067"/>
                </a:solidFill>
                <a:latin typeface="Lucida Sans Unicode"/>
                <a:cs typeface="Lucida Sans Unicode"/>
              </a:rPr>
              <a:t>d</a:t>
            </a:r>
            <a:r>
              <a:rPr sz="1800" spc="-114" dirty="0" smtClean="0">
                <a:solidFill>
                  <a:srgbClr val="506067"/>
                </a:solidFill>
                <a:latin typeface="Lucida Sans Unicode"/>
                <a:cs typeface="Lucida Sans Unicode"/>
              </a:rPr>
              <a:t>ie</a:t>
            </a:r>
            <a:r>
              <a:rPr sz="1800" spc="-65" dirty="0" smtClean="0">
                <a:solidFill>
                  <a:srgbClr val="506067"/>
                </a:solidFill>
                <a:latin typeface="Lucida Sans Unicode"/>
                <a:cs typeface="Lucida Sans Unicode"/>
              </a:rPr>
              <a:t> </a:t>
            </a:r>
            <a:r>
              <a:rPr sz="1800" spc="-10" dirty="0" smtClean="0">
                <a:solidFill>
                  <a:srgbClr val="506067"/>
                </a:solidFill>
                <a:latin typeface="Lucida Sans Unicode"/>
                <a:cs typeface="Lucida Sans Unicode"/>
              </a:rPr>
              <a:t>W</a:t>
            </a:r>
            <a:r>
              <a:rPr sz="1800" spc="-160" dirty="0" smtClean="0">
                <a:solidFill>
                  <a:srgbClr val="506067"/>
                </a:solidFill>
                <a:latin typeface="Lucida Sans Unicode"/>
                <a:cs typeface="Lucida Sans Unicode"/>
              </a:rPr>
              <a:t>ah</a:t>
            </a:r>
            <a:r>
              <a:rPr sz="1800" spc="-155" dirty="0" smtClean="0">
                <a:solidFill>
                  <a:srgbClr val="506067"/>
                </a:solidFill>
                <a:latin typeface="Lucida Sans Unicode"/>
                <a:cs typeface="Lucida Sans Unicode"/>
              </a:rPr>
              <a:t>r</a:t>
            </a:r>
            <a:r>
              <a:rPr sz="1800" spc="-225" dirty="0" smtClean="0">
                <a:solidFill>
                  <a:srgbClr val="506067"/>
                </a:solidFill>
                <a:latin typeface="Lucida Sans Unicode"/>
                <a:cs typeface="Lucida Sans Unicode"/>
              </a:rPr>
              <a:t>s</a:t>
            </a:r>
            <a:r>
              <a:rPr sz="1800" spc="-180" dirty="0" smtClean="0">
                <a:solidFill>
                  <a:srgbClr val="506067"/>
                </a:solidFill>
                <a:latin typeface="Lucida Sans Unicode"/>
                <a:cs typeface="Lucida Sans Unicode"/>
              </a:rPr>
              <a:t>ch</a:t>
            </a:r>
            <a:r>
              <a:rPr sz="1800" spc="-114" dirty="0" smtClean="0">
                <a:solidFill>
                  <a:srgbClr val="506067"/>
                </a:solidFill>
                <a:latin typeface="Lucida Sans Unicode"/>
                <a:cs typeface="Lucida Sans Unicode"/>
              </a:rPr>
              <a:t>ei</a:t>
            </a:r>
            <a:r>
              <a:rPr sz="1800" spc="-180" dirty="0" smtClean="0">
                <a:solidFill>
                  <a:srgbClr val="506067"/>
                </a:solidFill>
                <a:latin typeface="Lucida Sans Unicode"/>
                <a:cs typeface="Lucida Sans Unicode"/>
              </a:rPr>
              <a:t>n</a:t>
            </a:r>
            <a:r>
              <a:rPr sz="1800" spc="-114" dirty="0" smtClean="0">
                <a:solidFill>
                  <a:srgbClr val="506067"/>
                </a:solidFill>
                <a:latin typeface="Lucida Sans Unicode"/>
                <a:cs typeface="Lucida Sans Unicode"/>
              </a:rPr>
              <a:t>li</a:t>
            </a:r>
            <a:r>
              <a:rPr sz="1800" spc="-180" dirty="0" smtClean="0">
                <a:solidFill>
                  <a:srgbClr val="506067"/>
                </a:solidFill>
                <a:latin typeface="Lucida Sans Unicode"/>
                <a:cs typeface="Lucida Sans Unicode"/>
              </a:rPr>
              <a:t>ch</a:t>
            </a:r>
            <a:r>
              <a:rPr sz="1800" spc="-310" dirty="0" smtClean="0">
                <a:solidFill>
                  <a:srgbClr val="506067"/>
                </a:solidFill>
                <a:latin typeface="Lucida Sans Unicode"/>
                <a:cs typeface="Lucida Sans Unicode"/>
              </a:rPr>
              <a:t>k</a:t>
            </a:r>
            <a:r>
              <a:rPr sz="1800" spc="-114" dirty="0" smtClean="0">
                <a:solidFill>
                  <a:srgbClr val="506067"/>
                </a:solidFill>
                <a:latin typeface="Lucida Sans Unicode"/>
                <a:cs typeface="Lucida Sans Unicode"/>
              </a:rPr>
              <a:t>e</a:t>
            </a:r>
            <a:r>
              <a:rPr sz="1800" spc="-120" dirty="0" smtClean="0">
                <a:solidFill>
                  <a:srgbClr val="506067"/>
                </a:solidFill>
                <a:latin typeface="Lucida Sans Unicode"/>
                <a:cs typeface="Lucida Sans Unicode"/>
              </a:rPr>
              <a:t>i</a:t>
            </a:r>
            <a:r>
              <a:rPr sz="1800" spc="-80" dirty="0" smtClean="0">
                <a:solidFill>
                  <a:srgbClr val="506067"/>
                </a:solidFill>
                <a:latin typeface="Lucida Sans Unicode"/>
                <a:cs typeface="Lucida Sans Unicode"/>
              </a:rPr>
              <a:t>t</a:t>
            </a:r>
            <a:r>
              <a:rPr sz="1800" spc="-125" dirty="0" smtClean="0">
                <a:solidFill>
                  <a:srgbClr val="506067"/>
                </a:solidFill>
                <a:latin typeface="Lucida Sans Unicode"/>
                <a:cs typeface="Lucida Sans Unicode"/>
              </a:rPr>
              <a:t>,</a:t>
            </a:r>
            <a:r>
              <a:rPr sz="1800" spc="-120" dirty="0" smtClean="0">
                <a:solidFill>
                  <a:srgbClr val="506067"/>
                </a:solidFill>
                <a:latin typeface="Lucida Sans Unicode"/>
                <a:cs typeface="Lucida Sans Unicode"/>
              </a:rPr>
              <a:t> </a:t>
            </a:r>
            <a:r>
              <a:rPr sz="1800" spc="-195" dirty="0" smtClean="0">
                <a:solidFill>
                  <a:srgbClr val="506067"/>
                </a:solidFill>
                <a:latin typeface="Lucida Sans Unicode"/>
                <a:cs typeface="Lucida Sans Unicode"/>
              </a:rPr>
              <a:t>d</a:t>
            </a:r>
            <a:r>
              <a:rPr sz="1800" spc="-185" dirty="0" smtClean="0">
                <a:solidFill>
                  <a:srgbClr val="506067"/>
                </a:solidFill>
                <a:latin typeface="Lucida Sans Unicode"/>
                <a:cs typeface="Lucida Sans Unicode"/>
              </a:rPr>
              <a:t>as</a:t>
            </a:r>
            <a:r>
              <a:rPr sz="1800" spc="-225" dirty="0" smtClean="0">
                <a:solidFill>
                  <a:srgbClr val="506067"/>
                </a:solidFill>
                <a:latin typeface="Lucida Sans Unicode"/>
                <a:cs typeface="Lucida Sans Unicode"/>
              </a:rPr>
              <a:t>s</a:t>
            </a:r>
            <a:r>
              <a:rPr sz="1800" spc="-170" dirty="0" smtClean="0">
                <a:solidFill>
                  <a:srgbClr val="506067"/>
                </a:solidFill>
                <a:latin typeface="Lucida Sans Unicode"/>
                <a:cs typeface="Lucida Sans Unicode"/>
              </a:rPr>
              <a:t> </a:t>
            </a:r>
            <a:r>
              <a:rPr sz="1800" spc="-195" dirty="0" smtClean="0">
                <a:solidFill>
                  <a:srgbClr val="506067"/>
                </a:solidFill>
                <a:latin typeface="Lucida Sans Unicode"/>
                <a:cs typeface="Lucida Sans Unicode"/>
              </a:rPr>
              <a:t>d</a:t>
            </a:r>
            <a:r>
              <a:rPr sz="1800" spc="-114" dirty="0" smtClean="0">
                <a:solidFill>
                  <a:srgbClr val="506067"/>
                </a:solidFill>
                <a:latin typeface="Lucida Sans Unicode"/>
                <a:cs typeface="Lucida Sans Unicode"/>
              </a:rPr>
              <a:t>ie</a:t>
            </a:r>
            <a:r>
              <a:rPr sz="1800" spc="-145" dirty="0" smtClean="0">
                <a:solidFill>
                  <a:srgbClr val="506067"/>
                </a:solidFill>
                <a:latin typeface="Lucida Sans Unicode"/>
                <a:cs typeface="Lucida Sans Unicode"/>
              </a:rPr>
              <a:t> </a:t>
            </a:r>
            <a:r>
              <a:rPr sz="1800" spc="-160" dirty="0" smtClean="0">
                <a:solidFill>
                  <a:srgbClr val="506067"/>
                </a:solidFill>
                <a:latin typeface="Lucida Sans Unicode"/>
                <a:cs typeface="Lucida Sans Unicode"/>
              </a:rPr>
              <a:t>ab</a:t>
            </a:r>
            <a:r>
              <a:rPr sz="1800" spc="-180" dirty="0" smtClean="0">
                <a:solidFill>
                  <a:srgbClr val="506067"/>
                </a:solidFill>
                <a:latin typeface="Lucida Sans Unicode"/>
                <a:cs typeface="Lucida Sans Unicode"/>
              </a:rPr>
              <a:t>h</a:t>
            </a:r>
            <a:r>
              <a:rPr sz="1800" spc="-160" dirty="0" smtClean="0">
                <a:solidFill>
                  <a:srgbClr val="506067"/>
                </a:solidFill>
                <a:latin typeface="Lucida Sans Unicode"/>
                <a:cs typeface="Lucida Sans Unicode"/>
              </a:rPr>
              <a:t>än</a:t>
            </a:r>
            <a:r>
              <a:rPr sz="1800" spc="-285" dirty="0" smtClean="0">
                <a:solidFill>
                  <a:srgbClr val="506067"/>
                </a:solidFill>
                <a:latin typeface="Lucida Sans Unicode"/>
                <a:cs typeface="Lucida Sans Unicode"/>
              </a:rPr>
              <a:t>g</a:t>
            </a:r>
            <a:r>
              <a:rPr sz="1800" spc="-114" dirty="0" smtClean="0">
                <a:solidFill>
                  <a:srgbClr val="506067"/>
                </a:solidFill>
                <a:latin typeface="Lucida Sans Unicode"/>
                <a:cs typeface="Lucida Sans Unicode"/>
              </a:rPr>
              <a:t>i</a:t>
            </a:r>
            <a:r>
              <a:rPr sz="1800" spc="-295" dirty="0" smtClean="0">
                <a:solidFill>
                  <a:srgbClr val="506067"/>
                </a:solidFill>
                <a:latin typeface="Lucida Sans Unicode"/>
                <a:cs typeface="Lucida Sans Unicode"/>
              </a:rPr>
              <a:t>g</a:t>
            </a:r>
            <a:r>
              <a:rPr sz="1800" spc="-114" dirty="0" smtClean="0">
                <a:solidFill>
                  <a:srgbClr val="506067"/>
                </a:solidFill>
                <a:latin typeface="Lucida Sans Unicode"/>
                <a:cs typeface="Lucida Sans Unicode"/>
              </a:rPr>
              <a:t>e</a:t>
            </a:r>
            <a:r>
              <a:rPr sz="1800" spc="-160" dirty="0" smtClean="0">
                <a:solidFill>
                  <a:srgbClr val="506067"/>
                </a:solidFill>
                <a:latin typeface="Lucida Sans Unicode"/>
                <a:cs typeface="Lucida Sans Unicode"/>
              </a:rPr>
              <a:t> </a:t>
            </a:r>
            <a:r>
              <a:rPr sz="1800" spc="-265" dirty="0" smtClean="0">
                <a:solidFill>
                  <a:srgbClr val="506067"/>
                </a:solidFill>
                <a:latin typeface="Lucida Sans Unicode"/>
                <a:cs typeface="Lucida Sans Unicode"/>
              </a:rPr>
              <a:t>V</a:t>
            </a:r>
            <a:r>
              <a:rPr sz="1800" spc="-140" dirty="0" smtClean="0">
                <a:solidFill>
                  <a:srgbClr val="506067"/>
                </a:solidFill>
                <a:latin typeface="Lucida Sans Unicode"/>
                <a:cs typeface="Lucida Sans Unicode"/>
              </a:rPr>
              <a:t>a</a:t>
            </a:r>
            <a:r>
              <a:rPr sz="1800" spc="-110" dirty="0" smtClean="0">
                <a:solidFill>
                  <a:srgbClr val="506067"/>
                </a:solidFill>
                <a:latin typeface="Lucida Sans Unicode"/>
                <a:cs typeface="Lucida Sans Unicode"/>
              </a:rPr>
              <a:t>r</a:t>
            </a:r>
            <a:r>
              <a:rPr sz="1800" spc="-120" dirty="0" smtClean="0">
                <a:solidFill>
                  <a:srgbClr val="506067"/>
                </a:solidFill>
                <a:latin typeface="Lucida Sans Unicode"/>
                <a:cs typeface="Lucida Sans Unicode"/>
              </a:rPr>
              <a:t>i</a:t>
            </a:r>
            <a:r>
              <a:rPr sz="1800" spc="-160" dirty="0" smtClean="0">
                <a:solidFill>
                  <a:srgbClr val="506067"/>
                </a:solidFill>
                <a:latin typeface="Lucida Sans Unicode"/>
                <a:cs typeface="Lucida Sans Unicode"/>
              </a:rPr>
              <a:t>ab</a:t>
            </a:r>
            <a:r>
              <a:rPr sz="1800" spc="-120" dirty="0" smtClean="0">
                <a:solidFill>
                  <a:srgbClr val="506067"/>
                </a:solidFill>
                <a:latin typeface="Lucida Sans Unicode"/>
                <a:cs typeface="Lucida Sans Unicode"/>
              </a:rPr>
              <a:t>l</a:t>
            </a:r>
            <a:r>
              <a:rPr sz="1800" spc="-114" dirty="0" smtClean="0">
                <a:solidFill>
                  <a:srgbClr val="506067"/>
                </a:solidFill>
                <a:latin typeface="Lucida Sans Unicode"/>
                <a:cs typeface="Lucida Sans Unicode"/>
              </a:rPr>
              <a:t>e</a:t>
            </a:r>
            <a:r>
              <a:rPr sz="1800" spc="-145" dirty="0" smtClean="0">
                <a:solidFill>
                  <a:srgbClr val="506067"/>
                </a:solidFill>
                <a:latin typeface="Lucida Sans Unicode"/>
                <a:cs typeface="Lucida Sans Unicode"/>
              </a:rPr>
              <a:t> </a:t>
            </a:r>
            <a:r>
              <a:rPr sz="1800" spc="-195" dirty="0" smtClean="0">
                <a:solidFill>
                  <a:srgbClr val="506067"/>
                </a:solidFill>
                <a:latin typeface="Lucida Sans Unicode"/>
                <a:cs typeface="Lucida Sans Unicode"/>
              </a:rPr>
              <a:t>d</a:t>
            </a:r>
            <a:r>
              <a:rPr sz="1800" spc="-114" dirty="0" smtClean="0">
                <a:solidFill>
                  <a:srgbClr val="506067"/>
                </a:solidFill>
                <a:latin typeface="Lucida Sans Unicode"/>
                <a:cs typeface="Lucida Sans Unicode"/>
              </a:rPr>
              <a:t>e</a:t>
            </a:r>
            <a:r>
              <a:rPr sz="1800" spc="-180" dirty="0" smtClean="0">
                <a:solidFill>
                  <a:srgbClr val="506067"/>
                </a:solidFill>
                <a:latin typeface="Lucida Sans Unicode"/>
                <a:cs typeface="Lucida Sans Unicode"/>
              </a:rPr>
              <a:t>n</a:t>
            </a:r>
            <a:r>
              <a:rPr sz="1800" spc="-150" dirty="0" smtClean="0">
                <a:solidFill>
                  <a:srgbClr val="506067"/>
                </a:solidFill>
                <a:latin typeface="Lucida Sans Unicode"/>
                <a:cs typeface="Lucida Sans Unicode"/>
              </a:rPr>
              <a:t> </a:t>
            </a:r>
            <a:r>
              <a:rPr sz="1800" spc="-10" dirty="0" smtClean="0">
                <a:solidFill>
                  <a:srgbClr val="506067"/>
                </a:solidFill>
                <a:latin typeface="Lucida Sans Unicode"/>
                <a:cs typeface="Lucida Sans Unicode"/>
              </a:rPr>
              <a:t>W</a:t>
            </a:r>
            <a:r>
              <a:rPr sz="1800" spc="-114" dirty="0" smtClean="0">
                <a:solidFill>
                  <a:srgbClr val="506067"/>
                </a:solidFill>
                <a:latin typeface="Lucida Sans Unicode"/>
                <a:cs typeface="Lucida Sans Unicode"/>
              </a:rPr>
              <a:t>e</a:t>
            </a:r>
            <a:r>
              <a:rPr sz="1800" spc="-120" dirty="0" smtClean="0">
                <a:solidFill>
                  <a:srgbClr val="506067"/>
                </a:solidFill>
                <a:latin typeface="Lucida Sans Unicode"/>
                <a:cs typeface="Lucida Sans Unicode"/>
              </a:rPr>
              <a:t>r</a:t>
            </a:r>
            <a:r>
              <a:rPr sz="1800" spc="-75" dirty="0" smtClean="0">
                <a:solidFill>
                  <a:srgbClr val="506067"/>
                </a:solidFill>
                <a:latin typeface="Lucida Sans Unicode"/>
                <a:cs typeface="Lucida Sans Unicode"/>
              </a:rPr>
              <a:t>t</a:t>
            </a:r>
            <a:r>
              <a:rPr sz="1800" spc="-165" dirty="0" smtClean="0">
                <a:solidFill>
                  <a:srgbClr val="506067"/>
                </a:solidFill>
                <a:latin typeface="Lucida Sans Unicode"/>
                <a:cs typeface="Lucida Sans Unicode"/>
              </a:rPr>
              <a:t> </a:t>
            </a:r>
            <a:r>
              <a:rPr sz="1800" spc="-229" dirty="0" smtClean="0">
                <a:solidFill>
                  <a:srgbClr val="506067"/>
                </a:solidFill>
                <a:latin typeface="Lucida Sans Unicode"/>
                <a:cs typeface="Lucida Sans Unicode"/>
              </a:rPr>
              <a:t>1</a:t>
            </a:r>
            <a:r>
              <a:rPr sz="1800" spc="-150" dirty="0" smtClean="0">
                <a:solidFill>
                  <a:srgbClr val="506067"/>
                </a:solidFill>
                <a:latin typeface="Lucida Sans Unicode"/>
                <a:cs typeface="Lucida Sans Unicode"/>
              </a:rPr>
              <a:t> </a:t>
            </a:r>
            <a:r>
              <a:rPr sz="1800" spc="-160" dirty="0" smtClean="0">
                <a:solidFill>
                  <a:srgbClr val="506067"/>
                </a:solidFill>
                <a:latin typeface="Lucida Sans Unicode"/>
                <a:cs typeface="Lucida Sans Unicode"/>
              </a:rPr>
              <a:t>an</a:t>
            </a:r>
            <a:r>
              <a:rPr sz="1800" spc="-180" dirty="0" smtClean="0">
                <a:solidFill>
                  <a:srgbClr val="506067"/>
                </a:solidFill>
                <a:latin typeface="Lucida Sans Unicode"/>
                <a:cs typeface="Lucida Sans Unicode"/>
              </a:rPr>
              <a:t>n</a:t>
            </a:r>
            <a:r>
              <a:rPr sz="1800" spc="-120" dirty="0" smtClean="0">
                <a:solidFill>
                  <a:srgbClr val="506067"/>
                </a:solidFill>
                <a:latin typeface="Lucida Sans Unicode"/>
                <a:cs typeface="Lucida Sans Unicode"/>
              </a:rPr>
              <a:t>i</a:t>
            </a:r>
            <a:r>
              <a:rPr sz="1800" spc="-254" dirty="0" smtClean="0">
                <a:solidFill>
                  <a:srgbClr val="506067"/>
                </a:solidFill>
                <a:latin typeface="Lucida Sans Unicode"/>
                <a:cs typeface="Lucida Sans Unicode"/>
              </a:rPr>
              <a:t>m</a:t>
            </a:r>
            <a:r>
              <a:rPr sz="1800" spc="-265" dirty="0" smtClean="0">
                <a:solidFill>
                  <a:srgbClr val="506067"/>
                </a:solidFill>
                <a:latin typeface="Lucida Sans Unicode"/>
                <a:cs typeface="Lucida Sans Unicode"/>
              </a:rPr>
              <a:t>m</a:t>
            </a:r>
            <a:r>
              <a:rPr sz="1800" spc="-75" dirty="0" smtClean="0">
                <a:solidFill>
                  <a:srgbClr val="506067"/>
                </a:solidFill>
                <a:latin typeface="Lucida Sans Unicode"/>
                <a:cs typeface="Lucida Sans Unicode"/>
              </a:rPr>
              <a:t>t</a:t>
            </a:r>
            <a:endParaRPr sz="1800" dirty="0">
              <a:latin typeface="Lucida Sans Unicode"/>
              <a:cs typeface="Lucida Sans Unicode"/>
            </a:endParaRPr>
          </a:p>
          <a:p>
            <a:pPr>
              <a:lnSpc>
                <a:spcPts val="1000"/>
              </a:lnSpc>
            </a:pPr>
            <a:endParaRPr sz="1000" dirty="0"/>
          </a:p>
          <a:p>
            <a:pPr>
              <a:lnSpc>
                <a:spcPts val="1000"/>
              </a:lnSpc>
            </a:pPr>
            <a:endParaRPr sz="1000" dirty="0"/>
          </a:p>
          <a:p>
            <a:pPr>
              <a:lnSpc>
                <a:spcPts val="1100"/>
              </a:lnSpc>
              <a:spcBef>
                <a:spcPts val="32"/>
              </a:spcBef>
            </a:pPr>
            <a:endParaRPr sz="1100" dirty="0"/>
          </a:p>
          <a:p>
            <a:pPr marL="3239770" marR="12700" indent="-2616835">
              <a:lnSpc>
                <a:spcPct val="100000"/>
              </a:lnSpc>
            </a:pPr>
            <a:r>
              <a:rPr sz="1400" b="1" dirty="0" smtClean="0">
                <a:solidFill>
                  <a:srgbClr val="506067"/>
                </a:solidFill>
                <a:latin typeface="Calibri"/>
                <a:cs typeface="Calibri"/>
              </a:rPr>
              <a:t>C</a:t>
            </a:r>
            <a:r>
              <a:rPr sz="1400" b="1" spc="-25" dirty="0" smtClean="0">
                <a:solidFill>
                  <a:srgbClr val="506067"/>
                </a:solidFill>
                <a:latin typeface="Calibri"/>
                <a:cs typeface="Calibri"/>
              </a:rPr>
              <a:t>a</a:t>
            </a:r>
            <a:r>
              <a:rPr sz="1400" b="1" spc="-20" dirty="0" smtClean="0">
                <a:solidFill>
                  <a:srgbClr val="506067"/>
                </a:solidFill>
                <a:latin typeface="Calibri"/>
                <a:cs typeface="Calibri"/>
              </a:rPr>
              <a:t>v</a:t>
            </a:r>
            <a:r>
              <a:rPr sz="1400" b="1" spc="0" dirty="0" smtClean="0">
                <a:solidFill>
                  <a:srgbClr val="506067"/>
                </a:solidFill>
                <a:latin typeface="Calibri"/>
                <a:cs typeface="Calibri"/>
              </a:rPr>
              <a:t>e:</a:t>
            </a:r>
            <a:r>
              <a:rPr sz="1400" b="1" spc="-20" dirty="0" smtClean="0">
                <a:solidFill>
                  <a:srgbClr val="506067"/>
                </a:solidFill>
                <a:latin typeface="Calibri"/>
                <a:cs typeface="Calibri"/>
              </a:rPr>
              <a:t> </a:t>
            </a:r>
            <a:r>
              <a:rPr sz="1400" b="1" spc="0" dirty="0" smtClean="0">
                <a:solidFill>
                  <a:srgbClr val="506067"/>
                </a:solidFill>
                <a:latin typeface="Calibri"/>
                <a:cs typeface="Calibri"/>
              </a:rPr>
              <a:t>e</a:t>
            </a:r>
            <a:r>
              <a:rPr sz="1400" b="1" spc="15" dirty="0" smtClean="0">
                <a:solidFill>
                  <a:srgbClr val="506067"/>
                </a:solidFill>
                <a:latin typeface="Calibri"/>
                <a:cs typeface="Calibri"/>
              </a:rPr>
              <a:t>r</a:t>
            </a:r>
            <a:r>
              <a:rPr sz="1400" b="1" spc="-15" dirty="0" smtClean="0">
                <a:solidFill>
                  <a:srgbClr val="506067"/>
                </a:solidFill>
                <a:latin typeface="Calibri"/>
                <a:cs typeface="Calibri"/>
              </a:rPr>
              <a:t>w</a:t>
            </a:r>
            <a:r>
              <a:rPr sz="1400" b="1" spc="0" dirty="0" smtClean="0">
                <a:solidFill>
                  <a:srgbClr val="506067"/>
                </a:solidFill>
                <a:latin typeface="Calibri"/>
                <a:cs typeface="Calibri"/>
              </a:rPr>
              <a:t>a</a:t>
            </a:r>
            <a:r>
              <a:rPr sz="1400" b="1" spc="5" dirty="0" smtClean="0">
                <a:solidFill>
                  <a:srgbClr val="506067"/>
                </a:solidFill>
                <a:latin typeface="Calibri"/>
                <a:cs typeface="Calibri"/>
              </a:rPr>
              <a:t>r</a:t>
            </a:r>
            <a:r>
              <a:rPr sz="1400" b="1" spc="-20" dirty="0" smtClean="0">
                <a:solidFill>
                  <a:srgbClr val="506067"/>
                </a:solidFill>
                <a:latin typeface="Calibri"/>
                <a:cs typeface="Calibri"/>
              </a:rPr>
              <a:t>t</a:t>
            </a:r>
            <a:r>
              <a:rPr sz="1400" b="1" spc="-25" dirty="0" smtClean="0">
                <a:solidFill>
                  <a:srgbClr val="506067"/>
                </a:solidFill>
                <a:latin typeface="Calibri"/>
                <a:cs typeface="Calibri"/>
              </a:rPr>
              <a:t>e</a:t>
            </a:r>
            <a:r>
              <a:rPr sz="1400" b="1" spc="-10" dirty="0" smtClean="0">
                <a:solidFill>
                  <a:srgbClr val="506067"/>
                </a:solidFill>
                <a:latin typeface="Calibri"/>
                <a:cs typeface="Calibri"/>
              </a:rPr>
              <a:t>t</a:t>
            </a:r>
            <a:r>
              <a:rPr sz="1400" b="1" spc="-15" dirty="0" smtClean="0">
                <a:solidFill>
                  <a:srgbClr val="506067"/>
                </a:solidFill>
                <a:latin typeface="Calibri"/>
                <a:cs typeface="Calibri"/>
              </a:rPr>
              <a:t>e</a:t>
            </a:r>
            <a:r>
              <a:rPr sz="1400" b="1" spc="0" dirty="0" smtClean="0">
                <a:solidFill>
                  <a:srgbClr val="506067"/>
                </a:solidFill>
                <a:latin typeface="Calibri"/>
                <a:cs typeface="Calibri"/>
              </a:rPr>
              <a:t>r</a:t>
            </a:r>
            <a:r>
              <a:rPr sz="1400" b="1" spc="-35" dirty="0" smtClean="0">
                <a:solidFill>
                  <a:srgbClr val="506067"/>
                </a:solidFill>
                <a:latin typeface="Calibri"/>
                <a:cs typeface="Calibri"/>
              </a:rPr>
              <a:t> </a:t>
            </a:r>
            <a:r>
              <a:rPr sz="1400" b="1" spc="-15" dirty="0" smtClean="0">
                <a:solidFill>
                  <a:srgbClr val="506067"/>
                </a:solidFill>
                <a:latin typeface="Calibri"/>
                <a:cs typeface="Calibri"/>
              </a:rPr>
              <a:t>k</a:t>
            </a:r>
            <a:r>
              <a:rPr sz="1400" b="1" spc="0" dirty="0" smtClean="0">
                <a:solidFill>
                  <a:srgbClr val="506067"/>
                </a:solidFill>
                <a:latin typeface="Calibri"/>
                <a:cs typeface="Calibri"/>
              </a:rPr>
              <a:t>ausaler</a:t>
            </a:r>
            <a:r>
              <a:rPr sz="1400" b="1" spc="-35" dirty="0" smtClean="0">
                <a:solidFill>
                  <a:srgbClr val="506067"/>
                </a:solidFill>
                <a:latin typeface="Calibri"/>
                <a:cs typeface="Calibri"/>
              </a:rPr>
              <a:t> </a:t>
            </a:r>
            <a:r>
              <a:rPr sz="1400" b="1" spc="0" dirty="0" smtClean="0">
                <a:solidFill>
                  <a:srgbClr val="506067"/>
                </a:solidFill>
                <a:latin typeface="Calibri"/>
                <a:cs typeface="Calibri"/>
              </a:rPr>
              <a:t>Zusa</a:t>
            </a:r>
            <a:r>
              <a:rPr sz="1400" b="1" spc="-5" dirty="0" smtClean="0">
                <a:solidFill>
                  <a:srgbClr val="506067"/>
                </a:solidFill>
                <a:latin typeface="Calibri"/>
                <a:cs typeface="Calibri"/>
              </a:rPr>
              <a:t>mm</a:t>
            </a:r>
            <a:r>
              <a:rPr sz="1400" b="1" spc="0" dirty="0" smtClean="0">
                <a:solidFill>
                  <a:srgbClr val="506067"/>
                </a:solidFill>
                <a:latin typeface="Calibri"/>
                <a:cs typeface="Calibri"/>
              </a:rPr>
              <a:t>enh</a:t>
            </a:r>
            <a:r>
              <a:rPr sz="1400" b="1" spc="-10" dirty="0" smtClean="0">
                <a:solidFill>
                  <a:srgbClr val="506067"/>
                </a:solidFill>
                <a:latin typeface="Calibri"/>
                <a:cs typeface="Calibri"/>
              </a:rPr>
              <a:t>an</a:t>
            </a:r>
            <a:r>
              <a:rPr sz="1400" b="1" spc="0" dirty="0" smtClean="0">
                <a:solidFill>
                  <a:srgbClr val="506067"/>
                </a:solidFill>
                <a:latin typeface="Calibri"/>
                <a:cs typeface="Calibri"/>
              </a:rPr>
              <a:t>g</a:t>
            </a:r>
            <a:r>
              <a:rPr sz="1400" b="1" spc="-35" dirty="0" smtClean="0">
                <a:solidFill>
                  <a:srgbClr val="506067"/>
                </a:solidFill>
                <a:latin typeface="Calibri"/>
                <a:cs typeface="Calibri"/>
              </a:rPr>
              <a:t> </a:t>
            </a:r>
            <a:r>
              <a:rPr sz="1400" b="1" spc="-10" dirty="0" smtClean="0">
                <a:solidFill>
                  <a:srgbClr val="506067"/>
                </a:solidFill>
                <a:latin typeface="Calibri"/>
                <a:cs typeface="Calibri"/>
              </a:rPr>
              <a:t>z</a:t>
            </a:r>
            <a:r>
              <a:rPr sz="1400" b="1" spc="-5" dirty="0" smtClean="0">
                <a:solidFill>
                  <a:srgbClr val="506067"/>
                </a:solidFill>
                <a:latin typeface="Calibri"/>
                <a:cs typeface="Calibri"/>
              </a:rPr>
              <a:t>w</a:t>
            </a:r>
            <a:r>
              <a:rPr sz="1400" b="1" spc="0" dirty="0" smtClean="0">
                <a:solidFill>
                  <a:srgbClr val="506067"/>
                </a:solidFill>
                <a:latin typeface="Calibri"/>
                <a:cs typeface="Calibri"/>
              </a:rPr>
              <a:t>ischen</a:t>
            </a:r>
            <a:r>
              <a:rPr sz="1400" b="1" spc="-40" dirty="0" smtClean="0">
                <a:solidFill>
                  <a:srgbClr val="506067"/>
                </a:solidFill>
                <a:latin typeface="Calibri"/>
                <a:cs typeface="Calibri"/>
              </a:rPr>
              <a:t> </a:t>
            </a:r>
            <a:r>
              <a:rPr sz="1400" b="1" spc="0" dirty="0" smtClean="0">
                <a:solidFill>
                  <a:srgbClr val="506067"/>
                </a:solidFill>
                <a:latin typeface="Calibri"/>
                <a:cs typeface="Calibri"/>
              </a:rPr>
              <a:t>unabhä</a:t>
            </a:r>
            <a:r>
              <a:rPr sz="1400" b="1" spc="-10" dirty="0" smtClean="0">
                <a:solidFill>
                  <a:srgbClr val="506067"/>
                </a:solidFill>
                <a:latin typeface="Calibri"/>
                <a:cs typeface="Calibri"/>
              </a:rPr>
              <a:t>ng</a:t>
            </a:r>
            <a:r>
              <a:rPr sz="1400" b="1" spc="0" dirty="0" smtClean="0">
                <a:solidFill>
                  <a:srgbClr val="506067"/>
                </a:solidFill>
                <a:latin typeface="Calibri"/>
                <a:cs typeface="Calibri"/>
              </a:rPr>
              <a:t>i</a:t>
            </a:r>
            <a:r>
              <a:rPr sz="1400" b="1" spc="-20" dirty="0" smtClean="0">
                <a:solidFill>
                  <a:srgbClr val="506067"/>
                </a:solidFill>
                <a:latin typeface="Calibri"/>
                <a:cs typeface="Calibri"/>
              </a:rPr>
              <a:t>g</a:t>
            </a:r>
            <a:r>
              <a:rPr sz="1400" b="1" spc="0" dirty="0" smtClean="0">
                <a:solidFill>
                  <a:srgbClr val="506067"/>
                </a:solidFill>
                <a:latin typeface="Calibri"/>
                <a:cs typeface="Calibri"/>
              </a:rPr>
              <a:t>er</a:t>
            </a:r>
            <a:r>
              <a:rPr sz="1400" b="1" spc="-40" dirty="0" smtClean="0">
                <a:solidFill>
                  <a:srgbClr val="506067"/>
                </a:solidFill>
                <a:latin typeface="Calibri"/>
                <a:cs typeface="Calibri"/>
              </a:rPr>
              <a:t> </a:t>
            </a:r>
            <a:r>
              <a:rPr sz="1400" b="1" spc="0" dirty="0" smtClean="0">
                <a:solidFill>
                  <a:srgbClr val="506067"/>
                </a:solidFill>
                <a:latin typeface="Calibri"/>
                <a:cs typeface="Calibri"/>
              </a:rPr>
              <a:t>und</a:t>
            </a:r>
            <a:r>
              <a:rPr sz="1400" b="1" spc="-30" dirty="0" smtClean="0">
                <a:solidFill>
                  <a:srgbClr val="506067"/>
                </a:solidFill>
                <a:latin typeface="Calibri"/>
                <a:cs typeface="Calibri"/>
              </a:rPr>
              <a:t> </a:t>
            </a:r>
            <a:r>
              <a:rPr sz="1400" b="1" spc="0" dirty="0" smtClean="0">
                <a:solidFill>
                  <a:srgbClr val="506067"/>
                </a:solidFill>
                <a:latin typeface="Calibri"/>
                <a:cs typeface="Calibri"/>
              </a:rPr>
              <a:t>abhän</a:t>
            </a:r>
            <a:r>
              <a:rPr sz="1400" b="1" spc="-10" dirty="0" smtClean="0">
                <a:solidFill>
                  <a:srgbClr val="506067"/>
                </a:solidFill>
                <a:latin typeface="Calibri"/>
                <a:cs typeface="Calibri"/>
              </a:rPr>
              <a:t>g</a:t>
            </a:r>
            <a:r>
              <a:rPr sz="1400" b="1" spc="0" dirty="0" smtClean="0">
                <a:solidFill>
                  <a:srgbClr val="506067"/>
                </a:solidFill>
                <a:latin typeface="Calibri"/>
                <a:cs typeface="Calibri"/>
              </a:rPr>
              <a:t>i</a:t>
            </a:r>
            <a:r>
              <a:rPr sz="1400" b="1" spc="-20" dirty="0" smtClean="0">
                <a:solidFill>
                  <a:srgbClr val="506067"/>
                </a:solidFill>
                <a:latin typeface="Calibri"/>
                <a:cs typeface="Calibri"/>
              </a:rPr>
              <a:t>g</a:t>
            </a:r>
            <a:r>
              <a:rPr sz="1400" b="1" spc="0" dirty="0" smtClean="0">
                <a:solidFill>
                  <a:srgbClr val="506067"/>
                </a:solidFill>
                <a:latin typeface="Calibri"/>
                <a:cs typeface="Calibri"/>
              </a:rPr>
              <a:t>er</a:t>
            </a:r>
            <a:r>
              <a:rPr sz="1400" b="1" spc="-40" dirty="0" smtClean="0">
                <a:solidFill>
                  <a:srgbClr val="506067"/>
                </a:solidFill>
                <a:latin typeface="Calibri"/>
                <a:cs typeface="Calibri"/>
              </a:rPr>
              <a:t> </a:t>
            </a:r>
            <a:r>
              <a:rPr sz="1400" b="1" spc="-75" dirty="0" smtClean="0">
                <a:solidFill>
                  <a:srgbClr val="506067"/>
                </a:solidFill>
                <a:latin typeface="Calibri"/>
                <a:cs typeface="Calibri"/>
              </a:rPr>
              <a:t>V</a:t>
            </a:r>
            <a:r>
              <a:rPr sz="1400" b="1" spc="0" dirty="0" smtClean="0">
                <a:solidFill>
                  <a:srgbClr val="506067"/>
                </a:solidFill>
                <a:latin typeface="Calibri"/>
                <a:cs typeface="Calibri"/>
              </a:rPr>
              <a:t>a</a:t>
            </a:r>
            <a:r>
              <a:rPr sz="1400" b="1" spc="5" dirty="0" smtClean="0">
                <a:solidFill>
                  <a:srgbClr val="506067"/>
                </a:solidFill>
                <a:latin typeface="Calibri"/>
                <a:cs typeface="Calibri"/>
              </a:rPr>
              <a:t>r</a:t>
            </a:r>
            <a:r>
              <a:rPr sz="1400" b="1" spc="0" dirty="0" smtClean="0">
                <a:solidFill>
                  <a:srgbClr val="506067"/>
                </a:solidFill>
                <a:latin typeface="Calibri"/>
                <a:cs typeface="Calibri"/>
              </a:rPr>
              <a:t>iable</a:t>
            </a:r>
            <a:r>
              <a:rPr sz="1400" b="1" spc="-40" dirty="0" smtClean="0">
                <a:solidFill>
                  <a:srgbClr val="506067"/>
                </a:solidFill>
                <a:latin typeface="Calibri"/>
                <a:cs typeface="Calibri"/>
              </a:rPr>
              <a:t> </a:t>
            </a:r>
            <a:r>
              <a:rPr sz="1400" b="1" spc="-5" dirty="0" smtClean="0">
                <a:solidFill>
                  <a:srgbClr val="506067"/>
                </a:solidFill>
                <a:latin typeface="Calibri"/>
                <a:cs typeface="Calibri"/>
              </a:rPr>
              <a:t>m</a:t>
            </a:r>
            <a:r>
              <a:rPr sz="1400" b="1" spc="0" dirty="0" smtClean="0">
                <a:solidFill>
                  <a:srgbClr val="506067"/>
                </a:solidFill>
                <a:latin typeface="Calibri"/>
                <a:cs typeface="Calibri"/>
              </a:rPr>
              <a:t>uss </a:t>
            </a:r>
            <a:r>
              <a:rPr sz="1400" b="1" spc="5" dirty="0" smtClean="0">
                <a:solidFill>
                  <a:srgbClr val="506067"/>
                </a:solidFill>
                <a:latin typeface="Calibri"/>
                <a:cs typeface="Calibri"/>
              </a:rPr>
              <a:t>t</a:t>
            </a:r>
            <a:r>
              <a:rPr sz="1400" b="1" spc="0" dirty="0" smtClean="0">
                <a:solidFill>
                  <a:srgbClr val="506067"/>
                </a:solidFill>
                <a:latin typeface="Calibri"/>
                <a:cs typeface="Calibri"/>
              </a:rPr>
              <a:t>heo</a:t>
            </a:r>
            <a:r>
              <a:rPr sz="1400" b="1" spc="-10" dirty="0" smtClean="0">
                <a:solidFill>
                  <a:srgbClr val="506067"/>
                </a:solidFill>
                <a:latin typeface="Calibri"/>
                <a:cs typeface="Calibri"/>
              </a:rPr>
              <a:t>r</a:t>
            </a:r>
            <a:r>
              <a:rPr sz="1400" b="1" spc="-15" dirty="0" smtClean="0">
                <a:solidFill>
                  <a:srgbClr val="506067"/>
                </a:solidFill>
                <a:latin typeface="Calibri"/>
                <a:cs typeface="Calibri"/>
              </a:rPr>
              <a:t>e</a:t>
            </a:r>
            <a:r>
              <a:rPr sz="1400" b="1" spc="-10" dirty="0" smtClean="0">
                <a:solidFill>
                  <a:srgbClr val="506067"/>
                </a:solidFill>
                <a:latin typeface="Calibri"/>
                <a:cs typeface="Calibri"/>
              </a:rPr>
              <a:t>t</a:t>
            </a:r>
            <a:r>
              <a:rPr sz="1400" b="1" spc="0" dirty="0" smtClean="0">
                <a:solidFill>
                  <a:srgbClr val="506067"/>
                </a:solidFill>
                <a:latin typeface="Calibri"/>
                <a:cs typeface="Calibri"/>
              </a:rPr>
              <a:t>isch</a:t>
            </a:r>
            <a:r>
              <a:rPr sz="1400" b="1" spc="-40" dirty="0" smtClean="0">
                <a:solidFill>
                  <a:srgbClr val="506067"/>
                </a:solidFill>
                <a:latin typeface="Calibri"/>
                <a:cs typeface="Calibri"/>
              </a:rPr>
              <a:t> </a:t>
            </a:r>
            <a:r>
              <a:rPr sz="1400" b="1" spc="0" dirty="0" smtClean="0">
                <a:solidFill>
                  <a:srgbClr val="506067"/>
                </a:solidFill>
                <a:latin typeface="Calibri"/>
                <a:cs typeface="Calibri"/>
              </a:rPr>
              <a:t>er</a:t>
            </a:r>
            <a:r>
              <a:rPr sz="1400" b="1" spc="-5" dirty="0" smtClean="0">
                <a:solidFill>
                  <a:srgbClr val="506067"/>
                </a:solidFill>
                <a:latin typeface="Calibri"/>
                <a:cs typeface="Calibri"/>
              </a:rPr>
              <a:t>k</a:t>
            </a:r>
            <a:r>
              <a:rPr sz="1400" b="1" spc="0" dirty="0" smtClean="0">
                <a:solidFill>
                  <a:srgbClr val="506067"/>
                </a:solidFill>
                <a:latin typeface="Calibri"/>
                <a:cs typeface="Calibri"/>
              </a:rPr>
              <a:t>lä</a:t>
            </a:r>
            <a:r>
              <a:rPr sz="1400" b="1" spc="5" dirty="0" smtClean="0">
                <a:solidFill>
                  <a:srgbClr val="506067"/>
                </a:solidFill>
                <a:latin typeface="Calibri"/>
                <a:cs typeface="Calibri"/>
              </a:rPr>
              <a:t>r</a:t>
            </a:r>
            <a:r>
              <a:rPr sz="1400" b="1" spc="0" dirty="0" smtClean="0">
                <a:solidFill>
                  <a:srgbClr val="506067"/>
                </a:solidFill>
                <a:latin typeface="Calibri"/>
                <a:cs typeface="Calibri"/>
              </a:rPr>
              <a:t>bar</a:t>
            </a:r>
            <a:r>
              <a:rPr sz="1400" b="1" spc="-35" dirty="0" smtClean="0">
                <a:solidFill>
                  <a:srgbClr val="506067"/>
                </a:solidFill>
                <a:latin typeface="Calibri"/>
                <a:cs typeface="Calibri"/>
              </a:rPr>
              <a:t> </a:t>
            </a:r>
            <a:r>
              <a:rPr sz="1400" b="1" spc="0" dirty="0" smtClean="0">
                <a:solidFill>
                  <a:srgbClr val="506067"/>
                </a:solidFill>
                <a:latin typeface="Calibri"/>
                <a:cs typeface="Calibri"/>
              </a:rPr>
              <a:t>sein</a:t>
            </a:r>
            <a:endParaRPr sz="1400" dirty="0">
              <a:latin typeface="Calibri"/>
              <a:cs typeface="Calibri"/>
            </a:endParaRPr>
          </a:p>
        </p:txBody>
      </p:sp>
      <p:sp>
        <p:nvSpPr>
          <p:cNvPr id="4" name="object 4"/>
          <p:cNvSpPr txBox="1">
            <a:spLocks noGrp="1"/>
          </p:cNvSpPr>
          <p:nvPr>
            <p:ph type="title"/>
          </p:nvPr>
        </p:nvSpPr>
        <p:spPr>
          <a:prstGeom prst="rect">
            <a:avLst/>
          </a:prstGeom>
        </p:spPr>
        <p:txBody>
          <a:bodyPr vert="horz" wrap="square" lIns="0" tIns="0" rIns="0" bIns="0" rtlCol="0">
            <a:noAutofit/>
          </a:bodyPr>
          <a:lstStyle/>
          <a:p>
            <a:pPr marL="12700">
              <a:lnSpc>
                <a:spcPct val="100000"/>
              </a:lnSpc>
            </a:pPr>
            <a:r>
              <a:rPr dirty="0" err="1"/>
              <a:t>Logistische</a:t>
            </a:r>
            <a:r>
              <a:rPr dirty="0"/>
              <a:t> Regression</a:t>
            </a:r>
            <a:r>
              <a:rPr lang="de-DE" dirty="0"/>
              <a:t/>
            </a:r>
            <a:br>
              <a:rPr lang="de-DE" dirty="0"/>
            </a:br>
            <a:r>
              <a:rPr lang="de-DE" dirty="0"/>
              <a:t/>
            </a:r>
            <a:br>
              <a:rPr lang="de-DE" dirty="0"/>
            </a:br>
            <a:endParaRPr dirty="0"/>
          </a:p>
        </p:txBody>
      </p:sp>
      <p:sp>
        <p:nvSpPr>
          <p:cNvPr id="7" name="object 7"/>
          <p:cNvSpPr txBox="1">
            <a:spLocks noGrp="1"/>
          </p:cNvSpPr>
          <p:nvPr>
            <p:ph type="sldNum" sz="quarter" idx="4294967295"/>
          </p:nvPr>
        </p:nvSpPr>
        <p:spPr>
          <a:xfrm>
            <a:off x="8624992" y="6680780"/>
            <a:ext cx="102568" cy="186435"/>
          </a:xfrm>
          <a:prstGeom prst="rect">
            <a:avLst/>
          </a:prstGeom>
        </p:spPr>
        <p:txBody>
          <a:bodyPr vert="horz" wrap="square" lIns="0" tIns="0" rIns="0" bIns="0" rtlCol="0">
            <a:noAutofit/>
          </a:bodyPr>
          <a:lstStyle/>
          <a:p>
            <a:pPr marL="25400">
              <a:lnSpc>
                <a:spcPct val="100000"/>
              </a:lnSpc>
            </a:pPr>
            <a:fld id="{81D60167-4931-47E6-BA6A-407CBD079E47}" type="slidenum">
              <a:rPr sz="800" spc="-105" dirty="0" smtClean="0">
                <a:solidFill>
                  <a:srgbClr val="506067"/>
                </a:solidFill>
                <a:latin typeface="Lucida Sans Unicode"/>
                <a:cs typeface="Lucida Sans Unicode"/>
              </a:rPr>
              <a:t>293</a:t>
            </a:fld>
            <a:endParaRPr sz="800">
              <a:latin typeface="Lucida Sans Unicode"/>
              <a:cs typeface="Lucida Sans Unicode"/>
            </a:endParaRPr>
          </a:p>
        </p:txBody>
      </p:sp>
    </p:spTree>
    <p:extLst>
      <p:ext uri="{BB962C8B-B14F-4D97-AF65-F5344CB8AC3E}">
        <p14:creationId xmlns:p14="http://schemas.microsoft.com/office/powerpoint/2010/main" val="1812037854"/>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9066" y="1556792"/>
            <a:ext cx="8022590" cy="4013200"/>
          </a:xfrm>
          <a:prstGeom prst="rect">
            <a:avLst/>
          </a:prstGeom>
        </p:spPr>
        <p:txBody>
          <a:bodyPr vert="horz" wrap="square" lIns="0" tIns="0" rIns="0" bIns="0" rtlCol="0">
            <a:noAutofit/>
          </a:bodyPr>
          <a:lstStyle/>
          <a:p>
            <a:pPr marL="280670" marR="379730" indent="-267970">
              <a:lnSpc>
                <a:spcPct val="100000"/>
              </a:lnSpc>
              <a:buClr>
                <a:srgbClr val="910A2F"/>
              </a:buClr>
              <a:buFont typeface="Webdings"/>
              <a:buChar char="■"/>
              <a:tabLst>
                <a:tab pos="280670" algn="l"/>
              </a:tabLst>
            </a:pPr>
            <a:r>
              <a:rPr sz="1600" spc="-190" dirty="0" smtClean="0">
                <a:solidFill>
                  <a:srgbClr val="506067"/>
                </a:solidFill>
                <a:latin typeface="Lucida Sans Unicode"/>
                <a:cs typeface="Lucida Sans Unicode"/>
              </a:rPr>
              <a:t>L</a:t>
            </a:r>
            <a:r>
              <a:rPr sz="1600" spc="-204" dirty="0" smtClean="0">
                <a:solidFill>
                  <a:srgbClr val="506067"/>
                </a:solidFill>
                <a:latin typeface="Lucida Sans Unicode"/>
                <a:cs typeface="Lucida Sans Unicode"/>
              </a:rPr>
              <a:t>o</a:t>
            </a:r>
            <a:r>
              <a:rPr sz="1600" spc="-200" dirty="0" smtClean="0">
                <a:solidFill>
                  <a:srgbClr val="506067"/>
                </a:solidFill>
                <a:latin typeface="Lucida Sans Unicode"/>
                <a:cs typeface="Lucida Sans Unicode"/>
              </a:rPr>
              <a:t>g</a:t>
            </a:r>
            <a:r>
              <a:rPr sz="1600" spc="-95" dirty="0" smtClean="0">
                <a:solidFill>
                  <a:srgbClr val="506067"/>
                </a:solidFill>
                <a:latin typeface="Lucida Sans Unicode"/>
                <a:cs typeface="Lucida Sans Unicode"/>
              </a:rPr>
              <a:t>i</a:t>
            </a:r>
            <a:r>
              <a:rPr sz="1600" spc="-215" dirty="0" smtClean="0">
                <a:solidFill>
                  <a:srgbClr val="506067"/>
                </a:solidFill>
                <a:latin typeface="Lucida Sans Unicode"/>
                <a:cs typeface="Lucida Sans Unicode"/>
              </a:rPr>
              <a:t>s</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204" dirty="0" smtClean="0">
                <a:solidFill>
                  <a:srgbClr val="506067"/>
                </a:solidFill>
                <a:latin typeface="Lucida Sans Unicode"/>
                <a:cs typeface="Lucida Sans Unicode"/>
              </a:rPr>
              <a:t>s</a:t>
            </a:r>
            <a:r>
              <a:rPr sz="1600" spc="-155" dirty="0" smtClean="0">
                <a:solidFill>
                  <a:srgbClr val="506067"/>
                </a:solidFill>
                <a:latin typeface="Lucida Sans Unicode"/>
                <a:cs typeface="Lucida Sans Unicode"/>
              </a:rPr>
              <a:t>c</a:t>
            </a:r>
            <a:r>
              <a:rPr sz="1600" spc="-160" dirty="0" smtClean="0">
                <a:solidFill>
                  <a:srgbClr val="506067"/>
                </a:solidFill>
                <a:latin typeface="Lucida Sans Unicode"/>
                <a:cs typeface="Lucida Sans Unicode"/>
              </a:rPr>
              <a:t>h</a:t>
            </a:r>
            <a:r>
              <a:rPr sz="1600" spc="-100"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 </a:t>
            </a:r>
            <a:r>
              <a:rPr sz="1600" spc="-185"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50" dirty="0" smtClean="0">
                <a:solidFill>
                  <a:srgbClr val="506067"/>
                </a:solidFill>
                <a:latin typeface="Lucida Sans Unicode"/>
                <a:cs typeface="Lucida Sans Unicode"/>
              </a:rPr>
              <a:t>g</a:t>
            </a:r>
            <a:r>
              <a:rPr sz="1600" spc="-130"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04" dirty="0" smtClean="0">
                <a:solidFill>
                  <a:srgbClr val="506067"/>
                </a:solidFill>
                <a:latin typeface="Lucida Sans Unicode"/>
                <a:cs typeface="Lucida Sans Unicode"/>
              </a:rPr>
              <a:t>ss</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150" dirty="0" smtClean="0">
                <a:solidFill>
                  <a:srgbClr val="506067"/>
                </a:solidFill>
                <a:latin typeface="Lucida Sans Unicode"/>
                <a:cs typeface="Lucida Sans Unicode"/>
              </a:rPr>
              <a:t>n</a:t>
            </a:r>
            <a:r>
              <a:rPr sz="1600" spc="-204" dirty="0" smtClean="0">
                <a:solidFill>
                  <a:srgbClr val="506067"/>
                </a:solidFill>
                <a:latin typeface="Lucida Sans Unicode"/>
                <a:cs typeface="Lucida Sans Unicode"/>
              </a:rPr>
              <a:t>s</a:t>
            </a:r>
            <a:r>
              <a:rPr sz="1600" spc="-125" dirty="0" smtClean="0">
                <a:solidFill>
                  <a:srgbClr val="506067"/>
                </a:solidFill>
                <a:latin typeface="Lucida Sans Unicode"/>
                <a:cs typeface="Lucida Sans Unicode"/>
              </a:rPr>
              <a:t>a</a:t>
            </a:r>
            <a:r>
              <a:rPr sz="1600" spc="-160" dirty="0" smtClean="0">
                <a:solidFill>
                  <a:srgbClr val="506067"/>
                </a:solidFill>
                <a:latin typeface="Lucida Sans Unicode"/>
                <a:cs typeface="Lucida Sans Unicode"/>
              </a:rPr>
              <a:t>n</a:t>
            </a:r>
            <a:r>
              <a:rPr sz="1600" spc="-125" dirty="0" smtClean="0">
                <a:solidFill>
                  <a:srgbClr val="506067"/>
                </a:solidFill>
                <a:latin typeface="Lucida Sans Unicode"/>
                <a:cs typeface="Lucida Sans Unicode"/>
              </a:rPr>
              <a:t>a</a:t>
            </a:r>
            <a:r>
              <a:rPr sz="1600" spc="-95" dirty="0" smtClean="0">
                <a:solidFill>
                  <a:srgbClr val="506067"/>
                </a:solidFill>
                <a:latin typeface="Lucida Sans Unicode"/>
                <a:cs typeface="Lucida Sans Unicode"/>
              </a:rPr>
              <a:t>l</a:t>
            </a:r>
            <a:r>
              <a:rPr sz="1600" spc="-135" dirty="0" smtClean="0">
                <a:solidFill>
                  <a:srgbClr val="506067"/>
                </a:solidFill>
                <a:latin typeface="Lucida Sans Unicode"/>
                <a:cs typeface="Lucida Sans Unicode"/>
              </a:rPr>
              <a:t>y</a:t>
            </a:r>
            <a:r>
              <a:rPr sz="1600" spc="-204" dirty="0" smtClean="0">
                <a:solidFill>
                  <a:srgbClr val="506067"/>
                </a:solidFill>
                <a:latin typeface="Lucida Sans Unicode"/>
                <a:cs typeface="Lucida Sans Unicode"/>
              </a:rPr>
              <a:t>s</a:t>
            </a:r>
            <a:r>
              <a:rPr sz="1600" spc="-100" dirty="0" smtClean="0">
                <a:solidFill>
                  <a:srgbClr val="506067"/>
                </a:solidFill>
                <a:latin typeface="Lucida Sans Unicode"/>
                <a:cs typeface="Lucida Sans Unicode"/>
              </a:rPr>
              <a:t>e</a:t>
            </a:r>
            <a:r>
              <a:rPr sz="1600" spc="-125" dirty="0" smtClean="0">
                <a:solidFill>
                  <a:srgbClr val="506067"/>
                </a:solidFill>
                <a:latin typeface="Lucida Sans Unicode"/>
                <a:cs typeface="Lucida Sans Unicode"/>
              </a:rPr>
              <a:t> </a:t>
            </a:r>
            <a:r>
              <a:rPr sz="1600" spc="-175" dirty="0" smtClean="0">
                <a:solidFill>
                  <a:srgbClr val="506067"/>
                </a:solidFill>
                <a:latin typeface="Lucida Sans Unicode"/>
                <a:cs typeface="Lucida Sans Unicode"/>
              </a:rPr>
              <a:t>b</a:t>
            </a:r>
            <a:r>
              <a:rPr sz="1600" spc="-125" dirty="0" smtClean="0">
                <a:solidFill>
                  <a:srgbClr val="506067"/>
                </a:solidFill>
                <a:latin typeface="Lucida Sans Unicode"/>
                <a:cs typeface="Lucida Sans Unicode"/>
              </a:rPr>
              <a:t>a</a:t>
            </a:r>
            <a:r>
              <a:rPr sz="1600" spc="-204" dirty="0" smtClean="0">
                <a:solidFill>
                  <a:srgbClr val="506067"/>
                </a:solidFill>
                <a:latin typeface="Lucida Sans Unicode"/>
                <a:cs typeface="Lucida Sans Unicode"/>
              </a:rPr>
              <a:t>s</a:t>
            </a:r>
            <a:r>
              <a:rPr sz="1600" spc="-95" dirty="0" smtClean="0">
                <a:solidFill>
                  <a:srgbClr val="506067"/>
                </a:solidFill>
                <a:latin typeface="Lucida Sans Unicode"/>
                <a:cs typeface="Lucida Sans Unicode"/>
              </a:rPr>
              <a:t>i</a:t>
            </a:r>
            <a:r>
              <a:rPr sz="1600" spc="-105" dirty="0" smtClean="0">
                <a:solidFill>
                  <a:srgbClr val="506067"/>
                </a:solidFill>
                <a:latin typeface="Lucida Sans Unicode"/>
                <a:cs typeface="Lucida Sans Unicode"/>
              </a:rPr>
              <a:t>er</a:t>
            </a:r>
            <a:r>
              <a:rPr sz="1600" spc="-70" dirty="0" smtClean="0">
                <a:solidFill>
                  <a:srgbClr val="506067"/>
                </a:solidFill>
                <a:latin typeface="Lucida Sans Unicode"/>
                <a:cs typeface="Lucida Sans Unicode"/>
              </a:rPr>
              <a:t>t</a:t>
            </a:r>
            <a:r>
              <a:rPr sz="1600" spc="-140" dirty="0" smtClean="0">
                <a:solidFill>
                  <a:srgbClr val="506067"/>
                </a:solidFill>
                <a:latin typeface="Lucida Sans Unicode"/>
                <a:cs typeface="Lucida Sans Unicode"/>
              </a:rPr>
              <a:t> </a:t>
            </a:r>
            <a:r>
              <a:rPr sz="1600" spc="-125" dirty="0" smtClean="0">
                <a:solidFill>
                  <a:srgbClr val="506067"/>
                </a:solidFill>
                <a:latin typeface="Lucida Sans Unicode"/>
                <a:cs typeface="Lucida Sans Unicode"/>
              </a:rPr>
              <a:t>a</a:t>
            </a:r>
            <a:r>
              <a:rPr sz="1600" spc="-160" dirty="0" smtClean="0">
                <a:solidFill>
                  <a:srgbClr val="506067"/>
                </a:solidFill>
                <a:latin typeface="Lucida Sans Unicode"/>
                <a:cs typeface="Lucida Sans Unicode"/>
              </a:rPr>
              <a:t>u</a:t>
            </a:r>
            <a:r>
              <a:rPr sz="1600" spc="-110" dirty="0" smtClean="0">
                <a:solidFill>
                  <a:srgbClr val="506067"/>
                </a:solidFill>
                <a:latin typeface="Lucida Sans Unicode"/>
                <a:cs typeface="Lucida Sans Unicode"/>
              </a:rPr>
              <a:t>f</a:t>
            </a:r>
            <a:r>
              <a:rPr sz="1600" spc="-145" dirty="0" smtClean="0">
                <a:solidFill>
                  <a:srgbClr val="506067"/>
                </a:solidFill>
                <a:latin typeface="Lucida Sans Unicode"/>
                <a:cs typeface="Lucida Sans Unicode"/>
              </a:rPr>
              <a:t> </a:t>
            </a:r>
            <a:r>
              <a:rPr sz="1600" spc="-175" dirty="0" smtClean="0">
                <a:solidFill>
                  <a:srgbClr val="506067"/>
                </a:solidFill>
                <a:latin typeface="Lucida Sans Unicode"/>
                <a:cs typeface="Lucida Sans Unicode"/>
              </a:rPr>
              <a:t>d</a:t>
            </a:r>
            <a:r>
              <a:rPr sz="1600" spc="-105"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r</a:t>
            </a:r>
            <a:r>
              <a:rPr sz="1600" spc="-140" dirty="0" smtClean="0">
                <a:solidFill>
                  <a:srgbClr val="506067"/>
                </a:solidFill>
                <a:latin typeface="Lucida Sans Unicode"/>
                <a:cs typeface="Lucida Sans Unicode"/>
              </a:rPr>
              <a:t> </a:t>
            </a:r>
            <a:r>
              <a:rPr sz="1600" spc="-15" dirty="0" smtClean="0">
                <a:solidFill>
                  <a:srgbClr val="506067"/>
                </a:solidFill>
                <a:latin typeface="Lucida Sans Unicode"/>
                <a:cs typeface="Lucida Sans Unicode"/>
              </a:rPr>
              <a:t>M</a:t>
            </a:r>
            <a:r>
              <a:rPr sz="1600" spc="-135" dirty="0" smtClean="0">
                <a:solidFill>
                  <a:srgbClr val="506067"/>
                </a:solidFill>
                <a:latin typeface="Lucida Sans Unicode"/>
                <a:cs typeface="Lucida Sans Unicode"/>
              </a:rPr>
              <a:t>a</a:t>
            </a:r>
            <a:r>
              <a:rPr sz="1600" spc="-295" dirty="0" smtClean="0">
                <a:solidFill>
                  <a:srgbClr val="506067"/>
                </a:solidFill>
                <a:latin typeface="Lucida Sans Unicode"/>
                <a:cs typeface="Lucida Sans Unicode"/>
              </a:rPr>
              <a:t>x</a:t>
            </a:r>
            <a:r>
              <a:rPr sz="1600" spc="-95" dirty="0" smtClean="0">
                <a:solidFill>
                  <a:srgbClr val="506067"/>
                </a:solidFill>
                <a:latin typeface="Lucida Sans Unicode"/>
                <a:cs typeface="Lucida Sans Unicode"/>
              </a:rPr>
              <a:t>i</a:t>
            </a:r>
            <a:r>
              <a:rPr sz="1600" spc="-229" dirty="0" smtClean="0">
                <a:solidFill>
                  <a:srgbClr val="506067"/>
                </a:solidFill>
                <a:latin typeface="Lucida Sans Unicode"/>
                <a:cs typeface="Lucida Sans Unicode"/>
              </a:rPr>
              <a:t>m</a:t>
            </a:r>
            <a:r>
              <a:rPr sz="1600" spc="-160" dirty="0" smtClean="0">
                <a:solidFill>
                  <a:srgbClr val="506067"/>
                </a:solidFill>
                <a:latin typeface="Lucida Sans Unicode"/>
                <a:cs typeface="Lucida Sans Unicode"/>
              </a:rPr>
              <a:t>u</a:t>
            </a:r>
            <a:r>
              <a:rPr sz="1600" spc="-229" dirty="0" smtClean="0">
                <a:solidFill>
                  <a:srgbClr val="506067"/>
                </a:solidFill>
                <a:latin typeface="Lucida Sans Unicode"/>
                <a:cs typeface="Lucida Sans Unicode"/>
              </a:rPr>
              <a:t>m</a:t>
            </a:r>
            <a:r>
              <a:rPr sz="1600" spc="-445" dirty="0" smtClean="0">
                <a:solidFill>
                  <a:srgbClr val="506067"/>
                </a:solidFill>
                <a:latin typeface="Lucida Sans Unicode"/>
                <a:cs typeface="Lucida Sans Unicode"/>
              </a:rPr>
              <a:t>-</a:t>
            </a:r>
            <a:r>
              <a:rPr sz="1600" spc="-190" dirty="0" smtClean="0">
                <a:solidFill>
                  <a:srgbClr val="506067"/>
                </a:solidFill>
                <a:latin typeface="Lucida Sans Unicode"/>
                <a:cs typeface="Lucida Sans Unicode"/>
              </a:rPr>
              <a:t>L</a:t>
            </a:r>
            <a:r>
              <a:rPr sz="1600" spc="-95" dirty="0" smtClean="0">
                <a:solidFill>
                  <a:srgbClr val="506067"/>
                </a:solidFill>
                <a:latin typeface="Lucida Sans Unicode"/>
                <a:cs typeface="Lucida Sans Unicode"/>
              </a:rPr>
              <a:t>i</a:t>
            </a:r>
            <a:r>
              <a:rPr sz="1600" spc="-270" dirty="0" smtClean="0">
                <a:solidFill>
                  <a:srgbClr val="506067"/>
                </a:solidFill>
                <a:latin typeface="Lucida Sans Unicode"/>
                <a:cs typeface="Lucida Sans Unicode"/>
              </a:rPr>
              <a:t>k</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l</a:t>
            </a:r>
            <a:r>
              <a:rPr sz="1600" spc="-110" dirty="0" smtClean="0">
                <a:solidFill>
                  <a:srgbClr val="506067"/>
                </a:solidFill>
                <a:latin typeface="Lucida Sans Unicode"/>
                <a:cs typeface="Lucida Sans Unicode"/>
              </a:rPr>
              <a:t>i</a:t>
            </a:r>
            <a:r>
              <a:rPr sz="1600" spc="-160" dirty="0" smtClean="0">
                <a:solidFill>
                  <a:srgbClr val="506067"/>
                </a:solidFill>
                <a:latin typeface="Lucida Sans Unicode"/>
                <a:cs typeface="Lucida Sans Unicode"/>
              </a:rPr>
              <a:t>h</a:t>
            </a:r>
            <a:r>
              <a:rPr sz="1600" spc="-165" dirty="0" smtClean="0">
                <a:solidFill>
                  <a:srgbClr val="506067"/>
                </a:solidFill>
                <a:latin typeface="Lucida Sans Unicode"/>
                <a:cs typeface="Lucida Sans Unicode"/>
              </a:rPr>
              <a:t>ood</a:t>
            </a:r>
            <a:r>
              <a:rPr sz="1600" spc="-445" dirty="0" smtClean="0">
                <a:solidFill>
                  <a:srgbClr val="506067"/>
                </a:solidFill>
                <a:latin typeface="Lucida Sans Unicode"/>
                <a:cs typeface="Lucida Sans Unicode"/>
              </a:rPr>
              <a:t>-</a:t>
            </a:r>
            <a:r>
              <a:rPr sz="1600" spc="-135" dirty="0" smtClean="0">
                <a:solidFill>
                  <a:srgbClr val="506067"/>
                </a:solidFill>
                <a:latin typeface="Lucida Sans Unicode"/>
                <a:cs typeface="Lucida Sans Unicode"/>
              </a:rPr>
              <a:t>S</a:t>
            </a:r>
            <a:r>
              <a:rPr sz="1600" spc="-155" dirty="0" smtClean="0">
                <a:solidFill>
                  <a:srgbClr val="506067"/>
                </a:solidFill>
                <a:latin typeface="Lucida Sans Unicode"/>
                <a:cs typeface="Lucida Sans Unicode"/>
              </a:rPr>
              <a:t>c</a:t>
            </a:r>
            <a:r>
              <a:rPr sz="1600" spc="-150" dirty="0" smtClean="0">
                <a:solidFill>
                  <a:srgbClr val="506067"/>
                </a:solidFill>
                <a:latin typeface="Lucida Sans Unicode"/>
                <a:cs typeface="Lucida Sans Unicode"/>
              </a:rPr>
              <a:t>h</a:t>
            </a:r>
            <a:r>
              <a:rPr sz="1600" spc="-145" dirty="0" smtClean="0">
                <a:solidFill>
                  <a:srgbClr val="506067"/>
                </a:solidFill>
                <a:latin typeface="Lucida Sans Unicode"/>
                <a:cs typeface="Lucida Sans Unicode"/>
              </a:rPr>
              <a:t>ä</a:t>
            </a:r>
            <a:r>
              <a:rPr sz="1600" spc="-65" dirty="0" smtClean="0">
                <a:solidFill>
                  <a:srgbClr val="506067"/>
                </a:solidFill>
                <a:latin typeface="Lucida Sans Unicode"/>
                <a:cs typeface="Lucida Sans Unicode"/>
              </a:rPr>
              <a:t>t</a:t>
            </a:r>
            <a:r>
              <a:rPr sz="1600" spc="-305" dirty="0" smtClean="0">
                <a:solidFill>
                  <a:srgbClr val="506067"/>
                </a:solidFill>
                <a:latin typeface="Lucida Sans Unicode"/>
                <a:cs typeface="Lucida Sans Unicode"/>
              </a:rPr>
              <a:t>z</a:t>
            </a:r>
            <a:r>
              <a:rPr sz="1600" spc="-190" dirty="0" smtClean="0">
                <a:solidFill>
                  <a:srgbClr val="506067"/>
                </a:solidFill>
                <a:latin typeface="Lucida Sans Unicode"/>
                <a:cs typeface="Lucida Sans Unicode"/>
              </a:rPr>
              <a:t>ung</a:t>
            </a:r>
            <a:r>
              <a:rPr sz="1600" spc="-180" dirty="0" smtClean="0">
                <a:solidFill>
                  <a:srgbClr val="506067"/>
                </a:solidFill>
                <a:latin typeface="Lucida Sans Unicode"/>
                <a:cs typeface="Lucida Sans Unicode"/>
              </a:rPr>
              <a:t> </a:t>
            </a:r>
            <a:r>
              <a:rPr sz="1600" spc="-25" dirty="0" smtClean="0">
                <a:solidFill>
                  <a:srgbClr val="506067"/>
                </a:solidFill>
                <a:latin typeface="Lucida Sans Unicode"/>
                <a:cs typeface="Lucida Sans Unicode"/>
              </a:rPr>
              <a:t>(</a:t>
            </a:r>
            <a:r>
              <a:rPr sz="1600" spc="-45" dirty="0" smtClean="0">
                <a:solidFill>
                  <a:srgbClr val="506067"/>
                </a:solidFill>
                <a:latin typeface="Lucida Sans Unicode"/>
                <a:cs typeface="Lucida Sans Unicode"/>
              </a:rPr>
              <a:t>M</a:t>
            </a:r>
            <a:r>
              <a:rPr sz="1600" spc="-190" dirty="0" smtClean="0">
                <a:solidFill>
                  <a:srgbClr val="506067"/>
                </a:solidFill>
                <a:latin typeface="Lucida Sans Unicode"/>
                <a:cs typeface="Lucida Sans Unicode"/>
              </a:rPr>
              <a:t>L</a:t>
            </a:r>
            <a:r>
              <a:rPr sz="1600" spc="-100" dirty="0" smtClean="0">
                <a:solidFill>
                  <a:srgbClr val="506067"/>
                </a:solidFill>
                <a:latin typeface="Lucida Sans Unicode"/>
                <a:cs typeface="Lucida Sans Unicode"/>
              </a:rPr>
              <a:t>E</a:t>
            </a:r>
            <a:r>
              <a:rPr sz="1600" spc="-40" dirty="0" smtClean="0">
                <a:solidFill>
                  <a:srgbClr val="506067"/>
                </a:solidFill>
                <a:latin typeface="Lucida Sans Unicode"/>
                <a:cs typeface="Lucida Sans Unicode"/>
              </a:rPr>
              <a:t>)</a:t>
            </a:r>
            <a:r>
              <a:rPr sz="1600" spc="-130" dirty="0" smtClean="0">
                <a:solidFill>
                  <a:srgbClr val="506067"/>
                </a:solidFill>
                <a:latin typeface="Lucida Sans Unicode"/>
                <a:cs typeface="Lucida Sans Unicode"/>
              </a:rPr>
              <a:t> </a:t>
            </a:r>
            <a:r>
              <a:rPr sz="1600" spc="-160" dirty="0" smtClean="0">
                <a:solidFill>
                  <a:srgbClr val="506067"/>
                </a:solidFill>
                <a:latin typeface="Lucida Sans Unicode"/>
                <a:cs typeface="Lucida Sans Unicode"/>
              </a:rPr>
              <a:t>und</a:t>
            </a:r>
            <a:r>
              <a:rPr sz="1600" spc="-120" dirty="0" smtClean="0">
                <a:solidFill>
                  <a:srgbClr val="506067"/>
                </a:solidFill>
                <a:latin typeface="Lucida Sans Unicode"/>
                <a:cs typeface="Lucida Sans Unicode"/>
              </a:rPr>
              <a:t> u</a:t>
            </a:r>
            <a:r>
              <a:rPr sz="1600" spc="-175" dirty="0" smtClean="0">
                <a:solidFill>
                  <a:srgbClr val="506067"/>
                </a:solidFill>
                <a:latin typeface="Lucida Sans Unicode"/>
                <a:cs typeface="Lucida Sans Unicode"/>
              </a:rPr>
              <a:t>n</a:t>
            </a:r>
            <a:r>
              <a:rPr sz="1600" spc="-8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e</a:t>
            </a:r>
            <a:r>
              <a:rPr sz="1600" spc="-130" dirty="0" smtClean="0">
                <a:solidFill>
                  <a:srgbClr val="506067"/>
                </a:solidFill>
                <a:latin typeface="Lucida Sans Unicode"/>
                <a:cs typeface="Lucida Sans Unicode"/>
              </a:rPr>
              <a:t>r</a:t>
            </a:r>
            <a:r>
              <a:rPr sz="1600" spc="-204" dirty="0" smtClean="0">
                <a:solidFill>
                  <a:srgbClr val="506067"/>
                </a:solidFill>
                <a:latin typeface="Lucida Sans Unicode"/>
                <a:cs typeface="Lucida Sans Unicode"/>
              </a:rPr>
              <a:t>s</a:t>
            </a:r>
            <a:r>
              <a:rPr sz="1600" spc="-155" dirty="0" smtClean="0">
                <a:solidFill>
                  <a:srgbClr val="506067"/>
                </a:solidFill>
                <a:latin typeface="Lucida Sans Unicode"/>
                <a:cs typeface="Lucida Sans Unicode"/>
              </a:rPr>
              <a:t>c</a:t>
            </a:r>
            <a:r>
              <a:rPr sz="1600" spc="-140" dirty="0" smtClean="0">
                <a:solidFill>
                  <a:srgbClr val="506067"/>
                </a:solidFill>
                <a:latin typeface="Lucida Sans Unicode"/>
                <a:cs typeface="Lucida Sans Unicode"/>
              </a:rPr>
              <a:t>h</a:t>
            </a:r>
            <a:r>
              <a:rPr sz="1600" spc="-130"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45" dirty="0" smtClean="0">
                <a:solidFill>
                  <a:srgbClr val="506067"/>
                </a:solidFill>
                <a:latin typeface="Lucida Sans Unicode"/>
                <a:cs typeface="Lucida Sans Unicode"/>
              </a:rPr>
              <a:t>d</a:t>
            </a:r>
            <a:r>
              <a:rPr sz="1600" spc="-140" dirty="0" smtClean="0">
                <a:solidFill>
                  <a:srgbClr val="506067"/>
                </a:solidFill>
                <a:latin typeface="Lucida Sans Unicode"/>
                <a:cs typeface="Lucida Sans Unicode"/>
              </a:rPr>
              <a:t>e</a:t>
            </a:r>
            <a:r>
              <a:rPr sz="1600" spc="-70" dirty="0" smtClean="0">
                <a:solidFill>
                  <a:srgbClr val="506067"/>
                </a:solidFill>
                <a:latin typeface="Lucida Sans Unicode"/>
                <a:cs typeface="Lucida Sans Unicode"/>
              </a:rPr>
              <a:t>t</a:t>
            </a:r>
            <a:r>
              <a:rPr sz="1600" spc="-130" dirty="0" smtClean="0">
                <a:solidFill>
                  <a:srgbClr val="506067"/>
                </a:solidFill>
                <a:latin typeface="Lucida Sans Unicode"/>
                <a:cs typeface="Lucida Sans Unicode"/>
              </a:rPr>
              <a:t> </a:t>
            </a:r>
            <a:r>
              <a:rPr sz="1600" spc="-204" dirty="0" smtClean="0">
                <a:solidFill>
                  <a:srgbClr val="506067"/>
                </a:solidFill>
                <a:latin typeface="Lucida Sans Unicode"/>
                <a:cs typeface="Lucida Sans Unicode"/>
              </a:rPr>
              <a:t>s</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c</a:t>
            </a:r>
            <a:r>
              <a:rPr sz="1600" spc="-160" dirty="0" smtClean="0">
                <a:solidFill>
                  <a:srgbClr val="506067"/>
                </a:solidFill>
                <a:latin typeface="Lucida Sans Unicode"/>
                <a:cs typeface="Lucida Sans Unicode"/>
              </a:rPr>
              <a:t>h </a:t>
            </a:r>
            <a:r>
              <a:rPr sz="1600" spc="-135" dirty="0" smtClean="0">
                <a:solidFill>
                  <a:srgbClr val="506067"/>
                </a:solidFill>
                <a:latin typeface="Lucida Sans Unicode"/>
                <a:cs typeface="Lucida Sans Unicode"/>
              </a:rPr>
              <a:t>v</a:t>
            </a:r>
            <a:r>
              <a:rPr sz="1600" spc="-155" dirty="0" smtClean="0">
                <a:solidFill>
                  <a:srgbClr val="506067"/>
                </a:solidFill>
                <a:latin typeface="Lucida Sans Unicode"/>
                <a:cs typeface="Lucida Sans Unicode"/>
              </a:rPr>
              <a:t>o</a:t>
            </a:r>
            <a:r>
              <a:rPr sz="1600" spc="-160" dirty="0" smtClean="0">
                <a:solidFill>
                  <a:srgbClr val="506067"/>
                </a:solidFill>
                <a:latin typeface="Lucida Sans Unicode"/>
                <a:cs typeface="Lucida Sans Unicode"/>
              </a:rPr>
              <a:t>n</a:t>
            </a:r>
            <a:r>
              <a:rPr sz="1600" spc="-135"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d</a:t>
            </a:r>
            <a:r>
              <a:rPr sz="1600" spc="-130"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r</a:t>
            </a:r>
            <a:r>
              <a:rPr sz="1600" spc="-130" dirty="0" smtClean="0">
                <a:solidFill>
                  <a:srgbClr val="506067"/>
                </a:solidFill>
                <a:latin typeface="Lucida Sans Unicode"/>
                <a:cs typeface="Lucida Sans Unicode"/>
              </a:rPr>
              <a:t> </a:t>
            </a:r>
            <a:r>
              <a:rPr sz="1600" spc="-15" dirty="0" smtClean="0">
                <a:solidFill>
                  <a:srgbClr val="506067"/>
                </a:solidFill>
                <a:latin typeface="Lucida Sans Unicode"/>
                <a:cs typeface="Lucida Sans Unicode"/>
              </a:rPr>
              <a:t>M</a:t>
            </a:r>
            <a:r>
              <a:rPr sz="1600" spc="-114" dirty="0" smtClean="0">
                <a:solidFill>
                  <a:srgbClr val="506067"/>
                </a:solidFill>
                <a:latin typeface="Lucida Sans Unicode"/>
                <a:cs typeface="Lucida Sans Unicode"/>
              </a:rPr>
              <a:t>e</a:t>
            </a:r>
            <a:r>
              <a:rPr sz="1600" spc="-65" dirty="0" smtClean="0">
                <a:solidFill>
                  <a:srgbClr val="506067"/>
                </a:solidFill>
                <a:latin typeface="Lucida Sans Unicode"/>
                <a:cs typeface="Lucida Sans Unicode"/>
              </a:rPr>
              <a:t>t</a:t>
            </a:r>
            <a:r>
              <a:rPr sz="1600" spc="-150" dirty="0" smtClean="0">
                <a:solidFill>
                  <a:srgbClr val="506067"/>
                </a:solidFill>
                <a:latin typeface="Lucida Sans Unicode"/>
                <a:cs typeface="Lucida Sans Unicode"/>
              </a:rPr>
              <a:t>h</a:t>
            </a:r>
            <a:r>
              <a:rPr sz="1600" spc="-155" dirty="0" smtClean="0">
                <a:solidFill>
                  <a:srgbClr val="506067"/>
                </a:solidFill>
                <a:latin typeface="Lucida Sans Unicode"/>
                <a:cs typeface="Lucida Sans Unicode"/>
              </a:rPr>
              <a:t>o</a:t>
            </a:r>
            <a:r>
              <a:rPr sz="1600" spc="-135" dirty="0" smtClean="0">
                <a:solidFill>
                  <a:srgbClr val="506067"/>
                </a:solidFill>
                <a:latin typeface="Lucida Sans Unicode"/>
                <a:cs typeface="Lucida Sans Unicode"/>
              </a:rPr>
              <a:t>de</a:t>
            </a:r>
            <a:r>
              <a:rPr sz="1600" spc="-140"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d</a:t>
            </a:r>
            <a:r>
              <a:rPr sz="1600" spc="-130"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r</a:t>
            </a:r>
            <a:r>
              <a:rPr sz="1600" spc="-130" dirty="0" smtClean="0">
                <a:solidFill>
                  <a:srgbClr val="506067"/>
                </a:solidFill>
                <a:latin typeface="Lucida Sans Unicode"/>
                <a:cs typeface="Lucida Sans Unicode"/>
              </a:rPr>
              <a:t> </a:t>
            </a:r>
            <a:r>
              <a:rPr sz="1600" spc="-225" dirty="0" smtClean="0">
                <a:solidFill>
                  <a:srgbClr val="506067"/>
                </a:solidFill>
                <a:latin typeface="Lucida Sans Unicode"/>
                <a:cs typeface="Lucida Sans Unicode"/>
              </a:rPr>
              <a:t>k</a:t>
            </a:r>
            <a:r>
              <a:rPr sz="1600" spc="-95" dirty="0" smtClean="0">
                <a:solidFill>
                  <a:srgbClr val="506067"/>
                </a:solidFill>
                <a:latin typeface="Lucida Sans Unicode"/>
                <a:cs typeface="Lucida Sans Unicode"/>
              </a:rPr>
              <a:t>l</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200" dirty="0" smtClean="0">
                <a:solidFill>
                  <a:srgbClr val="506067"/>
                </a:solidFill>
                <a:latin typeface="Lucida Sans Unicode"/>
                <a:cs typeface="Lucida Sans Unicode"/>
              </a:rPr>
              <a:t>n</a:t>
            </a:r>
            <a:r>
              <a:rPr sz="1600" spc="-180" dirty="0" smtClean="0">
                <a:solidFill>
                  <a:srgbClr val="506067"/>
                </a:solidFill>
                <a:latin typeface="Lucida Sans Unicode"/>
                <a:cs typeface="Lucida Sans Unicode"/>
              </a:rPr>
              <a:t>s</a:t>
            </a:r>
            <a:r>
              <a:rPr sz="1600" spc="-8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55" dirty="0" smtClean="0">
                <a:solidFill>
                  <a:srgbClr val="506067"/>
                </a:solidFill>
                <a:latin typeface="Lucida Sans Unicode"/>
                <a:cs typeface="Lucida Sans Unicode"/>
              </a:rPr>
              <a:t> </a:t>
            </a:r>
            <a:r>
              <a:rPr sz="1600" spc="-200" dirty="0" smtClean="0">
                <a:solidFill>
                  <a:srgbClr val="506067"/>
                </a:solidFill>
                <a:latin typeface="Lucida Sans Unicode"/>
                <a:cs typeface="Lucida Sans Unicode"/>
              </a:rPr>
              <a:t>Q</a:t>
            </a:r>
            <a:r>
              <a:rPr sz="1600" spc="-150" dirty="0" smtClean="0">
                <a:solidFill>
                  <a:srgbClr val="506067"/>
                </a:solidFill>
                <a:latin typeface="Lucida Sans Unicode"/>
                <a:cs typeface="Lucida Sans Unicode"/>
              </a:rPr>
              <a:t>u</a:t>
            </a:r>
            <a:r>
              <a:rPr sz="1600" spc="-125" dirty="0" smtClean="0">
                <a:solidFill>
                  <a:srgbClr val="506067"/>
                </a:solidFill>
                <a:latin typeface="Lucida Sans Unicode"/>
                <a:cs typeface="Lucida Sans Unicode"/>
              </a:rPr>
              <a:t>a</a:t>
            </a:r>
            <a:r>
              <a:rPr sz="1600" spc="-175" dirty="0" smtClean="0">
                <a:solidFill>
                  <a:srgbClr val="506067"/>
                </a:solidFill>
                <a:latin typeface="Lucida Sans Unicode"/>
                <a:cs typeface="Lucida Sans Unicode"/>
              </a:rPr>
              <a:t>d</a:t>
            </a:r>
            <a:r>
              <a:rPr sz="1600" spc="-145" dirty="0" smtClean="0">
                <a:solidFill>
                  <a:srgbClr val="506067"/>
                </a:solidFill>
                <a:latin typeface="Lucida Sans Unicode"/>
                <a:cs typeface="Lucida Sans Unicode"/>
              </a:rPr>
              <a:t>r</a:t>
            </a:r>
            <a:r>
              <a:rPr sz="1600" spc="-135" dirty="0" smtClean="0">
                <a:solidFill>
                  <a:srgbClr val="506067"/>
                </a:solidFill>
                <a:latin typeface="Lucida Sans Unicode"/>
                <a:cs typeface="Lucida Sans Unicode"/>
              </a:rPr>
              <a:t>a</a:t>
            </a:r>
            <a:r>
              <a:rPr sz="1600" spc="-80" dirty="0" smtClean="0">
                <a:solidFill>
                  <a:srgbClr val="506067"/>
                </a:solidFill>
                <a:latin typeface="Lucida Sans Unicode"/>
                <a:cs typeface="Lucida Sans Unicode"/>
              </a:rPr>
              <a:t>t</a:t>
            </a:r>
            <a:r>
              <a:rPr sz="1600" spc="-100" dirty="0" smtClean="0">
                <a:solidFill>
                  <a:srgbClr val="506067"/>
                </a:solidFill>
                <a:latin typeface="Lucida Sans Unicode"/>
                <a:cs typeface="Lucida Sans Unicode"/>
              </a:rPr>
              <a:t>e</a:t>
            </a:r>
            <a:r>
              <a:rPr sz="1600" spc="-150" dirty="0" smtClean="0">
                <a:solidFill>
                  <a:srgbClr val="506067"/>
                </a:solidFill>
                <a:latin typeface="Lucida Sans Unicode"/>
                <a:cs typeface="Lucida Sans Unicode"/>
              </a:rPr>
              <a:t> </a:t>
            </a:r>
            <a:r>
              <a:rPr sz="1600" spc="-45" dirty="0" smtClean="0">
                <a:solidFill>
                  <a:srgbClr val="506067"/>
                </a:solidFill>
                <a:latin typeface="Lucida Sans Unicode"/>
                <a:cs typeface="Lucida Sans Unicode"/>
              </a:rPr>
              <a:t>(</a:t>
            </a:r>
            <a:r>
              <a:rPr sz="1600" spc="-95" dirty="0" smtClean="0">
                <a:solidFill>
                  <a:srgbClr val="506067"/>
                </a:solidFill>
                <a:latin typeface="Lucida Sans Unicode"/>
                <a:cs typeface="Lucida Sans Unicode"/>
              </a:rPr>
              <a:t>li</a:t>
            </a:r>
            <a:r>
              <a:rPr sz="1600" spc="-160" dirty="0" smtClean="0">
                <a:solidFill>
                  <a:srgbClr val="506067"/>
                </a:solidFill>
                <a:latin typeface="Lucida Sans Unicode"/>
                <a:cs typeface="Lucida Sans Unicode"/>
              </a:rPr>
              <a:t>n</a:t>
            </a:r>
            <a:r>
              <a:rPr sz="1600" spc="-105" dirty="0" smtClean="0">
                <a:solidFill>
                  <a:srgbClr val="506067"/>
                </a:solidFill>
                <a:latin typeface="Lucida Sans Unicode"/>
                <a:cs typeface="Lucida Sans Unicode"/>
              </a:rPr>
              <a:t>e</a:t>
            </a:r>
            <a:r>
              <a:rPr sz="1600" spc="-125" dirty="0" smtClean="0">
                <a:solidFill>
                  <a:srgbClr val="506067"/>
                </a:solidFill>
                <a:latin typeface="Lucida Sans Unicode"/>
                <a:cs typeface="Lucida Sans Unicode"/>
              </a:rPr>
              <a:t>a</a:t>
            </a:r>
            <a:r>
              <a:rPr sz="1600" spc="-130" dirty="0" smtClean="0">
                <a:solidFill>
                  <a:srgbClr val="506067"/>
                </a:solidFill>
                <a:latin typeface="Lucida Sans Unicode"/>
                <a:cs typeface="Lucida Sans Unicode"/>
              </a:rPr>
              <a:t>r</a:t>
            </a:r>
            <a:r>
              <a:rPr sz="1600" spc="-100" dirty="0" smtClean="0">
                <a:solidFill>
                  <a:srgbClr val="506067"/>
                </a:solidFill>
                <a:latin typeface="Lucida Sans Unicode"/>
                <a:cs typeface="Lucida Sans Unicode"/>
              </a:rPr>
              <a:t>e</a:t>
            </a:r>
            <a:r>
              <a:rPr sz="1600" spc="-140" dirty="0" smtClean="0">
                <a:solidFill>
                  <a:srgbClr val="506067"/>
                </a:solidFill>
                <a:latin typeface="Lucida Sans Unicode"/>
                <a:cs typeface="Lucida Sans Unicode"/>
              </a:rPr>
              <a:t> </a:t>
            </a:r>
            <a:r>
              <a:rPr sz="1600" spc="-185"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50" dirty="0" smtClean="0">
                <a:solidFill>
                  <a:srgbClr val="506067"/>
                </a:solidFill>
                <a:latin typeface="Lucida Sans Unicode"/>
                <a:cs typeface="Lucida Sans Unicode"/>
              </a:rPr>
              <a:t>g</a:t>
            </a:r>
            <a:r>
              <a:rPr sz="1600" spc="-130"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04" dirty="0" smtClean="0">
                <a:solidFill>
                  <a:srgbClr val="506067"/>
                </a:solidFill>
                <a:latin typeface="Lucida Sans Unicode"/>
                <a:cs typeface="Lucida Sans Unicode"/>
              </a:rPr>
              <a:t>ss</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150" dirty="0" smtClean="0">
                <a:solidFill>
                  <a:srgbClr val="506067"/>
                </a:solidFill>
                <a:latin typeface="Lucida Sans Unicode"/>
                <a:cs typeface="Lucida Sans Unicode"/>
              </a:rPr>
              <a:t>n</a:t>
            </a:r>
            <a:r>
              <a:rPr sz="1600" spc="-204" dirty="0" smtClean="0">
                <a:solidFill>
                  <a:srgbClr val="506067"/>
                </a:solidFill>
                <a:latin typeface="Lucida Sans Unicode"/>
                <a:cs typeface="Lucida Sans Unicode"/>
              </a:rPr>
              <a:t>s</a:t>
            </a:r>
            <a:r>
              <a:rPr sz="1600" spc="-125" dirty="0" smtClean="0">
                <a:solidFill>
                  <a:srgbClr val="506067"/>
                </a:solidFill>
                <a:latin typeface="Lucida Sans Unicode"/>
                <a:cs typeface="Lucida Sans Unicode"/>
              </a:rPr>
              <a:t>a</a:t>
            </a:r>
            <a:r>
              <a:rPr sz="1600" spc="-160" dirty="0" smtClean="0">
                <a:solidFill>
                  <a:srgbClr val="506067"/>
                </a:solidFill>
                <a:latin typeface="Lucida Sans Unicode"/>
                <a:cs typeface="Lucida Sans Unicode"/>
              </a:rPr>
              <a:t>n</a:t>
            </a:r>
            <a:r>
              <a:rPr sz="1600" spc="-125" dirty="0" smtClean="0">
                <a:solidFill>
                  <a:srgbClr val="506067"/>
                </a:solidFill>
                <a:latin typeface="Lucida Sans Unicode"/>
                <a:cs typeface="Lucida Sans Unicode"/>
              </a:rPr>
              <a:t>a</a:t>
            </a:r>
            <a:r>
              <a:rPr sz="1600" spc="-95" dirty="0" smtClean="0">
                <a:solidFill>
                  <a:srgbClr val="506067"/>
                </a:solidFill>
                <a:latin typeface="Lucida Sans Unicode"/>
                <a:cs typeface="Lucida Sans Unicode"/>
              </a:rPr>
              <a:t>l</a:t>
            </a:r>
            <a:r>
              <a:rPr sz="1600" spc="-135" dirty="0" smtClean="0">
                <a:solidFill>
                  <a:srgbClr val="506067"/>
                </a:solidFill>
                <a:latin typeface="Lucida Sans Unicode"/>
                <a:cs typeface="Lucida Sans Unicode"/>
              </a:rPr>
              <a:t>y</a:t>
            </a:r>
            <a:r>
              <a:rPr sz="1600" spc="-204" dirty="0" smtClean="0">
                <a:solidFill>
                  <a:srgbClr val="506067"/>
                </a:solidFill>
                <a:latin typeface="Lucida Sans Unicode"/>
                <a:cs typeface="Lucida Sans Unicode"/>
              </a:rPr>
              <a:t>s</a:t>
            </a:r>
            <a:r>
              <a:rPr sz="1600" spc="-105" dirty="0" smtClean="0">
                <a:solidFill>
                  <a:srgbClr val="506067"/>
                </a:solidFill>
                <a:latin typeface="Lucida Sans Unicode"/>
                <a:cs typeface="Lucida Sans Unicode"/>
              </a:rPr>
              <a:t>e</a:t>
            </a:r>
            <a:r>
              <a:rPr sz="1600" spc="-40" dirty="0" smtClean="0">
                <a:solidFill>
                  <a:srgbClr val="506067"/>
                </a:solidFill>
                <a:latin typeface="Lucida Sans Unicode"/>
                <a:cs typeface="Lucida Sans Unicode"/>
              </a:rPr>
              <a:t>)</a:t>
            </a:r>
            <a:endParaRPr sz="1600" dirty="0">
              <a:latin typeface="Lucida Sans Unicode"/>
              <a:cs typeface="Lucida Sans Unicode"/>
            </a:endParaRPr>
          </a:p>
          <a:p>
            <a:pPr>
              <a:lnSpc>
                <a:spcPts val="600"/>
              </a:lnSpc>
              <a:spcBef>
                <a:spcPts val="0"/>
              </a:spcBef>
              <a:buClr>
                <a:srgbClr val="910A2F"/>
              </a:buClr>
              <a:buFont typeface="Webdings"/>
              <a:buChar char="■"/>
            </a:pPr>
            <a:endParaRPr sz="600" dirty="0"/>
          </a:p>
          <a:p>
            <a:pPr marL="280670" marR="12700" indent="-268605">
              <a:lnSpc>
                <a:spcPct val="100000"/>
              </a:lnSpc>
              <a:buClr>
                <a:srgbClr val="910A2F"/>
              </a:buClr>
              <a:buFont typeface="Webdings"/>
              <a:buChar char="■"/>
              <a:tabLst>
                <a:tab pos="280670" algn="l"/>
              </a:tabLst>
            </a:pPr>
            <a:r>
              <a:rPr sz="1600" spc="-229" dirty="0" smtClean="0">
                <a:solidFill>
                  <a:srgbClr val="506067"/>
                </a:solidFill>
                <a:latin typeface="Lucida Sans Unicode"/>
                <a:cs typeface="Lucida Sans Unicode"/>
              </a:rPr>
              <a:t>Z</a:t>
            </a:r>
            <a:r>
              <a:rPr sz="1600" spc="-105" dirty="0" smtClean="0">
                <a:solidFill>
                  <a:srgbClr val="506067"/>
                </a:solidFill>
                <a:latin typeface="Lucida Sans Unicode"/>
                <a:cs typeface="Lucida Sans Unicode"/>
              </a:rPr>
              <a:t>i</a:t>
            </a:r>
            <a:r>
              <a:rPr sz="1600" spc="-140" dirty="0" smtClean="0">
                <a:solidFill>
                  <a:srgbClr val="506067"/>
                </a:solidFill>
                <a:latin typeface="Lucida Sans Unicode"/>
                <a:cs typeface="Lucida Sans Unicode"/>
              </a:rPr>
              <a:t>e</a:t>
            </a:r>
            <a:r>
              <a:rPr sz="1600" spc="-70" dirty="0" smtClean="0">
                <a:solidFill>
                  <a:srgbClr val="506067"/>
                </a:solidFill>
                <a:latin typeface="Lucida Sans Unicode"/>
                <a:cs typeface="Lucida Sans Unicode"/>
              </a:rPr>
              <a:t>l</a:t>
            </a:r>
            <a:r>
              <a:rPr sz="1600" spc="-140" dirty="0" smtClean="0">
                <a:solidFill>
                  <a:srgbClr val="506067"/>
                </a:solidFill>
                <a:latin typeface="Lucida Sans Unicode"/>
                <a:cs typeface="Lucida Sans Unicode"/>
              </a:rPr>
              <a:t> </a:t>
            </a:r>
            <a:r>
              <a:rPr sz="1600" spc="-175" dirty="0" smtClean="0">
                <a:solidFill>
                  <a:srgbClr val="506067"/>
                </a:solidFill>
                <a:latin typeface="Lucida Sans Unicode"/>
                <a:cs typeface="Lucida Sans Unicode"/>
              </a:rPr>
              <a:t>d</a:t>
            </a:r>
            <a:r>
              <a:rPr sz="1600" spc="-105"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r</a:t>
            </a:r>
            <a:r>
              <a:rPr sz="1600" spc="-140" dirty="0" smtClean="0">
                <a:solidFill>
                  <a:srgbClr val="506067"/>
                </a:solidFill>
                <a:latin typeface="Lucida Sans Unicode"/>
                <a:cs typeface="Lucida Sans Unicode"/>
              </a:rPr>
              <a:t> </a:t>
            </a:r>
            <a:r>
              <a:rPr sz="1600" spc="-190" dirty="0" smtClean="0">
                <a:solidFill>
                  <a:srgbClr val="506067"/>
                </a:solidFill>
                <a:latin typeface="Lucida Sans Unicode"/>
                <a:cs typeface="Lucida Sans Unicode"/>
              </a:rPr>
              <a:t>A</a:t>
            </a:r>
            <a:r>
              <a:rPr sz="1600" spc="-160" dirty="0" smtClean="0">
                <a:solidFill>
                  <a:srgbClr val="506067"/>
                </a:solidFill>
                <a:latin typeface="Lucida Sans Unicode"/>
                <a:cs typeface="Lucida Sans Unicode"/>
              </a:rPr>
              <a:t>n</a:t>
            </a:r>
            <a:r>
              <a:rPr sz="1600" spc="-125" dirty="0" smtClean="0">
                <a:solidFill>
                  <a:srgbClr val="506067"/>
                </a:solidFill>
                <a:latin typeface="Lucida Sans Unicode"/>
                <a:cs typeface="Lucida Sans Unicode"/>
              </a:rPr>
              <a:t>a</a:t>
            </a:r>
            <a:r>
              <a:rPr sz="1600" spc="-95" dirty="0" smtClean="0">
                <a:solidFill>
                  <a:srgbClr val="506067"/>
                </a:solidFill>
                <a:latin typeface="Lucida Sans Unicode"/>
                <a:cs typeface="Lucida Sans Unicode"/>
              </a:rPr>
              <a:t>l</a:t>
            </a:r>
            <a:r>
              <a:rPr sz="1600" spc="-135" dirty="0" smtClean="0">
                <a:solidFill>
                  <a:srgbClr val="506067"/>
                </a:solidFill>
                <a:latin typeface="Lucida Sans Unicode"/>
                <a:cs typeface="Lucida Sans Unicode"/>
              </a:rPr>
              <a:t>y</a:t>
            </a:r>
            <a:r>
              <a:rPr sz="1600" spc="-204" dirty="0" smtClean="0">
                <a:solidFill>
                  <a:srgbClr val="506067"/>
                </a:solidFill>
                <a:latin typeface="Lucida Sans Unicode"/>
                <a:cs typeface="Lucida Sans Unicode"/>
              </a:rPr>
              <a:t>s</a:t>
            </a:r>
            <a:r>
              <a:rPr sz="1600" spc="-105" dirty="0" smtClean="0">
                <a:solidFill>
                  <a:srgbClr val="506067"/>
                </a:solidFill>
                <a:latin typeface="Lucida Sans Unicode"/>
                <a:cs typeface="Lucida Sans Unicode"/>
              </a:rPr>
              <a:t>e</a:t>
            </a:r>
            <a:r>
              <a:rPr sz="1600" spc="-85" dirty="0" smtClean="0">
                <a:solidFill>
                  <a:srgbClr val="506067"/>
                </a:solidFill>
                <a:latin typeface="Lucida Sans Unicode"/>
                <a:cs typeface="Lucida Sans Unicode"/>
              </a:rPr>
              <a:t>:</a:t>
            </a:r>
            <a:r>
              <a:rPr sz="1600" spc="-155" dirty="0" smtClean="0">
                <a:solidFill>
                  <a:srgbClr val="506067"/>
                </a:solidFill>
                <a:latin typeface="Lucida Sans Unicode"/>
                <a:cs typeface="Lucida Sans Unicode"/>
              </a:rPr>
              <a:t> </a:t>
            </a:r>
            <a:r>
              <a:rPr sz="1600" spc="-55" dirty="0" smtClean="0">
                <a:solidFill>
                  <a:srgbClr val="506067"/>
                </a:solidFill>
                <a:latin typeface="Lucida Sans Unicode"/>
                <a:cs typeface="Lucida Sans Unicode"/>
              </a:rPr>
              <a:t>I</a:t>
            </a:r>
            <a:r>
              <a:rPr sz="1600" spc="-175" dirty="0" smtClean="0">
                <a:solidFill>
                  <a:srgbClr val="506067"/>
                </a:solidFill>
                <a:latin typeface="Lucida Sans Unicode"/>
                <a:cs typeface="Lucida Sans Unicode"/>
              </a:rPr>
              <a:t>d</a:t>
            </a:r>
            <a:r>
              <a:rPr sz="1600" spc="-105" dirty="0" smtClean="0">
                <a:solidFill>
                  <a:srgbClr val="506067"/>
                </a:solidFill>
                <a:latin typeface="Lucida Sans Unicode"/>
                <a:cs typeface="Lucida Sans Unicode"/>
              </a:rPr>
              <a:t>e</a:t>
            </a:r>
            <a:r>
              <a:rPr sz="1600" spc="-175" dirty="0" smtClean="0">
                <a:solidFill>
                  <a:srgbClr val="506067"/>
                </a:solidFill>
                <a:latin typeface="Lucida Sans Unicode"/>
                <a:cs typeface="Lucida Sans Unicode"/>
              </a:rPr>
              <a:t>n</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05" dirty="0" smtClean="0">
                <a:solidFill>
                  <a:srgbClr val="506067"/>
                </a:solidFill>
                <a:latin typeface="Lucida Sans Unicode"/>
                <a:cs typeface="Lucida Sans Unicode"/>
              </a:rPr>
              <a:t>f</a:t>
            </a:r>
            <a:r>
              <a:rPr sz="1600" spc="-95" dirty="0" smtClean="0">
                <a:solidFill>
                  <a:srgbClr val="506067"/>
                </a:solidFill>
                <a:latin typeface="Lucida Sans Unicode"/>
                <a:cs typeface="Lucida Sans Unicode"/>
              </a:rPr>
              <a:t>i</a:t>
            </a:r>
            <a:r>
              <a:rPr sz="1600" spc="-245" dirty="0" smtClean="0">
                <a:solidFill>
                  <a:srgbClr val="506067"/>
                </a:solidFill>
                <a:latin typeface="Lucida Sans Unicode"/>
                <a:cs typeface="Lucida Sans Unicode"/>
              </a:rPr>
              <a:t>k</a:t>
            </a:r>
            <a:r>
              <a:rPr sz="1600" spc="-135" dirty="0" smtClean="0">
                <a:solidFill>
                  <a:srgbClr val="506067"/>
                </a:solidFill>
                <a:latin typeface="Lucida Sans Unicode"/>
                <a:cs typeface="Lucida Sans Unicode"/>
              </a:rPr>
              <a:t>a</a:t>
            </a:r>
            <a:r>
              <a:rPr sz="1600" spc="-65" dirty="0" smtClean="0">
                <a:solidFill>
                  <a:srgbClr val="506067"/>
                </a:solidFill>
                <a:latin typeface="Lucida Sans Unicode"/>
                <a:cs typeface="Lucida Sans Unicode"/>
              </a:rPr>
              <a:t>t</a:t>
            </a:r>
            <a:r>
              <a:rPr sz="1600" spc="-110"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150" dirty="0" smtClean="0">
                <a:solidFill>
                  <a:srgbClr val="506067"/>
                </a:solidFill>
                <a:latin typeface="Lucida Sans Unicode"/>
                <a:cs typeface="Lucida Sans Unicode"/>
              </a:rPr>
              <a:t>n</a:t>
            </a:r>
            <a:r>
              <a:rPr sz="1600" spc="-170"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60" dirty="0" smtClean="0">
                <a:solidFill>
                  <a:srgbClr val="506067"/>
                </a:solidFill>
                <a:latin typeface="Lucida Sans Unicode"/>
                <a:cs typeface="Lucida Sans Unicode"/>
              </a:rPr>
              <a:t>n</a:t>
            </a:r>
            <a:r>
              <a:rPr sz="1600" spc="-105"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r</a:t>
            </a:r>
            <a:r>
              <a:rPr sz="1600" spc="-140" dirty="0" smtClean="0">
                <a:solidFill>
                  <a:srgbClr val="506067"/>
                </a:solidFill>
                <a:latin typeface="Lucida Sans Unicode"/>
                <a:cs typeface="Lucida Sans Unicode"/>
              </a:rPr>
              <a:t> </a:t>
            </a:r>
            <a:r>
              <a:rPr sz="1600" spc="-135" dirty="0" smtClean="0">
                <a:solidFill>
                  <a:srgbClr val="506067"/>
                </a:solidFill>
                <a:latin typeface="Lucida Sans Unicode"/>
                <a:cs typeface="Lucida Sans Unicode"/>
              </a:rPr>
              <a:t>F</a:t>
            </a:r>
            <a:r>
              <a:rPr sz="1600" spc="-180" dirty="0" smtClean="0">
                <a:solidFill>
                  <a:srgbClr val="506067"/>
                </a:solidFill>
                <a:latin typeface="Lucida Sans Unicode"/>
                <a:cs typeface="Lucida Sans Unicode"/>
              </a:rPr>
              <a:t>un</a:t>
            </a:r>
            <a:r>
              <a:rPr sz="1600" spc="-190" dirty="0" smtClean="0">
                <a:solidFill>
                  <a:srgbClr val="506067"/>
                </a:solidFill>
                <a:latin typeface="Lucida Sans Unicode"/>
                <a:cs typeface="Lucida Sans Unicode"/>
              </a:rPr>
              <a:t>k</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200" dirty="0" smtClean="0">
                <a:solidFill>
                  <a:srgbClr val="506067"/>
                </a:solidFill>
                <a:latin typeface="Lucida Sans Unicode"/>
                <a:cs typeface="Lucida Sans Unicode"/>
              </a:rPr>
              <a:t>n</a:t>
            </a:r>
            <a:r>
              <a:rPr sz="1600" spc="-170" dirty="0" smtClean="0">
                <a:solidFill>
                  <a:srgbClr val="506067"/>
                </a:solidFill>
                <a:latin typeface="Lucida Sans Unicode"/>
                <a:cs typeface="Lucida Sans Unicode"/>
              </a:rPr>
              <a:t>s</a:t>
            </a:r>
            <a:r>
              <a:rPr sz="1600" spc="-245" dirty="0" smtClean="0">
                <a:solidFill>
                  <a:srgbClr val="506067"/>
                </a:solidFill>
                <a:latin typeface="Lucida Sans Unicode"/>
                <a:cs typeface="Lucida Sans Unicode"/>
              </a:rPr>
              <a:t>k</a:t>
            </a:r>
            <a:r>
              <a:rPr sz="1600" spc="-160" dirty="0" smtClean="0">
                <a:solidFill>
                  <a:srgbClr val="506067"/>
                </a:solidFill>
                <a:latin typeface="Lucida Sans Unicode"/>
                <a:cs typeface="Lucida Sans Unicode"/>
              </a:rPr>
              <a:t>u</a:t>
            </a:r>
            <a:r>
              <a:rPr sz="1600" spc="-100" dirty="0" smtClean="0">
                <a:solidFill>
                  <a:srgbClr val="506067"/>
                </a:solidFill>
                <a:latin typeface="Lucida Sans Unicode"/>
                <a:cs typeface="Lucida Sans Unicode"/>
              </a:rPr>
              <a:t>r</a:t>
            </a:r>
            <a:r>
              <a:rPr sz="1600" spc="-135" dirty="0" smtClean="0">
                <a:solidFill>
                  <a:srgbClr val="506067"/>
                </a:solidFill>
                <a:latin typeface="Lucida Sans Unicode"/>
                <a:cs typeface="Lucida Sans Unicode"/>
              </a:rPr>
              <a:t>v</a:t>
            </a:r>
            <a:r>
              <a:rPr sz="1600" spc="-100" dirty="0" smtClean="0">
                <a:solidFill>
                  <a:srgbClr val="506067"/>
                </a:solidFill>
                <a:latin typeface="Lucida Sans Unicode"/>
                <a:cs typeface="Lucida Sans Unicode"/>
              </a:rPr>
              <a:t>e</a:t>
            </a:r>
            <a:r>
              <a:rPr sz="1600" spc="-114" dirty="0" smtClean="0">
                <a:solidFill>
                  <a:srgbClr val="506067"/>
                </a:solidFill>
                <a:latin typeface="Lucida Sans Unicode"/>
                <a:cs typeface="Lucida Sans Unicode"/>
              </a:rPr>
              <a:t> </a:t>
            </a:r>
            <a:r>
              <a:rPr sz="1600" spc="-305" dirty="0" smtClean="0">
                <a:solidFill>
                  <a:srgbClr val="506067"/>
                </a:solidFill>
                <a:latin typeface="Lucida Sans Unicode"/>
                <a:cs typeface="Lucida Sans Unicode"/>
              </a:rPr>
              <a:t>z</a:t>
            </a:r>
            <a:r>
              <a:rPr sz="1600" spc="-160" dirty="0" smtClean="0">
                <a:solidFill>
                  <a:srgbClr val="506067"/>
                </a:solidFill>
                <a:latin typeface="Lucida Sans Unicode"/>
                <a:cs typeface="Lucida Sans Unicode"/>
              </a:rPr>
              <a:t>u</a:t>
            </a:r>
            <a:r>
              <a:rPr sz="1600" spc="-135"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f</a:t>
            </a:r>
            <a:r>
              <a:rPr sz="1600" spc="-95" dirty="0" smtClean="0">
                <a:solidFill>
                  <a:srgbClr val="506067"/>
                </a:solidFill>
                <a:latin typeface="Lucida Sans Unicode"/>
                <a:cs typeface="Lucida Sans Unicode"/>
              </a:rPr>
              <a:t>i</a:t>
            </a:r>
            <a:r>
              <a:rPr sz="1600" spc="-150" dirty="0" smtClean="0">
                <a:solidFill>
                  <a:srgbClr val="506067"/>
                </a:solidFill>
                <a:latin typeface="Lucida Sans Unicode"/>
                <a:cs typeface="Lucida Sans Unicode"/>
              </a:rPr>
              <a:t>nd</a:t>
            </a:r>
            <a:r>
              <a:rPr sz="1600" spc="-140" dirty="0" smtClean="0">
                <a:solidFill>
                  <a:srgbClr val="506067"/>
                </a:solidFill>
                <a:latin typeface="Lucida Sans Unicode"/>
                <a:cs typeface="Lucida Sans Unicode"/>
              </a:rPr>
              <a:t>e</a:t>
            </a:r>
            <a:r>
              <a:rPr sz="1600" spc="-135" dirty="0" smtClean="0">
                <a:solidFill>
                  <a:srgbClr val="506067"/>
                </a:solidFill>
                <a:latin typeface="Lucida Sans Unicode"/>
                <a:cs typeface="Lucida Sans Unicode"/>
              </a:rPr>
              <a:t>n,</a:t>
            </a:r>
            <a:r>
              <a:rPr sz="1600" spc="-165" dirty="0" smtClean="0">
                <a:solidFill>
                  <a:srgbClr val="506067"/>
                </a:solidFill>
                <a:latin typeface="Lucida Sans Unicode"/>
                <a:cs typeface="Lucida Sans Unicode"/>
              </a:rPr>
              <a:t> </a:t>
            </a:r>
            <a:r>
              <a:rPr sz="1600" spc="-185" dirty="0" smtClean="0">
                <a:solidFill>
                  <a:srgbClr val="506067"/>
                </a:solidFill>
                <a:latin typeface="Lucida Sans Unicode"/>
                <a:cs typeface="Lucida Sans Unicode"/>
              </a:rPr>
              <a:t>d</a:t>
            </a:r>
            <a:r>
              <a:rPr sz="1600" spc="-80" dirty="0" smtClean="0">
                <a:solidFill>
                  <a:srgbClr val="506067"/>
                </a:solidFill>
                <a:latin typeface="Lucida Sans Unicode"/>
                <a:cs typeface="Lucida Sans Unicode"/>
              </a:rPr>
              <a:t>i</a:t>
            </a:r>
            <a:r>
              <a:rPr sz="1600" spc="-100" dirty="0" smtClean="0">
                <a:solidFill>
                  <a:srgbClr val="506067"/>
                </a:solidFill>
                <a:latin typeface="Lucida Sans Unicode"/>
                <a:cs typeface="Lucida Sans Unicode"/>
              </a:rPr>
              <a:t>e</a:t>
            </a:r>
            <a:r>
              <a:rPr sz="1600" spc="-150" dirty="0" smtClean="0">
                <a:solidFill>
                  <a:srgbClr val="506067"/>
                </a:solidFill>
                <a:latin typeface="Lucida Sans Unicode"/>
                <a:cs typeface="Lucida Sans Unicode"/>
              </a:rPr>
              <a:t> </a:t>
            </a:r>
            <a:r>
              <a:rPr sz="1600" spc="-229" dirty="0" smtClean="0">
                <a:solidFill>
                  <a:srgbClr val="506067"/>
                </a:solidFill>
                <a:latin typeface="Lucida Sans Unicode"/>
                <a:cs typeface="Lucida Sans Unicode"/>
              </a:rPr>
              <a:t>m</a:t>
            </a:r>
            <a:r>
              <a:rPr sz="1600" spc="-155" dirty="0" smtClean="0">
                <a:solidFill>
                  <a:srgbClr val="506067"/>
                </a:solidFill>
                <a:latin typeface="Lucida Sans Unicode"/>
                <a:cs typeface="Lucida Sans Unicode"/>
              </a:rPr>
              <a:t>ö</a:t>
            </a:r>
            <a:r>
              <a:rPr sz="1600" spc="-250" dirty="0" smtClean="0">
                <a:solidFill>
                  <a:srgbClr val="506067"/>
                </a:solidFill>
                <a:latin typeface="Lucida Sans Unicode"/>
                <a:cs typeface="Lucida Sans Unicode"/>
              </a:rPr>
              <a:t>g</a:t>
            </a:r>
            <a:r>
              <a:rPr sz="1600" spc="-95" dirty="0" smtClean="0">
                <a:solidFill>
                  <a:srgbClr val="506067"/>
                </a:solidFill>
                <a:latin typeface="Lucida Sans Unicode"/>
                <a:cs typeface="Lucida Sans Unicode"/>
              </a:rPr>
              <a:t>li</a:t>
            </a:r>
            <a:r>
              <a:rPr sz="1600" spc="-155" dirty="0" smtClean="0">
                <a:solidFill>
                  <a:srgbClr val="506067"/>
                </a:solidFill>
                <a:latin typeface="Lucida Sans Unicode"/>
                <a:cs typeface="Lucida Sans Unicode"/>
              </a:rPr>
              <a:t>c</a:t>
            </a:r>
            <a:r>
              <a:rPr sz="1600" spc="-200" dirty="0" smtClean="0">
                <a:solidFill>
                  <a:srgbClr val="506067"/>
                </a:solidFill>
                <a:latin typeface="Lucida Sans Unicode"/>
                <a:cs typeface="Lucida Sans Unicode"/>
              </a:rPr>
              <a:t>h</a:t>
            </a:r>
            <a:r>
              <a:rPr sz="1600" spc="-180" dirty="0" smtClean="0">
                <a:solidFill>
                  <a:srgbClr val="506067"/>
                </a:solidFill>
                <a:latin typeface="Lucida Sans Unicode"/>
                <a:cs typeface="Lucida Sans Unicode"/>
              </a:rPr>
              <a:t>s</a:t>
            </a:r>
            <a:r>
              <a:rPr sz="1600" spc="-70" dirty="0" smtClean="0">
                <a:solidFill>
                  <a:srgbClr val="506067"/>
                </a:solidFill>
                <a:latin typeface="Lucida Sans Unicode"/>
                <a:cs typeface="Lucida Sans Unicode"/>
              </a:rPr>
              <a:t>t</a:t>
            </a:r>
            <a:r>
              <a:rPr sz="1600" spc="-155" dirty="0" smtClean="0">
                <a:solidFill>
                  <a:srgbClr val="506067"/>
                </a:solidFill>
                <a:latin typeface="Lucida Sans Unicode"/>
                <a:cs typeface="Lucida Sans Unicode"/>
              </a:rPr>
              <a:t> </a:t>
            </a:r>
            <a:r>
              <a:rPr sz="1600" spc="-250" dirty="0" smtClean="0">
                <a:solidFill>
                  <a:srgbClr val="506067"/>
                </a:solidFill>
                <a:latin typeface="Lucida Sans Unicode"/>
                <a:cs typeface="Lucida Sans Unicode"/>
              </a:rPr>
              <a:t>g</a:t>
            </a:r>
            <a:r>
              <a:rPr sz="1600" spc="-114" dirty="0" smtClean="0">
                <a:solidFill>
                  <a:srgbClr val="506067"/>
                </a:solidFill>
                <a:latin typeface="Lucida Sans Unicode"/>
                <a:cs typeface="Lucida Sans Unicode"/>
              </a:rPr>
              <a:t>ut</a:t>
            </a:r>
            <a:r>
              <a:rPr sz="1600" spc="-155" dirty="0" smtClean="0">
                <a:solidFill>
                  <a:srgbClr val="506067"/>
                </a:solidFill>
                <a:latin typeface="Lucida Sans Unicode"/>
                <a:cs typeface="Lucida Sans Unicode"/>
              </a:rPr>
              <a:t> </a:t>
            </a:r>
            <a:r>
              <a:rPr sz="1600" spc="-305" dirty="0" smtClean="0">
                <a:solidFill>
                  <a:srgbClr val="506067"/>
                </a:solidFill>
                <a:latin typeface="Lucida Sans Unicode"/>
                <a:cs typeface="Lucida Sans Unicode"/>
              </a:rPr>
              <a:t>z</a:t>
            </a:r>
            <a:r>
              <a:rPr sz="1600" spc="-160" dirty="0" smtClean="0">
                <a:solidFill>
                  <a:srgbClr val="506067"/>
                </a:solidFill>
                <a:latin typeface="Lucida Sans Unicode"/>
                <a:cs typeface="Lucida Sans Unicode"/>
              </a:rPr>
              <a:t>u</a:t>
            </a:r>
            <a:r>
              <a:rPr sz="1600" spc="-135"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d</a:t>
            </a:r>
            <a:r>
              <a:rPr sz="1600" spc="-130"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45" dirty="0" smtClean="0">
                <a:solidFill>
                  <a:srgbClr val="506067"/>
                </a:solidFill>
                <a:latin typeface="Lucida Sans Unicode"/>
                <a:cs typeface="Lucida Sans Unicode"/>
              </a:rPr>
              <a:t> </a:t>
            </a:r>
            <a:r>
              <a:rPr sz="1600" spc="-204" dirty="0" smtClean="0">
                <a:solidFill>
                  <a:srgbClr val="506067"/>
                </a:solidFill>
                <a:latin typeface="Lucida Sans Unicode"/>
                <a:cs typeface="Lucida Sans Unicode"/>
              </a:rPr>
              <a:t>D</a:t>
            </a:r>
            <a:r>
              <a:rPr sz="1600" spc="-160" dirty="0" smtClean="0">
                <a:solidFill>
                  <a:srgbClr val="506067"/>
                </a:solidFill>
                <a:latin typeface="Lucida Sans Unicode"/>
                <a:cs typeface="Lucida Sans Unicode"/>
              </a:rPr>
              <a:t>a</a:t>
            </a:r>
            <a:r>
              <a:rPr sz="1600" spc="-8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85" dirty="0" smtClean="0">
                <a:solidFill>
                  <a:srgbClr val="506067"/>
                </a:solidFill>
                <a:latin typeface="Lucida Sans Unicode"/>
                <a:cs typeface="Lucida Sans Unicode"/>
              </a:rPr>
              <a:t> </a:t>
            </a:r>
            <a:r>
              <a:rPr sz="1600" spc="-175" dirty="0" smtClean="0">
                <a:solidFill>
                  <a:srgbClr val="506067"/>
                </a:solidFill>
                <a:latin typeface="Lucida Sans Unicode"/>
                <a:cs typeface="Lucida Sans Unicode"/>
              </a:rPr>
              <a:t>p</a:t>
            </a:r>
            <a:r>
              <a:rPr sz="1600" spc="-125" dirty="0" smtClean="0">
                <a:solidFill>
                  <a:srgbClr val="506067"/>
                </a:solidFill>
                <a:latin typeface="Lucida Sans Unicode"/>
                <a:cs typeface="Lucida Sans Unicode"/>
              </a:rPr>
              <a:t>a</a:t>
            </a:r>
            <a:r>
              <a:rPr sz="1600" spc="-204" dirty="0" smtClean="0">
                <a:solidFill>
                  <a:srgbClr val="506067"/>
                </a:solidFill>
                <a:latin typeface="Lucida Sans Unicode"/>
                <a:cs typeface="Lucida Sans Unicode"/>
              </a:rPr>
              <a:t>s</a:t>
            </a:r>
            <a:r>
              <a:rPr sz="1600" spc="-150" dirty="0" smtClean="0">
                <a:solidFill>
                  <a:srgbClr val="506067"/>
                </a:solidFill>
                <a:latin typeface="Lucida Sans Unicode"/>
                <a:cs typeface="Lucida Sans Unicode"/>
              </a:rPr>
              <a:t>st</a:t>
            </a:r>
            <a:endParaRPr sz="1600" dirty="0">
              <a:latin typeface="Lucida Sans Unicode"/>
              <a:cs typeface="Lucida Sans Unicode"/>
            </a:endParaRPr>
          </a:p>
          <a:p>
            <a:pPr>
              <a:lnSpc>
                <a:spcPts val="600"/>
              </a:lnSpc>
              <a:spcBef>
                <a:spcPts val="0"/>
              </a:spcBef>
              <a:buClr>
                <a:srgbClr val="910A2F"/>
              </a:buClr>
              <a:buFont typeface="Webdings"/>
              <a:buChar char="■"/>
            </a:pPr>
            <a:endParaRPr sz="600" dirty="0"/>
          </a:p>
          <a:p>
            <a:pPr marL="280670" marR="1981200" indent="-268605">
              <a:lnSpc>
                <a:spcPct val="100000"/>
              </a:lnSpc>
              <a:buClr>
                <a:srgbClr val="910A2F"/>
              </a:buClr>
              <a:buFont typeface="Webdings"/>
              <a:buChar char="■"/>
              <a:tabLst>
                <a:tab pos="280670" algn="l"/>
              </a:tabLst>
            </a:pPr>
            <a:r>
              <a:rPr sz="1600" spc="-135" dirty="0" smtClean="0">
                <a:solidFill>
                  <a:srgbClr val="506067"/>
                </a:solidFill>
                <a:latin typeface="Lucida Sans Unicode"/>
                <a:cs typeface="Lucida Sans Unicode"/>
              </a:rPr>
              <a:t>F</a:t>
            </a:r>
            <a:r>
              <a:rPr sz="1600" spc="-180" dirty="0" smtClean="0">
                <a:solidFill>
                  <a:srgbClr val="506067"/>
                </a:solidFill>
                <a:latin typeface="Lucida Sans Unicode"/>
                <a:cs typeface="Lucida Sans Unicode"/>
              </a:rPr>
              <a:t>un</a:t>
            </a:r>
            <a:r>
              <a:rPr sz="1600" spc="-190" dirty="0" smtClean="0">
                <a:solidFill>
                  <a:srgbClr val="506067"/>
                </a:solidFill>
                <a:latin typeface="Lucida Sans Unicode"/>
                <a:cs typeface="Lucida Sans Unicode"/>
              </a:rPr>
              <a:t>k</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160" dirty="0" smtClean="0">
                <a:solidFill>
                  <a:srgbClr val="506067"/>
                </a:solidFill>
                <a:latin typeface="Lucida Sans Unicode"/>
                <a:cs typeface="Lucida Sans Unicode"/>
              </a:rPr>
              <a:t>n</a:t>
            </a:r>
            <a:r>
              <a:rPr sz="1600" spc="-135"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i</a:t>
            </a:r>
            <a:r>
              <a:rPr sz="1600" spc="-204" dirty="0" smtClean="0">
                <a:solidFill>
                  <a:srgbClr val="506067"/>
                </a:solidFill>
                <a:latin typeface="Lucida Sans Unicode"/>
                <a:cs typeface="Lucida Sans Unicode"/>
              </a:rPr>
              <a:t>s</a:t>
            </a:r>
            <a:r>
              <a:rPr sz="1600" spc="-70" dirty="0" smtClean="0">
                <a:solidFill>
                  <a:srgbClr val="506067"/>
                </a:solidFill>
                <a:latin typeface="Lucida Sans Unicode"/>
                <a:cs typeface="Lucida Sans Unicode"/>
              </a:rPr>
              <a:t>t</a:t>
            </a:r>
            <a:r>
              <a:rPr sz="1600" spc="-165"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600" spc="-80" dirty="0" smtClean="0">
                <a:solidFill>
                  <a:srgbClr val="506067"/>
                </a:solidFill>
                <a:latin typeface="Lucida Sans Unicode"/>
                <a:cs typeface="Lucida Sans Unicode"/>
              </a:rPr>
              <a:t>i</a:t>
            </a:r>
            <a:r>
              <a:rPr sz="1600" spc="-180" dirty="0" smtClean="0">
                <a:solidFill>
                  <a:srgbClr val="506067"/>
                </a:solidFill>
                <a:latin typeface="Lucida Sans Unicode"/>
                <a:cs typeface="Lucida Sans Unicode"/>
              </a:rPr>
              <a:t>n</a:t>
            </a:r>
            <a:r>
              <a:rPr sz="1600" spc="-100" dirty="0" smtClean="0">
                <a:solidFill>
                  <a:srgbClr val="506067"/>
                </a:solidFill>
                <a:latin typeface="Lucida Sans Unicode"/>
                <a:cs typeface="Lucida Sans Unicode"/>
              </a:rPr>
              <a:t>e</a:t>
            </a:r>
            <a:r>
              <a:rPr sz="1600" spc="-140" dirty="0" smtClean="0">
                <a:solidFill>
                  <a:srgbClr val="506067"/>
                </a:solidFill>
                <a:latin typeface="Lucida Sans Unicode"/>
                <a:cs typeface="Lucida Sans Unicode"/>
              </a:rPr>
              <a:t> </a:t>
            </a:r>
            <a:r>
              <a:rPr sz="1600" spc="-75" dirty="0" smtClean="0">
                <a:solidFill>
                  <a:srgbClr val="506067"/>
                </a:solidFill>
                <a:latin typeface="Lucida Sans Unicode"/>
                <a:cs typeface="Lucida Sans Unicode"/>
              </a:rPr>
              <a:t>l</a:t>
            </a:r>
            <a:r>
              <a:rPr sz="1600" spc="-175" dirty="0" smtClean="0">
                <a:solidFill>
                  <a:srgbClr val="506067"/>
                </a:solidFill>
                <a:latin typeface="Lucida Sans Unicode"/>
                <a:cs typeface="Lucida Sans Unicode"/>
              </a:rPr>
              <a:t>o</a:t>
            </a:r>
            <a:r>
              <a:rPr sz="1600" spc="-250" dirty="0" smtClean="0">
                <a:solidFill>
                  <a:srgbClr val="506067"/>
                </a:solidFill>
                <a:latin typeface="Lucida Sans Unicode"/>
                <a:cs typeface="Lucida Sans Unicode"/>
              </a:rPr>
              <a:t>g</a:t>
            </a:r>
            <a:r>
              <a:rPr sz="1600" spc="-105" dirty="0" smtClean="0">
                <a:solidFill>
                  <a:srgbClr val="506067"/>
                </a:solidFill>
                <a:latin typeface="Lucida Sans Unicode"/>
                <a:cs typeface="Lucida Sans Unicode"/>
              </a:rPr>
              <a:t>i</a:t>
            </a:r>
            <a:r>
              <a:rPr sz="1600" spc="-204" dirty="0" smtClean="0">
                <a:solidFill>
                  <a:srgbClr val="506067"/>
                </a:solidFill>
                <a:latin typeface="Lucida Sans Unicode"/>
                <a:cs typeface="Lucida Sans Unicode"/>
              </a:rPr>
              <a:t>s</a:t>
            </a:r>
            <a:r>
              <a:rPr sz="1600" spc="-65"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i</a:t>
            </a:r>
            <a:r>
              <a:rPr sz="1600" spc="-195" dirty="0" smtClean="0">
                <a:solidFill>
                  <a:srgbClr val="506067"/>
                </a:solidFill>
                <a:latin typeface="Lucida Sans Unicode"/>
                <a:cs typeface="Lucida Sans Unicode"/>
              </a:rPr>
              <a:t>s</a:t>
            </a:r>
            <a:r>
              <a:rPr sz="1600" spc="-155" dirty="0" smtClean="0">
                <a:solidFill>
                  <a:srgbClr val="506067"/>
                </a:solidFill>
                <a:latin typeface="Lucida Sans Unicode"/>
                <a:cs typeface="Lucida Sans Unicode"/>
              </a:rPr>
              <a:t>c</a:t>
            </a:r>
            <a:r>
              <a:rPr sz="1600" spc="-160" dirty="0" smtClean="0">
                <a:solidFill>
                  <a:srgbClr val="506067"/>
                </a:solidFill>
                <a:latin typeface="Lucida Sans Unicode"/>
                <a:cs typeface="Lucida Sans Unicode"/>
              </a:rPr>
              <a:t>h</a:t>
            </a:r>
            <a:r>
              <a:rPr sz="1600" spc="-100" dirty="0" smtClean="0">
                <a:solidFill>
                  <a:srgbClr val="506067"/>
                </a:solidFill>
                <a:latin typeface="Lucida Sans Unicode"/>
                <a:cs typeface="Lucida Sans Unicode"/>
              </a:rPr>
              <a:t>e</a:t>
            </a:r>
            <a:r>
              <a:rPr sz="1600" spc="-175" dirty="0" smtClean="0">
                <a:solidFill>
                  <a:srgbClr val="506067"/>
                </a:solidFill>
                <a:latin typeface="Lucida Sans Unicode"/>
                <a:cs typeface="Lucida Sans Unicode"/>
              </a:rPr>
              <a:t> </a:t>
            </a:r>
            <a:r>
              <a:rPr sz="1600" spc="-135" dirty="0" smtClean="0">
                <a:solidFill>
                  <a:srgbClr val="506067"/>
                </a:solidFill>
                <a:latin typeface="Lucida Sans Unicode"/>
                <a:cs typeface="Lucida Sans Unicode"/>
              </a:rPr>
              <a:t>F</a:t>
            </a:r>
            <a:r>
              <a:rPr sz="1600" spc="-180" dirty="0" smtClean="0">
                <a:solidFill>
                  <a:srgbClr val="506067"/>
                </a:solidFill>
                <a:latin typeface="Lucida Sans Unicode"/>
                <a:cs typeface="Lucida Sans Unicode"/>
              </a:rPr>
              <a:t>un</a:t>
            </a:r>
            <a:r>
              <a:rPr sz="1600" spc="-190" dirty="0" smtClean="0">
                <a:solidFill>
                  <a:srgbClr val="506067"/>
                </a:solidFill>
                <a:latin typeface="Lucida Sans Unicode"/>
                <a:cs typeface="Lucida Sans Unicode"/>
              </a:rPr>
              <a:t>k</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160" dirty="0" smtClean="0">
                <a:solidFill>
                  <a:srgbClr val="506067"/>
                </a:solidFill>
                <a:latin typeface="Lucida Sans Unicode"/>
                <a:cs typeface="Lucida Sans Unicode"/>
              </a:rPr>
              <a:t>n</a:t>
            </a:r>
            <a:r>
              <a:rPr sz="1600" spc="-135" dirty="0" smtClean="0">
                <a:solidFill>
                  <a:srgbClr val="506067"/>
                </a:solidFill>
                <a:latin typeface="Lucida Sans Unicode"/>
                <a:cs typeface="Lucida Sans Unicode"/>
              </a:rPr>
              <a:t> </a:t>
            </a:r>
            <a:r>
              <a:rPr sz="1600" spc="-45" dirty="0" smtClean="0">
                <a:solidFill>
                  <a:srgbClr val="506067"/>
                </a:solidFill>
                <a:latin typeface="Lucida Sans Unicode"/>
                <a:cs typeface="Lucida Sans Unicode"/>
              </a:rPr>
              <a:t>(</a:t>
            </a:r>
            <a:r>
              <a:rPr sz="1600" spc="-145" dirty="0" smtClean="0">
                <a:solidFill>
                  <a:srgbClr val="506067"/>
                </a:solidFill>
                <a:latin typeface="Lucida Sans Unicode"/>
                <a:cs typeface="Lucida Sans Unicode"/>
              </a:rPr>
              <a:t>b</a:t>
            </a:r>
            <a:r>
              <a:rPr sz="1600" spc="-130"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i</a:t>
            </a:r>
            <a:r>
              <a:rPr sz="1600" spc="-140" dirty="0" smtClean="0">
                <a:solidFill>
                  <a:srgbClr val="506067"/>
                </a:solidFill>
                <a:latin typeface="Lucida Sans Unicode"/>
                <a:cs typeface="Lucida Sans Unicode"/>
              </a:rPr>
              <a:t> </a:t>
            </a:r>
            <a:r>
              <a:rPr sz="1600" spc="-95" dirty="0" smtClean="0">
                <a:solidFill>
                  <a:srgbClr val="506067"/>
                </a:solidFill>
                <a:latin typeface="Lucida Sans Unicode"/>
                <a:cs typeface="Lucida Sans Unicode"/>
              </a:rPr>
              <a:t>li</a:t>
            </a:r>
            <a:r>
              <a:rPr sz="1600" spc="-160" dirty="0" smtClean="0">
                <a:solidFill>
                  <a:srgbClr val="506067"/>
                </a:solidFill>
                <a:latin typeface="Lucida Sans Unicode"/>
                <a:cs typeface="Lucida Sans Unicode"/>
              </a:rPr>
              <a:t>n</a:t>
            </a:r>
            <a:r>
              <a:rPr sz="1600" spc="-105" dirty="0" smtClean="0">
                <a:solidFill>
                  <a:srgbClr val="506067"/>
                </a:solidFill>
                <a:latin typeface="Lucida Sans Unicode"/>
                <a:cs typeface="Lucida Sans Unicode"/>
              </a:rPr>
              <a:t>e</a:t>
            </a:r>
            <a:r>
              <a:rPr sz="1600" spc="-125" dirty="0" smtClean="0">
                <a:solidFill>
                  <a:srgbClr val="506067"/>
                </a:solidFill>
                <a:latin typeface="Lucida Sans Unicode"/>
                <a:cs typeface="Lucida Sans Unicode"/>
              </a:rPr>
              <a:t>a</a:t>
            </a:r>
            <a:r>
              <a:rPr sz="1600" spc="-130"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35" dirty="0" smtClean="0">
                <a:solidFill>
                  <a:srgbClr val="506067"/>
                </a:solidFill>
                <a:latin typeface="Lucida Sans Unicode"/>
                <a:cs typeface="Lucida Sans Unicode"/>
              </a:rPr>
              <a:t> </a:t>
            </a:r>
            <a:r>
              <a:rPr sz="1600" spc="-185"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50" dirty="0" smtClean="0">
                <a:solidFill>
                  <a:srgbClr val="506067"/>
                </a:solidFill>
                <a:latin typeface="Lucida Sans Unicode"/>
                <a:cs typeface="Lucida Sans Unicode"/>
              </a:rPr>
              <a:t>g</a:t>
            </a:r>
            <a:r>
              <a:rPr sz="1600" spc="-130"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04" dirty="0" smtClean="0">
                <a:solidFill>
                  <a:srgbClr val="506067"/>
                </a:solidFill>
                <a:latin typeface="Lucida Sans Unicode"/>
                <a:cs typeface="Lucida Sans Unicode"/>
              </a:rPr>
              <a:t>ss</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150" dirty="0" smtClean="0">
                <a:solidFill>
                  <a:srgbClr val="506067"/>
                </a:solidFill>
                <a:latin typeface="Lucida Sans Unicode"/>
                <a:cs typeface="Lucida Sans Unicode"/>
              </a:rPr>
              <a:t>n</a:t>
            </a:r>
            <a:r>
              <a:rPr sz="1600" spc="-204" dirty="0" smtClean="0">
                <a:solidFill>
                  <a:srgbClr val="506067"/>
                </a:solidFill>
                <a:latin typeface="Lucida Sans Unicode"/>
                <a:cs typeface="Lucida Sans Unicode"/>
              </a:rPr>
              <a:t>s</a:t>
            </a:r>
            <a:r>
              <a:rPr sz="1600" spc="-125" dirty="0" smtClean="0">
                <a:solidFill>
                  <a:srgbClr val="506067"/>
                </a:solidFill>
                <a:latin typeface="Lucida Sans Unicode"/>
                <a:cs typeface="Lucida Sans Unicode"/>
              </a:rPr>
              <a:t>a</a:t>
            </a:r>
            <a:r>
              <a:rPr sz="1600" spc="-160" dirty="0" smtClean="0">
                <a:solidFill>
                  <a:srgbClr val="506067"/>
                </a:solidFill>
                <a:latin typeface="Lucida Sans Unicode"/>
                <a:cs typeface="Lucida Sans Unicode"/>
              </a:rPr>
              <a:t>n</a:t>
            </a:r>
            <a:r>
              <a:rPr sz="1600" spc="-125" dirty="0" smtClean="0">
                <a:solidFill>
                  <a:srgbClr val="506067"/>
                </a:solidFill>
                <a:latin typeface="Lucida Sans Unicode"/>
                <a:cs typeface="Lucida Sans Unicode"/>
              </a:rPr>
              <a:t>a</a:t>
            </a:r>
            <a:r>
              <a:rPr sz="1600" spc="-95" dirty="0" smtClean="0">
                <a:solidFill>
                  <a:srgbClr val="506067"/>
                </a:solidFill>
                <a:latin typeface="Lucida Sans Unicode"/>
                <a:cs typeface="Lucida Sans Unicode"/>
              </a:rPr>
              <a:t>l</a:t>
            </a:r>
            <a:r>
              <a:rPr sz="1600" spc="-135" dirty="0" smtClean="0">
                <a:solidFill>
                  <a:srgbClr val="506067"/>
                </a:solidFill>
                <a:latin typeface="Lucida Sans Unicode"/>
                <a:cs typeface="Lucida Sans Unicode"/>
              </a:rPr>
              <a:t>y</a:t>
            </a:r>
            <a:r>
              <a:rPr sz="1600" spc="-204" dirty="0" smtClean="0">
                <a:solidFill>
                  <a:srgbClr val="506067"/>
                </a:solidFill>
                <a:latin typeface="Lucida Sans Unicode"/>
                <a:cs typeface="Lucida Sans Unicode"/>
              </a:rPr>
              <a:t>s</a:t>
            </a:r>
            <a:r>
              <a:rPr sz="1600" spc="-100" dirty="0" smtClean="0">
                <a:solidFill>
                  <a:srgbClr val="506067"/>
                </a:solidFill>
                <a:latin typeface="Lucida Sans Unicode"/>
                <a:cs typeface="Lucida Sans Unicode"/>
              </a:rPr>
              <a:t>e</a:t>
            </a:r>
            <a:r>
              <a:rPr sz="1600" spc="-60"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60" dirty="0" smtClean="0">
                <a:solidFill>
                  <a:srgbClr val="506067"/>
                </a:solidFill>
                <a:latin typeface="Lucida Sans Unicode"/>
                <a:cs typeface="Lucida Sans Unicode"/>
              </a:rPr>
              <a:t>n</a:t>
            </a:r>
            <a:r>
              <a:rPr sz="1600" spc="-100" dirty="0" smtClean="0">
                <a:solidFill>
                  <a:srgbClr val="506067"/>
                </a:solidFill>
                <a:latin typeface="Lucida Sans Unicode"/>
                <a:cs typeface="Lucida Sans Unicode"/>
              </a:rPr>
              <a:t>e</a:t>
            </a:r>
            <a:r>
              <a:rPr sz="1600" spc="-140" dirty="0" smtClean="0">
                <a:solidFill>
                  <a:srgbClr val="506067"/>
                </a:solidFill>
                <a:latin typeface="Lucida Sans Unicode"/>
                <a:cs typeface="Lucida Sans Unicode"/>
              </a:rPr>
              <a:t> </a:t>
            </a:r>
            <a:r>
              <a:rPr sz="1600" spc="-155" dirty="0" smtClean="0">
                <a:solidFill>
                  <a:srgbClr val="506067"/>
                </a:solidFill>
                <a:latin typeface="Lucida Sans Unicode"/>
                <a:cs typeface="Lucida Sans Unicode"/>
              </a:rPr>
              <a:t>G</a:t>
            </a:r>
            <a:r>
              <a:rPr sz="1600" spc="-105" dirty="0" smtClean="0">
                <a:solidFill>
                  <a:srgbClr val="506067"/>
                </a:solidFill>
                <a:latin typeface="Lucida Sans Unicode"/>
                <a:cs typeface="Lucida Sans Unicode"/>
              </a:rPr>
              <a:t>e</a:t>
            </a:r>
            <a:r>
              <a:rPr sz="1600" spc="-145" dirty="0" smtClean="0">
                <a:solidFill>
                  <a:srgbClr val="506067"/>
                </a:solidFill>
                <a:latin typeface="Lucida Sans Unicode"/>
                <a:cs typeface="Lucida Sans Unicode"/>
              </a:rPr>
              <a:t>r</a:t>
            </a:r>
            <a:r>
              <a:rPr sz="1600" spc="-125" dirty="0" smtClean="0">
                <a:solidFill>
                  <a:srgbClr val="506067"/>
                </a:solidFill>
                <a:latin typeface="Lucida Sans Unicode"/>
                <a:cs typeface="Lucida Sans Unicode"/>
              </a:rPr>
              <a:t>a</a:t>
            </a:r>
            <a:r>
              <a:rPr sz="1600" spc="-175" dirty="0" smtClean="0">
                <a:solidFill>
                  <a:srgbClr val="506067"/>
                </a:solidFill>
                <a:latin typeface="Lucida Sans Unicode"/>
                <a:cs typeface="Lucida Sans Unicode"/>
              </a:rPr>
              <a:t>d</a:t>
            </a:r>
            <a:r>
              <a:rPr sz="1600" spc="-105" dirty="0" smtClean="0">
                <a:solidFill>
                  <a:srgbClr val="506067"/>
                </a:solidFill>
                <a:latin typeface="Lucida Sans Unicode"/>
                <a:cs typeface="Lucida Sans Unicode"/>
              </a:rPr>
              <a:t>e</a:t>
            </a:r>
            <a:r>
              <a:rPr sz="1600" spc="-40" dirty="0" smtClean="0">
                <a:solidFill>
                  <a:srgbClr val="506067"/>
                </a:solidFill>
                <a:latin typeface="Lucida Sans Unicode"/>
                <a:cs typeface="Lucida Sans Unicode"/>
              </a:rPr>
              <a:t>)</a:t>
            </a:r>
            <a:endParaRPr sz="1600" dirty="0">
              <a:latin typeface="Lucida Sans Unicode"/>
              <a:cs typeface="Lucida Sans Unicode"/>
            </a:endParaRPr>
          </a:p>
          <a:p>
            <a:pPr>
              <a:lnSpc>
                <a:spcPts val="600"/>
              </a:lnSpc>
              <a:spcBef>
                <a:spcPts val="0"/>
              </a:spcBef>
              <a:buClr>
                <a:srgbClr val="910A2F"/>
              </a:buClr>
              <a:buFont typeface="Webdings"/>
              <a:buChar char="■"/>
            </a:pPr>
            <a:endParaRPr sz="600" dirty="0"/>
          </a:p>
          <a:p>
            <a:pPr marL="280670" marR="2437765" indent="-268605">
              <a:lnSpc>
                <a:spcPct val="100000"/>
              </a:lnSpc>
              <a:buClr>
                <a:srgbClr val="910A2F"/>
              </a:buClr>
              <a:buFont typeface="Webdings"/>
              <a:buChar char="■"/>
              <a:tabLst>
                <a:tab pos="280670" algn="l"/>
              </a:tabLst>
            </a:pPr>
            <a:r>
              <a:rPr sz="1600" spc="-25" dirty="0" smtClean="0">
                <a:solidFill>
                  <a:srgbClr val="506067"/>
                </a:solidFill>
                <a:latin typeface="Lucida Sans Unicode"/>
                <a:cs typeface="Lucida Sans Unicode"/>
              </a:rPr>
              <a:t>W</a:t>
            </a:r>
            <a:r>
              <a:rPr sz="1600" spc="-105" dirty="0" smtClean="0">
                <a:solidFill>
                  <a:srgbClr val="506067"/>
                </a:solidFill>
                <a:latin typeface="Lucida Sans Unicode"/>
                <a:cs typeface="Lucida Sans Unicode"/>
              </a:rPr>
              <a:t>er</a:t>
            </a:r>
            <a:r>
              <a:rPr sz="1600" spc="-80" dirty="0" smtClean="0">
                <a:solidFill>
                  <a:srgbClr val="506067"/>
                </a:solidFill>
                <a:latin typeface="Lucida Sans Unicode"/>
                <a:cs typeface="Lucida Sans Unicode"/>
              </a:rPr>
              <a:t>t</a:t>
            </a:r>
            <a:r>
              <a:rPr sz="1600" spc="-100" dirty="0" smtClean="0">
                <a:solidFill>
                  <a:srgbClr val="506067"/>
                </a:solidFill>
                <a:latin typeface="Lucida Sans Unicode"/>
                <a:cs typeface="Lucida Sans Unicode"/>
              </a:rPr>
              <a:t>e</a:t>
            </a:r>
            <a:r>
              <a:rPr sz="1600" spc="-114"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d</a:t>
            </a:r>
            <a:r>
              <a:rPr sz="1600" spc="-130"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r</a:t>
            </a:r>
            <a:r>
              <a:rPr sz="1600" spc="-140" dirty="0" smtClean="0">
                <a:solidFill>
                  <a:srgbClr val="506067"/>
                </a:solidFill>
                <a:latin typeface="Lucida Sans Unicode"/>
                <a:cs typeface="Lucida Sans Unicode"/>
              </a:rPr>
              <a:t> </a:t>
            </a:r>
            <a:r>
              <a:rPr sz="1600" spc="-95" dirty="0" smtClean="0">
                <a:solidFill>
                  <a:srgbClr val="506067"/>
                </a:solidFill>
                <a:latin typeface="Lucida Sans Unicode"/>
                <a:cs typeface="Lucida Sans Unicode"/>
              </a:rPr>
              <a:t>l</a:t>
            </a:r>
            <a:r>
              <a:rPr sz="1600" spc="-155" dirty="0" smtClean="0">
                <a:solidFill>
                  <a:srgbClr val="506067"/>
                </a:solidFill>
                <a:latin typeface="Lucida Sans Unicode"/>
                <a:cs typeface="Lucida Sans Unicode"/>
              </a:rPr>
              <a:t>o</a:t>
            </a:r>
            <a:r>
              <a:rPr sz="1600" spc="-250" dirty="0" smtClean="0">
                <a:solidFill>
                  <a:srgbClr val="506067"/>
                </a:solidFill>
                <a:latin typeface="Lucida Sans Unicode"/>
                <a:cs typeface="Lucida Sans Unicode"/>
              </a:rPr>
              <a:t>g</a:t>
            </a:r>
            <a:r>
              <a:rPr sz="1600" spc="-95" dirty="0" smtClean="0">
                <a:solidFill>
                  <a:srgbClr val="506067"/>
                </a:solidFill>
                <a:latin typeface="Lucida Sans Unicode"/>
                <a:cs typeface="Lucida Sans Unicode"/>
              </a:rPr>
              <a:t>i</a:t>
            </a:r>
            <a:r>
              <a:rPr sz="1600" spc="-215" dirty="0" smtClean="0">
                <a:solidFill>
                  <a:srgbClr val="506067"/>
                </a:solidFill>
                <a:latin typeface="Lucida Sans Unicode"/>
                <a:cs typeface="Lucida Sans Unicode"/>
              </a:rPr>
              <a:t>s</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204" dirty="0" smtClean="0">
                <a:solidFill>
                  <a:srgbClr val="506067"/>
                </a:solidFill>
                <a:latin typeface="Lucida Sans Unicode"/>
                <a:cs typeface="Lucida Sans Unicode"/>
              </a:rPr>
              <a:t>s</a:t>
            </a:r>
            <a:r>
              <a:rPr sz="1600" spc="-155" dirty="0" smtClean="0">
                <a:solidFill>
                  <a:srgbClr val="506067"/>
                </a:solidFill>
                <a:latin typeface="Lucida Sans Unicode"/>
                <a:cs typeface="Lucida Sans Unicode"/>
              </a:rPr>
              <a:t>c</a:t>
            </a:r>
            <a:r>
              <a:rPr sz="1600" spc="-140" dirty="0" smtClean="0">
                <a:solidFill>
                  <a:srgbClr val="506067"/>
                </a:solidFill>
                <a:latin typeface="Lucida Sans Unicode"/>
                <a:cs typeface="Lucida Sans Unicode"/>
              </a:rPr>
              <a:t>h</a:t>
            </a:r>
            <a:r>
              <a:rPr sz="1600" spc="-130"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70" dirty="0" smtClean="0">
                <a:solidFill>
                  <a:srgbClr val="506067"/>
                </a:solidFill>
                <a:latin typeface="Lucida Sans Unicode"/>
                <a:cs typeface="Lucida Sans Unicode"/>
              </a:rPr>
              <a:t> </a:t>
            </a:r>
            <a:r>
              <a:rPr sz="1600" spc="-135" dirty="0" smtClean="0">
                <a:solidFill>
                  <a:srgbClr val="506067"/>
                </a:solidFill>
                <a:latin typeface="Lucida Sans Unicode"/>
                <a:cs typeface="Lucida Sans Unicode"/>
              </a:rPr>
              <a:t>F</a:t>
            </a:r>
            <a:r>
              <a:rPr sz="1600" spc="-180" dirty="0" smtClean="0">
                <a:solidFill>
                  <a:srgbClr val="506067"/>
                </a:solidFill>
                <a:latin typeface="Lucida Sans Unicode"/>
                <a:cs typeface="Lucida Sans Unicode"/>
              </a:rPr>
              <a:t>un</a:t>
            </a:r>
            <a:r>
              <a:rPr sz="1600" spc="-190" dirty="0" smtClean="0">
                <a:solidFill>
                  <a:srgbClr val="506067"/>
                </a:solidFill>
                <a:latin typeface="Lucida Sans Unicode"/>
                <a:cs typeface="Lucida Sans Unicode"/>
              </a:rPr>
              <a:t>k</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160" dirty="0" smtClean="0">
                <a:solidFill>
                  <a:srgbClr val="506067"/>
                </a:solidFill>
                <a:latin typeface="Lucida Sans Unicode"/>
                <a:cs typeface="Lucida Sans Unicode"/>
              </a:rPr>
              <a:t>n</a:t>
            </a:r>
            <a:r>
              <a:rPr sz="1600" spc="-135" dirty="0" smtClean="0">
                <a:solidFill>
                  <a:srgbClr val="506067"/>
                </a:solidFill>
                <a:latin typeface="Lucida Sans Unicode"/>
                <a:cs typeface="Lucida Sans Unicode"/>
              </a:rPr>
              <a:t> </a:t>
            </a:r>
            <a:r>
              <a:rPr sz="1600" spc="-114" dirty="0" smtClean="0">
                <a:solidFill>
                  <a:srgbClr val="506067"/>
                </a:solidFill>
                <a:latin typeface="Lucida Sans Unicode"/>
                <a:cs typeface="Lucida Sans Unicode"/>
              </a:rPr>
              <a:t>w</a:t>
            </a:r>
            <a:r>
              <a:rPr sz="1600" spc="-105" dirty="0" smtClean="0">
                <a:solidFill>
                  <a:srgbClr val="506067"/>
                </a:solidFill>
                <a:latin typeface="Lucida Sans Unicode"/>
                <a:cs typeface="Lucida Sans Unicode"/>
              </a:rPr>
              <a:t>e</a:t>
            </a:r>
            <a:r>
              <a:rPr sz="1600" spc="-130" dirty="0" smtClean="0">
                <a:solidFill>
                  <a:srgbClr val="506067"/>
                </a:solidFill>
                <a:latin typeface="Lucida Sans Unicode"/>
                <a:cs typeface="Lucida Sans Unicode"/>
              </a:rPr>
              <a:t>r</a:t>
            </a:r>
            <a:r>
              <a:rPr sz="1600" spc="-145" dirty="0" smtClean="0">
                <a:solidFill>
                  <a:srgbClr val="506067"/>
                </a:solidFill>
                <a:latin typeface="Lucida Sans Unicode"/>
                <a:cs typeface="Lucida Sans Unicode"/>
              </a:rPr>
              <a:t>d</a:t>
            </a:r>
            <a:r>
              <a:rPr sz="1600" spc="-130"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10" dirty="0" smtClean="0">
                <a:solidFill>
                  <a:srgbClr val="506067"/>
                </a:solidFill>
                <a:latin typeface="Lucida Sans Unicode"/>
                <a:cs typeface="Lucida Sans Unicode"/>
              </a:rPr>
              <a:t> </a:t>
            </a:r>
            <a:r>
              <a:rPr sz="1600" spc="-125" dirty="0" smtClean="0">
                <a:solidFill>
                  <a:srgbClr val="506067"/>
                </a:solidFill>
                <a:latin typeface="Lucida Sans Unicode"/>
                <a:cs typeface="Lucida Sans Unicode"/>
              </a:rPr>
              <a:t>a</a:t>
            </a:r>
            <a:r>
              <a:rPr sz="1600" spc="-95" dirty="0" smtClean="0">
                <a:solidFill>
                  <a:srgbClr val="506067"/>
                </a:solidFill>
                <a:latin typeface="Lucida Sans Unicode"/>
                <a:cs typeface="Lucida Sans Unicode"/>
              </a:rPr>
              <a:t>l</a:t>
            </a:r>
            <a:r>
              <a:rPr sz="1600" spc="-200" dirty="0" smtClean="0">
                <a:solidFill>
                  <a:srgbClr val="506067"/>
                </a:solidFill>
                <a:latin typeface="Lucida Sans Unicode"/>
                <a:cs typeface="Lucida Sans Unicode"/>
              </a:rPr>
              <a:t>s</a:t>
            </a:r>
            <a:r>
              <a:rPr sz="1600" spc="-160" dirty="0" smtClean="0">
                <a:solidFill>
                  <a:srgbClr val="506067"/>
                </a:solidFill>
                <a:latin typeface="Lucida Sans Unicode"/>
                <a:cs typeface="Lucida Sans Unicode"/>
              </a:rPr>
              <a:t> </a:t>
            </a:r>
            <a:r>
              <a:rPr sz="1600" spc="-25" dirty="0" smtClean="0">
                <a:solidFill>
                  <a:srgbClr val="506067"/>
                </a:solidFill>
                <a:latin typeface="Lucida Sans Unicode"/>
                <a:cs typeface="Lucida Sans Unicode"/>
              </a:rPr>
              <a:t>W</a:t>
            </a:r>
            <a:r>
              <a:rPr sz="1600" spc="-125" dirty="0" smtClean="0">
                <a:solidFill>
                  <a:srgbClr val="506067"/>
                </a:solidFill>
                <a:latin typeface="Lucida Sans Unicode"/>
                <a:cs typeface="Lucida Sans Unicode"/>
              </a:rPr>
              <a:t>a</a:t>
            </a:r>
            <a:r>
              <a:rPr sz="1600" spc="-160" dirty="0" smtClean="0">
                <a:solidFill>
                  <a:srgbClr val="506067"/>
                </a:solidFill>
                <a:latin typeface="Lucida Sans Unicode"/>
                <a:cs typeface="Lucida Sans Unicode"/>
              </a:rPr>
              <a:t>h</a:t>
            </a:r>
            <a:r>
              <a:rPr sz="1600" spc="-135" dirty="0" smtClean="0">
                <a:solidFill>
                  <a:srgbClr val="506067"/>
                </a:solidFill>
                <a:latin typeface="Lucida Sans Unicode"/>
                <a:cs typeface="Lucida Sans Unicode"/>
              </a:rPr>
              <a:t>r</a:t>
            </a:r>
            <a:r>
              <a:rPr sz="1600" spc="-204" dirty="0" smtClean="0">
                <a:solidFill>
                  <a:srgbClr val="506067"/>
                </a:solidFill>
                <a:latin typeface="Lucida Sans Unicode"/>
                <a:cs typeface="Lucida Sans Unicode"/>
              </a:rPr>
              <a:t>s</a:t>
            </a:r>
            <a:r>
              <a:rPr sz="1600" spc="-155" dirty="0" smtClean="0">
                <a:solidFill>
                  <a:srgbClr val="506067"/>
                </a:solidFill>
                <a:latin typeface="Lucida Sans Unicode"/>
                <a:cs typeface="Lucida Sans Unicode"/>
              </a:rPr>
              <a:t>c</a:t>
            </a:r>
            <a:r>
              <a:rPr sz="1600" spc="-140" dirty="0" smtClean="0">
                <a:solidFill>
                  <a:srgbClr val="506067"/>
                </a:solidFill>
                <a:latin typeface="Lucida Sans Unicode"/>
                <a:cs typeface="Lucida Sans Unicode"/>
              </a:rPr>
              <a:t>h</a:t>
            </a:r>
            <a:r>
              <a:rPr sz="1600" spc="-130"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80" dirty="0" smtClean="0">
                <a:solidFill>
                  <a:srgbClr val="506067"/>
                </a:solidFill>
                <a:latin typeface="Lucida Sans Unicode"/>
                <a:cs typeface="Lucida Sans Unicode"/>
              </a:rPr>
              <a:t>n</a:t>
            </a:r>
            <a:r>
              <a:rPr sz="1600" spc="-80" dirty="0" smtClean="0">
                <a:solidFill>
                  <a:srgbClr val="506067"/>
                </a:solidFill>
                <a:latin typeface="Lucida Sans Unicode"/>
                <a:cs typeface="Lucida Sans Unicode"/>
              </a:rPr>
              <a:t>l</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c</a:t>
            </a:r>
            <a:r>
              <a:rPr sz="1600" spc="-190" dirty="0" smtClean="0">
                <a:solidFill>
                  <a:srgbClr val="506067"/>
                </a:solidFill>
                <a:latin typeface="Lucida Sans Unicode"/>
                <a:cs typeface="Lucida Sans Unicode"/>
              </a:rPr>
              <a:t>h</a:t>
            </a:r>
            <a:r>
              <a:rPr sz="1600" spc="-235" dirty="0" smtClean="0">
                <a:solidFill>
                  <a:srgbClr val="506067"/>
                </a:solidFill>
                <a:latin typeface="Lucida Sans Unicode"/>
                <a:cs typeface="Lucida Sans Unicode"/>
              </a:rPr>
              <a:t>k</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70" dirty="0" smtClean="0">
                <a:solidFill>
                  <a:srgbClr val="506067"/>
                </a:solidFill>
                <a:latin typeface="Lucida Sans Unicode"/>
                <a:cs typeface="Lucida Sans Unicode"/>
              </a:rPr>
              <a:t>t</a:t>
            </a:r>
            <a:r>
              <a:rPr sz="1600" spc="-60" dirty="0" smtClean="0">
                <a:solidFill>
                  <a:srgbClr val="506067"/>
                </a:solidFill>
                <a:latin typeface="Lucida Sans Unicode"/>
                <a:cs typeface="Lucida Sans Unicode"/>
              </a:rPr>
              <a:t> </a:t>
            </a:r>
            <a:r>
              <a:rPr sz="1600" spc="-95" dirty="0" smtClean="0">
                <a:solidFill>
                  <a:srgbClr val="506067"/>
                </a:solidFill>
                <a:latin typeface="Lucida Sans Unicode"/>
                <a:cs typeface="Lucida Sans Unicode"/>
              </a:rPr>
              <a:t>i</a:t>
            </a:r>
            <a:r>
              <a:rPr sz="1600" spc="-175" dirty="0" smtClean="0">
                <a:solidFill>
                  <a:srgbClr val="506067"/>
                </a:solidFill>
                <a:latin typeface="Lucida Sans Unicode"/>
                <a:cs typeface="Lucida Sans Unicode"/>
              </a:rPr>
              <a:t>n</a:t>
            </a:r>
            <a:r>
              <a:rPr sz="1600" spc="-8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e</a:t>
            </a:r>
            <a:r>
              <a:rPr sz="1600" spc="-120" dirty="0" smtClean="0">
                <a:solidFill>
                  <a:srgbClr val="506067"/>
                </a:solidFill>
                <a:latin typeface="Lucida Sans Unicode"/>
                <a:cs typeface="Lucida Sans Unicode"/>
              </a:rPr>
              <a:t>r</a:t>
            </a:r>
            <a:r>
              <a:rPr sz="1600" spc="-175" dirty="0" smtClean="0">
                <a:solidFill>
                  <a:srgbClr val="506067"/>
                </a:solidFill>
                <a:latin typeface="Lucida Sans Unicode"/>
                <a:cs typeface="Lucida Sans Unicode"/>
              </a:rPr>
              <a:t>p</a:t>
            </a:r>
            <a:r>
              <a:rPr sz="1600" spc="-130" dirty="0" smtClean="0">
                <a:solidFill>
                  <a:srgbClr val="506067"/>
                </a:solidFill>
                <a:latin typeface="Lucida Sans Unicode"/>
                <a:cs typeface="Lucida Sans Unicode"/>
              </a:rPr>
              <a:t>r</a:t>
            </a:r>
            <a:r>
              <a:rPr sz="1600" spc="-114" dirty="0" smtClean="0">
                <a:solidFill>
                  <a:srgbClr val="506067"/>
                </a:solidFill>
                <a:latin typeface="Lucida Sans Unicode"/>
                <a:cs typeface="Lucida Sans Unicode"/>
              </a:rPr>
              <a:t>e</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05" dirty="0" smtClean="0">
                <a:solidFill>
                  <a:srgbClr val="506067"/>
                </a:solidFill>
                <a:latin typeface="Lucida Sans Unicode"/>
                <a:cs typeface="Lucida Sans Unicode"/>
              </a:rPr>
              <a:t>e</a:t>
            </a:r>
            <a:r>
              <a:rPr sz="1600" spc="-90" dirty="0" smtClean="0">
                <a:solidFill>
                  <a:srgbClr val="506067"/>
                </a:solidFill>
                <a:latin typeface="Lucida Sans Unicode"/>
                <a:cs typeface="Lucida Sans Unicode"/>
              </a:rPr>
              <a:t>r</a:t>
            </a:r>
            <a:r>
              <a:rPr sz="1600" spc="-80" dirty="0" smtClean="0">
                <a:solidFill>
                  <a:srgbClr val="506067"/>
                </a:solidFill>
                <a:latin typeface="Lucida Sans Unicode"/>
                <a:cs typeface="Lucida Sans Unicode"/>
              </a:rPr>
              <a:t>t</a:t>
            </a:r>
            <a:r>
              <a:rPr sz="1600" spc="-114" dirty="0" smtClean="0">
                <a:solidFill>
                  <a:srgbClr val="506067"/>
                </a:solidFill>
                <a:latin typeface="Lucida Sans Unicode"/>
                <a:cs typeface="Lucida Sans Unicode"/>
              </a:rPr>
              <a:t> </a:t>
            </a:r>
            <a:r>
              <a:rPr sz="1600" spc="-45" dirty="0" smtClean="0">
                <a:solidFill>
                  <a:srgbClr val="506067"/>
                </a:solidFill>
                <a:latin typeface="Lucida Sans Unicode"/>
                <a:cs typeface="Lucida Sans Unicode"/>
              </a:rPr>
              <a:t>(</a:t>
            </a:r>
            <a:r>
              <a:rPr sz="1600" spc="-175" dirty="0" smtClean="0">
                <a:solidFill>
                  <a:srgbClr val="506067"/>
                </a:solidFill>
                <a:latin typeface="Lucida Sans Unicode"/>
                <a:cs typeface="Lucida Sans Unicode"/>
              </a:rPr>
              <a:t>d</a:t>
            </a:r>
            <a:r>
              <a:rPr sz="1600" spc="-125" dirty="0" smtClean="0">
                <a:solidFill>
                  <a:srgbClr val="506067"/>
                </a:solidFill>
                <a:latin typeface="Lucida Sans Unicode"/>
                <a:cs typeface="Lucida Sans Unicode"/>
              </a:rPr>
              <a:t>a</a:t>
            </a:r>
            <a:r>
              <a:rPr sz="1600" spc="-204" dirty="0" smtClean="0">
                <a:solidFill>
                  <a:srgbClr val="506067"/>
                </a:solidFill>
                <a:latin typeface="Lucida Sans Unicode"/>
                <a:cs typeface="Lucida Sans Unicode"/>
              </a:rPr>
              <a:t>s</a:t>
            </a:r>
            <a:r>
              <a:rPr sz="1600" spc="-200" dirty="0" smtClean="0">
                <a:solidFill>
                  <a:srgbClr val="506067"/>
                </a:solidFill>
                <a:latin typeface="Lucida Sans Unicode"/>
                <a:cs typeface="Lucida Sans Unicode"/>
              </a:rPr>
              <a:t>s</a:t>
            </a:r>
            <a:r>
              <a:rPr sz="1600" spc="-150" dirty="0" smtClean="0">
                <a:solidFill>
                  <a:srgbClr val="506067"/>
                </a:solidFill>
                <a:latin typeface="Lucida Sans Unicode"/>
                <a:cs typeface="Lucida Sans Unicode"/>
              </a:rPr>
              <a:t> </a:t>
            </a:r>
            <a:r>
              <a:rPr sz="1600" spc="-185" dirty="0" smtClean="0">
                <a:solidFill>
                  <a:srgbClr val="506067"/>
                </a:solidFill>
                <a:latin typeface="Lucida Sans Unicode"/>
                <a:cs typeface="Lucida Sans Unicode"/>
              </a:rPr>
              <a:t>d</a:t>
            </a:r>
            <a:r>
              <a:rPr sz="1600" spc="-80" dirty="0" smtClean="0">
                <a:solidFill>
                  <a:srgbClr val="506067"/>
                </a:solidFill>
                <a:latin typeface="Lucida Sans Unicode"/>
                <a:cs typeface="Lucida Sans Unicode"/>
              </a:rPr>
              <a:t>i</a:t>
            </a:r>
            <a:r>
              <a:rPr sz="1600" spc="-100" dirty="0" smtClean="0">
                <a:solidFill>
                  <a:srgbClr val="506067"/>
                </a:solidFill>
                <a:latin typeface="Lucida Sans Unicode"/>
                <a:cs typeface="Lucida Sans Unicode"/>
              </a:rPr>
              <a:t>e</a:t>
            </a:r>
            <a:r>
              <a:rPr sz="1600" spc="-150" dirty="0" smtClean="0">
                <a:solidFill>
                  <a:srgbClr val="506067"/>
                </a:solidFill>
                <a:latin typeface="Lucida Sans Unicode"/>
                <a:cs typeface="Lucida Sans Unicode"/>
              </a:rPr>
              <a:t> </a:t>
            </a:r>
            <a:r>
              <a:rPr sz="1600" spc="-125" dirty="0" smtClean="0">
                <a:solidFill>
                  <a:srgbClr val="506067"/>
                </a:solidFill>
                <a:latin typeface="Lucida Sans Unicode"/>
                <a:cs typeface="Lucida Sans Unicode"/>
              </a:rPr>
              <a:t>a</a:t>
            </a:r>
            <a:r>
              <a:rPr sz="1600" spc="-155" dirty="0" smtClean="0">
                <a:solidFill>
                  <a:srgbClr val="506067"/>
                </a:solidFill>
                <a:latin typeface="Lucida Sans Unicode"/>
                <a:cs typeface="Lucida Sans Unicode"/>
              </a:rPr>
              <a:t>bhä</a:t>
            </a:r>
            <a:r>
              <a:rPr sz="1600" spc="-210" dirty="0" smtClean="0">
                <a:solidFill>
                  <a:srgbClr val="506067"/>
                </a:solidFill>
                <a:latin typeface="Lucida Sans Unicode"/>
                <a:cs typeface="Lucida Sans Unicode"/>
              </a:rPr>
              <a:t>ng</a:t>
            </a:r>
            <a:r>
              <a:rPr sz="1600" spc="-95" dirty="0" smtClean="0">
                <a:solidFill>
                  <a:srgbClr val="506067"/>
                </a:solidFill>
                <a:latin typeface="Lucida Sans Unicode"/>
                <a:cs typeface="Lucida Sans Unicode"/>
              </a:rPr>
              <a:t>i</a:t>
            </a:r>
            <a:r>
              <a:rPr sz="1600" spc="-260" dirty="0" smtClean="0">
                <a:solidFill>
                  <a:srgbClr val="506067"/>
                </a:solidFill>
                <a:latin typeface="Lucida Sans Unicode"/>
                <a:cs typeface="Lucida Sans Unicode"/>
              </a:rPr>
              <a:t>g</a:t>
            </a:r>
            <a:r>
              <a:rPr sz="1600" spc="-100" dirty="0" smtClean="0">
                <a:solidFill>
                  <a:srgbClr val="506067"/>
                </a:solidFill>
                <a:latin typeface="Lucida Sans Unicode"/>
                <a:cs typeface="Lucida Sans Unicode"/>
              </a:rPr>
              <a:t>e</a:t>
            </a:r>
            <a:r>
              <a:rPr sz="1600" spc="-175" dirty="0" smtClean="0">
                <a:solidFill>
                  <a:srgbClr val="506067"/>
                </a:solidFill>
                <a:latin typeface="Lucida Sans Unicode"/>
                <a:cs typeface="Lucida Sans Unicode"/>
              </a:rPr>
              <a:t> </a:t>
            </a:r>
            <a:r>
              <a:rPr sz="1600" spc="-240" dirty="0" smtClean="0">
                <a:solidFill>
                  <a:srgbClr val="506067"/>
                </a:solidFill>
                <a:latin typeface="Lucida Sans Unicode"/>
                <a:cs typeface="Lucida Sans Unicode"/>
              </a:rPr>
              <a:t>V</a:t>
            </a:r>
            <a:r>
              <a:rPr sz="1600" spc="-125" dirty="0" smtClean="0">
                <a:solidFill>
                  <a:srgbClr val="506067"/>
                </a:solidFill>
                <a:latin typeface="Lucida Sans Unicode"/>
                <a:cs typeface="Lucida Sans Unicode"/>
              </a:rPr>
              <a:t>a</a:t>
            </a:r>
            <a:r>
              <a:rPr sz="1600" spc="-105" dirty="0" smtClean="0">
                <a:solidFill>
                  <a:srgbClr val="506067"/>
                </a:solidFill>
                <a:latin typeface="Lucida Sans Unicode"/>
                <a:cs typeface="Lucida Sans Unicode"/>
              </a:rPr>
              <a:t>r</a:t>
            </a:r>
            <a:r>
              <a:rPr sz="1600" spc="-95" dirty="0" smtClean="0">
                <a:solidFill>
                  <a:srgbClr val="506067"/>
                </a:solidFill>
                <a:latin typeface="Lucida Sans Unicode"/>
                <a:cs typeface="Lucida Sans Unicode"/>
              </a:rPr>
              <a:t>i</a:t>
            </a:r>
            <a:r>
              <a:rPr sz="1600" spc="-125" dirty="0" smtClean="0">
                <a:solidFill>
                  <a:srgbClr val="506067"/>
                </a:solidFill>
                <a:latin typeface="Lucida Sans Unicode"/>
                <a:cs typeface="Lucida Sans Unicode"/>
              </a:rPr>
              <a:t>a</a:t>
            </a:r>
            <a:r>
              <a:rPr sz="1600" spc="-185" dirty="0" smtClean="0">
                <a:solidFill>
                  <a:srgbClr val="506067"/>
                </a:solidFill>
                <a:latin typeface="Lucida Sans Unicode"/>
                <a:cs typeface="Lucida Sans Unicode"/>
              </a:rPr>
              <a:t>b</a:t>
            </a:r>
            <a:r>
              <a:rPr sz="1600" spc="-80" dirty="0" smtClean="0">
                <a:solidFill>
                  <a:srgbClr val="506067"/>
                </a:solidFill>
                <a:latin typeface="Lucida Sans Unicode"/>
                <a:cs typeface="Lucida Sans Unicode"/>
              </a:rPr>
              <a:t>l</a:t>
            </a:r>
            <a:r>
              <a:rPr sz="1600" spc="-100"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 </a:t>
            </a:r>
            <a:r>
              <a:rPr sz="1600" i="1" spc="-10" dirty="0" smtClean="0">
                <a:solidFill>
                  <a:srgbClr val="506067"/>
                </a:solidFill>
                <a:latin typeface="Calibri"/>
                <a:cs typeface="Calibri"/>
              </a:rPr>
              <a:t>y</a:t>
            </a:r>
            <a:r>
              <a:rPr sz="1600" i="1" spc="5" dirty="0" smtClean="0">
                <a:solidFill>
                  <a:srgbClr val="506067"/>
                </a:solidFill>
                <a:latin typeface="Calibri"/>
                <a:cs typeface="Calibri"/>
              </a:rPr>
              <a:t> </a:t>
            </a:r>
            <a:r>
              <a:rPr sz="1600" spc="-145" dirty="0" smtClean="0">
                <a:solidFill>
                  <a:srgbClr val="506067"/>
                </a:solidFill>
                <a:latin typeface="Lucida Sans Unicode"/>
                <a:cs typeface="Lucida Sans Unicode"/>
              </a:rPr>
              <a:t>d</a:t>
            </a:r>
            <a:r>
              <a:rPr sz="1600" spc="-130"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45" dirty="0" smtClean="0">
                <a:solidFill>
                  <a:srgbClr val="506067"/>
                </a:solidFill>
                <a:latin typeface="Lucida Sans Unicode"/>
                <a:cs typeface="Lucida Sans Unicode"/>
              </a:rPr>
              <a:t> </a:t>
            </a:r>
            <a:r>
              <a:rPr sz="1600" spc="-25" dirty="0" smtClean="0">
                <a:solidFill>
                  <a:srgbClr val="506067"/>
                </a:solidFill>
                <a:latin typeface="Lucida Sans Unicode"/>
                <a:cs typeface="Lucida Sans Unicode"/>
              </a:rPr>
              <a:t>W</a:t>
            </a:r>
            <a:r>
              <a:rPr sz="1600" spc="-105" dirty="0" smtClean="0">
                <a:solidFill>
                  <a:srgbClr val="506067"/>
                </a:solidFill>
                <a:latin typeface="Lucida Sans Unicode"/>
                <a:cs typeface="Lucida Sans Unicode"/>
              </a:rPr>
              <a:t>er</a:t>
            </a:r>
            <a:r>
              <a:rPr sz="1600" spc="-7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 </a:t>
            </a:r>
            <a:r>
              <a:rPr sz="1600" spc="-215" dirty="0" smtClean="0">
                <a:solidFill>
                  <a:srgbClr val="506067"/>
                </a:solidFill>
                <a:latin typeface="Lucida Sans Unicode"/>
                <a:cs typeface="Lucida Sans Unicode"/>
              </a:rPr>
              <a:t>1</a:t>
            </a:r>
            <a:r>
              <a:rPr sz="1600" spc="-140" dirty="0" smtClean="0">
                <a:solidFill>
                  <a:srgbClr val="506067"/>
                </a:solidFill>
                <a:latin typeface="Lucida Sans Unicode"/>
                <a:cs typeface="Lucida Sans Unicode"/>
              </a:rPr>
              <a:t> </a:t>
            </a:r>
            <a:r>
              <a:rPr sz="1600" spc="-125" dirty="0" smtClean="0">
                <a:solidFill>
                  <a:srgbClr val="506067"/>
                </a:solidFill>
                <a:latin typeface="Lucida Sans Unicode"/>
                <a:cs typeface="Lucida Sans Unicode"/>
              </a:rPr>
              <a:t>a</a:t>
            </a:r>
            <a:r>
              <a:rPr sz="1600" spc="-140" dirty="0" smtClean="0">
                <a:solidFill>
                  <a:srgbClr val="506067"/>
                </a:solidFill>
                <a:latin typeface="Lucida Sans Unicode"/>
                <a:cs typeface="Lucida Sans Unicode"/>
              </a:rPr>
              <a:t>nni</a:t>
            </a:r>
            <a:r>
              <a:rPr sz="1600" spc="-229" dirty="0" smtClean="0">
                <a:solidFill>
                  <a:srgbClr val="506067"/>
                </a:solidFill>
                <a:latin typeface="Lucida Sans Unicode"/>
                <a:cs typeface="Lucida Sans Unicode"/>
              </a:rPr>
              <a:t>m</a:t>
            </a:r>
            <a:r>
              <a:rPr sz="1600" spc="-240" dirty="0" smtClean="0">
                <a:solidFill>
                  <a:srgbClr val="506067"/>
                </a:solidFill>
                <a:latin typeface="Lucida Sans Unicode"/>
                <a:cs typeface="Lucida Sans Unicode"/>
              </a:rPr>
              <a:t>m</a:t>
            </a:r>
            <a:r>
              <a:rPr sz="1600" spc="-70" dirty="0" smtClean="0">
                <a:solidFill>
                  <a:srgbClr val="506067"/>
                </a:solidFill>
                <a:latin typeface="Lucida Sans Unicode"/>
                <a:cs typeface="Lucida Sans Unicode"/>
              </a:rPr>
              <a:t>t</a:t>
            </a:r>
            <a:endParaRPr sz="1600" dirty="0">
              <a:latin typeface="Lucida Sans Unicode"/>
              <a:cs typeface="Lucida Sans Unicode"/>
            </a:endParaRPr>
          </a:p>
          <a:p>
            <a:pPr marL="280670">
              <a:lnSpc>
                <a:spcPct val="100000"/>
              </a:lnSpc>
            </a:pPr>
            <a:r>
              <a:rPr sz="1600" spc="-445" dirty="0" smtClean="0">
                <a:solidFill>
                  <a:srgbClr val="506067"/>
                </a:solidFill>
                <a:latin typeface="Lucida Sans Unicode"/>
                <a:cs typeface="Lucida Sans Unicode"/>
              </a:rPr>
              <a:t>-</a:t>
            </a:r>
            <a:r>
              <a:rPr sz="1600" spc="-145" dirty="0" smtClean="0">
                <a:solidFill>
                  <a:srgbClr val="506067"/>
                </a:solidFill>
                <a:latin typeface="Lucida Sans Unicode"/>
                <a:cs typeface="Lucida Sans Unicode"/>
              </a:rPr>
              <a:t> </a:t>
            </a:r>
            <a:r>
              <a:rPr sz="1600" spc="-260" dirty="0" smtClean="0">
                <a:solidFill>
                  <a:srgbClr val="506067"/>
                </a:solidFill>
                <a:latin typeface="Lucida Sans Unicode"/>
                <a:cs typeface="Lucida Sans Unicode"/>
              </a:rPr>
              <a:t>g</a:t>
            </a:r>
            <a:r>
              <a:rPr sz="1600" spc="-105" dirty="0" smtClean="0">
                <a:solidFill>
                  <a:srgbClr val="506067"/>
                </a:solidFill>
                <a:latin typeface="Lucida Sans Unicode"/>
                <a:cs typeface="Lucida Sans Unicode"/>
              </a:rPr>
              <a:t>e</a:t>
            </a:r>
            <a:r>
              <a:rPr sz="1600" spc="-260" dirty="0" smtClean="0">
                <a:solidFill>
                  <a:srgbClr val="506067"/>
                </a:solidFill>
                <a:latin typeface="Lucida Sans Unicode"/>
                <a:cs typeface="Lucida Sans Unicode"/>
              </a:rPr>
              <a:t>g</a:t>
            </a:r>
            <a:r>
              <a:rPr sz="1600" spc="-105" dirty="0" smtClean="0">
                <a:solidFill>
                  <a:srgbClr val="506067"/>
                </a:solidFill>
                <a:latin typeface="Lucida Sans Unicode"/>
                <a:cs typeface="Lucida Sans Unicode"/>
              </a:rPr>
              <a:t>e</a:t>
            </a:r>
            <a:r>
              <a:rPr sz="1600" spc="-175" dirty="0" smtClean="0">
                <a:solidFill>
                  <a:srgbClr val="506067"/>
                </a:solidFill>
                <a:latin typeface="Lucida Sans Unicode"/>
                <a:cs typeface="Lucida Sans Unicode"/>
              </a:rPr>
              <a:t>b</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45" dirty="0" smtClean="0">
                <a:solidFill>
                  <a:srgbClr val="506067"/>
                </a:solidFill>
                <a:latin typeface="Lucida Sans Unicode"/>
                <a:cs typeface="Lucida Sans Unicode"/>
              </a:rPr>
              <a:t> </a:t>
            </a:r>
            <a:r>
              <a:rPr sz="1600" spc="-185" dirty="0" smtClean="0">
                <a:solidFill>
                  <a:srgbClr val="506067"/>
                </a:solidFill>
                <a:latin typeface="Lucida Sans Unicode"/>
                <a:cs typeface="Lucida Sans Unicode"/>
              </a:rPr>
              <a:t>d</a:t>
            </a:r>
            <a:r>
              <a:rPr sz="1600" spc="-80" dirty="0" smtClean="0">
                <a:solidFill>
                  <a:srgbClr val="506067"/>
                </a:solidFill>
                <a:latin typeface="Lucida Sans Unicode"/>
                <a:cs typeface="Lucida Sans Unicode"/>
              </a:rPr>
              <a:t>i</a:t>
            </a:r>
            <a:r>
              <a:rPr sz="1600" spc="-100" dirty="0" smtClean="0">
                <a:solidFill>
                  <a:srgbClr val="506067"/>
                </a:solidFill>
                <a:latin typeface="Lucida Sans Unicode"/>
                <a:cs typeface="Lucida Sans Unicode"/>
              </a:rPr>
              <a:t>e</a:t>
            </a:r>
            <a:r>
              <a:rPr sz="1600" spc="-150"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una</a:t>
            </a:r>
            <a:r>
              <a:rPr sz="1600" spc="-155" dirty="0" smtClean="0">
                <a:solidFill>
                  <a:srgbClr val="506067"/>
                </a:solidFill>
                <a:latin typeface="Lucida Sans Unicode"/>
                <a:cs typeface="Lucida Sans Unicode"/>
              </a:rPr>
              <a:t>bhä</a:t>
            </a:r>
            <a:r>
              <a:rPr sz="1600" spc="-210" dirty="0" smtClean="0">
                <a:solidFill>
                  <a:srgbClr val="506067"/>
                </a:solidFill>
                <a:latin typeface="Lucida Sans Unicode"/>
                <a:cs typeface="Lucida Sans Unicode"/>
              </a:rPr>
              <a:t>ng</a:t>
            </a:r>
            <a:r>
              <a:rPr sz="1600" spc="-95" dirty="0" smtClean="0">
                <a:solidFill>
                  <a:srgbClr val="506067"/>
                </a:solidFill>
                <a:latin typeface="Lucida Sans Unicode"/>
                <a:cs typeface="Lucida Sans Unicode"/>
              </a:rPr>
              <a:t>i</a:t>
            </a:r>
            <a:r>
              <a:rPr sz="1600" spc="-270" dirty="0" smtClean="0">
                <a:solidFill>
                  <a:srgbClr val="506067"/>
                </a:solidFill>
                <a:latin typeface="Lucida Sans Unicode"/>
                <a:cs typeface="Lucida Sans Unicode"/>
              </a:rPr>
              <a:t>g</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70" dirty="0" smtClean="0">
                <a:solidFill>
                  <a:srgbClr val="506067"/>
                </a:solidFill>
                <a:latin typeface="Lucida Sans Unicode"/>
                <a:cs typeface="Lucida Sans Unicode"/>
              </a:rPr>
              <a:t> </a:t>
            </a:r>
            <a:r>
              <a:rPr sz="1600" spc="-240" dirty="0" smtClean="0">
                <a:solidFill>
                  <a:srgbClr val="506067"/>
                </a:solidFill>
                <a:latin typeface="Lucida Sans Unicode"/>
                <a:cs typeface="Lucida Sans Unicode"/>
              </a:rPr>
              <a:t>V</a:t>
            </a:r>
            <a:r>
              <a:rPr sz="1600" spc="-125" dirty="0" smtClean="0">
                <a:solidFill>
                  <a:srgbClr val="506067"/>
                </a:solidFill>
                <a:latin typeface="Lucida Sans Unicode"/>
                <a:cs typeface="Lucida Sans Unicode"/>
              </a:rPr>
              <a:t>a</a:t>
            </a:r>
            <a:r>
              <a:rPr sz="1600" spc="-105" dirty="0" smtClean="0">
                <a:solidFill>
                  <a:srgbClr val="506067"/>
                </a:solidFill>
                <a:latin typeface="Lucida Sans Unicode"/>
                <a:cs typeface="Lucida Sans Unicode"/>
              </a:rPr>
              <a:t>r</a:t>
            </a:r>
            <a:r>
              <a:rPr sz="1600" spc="-95" dirty="0" smtClean="0">
                <a:solidFill>
                  <a:srgbClr val="506067"/>
                </a:solidFill>
                <a:latin typeface="Lucida Sans Unicode"/>
                <a:cs typeface="Lucida Sans Unicode"/>
              </a:rPr>
              <a:t>i</a:t>
            </a:r>
            <a:r>
              <a:rPr sz="1600" spc="-125" dirty="0" smtClean="0">
                <a:solidFill>
                  <a:srgbClr val="506067"/>
                </a:solidFill>
                <a:latin typeface="Lucida Sans Unicode"/>
                <a:cs typeface="Lucida Sans Unicode"/>
              </a:rPr>
              <a:t>a</a:t>
            </a:r>
            <a:r>
              <a:rPr sz="1600" spc="-185" dirty="0" smtClean="0">
                <a:solidFill>
                  <a:srgbClr val="506067"/>
                </a:solidFill>
                <a:latin typeface="Lucida Sans Unicode"/>
                <a:cs typeface="Lucida Sans Unicode"/>
              </a:rPr>
              <a:t>b</a:t>
            </a:r>
            <a:r>
              <a:rPr sz="1600" spc="-80" dirty="0" smtClean="0">
                <a:solidFill>
                  <a:srgbClr val="506067"/>
                </a:solidFill>
                <a:latin typeface="Lucida Sans Unicode"/>
                <a:cs typeface="Lucida Sans Unicode"/>
              </a:rPr>
              <a:t>l</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45" dirty="0" smtClean="0">
                <a:solidFill>
                  <a:srgbClr val="506067"/>
                </a:solidFill>
                <a:latin typeface="Lucida Sans Unicode"/>
                <a:cs typeface="Lucida Sans Unicode"/>
              </a:rPr>
              <a:t> </a:t>
            </a:r>
            <a:r>
              <a:rPr sz="1600" i="1" spc="-10" dirty="0" smtClean="0">
                <a:solidFill>
                  <a:srgbClr val="506067"/>
                </a:solidFill>
                <a:latin typeface="Calibri"/>
                <a:cs typeface="Calibri"/>
              </a:rPr>
              <a:t>x</a:t>
            </a:r>
            <a:r>
              <a:rPr sz="1575" i="1" spc="-15" baseline="-21164" dirty="0" smtClean="0">
                <a:solidFill>
                  <a:srgbClr val="506067"/>
                </a:solidFill>
                <a:latin typeface="Calibri"/>
                <a:cs typeface="Calibri"/>
              </a:rPr>
              <a:t>k</a:t>
            </a:r>
            <a:r>
              <a:rPr sz="1600" spc="-40" dirty="0" smtClean="0">
                <a:solidFill>
                  <a:srgbClr val="506067"/>
                </a:solidFill>
                <a:latin typeface="Lucida Sans Unicode"/>
                <a:cs typeface="Lucida Sans Unicode"/>
              </a:rPr>
              <a:t>)</a:t>
            </a:r>
            <a:endParaRPr sz="1600" dirty="0">
              <a:latin typeface="Lucida Sans Unicode"/>
              <a:cs typeface="Lucida Sans Unicode"/>
            </a:endParaRPr>
          </a:p>
          <a:p>
            <a:pPr>
              <a:lnSpc>
                <a:spcPts val="550"/>
              </a:lnSpc>
              <a:spcBef>
                <a:spcPts val="49"/>
              </a:spcBef>
            </a:pPr>
            <a:endParaRPr sz="550" dirty="0"/>
          </a:p>
          <a:p>
            <a:pPr marL="280670" indent="-268605">
              <a:lnSpc>
                <a:spcPct val="100000"/>
              </a:lnSpc>
              <a:buClr>
                <a:srgbClr val="910A2F"/>
              </a:buClr>
              <a:buFont typeface="Webdings"/>
              <a:buChar char="■"/>
              <a:tabLst>
                <a:tab pos="280670" algn="l"/>
              </a:tabLst>
            </a:pPr>
            <a:r>
              <a:rPr sz="1600" spc="-110" dirty="0" smtClean="0">
                <a:solidFill>
                  <a:srgbClr val="506067"/>
                </a:solidFill>
                <a:latin typeface="Lucida Sans Unicode"/>
                <a:cs typeface="Lucida Sans Unicode"/>
              </a:rPr>
              <a:t>W</a:t>
            </a:r>
            <a:r>
              <a:rPr sz="1600" spc="-35" dirty="0" smtClean="0">
                <a:solidFill>
                  <a:srgbClr val="506067"/>
                </a:solidFill>
                <a:latin typeface="Lucida Sans Unicode"/>
                <a:cs typeface="Lucida Sans Unicode"/>
              </a:rPr>
              <a:t>e</a:t>
            </a:r>
            <a:r>
              <a:rPr sz="1600" spc="-105" dirty="0" smtClean="0">
                <a:solidFill>
                  <a:srgbClr val="506067"/>
                </a:solidFill>
                <a:latin typeface="Lucida Sans Unicode"/>
                <a:cs typeface="Lucida Sans Unicode"/>
              </a:rPr>
              <a:t>r</a:t>
            </a:r>
            <a:r>
              <a:rPr sz="1600" spc="-70" dirty="0" smtClean="0">
                <a:solidFill>
                  <a:srgbClr val="506067"/>
                </a:solidFill>
                <a:latin typeface="Lucida Sans Unicode"/>
                <a:cs typeface="Lucida Sans Unicode"/>
              </a:rPr>
              <a:t>t</a:t>
            </a:r>
            <a:r>
              <a:rPr sz="1600" spc="-120"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na</a:t>
            </a:r>
            <a:r>
              <a:rPr sz="1600" spc="-135" dirty="0" smtClean="0">
                <a:solidFill>
                  <a:srgbClr val="506067"/>
                </a:solidFill>
                <a:latin typeface="Lucida Sans Unicode"/>
                <a:cs typeface="Lucida Sans Unicode"/>
              </a:rPr>
              <a:t>he</a:t>
            </a:r>
            <a:r>
              <a:rPr sz="1600" spc="-150"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b</a:t>
            </a:r>
            <a:r>
              <a:rPr sz="1600" spc="-130"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i</a:t>
            </a:r>
            <a:r>
              <a:rPr sz="1600" spc="-140" dirty="0" smtClean="0">
                <a:solidFill>
                  <a:srgbClr val="506067"/>
                </a:solidFill>
                <a:latin typeface="Lucida Sans Unicode"/>
                <a:cs typeface="Lucida Sans Unicode"/>
              </a:rPr>
              <a:t> </a:t>
            </a:r>
            <a:r>
              <a:rPr sz="1600" spc="-215" dirty="0" smtClean="0">
                <a:solidFill>
                  <a:srgbClr val="506067"/>
                </a:solidFill>
                <a:latin typeface="Lucida Sans Unicode"/>
                <a:cs typeface="Lucida Sans Unicode"/>
              </a:rPr>
              <a:t>0</a:t>
            </a:r>
            <a:r>
              <a:rPr sz="1600" spc="-140"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b</a:t>
            </a:r>
            <a:r>
              <a:rPr sz="1600" spc="-130" dirty="0" smtClean="0">
                <a:solidFill>
                  <a:srgbClr val="506067"/>
                </a:solidFill>
                <a:latin typeface="Lucida Sans Unicode"/>
                <a:cs typeface="Lucida Sans Unicode"/>
              </a:rPr>
              <a:t>e</a:t>
            </a:r>
            <a:r>
              <a:rPr sz="1600" spc="-145" dirty="0" smtClean="0">
                <a:solidFill>
                  <a:srgbClr val="506067"/>
                </a:solidFill>
                <a:latin typeface="Lucida Sans Unicode"/>
                <a:cs typeface="Lucida Sans Unicode"/>
              </a:rPr>
              <a:t>d</a:t>
            </a:r>
            <a:r>
              <a:rPr sz="1600" spc="-130" dirty="0" smtClean="0">
                <a:solidFill>
                  <a:srgbClr val="506067"/>
                </a:solidFill>
                <a:latin typeface="Lucida Sans Unicode"/>
                <a:cs typeface="Lucida Sans Unicode"/>
              </a:rPr>
              <a:t>e</a:t>
            </a:r>
            <a:r>
              <a:rPr sz="1600" spc="-140" dirty="0" smtClean="0">
                <a:solidFill>
                  <a:srgbClr val="506067"/>
                </a:solidFill>
                <a:latin typeface="Lucida Sans Unicode"/>
                <a:cs typeface="Lucida Sans Unicode"/>
              </a:rPr>
              <a:t>u</a:t>
            </a:r>
            <a:r>
              <a:rPr sz="1600" spc="-95" dirty="0" smtClean="0">
                <a:solidFill>
                  <a:srgbClr val="506067"/>
                </a:solidFill>
                <a:latin typeface="Lucida Sans Unicode"/>
                <a:cs typeface="Lucida Sans Unicode"/>
              </a:rPr>
              <a:t>t</a:t>
            </a:r>
            <a:r>
              <a:rPr sz="1600" spc="-114" dirty="0" smtClean="0">
                <a:solidFill>
                  <a:srgbClr val="506067"/>
                </a:solidFill>
                <a:latin typeface="Lucida Sans Unicode"/>
                <a:cs typeface="Lucida Sans Unicode"/>
              </a:rPr>
              <a:t>e</a:t>
            </a:r>
            <a:r>
              <a:rPr sz="1600" spc="-65" dirty="0" smtClean="0">
                <a:solidFill>
                  <a:srgbClr val="506067"/>
                </a:solidFill>
                <a:latin typeface="Lucida Sans Unicode"/>
                <a:cs typeface="Lucida Sans Unicode"/>
              </a:rPr>
              <a:t>t</a:t>
            </a:r>
            <a:r>
              <a:rPr sz="1600" spc="-114" dirty="0" smtClean="0">
                <a:solidFill>
                  <a:srgbClr val="506067"/>
                </a:solidFill>
                <a:latin typeface="Lucida Sans Unicode"/>
                <a:cs typeface="Lucida Sans Unicode"/>
              </a:rPr>
              <a:t>,</a:t>
            </a:r>
            <a:r>
              <a:rPr sz="1600" spc="-125" dirty="0" smtClean="0">
                <a:solidFill>
                  <a:srgbClr val="506067"/>
                </a:solidFill>
                <a:latin typeface="Lucida Sans Unicode"/>
                <a:cs typeface="Lucida Sans Unicode"/>
              </a:rPr>
              <a:t> </a:t>
            </a:r>
            <a:r>
              <a:rPr sz="1600" spc="-155" dirty="0" smtClean="0">
                <a:solidFill>
                  <a:srgbClr val="506067"/>
                </a:solidFill>
                <a:latin typeface="Lucida Sans Unicode"/>
                <a:cs typeface="Lucida Sans Unicode"/>
              </a:rPr>
              <a:t>da</a:t>
            </a:r>
            <a:r>
              <a:rPr sz="1600" spc="-204" dirty="0" smtClean="0">
                <a:solidFill>
                  <a:srgbClr val="506067"/>
                </a:solidFill>
                <a:latin typeface="Lucida Sans Unicode"/>
                <a:cs typeface="Lucida Sans Unicode"/>
              </a:rPr>
              <a:t>s</a:t>
            </a:r>
            <a:r>
              <a:rPr sz="1600" spc="-200" dirty="0" smtClean="0">
                <a:solidFill>
                  <a:srgbClr val="506067"/>
                </a:solidFill>
                <a:latin typeface="Lucida Sans Unicode"/>
                <a:cs typeface="Lucida Sans Unicode"/>
              </a:rPr>
              <a:t>s</a:t>
            </a:r>
            <a:r>
              <a:rPr sz="1600" spc="-160" dirty="0" smtClean="0">
                <a:solidFill>
                  <a:srgbClr val="506067"/>
                </a:solidFill>
                <a:latin typeface="Lucida Sans Unicode"/>
                <a:cs typeface="Lucida Sans Unicode"/>
              </a:rPr>
              <a:t> </a:t>
            </a:r>
            <a:r>
              <a:rPr sz="1600" spc="-155" dirty="0" smtClean="0">
                <a:solidFill>
                  <a:srgbClr val="506067"/>
                </a:solidFill>
                <a:latin typeface="Lucida Sans Unicode"/>
                <a:cs typeface="Lucida Sans Unicode"/>
              </a:rPr>
              <a:t>da</a:t>
            </a:r>
            <a:r>
              <a:rPr sz="1600" spc="-200" dirty="0" smtClean="0">
                <a:solidFill>
                  <a:srgbClr val="506067"/>
                </a:solidFill>
                <a:latin typeface="Lucida Sans Unicode"/>
                <a:cs typeface="Lucida Sans Unicode"/>
              </a:rPr>
              <a:t>s</a:t>
            </a:r>
            <a:r>
              <a:rPr sz="1600" spc="-150" dirty="0" smtClean="0">
                <a:solidFill>
                  <a:srgbClr val="506067"/>
                </a:solidFill>
                <a:latin typeface="Lucida Sans Unicode"/>
                <a:cs typeface="Lucida Sans Unicode"/>
              </a:rPr>
              <a:t> </a:t>
            </a:r>
            <a:r>
              <a:rPr sz="1600" spc="-125" dirty="0" smtClean="0">
                <a:solidFill>
                  <a:srgbClr val="506067"/>
                </a:solidFill>
                <a:latin typeface="Lucida Sans Unicode"/>
                <a:cs typeface="Lucida Sans Unicode"/>
              </a:rPr>
              <a:t>E</a:t>
            </a:r>
            <a:r>
              <a:rPr sz="1600" spc="-60" dirty="0" smtClean="0">
                <a:solidFill>
                  <a:srgbClr val="506067"/>
                </a:solidFill>
                <a:latin typeface="Lucida Sans Unicode"/>
                <a:cs typeface="Lucida Sans Unicode"/>
              </a:rPr>
              <a:t>i</a:t>
            </a:r>
            <a:r>
              <a:rPr sz="1600" spc="-175" dirty="0" smtClean="0">
                <a:solidFill>
                  <a:srgbClr val="506067"/>
                </a:solidFill>
                <a:latin typeface="Lucida Sans Unicode"/>
                <a:cs typeface="Lucida Sans Unicode"/>
              </a:rPr>
              <a:t>n</a:t>
            </a:r>
            <a:r>
              <a:rPr sz="1600" spc="-65" dirty="0" smtClean="0">
                <a:solidFill>
                  <a:srgbClr val="506067"/>
                </a:solidFill>
                <a:latin typeface="Lucida Sans Unicode"/>
                <a:cs typeface="Lucida Sans Unicode"/>
              </a:rPr>
              <a:t>t</a:t>
            </a:r>
            <a:r>
              <a:rPr sz="1600" spc="-130" dirty="0" smtClean="0">
                <a:solidFill>
                  <a:srgbClr val="506067"/>
                </a:solidFill>
                <a:latin typeface="Lucida Sans Unicode"/>
                <a:cs typeface="Lucida Sans Unicode"/>
              </a:rPr>
              <a:t>r</a:t>
            </a:r>
            <a:r>
              <a:rPr sz="1600" spc="-114" dirty="0" smtClean="0">
                <a:solidFill>
                  <a:srgbClr val="506067"/>
                </a:solidFill>
                <a:latin typeface="Lucida Sans Unicode"/>
                <a:cs typeface="Lucida Sans Unicode"/>
              </a:rPr>
              <a:t>e</a:t>
            </a:r>
            <a:r>
              <a:rPr sz="1600" spc="-8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35" dirty="0" smtClean="0">
                <a:solidFill>
                  <a:srgbClr val="506067"/>
                </a:solidFill>
                <a:latin typeface="Lucida Sans Unicode"/>
                <a:cs typeface="Lucida Sans Unicode"/>
              </a:rPr>
              <a:t> v</a:t>
            </a:r>
            <a:r>
              <a:rPr sz="1600" spc="-155" dirty="0" smtClean="0">
                <a:solidFill>
                  <a:srgbClr val="506067"/>
                </a:solidFill>
                <a:latin typeface="Lucida Sans Unicode"/>
                <a:cs typeface="Lucida Sans Unicode"/>
              </a:rPr>
              <a:t>o</a:t>
            </a:r>
            <a:r>
              <a:rPr sz="1600" spc="-160" dirty="0" smtClean="0">
                <a:solidFill>
                  <a:srgbClr val="506067"/>
                </a:solidFill>
                <a:latin typeface="Lucida Sans Unicode"/>
                <a:cs typeface="Lucida Sans Unicode"/>
              </a:rPr>
              <a:t>n</a:t>
            </a:r>
            <a:r>
              <a:rPr sz="1600" spc="-130" dirty="0" smtClean="0">
                <a:solidFill>
                  <a:srgbClr val="506067"/>
                </a:solidFill>
                <a:latin typeface="Lucida Sans Unicode"/>
                <a:cs typeface="Lucida Sans Unicode"/>
              </a:rPr>
              <a:t> </a:t>
            </a:r>
            <a:r>
              <a:rPr sz="1600" i="1" spc="-10" dirty="0" smtClean="0">
                <a:solidFill>
                  <a:srgbClr val="506067"/>
                </a:solidFill>
                <a:latin typeface="Calibri"/>
                <a:cs typeface="Calibri"/>
              </a:rPr>
              <a:t>y</a:t>
            </a:r>
            <a:r>
              <a:rPr sz="1600" i="1" spc="5" dirty="0" smtClean="0">
                <a:solidFill>
                  <a:srgbClr val="506067"/>
                </a:solidFill>
                <a:latin typeface="Calibri"/>
                <a:cs typeface="Calibri"/>
              </a:rPr>
              <a:t> </a:t>
            </a:r>
            <a:r>
              <a:rPr sz="1600" spc="-45" dirty="0" smtClean="0">
                <a:solidFill>
                  <a:srgbClr val="506067"/>
                </a:solidFill>
                <a:latin typeface="Lucida Sans Unicode"/>
                <a:cs typeface="Lucida Sans Unicode"/>
              </a:rPr>
              <a:t>(</a:t>
            </a:r>
            <a:r>
              <a:rPr sz="1600" i="1" spc="-10" dirty="0" smtClean="0">
                <a:solidFill>
                  <a:srgbClr val="506067"/>
                </a:solidFill>
                <a:latin typeface="Calibri"/>
                <a:cs typeface="Calibri"/>
              </a:rPr>
              <a:t>y</a:t>
            </a:r>
            <a:r>
              <a:rPr sz="1600" i="1" spc="5" dirty="0" smtClean="0">
                <a:solidFill>
                  <a:srgbClr val="506067"/>
                </a:solidFill>
                <a:latin typeface="Calibri"/>
                <a:cs typeface="Calibri"/>
              </a:rPr>
              <a:t> </a:t>
            </a:r>
            <a:r>
              <a:rPr sz="1600" spc="-484"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spc="-170" dirty="0" smtClean="0">
                <a:solidFill>
                  <a:srgbClr val="506067"/>
                </a:solidFill>
                <a:latin typeface="Lucida Sans Unicode"/>
                <a:cs typeface="Lucida Sans Unicode"/>
              </a:rPr>
              <a:t>1</a:t>
            </a:r>
            <a:r>
              <a:rPr sz="1600" spc="-85"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spc="-204" dirty="0" smtClean="0">
                <a:solidFill>
                  <a:srgbClr val="506067"/>
                </a:solidFill>
                <a:latin typeface="Lucida Sans Unicode"/>
                <a:cs typeface="Lucida Sans Unicode"/>
              </a:rPr>
              <a:t>s</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h</a:t>
            </a:r>
            <a:r>
              <a:rPr sz="1600" spc="-100" dirty="0" smtClean="0">
                <a:solidFill>
                  <a:srgbClr val="506067"/>
                </a:solidFill>
                <a:latin typeface="Lucida Sans Unicode"/>
                <a:cs typeface="Lucida Sans Unicode"/>
              </a:rPr>
              <a:t>r</a:t>
            </a:r>
            <a:endParaRPr sz="1600" dirty="0">
              <a:latin typeface="Lucida Sans Unicode"/>
              <a:cs typeface="Lucida Sans Unicode"/>
            </a:endParaRPr>
          </a:p>
          <a:p>
            <a:pPr marL="281305">
              <a:lnSpc>
                <a:spcPct val="100000"/>
              </a:lnSpc>
            </a:pPr>
            <a:r>
              <a:rPr sz="1600" spc="-160" dirty="0" smtClean="0">
                <a:solidFill>
                  <a:srgbClr val="506067"/>
                </a:solidFill>
                <a:latin typeface="Lucida Sans Unicode"/>
                <a:cs typeface="Lucida Sans Unicode"/>
              </a:rPr>
              <a:t>u</a:t>
            </a:r>
            <a:r>
              <a:rPr sz="1600" spc="-175" dirty="0" smtClean="0">
                <a:solidFill>
                  <a:srgbClr val="506067"/>
                </a:solidFill>
                <a:latin typeface="Lucida Sans Unicode"/>
                <a:cs typeface="Lucida Sans Unicode"/>
              </a:rPr>
              <a:t>n</a:t>
            </a:r>
            <a:r>
              <a:rPr sz="1600" spc="-114" dirty="0" smtClean="0">
                <a:solidFill>
                  <a:srgbClr val="506067"/>
                </a:solidFill>
                <a:latin typeface="Lucida Sans Unicode"/>
                <a:cs typeface="Lucida Sans Unicode"/>
              </a:rPr>
              <a:t>w</a:t>
            </a:r>
            <a:r>
              <a:rPr sz="1600" spc="-125" dirty="0" smtClean="0">
                <a:solidFill>
                  <a:srgbClr val="506067"/>
                </a:solidFill>
                <a:latin typeface="Lucida Sans Unicode"/>
                <a:cs typeface="Lucida Sans Unicode"/>
              </a:rPr>
              <a:t>a</a:t>
            </a:r>
            <a:r>
              <a:rPr sz="1600" spc="-160" dirty="0" smtClean="0">
                <a:solidFill>
                  <a:srgbClr val="506067"/>
                </a:solidFill>
                <a:latin typeface="Lucida Sans Unicode"/>
                <a:cs typeface="Lucida Sans Unicode"/>
              </a:rPr>
              <a:t>h</a:t>
            </a:r>
            <a:r>
              <a:rPr sz="1600" spc="-135" dirty="0" smtClean="0">
                <a:solidFill>
                  <a:srgbClr val="506067"/>
                </a:solidFill>
                <a:latin typeface="Lucida Sans Unicode"/>
                <a:cs typeface="Lucida Sans Unicode"/>
              </a:rPr>
              <a:t>r</a:t>
            </a:r>
            <a:r>
              <a:rPr sz="1600" spc="-204" dirty="0" smtClean="0">
                <a:solidFill>
                  <a:srgbClr val="506067"/>
                </a:solidFill>
                <a:latin typeface="Lucida Sans Unicode"/>
                <a:cs typeface="Lucida Sans Unicode"/>
              </a:rPr>
              <a:t>s</a:t>
            </a:r>
            <a:r>
              <a:rPr sz="1600" spc="-155" dirty="0" smtClean="0">
                <a:solidFill>
                  <a:srgbClr val="506067"/>
                </a:solidFill>
                <a:latin typeface="Lucida Sans Unicode"/>
                <a:cs typeface="Lucida Sans Unicode"/>
              </a:rPr>
              <a:t>c</a:t>
            </a:r>
            <a:r>
              <a:rPr sz="1600" spc="-140" dirty="0" smtClean="0">
                <a:solidFill>
                  <a:srgbClr val="506067"/>
                </a:solidFill>
                <a:latin typeface="Lucida Sans Unicode"/>
                <a:cs typeface="Lucida Sans Unicode"/>
              </a:rPr>
              <a:t>h</a:t>
            </a:r>
            <a:r>
              <a:rPr sz="1600" spc="-130"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80" dirty="0" smtClean="0">
                <a:solidFill>
                  <a:srgbClr val="506067"/>
                </a:solidFill>
                <a:latin typeface="Lucida Sans Unicode"/>
                <a:cs typeface="Lucida Sans Unicode"/>
              </a:rPr>
              <a:t>n</a:t>
            </a:r>
            <a:r>
              <a:rPr sz="1600" spc="-80" dirty="0" smtClean="0">
                <a:solidFill>
                  <a:srgbClr val="506067"/>
                </a:solidFill>
                <a:latin typeface="Lucida Sans Unicode"/>
                <a:cs typeface="Lucida Sans Unicode"/>
              </a:rPr>
              <a:t>l</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c</a:t>
            </a:r>
            <a:r>
              <a:rPr sz="1600" spc="-160" dirty="0" smtClean="0">
                <a:solidFill>
                  <a:srgbClr val="506067"/>
                </a:solidFill>
                <a:latin typeface="Lucida Sans Unicode"/>
                <a:cs typeface="Lucida Sans Unicode"/>
              </a:rPr>
              <a:t>h</a:t>
            </a:r>
            <a:r>
              <a:rPr sz="1600" spc="-170" dirty="0" smtClean="0">
                <a:solidFill>
                  <a:srgbClr val="506067"/>
                </a:solidFill>
                <a:latin typeface="Lucida Sans Unicode"/>
                <a:cs typeface="Lucida Sans Unicode"/>
              </a:rPr>
              <a:t> </a:t>
            </a:r>
            <a:r>
              <a:rPr sz="1600" spc="-95" dirty="0" smtClean="0">
                <a:solidFill>
                  <a:srgbClr val="506067"/>
                </a:solidFill>
                <a:latin typeface="Lucida Sans Unicode"/>
                <a:cs typeface="Lucida Sans Unicode"/>
              </a:rPr>
              <a:t>i</a:t>
            </a:r>
            <a:r>
              <a:rPr sz="1600" spc="-215" dirty="0" smtClean="0">
                <a:solidFill>
                  <a:srgbClr val="506067"/>
                </a:solidFill>
                <a:latin typeface="Lucida Sans Unicode"/>
                <a:cs typeface="Lucida Sans Unicode"/>
              </a:rPr>
              <a:t>s</a:t>
            </a:r>
            <a:r>
              <a:rPr sz="1600" spc="-65" dirty="0" smtClean="0">
                <a:solidFill>
                  <a:srgbClr val="506067"/>
                </a:solidFill>
                <a:latin typeface="Lucida Sans Unicode"/>
                <a:cs typeface="Lucida Sans Unicode"/>
              </a:rPr>
              <a:t>t</a:t>
            </a:r>
            <a:r>
              <a:rPr sz="1600" spc="-85" dirty="0" smtClean="0">
                <a:solidFill>
                  <a:srgbClr val="506067"/>
                </a:solidFill>
                <a:latin typeface="Lucida Sans Unicode"/>
                <a:cs typeface="Lucida Sans Unicode"/>
              </a:rPr>
              <a:t>;</a:t>
            </a:r>
            <a:r>
              <a:rPr sz="1600" spc="-155" dirty="0" smtClean="0">
                <a:solidFill>
                  <a:srgbClr val="506067"/>
                </a:solidFill>
                <a:latin typeface="Lucida Sans Unicode"/>
                <a:cs typeface="Lucida Sans Unicode"/>
              </a:rPr>
              <a:t> </a:t>
            </a:r>
            <a:r>
              <a:rPr sz="1600" spc="-110" dirty="0" smtClean="0">
                <a:solidFill>
                  <a:srgbClr val="506067"/>
                </a:solidFill>
                <a:latin typeface="Lucida Sans Unicode"/>
                <a:cs typeface="Lucida Sans Unicode"/>
              </a:rPr>
              <a:t>W</a:t>
            </a:r>
            <a:r>
              <a:rPr sz="1600" spc="-35" dirty="0" smtClean="0">
                <a:solidFill>
                  <a:srgbClr val="506067"/>
                </a:solidFill>
                <a:latin typeface="Lucida Sans Unicode"/>
                <a:cs typeface="Lucida Sans Unicode"/>
              </a:rPr>
              <a:t>e</a:t>
            </a:r>
            <a:r>
              <a:rPr sz="1600" spc="-105" dirty="0" smtClean="0">
                <a:solidFill>
                  <a:srgbClr val="506067"/>
                </a:solidFill>
                <a:latin typeface="Lucida Sans Unicode"/>
                <a:cs typeface="Lucida Sans Unicode"/>
              </a:rPr>
              <a:t>r</a:t>
            </a:r>
            <a:r>
              <a:rPr sz="1600" spc="-70" dirty="0" smtClean="0">
                <a:solidFill>
                  <a:srgbClr val="506067"/>
                </a:solidFill>
                <a:latin typeface="Lucida Sans Unicode"/>
                <a:cs typeface="Lucida Sans Unicode"/>
              </a:rPr>
              <a:t>t</a:t>
            </a:r>
            <a:r>
              <a:rPr sz="1600" spc="-120"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na</a:t>
            </a:r>
            <a:r>
              <a:rPr sz="1600" spc="-135" dirty="0" smtClean="0">
                <a:solidFill>
                  <a:srgbClr val="506067"/>
                </a:solidFill>
                <a:latin typeface="Lucida Sans Unicode"/>
                <a:cs typeface="Lucida Sans Unicode"/>
              </a:rPr>
              <a:t>he</a:t>
            </a:r>
            <a:r>
              <a:rPr sz="1600" spc="-150"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b</a:t>
            </a:r>
            <a:r>
              <a:rPr sz="1600" spc="-130"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i</a:t>
            </a:r>
            <a:r>
              <a:rPr sz="1600" spc="-140" dirty="0" smtClean="0">
                <a:solidFill>
                  <a:srgbClr val="506067"/>
                </a:solidFill>
                <a:latin typeface="Lucida Sans Unicode"/>
                <a:cs typeface="Lucida Sans Unicode"/>
              </a:rPr>
              <a:t> </a:t>
            </a:r>
            <a:r>
              <a:rPr sz="1600" spc="-220" dirty="0" smtClean="0">
                <a:solidFill>
                  <a:srgbClr val="506067"/>
                </a:solidFill>
                <a:latin typeface="Lucida Sans Unicode"/>
                <a:cs typeface="Lucida Sans Unicode"/>
              </a:rPr>
              <a:t>1</a:t>
            </a:r>
            <a:r>
              <a:rPr sz="1600" spc="-110"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spc="-175" dirty="0" smtClean="0">
                <a:solidFill>
                  <a:srgbClr val="506067"/>
                </a:solidFill>
                <a:latin typeface="Lucida Sans Unicode"/>
                <a:cs typeface="Lucida Sans Unicode"/>
              </a:rPr>
              <a:t>d</a:t>
            </a:r>
            <a:r>
              <a:rPr sz="1600" spc="-125" dirty="0" smtClean="0">
                <a:solidFill>
                  <a:srgbClr val="506067"/>
                </a:solidFill>
                <a:latin typeface="Lucida Sans Unicode"/>
                <a:cs typeface="Lucida Sans Unicode"/>
              </a:rPr>
              <a:t>a</a:t>
            </a:r>
            <a:r>
              <a:rPr sz="1600" spc="-200" dirty="0" smtClean="0">
                <a:solidFill>
                  <a:srgbClr val="506067"/>
                </a:solidFill>
                <a:latin typeface="Lucida Sans Unicode"/>
                <a:cs typeface="Lucida Sans Unicode"/>
              </a:rPr>
              <a:t>ss</a:t>
            </a:r>
            <a:r>
              <a:rPr sz="1600" spc="-150" dirty="0" smtClean="0">
                <a:solidFill>
                  <a:srgbClr val="506067"/>
                </a:solidFill>
                <a:latin typeface="Lucida Sans Unicode"/>
                <a:cs typeface="Lucida Sans Unicode"/>
              </a:rPr>
              <a:t> </a:t>
            </a:r>
            <a:r>
              <a:rPr sz="1600" spc="-175" dirty="0" smtClean="0">
                <a:solidFill>
                  <a:srgbClr val="506067"/>
                </a:solidFill>
                <a:latin typeface="Lucida Sans Unicode"/>
                <a:cs typeface="Lucida Sans Unicode"/>
              </a:rPr>
              <a:t>d</a:t>
            </a:r>
            <a:r>
              <a:rPr sz="1600" spc="-125" dirty="0" smtClean="0">
                <a:solidFill>
                  <a:srgbClr val="506067"/>
                </a:solidFill>
                <a:latin typeface="Lucida Sans Unicode"/>
                <a:cs typeface="Lucida Sans Unicode"/>
              </a:rPr>
              <a:t>a</a:t>
            </a:r>
            <a:r>
              <a:rPr sz="1600" spc="-200" dirty="0" smtClean="0">
                <a:solidFill>
                  <a:srgbClr val="506067"/>
                </a:solidFill>
                <a:latin typeface="Lucida Sans Unicode"/>
                <a:cs typeface="Lucida Sans Unicode"/>
              </a:rPr>
              <a:t>s</a:t>
            </a:r>
            <a:r>
              <a:rPr sz="1600" spc="-160" dirty="0" smtClean="0">
                <a:solidFill>
                  <a:srgbClr val="506067"/>
                </a:solidFill>
                <a:latin typeface="Lucida Sans Unicode"/>
                <a:cs typeface="Lucida Sans Unicode"/>
              </a:rPr>
              <a:t> </a:t>
            </a:r>
            <a:r>
              <a:rPr sz="1600" spc="-100"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75" dirty="0" smtClean="0">
                <a:solidFill>
                  <a:srgbClr val="506067"/>
                </a:solidFill>
                <a:latin typeface="Lucida Sans Unicode"/>
                <a:cs typeface="Lucida Sans Unicode"/>
              </a:rPr>
              <a:t>n</a:t>
            </a:r>
            <a:r>
              <a:rPr sz="1600" spc="-65" dirty="0" smtClean="0">
                <a:solidFill>
                  <a:srgbClr val="506067"/>
                </a:solidFill>
                <a:latin typeface="Lucida Sans Unicode"/>
                <a:cs typeface="Lucida Sans Unicode"/>
              </a:rPr>
              <a:t>t</a:t>
            </a:r>
            <a:r>
              <a:rPr sz="1600" spc="-130" dirty="0" smtClean="0">
                <a:solidFill>
                  <a:srgbClr val="506067"/>
                </a:solidFill>
                <a:latin typeface="Lucida Sans Unicode"/>
                <a:cs typeface="Lucida Sans Unicode"/>
              </a:rPr>
              <a:t>r</a:t>
            </a:r>
            <a:r>
              <a:rPr sz="1600" spc="-114" dirty="0" smtClean="0">
                <a:solidFill>
                  <a:srgbClr val="506067"/>
                </a:solidFill>
                <a:latin typeface="Lucida Sans Unicode"/>
                <a:cs typeface="Lucida Sans Unicode"/>
              </a:rPr>
              <a:t>e</a:t>
            </a:r>
            <a:r>
              <a:rPr sz="1600" spc="-8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25" dirty="0" smtClean="0">
                <a:solidFill>
                  <a:srgbClr val="506067"/>
                </a:solidFill>
                <a:latin typeface="Lucida Sans Unicode"/>
                <a:cs typeface="Lucida Sans Unicode"/>
              </a:rPr>
              <a:t> </a:t>
            </a:r>
            <a:r>
              <a:rPr sz="1600" spc="-135" dirty="0" smtClean="0">
                <a:solidFill>
                  <a:srgbClr val="506067"/>
                </a:solidFill>
                <a:latin typeface="Lucida Sans Unicode"/>
                <a:cs typeface="Lucida Sans Unicode"/>
              </a:rPr>
              <a:t>v</a:t>
            </a:r>
            <a:r>
              <a:rPr sz="1600" spc="-155" dirty="0" smtClean="0">
                <a:solidFill>
                  <a:srgbClr val="506067"/>
                </a:solidFill>
                <a:latin typeface="Lucida Sans Unicode"/>
                <a:cs typeface="Lucida Sans Unicode"/>
              </a:rPr>
              <a:t>o</a:t>
            </a:r>
            <a:r>
              <a:rPr sz="1600" spc="-160" dirty="0" smtClean="0">
                <a:solidFill>
                  <a:srgbClr val="506067"/>
                </a:solidFill>
                <a:latin typeface="Lucida Sans Unicode"/>
                <a:cs typeface="Lucida Sans Unicode"/>
              </a:rPr>
              <a:t>n</a:t>
            </a:r>
            <a:r>
              <a:rPr sz="1600" spc="-135" dirty="0" smtClean="0">
                <a:solidFill>
                  <a:srgbClr val="506067"/>
                </a:solidFill>
                <a:latin typeface="Lucida Sans Unicode"/>
                <a:cs typeface="Lucida Sans Unicode"/>
              </a:rPr>
              <a:t> </a:t>
            </a:r>
            <a:r>
              <a:rPr sz="1600" i="1" spc="-10" dirty="0" smtClean="0">
                <a:solidFill>
                  <a:srgbClr val="506067"/>
                </a:solidFill>
                <a:latin typeface="Calibri"/>
                <a:cs typeface="Calibri"/>
              </a:rPr>
              <a:t>y </a:t>
            </a:r>
            <a:r>
              <a:rPr sz="1600" spc="-204" dirty="0" smtClean="0">
                <a:solidFill>
                  <a:srgbClr val="506067"/>
                </a:solidFill>
                <a:latin typeface="Lucida Sans Unicode"/>
                <a:cs typeface="Lucida Sans Unicode"/>
              </a:rPr>
              <a:t>s</a:t>
            </a:r>
            <a:r>
              <a:rPr sz="1600" spc="-105" dirty="0" smtClean="0">
                <a:solidFill>
                  <a:srgbClr val="506067"/>
                </a:solidFill>
                <a:latin typeface="Lucida Sans Unicode"/>
                <a:cs typeface="Lucida Sans Unicode"/>
              </a:rPr>
              <a:t>e</a:t>
            </a:r>
            <a:r>
              <a:rPr sz="1600" spc="-135" dirty="0" smtClean="0">
                <a:solidFill>
                  <a:srgbClr val="506067"/>
                </a:solidFill>
                <a:latin typeface="Lucida Sans Unicode"/>
                <a:cs typeface="Lucida Sans Unicode"/>
              </a:rPr>
              <a:t>hr</a:t>
            </a:r>
            <a:r>
              <a:rPr sz="1600" spc="-130" dirty="0" smtClean="0">
                <a:solidFill>
                  <a:srgbClr val="506067"/>
                </a:solidFill>
                <a:latin typeface="Lucida Sans Unicode"/>
                <a:cs typeface="Lucida Sans Unicode"/>
              </a:rPr>
              <a:t> </a:t>
            </a:r>
            <a:r>
              <a:rPr sz="1600" spc="-114" dirty="0" smtClean="0">
                <a:solidFill>
                  <a:srgbClr val="506067"/>
                </a:solidFill>
                <a:latin typeface="Lucida Sans Unicode"/>
                <a:cs typeface="Lucida Sans Unicode"/>
              </a:rPr>
              <a:t>w</a:t>
            </a:r>
            <a:r>
              <a:rPr sz="1600" spc="-125" dirty="0" smtClean="0">
                <a:solidFill>
                  <a:srgbClr val="506067"/>
                </a:solidFill>
                <a:latin typeface="Lucida Sans Unicode"/>
                <a:cs typeface="Lucida Sans Unicode"/>
              </a:rPr>
              <a:t>a</a:t>
            </a:r>
            <a:r>
              <a:rPr sz="1600" spc="-160" dirty="0" smtClean="0">
                <a:solidFill>
                  <a:srgbClr val="506067"/>
                </a:solidFill>
                <a:latin typeface="Lucida Sans Unicode"/>
                <a:cs typeface="Lucida Sans Unicode"/>
              </a:rPr>
              <a:t>h</a:t>
            </a:r>
            <a:r>
              <a:rPr sz="1600" spc="-135" dirty="0" smtClean="0">
                <a:solidFill>
                  <a:srgbClr val="506067"/>
                </a:solidFill>
                <a:latin typeface="Lucida Sans Unicode"/>
                <a:cs typeface="Lucida Sans Unicode"/>
              </a:rPr>
              <a:t>r</a:t>
            </a:r>
            <a:r>
              <a:rPr sz="1600" spc="-204" dirty="0" smtClean="0">
                <a:solidFill>
                  <a:srgbClr val="506067"/>
                </a:solidFill>
                <a:latin typeface="Lucida Sans Unicode"/>
                <a:cs typeface="Lucida Sans Unicode"/>
              </a:rPr>
              <a:t>s</a:t>
            </a:r>
            <a:r>
              <a:rPr sz="1600" spc="-155" dirty="0" smtClean="0">
                <a:solidFill>
                  <a:srgbClr val="506067"/>
                </a:solidFill>
                <a:latin typeface="Lucida Sans Unicode"/>
                <a:cs typeface="Lucida Sans Unicode"/>
              </a:rPr>
              <a:t>c</a:t>
            </a:r>
            <a:r>
              <a:rPr sz="1600" spc="-140" dirty="0" smtClean="0">
                <a:solidFill>
                  <a:srgbClr val="506067"/>
                </a:solidFill>
                <a:latin typeface="Lucida Sans Unicode"/>
                <a:cs typeface="Lucida Sans Unicode"/>
              </a:rPr>
              <a:t>h</a:t>
            </a:r>
            <a:r>
              <a:rPr sz="1600" spc="-130"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80" dirty="0" smtClean="0">
                <a:solidFill>
                  <a:srgbClr val="506067"/>
                </a:solidFill>
                <a:latin typeface="Lucida Sans Unicode"/>
                <a:cs typeface="Lucida Sans Unicode"/>
              </a:rPr>
              <a:t>n</a:t>
            </a:r>
            <a:r>
              <a:rPr sz="1600" spc="-80" dirty="0" smtClean="0">
                <a:solidFill>
                  <a:srgbClr val="506067"/>
                </a:solidFill>
                <a:latin typeface="Lucida Sans Unicode"/>
                <a:cs typeface="Lucida Sans Unicode"/>
              </a:rPr>
              <a:t>l</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c</a:t>
            </a:r>
            <a:r>
              <a:rPr sz="1600" spc="-160" dirty="0" smtClean="0">
                <a:solidFill>
                  <a:srgbClr val="506067"/>
                </a:solidFill>
                <a:latin typeface="Lucida Sans Unicode"/>
                <a:cs typeface="Lucida Sans Unicode"/>
              </a:rPr>
              <a:t>h </a:t>
            </a:r>
            <a:r>
              <a:rPr sz="1600" spc="-95" dirty="0" smtClean="0">
                <a:solidFill>
                  <a:srgbClr val="506067"/>
                </a:solidFill>
                <a:latin typeface="Lucida Sans Unicode"/>
                <a:cs typeface="Lucida Sans Unicode"/>
              </a:rPr>
              <a:t>i</a:t>
            </a:r>
            <a:r>
              <a:rPr sz="1600" spc="-215" dirty="0" smtClean="0">
                <a:solidFill>
                  <a:srgbClr val="506067"/>
                </a:solidFill>
                <a:latin typeface="Lucida Sans Unicode"/>
                <a:cs typeface="Lucida Sans Unicode"/>
              </a:rPr>
              <a:t>s</a:t>
            </a:r>
            <a:r>
              <a:rPr sz="1600" spc="-65" dirty="0" smtClean="0">
                <a:solidFill>
                  <a:srgbClr val="506067"/>
                </a:solidFill>
                <a:latin typeface="Lucida Sans Unicode"/>
                <a:cs typeface="Lucida Sans Unicode"/>
              </a:rPr>
              <a:t>t</a:t>
            </a:r>
            <a:r>
              <a:rPr sz="1600" spc="-110" dirty="0" smtClean="0">
                <a:solidFill>
                  <a:srgbClr val="506067"/>
                </a:solidFill>
                <a:latin typeface="Lucida Sans Unicode"/>
                <a:cs typeface="Lucida Sans Unicode"/>
              </a:rPr>
              <a:t>.</a:t>
            </a:r>
            <a:endParaRPr sz="1600" dirty="0">
              <a:latin typeface="Lucida Sans Unicode"/>
              <a:cs typeface="Lucida Sans Unicode"/>
            </a:endParaRPr>
          </a:p>
        </p:txBody>
      </p:sp>
      <p:sp>
        <p:nvSpPr>
          <p:cNvPr id="3" name="object 3"/>
          <p:cNvSpPr txBox="1">
            <a:spLocks noGrp="1"/>
          </p:cNvSpPr>
          <p:nvPr>
            <p:ph type="title"/>
          </p:nvPr>
        </p:nvSpPr>
        <p:spPr>
          <a:xfrm>
            <a:off x="457200" y="274638"/>
            <a:ext cx="6186502" cy="922114"/>
          </a:xfrm>
          <a:prstGeom prst="rect">
            <a:avLst/>
          </a:prstGeom>
        </p:spPr>
        <p:txBody>
          <a:bodyPr vert="horz" wrap="square" lIns="0" tIns="0" rIns="0" bIns="0" rtlCol="0">
            <a:noAutofit/>
          </a:bodyPr>
          <a:lstStyle/>
          <a:p>
            <a:pPr marL="12700">
              <a:lnSpc>
                <a:spcPct val="100000"/>
              </a:lnSpc>
            </a:pPr>
            <a:r>
              <a:rPr lang="de-DE" dirty="0" smtClean="0"/>
              <a:t/>
            </a:r>
            <a:br>
              <a:rPr lang="de-DE" dirty="0" smtClean="0"/>
            </a:br>
            <a:r>
              <a:rPr dirty="0" err="1" smtClean="0"/>
              <a:t>Logistische</a:t>
            </a:r>
            <a:r>
              <a:rPr dirty="0" smtClean="0"/>
              <a:t> </a:t>
            </a:r>
            <a:r>
              <a:rPr dirty="0"/>
              <a:t>Regression – </a:t>
            </a:r>
            <a:r>
              <a:rPr dirty="0" err="1"/>
              <a:t>statistischer</a:t>
            </a:r>
            <a:r>
              <a:rPr dirty="0"/>
              <a:t> </a:t>
            </a:r>
            <a:r>
              <a:rPr dirty="0" err="1" smtClean="0"/>
              <a:t>Hintergrund</a:t>
            </a:r>
            <a:r>
              <a:rPr lang="de-DE" dirty="0" smtClean="0"/>
              <a:t/>
            </a:r>
            <a:br>
              <a:rPr lang="de-DE" dirty="0" smtClean="0"/>
            </a:br>
            <a:endParaRPr dirty="0"/>
          </a:p>
        </p:txBody>
      </p:sp>
      <p:sp>
        <p:nvSpPr>
          <p:cNvPr id="4" name="object 4"/>
          <p:cNvSpPr/>
          <p:nvPr/>
        </p:nvSpPr>
        <p:spPr>
          <a:xfrm>
            <a:off x="6723888" y="2706624"/>
            <a:ext cx="2170600" cy="2184989"/>
          </a:xfrm>
          <a:prstGeom prst="rect">
            <a:avLst/>
          </a:prstGeom>
          <a:blipFill>
            <a:blip r:embed="rId2" cstate="print"/>
            <a:stretch>
              <a:fillRect/>
            </a:stretch>
          </a:blipFill>
        </p:spPr>
        <p:txBody>
          <a:bodyPr wrap="square" lIns="0" tIns="0" rIns="0" bIns="0" rtlCol="0">
            <a:noAutofit/>
          </a:bodyPr>
          <a:lstStyle/>
          <a:p>
            <a:endParaRPr/>
          </a:p>
        </p:txBody>
      </p:sp>
      <p:sp>
        <p:nvSpPr>
          <p:cNvPr id="7" name="object 7"/>
          <p:cNvSpPr txBox="1">
            <a:spLocks noGrp="1"/>
          </p:cNvSpPr>
          <p:nvPr>
            <p:ph type="sldNum" sz="quarter" idx="4294967295"/>
          </p:nvPr>
        </p:nvSpPr>
        <p:spPr>
          <a:xfrm>
            <a:off x="8624992" y="6680780"/>
            <a:ext cx="102568" cy="186435"/>
          </a:xfrm>
          <a:prstGeom prst="rect">
            <a:avLst/>
          </a:prstGeom>
        </p:spPr>
        <p:txBody>
          <a:bodyPr vert="horz" wrap="square" lIns="0" tIns="0" rIns="0" bIns="0" rtlCol="0">
            <a:noAutofit/>
          </a:bodyPr>
          <a:lstStyle/>
          <a:p>
            <a:pPr marL="25400">
              <a:lnSpc>
                <a:spcPct val="100000"/>
              </a:lnSpc>
            </a:pPr>
            <a:fld id="{81D60167-4931-47E6-BA6A-407CBD079E47}" type="slidenum">
              <a:rPr sz="800" spc="-105" dirty="0" smtClean="0">
                <a:solidFill>
                  <a:srgbClr val="506067"/>
                </a:solidFill>
                <a:latin typeface="Lucida Sans Unicode"/>
                <a:cs typeface="Lucida Sans Unicode"/>
              </a:rPr>
              <a:t>294</a:t>
            </a:fld>
            <a:endParaRPr sz="800">
              <a:latin typeface="Lucida Sans Unicode"/>
              <a:cs typeface="Lucida Sans Unicode"/>
            </a:endParaRPr>
          </a:p>
        </p:txBody>
      </p:sp>
    </p:spTree>
    <p:extLst>
      <p:ext uri="{BB962C8B-B14F-4D97-AF65-F5344CB8AC3E}">
        <p14:creationId xmlns:p14="http://schemas.microsoft.com/office/powerpoint/2010/main" val="2947779902"/>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0" rIns="0" bIns="0" rtlCol="0">
            <a:noAutofit/>
          </a:bodyPr>
          <a:lstStyle/>
          <a:p>
            <a:pPr marL="12700">
              <a:lnSpc>
                <a:spcPct val="100000"/>
              </a:lnSpc>
            </a:pPr>
            <a:r>
              <a:rPr dirty="0"/>
              <a:t>Logistische Regression – statistischer Hintergrund</a:t>
            </a:r>
          </a:p>
        </p:txBody>
      </p:sp>
      <p:sp>
        <p:nvSpPr>
          <p:cNvPr id="5" name="object 5"/>
          <p:cNvSpPr/>
          <p:nvPr/>
        </p:nvSpPr>
        <p:spPr>
          <a:xfrm>
            <a:off x="683568" y="2159772"/>
            <a:ext cx="1709927" cy="796543"/>
          </a:xfrm>
          <a:prstGeom prst="rect">
            <a:avLst/>
          </a:prstGeom>
          <a:blipFill>
            <a:blip r:embed="rId2" cstate="print"/>
            <a:stretch>
              <a:fillRect/>
            </a:stretch>
          </a:blipFill>
        </p:spPr>
        <p:txBody>
          <a:bodyPr wrap="square" lIns="0" tIns="0" rIns="0" bIns="0" rtlCol="0">
            <a:noAutofit/>
          </a:bodyPr>
          <a:lstStyle/>
          <a:p>
            <a:endParaRPr/>
          </a:p>
        </p:txBody>
      </p:sp>
      <p:sp>
        <p:nvSpPr>
          <p:cNvPr id="6" name="object 6"/>
          <p:cNvSpPr/>
          <p:nvPr/>
        </p:nvSpPr>
        <p:spPr>
          <a:xfrm>
            <a:off x="3291035" y="2004324"/>
            <a:ext cx="554735" cy="310895"/>
          </a:xfrm>
          <a:prstGeom prst="rect">
            <a:avLst/>
          </a:prstGeom>
          <a:blipFill>
            <a:blip r:embed="rId3" cstate="print"/>
            <a:stretch>
              <a:fillRect/>
            </a:stretch>
          </a:blipFill>
        </p:spPr>
        <p:txBody>
          <a:bodyPr wrap="square" lIns="0" tIns="0" rIns="0" bIns="0" rtlCol="0">
            <a:noAutofit/>
          </a:bodyPr>
          <a:lstStyle/>
          <a:p>
            <a:endParaRPr/>
          </a:p>
        </p:txBody>
      </p:sp>
      <p:sp>
        <p:nvSpPr>
          <p:cNvPr id="7" name="object 7"/>
          <p:cNvSpPr/>
          <p:nvPr/>
        </p:nvSpPr>
        <p:spPr>
          <a:xfrm>
            <a:off x="3301978" y="2401705"/>
            <a:ext cx="161543" cy="237743"/>
          </a:xfrm>
          <a:prstGeom prst="rect">
            <a:avLst/>
          </a:prstGeom>
          <a:blipFill>
            <a:blip r:embed="rId4" cstate="print"/>
            <a:stretch>
              <a:fillRect/>
            </a:stretch>
          </a:blipFill>
        </p:spPr>
        <p:txBody>
          <a:bodyPr wrap="square" lIns="0" tIns="0" rIns="0" bIns="0" rtlCol="0">
            <a:noAutofit/>
          </a:bodyPr>
          <a:lstStyle/>
          <a:p>
            <a:endParaRPr/>
          </a:p>
        </p:txBody>
      </p:sp>
      <p:sp>
        <p:nvSpPr>
          <p:cNvPr id="8" name="object 8"/>
          <p:cNvSpPr/>
          <p:nvPr/>
        </p:nvSpPr>
        <p:spPr>
          <a:xfrm>
            <a:off x="3306999" y="2923450"/>
            <a:ext cx="161543" cy="241807"/>
          </a:xfrm>
          <a:prstGeom prst="rect">
            <a:avLst/>
          </a:prstGeom>
          <a:blipFill>
            <a:blip r:embed="rId5" cstate="print"/>
            <a:stretch>
              <a:fillRect/>
            </a:stretch>
          </a:blipFill>
        </p:spPr>
        <p:txBody>
          <a:bodyPr wrap="square" lIns="0" tIns="0" rIns="0" bIns="0" rtlCol="0">
            <a:noAutofit/>
          </a:bodyPr>
          <a:lstStyle/>
          <a:p>
            <a:endParaRPr/>
          </a:p>
        </p:txBody>
      </p:sp>
      <p:sp>
        <p:nvSpPr>
          <p:cNvPr id="9" name="object 9"/>
          <p:cNvSpPr/>
          <p:nvPr/>
        </p:nvSpPr>
        <p:spPr>
          <a:xfrm>
            <a:off x="842773" y="3742943"/>
            <a:ext cx="5068823" cy="550671"/>
          </a:xfrm>
          <a:prstGeom prst="rect">
            <a:avLst/>
          </a:prstGeom>
          <a:blipFill>
            <a:blip r:embed="rId6" cstate="print"/>
            <a:stretch>
              <a:fillRect/>
            </a:stretch>
          </a:blipFill>
        </p:spPr>
        <p:txBody>
          <a:bodyPr wrap="square" lIns="0" tIns="0" rIns="0" bIns="0" rtlCol="0">
            <a:noAutofit/>
          </a:bodyPr>
          <a:lstStyle/>
          <a:p>
            <a:endParaRPr/>
          </a:p>
        </p:txBody>
      </p:sp>
      <p:sp>
        <p:nvSpPr>
          <p:cNvPr id="10" name="object 10"/>
          <p:cNvSpPr/>
          <p:nvPr/>
        </p:nvSpPr>
        <p:spPr>
          <a:xfrm>
            <a:off x="886251" y="4797152"/>
            <a:ext cx="234695" cy="406399"/>
          </a:xfrm>
          <a:prstGeom prst="rect">
            <a:avLst/>
          </a:prstGeom>
          <a:blipFill>
            <a:blip r:embed="rId7" cstate="print"/>
            <a:stretch>
              <a:fillRect/>
            </a:stretch>
          </a:blipFill>
        </p:spPr>
        <p:txBody>
          <a:bodyPr wrap="square" lIns="0" tIns="0" rIns="0" bIns="0" rtlCol="0">
            <a:noAutofit/>
          </a:bodyPr>
          <a:lstStyle/>
          <a:p>
            <a:endParaRPr/>
          </a:p>
        </p:txBody>
      </p:sp>
      <p:sp>
        <p:nvSpPr>
          <p:cNvPr id="11" name="object 11"/>
          <p:cNvSpPr/>
          <p:nvPr/>
        </p:nvSpPr>
        <p:spPr>
          <a:xfrm>
            <a:off x="899160" y="5369856"/>
            <a:ext cx="176783" cy="327152"/>
          </a:xfrm>
          <a:prstGeom prst="rect">
            <a:avLst/>
          </a:prstGeom>
          <a:blipFill>
            <a:blip r:embed="rId8" cstate="print"/>
            <a:stretch>
              <a:fillRect/>
            </a:stretch>
          </a:blipFill>
        </p:spPr>
        <p:txBody>
          <a:bodyPr wrap="square" lIns="0" tIns="0" rIns="0" bIns="0" rtlCol="0">
            <a:noAutofit/>
          </a:bodyPr>
          <a:lstStyle/>
          <a:p>
            <a:endParaRPr/>
          </a:p>
        </p:txBody>
      </p:sp>
      <p:sp>
        <p:nvSpPr>
          <p:cNvPr id="12" name="object 12"/>
          <p:cNvSpPr/>
          <p:nvPr/>
        </p:nvSpPr>
        <p:spPr>
          <a:xfrm>
            <a:off x="621791" y="5733256"/>
            <a:ext cx="3963923" cy="867663"/>
          </a:xfrm>
          <a:prstGeom prst="rect">
            <a:avLst/>
          </a:prstGeom>
          <a:blipFill>
            <a:blip r:embed="rId9" cstate="print"/>
            <a:stretch>
              <a:fillRect/>
            </a:stretch>
          </a:blipFill>
        </p:spPr>
        <p:txBody>
          <a:bodyPr wrap="square" lIns="0" tIns="0" rIns="0" bIns="0" rtlCol="0">
            <a:noAutofit/>
          </a:bodyPr>
          <a:lstStyle/>
          <a:p>
            <a:endParaRPr/>
          </a:p>
        </p:txBody>
      </p:sp>
      <p:sp>
        <p:nvSpPr>
          <p:cNvPr id="13" name="object 13"/>
          <p:cNvSpPr txBox="1"/>
          <p:nvPr/>
        </p:nvSpPr>
        <p:spPr>
          <a:xfrm>
            <a:off x="251520" y="1700808"/>
            <a:ext cx="2955290" cy="883920"/>
          </a:xfrm>
          <a:prstGeom prst="rect">
            <a:avLst/>
          </a:prstGeom>
        </p:spPr>
        <p:txBody>
          <a:bodyPr vert="horz" wrap="square" lIns="0" tIns="0" rIns="0" bIns="0" rtlCol="0">
            <a:noAutofit/>
          </a:bodyPr>
          <a:lstStyle/>
          <a:p>
            <a:pPr marL="12700" marR="12700" indent="-635">
              <a:lnSpc>
                <a:spcPct val="131300"/>
              </a:lnSpc>
              <a:buClr>
                <a:srgbClr val="910A2F"/>
              </a:buClr>
              <a:buFont typeface="Webdings"/>
              <a:buChar char="■"/>
              <a:tabLst>
                <a:tab pos="280670" algn="l"/>
              </a:tabLst>
            </a:pPr>
            <a:r>
              <a:rPr lang="de-DE" sz="1600" spc="-190" dirty="0" smtClean="0">
                <a:solidFill>
                  <a:srgbClr val="506067"/>
                </a:solidFill>
                <a:latin typeface="Lucida Sans Unicode"/>
                <a:cs typeface="Lucida Sans Unicode"/>
              </a:rPr>
              <a:t>  </a:t>
            </a:r>
            <a:r>
              <a:rPr sz="1600" spc="-190" dirty="0" err="1" smtClean="0">
                <a:solidFill>
                  <a:srgbClr val="506067"/>
                </a:solidFill>
                <a:latin typeface="Lucida Sans Unicode"/>
                <a:cs typeface="Lucida Sans Unicode"/>
              </a:rPr>
              <a:t>L</a:t>
            </a:r>
            <a:r>
              <a:rPr sz="1600" spc="-204" dirty="0" err="1" smtClean="0">
                <a:solidFill>
                  <a:srgbClr val="506067"/>
                </a:solidFill>
                <a:latin typeface="Lucida Sans Unicode"/>
                <a:cs typeface="Lucida Sans Unicode"/>
              </a:rPr>
              <a:t>o</a:t>
            </a:r>
            <a:r>
              <a:rPr sz="1600" spc="-200" dirty="0" err="1" smtClean="0">
                <a:solidFill>
                  <a:srgbClr val="506067"/>
                </a:solidFill>
                <a:latin typeface="Lucida Sans Unicode"/>
                <a:cs typeface="Lucida Sans Unicode"/>
              </a:rPr>
              <a:t>g</a:t>
            </a:r>
            <a:r>
              <a:rPr sz="1600" spc="-95" dirty="0" err="1" smtClean="0">
                <a:solidFill>
                  <a:srgbClr val="506067"/>
                </a:solidFill>
                <a:latin typeface="Lucida Sans Unicode"/>
                <a:cs typeface="Lucida Sans Unicode"/>
              </a:rPr>
              <a:t>i</a:t>
            </a:r>
            <a:r>
              <a:rPr sz="1600" spc="-215" dirty="0" err="1" smtClean="0">
                <a:solidFill>
                  <a:srgbClr val="506067"/>
                </a:solidFill>
                <a:latin typeface="Lucida Sans Unicode"/>
                <a:cs typeface="Lucida Sans Unicode"/>
              </a:rPr>
              <a:t>s</a:t>
            </a:r>
            <a:r>
              <a:rPr sz="1600" spc="-65" dirty="0" err="1" smtClean="0">
                <a:solidFill>
                  <a:srgbClr val="506067"/>
                </a:solidFill>
                <a:latin typeface="Lucida Sans Unicode"/>
                <a:cs typeface="Lucida Sans Unicode"/>
              </a:rPr>
              <a:t>t</a:t>
            </a:r>
            <a:r>
              <a:rPr sz="1600" spc="-95" dirty="0" err="1" smtClean="0">
                <a:solidFill>
                  <a:srgbClr val="506067"/>
                </a:solidFill>
                <a:latin typeface="Lucida Sans Unicode"/>
                <a:cs typeface="Lucida Sans Unicode"/>
              </a:rPr>
              <a:t>i</a:t>
            </a:r>
            <a:r>
              <a:rPr sz="1600" spc="-204" dirty="0" err="1" smtClean="0">
                <a:solidFill>
                  <a:srgbClr val="506067"/>
                </a:solidFill>
                <a:latin typeface="Lucida Sans Unicode"/>
                <a:cs typeface="Lucida Sans Unicode"/>
              </a:rPr>
              <a:t>s</a:t>
            </a:r>
            <a:r>
              <a:rPr sz="1600" spc="-155" dirty="0" err="1" smtClean="0">
                <a:solidFill>
                  <a:srgbClr val="506067"/>
                </a:solidFill>
                <a:latin typeface="Lucida Sans Unicode"/>
                <a:cs typeface="Lucida Sans Unicode"/>
              </a:rPr>
              <a:t>c</a:t>
            </a:r>
            <a:r>
              <a:rPr sz="1600" spc="-160" dirty="0" err="1" smtClean="0">
                <a:solidFill>
                  <a:srgbClr val="506067"/>
                </a:solidFill>
                <a:latin typeface="Lucida Sans Unicode"/>
                <a:cs typeface="Lucida Sans Unicode"/>
              </a:rPr>
              <a:t>h</a:t>
            </a:r>
            <a:r>
              <a:rPr sz="1600" spc="-100" dirty="0" err="1"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 </a:t>
            </a:r>
            <a:r>
              <a:rPr sz="1600" spc="-185" dirty="0" err="1" smtClean="0">
                <a:solidFill>
                  <a:srgbClr val="506067"/>
                </a:solidFill>
                <a:latin typeface="Lucida Sans Unicode"/>
                <a:cs typeface="Lucida Sans Unicode"/>
              </a:rPr>
              <a:t>R</a:t>
            </a:r>
            <a:r>
              <a:rPr sz="1600" spc="-105" dirty="0" err="1" smtClean="0">
                <a:solidFill>
                  <a:srgbClr val="506067"/>
                </a:solidFill>
                <a:latin typeface="Lucida Sans Unicode"/>
                <a:cs typeface="Lucida Sans Unicode"/>
              </a:rPr>
              <a:t>e</a:t>
            </a:r>
            <a:r>
              <a:rPr sz="1600" spc="-250" dirty="0" err="1" smtClean="0">
                <a:solidFill>
                  <a:srgbClr val="506067"/>
                </a:solidFill>
                <a:latin typeface="Lucida Sans Unicode"/>
                <a:cs typeface="Lucida Sans Unicode"/>
              </a:rPr>
              <a:t>g</a:t>
            </a:r>
            <a:r>
              <a:rPr sz="1600" spc="-130" dirty="0" err="1" smtClean="0">
                <a:solidFill>
                  <a:srgbClr val="506067"/>
                </a:solidFill>
                <a:latin typeface="Lucida Sans Unicode"/>
                <a:cs typeface="Lucida Sans Unicode"/>
              </a:rPr>
              <a:t>r</a:t>
            </a:r>
            <a:r>
              <a:rPr sz="1600" spc="-105" dirty="0" err="1" smtClean="0">
                <a:solidFill>
                  <a:srgbClr val="506067"/>
                </a:solidFill>
                <a:latin typeface="Lucida Sans Unicode"/>
                <a:cs typeface="Lucida Sans Unicode"/>
              </a:rPr>
              <a:t>e</a:t>
            </a:r>
            <a:r>
              <a:rPr sz="1600" spc="-204" dirty="0" err="1" smtClean="0">
                <a:solidFill>
                  <a:srgbClr val="506067"/>
                </a:solidFill>
                <a:latin typeface="Lucida Sans Unicode"/>
                <a:cs typeface="Lucida Sans Unicode"/>
              </a:rPr>
              <a:t>ss</a:t>
            </a:r>
            <a:r>
              <a:rPr sz="1600" spc="-95" dirty="0" err="1" smtClean="0">
                <a:solidFill>
                  <a:srgbClr val="506067"/>
                </a:solidFill>
                <a:latin typeface="Lucida Sans Unicode"/>
                <a:cs typeface="Lucida Sans Unicode"/>
              </a:rPr>
              <a:t>i</a:t>
            </a:r>
            <a:r>
              <a:rPr sz="1600" spc="-155" dirty="0" err="1" smtClean="0">
                <a:solidFill>
                  <a:srgbClr val="506067"/>
                </a:solidFill>
                <a:latin typeface="Lucida Sans Unicode"/>
                <a:cs typeface="Lucida Sans Unicode"/>
              </a:rPr>
              <a:t>o</a:t>
            </a:r>
            <a:r>
              <a:rPr sz="1600" spc="-150" dirty="0" err="1" smtClean="0">
                <a:solidFill>
                  <a:srgbClr val="506067"/>
                </a:solidFill>
                <a:latin typeface="Lucida Sans Unicode"/>
                <a:cs typeface="Lucida Sans Unicode"/>
              </a:rPr>
              <a:t>n</a:t>
            </a:r>
            <a:r>
              <a:rPr sz="1600" spc="-215" dirty="0" err="1" smtClean="0">
                <a:solidFill>
                  <a:srgbClr val="506067"/>
                </a:solidFill>
                <a:latin typeface="Lucida Sans Unicode"/>
                <a:cs typeface="Lucida Sans Unicode"/>
              </a:rPr>
              <a:t>s</a:t>
            </a:r>
            <a:r>
              <a:rPr sz="1600" spc="-110" dirty="0" err="1" smtClean="0">
                <a:solidFill>
                  <a:srgbClr val="506067"/>
                </a:solidFill>
                <a:latin typeface="Lucida Sans Unicode"/>
                <a:cs typeface="Lucida Sans Unicode"/>
              </a:rPr>
              <a:t>f</a:t>
            </a:r>
            <a:r>
              <a:rPr sz="1600" spc="-160" dirty="0" err="1" smtClean="0">
                <a:solidFill>
                  <a:srgbClr val="506067"/>
                </a:solidFill>
                <a:latin typeface="Lucida Sans Unicode"/>
                <a:cs typeface="Lucida Sans Unicode"/>
              </a:rPr>
              <a:t>un</a:t>
            </a:r>
            <a:r>
              <a:rPr sz="1600" spc="-235" dirty="0" err="1" smtClean="0">
                <a:solidFill>
                  <a:srgbClr val="506067"/>
                </a:solidFill>
                <a:latin typeface="Lucida Sans Unicode"/>
                <a:cs typeface="Lucida Sans Unicode"/>
              </a:rPr>
              <a:t>k</a:t>
            </a:r>
            <a:r>
              <a:rPr sz="1600" spc="-65" dirty="0" err="1" smtClean="0">
                <a:solidFill>
                  <a:srgbClr val="506067"/>
                </a:solidFill>
                <a:latin typeface="Lucida Sans Unicode"/>
                <a:cs typeface="Lucida Sans Unicode"/>
              </a:rPr>
              <a:t>t</a:t>
            </a:r>
            <a:r>
              <a:rPr sz="1600" spc="-95" dirty="0" err="1" smtClean="0">
                <a:solidFill>
                  <a:srgbClr val="506067"/>
                </a:solidFill>
                <a:latin typeface="Lucida Sans Unicode"/>
                <a:cs typeface="Lucida Sans Unicode"/>
              </a:rPr>
              <a:t>i</a:t>
            </a:r>
            <a:r>
              <a:rPr sz="1600" spc="-155" dirty="0" err="1" smtClean="0">
                <a:solidFill>
                  <a:srgbClr val="506067"/>
                </a:solidFill>
                <a:latin typeface="Lucida Sans Unicode"/>
                <a:cs typeface="Lucida Sans Unicode"/>
              </a:rPr>
              <a:t>o</a:t>
            </a:r>
            <a:r>
              <a:rPr sz="1600" spc="-150" dirty="0" err="1" smtClean="0">
                <a:solidFill>
                  <a:srgbClr val="506067"/>
                </a:solidFill>
                <a:latin typeface="Lucida Sans Unicode"/>
                <a:cs typeface="Lucida Sans Unicode"/>
              </a:rPr>
              <a:t>n</a:t>
            </a:r>
            <a:r>
              <a:rPr sz="1600" spc="-85" dirty="0" smtClean="0">
                <a:solidFill>
                  <a:srgbClr val="506067"/>
                </a:solidFill>
                <a:latin typeface="Lucida Sans Unicode"/>
                <a:cs typeface="Lucida Sans Unicode"/>
              </a:rPr>
              <a:t>:</a:t>
            </a:r>
            <a:endParaRPr sz="1600" dirty="0">
              <a:latin typeface="Lucida Sans Unicode"/>
              <a:cs typeface="Lucida Sans Unicode"/>
            </a:endParaRPr>
          </a:p>
        </p:txBody>
      </p:sp>
      <p:sp>
        <p:nvSpPr>
          <p:cNvPr id="14" name="object 14"/>
          <p:cNvSpPr txBox="1"/>
          <p:nvPr/>
        </p:nvSpPr>
        <p:spPr>
          <a:xfrm>
            <a:off x="494383" y="3501008"/>
            <a:ext cx="6066155" cy="355600"/>
          </a:xfrm>
          <a:prstGeom prst="rect">
            <a:avLst/>
          </a:prstGeom>
        </p:spPr>
        <p:txBody>
          <a:bodyPr vert="horz" wrap="square" lIns="0" tIns="0" rIns="0" bIns="0" rtlCol="0">
            <a:noAutofit/>
          </a:bodyPr>
          <a:lstStyle/>
          <a:p>
            <a:pPr marL="12700">
              <a:lnSpc>
                <a:spcPct val="100000"/>
              </a:lnSpc>
            </a:pPr>
            <a:r>
              <a:rPr sz="1600" i="1" spc="-5" dirty="0" smtClean="0">
                <a:solidFill>
                  <a:srgbClr val="506067"/>
                </a:solidFill>
                <a:latin typeface="Calibri"/>
                <a:cs typeface="Calibri"/>
              </a:rPr>
              <a:t>z</a:t>
            </a:r>
            <a:r>
              <a:rPr sz="1600" spc="-114"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spc="-175" dirty="0" smtClean="0">
                <a:solidFill>
                  <a:srgbClr val="506067"/>
                </a:solidFill>
                <a:latin typeface="Lucida Sans Unicode"/>
                <a:cs typeface="Lucida Sans Unicode"/>
              </a:rPr>
              <a:t>d</a:t>
            </a:r>
            <a:r>
              <a:rPr sz="1600" spc="-105"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r</a:t>
            </a:r>
            <a:r>
              <a:rPr sz="1600" spc="-140" dirty="0" smtClean="0">
                <a:solidFill>
                  <a:srgbClr val="506067"/>
                </a:solidFill>
                <a:latin typeface="Lucida Sans Unicode"/>
                <a:cs typeface="Lucida Sans Unicode"/>
              </a:rPr>
              <a:t> </a:t>
            </a:r>
            <a:r>
              <a:rPr sz="1600" spc="-204" dirty="0" smtClean="0">
                <a:solidFill>
                  <a:srgbClr val="506067"/>
                </a:solidFill>
                <a:latin typeface="Lucida Sans Unicode"/>
                <a:cs typeface="Lucida Sans Unicode"/>
              </a:rPr>
              <a:t>so</a:t>
            </a:r>
            <a:r>
              <a:rPr sz="1600" spc="-210" dirty="0" smtClean="0">
                <a:solidFill>
                  <a:srgbClr val="506067"/>
                </a:solidFill>
                <a:latin typeface="Lucida Sans Unicode"/>
                <a:cs typeface="Lucida Sans Unicode"/>
              </a:rPr>
              <a:t>g</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25" dirty="0" smtClean="0">
                <a:solidFill>
                  <a:srgbClr val="506067"/>
                </a:solidFill>
                <a:latin typeface="Lucida Sans Unicode"/>
                <a:cs typeface="Lucida Sans Unicode"/>
              </a:rPr>
              <a:t>a</a:t>
            </a:r>
            <a:r>
              <a:rPr sz="1600" spc="-160" dirty="0" smtClean="0">
                <a:solidFill>
                  <a:srgbClr val="506067"/>
                </a:solidFill>
                <a:latin typeface="Lucida Sans Unicode"/>
                <a:cs typeface="Lucida Sans Unicode"/>
              </a:rPr>
              <a:t>n</a:t>
            </a:r>
            <a:r>
              <a:rPr sz="1600" spc="-175" dirty="0" smtClean="0">
                <a:solidFill>
                  <a:srgbClr val="506067"/>
                </a:solidFill>
                <a:latin typeface="Lucida Sans Unicode"/>
                <a:cs typeface="Lucida Sans Unicode"/>
              </a:rPr>
              <a:t>n</a:t>
            </a:r>
            <a:r>
              <a:rPr sz="1600" spc="-80" dirty="0" smtClean="0">
                <a:solidFill>
                  <a:srgbClr val="506067"/>
                </a:solidFill>
                <a:latin typeface="Lucida Sans Unicode"/>
                <a:cs typeface="Lucida Sans Unicode"/>
              </a:rPr>
              <a:t>t</a:t>
            </a:r>
            <a:r>
              <a:rPr sz="1600" spc="-100" dirty="0" smtClean="0">
                <a:solidFill>
                  <a:srgbClr val="506067"/>
                </a:solidFill>
                <a:latin typeface="Lucida Sans Unicode"/>
                <a:cs typeface="Lucida Sans Unicode"/>
              </a:rPr>
              <a:t>e</a:t>
            </a:r>
            <a:r>
              <a:rPr sz="1600" spc="-150" dirty="0" smtClean="0">
                <a:solidFill>
                  <a:srgbClr val="506067"/>
                </a:solidFill>
                <a:latin typeface="Lucida Sans Unicode"/>
                <a:cs typeface="Lucida Sans Unicode"/>
              </a:rPr>
              <a:t> </a:t>
            </a:r>
            <a:r>
              <a:rPr sz="1600" spc="30" dirty="0" smtClean="0">
                <a:solidFill>
                  <a:srgbClr val="506067"/>
                </a:solidFill>
                <a:latin typeface="Lucida Sans Unicode"/>
                <a:cs typeface="Lucida Sans Unicode"/>
              </a:rPr>
              <a:t>"</a:t>
            </a:r>
            <a:r>
              <a:rPr sz="1600" spc="-190" dirty="0" smtClean="0">
                <a:solidFill>
                  <a:srgbClr val="506067"/>
                </a:solidFill>
                <a:latin typeface="Lucida Sans Unicode"/>
                <a:cs typeface="Lucida Sans Unicode"/>
              </a:rPr>
              <a:t>L</a:t>
            </a:r>
            <a:r>
              <a:rPr sz="1600" spc="-204" dirty="0" smtClean="0">
                <a:solidFill>
                  <a:srgbClr val="506067"/>
                </a:solidFill>
                <a:latin typeface="Lucida Sans Unicode"/>
                <a:cs typeface="Lucida Sans Unicode"/>
              </a:rPr>
              <a:t>o</a:t>
            </a:r>
            <a:r>
              <a:rPr sz="1600" spc="-200" dirty="0" smtClean="0">
                <a:solidFill>
                  <a:srgbClr val="506067"/>
                </a:solidFill>
                <a:latin typeface="Lucida Sans Unicode"/>
                <a:cs typeface="Lucida Sans Unicode"/>
              </a:rPr>
              <a:t>g</a:t>
            </a:r>
            <a:r>
              <a:rPr sz="1600" spc="-95" dirty="0" smtClean="0">
                <a:solidFill>
                  <a:srgbClr val="506067"/>
                </a:solidFill>
                <a:latin typeface="Lucida Sans Unicode"/>
                <a:cs typeface="Lucida Sans Unicode"/>
              </a:rPr>
              <a:t>i</a:t>
            </a:r>
            <a:r>
              <a:rPr sz="1600" spc="-65" dirty="0" smtClean="0">
                <a:solidFill>
                  <a:srgbClr val="506067"/>
                </a:solidFill>
                <a:latin typeface="Lucida Sans Unicode"/>
                <a:cs typeface="Lucida Sans Unicode"/>
              </a:rPr>
              <a:t>t</a:t>
            </a:r>
            <a:r>
              <a:rPr sz="1600" spc="30" dirty="0" smtClean="0">
                <a:solidFill>
                  <a:srgbClr val="506067"/>
                </a:solidFill>
                <a:latin typeface="Lucida Sans Unicode"/>
                <a:cs typeface="Lucida Sans Unicode"/>
              </a:rPr>
              <a:t>"</a:t>
            </a:r>
            <a:r>
              <a:rPr sz="1600" spc="-114" dirty="0" smtClean="0">
                <a:solidFill>
                  <a:srgbClr val="506067"/>
                </a:solidFill>
                <a:latin typeface="Lucida Sans Unicode"/>
                <a:cs typeface="Lucida Sans Unicode"/>
              </a:rPr>
              <a:t>,</a:t>
            </a:r>
            <a:r>
              <a:rPr sz="1600" spc="-150" dirty="0" smtClean="0">
                <a:solidFill>
                  <a:srgbClr val="506067"/>
                </a:solidFill>
                <a:latin typeface="Lucida Sans Unicode"/>
                <a:cs typeface="Lucida Sans Unicode"/>
              </a:rPr>
              <a:t> </a:t>
            </a:r>
            <a:r>
              <a:rPr sz="1600" spc="-215" dirty="0" smtClean="0">
                <a:solidFill>
                  <a:srgbClr val="506067"/>
                </a:solidFill>
                <a:latin typeface="Lucida Sans Unicode"/>
                <a:cs typeface="Lucida Sans Unicode"/>
              </a:rPr>
              <a:t>s</a:t>
            </a:r>
            <a:r>
              <a:rPr sz="1600" spc="-8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ll</a:t>
            </a:r>
            <a:r>
              <a:rPr sz="1600" spc="-70" dirty="0" smtClean="0">
                <a:solidFill>
                  <a:srgbClr val="506067"/>
                </a:solidFill>
                <a:latin typeface="Lucida Sans Unicode"/>
                <a:cs typeface="Lucida Sans Unicode"/>
              </a:rPr>
              <a:t>t</a:t>
            </a:r>
            <a:r>
              <a:rPr sz="1600" spc="-155" dirty="0" smtClean="0">
                <a:solidFill>
                  <a:srgbClr val="506067"/>
                </a:solidFill>
                <a:latin typeface="Lucida Sans Unicode"/>
                <a:cs typeface="Lucida Sans Unicode"/>
              </a:rPr>
              <a:t> </a:t>
            </a:r>
            <a:r>
              <a:rPr sz="1600" spc="-175" dirty="0" smtClean="0">
                <a:solidFill>
                  <a:srgbClr val="506067"/>
                </a:solidFill>
                <a:latin typeface="Lucida Sans Unicode"/>
                <a:cs typeface="Lucida Sans Unicode"/>
              </a:rPr>
              <a:t>d</a:t>
            </a:r>
            <a:r>
              <a:rPr sz="1600" spc="-125" dirty="0" smtClean="0">
                <a:solidFill>
                  <a:srgbClr val="506067"/>
                </a:solidFill>
                <a:latin typeface="Lucida Sans Unicode"/>
                <a:cs typeface="Lucida Sans Unicode"/>
              </a:rPr>
              <a:t>a</a:t>
            </a:r>
            <a:r>
              <a:rPr sz="1600" spc="-175" dirty="0" smtClean="0">
                <a:solidFill>
                  <a:srgbClr val="506067"/>
                </a:solidFill>
                <a:latin typeface="Lucida Sans Unicode"/>
                <a:cs typeface="Lucida Sans Unicode"/>
              </a:rPr>
              <a:t>b</a:t>
            </a:r>
            <a:r>
              <a:rPr sz="1600" spc="-105"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60" dirty="0" smtClean="0">
                <a:solidFill>
                  <a:srgbClr val="506067"/>
                </a:solidFill>
                <a:latin typeface="Lucida Sans Unicode"/>
                <a:cs typeface="Lucida Sans Unicode"/>
              </a:rPr>
              <a:t>n</a:t>
            </a:r>
            <a:r>
              <a:rPr sz="1600" spc="-145" dirty="0" smtClean="0">
                <a:solidFill>
                  <a:srgbClr val="506067"/>
                </a:solidFill>
                <a:latin typeface="Lucida Sans Unicode"/>
                <a:cs typeface="Lucida Sans Unicode"/>
              </a:rPr>
              <a:t> </a:t>
            </a:r>
            <a:r>
              <a:rPr sz="1600" spc="-95" dirty="0" smtClean="0">
                <a:solidFill>
                  <a:srgbClr val="506067"/>
                </a:solidFill>
                <a:latin typeface="Lucida Sans Unicode"/>
                <a:cs typeface="Lucida Sans Unicode"/>
              </a:rPr>
              <a:t>li</a:t>
            </a:r>
            <a:r>
              <a:rPr sz="1600" spc="-160" dirty="0" smtClean="0">
                <a:solidFill>
                  <a:srgbClr val="506067"/>
                </a:solidFill>
                <a:latin typeface="Lucida Sans Unicode"/>
                <a:cs typeface="Lucida Sans Unicode"/>
              </a:rPr>
              <a:t>n</a:t>
            </a:r>
            <a:r>
              <a:rPr sz="1600" spc="-105" dirty="0" smtClean="0">
                <a:solidFill>
                  <a:srgbClr val="506067"/>
                </a:solidFill>
                <a:latin typeface="Lucida Sans Unicode"/>
                <a:cs typeface="Lucida Sans Unicode"/>
              </a:rPr>
              <a:t>e</a:t>
            </a:r>
            <a:r>
              <a:rPr sz="1600" spc="-125" dirty="0" smtClean="0">
                <a:solidFill>
                  <a:srgbClr val="506067"/>
                </a:solidFill>
                <a:latin typeface="Lucida Sans Unicode"/>
                <a:cs typeface="Lucida Sans Unicode"/>
              </a:rPr>
              <a:t>a</a:t>
            </a:r>
            <a:r>
              <a:rPr sz="1600" spc="-130"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00" dirty="0" smtClean="0">
                <a:solidFill>
                  <a:srgbClr val="506067"/>
                </a:solidFill>
                <a:latin typeface="Lucida Sans Unicode"/>
                <a:cs typeface="Lucida Sans Unicode"/>
              </a:rPr>
              <a:t>s</a:t>
            </a:r>
            <a:r>
              <a:rPr sz="1600" spc="-145" dirty="0" smtClean="0">
                <a:solidFill>
                  <a:srgbClr val="506067"/>
                </a:solidFill>
                <a:latin typeface="Lucida Sans Unicode"/>
                <a:cs typeface="Lucida Sans Unicode"/>
              </a:rPr>
              <a:t> </a:t>
            </a:r>
            <a:r>
              <a:rPr sz="1600" spc="-185"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50" dirty="0" smtClean="0">
                <a:solidFill>
                  <a:srgbClr val="506067"/>
                </a:solidFill>
                <a:latin typeface="Lucida Sans Unicode"/>
                <a:cs typeface="Lucida Sans Unicode"/>
              </a:rPr>
              <a:t>g</a:t>
            </a:r>
            <a:r>
              <a:rPr sz="1600" spc="-130"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04" dirty="0" smtClean="0">
                <a:solidFill>
                  <a:srgbClr val="506067"/>
                </a:solidFill>
                <a:latin typeface="Lucida Sans Unicode"/>
                <a:cs typeface="Lucida Sans Unicode"/>
              </a:rPr>
              <a:t>ss</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150" dirty="0" smtClean="0">
                <a:solidFill>
                  <a:srgbClr val="506067"/>
                </a:solidFill>
                <a:latin typeface="Lucida Sans Unicode"/>
                <a:cs typeface="Lucida Sans Unicode"/>
              </a:rPr>
              <a:t>n</a:t>
            </a:r>
            <a:r>
              <a:rPr sz="1600" spc="-204" dirty="0" smtClean="0">
                <a:solidFill>
                  <a:srgbClr val="506067"/>
                </a:solidFill>
                <a:latin typeface="Lucida Sans Unicode"/>
                <a:cs typeface="Lucida Sans Unicode"/>
              </a:rPr>
              <a:t>s</a:t>
            </a:r>
            <a:r>
              <a:rPr sz="1600" spc="-229" dirty="0" smtClean="0">
                <a:solidFill>
                  <a:srgbClr val="506067"/>
                </a:solidFill>
                <a:latin typeface="Lucida Sans Unicode"/>
                <a:cs typeface="Lucida Sans Unicode"/>
              </a:rPr>
              <a:t>m</a:t>
            </a:r>
            <a:r>
              <a:rPr sz="1600" spc="-165" dirty="0" smtClean="0">
                <a:solidFill>
                  <a:srgbClr val="506067"/>
                </a:solidFill>
                <a:latin typeface="Lucida Sans Unicode"/>
                <a:cs typeface="Lucida Sans Unicode"/>
              </a:rPr>
              <a:t>od</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l</a:t>
            </a:r>
            <a:r>
              <a:rPr sz="1600" spc="-100" dirty="0" smtClean="0">
                <a:solidFill>
                  <a:srgbClr val="506067"/>
                </a:solidFill>
                <a:latin typeface="Lucida Sans Unicode"/>
                <a:cs typeface="Lucida Sans Unicode"/>
              </a:rPr>
              <a:t>l</a:t>
            </a:r>
            <a:r>
              <a:rPr sz="1600" spc="-105" dirty="0" smtClean="0">
                <a:solidFill>
                  <a:srgbClr val="506067"/>
                </a:solidFill>
                <a:latin typeface="Lucida Sans Unicode"/>
                <a:cs typeface="Lucida Sans Unicode"/>
              </a:rPr>
              <a:t> </a:t>
            </a:r>
            <a:r>
              <a:rPr sz="1600" spc="-175" dirty="0" smtClean="0">
                <a:solidFill>
                  <a:srgbClr val="506067"/>
                </a:solidFill>
                <a:latin typeface="Lucida Sans Unicode"/>
                <a:cs typeface="Lucida Sans Unicode"/>
              </a:rPr>
              <a:t>d</a:t>
            </a:r>
            <a:r>
              <a:rPr sz="1600" spc="-125" dirty="0" smtClean="0">
                <a:solidFill>
                  <a:srgbClr val="506067"/>
                </a:solidFill>
                <a:latin typeface="Lucida Sans Unicode"/>
                <a:cs typeface="Lucida Sans Unicode"/>
              </a:rPr>
              <a:t>a</a:t>
            </a:r>
            <a:r>
              <a:rPr sz="1600" spc="-105" dirty="0" smtClean="0">
                <a:solidFill>
                  <a:srgbClr val="506067"/>
                </a:solidFill>
                <a:latin typeface="Lucida Sans Unicode"/>
                <a:cs typeface="Lucida Sans Unicode"/>
              </a:rPr>
              <a:t>r</a:t>
            </a:r>
            <a:r>
              <a:rPr sz="1600" spc="-85" dirty="0" smtClean="0">
                <a:solidFill>
                  <a:srgbClr val="506067"/>
                </a:solidFill>
                <a:latin typeface="Lucida Sans Unicode"/>
                <a:cs typeface="Lucida Sans Unicode"/>
              </a:rPr>
              <a:t>:</a:t>
            </a:r>
            <a:endParaRPr sz="1600" dirty="0">
              <a:latin typeface="Lucida Sans Unicode"/>
              <a:cs typeface="Lucida Sans Unicode"/>
            </a:endParaRPr>
          </a:p>
        </p:txBody>
      </p:sp>
      <p:sp>
        <p:nvSpPr>
          <p:cNvPr id="15" name="object 15"/>
          <p:cNvSpPr/>
          <p:nvPr/>
        </p:nvSpPr>
        <p:spPr>
          <a:xfrm>
            <a:off x="883920" y="4220465"/>
            <a:ext cx="277367" cy="442975"/>
          </a:xfrm>
          <a:prstGeom prst="rect">
            <a:avLst/>
          </a:prstGeom>
          <a:blipFill>
            <a:blip r:embed="rId10" cstate="print"/>
            <a:stretch>
              <a:fillRect/>
            </a:stretch>
          </a:blipFill>
        </p:spPr>
        <p:txBody>
          <a:bodyPr wrap="square" lIns="0" tIns="0" rIns="0" bIns="0" rtlCol="0">
            <a:noAutofit/>
          </a:bodyPr>
          <a:lstStyle/>
          <a:p>
            <a:endParaRPr/>
          </a:p>
        </p:txBody>
      </p:sp>
      <p:sp>
        <p:nvSpPr>
          <p:cNvPr id="18" name="object 18"/>
          <p:cNvSpPr txBox="1">
            <a:spLocks noGrp="1"/>
          </p:cNvSpPr>
          <p:nvPr>
            <p:ph type="sldNum" sz="quarter" idx="4294967295"/>
          </p:nvPr>
        </p:nvSpPr>
        <p:spPr>
          <a:xfrm>
            <a:off x="8624992" y="6680780"/>
            <a:ext cx="102568" cy="186435"/>
          </a:xfrm>
          <a:prstGeom prst="rect">
            <a:avLst/>
          </a:prstGeom>
        </p:spPr>
        <p:txBody>
          <a:bodyPr vert="horz" wrap="square" lIns="0" tIns="0" rIns="0" bIns="0" rtlCol="0">
            <a:noAutofit/>
          </a:bodyPr>
          <a:lstStyle/>
          <a:p>
            <a:pPr marL="25400">
              <a:lnSpc>
                <a:spcPct val="100000"/>
              </a:lnSpc>
            </a:pPr>
            <a:fld id="{81D60167-4931-47E6-BA6A-407CBD079E47}" type="slidenum">
              <a:rPr sz="800" spc="-105" dirty="0" smtClean="0">
                <a:solidFill>
                  <a:srgbClr val="506067"/>
                </a:solidFill>
                <a:latin typeface="Lucida Sans Unicode"/>
                <a:cs typeface="Lucida Sans Unicode"/>
              </a:rPr>
              <a:t>295</a:t>
            </a:fld>
            <a:endParaRPr sz="800">
              <a:latin typeface="Lucida Sans Unicode"/>
              <a:cs typeface="Lucida Sans Unicode"/>
            </a:endParaRPr>
          </a:p>
        </p:txBody>
      </p:sp>
      <p:graphicFrame>
        <p:nvGraphicFramePr>
          <p:cNvPr id="2" name="object 2"/>
          <p:cNvGraphicFramePr>
            <a:graphicFrameLocks noGrp="1"/>
          </p:cNvGraphicFramePr>
          <p:nvPr>
            <p:extLst>
              <p:ext uri="{D42A27DB-BD31-4B8C-83A1-F6EECF244321}">
                <p14:modId xmlns:p14="http://schemas.microsoft.com/office/powerpoint/2010/main" val="3571830366"/>
              </p:ext>
            </p:extLst>
          </p:nvPr>
        </p:nvGraphicFramePr>
        <p:xfrm>
          <a:off x="3779912" y="2010480"/>
          <a:ext cx="5136980" cy="1490528"/>
        </p:xfrm>
        <a:graphic>
          <a:graphicData uri="http://schemas.openxmlformats.org/drawingml/2006/table">
            <a:tbl>
              <a:tblPr firstRow="1" bandRow="1">
                <a:tableStyleId>{2D5ABB26-0587-4C30-8999-92F81FD0307C}</a:tableStyleId>
              </a:tblPr>
              <a:tblGrid>
                <a:gridCol w="344065">
                  <a:extLst>
                    <a:ext uri="{9D8B030D-6E8A-4147-A177-3AD203B41FA5}">
                      <a16:colId xmlns:a16="http://schemas.microsoft.com/office/drawing/2014/main" val="20000"/>
                    </a:ext>
                  </a:extLst>
                </a:gridCol>
                <a:gridCol w="4792915">
                  <a:extLst>
                    <a:ext uri="{9D8B030D-6E8A-4147-A177-3AD203B41FA5}">
                      <a16:colId xmlns:a16="http://schemas.microsoft.com/office/drawing/2014/main" val="20001"/>
                    </a:ext>
                  </a:extLst>
                </a:gridCol>
              </a:tblGrid>
              <a:tr h="332288">
                <a:tc>
                  <a:txBody>
                    <a:bodyPr/>
                    <a:lstStyle/>
                    <a:p>
                      <a:pPr marL="146050">
                        <a:lnSpc>
                          <a:spcPct val="100000"/>
                        </a:lnSpc>
                      </a:pPr>
                      <a:r>
                        <a:rPr sz="1900" dirty="0" smtClean="0">
                          <a:solidFill>
                            <a:srgbClr val="506067"/>
                          </a:solidFill>
                          <a:latin typeface="Lucida Sans Unicode"/>
                          <a:cs typeface="Lucida Sans Unicode"/>
                        </a:rPr>
                        <a:t>=</a:t>
                      </a:r>
                      <a:endParaRPr sz="1900" dirty="0">
                        <a:latin typeface="Lucida Sans Unicode"/>
                        <a:cs typeface="Lucida Sans Unicode"/>
                      </a:endParaRPr>
                    </a:p>
                  </a:txBody>
                  <a:tcPr marL="0" marR="0" marT="0" marB="0"/>
                </a:tc>
                <a:tc>
                  <a:txBody>
                    <a:bodyPr/>
                    <a:lstStyle/>
                    <a:p>
                      <a:pPr marL="109220">
                        <a:lnSpc>
                          <a:spcPct val="100000"/>
                        </a:lnSpc>
                      </a:pPr>
                      <a:r>
                        <a:rPr sz="1900" spc="-50" dirty="0" smtClean="0">
                          <a:solidFill>
                            <a:srgbClr val="506067"/>
                          </a:solidFill>
                          <a:latin typeface="Lucida Sans Unicode"/>
                          <a:cs typeface="Lucida Sans Unicode"/>
                        </a:rPr>
                        <a:t>W</a:t>
                      </a:r>
                      <a:r>
                        <a:rPr sz="1900" spc="-5" dirty="0" smtClean="0">
                          <a:solidFill>
                            <a:srgbClr val="506067"/>
                          </a:solidFill>
                          <a:latin typeface="Lucida Sans Unicode"/>
                          <a:cs typeface="Lucida Sans Unicode"/>
                        </a:rPr>
                        <a:t>a</a:t>
                      </a:r>
                      <a:r>
                        <a:rPr sz="1900" spc="-10" dirty="0" smtClean="0">
                          <a:solidFill>
                            <a:srgbClr val="506067"/>
                          </a:solidFill>
                          <a:latin typeface="Lucida Sans Unicode"/>
                          <a:cs typeface="Lucida Sans Unicode"/>
                        </a:rPr>
                        <a:t>h</a:t>
                      </a:r>
                      <a:r>
                        <a:rPr sz="1900" spc="-25" dirty="0" smtClean="0">
                          <a:solidFill>
                            <a:srgbClr val="506067"/>
                          </a:solidFill>
                          <a:latin typeface="Lucida Sans Unicode"/>
                          <a:cs typeface="Lucida Sans Unicode"/>
                        </a:rPr>
                        <a:t>r</a:t>
                      </a:r>
                      <a:r>
                        <a:rPr sz="1900" spc="0" dirty="0" smtClean="0">
                          <a:solidFill>
                            <a:srgbClr val="506067"/>
                          </a:solidFill>
                          <a:latin typeface="Lucida Sans Unicode"/>
                          <a:cs typeface="Lucida Sans Unicode"/>
                        </a:rPr>
                        <a:t>s</a:t>
                      </a:r>
                      <a:r>
                        <a:rPr sz="1900" spc="-10" dirty="0" smtClean="0">
                          <a:solidFill>
                            <a:srgbClr val="506067"/>
                          </a:solidFill>
                          <a:latin typeface="Lucida Sans Unicode"/>
                          <a:cs typeface="Lucida Sans Unicode"/>
                        </a:rPr>
                        <a:t>ch</a:t>
                      </a:r>
                      <a:r>
                        <a:rPr sz="1900" spc="-5" dirty="0" smtClean="0">
                          <a:solidFill>
                            <a:srgbClr val="506067"/>
                          </a:solidFill>
                          <a:latin typeface="Lucida Sans Unicode"/>
                          <a:cs typeface="Lucida Sans Unicode"/>
                        </a:rPr>
                        <a:t>e</a:t>
                      </a:r>
                      <a:r>
                        <a:rPr sz="1900" spc="0" dirty="0" smtClean="0">
                          <a:solidFill>
                            <a:srgbClr val="506067"/>
                          </a:solidFill>
                          <a:latin typeface="Lucida Sans Unicode"/>
                          <a:cs typeface="Lucida Sans Unicode"/>
                        </a:rPr>
                        <a:t>i</a:t>
                      </a:r>
                      <a:r>
                        <a:rPr sz="1900" spc="-10" dirty="0" smtClean="0">
                          <a:solidFill>
                            <a:srgbClr val="506067"/>
                          </a:solidFill>
                          <a:latin typeface="Lucida Sans Unicode"/>
                          <a:cs typeface="Lucida Sans Unicode"/>
                        </a:rPr>
                        <a:t>n</a:t>
                      </a:r>
                      <a:r>
                        <a:rPr sz="1900" spc="0" dirty="0" smtClean="0">
                          <a:solidFill>
                            <a:srgbClr val="506067"/>
                          </a:solidFill>
                          <a:latin typeface="Lucida Sans Unicode"/>
                          <a:cs typeface="Lucida Sans Unicode"/>
                        </a:rPr>
                        <a:t>li</a:t>
                      </a:r>
                      <a:r>
                        <a:rPr sz="1900" spc="-10" dirty="0" smtClean="0">
                          <a:solidFill>
                            <a:srgbClr val="506067"/>
                          </a:solidFill>
                          <a:latin typeface="Lucida Sans Unicode"/>
                          <a:cs typeface="Lucida Sans Unicode"/>
                        </a:rPr>
                        <a:t>ch</a:t>
                      </a:r>
                      <a:r>
                        <a:rPr sz="1900" spc="-55" dirty="0" smtClean="0">
                          <a:solidFill>
                            <a:srgbClr val="506067"/>
                          </a:solidFill>
                          <a:latin typeface="Lucida Sans Unicode"/>
                          <a:cs typeface="Lucida Sans Unicode"/>
                        </a:rPr>
                        <a:t>k</a:t>
                      </a:r>
                      <a:r>
                        <a:rPr sz="1900" spc="-5" dirty="0" smtClean="0">
                          <a:solidFill>
                            <a:srgbClr val="506067"/>
                          </a:solidFill>
                          <a:latin typeface="Lucida Sans Unicode"/>
                          <a:cs typeface="Lucida Sans Unicode"/>
                        </a:rPr>
                        <a:t>e</a:t>
                      </a:r>
                      <a:r>
                        <a:rPr sz="1900" spc="0" dirty="0" smtClean="0">
                          <a:solidFill>
                            <a:srgbClr val="506067"/>
                          </a:solidFill>
                          <a:latin typeface="Lucida Sans Unicode"/>
                          <a:cs typeface="Lucida Sans Unicode"/>
                        </a:rPr>
                        <a:t>i</a:t>
                      </a:r>
                      <a:r>
                        <a:rPr sz="1900" spc="-5" dirty="0" smtClean="0">
                          <a:solidFill>
                            <a:srgbClr val="506067"/>
                          </a:solidFill>
                          <a:latin typeface="Lucida Sans Unicode"/>
                          <a:cs typeface="Lucida Sans Unicode"/>
                        </a:rPr>
                        <a:t>t</a:t>
                      </a:r>
                      <a:r>
                        <a:rPr sz="1900" spc="0" dirty="0" smtClean="0">
                          <a:solidFill>
                            <a:srgbClr val="506067"/>
                          </a:solidFill>
                          <a:latin typeface="Lucida Sans Unicode"/>
                          <a:cs typeface="Lucida Sans Unicode"/>
                        </a:rPr>
                        <a:t>,</a:t>
                      </a:r>
                      <a:r>
                        <a:rPr sz="1900" spc="-90" dirty="0" smtClean="0">
                          <a:solidFill>
                            <a:srgbClr val="506067"/>
                          </a:solidFill>
                          <a:latin typeface="Lucida Sans Unicode"/>
                          <a:cs typeface="Lucida Sans Unicode"/>
                        </a:rPr>
                        <a:t> </a:t>
                      </a:r>
                      <a:r>
                        <a:rPr sz="1900" spc="-10" dirty="0" smtClean="0">
                          <a:solidFill>
                            <a:srgbClr val="506067"/>
                          </a:solidFill>
                          <a:latin typeface="Lucida Sans Unicode"/>
                          <a:cs typeface="Lucida Sans Unicode"/>
                        </a:rPr>
                        <a:t>d</a:t>
                      </a:r>
                      <a:r>
                        <a:rPr sz="1900" spc="-5" dirty="0" smtClean="0">
                          <a:solidFill>
                            <a:srgbClr val="506067"/>
                          </a:solidFill>
                          <a:latin typeface="Lucida Sans Unicode"/>
                          <a:cs typeface="Lucida Sans Unicode"/>
                        </a:rPr>
                        <a:t>a</a:t>
                      </a:r>
                      <a:r>
                        <a:rPr sz="1900" spc="0" dirty="0" smtClean="0">
                          <a:solidFill>
                            <a:srgbClr val="506067"/>
                          </a:solidFill>
                          <a:latin typeface="Lucida Sans Unicode"/>
                          <a:cs typeface="Lucida Sans Unicode"/>
                        </a:rPr>
                        <a:t>ss</a:t>
                      </a:r>
                      <a:r>
                        <a:rPr sz="1900" spc="-130" dirty="0" smtClean="0">
                          <a:solidFill>
                            <a:srgbClr val="506067"/>
                          </a:solidFill>
                          <a:latin typeface="Lucida Sans Unicode"/>
                          <a:cs typeface="Lucida Sans Unicode"/>
                        </a:rPr>
                        <a:t> </a:t>
                      </a:r>
                      <a:r>
                        <a:rPr sz="1900" i="1" spc="0" dirty="0" smtClean="0">
                          <a:solidFill>
                            <a:srgbClr val="506067"/>
                          </a:solidFill>
                          <a:latin typeface="Calibri"/>
                          <a:cs typeface="Calibri"/>
                        </a:rPr>
                        <a:t>y</a:t>
                      </a:r>
                      <a:r>
                        <a:rPr sz="1900" i="1" spc="-10" dirty="0" smtClean="0">
                          <a:solidFill>
                            <a:srgbClr val="506067"/>
                          </a:solidFill>
                          <a:latin typeface="Calibri"/>
                          <a:cs typeface="Calibri"/>
                        </a:rPr>
                        <a:t> </a:t>
                      </a:r>
                      <a:r>
                        <a:rPr sz="1900" spc="0" dirty="0" smtClean="0">
                          <a:solidFill>
                            <a:srgbClr val="506067"/>
                          </a:solidFill>
                          <a:latin typeface="Lucida Sans Unicode"/>
                          <a:cs typeface="Lucida Sans Unicode"/>
                        </a:rPr>
                        <a:t>=</a:t>
                      </a:r>
                      <a:r>
                        <a:rPr sz="1900" spc="-125" dirty="0" smtClean="0">
                          <a:solidFill>
                            <a:srgbClr val="506067"/>
                          </a:solidFill>
                          <a:latin typeface="Lucida Sans Unicode"/>
                          <a:cs typeface="Lucida Sans Unicode"/>
                        </a:rPr>
                        <a:t> </a:t>
                      </a:r>
                      <a:r>
                        <a:rPr sz="1900" spc="0" dirty="0" smtClean="0">
                          <a:solidFill>
                            <a:srgbClr val="506067"/>
                          </a:solidFill>
                          <a:latin typeface="Lucida Sans Unicode"/>
                          <a:cs typeface="Lucida Sans Unicode"/>
                        </a:rPr>
                        <a:t>1</a:t>
                      </a:r>
                      <a:endParaRPr sz="1900" dirty="0">
                        <a:latin typeface="Lucida Sans Unicode"/>
                        <a:cs typeface="Lucida Sans Unicode"/>
                      </a:endParaRPr>
                    </a:p>
                  </a:txBody>
                  <a:tcPr marL="0" marR="0" marT="0" marB="0"/>
                </a:tc>
                <a:extLst>
                  <a:ext uri="{0D108BD9-81ED-4DB2-BD59-A6C34878D82A}">
                    <a16:rowId xmlns:a16="http://schemas.microsoft.com/office/drawing/2014/main" val="10000"/>
                  </a:ext>
                </a:extLst>
              </a:tr>
              <a:tr h="325233">
                <a:tc>
                  <a:txBody>
                    <a:bodyPr/>
                    <a:lstStyle/>
                    <a:p>
                      <a:pPr marL="146050">
                        <a:lnSpc>
                          <a:spcPct val="100000"/>
                        </a:lnSpc>
                      </a:pPr>
                      <a:r>
                        <a:rPr sz="1900" dirty="0" smtClean="0">
                          <a:solidFill>
                            <a:srgbClr val="506067"/>
                          </a:solidFill>
                          <a:latin typeface="Lucida Sans Unicode"/>
                          <a:cs typeface="Lucida Sans Unicode"/>
                        </a:rPr>
                        <a:t>=</a:t>
                      </a:r>
                      <a:endParaRPr sz="1900">
                        <a:latin typeface="Lucida Sans Unicode"/>
                        <a:cs typeface="Lucida Sans Unicode"/>
                      </a:endParaRPr>
                    </a:p>
                  </a:txBody>
                  <a:tcPr marL="0" marR="0" marT="0" marB="0"/>
                </a:tc>
                <a:tc>
                  <a:txBody>
                    <a:bodyPr/>
                    <a:lstStyle/>
                    <a:p>
                      <a:pPr marL="109220">
                        <a:lnSpc>
                          <a:spcPct val="100000"/>
                        </a:lnSpc>
                      </a:pPr>
                      <a:r>
                        <a:rPr sz="1900" dirty="0" smtClean="0">
                          <a:solidFill>
                            <a:srgbClr val="506067"/>
                          </a:solidFill>
                          <a:latin typeface="Lucida Sans Unicode"/>
                          <a:cs typeface="Lucida Sans Unicode"/>
                        </a:rPr>
                        <a:t>B</a:t>
                      </a:r>
                      <a:r>
                        <a:rPr sz="1900" spc="-5" dirty="0" smtClean="0">
                          <a:solidFill>
                            <a:srgbClr val="506067"/>
                          </a:solidFill>
                          <a:latin typeface="Lucida Sans Unicode"/>
                          <a:cs typeface="Lucida Sans Unicode"/>
                        </a:rPr>
                        <a:t>a</a:t>
                      </a:r>
                      <a:r>
                        <a:rPr sz="1900" spc="0" dirty="0" smtClean="0">
                          <a:solidFill>
                            <a:srgbClr val="506067"/>
                          </a:solidFill>
                          <a:latin typeface="Lucida Sans Unicode"/>
                          <a:cs typeface="Lucida Sans Unicode"/>
                        </a:rPr>
                        <a:t>sis</a:t>
                      </a:r>
                      <a:r>
                        <a:rPr sz="1900" spc="-130" dirty="0" smtClean="0">
                          <a:solidFill>
                            <a:srgbClr val="506067"/>
                          </a:solidFill>
                          <a:latin typeface="Lucida Sans Unicode"/>
                          <a:cs typeface="Lucida Sans Unicode"/>
                        </a:rPr>
                        <a:t> </a:t>
                      </a:r>
                      <a:r>
                        <a:rPr sz="1900" spc="-10" dirty="0" smtClean="0">
                          <a:solidFill>
                            <a:srgbClr val="506067"/>
                          </a:solidFill>
                          <a:latin typeface="Lucida Sans Unicode"/>
                          <a:cs typeface="Lucida Sans Unicode"/>
                        </a:rPr>
                        <a:t>d</a:t>
                      </a:r>
                      <a:r>
                        <a:rPr sz="1900" spc="-5" dirty="0" smtClean="0">
                          <a:solidFill>
                            <a:srgbClr val="506067"/>
                          </a:solidFill>
                          <a:latin typeface="Lucida Sans Unicode"/>
                          <a:cs typeface="Lucida Sans Unicode"/>
                        </a:rPr>
                        <a:t>e</a:t>
                      </a:r>
                      <a:r>
                        <a:rPr sz="1900" spc="0" dirty="0" smtClean="0">
                          <a:solidFill>
                            <a:srgbClr val="506067"/>
                          </a:solidFill>
                          <a:latin typeface="Lucida Sans Unicode"/>
                          <a:cs typeface="Lucida Sans Unicode"/>
                        </a:rPr>
                        <a:t>s</a:t>
                      </a:r>
                      <a:r>
                        <a:rPr sz="1900" spc="-130" dirty="0" smtClean="0">
                          <a:solidFill>
                            <a:srgbClr val="506067"/>
                          </a:solidFill>
                          <a:latin typeface="Lucida Sans Unicode"/>
                          <a:cs typeface="Lucida Sans Unicode"/>
                        </a:rPr>
                        <a:t> </a:t>
                      </a:r>
                      <a:r>
                        <a:rPr sz="1900" spc="-10" dirty="0" smtClean="0">
                          <a:solidFill>
                            <a:srgbClr val="506067"/>
                          </a:solidFill>
                          <a:latin typeface="Lucida Sans Unicode"/>
                          <a:cs typeface="Lucida Sans Unicode"/>
                        </a:rPr>
                        <a:t>n</a:t>
                      </a:r>
                      <a:r>
                        <a:rPr sz="1900" spc="-15" dirty="0" smtClean="0">
                          <a:solidFill>
                            <a:srgbClr val="506067"/>
                          </a:solidFill>
                          <a:latin typeface="Lucida Sans Unicode"/>
                          <a:cs typeface="Lucida Sans Unicode"/>
                        </a:rPr>
                        <a:t>a</a:t>
                      </a:r>
                      <a:r>
                        <a:rPr sz="1900" spc="-5" dirty="0" smtClean="0">
                          <a:solidFill>
                            <a:srgbClr val="506067"/>
                          </a:solidFill>
                          <a:latin typeface="Lucida Sans Unicode"/>
                          <a:cs typeface="Lucida Sans Unicode"/>
                        </a:rPr>
                        <a:t>t</a:t>
                      </a:r>
                      <a:r>
                        <a:rPr sz="1900" spc="-10" dirty="0" smtClean="0">
                          <a:solidFill>
                            <a:srgbClr val="506067"/>
                          </a:solidFill>
                          <a:latin typeface="Lucida Sans Unicode"/>
                          <a:cs typeface="Lucida Sans Unicode"/>
                        </a:rPr>
                        <a:t>ü</a:t>
                      </a:r>
                      <a:r>
                        <a:rPr sz="1900" spc="0" dirty="0" smtClean="0">
                          <a:solidFill>
                            <a:srgbClr val="506067"/>
                          </a:solidFill>
                          <a:latin typeface="Lucida Sans Unicode"/>
                          <a:cs typeface="Lucida Sans Unicode"/>
                        </a:rPr>
                        <a:t>rli</a:t>
                      </a:r>
                      <a:r>
                        <a:rPr sz="1900" spc="-10" dirty="0" smtClean="0">
                          <a:solidFill>
                            <a:srgbClr val="506067"/>
                          </a:solidFill>
                          <a:latin typeface="Lucida Sans Unicode"/>
                          <a:cs typeface="Lucida Sans Unicode"/>
                        </a:rPr>
                        <a:t>ch</a:t>
                      </a:r>
                      <a:r>
                        <a:rPr sz="1900" spc="-5" dirty="0" smtClean="0">
                          <a:solidFill>
                            <a:srgbClr val="506067"/>
                          </a:solidFill>
                          <a:latin typeface="Lucida Sans Unicode"/>
                          <a:cs typeface="Lucida Sans Unicode"/>
                        </a:rPr>
                        <a:t>e</a:t>
                      </a:r>
                      <a:r>
                        <a:rPr sz="1900" spc="0" dirty="0" smtClean="0">
                          <a:solidFill>
                            <a:srgbClr val="506067"/>
                          </a:solidFill>
                          <a:latin typeface="Lucida Sans Unicode"/>
                          <a:cs typeface="Lucida Sans Unicode"/>
                        </a:rPr>
                        <a:t>n</a:t>
                      </a:r>
                      <a:r>
                        <a:rPr sz="1900" spc="-105" dirty="0" smtClean="0">
                          <a:solidFill>
                            <a:srgbClr val="506067"/>
                          </a:solidFill>
                          <a:latin typeface="Lucida Sans Unicode"/>
                          <a:cs typeface="Lucida Sans Unicode"/>
                        </a:rPr>
                        <a:t> </a:t>
                      </a:r>
                      <a:r>
                        <a:rPr sz="1900" spc="-5" dirty="0" smtClean="0">
                          <a:solidFill>
                            <a:srgbClr val="506067"/>
                          </a:solidFill>
                          <a:latin typeface="Lucida Sans Unicode"/>
                          <a:cs typeface="Lucida Sans Unicode"/>
                        </a:rPr>
                        <a:t>L</a:t>
                      </a:r>
                      <a:r>
                        <a:rPr sz="1900" spc="0" dirty="0" smtClean="0">
                          <a:solidFill>
                            <a:srgbClr val="506067"/>
                          </a:solidFill>
                          <a:latin typeface="Lucida Sans Unicode"/>
                          <a:cs typeface="Lucida Sans Unicode"/>
                        </a:rPr>
                        <a:t>o</a:t>
                      </a:r>
                      <a:r>
                        <a:rPr sz="1900" spc="-25" dirty="0" smtClean="0">
                          <a:solidFill>
                            <a:srgbClr val="506067"/>
                          </a:solidFill>
                          <a:latin typeface="Lucida Sans Unicode"/>
                          <a:cs typeface="Lucida Sans Unicode"/>
                        </a:rPr>
                        <a:t>g</a:t>
                      </a:r>
                      <a:r>
                        <a:rPr sz="1900" spc="-5" dirty="0" smtClean="0">
                          <a:solidFill>
                            <a:srgbClr val="506067"/>
                          </a:solidFill>
                          <a:latin typeface="Lucida Sans Unicode"/>
                          <a:cs typeface="Lucida Sans Unicode"/>
                        </a:rPr>
                        <a:t>a</a:t>
                      </a:r>
                      <a:r>
                        <a:rPr sz="1900" spc="0" dirty="0" smtClean="0">
                          <a:solidFill>
                            <a:srgbClr val="506067"/>
                          </a:solidFill>
                          <a:latin typeface="Lucida Sans Unicode"/>
                          <a:cs typeface="Lucida Sans Unicode"/>
                        </a:rPr>
                        <a:t>ri</a:t>
                      </a:r>
                      <a:r>
                        <a:rPr sz="1900" spc="-5" dirty="0" smtClean="0">
                          <a:solidFill>
                            <a:srgbClr val="506067"/>
                          </a:solidFill>
                          <a:latin typeface="Lucida Sans Unicode"/>
                          <a:cs typeface="Lucida Sans Unicode"/>
                        </a:rPr>
                        <a:t>t</a:t>
                      </a:r>
                      <a:r>
                        <a:rPr sz="1900" spc="-10" dirty="0" smtClean="0">
                          <a:solidFill>
                            <a:srgbClr val="506067"/>
                          </a:solidFill>
                          <a:latin typeface="Lucida Sans Unicode"/>
                          <a:cs typeface="Lucida Sans Unicode"/>
                        </a:rPr>
                        <a:t>hmu</a:t>
                      </a:r>
                      <a:r>
                        <a:rPr sz="1900" spc="0" dirty="0" smtClean="0">
                          <a:solidFill>
                            <a:srgbClr val="506067"/>
                          </a:solidFill>
                          <a:latin typeface="Lucida Sans Unicode"/>
                          <a:cs typeface="Lucida Sans Unicode"/>
                        </a:rPr>
                        <a:t>s,</a:t>
                      </a:r>
                      <a:r>
                        <a:rPr sz="1900" spc="-125" dirty="0" smtClean="0">
                          <a:solidFill>
                            <a:srgbClr val="506067"/>
                          </a:solidFill>
                          <a:latin typeface="Lucida Sans Unicode"/>
                          <a:cs typeface="Lucida Sans Unicode"/>
                        </a:rPr>
                        <a:t> </a:t>
                      </a:r>
                      <a:r>
                        <a:rPr sz="1900" spc="-5" dirty="0" smtClean="0">
                          <a:solidFill>
                            <a:srgbClr val="506067"/>
                          </a:solidFill>
                          <a:latin typeface="Lucida Sans Unicode"/>
                          <a:cs typeface="Lucida Sans Unicode"/>
                        </a:rPr>
                        <a:t>E</a:t>
                      </a:r>
                      <a:r>
                        <a:rPr sz="1900" spc="-10" dirty="0" smtClean="0">
                          <a:solidFill>
                            <a:srgbClr val="506067"/>
                          </a:solidFill>
                          <a:latin typeface="Lucida Sans Unicode"/>
                          <a:cs typeface="Lucida Sans Unicode"/>
                        </a:rPr>
                        <a:t>u</a:t>
                      </a:r>
                      <a:r>
                        <a:rPr sz="1900" spc="0" dirty="0" smtClean="0">
                          <a:solidFill>
                            <a:srgbClr val="506067"/>
                          </a:solidFill>
                          <a:latin typeface="Lucida Sans Unicode"/>
                          <a:cs typeface="Lucida Sans Unicode"/>
                        </a:rPr>
                        <a:t>l</a:t>
                      </a:r>
                      <a:r>
                        <a:rPr sz="1900" spc="-5" dirty="0" smtClean="0">
                          <a:solidFill>
                            <a:srgbClr val="506067"/>
                          </a:solidFill>
                          <a:latin typeface="Lucida Sans Unicode"/>
                          <a:cs typeface="Lucida Sans Unicode"/>
                        </a:rPr>
                        <a:t>e</a:t>
                      </a:r>
                      <a:r>
                        <a:rPr sz="1900" spc="-25" dirty="0" smtClean="0">
                          <a:solidFill>
                            <a:srgbClr val="506067"/>
                          </a:solidFill>
                          <a:latin typeface="Lucida Sans Unicode"/>
                          <a:cs typeface="Lucida Sans Unicode"/>
                        </a:rPr>
                        <a:t>r</a:t>
                      </a:r>
                      <a:r>
                        <a:rPr sz="1900" spc="0" dirty="0" smtClean="0">
                          <a:solidFill>
                            <a:srgbClr val="506067"/>
                          </a:solidFill>
                          <a:latin typeface="Lucida Sans Unicode"/>
                          <a:cs typeface="Lucida Sans Unicode"/>
                        </a:rPr>
                        <a:t>s</a:t>
                      </a:r>
                      <a:r>
                        <a:rPr sz="1900" spc="-10" dirty="0" smtClean="0">
                          <a:solidFill>
                            <a:srgbClr val="506067"/>
                          </a:solidFill>
                          <a:latin typeface="Lucida Sans Unicode"/>
                          <a:cs typeface="Lucida Sans Unicode"/>
                        </a:rPr>
                        <a:t>ch</a:t>
                      </a:r>
                      <a:r>
                        <a:rPr sz="1900" spc="0" dirty="0" smtClean="0">
                          <a:solidFill>
                            <a:srgbClr val="506067"/>
                          </a:solidFill>
                          <a:latin typeface="Lucida Sans Unicode"/>
                          <a:cs typeface="Lucida Sans Unicode"/>
                        </a:rPr>
                        <a:t>e</a:t>
                      </a:r>
                      <a:r>
                        <a:rPr sz="1900" spc="-125" dirty="0" smtClean="0">
                          <a:solidFill>
                            <a:srgbClr val="506067"/>
                          </a:solidFill>
                          <a:latin typeface="Lucida Sans Unicode"/>
                          <a:cs typeface="Lucida Sans Unicode"/>
                        </a:rPr>
                        <a:t> </a:t>
                      </a:r>
                      <a:r>
                        <a:rPr sz="1900" spc="-10" dirty="0" smtClean="0">
                          <a:solidFill>
                            <a:srgbClr val="506067"/>
                          </a:solidFill>
                          <a:latin typeface="Lucida Sans Unicode"/>
                          <a:cs typeface="Lucida Sans Unicode"/>
                        </a:rPr>
                        <a:t>Z</a:t>
                      </a:r>
                      <a:r>
                        <a:rPr sz="1900" spc="-5" dirty="0" smtClean="0">
                          <a:solidFill>
                            <a:srgbClr val="506067"/>
                          </a:solidFill>
                          <a:latin typeface="Lucida Sans Unicode"/>
                          <a:cs typeface="Lucida Sans Unicode"/>
                        </a:rPr>
                        <a:t>a</a:t>
                      </a:r>
                      <a:r>
                        <a:rPr sz="1900" spc="-10" dirty="0" smtClean="0">
                          <a:solidFill>
                            <a:srgbClr val="506067"/>
                          </a:solidFill>
                          <a:latin typeface="Lucida Sans Unicode"/>
                          <a:cs typeface="Lucida Sans Unicode"/>
                        </a:rPr>
                        <a:t>hl</a:t>
                      </a:r>
                      <a:endParaRPr sz="1900" dirty="0">
                        <a:latin typeface="Lucida Sans Unicode"/>
                        <a:cs typeface="Lucida Sans Unicode"/>
                      </a:endParaRPr>
                    </a:p>
                  </a:txBody>
                  <a:tcPr marL="0" marR="0" marT="0" marB="0"/>
                </a:tc>
                <a:extLst>
                  <a:ext uri="{0D108BD9-81ED-4DB2-BD59-A6C34878D82A}">
                    <a16:rowId xmlns:a16="http://schemas.microsoft.com/office/drawing/2014/main" val="10001"/>
                  </a:ext>
                </a:extLst>
              </a:tr>
              <a:tr h="568960">
                <a:tc>
                  <a:txBody>
                    <a:bodyPr/>
                    <a:lstStyle/>
                    <a:p>
                      <a:pPr marL="146050">
                        <a:lnSpc>
                          <a:spcPct val="100000"/>
                        </a:lnSpc>
                      </a:pPr>
                      <a:r>
                        <a:rPr sz="1900" dirty="0" smtClean="0">
                          <a:solidFill>
                            <a:srgbClr val="506067"/>
                          </a:solidFill>
                          <a:latin typeface="Lucida Sans Unicode"/>
                          <a:cs typeface="Lucida Sans Unicode"/>
                        </a:rPr>
                        <a:t>=</a:t>
                      </a:r>
                      <a:endParaRPr sz="1900">
                        <a:latin typeface="Lucida Sans Unicode"/>
                        <a:cs typeface="Lucida Sans Unicode"/>
                      </a:endParaRPr>
                    </a:p>
                  </a:txBody>
                  <a:tcPr marL="0" marR="0" marT="0" marB="0"/>
                </a:tc>
                <a:tc>
                  <a:txBody>
                    <a:bodyPr/>
                    <a:lstStyle/>
                    <a:p>
                      <a:pPr marL="109220">
                        <a:lnSpc>
                          <a:spcPct val="100000"/>
                        </a:lnSpc>
                      </a:pPr>
                      <a:r>
                        <a:rPr sz="1900" spc="-5" dirty="0" smtClean="0">
                          <a:solidFill>
                            <a:srgbClr val="506067"/>
                          </a:solidFill>
                          <a:latin typeface="Lucida Sans Unicode"/>
                          <a:cs typeface="Lucida Sans Unicode"/>
                        </a:rPr>
                        <a:t>L</a:t>
                      </a:r>
                      <a:r>
                        <a:rPr sz="1900" spc="0" dirty="0" smtClean="0">
                          <a:solidFill>
                            <a:srgbClr val="506067"/>
                          </a:solidFill>
                          <a:latin typeface="Lucida Sans Unicode"/>
                          <a:cs typeface="Lucida Sans Unicode"/>
                        </a:rPr>
                        <a:t>o</a:t>
                      </a:r>
                      <a:r>
                        <a:rPr sz="1900" spc="-5" dirty="0" smtClean="0">
                          <a:solidFill>
                            <a:srgbClr val="506067"/>
                          </a:solidFill>
                          <a:latin typeface="Lucida Sans Unicode"/>
                          <a:cs typeface="Lucida Sans Unicode"/>
                        </a:rPr>
                        <a:t>g</a:t>
                      </a:r>
                      <a:r>
                        <a:rPr sz="1900" spc="0" dirty="0" smtClean="0">
                          <a:solidFill>
                            <a:srgbClr val="506067"/>
                          </a:solidFill>
                          <a:latin typeface="Lucida Sans Unicode"/>
                          <a:cs typeface="Lucida Sans Unicode"/>
                        </a:rPr>
                        <a:t>it</a:t>
                      </a:r>
                      <a:r>
                        <a:rPr sz="1900" spc="-135" dirty="0" smtClean="0">
                          <a:solidFill>
                            <a:srgbClr val="506067"/>
                          </a:solidFill>
                          <a:latin typeface="Lucida Sans Unicode"/>
                          <a:cs typeface="Lucida Sans Unicode"/>
                        </a:rPr>
                        <a:t> </a:t>
                      </a:r>
                      <a:r>
                        <a:rPr sz="1900" spc="-10" dirty="0" smtClean="0">
                          <a:solidFill>
                            <a:srgbClr val="506067"/>
                          </a:solidFill>
                          <a:latin typeface="Lucida Sans Unicode"/>
                          <a:cs typeface="Lucida Sans Unicode"/>
                        </a:rPr>
                        <a:t>(</a:t>
                      </a:r>
                      <a:r>
                        <a:rPr sz="1900" spc="0" dirty="0" smtClean="0">
                          <a:solidFill>
                            <a:srgbClr val="506067"/>
                          </a:solidFill>
                          <a:latin typeface="Lucida Sans Unicode"/>
                          <a:cs typeface="Lucida Sans Unicode"/>
                        </a:rPr>
                        <a:t>li</a:t>
                      </a:r>
                      <a:r>
                        <a:rPr sz="1900" spc="-10" dirty="0" smtClean="0">
                          <a:solidFill>
                            <a:srgbClr val="506067"/>
                          </a:solidFill>
                          <a:latin typeface="Lucida Sans Unicode"/>
                          <a:cs typeface="Lucida Sans Unicode"/>
                        </a:rPr>
                        <a:t>n</a:t>
                      </a:r>
                      <a:r>
                        <a:rPr sz="1900" spc="-5" dirty="0" smtClean="0">
                          <a:solidFill>
                            <a:srgbClr val="506067"/>
                          </a:solidFill>
                          <a:latin typeface="Lucida Sans Unicode"/>
                          <a:cs typeface="Lucida Sans Unicode"/>
                        </a:rPr>
                        <a:t>ea</a:t>
                      </a:r>
                      <a:r>
                        <a:rPr sz="1900" spc="-25" dirty="0" smtClean="0">
                          <a:solidFill>
                            <a:srgbClr val="506067"/>
                          </a:solidFill>
                          <a:latin typeface="Lucida Sans Unicode"/>
                          <a:cs typeface="Lucida Sans Unicode"/>
                        </a:rPr>
                        <a:t>r</a:t>
                      </a:r>
                      <a:r>
                        <a:rPr sz="1900" spc="-5" dirty="0" smtClean="0">
                          <a:solidFill>
                            <a:srgbClr val="506067"/>
                          </a:solidFill>
                          <a:latin typeface="Lucida Sans Unicode"/>
                          <a:cs typeface="Lucida Sans Unicode"/>
                        </a:rPr>
                        <a:t>e</a:t>
                      </a:r>
                      <a:r>
                        <a:rPr sz="1900" spc="0" dirty="0" smtClean="0">
                          <a:solidFill>
                            <a:srgbClr val="506067"/>
                          </a:solidFill>
                          <a:latin typeface="Lucida Sans Unicode"/>
                          <a:cs typeface="Lucida Sans Unicode"/>
                        </a:rPr>
                        <a:t>s</a:t>
                      </a:r>
                      <a:r>
                        <a:rPr sz="1900" spc="-105" dirty="0" smtClean="0">
                          <a:solidFill>
                            <a:srgbClr val="506067"/>
                          </a:solidFill>
                          <a:latin typeface="Lucida Sans Unicode"/>
                          <a:cs typeface="Lucida Sans Unicode"/>
                        </a:rPr>
                        <a:t> </a:t>
                      </a:r>
                      <a:r>
                        <a:rPr sz="1900" spc="-20" dirty="0" smtClean="0">
                          <a:solidFill>
                            <a:srgbClr val="506067"/>
                          </a:solidFill>
                          <a:latin typeface="Lucida Sans Unicode"/>
                          <a:cs typeface="Lucida Sans Unicode"/>
                        </a:rPr>
                        <a:t>R</a:t>
                      </a:r>
                      <a:r>
                        <a:rPr sz="1900" spc="-5" dirty="0" smtClean="0">
                          <a:solidFill>
                            <a:srgbClr val="506067"/>
                          </a:solidFill>
                          <a:latin typeface="Lucida Sans Unicode"/>
                          <a:cs typeface="Lucida Sans Unicode"/>
                        </a:rPr>
                        <a:t>eg</a:t>
                      </a:r>
                      <a:r>
                        <a:rPr sz="1900" spc="-25" dirty="0" smtClean="0">
                          <a:solidFill>
                            <a:srgbClr val="506067"/>
                          </a:solidFill>
                          <a:latin typeface="Lucida Sans Unicode"/>
                          <a:cs typeface="Lucida Sans Unicode"/>
                        </a:rPr>
                        <a:t>r</a:t>
                      </a:r>
                      <a:r>
                        <a:rPr sz="1900" spc="-5" dirty="0" smtClean="0">
                          <a:solidFill>
                            <a:srgbClr val="506067"/>
                          </a:solidFill>
                          <a:latin typeface="Lucida Sans Unicode"/>
                          <a:cs typeface="Lucida Sans Unicode"/>
                        </a:rPr>
                        <a:t>e</a:t>
                      </a:r>
                      <a:r>
                        <a:rPr sz="1900" spc="0" dirty="0" smtClean="0">
                          <a:solidFill>
                            <a:srgbClr val="506067"/>
                          </a:solidFill>
                          <a:latin typeface="Lucida Sans Unicode"/>
                          <a:cs typeface="Lucida Sans Unicode"/>
                        </a:rPr>
                        <a:t>ssio</a:t>
                      </a:r>
                      <a:r>
                        <a:rPr sz="1900" spc="-10" dirty="0" smtClean="0">
                          <a:solidFill>
                            <a:srgbClr val="506067"/>
                          </a:solidFill>
                          <a:latin typeface="Lucida Sans Unicode"/>
                          <a:cs typeface="Lucida Sans Unicode"/>
                        </a:rPr>
                        <a:t>n</a:t>
                      </a:r>
                      <a:r>
                        <a:rPr sz="1900" spc="0" dirty="0" smtClean="0">
                          <a:solidFill>
                            <a:srgbClr val="506067"/>
                          </a:solidFill>
                          <a:latin typeface="Lucida Sans Unicode"/>
                          <a:cs typeface="Lucida Sans Unicode"/>
                        </a:rPr>
                        <a:t>s</a:t>
                      </a:r>
                      <a:r>
                        <a:rPr sz="1900" spc="-10" dirty="0" smtClean="0">
                          <a:solidFill>
                            <a:srgbClr val="506067"/>
                          </a:solidFill>
                          <a:latin typeface="Lucida Sans Unicode"/>
                          <a:cs typeface="Lucida Sans Unicode"/>
                        </a:rPr>
                        <a:t>m</a:t>
                      </a:r>
                      <a:r>
                        <a:rPr sz="1900" spc="0" dirty="0" smtClean="0">
                          <a:solidFill>
                            <a:srgbClr val="506067"/>
                          </a:solidFill>
                          <a:latin typeface="Lucida Sans Unicode"/>
                          <a:cs typeface="Lucida Sans Unicode"/>
                        </a:rPr>
                        <a:t>o</a:t>
                      </a:r>
                      <a:r>
                        <a:rPr sz="1900" spc="-10" dirty="0" smtClean="0">
                          <a:solidFill>
                            <a:srgbClr val="506067"/>
                          </a:solidFill>
                          <a:latin typeface="Lucida Sans Unicode"/>
                          <a:cs typeface="Lucida Sans Unicode"/>
                        </a:rPr>
                        <a:t>d</a:t>
                      </a:r>
                      <a:r>
                        <a:rPr sz="1900" spc="-5" dirty="0" smtClean="0">
                          <a:solidFill>
                            <a:srgbClr val="506067"/>
                          </a:solidFill>
                          <a:latin typeface="Lucida Sans Unicode"/>
                          <a:cs typeface="Lucida Sans Unicode"/>
                        </a:rPr>
                        <a:t>e</a:t>
                      </a:r>
                      <a:r>
                        <a:rPr sz="1900" spc="0" dirty="0" smtClean="0">
                          <a:solidFill>
                            <a:srgbClr val="506067"/>
                          </a:solidFill>
                          <a:latin typeface="Lucida Sans Unicode"/>
                          <a:cs typeface="Lucida Sans Unicode"/>
                        </a:rPr>
                        <a:t>ll</a:t>
                      </a:r>
                      <a:r>
                        <a:rPr sz="1900" spc="-130" dirty="0" smtClean="0">
                          <a:solidFill>
                            <a:srgbClr val="506067"/>
                          </a:solidFill>
                          <a:latin typeface="Lucida Sans Unicode"/>
                          <a:cs typeface="Lucida Sans Unicode"/>
                        </a:rPr>
                        <a:t> </a:t>
                      </a:r>
                      <a:r>
                        <a:rPr sz="1900" spc="-10" dirty="0" smtClean="0">
                          <a:solidFill>
                            <a:srgbClr val="506067"/>
                          </a:solidFill>
                          <a:latin typeface="Lucida Sans Unicode"/>
                          <a:cs typeface="Lucida Sans Unicode"/>
                        </a:rPr>
                        <a:t>d</a:t>
                      </a:r>
                      <a:r>
                        <a:rPr sz="1900" spc="-5" dirty="0" smtClean="0">
                          <a:solidFill>
                            <a:srgbClr val="506067"/>
                          </a:solidFill>
                          <a:latin typeface="Lucida Sans Unicode"/>
                          <a:cs typeface="Lucida Sans Unicode"/>
                        </a:rPr>
                        <a:t>e</a:t>
                      </a:r>
                      <a:r>
                        <a:rPr sz="1900" spc="0" dirty="0" smtClean="0">
                          <a:solidFill>
                            <a:srgbClr val="506067"/>
                          </a:solidFill>
                          <a:latin typeface="Lucida Sans Unicode"/>
                          <a:cs typeface="Lucida Sans Unicode"/>
                        </a:rPr>
                        <a:t>r</a:t>
                      </a:r>
                      <a:r>
                        <a:rPr sz="1900" spc="-120" dirty="0" smtClean="0">
                          <a:solidFill>
                            <a:srgbClr val="506067"/>
                          </a:solidFill>
                          <a:latin typeface="Lucida Sans Unicode"/>
                          <a:cs typeface="Lucida Sans Unicode"/>
                        </a:rPr>
                        <a:t> </a:t>
                      </a:r>
                      <a:r>
                        <a:rPr sz="1900" spc="-10" dirty="0" smtClean="0">
                          <a:solidFill>
                            <a:srgbClr val="506067"/>
                          </a:solidFill>
                          <a:latin typeface="Lucida Sans Unicode"/>
                          <a:cs typeface="Lucida Sans Unicode"/>
                        </a:rPr>
                        <a:t>un</a:t>
                      </a:r>
                      <a:r>
                        <a:rPr sz="1900" spc="-5" dirty="0" smtClean="0">
                          <a:solidFill>
                            <a:srgbClr val="506067"/>
                          </a:solidFill>
                          <a:latin typeface="Lucida Sans Unicode"/>
                          <a:cs typeface="Lucida Sans Unicode"/>
                        </a:rPr>
                        <a:t>a</a:t>
                      </a:r>
                      <a:r>
                        <a:rPr sz="1900" spc="-10" dirty="0" smtClean="0">
                          <a:solidFill>
                            <a:srgbClr val="506067"/>
                          </a:solidFill>
                          <a:latin typeface="Lucida Sans Unicode"/>
                          <a:cs typeface="Lucida Sans Unicode"/>
                        </a:rPr>
                        <a:t>bh</a:t>
                      </a:r>
                      <a:r>
                        <a:rPr sz="1900" spc="-5" dirty="0" smtClean="0">
                          <a:solidFill>
                            <a:srgbClr val="506067"/>
                          </a:solidFill>
                          <a:latin typeface="Lucida Sans Unicode"/>
                          <a:cs typeface="Lucida Sans Unicode"/>
                        </a:rPr>
                        <a:t>ä</a:t>
                      </a:r>
                      <a:r>
                        <a:rPr sz="1900" spc="-10" dirty="0" smtClean="0">
                          <a:solidFill>
                            <a:srgbClr val="506067"/>
                          </a:solidFill>
                          <a:latin typeface="Lucida Sans Unicode"/>
                          <a:cs typeface="Lucida Sans Unicode"/>
                        </a:rPr>
                        <a:t>n</a:t>
                      </a:r>
                      <a:r>
                        <a:rPr sz="1900" spc="-5" dirty="0" smtClean="0">
                          <a:solidFill>
                            <a:srgbClr val="506067"/>
                          </a:solidFill>
                          <a:latin typeface="Lucida Sans Unicode"/>
                          <a:cs typeface="Lucida Sans Unicode"/>
                        </a:rPr>
                        <a:t>g</a:t>
                      </a:r>
                      <a:r>
                        <a:rPr sz="1900" spc="0" dirty="0" smtClean="0">
                          <a:solidFill>
                            <a:srgbClr val="506067"/>
                          </a:solidFill>
                          <a:latin typeface="Lucida Sans Unicode"/>
                          <a:cs typeface="Lucida Sans Unicode"/>
                        </a:rPr>
                        <a:t>i</a:t>
                      </a:r>
                      <a:r>
                        <a:rPr sz="1900" spc="-15" dirty="0" smtClean="0">
                          <a:solidFill>
                            <a:srgbClr val="506067"/>
                          </a:solidFill>
                          <a:latin typeface="Lucida Sans Unicode"/>
                          <a:cs typeface="Lucida Sans Unicode"/>
                        </a:rPr>
                        <a:t>g</a:t>
                      </a:r>
                      <a:r>
                        <a:rPr sz="1900" spc="-5" dirty="0" smtClean="0">
                          <a:solidFill>
                            <a:srgbClr val="506067"/>
                          </a:solidFill>
                          <a:latin typeface="Lucida Sans Unicode"/>
                          <a:cs typeface="Lucida Sans Unicode"/>
                        </a:rPr>
                        <a:t>e</a:t>
                      </a:r>
                      <a:r>
                        <a:rPr sz="1900" spc="0" dirty="0" smtClean="0">
                          <a:solidFill>
                            <a:srgbClr val="506067"/>
                          </a:solidFill>
                          <a:latin typeface="Lucida Sans Unicode"/>
                          <a:cs typeface="Lucida Sans Unicode"/>
                        </a:rPr>
                        <a:t>n</a:t>
                      </a:r>
                      <a:r>
                        <a:rPr sz="1900" spc="-90" dirty="0" smtClean="0">
                          <a:solidFill>
                            <a:srgbClr val="506067"/>
                          </a:solidFill>
                          <a:latin typeface="Lucida Sans Unicode"/>
                          <a:cs typeface="Lucida Sans Unicode"/>
                        </a:rPr>
                        <a:t> </a:t>
                      </a:r>
                      <a:r>
                        <a:rPr sz="1900" spc="-80" dirty="0" err="1" smtClean="0">
                          <a:solidFill>
                            <a:srgbClr val="506067"/>
                          </a:solidFill>
                          <a:latin typeface="Lucida Sans Unicode"/>
                          <a:cs typeface="Lucida Sans Unicode"/>
                        </a:rPr>
                        <a:t>V</a:t>
                      </a:r>
                      <a:r>
                        <a:rPr sz="1900" spc="-5" dirty="0" err="1" smtClean="0">
                          <a:solidFill>
                            <a:srgbClr val="506067"/>
                          </a:solidFill>
                          <a:latin typeface="Lucida Sans Unicode"/>
                          <a:cs typeface="Lucida Sans Unicode"/>
                        </a:rPr>
                        <a:t>a</a:t>
                      </a:r>
                      <a:r>
                        <a:rPr sz="1900" spc="0" dirty="0" err="1" smtClean="0">
                          <a:solidFill>
                            <a:srgbClr val="506067"/>
                          </a:solidFill>
                          <a:latin typeface="Lucida Sans Unicode"/>
                          <a:cs typeface="Lucida Sans Unicode"/>
                        </a:rPr>
                        <a:t>ri</a:t>
                      </a:r>
                      <a:r>
                        <a:rPr sz="1900" spc="-5" dirty="0" err="1" smtClean="0">
                          <a:solidFill>
                            <a:srgbClr val="506067"/>
                          </a:solidFill>
                          <a:latin typeface="Lucida Sans Unicode"/>
                          <a:cs typeface="Lucida Sans Unicode"/>
                        </a:rPr>
                        <a:t>a</a:t>
                      </a:r>
                      <a:r>
                        <a:rPr sz="1900" spc="-10" dirty="0" err="1" smtClean="0">
                          <a:solidFill>
                            <a:srgbClr val="506067"/>
                          </a:solidFill>
                          <a:latin typeface="Lucida Sans Unicode"/>
                          <a:cs typeface="Lucida Sans Unicode"/>
                        </a:rPr>
                        <a:t>b</a:t>
                      </a:r>
                      <a:r>
                        <a:rPr sz="1900" spc="0" dirty="0" err="1" smtClean="0">
                          <a:solidFill>
                            <a:srgbClr val="506067"/>
                          </a:solidFill>
                          <a:latin typeface="Lucida Sans Unicode"/>
                          <a:cs typeface="Lucida Sans Unicode"/>
                        </a:rPr>
                        <a:t>l</a:t>
                      </a:r>
                      <a:r>
                        <a:rPr sz="1900" spc="-5" dirty="0" err="1" smtClean="0">
                          <a:solidFill>
                            <a:srgbClr val="506067"/>
                          </a:solidFill>
                          <a:latin typeface="Lucida Sans Unicode"/>
                          <a:cs typeface="Lucida Sans Unicode"/>
                        </a:rPr>
                        <a:t>e</a:t>
                      </a:r>
                      <a:r>
                        <a:rPr sz="1900" spc="-10" dirty="0" err="1" smtClean="0">
                          <a:solidFill>
                            <a:srgbClr val="506067"/>
                          </a:solidFill>
                          <a:latin typeface="Lucida Sans Unicode"/>
                          <a:cs typeface="Lucida Sans Unicode"/>
                        </a:rPr>
                        <a:t>n</a:t>
                      </a:r>
                      <a:r>
                        <a:rPr sz="1900" spc="-10" dirty="0" smtClean="0">
                          <a:solidFill>
                            <a:srgbClr val="506067"/>
                          </a:solidFill>
                          <a:latin typeface="Lucida Sans Unicode"/>
                          <a:cs typeface="Lucida Sans Unicode"/>
                        </a:rPr>
                        <a:t>)</a:t>
                      </a:r>
                      <a:endParaRPr sz="1900" dirty="0">
                        <a:latin typeface="Lucida Sans Unicode"/>
                        <a:cs typeface="Lucida Sans Unicode"/>
                      </a:endParaRPr>
                    </a:p>
                  </a:txBody>
                  <a:tcPr marL="0" marR="0" marT="0" marB="0"/>
                </a:tc>
                <a:extLst>
                  <a:ext uri="{0D108BD9-81ED-4DB2-BD59-A6C34878D82A}">
                    <a16:rowId xmlns:a16="http://schemas.microsoft.com/office/drawing/2014/main" val="10002"/>
                  </a:ext>
                </a:extLst>
              </a:tr>
            </a:tbl>
          </a:graphicData>
        </a:graphic>
      </p:graphicFrame>
      <p:graphicFrame>
        <p:nvGraphicFramePr>
          <p:cNvPr id="4" name="object 4"/>
          <p:cNvGraphicFramePr>
            <a:graphicFrameLocks noGrp="1"/>
          </p:cNvGraphicFramePr>
          <p:nvPr>
            <p:extLst>
              <p:ext uri="{D42A27DB-BD31-4B8C-83A1-F6EECF244321}">
                <p14:modId xmlns:p14="http://schemas.microsoft.com/office/powerpoint/2010/main" val="1712436968"/>
              </p:ext>
            </p:extLst>
          </p:nvPr>
        </p:nvGraphicFramePr>
        <p:xfrm>
          <a:off x="1097128" y="4220465"/>
          <a:ext cx="2410335" cy="1554152"/>
        </p:xfrm>
        <a:graphic>
          <a:graphicData uri="http://schemas.openxmlformats.org/drawingml/2006/table">
            <a:tbl>
              <a:tblPr firstRow="1" bandRow="1">
                <a:tableStyleId>{2D5ABB26-0587-4C30-8999-92F81FD0307C}</a:tableStyleId>
              </a:tblPr>
              <a:tblGrid>
                <a:gridCol w="354763">
                  <a:extLst>
                    <a:ext uri="{9D8B030D-6E8A-4147-A177-3AD203B41FA5}">
                      <a16:colId xmlns:a16="http://schemas.microsoft.com/office/drawing/2014/main" val="20000"/>
                    </a:ext>
                  </a:extLst>
                </a:gridCol>
                <a:gridCol w="2055572">
                  <a:extLst>
                    <a:ext uri="{9D8B030D-6E8A-4147-A177-3AD203B41FA5}">
                      <a16:colId xmlns:a16="http://schemas.microsoft.com/office/drawing/2014/main" val="20001"/>
                    </a:ext>
                  </a:extLst>
                </a:gridCol>
              </a:tblGrid>
              <a:tr h="603840">
                <a:tc>
                  <a:txBody>
                    <a:bodyPr/>
                    <a:lstStyle/>
                    <a:p>
                      <a:pPr marL="26034" algn="ctr">
                        <a:lnSpc>
                          <a:spcPct val="100000"/>
                        </a:lnSpc>
                      </a:pPr>
                      <a:r>
                        <a:rPr sz="1900" dirty="0" smtClean="0">
                          <a:solidFill>
                            <a:srgbClr val="506067"/>
                          </a:solidFill>
                          <a:latin typeface="Lucida Sans Unicode"/>
                          <a:cs typeface="Lucida Sans Unicode"/>
                        </a:rPr>
                        <a:t>=</a:t>
                      </a:r>
                      <a:endParaRPr sz="1900" dirty="0">
                        <a:latin typeface="Lucida Sans Unicode"/>
                        <a:cs typeface="Lucida Sans Unicode"/>
                      </a:endParaRPr>
                    </a:p>
                  </a:txBody>
                  <a:tcPr marL="0" marR="0" marT="0" marB="0"/>
                </a:tc>
                <a:tc>
                  <a:txBody>
                    <a:bodyPr/>
                    <a:lstStyle/>
                    <a:p>
                      <a:pPr marL="119380">
                        <a:lnSpc>
                          <a:spcPct val="100000"/>
                        </a:lnSpc>
                      </a:pPr>
                      <a:r>
                        <a:rPr sz="1900" spc="-10" dirty="0" smtClean="0">
                          <a:solidFill>
                            <a:srgbClr val="506067"/>
                          </a:solidFill>
                          <a:latin typeface="Lucida Sans Unicode"/>
                          <a:cs typeface="Lucida Sans Unicode"/>
                        </a:rPr>
                        <a:t>un</a:t>
                      </a:r>
                      <a:r>
                        <a:rPr sz="1900" spc="-5" dirty="0" smtClean="0">
                          <a:solidFill>
                            <a:srgbClr val="506067"/>
                          </a:solidFill>
                          <a:latin typeface="Lucida Sans Unicode"/>
                          <a:cs typeface="Lucida Sans Unicode"/>
                        </a:rPr>
                        <a:t>a</a:t>
                      </a:r>
                      <a:r>
                        <a:rPr sz="1900" spc="-10" dirty="0" smtClean="0">
                          <a:solidFill>
                            <a:srgbClr val="506067"/>
                          </a:solidFill>
                          <a:latin typeface="Lucida Sans Unicode"/>
                          <a:cs typeface="Lucida Sans Unicode"/>
                        </a:rPr>
                        <a:t>bh</a:t>
                      </a:r>
                      <a:r>
                        <a:rPr sz="1900" spc="-5" dirty="0" smtClean="0">
                          <a:solidFill>
                            <a:srgbClr val="506067"/>
                          </a:solidFill>
                          <a:latin typeface="Lucida Sans Unicode"/>
                          <a:cs typeface="Lucida Sans Unicode"/>
                        </a:rPr>
                        <a:t>ä</a:t>
                      </a:r>
                      <a:r>
                        <a:rPr sz="1900" spc="-10" dirty="0" smtClean="0">
                          <a:solidFill>
                            <a:srgbClr val="506067"/>
                          </a:solidFill>
                          <a:latin typeface="Lucida Sans Unicode"/>
                          <a:cs typeface="Lucida Sans Unicode"/>
                        </a:rPr>
                        <a:t>n</a:t>
                      </a:r>
                      <a:r>
                        <a:rPr sz="1900" spc="-5" dirty="0" smtClean="0">
                          <a:solidFill>
                            <a:srgbClr val="506067"/>
                          </a:solidFill>
                          <a:latin typeface="Lucida Sans Unicode"/>
                          <a:cs typeface="Lucida Sans Unicode"/>
                        </a:rPr>
                        <a:t>g</a:t>
                      </a:r>
                      <a:r>
                        <a:rPr sz="1900" spc="0" dirty="0" smtClean="0">
                          <a:solidFill>
                            <a:srgbClr val="506067"/>
                          </a:solidFill>
                          <a:latin typeface="Lucida Sans Unicode"/>
                          <a:cs typeface="Lucida Sans Unicode"/>
                        </a:rPr>
                        <a:t>i</a:t>
                      </a:r>
                      <a:r>
                        <a:rPr sz="1900" spc="-15" dirty="0" smtClean="0">
                          <a:solidFill>
                            <a:srgbClr val="506067"/>
                          </a:solidFill>
                          <a:latin typeface="Lucida Sans Unicode"/>
                          <a:cs typeface="Lucida Sans Unicode"/>
                        </a:rPr>
                        <a:t>g</a:t>
                      </a:r>
                      <a:r>
                        <a:rPr sz="1900" spc="0" dirty="0" smtClean="0">
                          <a:solidFill>
                            <a:srgbClr val="506067"/>
                          </a:solidFill>
                          <a:latin typeface="Lucida Sans Unicode"/>
                          <a:cs typeface="Lucida Sans Unicode"/>
                        </a:rPr>
                        <a:t>e</a:t>
                      </a:r>
                      <a:r>
                        <a:rPr sz="1900" spc="-85" dirty="0" smtClean="0">
                          <a:solidFill>
                            <a:srgbClr val="506067"/>
                          </a:solidFill>
                          <a:latin typeface="Lucida Sans Unicode"/>
                          <a:cs typeface="Lucida Sans Unicode"/>
                        </a:rPr>
                        <a:t> </a:t>
                      </a:r>
                      <a:r>
                        <a:rPr sz="1900" spc="-80" dirty="0" smtClean="0">
                          <a:solidFill>
                            <a:srgbClr val="506067"/>
                          </a:solidFill>
                          <a:latin typeface="Lucida Sans Unicode"/>
                          <a:cs typeface="Lucida Sans Unicode"/>
                        </a:rPr>
                        <a:t>V</a:t>
                      </a:r>
                      <a:r>
                        <a:rPr sz="1900" spc="0" dirty="0" smtClean="0">
                          <a:solidFill>
                            <a:srgbClr val="506067"/>
                          </a:solidFill>
                          <a:latin typeface="Lucida Sans Unicode"/>
                          <a:cs typeface="Lucida Sans Unicode"/>
                        </a:rPr>
                        <a:t>aria</a:t>
                      </a:r>
                      <a:r>
                        <a:rPr sz="1900" spc="-10" dirty="0" smtClean="0">
                          <a:solidFill>
                            <a:srgbClr val="506067"/>
                          </a:solidFill>
                          <a:latin typeface="Lucida Sans Unicode"/>
                          <a:cs typeface="Lucida Sans Unicode"/>
                        </a:rPr>
                        <a:t>b</a:t>
                      </a:r>
                      <a:r>
                        <a:rPr sz="1900" spc="0" dirty="0" smtClean="0">
                          <a:solidFill>
                            <a:srgbClr val="506067"/>
                          </a:solidFill>
                          <a:latin typeface="Lucida Sans Unicode"/>
                          <a:cs typeface="Lucida Sans Unicode"/>
                        </a:rPr>
                        <a:t>l</a:t>
                      </a:r>
                      <a:r>
                        <a:rPr sz="1900" spc="-5" dirty="0" smtClean="0">
                          <a:solidFill>
                            <a:srgbClr val="506067"/>
                          </a:solidFill>
                          <a:latin typeface="Lucida Sans Unicode"/>
                          <a:cs typeface="Lucida Sans Unicode"/>
                        </a:rPr>
                        <a:t>e</a:t>
                      </a:r>
                      <a:r>
                        <a:rPr sz="1900" spc="0" dirty="0" smtClean="0">
                          <a:solidFill>
                            <a:srgbClr val="506067"/>
                          </a:solidFill>
                          <a:latin typeface="Lucida Sans Unicode"/>
                          <a:cs typeface="Lucida Sans Unicode"/>
                        </a:rPr>
                        <a:t>n</a:t>
                      </a:r>
                      <a:endParaRPr sz="1900" dirty="0">
                        <a:latin typeface="Lucida Sans Unicode"/>
                        <a:cs typeface="Lucida Sans Unicode"/>
                      </a:endParaRPr>
                    </a:p>
                  </a:txBody>
                  <a:tcPr marL="0" marR="0" marT="0" marB="0"/>
                </a:tc>
                <a:extLst>
                  <a:ext uri="{0D108BD9-81ED-4DB2-BD59-A6C34878D82A}">
                    <a16:rowId xmlns:a16="http://schemas.microsoft.com/office/drawing/2014/main" val="10000"/>
                  </a:ext>
                </a:extLst>
              </a:tr>
              <a:tr h="603840">
                <a:tc>
                  <a:txBody>
                    <a:bodyPr/>
                    <a:lstStyle/>
                    <a:p>
                      <a:pPr marL="26034" algn="ctr">
                        <a:lnSpc>
                          <a:spcPct val="100000"/>
                        </a:lnSpc>
                      </a:pPr>
                      <a:r>
                        <a:rPr sz="1900" dirty="0" smtClean="0">
                          <a:solidFill>
                            <a:srgbClr val="506067"/>
                          </a:solidFill>
                          <a:latin typeface="Lucida Sans Unicode"/>
                          <a:cs typeface="Lucida Sans Unicode"/>
                        </a:rPr>
                        <a:t>=</a:t>
                      </a:r>
                      <a:endParaRPr sz="1900">
                        <a:latin typeface="Lucida Sans Unicode"/>
                        <a:cs typeface="Lucida Sans Unicode"/>
                      </a:endParaRPr>
                    </a:p>
                  </a:txBody>
                  <a:tcPr marL="0" marR="0" marT="0" marB="0"/>
                </a:tc>
                <a:tc>
                  <a:txBody>
                    <a:bodyPr/>
                    <a:lstStyle/>
                    <a:p>
                      <a:pPr marL="119380">
                        <a:lnSpc>
                          <a:spcPct val="100000"/>
                        </a:lnSpc>
                      </a:pPr>
                      <a:r>
                        <a:rPr sz="1900" spc="-20" dirty="0" smtClean="0">
                          <a:solidFill>
                            <a:srgbClr val="506067"/>
                          </a:solidFill>
                          <a:latin typeface="Lucida Sans Unicode"/>
                          <a:cs typeface="Lucida Sans Unicode"/>
                        </a:rPr>
                        <a:t>R</a:t>
                      </a:r>
                      <a:r>
                        <a:rPr sz="1900" spc="-5" dirty="0" smtClean="0">
                          <a:solidFill>
                            <a:srgbClr val="506067"/>
                          </a:solidFill>
                          <a:latin typeface="Lucida Sans Unicode"/>
                          <a:cs typeface="Lucida Sans Unicode"/>
                        </a:rPr>
                        <a:t>eg</a:t>
                      </a:r>
                      <a:r>
                        <a:rPr sz="1900" spc="-25" dirty="0" smtClean="0">
                          <a:solidFill>
                            <a:srgbClr val="506067"/>
                          </a:solidFill>
                          <a:latin typeface="Lucida Sans Unicode"/>
                          <a:cs typeface="Lucida Sans Unicode"/>
                        </a:rPr>
                        <a:t>r</a:t>
                      </a:r>
                      <a:r>
                        <a:rPr sz="1900" spc="-5" dirty="0" smtClean="0">
                          <a:solidFill>
                            <a:srgbClr val="506067"/>
                          </a:solidFill>
                          <a:latin typeface="Lucida Sans Unicode"/>
                          <a:cs typeface="Lucida Sans Unicode"/>
                        </a:rPr>
                        <a:t>e</a:t>
                      </a:r>
                      <a:r>
                        <a:rPr sz="1900" spc="0" dirty="0" smtClean="0">
                          <a:solidFill>
                            <a:srgbClr val="506067"/>
                          </a:solidFill>
                          <a:latin typeface="Lucida Sans Unicode"/>
                          <a:cs typeface="Lucida Sans Unicode"/>
                        </a:rPr>
                        <a:t>ssio</a:t>
                      </a:r>
                      <a:r>
                        <a:rPr sz="1900" spc="-10" dirty="0" smtClean="0">
                          <a:solidFill>
                            <a:srgbClr val="506067"/>
                          </a:solidFill>
                          <a:latin typeface="Lucida Sans Unicode"/>
                          <a:cs typeface="Lucida Sans Unicode"/>
                        </a:rPr>
                        <a:t>n</a:t>
                      </a:r>
                      <a:r>
                        <a:rPr sz="1900" spc="0" dirty="0" smtClean="0">
                          <a:solidFill>
                            <a:srgbClr val="506067"/>
                          </a:solidFill>
                          <a:latin typeface="Lucida Sans Unicode"/>
                          <a:cs typeface="Lucida Sans Unicode"/>
                        </a:rPr>
                        <a:t>s</a:t>
                      </a:r>
                      <a:r>
                        <a:rPr sz="1900" spc="-55" dirty="0" smtClean="0">
                          <a:solidFill>
                            <a:srgbClr val="506067"/>
                          </a:solidFill>
                          <a:latin typeface="Lucida Sans Unicode"/>
                          <a:cs typeface="Lucida Sans Unicode"/>
                        </a:rPr>
                        <a:t>k</a:t>
                      </a:r>
                      <a:r>
                        <a:rPr sz="1900" spc="0" dirty="0" smtClean="0">
                          <a:solidFill>
                            <a:srgbClr val="506067"/>
                          </a:solidFill>
                          <a:latin typeface="Lucida Sans Unicode"/>
                          <a:cs typeface="Lucida Sans Unicode"/>
                        </a:rPr>
                        <a:t>o</a:t>
                      </a:r>
                      <a:r>
                        <a:rPr sz="1900" spc="-15" dirty="0" smtClean="0">
                          <a:solidFill>
                            <a:srgbClr val="506067"/>
                          </a:solidFill>
                          <a:latin typeface="Lucida Sans Unicode"/>
                          <a:cs typeface="Lucida Sans Unicode"/>
                        </a:rPr>
                        <a:t>e</a:t>
                      </a:r>
                      <a:r>
                        <a:rPr sz="1900" spc="-10" dirty="0" smtClean="0">
                          <a:solidFill>
                            <a:srgbClr val="506067"/>
                          </a:solidFill>
                          <a:latin typeface="Lucida Sans Unicode"/>
                          <a:cs typeface="Lucida Sans Unicode"/>
                        </a:rPr>
                        <a:t>f</a:t>
                      </a:r>
                      <a:r>
                        <a:rPr sz="1900" spc="0" dirty="0" smtClean="0">
                          <a:solidFill>
                            <a:srgbClr val="506067"/>
                          </a:solidFill>
                          <a:latin typeface="Lucida Sans Unicode"/>
                          <a:cs typeface="Lucida Sans Unicode"/>
                        </a:rPr>
                        <a:t>fi</a:t>
                      </a:r>
                      <a:r>
                        <a:rPr sz="1900" spc="-5" dirty="0" smtClean="0">
                          <a:solidFill>
                            <a:srgbClr val="506067"/>
                          </a:solidFill>
                          <a:latin typeface="Lucida Sans Unicode"/>
                          <a:cs typeface="Lucida Sans Unicode"/>
                        </a:rPr>
                        <a:t>z</a:t>
                      </a:r>
                      <a:r>
                        <a:rPr sz="1900" spc="0" dirty="0" smtClean="0">
                          <a:solidFill>
                            <a:srgbClr val="506067"/>
                          </a:solidFill>
                          <a:latin typeface="Lucida Sans Unicode"/>
                          <a:cs typeface="Lucida Sans Unicode"/>
                        </a:rPr>
                        <a:t>i</a:t>
                      </a:r>
                      <a:r>
                        <a:rPr sz="1900" spc="-5" dirty="0" smtClean="0">
                          <a:solidFill>
                            <a:srgbClr val="506067"/>
                          </a:solidFill>
                          <a:latin typeface="Lucida Sans Unicode"/>
                          <a:cs typeface="Lucida Sans Unicode"/>
                        </a:rPr>
                        <a:t>e</a:t>
                      </a:r>
                      <a:r>
                        <a:rPr sz="1900" spc="-20" dirty="0" smtClean="0">
                          <a:solidFill>
                            <a:srgbClr val="506067"/>
                          </a:solidFill>
                          <a:latin typeface="Lucida Sans Unicode"/>
                          <a:cs typeface="Lucida Sans Unicode"/>
                        </a:rPr>
                        <a:t>n</a:t>
                      </a:r>
                      <a:r>
                        <a:rPr sz="1900" spc="-15" dirty="0" smtClean="0">
                          <a:solidFill>
                            <a:srgbClr val="506067"/>
                          </a:solidFill>
                          <a:latin typeface="Lucida Sans Unicode"/>
                          <a:cs typeface="Lucida Sans Unicode"/>
                        </a:rPr>
                        <a:t>t</a:t>
                      </a:r>
                      <a:r>
                        <a:rPr sz="1900" spc="-5" dirty="0" smtClean="0">
                          <a:solidFill>
                            <a:srgbClr val="506067"/>
                          </a:solidFill>
                          <a:latin typeface="Lucida Sans Unicode"/>
                          <a:cs typeface="Lucida Sans Unicode"/>
                        </a:rPr>
                        <a:t>en</a:t>
                      </a:r>
                      <a:endParaRPr sz="1900" dirty="0">
                        <a:latin typeface="Lucida Sans Unicode"/>
                        <a:cs typeface="Lucida Sans Unicode"/>
                      </a:endParaRPr>
                    </a:p>
                  </a:txBody>
                  <a:tcPr marL="0" marR="0" marT="0" marB="0"/>
                </a:tc>
                <a:extLst>
                  <a:ext uri="{0D108BD9-81ED-4DB2-BD59-A6C34878D82A}">
                    <a16:rowId xmlns:a16="http://schemas.microsoft.com/office/drawing/2014/main" val="10001"/>
                  </a:ext>
                </a:extLst>
              </a:tr>
              <a:tr h="346472">
                <a:tc>
                  <a:txBody>
                    <a:bodyPr/>
                    <a:lstStyle/>
                    <a:p>
                      <a:pPr marL="26034" algn="ctr">
                        <a:lnSpc>
                          <a:spcPct val="100000"/>
                        </a:lnSpc>
                      </a:pPr>
                      <a:r>
                        <a:rPr sz="1900" dirty="0" smtClean="0">
                          <a:solidFill>
                            <a:srgbClr val="506067"/>
                          </a:solidFill>
                          <a:latin typeface="Lucida Sans Unicode"/>
                          <a:cs typeface="Lucida Sans Unicode"/>
                        </a:rPr>
                        <a:t>=</a:t>
                      </a:r>
                      <a:endParaRPr sz="1900" dirty="0">
                        <a:latin typeface="Lucida Sans Unicode"/>
                        <a:cs typeface="Lucida Sans Unicode"/>
                      </a:endParaRPr>
                    </a:p>
                  </a:txBody>
                  <a:tcPr marL="0" marR="0" marT="0" marB="0"/>
                </a:tc>
                <a:tc>
                  <a:txBody>
                    <a:bodyPr/>
                    <a:lstStyle/>
                    <a:p>
                      <a:pPr marL="119380">
                        <a:lnSpc>
                          <a:spcPct val="100000"/>
                        </a:lnSpc>
                      </a:pPr>
                      <a:r>
                        <a:rPr sz="1900" spc="-25" dirty="0" smtClean="0">
                          <a:solidFill>
                            <a:srgbClr val="506067"/>
                          </a:solidFill>
                          <a:latin typeface="Lucida Sans Unicode"/>
                          <a:cs typeface="Lucida Sans Unicode"/>
                        </a:rPr>
                        <a:t>F</a:t>
                      </a:r>
                      <a:r>
                        <a:rPr sz="1900" spc="-5" dirty="0" smtClean="0">
                          <a:solidFill>
                            <a:srgbClr val="506067"/>
                          </a:solidFill>
                          <a:latin typeface="Lucida Sans Unicode"/>
                          <a:cs typeface="Lucida Sans Unicode"/>
                        </a:rPr>
                        <a:t>e</a:t>
                      </a:r>
                      <a:r>
                        <a:rPr sz="1900" spc="-10" dirty="0" smtClean="0">
                          <a:solidFill>
                            <a:srgbClr val="506067"/>
                          </a:solidFill>
                          <a:latin typeface="Lucida Sans Unicode"/>
                          <a:cs typeface="Lucida Sans Unicode"/>
                        </a:rPr>
                        <a:t>h</a:t>
                      </a:r>
                      <a:r>
                        <a:rPr sz="1900" spc="0" dirty="0" smtClean="0">
                          <a:solidFill>
                            <a:srgbClr val="506067"/>
                          </a:solidFill>
                          <a:latin typeface="Lucida Sans Unicode"/>
                          <a:cs typeface="Lucida Sans Unicode"/>
                        </a:rPr>
                        <a:t>l</a:t>
                      </a:r>
                      <a:r>
                        <a:rPr sz="1900" spc="-5" dirty="0" smtClean="0">
                          <a:solidFill>
                            <a:srgbClr val="506067"/>
                          </a:solidFill>
                          <a:latin typeface="Lucida Sans Unicode"/>
                          <a:cs typeface="Lucida Sans Unicode"/>
                        </a:rPr>
                        <a:t>e</a:t>
                      </a:r>
                      <a:r>
                        <a:rPr sz="1900" spc="15" dirty="0" smtClean="0">
                          <a:solidFill>
                            <a:srgbClr val="506067"/>
                          </a:solidFill>
                          <a:latin typeface="Lucida Sans Unicode"/>
                          <a:cs typeface="Lucida Sans Unicode"/>
                        </a:rPr>
                        <a:t>r</a:t>
                      </a:r>
                      <a:r>
                        <a:rPr sz="1900" spc="-10" dirty="0" smtClean="0">
                          <a:solidFill>
                            <a:srgbClr val="506067"/>
                          </a:solidFill>
                          <a:latin typeface="Lucida Sans Unicode"/>
                          <a:cs typeface="Lucida Sans Unicode"/>
                        </a:rPr>
                        <a:t>w</a:t>
                      </a:r>
                      <a:r>
                        <a:rPr sz="1900" spc="-5" dirty="0" smtClean="0">
                          <a:solidFill>
                            <a:srgbClr val="506067"/>
                          </a:solidFill>
                          <a:latin typeface="Lucida Sans Unicode"/>
                          <a:cs typeface="Lucida Sans Unicode"/>
                        </a:rPr>
                        <a:t>e</a:t>
                      </a:r>
                      <a:r>
                        <a:rPr sz="1900" spc="0" dirty="0" smtClean="0">
                          <a:solidFill>
                            <a:srgbClr val="506067"/>
                          </a:solidFill>
                          <a:latin typeface="Lucida Sans Unicode"/>
                          <a:cs typeface="Lucida Sans Unicode"/>
                        </a:rPr>
                        <a:t>rt</a:t>
                      </a:r>
                      <a:endParaRPr sz="1900" dirty="0">
                        <a:latin typeface="Lucida Sans Unicode"/>
                        <a:cs typeface="Lucida Sans Unicode"/>
                      </a:endParaRPr>
                    </a:p>
                  </a:txBody>
                  <a:tcPr marL="0" marR="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061148672"/>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67544" y="1871471"/>
            <a:ext cx="8108315" cy="3261360"/>
          </a:xfrm>
          <a:prstGeom prst="rect">
            <a:avLst/>
          </a:prstGeom>
        </p:spPr>
        <p:txBody>
          <a:bodyPr vert="horz" wrap="square" lIns="0" tIns="0" rIns="0" bIns="0" rtlCol="0">
            <a:noAutofit/>
          </a:bodyPr>
          <a:lstStyle/>
          <a:p>
            <a:pPr>
              <a:lnSpc>
                <a:spcPts val="600"/>
              </a:lnSpc>
              <a:spcBef>
                <a:spcPts val="0"/>
              </a:spcBef>
              <a:buClr>
                <a:srgbClr val="910A2F"/>
              </a:buClr>
              <a:buFont typeface="Webdings"/>
              <a:buChar char="■"/>
            </a:pPr>
            <a:endParaRPr sz="600" dirty="0"/>
          </a:p>
          <a:p>
            <a:pPr marL="280670" marR="603250" indent="-268605">
              <a:lnSpc>
                <a:spcPct val="100000"/>
              </a:lnSpc>
              <a:buClr>
                <a:srgbClr val="910A2F"/>
              </a:buClr>
              <a:buFont typeface="Webdings"/>
              <a:buChar char="■"/>
              <a:tabLst>
                <a:tab pos="280670" algn="l"/>
              </a:tabLst>
            </a:pPr>
            <a:r>
              <a:rPr sz="1600" spc="-229" dirty="0" smtClean="0">
                <a:solidFill>
                  <a:srgbClr val="506067"/>
                </a:solidFill>
                <a:latin typeface="Lucida Sans Unicode"/>
                <a:cs typeface="Lucida Sans Unicode"/>
              </a:rPr>
              <a:t>Z</a:t>
            </a:r>
            <a:r>
              <a:rPr sz="1600" spc="-200" dirty="0" smtClean="0">
                <a:solidFill>
                  <a:srgbClr val="506067"/>
                </a:solidFill>
                <a:latin typeface="Lucida Sans Unicode"/>
                <a:cs typeface="Lucida Sans Unicode"/>
              </a:rPr>
              <a:t>u</a:t>
            </a:r>
            <a:r>
              <a:rPr sz="1600" spc="-170" dirty="0" smtClean="0">
                <a:solidFill>
                  <a:srgbClr val="506067"/>
                </a:solidFill>
                <a:latin typeface="Lucida Sans Unicode"/>
                <a:cs typeface="Lucida Sans Unicode"/>
              </a:rPr>
              <a:t>s</a:t>
            </a:r>
            <a:r>
              <a:rPr sz="1600" spc="-125" dirty="0" smtClean="0">
                <a:solidFill>
                  <a:srgbClr val="506067"/>
                </a:solidFill>
                <a:latin typeface="Lucida Sans Unicode"/>
                <a:cs typeface="Lucida Sans Unicode"/>
              </a:rPr>
              <a:t>a</a:t>
            </a:r>
            <a:r>
              <a:rPr sz="1600" spc="-229" dirty="0" smtClean="0">
                <a:solidFill>
                  <a:srgbClr val="506067"/>
                </a:solidFill>
                <a:latin typeface="Lucida Sans Unicode"/>
                <a:cs typeface="Lucida Sans Unicode"/>
              </a:rPr>
              <a:t>mm</a:t>
            </a:r>
            <a:r>
              <a:rPr sz="1600" spc="-105" dirty="0" smtClean="0">
                <a:solidFill>
                  <a:srgbClr val="506067"/>
                </a:solidFill>
                <a:latin typeface="Lucida Sans Unicode"/>
                <a:cs typeface="Lucida Sans Unicode"/>
              </a:rPr>
              <a:t>e</a:t>
            </a:r>
            <a:r>
              <a:rPr sz="1600" spc="-145" dirty="0" smtClean="0">
                <a:solidFill>
                  <a:srgbClr val="506067"/>
                </a:solidFill>
                <a:latin typeface="Lucida Sans Unicode"/>
                <a:cs typeface="Lucida Sans Unicode"/>
              </a:rPr>
              <a:t>nha</a:t>
            </a:r>
            <a:r>
              <a:rPr sz="1600" spc="-210" dirty="0" smtClean="0">
                <a:solidFill>
                  <a:srgbClr val="506067"/>
                </a:solidFill>
                <a:latin typeface="Lucida Sans Unicode"/>
                <a:cs typeface="Lucida Sans Unicode"/>
              </a:rPr>
              <a:t>ng</a:t>
            </a:r>
            <a:r>
              <a:rPr sz="1600" spc="-145" dirty="0" smtClean="0">
                <a:solidFill>
                  <a:srgbClr val="506067"/>
                </a:solidFill>
                <a:latin typeface="Lucida Sans Unicode"/>
                <a:cs typeface="Lucida Sans Unicode"/>
              </a:rPr>
              <a:t> </a:t>
            </a:r>
            <a:r>
              <a:rPr sz="1600" spc="-305" dirty="0" smtClean="0">
                <a:solidFill>
                  <a:srgbClr val="506067"/>
                </a:solidFill>
                <a:latin typeface="Lucida Sans Unicode"/>
                <a:cs typeface="Lucida Sans Unicode"/>
              </a:rPr>
              <a:t>z</a:t>
            </a:r>
            <a:r>
              <a:rPr sz="1600" spc="-105" dirty="0" smtClean="0">
                <a:solidFill>
                  <a:srgbClr val="506067"/>
                </a:solidFill>
                <a:latin typeface="Lucida Sans Unicode"/>
                <a:cs typeface="Lucida Sans Unicode"/>
              </a:rPr>
              <a:t>w</a:t>
            </a:r>
            <a:r>
              <a:rPr sz="1600" spc="-95" dirty="0" smtClean="0">
                <a:solidFill>
                  <a:srgbClr val="506067"/>
                </a:solidFill>
                <a:latin typeface="Lucida Sans Unicode"/>
                <a:cs typeface="Lucida Sans Unicode"/>
              </a:rPr>
              <a:t>i</a:t>
            </a:r>
            <a:r>
              <a:rPr sz="1600" spc="-175" dirty="0" smtClean="0">
                <a:solidFill>
                  <a:srgbClr val="506067"/>
                </a:solidFill>
                <a:latin typeface="Lucida Sans Unicode"/>
                <a:cs typeface="Lucida Sans Unicode"/>
              </a:rPr>
              <a:t>s</a:t>
            </a:r>
            <a:r>
              <a:rPr sz="1600" spc="-180" dirty="0" smtClean="0">
                <a:solidFill>
                  <a:srgbClr val="506067"/>
                </a:solidFill>
                <a:latin typeface="Lucida Sans Unicode"/>
                <a:cs typeface="Lucida Sans Unicode"/>
              </a:rPr>
              <a:t>c</a:t>
            </a:r>
            <a:r>
              <a:rPr sz="1600" spc="-160" dirty="0" smtClean="0">
                <a:solidFill>
                  <a:srgbClr val="506067"/>
                </a:solidFill>
                <a:latin typeface="Lucida Sans Unicode"/>
                <a:cs typeface="Lucida Sans Unicode"/>
              </a:rPr>
              <a:t>h</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45" dirty="0" smtClean="0">
                <a:solidFill>
                  <a:srgbClr val="506067"/>
                </a:solidFill>
                <a:latin typeface="Lucida Sans Unicode"/>
                <a:cs typeface="Lucida Sans Unicode"/>
              </a:rPr>
              <a:t> una</a:t>
            </a:r>
            <a:r>
              <a:rPr sz="1600" spc="-155" dirty="0" smtClean="0">
                <a:solidFill>
                  <a:srgbClr val="506067"/>
                </a:solidFill>
                <a:latin typeface="Lucida Sans Unicode"/>
                <a:cs typeface="Lucida Sans Unicode"/>
              </a:rPr>
              <a:t>bhä</a:t>
            </a:r>
            <a:r>
              <a:rPr sz="1600" spc="-210" dirty="0" smtClean="0">
                <a:solidFill>
                  <a:srgbClr val="506067"/>
                </a:solidFill>
                <a:latin typeface="Lucida Sans Unicode"/>
                <a:cs typeface="Lucida Sans Unicode"/>
              </a:rPr>
              <a:t>ng</a:t>
            </a:r>
            <a:r>
              <a:rPr sz="1600" spc="-95" dirty="0" smtClean="0">
                <a:solidFill>
                  <a:srgbClr val="506067"/>
                </a:solidFill>
                <a:latin typeface="Lucida Sans Unicode"/>
                <a:cs typeface="Lucida Sans Unicode"/>
              </a:rPr>
              <a:t>i</a:t>
            </a:r>
            <a:r>
              <a:rPr sz="1600" spc="-270" dirty="0" smtClean="0">
                <a:solidFill>
                  <a:srgbClr val="506067"/>
                </a:solidFill>
                <a:latin typeface="Lucida Sans Unicode"/>
                <a:cs typeface="Lucida Sans Unicode"/>
              </a:rPr>
              <a:t>g</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70" dirty="0" smtClean="0">
                <a:solidFill>
                  <a:srgbClr val="506067"/>
                </a:solidFill>
                <a:latin typeface="Lucida Sans Unicode"/>
                <a:cs typeface="Lucida Sans Unicode"/>
              </a:rPr>
              <a:t> </a:t>
            </a:r>
            <a:r>
              <a:rPr sz="1600" spc="-240" dirty="0" smtClean="0">
                <a:solidFill>
                  <a:srgbClr val="506067"/>
                </a:solidFill>
                <a:latin typeface="Lucida Sans Unicode"/>
                <a:cs typeface="Lucida Sans Unicode"/>
              </a:rPr>
              <a:t>V</a:t>
            </a:r>
            <a:r>
              <a:rPr sz="1600" spc="-125" dirty="0" smtClean="0">
                <a:solidFill>
                  <a:srgbClr val="506067"/>
                </a:solidFill>
                <a:latin typeface="Lucida Sans Unicode"/>
                <a:cs typeface="Lucida Sans Unicode"/>
              </a:rPr>
              <a:t>a</a:t>
            </a:r>
            <a:r>
              <a:rPr sz="1600" spc="-105" dirty="0" smtClean="0">
                <a:solidFill>
                  <a:srgbClr val="506067"/>
                </a:solidFill>
                <a:latin typeface="Lucida Sans Unicode"/>
                <a:cs typeface="Lucida Sans Unicode"/>
              </a:rPr>
              <a:t>r</a:t>
            </a:r>
            <a:r>
              <a:rPr sz="1600" spc="-95" dirty="0" smtClean="0">
                <a:solidFill>
                  <a:srgbClr val="506067"/>
                </a:solidFill>
                <a:latin typeface="Lucida Sans Unicode"/>
                <a:cs typeface="Lucida Sans Unicode"/>
              </a:rPr>
              <a:t>i</a:t>
            </a:r>
            <a:r>
              <a:rPr sz="1600" spc="-125" dirty="0" smtClean="0">
                <a:solidFill>
                  <a:srgbClr val="506067"/>
                </a:solidFill>
                <a:latin typeface="Lucida Sans Unicode"/>
                <a:cs typeface="Lucida Sans Unicode"/>
              </a:rPr>
              <a:t>a</a:t>
            </a:r>
            <a:r>
              <a:rPr sz="1600" spc="-185" dirty="0" smtClean="0">
                <a:solidFill>
                  <a:srgbClr val="506067"/>
                </a:solidFill>
                <a:latin typeface="Lucida Sans Unicode"/>
                <a:cs typeface="Lucida Sans Unicode"/>
              </a:rPr>
              <a:t>b</a:t>
            </a:r>
            <a:r>
              <a:rPr sz="1600" spc="-80" dirty="0" smtClean="0">
                <a:solidFill>
                  <a:srgbClr val="506067"/>
                </a:solidFill>
                <a:latin typeface="Lucida Sans Unicode"/>
                <a:cs typeface="Lucida Sans Unicode"/>
              </a:rPr>
              <a:t>l</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45" dirty="0" smtClean="0">
                <a:solidFill>
                  <a:srgbClr val="506067"/>
                </a:solidFill>
                <a:latin typeface="Lucida Sans Unicode"/>
                <a:cs typeface="Lucida Sans Unicode"/>
              </a:rPr>
              <a:t> </a:t>
            </a:r>
            <a:r>
              <a:rPr sz="1600" spc="-160" dirty="0" smtClean="0">
                <a:solidFill>
                  <a:srgbClr val="506067"/>
                </a:solidFill>
                <a:latin typeface="Lucida Sans Unicode"/>
                <a:cs typeface="Lucida Sans Unicode"/>
              </a:rPr>
              <a:t>und </a:t>
            </a:r>
            <a:r>
              <a:rPr sz="1600" spc="-125" dirty="0" smtClean="0">
                <a:solidFill>
                  <a:srgbClr val="506067"/>
                </a:solidFill>
                <a:latin typeface="Lucida Sans Unicode"/>
                <a:cs typeface="Lucida Sans Unicode"/>
              </a:rPr>
              <a:t>a</a:t>
            </a:r>
            <a:r>
              <a:rPr sz="1600" spc="-155" dirty="0" smtClean="0">
                <a:solidFill>
                  <a:srgbClr val="506067"/>
                </a:solidFill>
                <a:latin typeface="Lucida Sans Unicode"/>
                <a:cs typeface="Lucida Sans Unicode"/>
              </a:rPr>
              <a:t>bhä</a:t>
            </a:r>
            <a:r>
              <a:rPr sz="1600" spc="-210" dirty="0" smtClean="0">
                <a:solidFill>
                  <a:srgbClr val="506067"/>
                </a:solidFill>
                <a:latin typeface="Lucida Sans Unicode"/>
                <a:cs typeface="Lucida Sans Unicode"/>
              </a:rPr>
              <a:t>ng</a:t>
            </a:r>
            <a:r>
              <a:rPr sz="1600" spc="-95" dirty="0" smtClean="0">
                <a:solidFill>
                  <a:srgbClr val="506067"/>
                </a:solidFill>
                <a:latin typeface="Lucida Sans Unicode"/>
                <a:cs typeface="Lucida Sans Unicode"/>
              </a:rPr>
              <a:t>i</a:t>
            </a:r>
            <a:r>
              <a:rPr sz="1600" spc="-260" dirty="0" smtClean="0">
                <a:solidFill>
                  <a:srgbClr val="506067"/>
                </a:solidFill>
                <a:latin typeface="Lucida Sans Unicode"/>
                <a:cs typeface="Lucida Sans Unicode"/>
              </a:rPr>
              <a:t>g</a:t>
            </a:r>
            <a:r>
              <a:rPr sz="1600" spc="-105"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r</a:t>
            </a:r>
            <a:r>
              <a:rPr sz="1600" spc="-175" dirty="0" smtClean="0">
                <a:solidFill>
                  <a:srgbClr val="506067"/>
                </a:solidFill>
                <a:latin typeface="Lucida Sans Unicode"/>
                <a:cs typeface="Lucida Sans Unicode"/>
              </a:rPr>
              <a:t> </a:t>
            </a:r>
            <a:r>
              <a:rPr sz="1600" spc="-240" dirty="0" smtClean="0">
                <a:solidFill>
                  <a:srgbClr val="506067"/>
                </a:solidFill>
                <a:latin typeface="Lucida Sans Unicode"/>
                <a:cs typeface="Lucida Sans Unicode"/>
              </a:rPr>
              <a:t>V</a:t>
            </a:r>
            <a:r>
              <a:rPr sz="1600" spc="-125" dirty="0" smtClean="0">
                <a:solidFill>
                  <a:srgbClr val="506067"/>
                </a:solidFill>
                <a:latin typeface="Lucida Sans Unicode"/>
                <a:cs typeface="Lucida Sans Unicode"/>
              </a:rPr>
              <a:t>a</a:t>
            </a:r>
            <a:r>
              <a:rPr sz="1600" spc="-105" dirty="0" smtClean="0">
                <a:solidFill>
                  <a:srgbClr val="506067"/>
                </a:solidFill>
                <a:latin typeface="Lucida Sans Unicode"/>
                <a:cs typeface="Lucida Sans Unicode"/>
              </a:rPr>
              <a:t>r</a:t>
            </a:r>
            <a:r>
              <a:rPr sz="1600" spc="-95" dirty="0" smtClean="0">
                <a:solidFill>
                  <a:srgbClr val="506067"/>
                </a:solidFill>
                <a:latin typeface="Lucida Sans Unicode"/>
                <a:cs typeface="Lucida Sans Unicode"/>
              </a:rPr>
              <a:t>i</a:t>
            </a:r>
            <a:r>
              <a:rPr sz="1600" spc="-125" dirty="0" smtClean="0">
                <a:solidFill>
                  <a:srgbClr val="506067"/>
                </a:solidFill>
                <a:latin typeface="Lucida Sans Unicode"/>
                <a:cs typeface="Lucida Sans Unicode"/>
              </a:rPr>
              <a:t>a</a:t>
            </a:r>
            <a:r>
              <a:rPr sz="1600" spc="-185" dirty="0" smtClean="0">
                <a:solidFill>
                  <a:srgbClr val="506067"/>
                </a:solidFill>
                <a:latin typeface="Lucida Sans Unicode"/>
                <a:cs typeface="Lucida Sans Unicode"/>
              </a:rPr>
              <a:t>b</a:t>
            </a:r>
            <a:r>
              <a:rPr sz="1600" spc="-80" dirty="0" smtClean="0">
                <a:solidFill>
                  <a:srgbClr val="506067"/>
                </a:solidFill>
                <a:latin typeface="Lucida Sans Unicode"/>
                <a:cs typeface="Lucida Sans Unicode"/>
              </a:rPr>
              <a:t>l</a:t>
            </a:r>
            <a:r>
              <a:rPr sz="1600" spc="-100" dirty="0" smtClean="0">
                <a:solidFill>
                  <a:srgbClr val="506067"/>
                </a:solidFill>
                <a:latin typeface="Lucida Sans Unicode"/>
                <a:cs typeface="Lucida Sans Unicode"/>
              </a:rPr>
              <a:t>e</a:t>
            </a:r>
            <a:r>
              <a:rPr sz="1600" spc="-150"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w</a:t>
            </a:r>
            <a:r>
              <a:rPr sz="1600" spc="-95" dirty="0" smtClean="0">
                <a:solidFill>
                  <a:srgbClr val="506067"/>
                </a:solidFill>
                <a:latin typeface="Lucida Sans Unicode"/>
                <a:cs typeface="Lucida Sans Unicode"/>
              </a:rPr>
              <a:t>i</a:t>
            </a:r>
            <a:r>
              <a:rPr sz="1600" spc="-130" dirty="0" smtClean="0">
                <a:solidFill>
                  <a:srgbClr val="506067"/>
                </a:solidFill>
                <a:latin typeface="Lucida Sans Unicode"/>
                <a:cs typeface="Lucida Sans Unicode"/>
              </a:rPr>
              <a:t>r</a:t>
            </a:r>
            <a:r>
              <a:rPr sz="1600" spc="-175" dirty="0" smtClean="0">
                <a:solidFill>
                  <a:srgbClr val="506067"/>
                </a:solidFill>
                <a:latin typeface="Lucida Sans Unicode"/>
                <a:cs typeface="Lucida Sans Unicode"/>
              </a:rPr>
              <a:t>d</a:t>
            </a:r>
            <a:r>
              <a:rPr sz="1600" spc="-125" dirty="0" smtClean="0">
                <a:solidFill>
                  <a:srgbClr val="506067"/>
                </a:solidFill>
                <a:latin typeface="Lucida Sans Unicode"/>
                <a:cs typeface="Lucida Sans Unicode"/>
              </a:rPr>
              <a:t> </a:t>
            </a:r>
            <a:r>
              <a:rPr sz="1600" spc="-229" dirty="0" smtClean="0">
                <a:solidFill>
                  <a:srgbClr val="506067"/>
                </a:solidFill>
                <a:latin typeface="Lucida Sans Unicode"/>
                <a:cs typeface="Lucida Sans Unicode"/>
              </a:rPr>
              <a:t>m</a:t>
            </a:r>
            <a:r>
              <a:rPr sz="1600" spc="-70" dirty="0" smtClean="0">
                <a:solidFill>
                  <a:srgbClr val="506067"/>
                </a:solidFill>
                <a:latin typeface="Lucida Sans Unicode"/>
                <a:cs typeface="Lucida Sans Unicode"/>
              </a:rPr>
              <a:t>i</a:t>
            </a:r>
            <a:r>
              <a:rPr sz="1600" spc="-120" dirty="0" smtClean="0">
                <a:solidFill>
                  <a:srgbClr val="506067"/>
                </a:solidFill>
                <a:latin typeface="Lucida Sans Unicode"/>
                <a:cs typeface="Lucida Sans Unicode"/>
              </a:rPr>
              <a:t>t</a:t>
            </a:r>
            <a:r>
              <a:rPr sz="1600" spc="-8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e</a:t>
            </a:r>
            <a:r>
              <a:rPr sz="1600" spc="-145" dirty="0" smtClean="0">
                <a:solidFill>
                  <a:srgbClr val="506067"/>
                </a:solidFill>
                <a:latin typeface="Lucida Sans Unicode"/>
                <a:cs typeface="Lucida Sans Unicode"/>
              </a:rPr>
              <a:t>ls</a:t>
            </a:r>
            <a:r>
              <a:rPr sz="1600" spc="-114" dirty="0" smtClean="0">
                <a:solidFill>
                  <a:srgbClr val="506067"/>
                </a:solidFill>
                <a:latin typeface="Lucida Sans Unicode"/>
                <a:cs typeface="Lucida Sans Unicode"/>
              </a:rPr>
              <a:t> </a:t>
            </a:r>
            <a:r>
              <a:rPr sz="1600" spc="-204" dirty="0" smtClean="0">
                <a:solidFill>
                  <a:srgbClr val="506067"/>
                </a:solidFill>
                <a:latin typeface="Lucida Sans Unicode"/>
                <a:cs typeface="Lucida Sans Unicode"/>
              </a:rPr>
              <a:t>s</a:t>
            </a:r>
            <a:r>
              <a:rPr sz="1600" spc="-155" dirty="0" smtClean="0">
                <a:solidFill>
                  <a:srgbClr val="506067"/>
                </a:solidFill>
                <a:latin typeface="Lucida Sans Unicode"/>
                <a:cs typeface="Lucida Sans Unicode"/>
              </a:rPr>
              <a:t>o</a:t>
            </a:r>
            <a:r>
              <a:rPr sz="1600" spc="-260" dirty="0" smtClean="0">
                <a:solidFill>
                  <a:srgbClr val="506067"/>
                </a:solidFill>
                <a:latin typeface="Lucida Sans Unicode"/>
                <a:cs typeface="Lucida Sans Unicode"/>
              </a:rPr>
              <a:t>g</a:t>
            </a:r>
            <a:r>
              <a:rPr sz="1600" spc="-105" dirty="0" smtClean="0">
                <a:solidFill>
                  <a:srgbClr val="506067"/>
                </a:solidFill>
                <a:latin typeface="Lucida Sans Unicode"/>
                <a:cs typeface="Lucida Sans Unicode"/>
              </a:rPr>
              <a:t>e</a:t>
            </a:r>
            <a:r>
              <a:rPr sz="1600" spc="-145" dirty="0" smtClean="0">
                <a:solidFill>
                  <a:srgbClr val="506067"/>
                </a:solidFill>
                <a:latin typeface="Lucida Sans Unicode"/>
                <a:cs typeface="Lucida Sans Unicode"/>
              </a:rPr>
              <a:t>na</a:t>
            </a:r>
            <a:r>
              <a:rPr sz="1600" spc="-160" dirty="0" smtClean="0">
                <a:solidFill>
                  <a:srgbClr val="506067"/>
                </a:solidFill>
                <a:latin typeface="Lucida Sans Unicode"/>
                <a:cs typeface="Lucida Sans Unicode"/>
              </a:rPr>
              <a:t>n</a:t>
            </a:r>
            <a:r>
              <a:rPr sz="1600" spc="-175" dirty="0" smtClean="0">
                <a:solidFill>
                  <a:srgbClr val="506067"/>
                </a:solidFill>
                <a:latin typeface="Lucida Sans Unicode"/>
                <a:cs typeface="Lucida Sans Unicode"/>
              </a:rPr>
              <a:t>n</a:t>
            </a:r>
            <a:r>
              <a:rPr sz="1600" spc="-8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r</a:t>
            </a:r>
            <a:r>
              <a:rPr sz="1600" spc="-140" dirty="0" smtClean="0">
                <a:solidFill>
                  <a:srgbClr val="506067"/>
                </a:solidFill>
                <a:latin typeface="Lucida Sans Unicode"/>
                <a:cs typeface="Lucida Sans Unicode"/>
              </a:rPr>
              <a:t> </a:t>
            </a:r>
            <a:r>
              <a:rPr sz="1600" spc="30" dirty="0" smtClean="0">
                <a:solidFill>
                  <a:srgbClr val="506067"/>
                </a:solidFill>
                <a:latin typeface="Lucida Sans Unicode"/>
                <a:cs typeface="Lucida Sans Unicode"/>
              </a:rPr>
              <a:t>"</a:t>
            </a:r>
            <a:r>
              <a:rPr sz="1600" spc="-195" dirty="0" smtClean="0">
                <a:solidFill>
                  <a:srgbClr val="506067"/>
                </a:solidFill>
                <a:latin typeface="Lucida Sans Unicode"/>
                <a:cs typeface="Lucida Sans Unicode"/>
              </a:rPr>
              <a:t>Odd</a:t>
            </a:r>
            <a:r>
              <a:rPr sz="1600" spc="-160" dirty="0" smtClean="0">
                <a:solidFill>
                  <a:srgbClr val="506067"/>
                </a:solidFill>
                <a:latin typeface="Lucida Sans Unicode"/>
                <a:cs typeface="Lucida Sans Unicode"/>
              </a:rPr>
              <a:t>s</a:t>
            </a:r>
            <a:r>
              <a:rPr sz="1600" spc="35" dirty="0" smtClean="0">
                <a:solidFill>
                  <a:srgbClr val="506067"/>
                </a:solidFill>
                <a:latin typeface="Lucida Sans Unicode"/>
                <a:cs typeface="Lucida Sans Unicode"/>
              </a:rPr>
              <a:t>"</a:t>
            </a:r>
            <a:r>
              <a:rPr sz="1600" spc="-150" dirty="0" smtClean="0">
                <a:solidFill>
                  <a:srgbClr val="506067"/>
                </a:solidFill>
                <a:latin typeface="Lucida Sans Unicode"/>
                <a:cs typeface="Lucida Sans Unicode"/>
              </a:rPr>
              <a:t> </a:t>
            </a:r>
            <a:r>
              <a:rPr sz="1600" spc="-95" dirty="0" smtClean="0">
                <a:solidFill>
                  <a:srgbClr val="506067"/>
                </a:solidFill>
                <a:latin typeface="Lucida Sans Unicode"/>
                <a:cs typeface="Lucida Sans Unicode"/>
              </a:rPr>
              <a:t>i</a:t>
            </a:r>
            <a:r>
              <a:rPr sz="1600" spc="-175" dirty="0" smtClean="0">
                <a:solidFill>
                  <a:srgbClr val="506067"/>
                </a:solidFill>
                <a:latin typeface="Lucida Sans Unicode"/>
                <a:cs typeface="Lucida Sans Unicode"/>
              </a:rPr>
              <a:t>n</a:t>
            </a:r>
            <a:r>
              <a:rPr sz="1600" spc="-8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e</a:t>
            </a:r>
            <a:r>
              <a:rPr sz="1600" spc="-120" dirty="0" smtClean="0">
                <a:solidFill>
                  <a:srgbClr val="506067"/>
                </a:solidFill>
                <a:latin typeface="Lucida Sans Unicode"/>
                <a:cs typeface="Lucida Sans Unicode"/>
              </a:rPr>
              <a:t>r</a:t>
            </a:r>
            <a:r>
              <a:rPr sz="1600" spc="-175" dirty="0" smtClean="0">
                <a:solidFill>
                  <a:srgbClr val="506067"/>
                </a:solidFill>
                <a:latin typeface="Lucida Sans Unicode"/>
                <a:cs typeface="Lucida Sans Unicode"/>
              </a:rPr>
              <a:t>p</a:t>
            </a:r>
            <a:r>
              <a:rPr sz="1600" spc="-130" dirty="0" smtClean="0">
                <a:solidFill>
                  <a:srgbClr val="506067"/>
                </a:solidFill>
                <a:latin typeface="Lucida Sans Unicode"/>
                <a:cs typeface="Lucida Sans Unicode"/>
              </a:rPr>
              <a:t>r</a:t>
            </a:r>
            <a:r>
              <a:rPr sz="1600" spc="-114" dirty="0" smtClean="0">
                <a:solidFill>
                  <a:srgbClr val="506067"/>
                </a:solidFill>
                <a:latin typeface="Lucida Sans Unicode"/>
                <a:cs typeface="Lucida Sans Unicode"/>
              </a:rPr>
              <a:t>e</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05" dirty="0" smtClean="0">
                <a:solidFill>
                  <a:srgbClr val="506067"/>
                </a:solidFill>
                <a:latin typeface="Lucida Sans Unicode"/>
                <a:cs typeface="Lucida Sans Unicode"/>
              </a:rPr>
              <a:t>e</a:t>
            </a:r>
            <a:r>
              <a:rPr sz="1600" spc="-90" dirty="0" smtClean="0">
                <a:solidFill>
                  <a:srgbClr val="506067"/>
                </a:solidFill>
                <a:latin typeface="Lucida Sans Unicode"/>
                <a:cs typeface="Lucida Sans Unicode"/>
              </a:rPr>
              <a:t>rt</a:t>
            </a:r>
            <a:endParaRPr sz="1600" dirty="0">
              <a:latin typeface="Lucida Sans Unicode"/>
              <a:cs typeface="Lucida Sans Unicode"/>
            </a:endParaRPr>
          </a:p>
          <a:p>
            <a:pPr>
              <a:lnSpc>
                <a:spcPts val="600"/>
              </a:lnSpc>
              <a:spcBef>
                <a:spcPts val="0"/>
              </a:spcBef>
              <a:buClr>
                <a:srgbClr val="910A2F"/>
              </a:buClr>
              <a:buFont typeface="Webdings"/>
              <a:buChar char="■"/>
            </a:pPr>
            <a:endParaRPr sz="600" dirty="0"/>
          </a:p>
          <a:p>
            <a:pPr marL="280670" marR="598170" indent="-268605">
              <a:lnSpc>
                <a:spcPct val="100000"/>
              </a:lnSpc>
              <a:buClr>
                <a:srgbClr val="910A2F"/>
              </a:buClr>
              <a:buFont typeface="Webdings"/>
              <a:buChar char="■"/>
              <a:tabLst>
                <a:tab pos="280670" algn="l"/>
              </a:tabLst>
            </a:pPr>
            <a:r>
              <a:rPr sz="1600" spc="-195" dirty="0" smtClean="0">
                <a:solidFill>
                  <a:srgbClr val="506067"/>
                </a:solidFill>
                <a:latin typeface="Lucida Sans Unicode"/>
                <a:cs typeface="Lucida Sans Unicode"/>
              </a:rPr>
              <a:t>Odd</a:t>
            </a:r>
            <a:r>
              <a:rPr sz="1600" spc="-160" dirty="0" smtClean="0">
                <a:solidFill>
                  <a:srgbClr val="506067"/>
                </a:solidFill>
                <a:latin typeface="Lucida Sans Unicode"/>
                <a:cs typeface="Lucida Sans Unicode"/>
              </a:rPr>
              <a:t>s</a:t>
            </a:r>
            <a:r>
              <a:rPr sz="1600" spc="-85"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spc="-25" dirty="0" smtClean="0">
                <a:solidFill>
                  <a:srgbClr val="506067"/>
                </a:solidFill>
                <a:latin typeface="Lucida Sans Unicode"/>
                <a:cs typeface="Lucida Sans Unicode"/>
              </a:rPr>
              <a:t>W</a:t>
            </a:r>
            <a:r>
              <a:rPr sz="1600" spc="-125" dirty="0" smtClean="0">
                <a:solidFill>
                  <a:srgbClr val="506067"/>
                </a:solidFill>
                <a:latin typeface="Lucida Sans Unicode"/>
                <a:cs typeface="Lucida Sans Unicode"/>
              </a:rPr>
              <a:t>a</a:t>
            </a:r>
            <a:r>
              <a:rPr sz="1600" spc="-160" dirty="0" smtClean="0">
                <a:solidFill>
                  <a:srgbClr val="506067"/>
                </a:solidFill>
                <a:latin typeface="Lucida Sans Unicode"/>
                <a:cs typeface="Lucida Sans Unicode"/>
              </a:rPr>
              <a:t>h</a:t>
            </a:r>
            <a:r>
              <a:rPr sz="1600" spc="-135" dirty="0" smtClean="0">
                <a:solidFill>
                  <a:srgbClr val="506067"/>
                </a:solidFill>
                <a:latin typeface="Lucida Sans Unicode"/>
                <a:cs typeface="Lucida Sans Unicode"/>
              </a:rPr>
              <a:t>r</a:t>
            </a:r>
            <a:r>
              <a:rPr sz="1600" spc="-204" dirty="0" smtClean="0">
                <a:solidFill>
                  <a:srgbClr val="506067"/>
                </a:solidFill>
                <a:latin typeface="Lucida Sans Unicode"/>
                <a:cs typeface="Lucida Sans Unicode"/>
              </a:rPr>
              <a:t>s</a:t>
            </a:r>
            <a:r>
              <a:rPr sz="1600" spc="-155" dirty="0" smtClean="0">
                <a:solidFill>
                  <a:srgbClr val="506067"/>
                </a:solidFill>
                <a:latin typeface="Lucida Sans Unicode"/>
                <a:cs typeface="Lucida Sans Unicode"/>
              </a:rPr>
              <a:t>c</a:t>
            </a:r>
            <a:r>
              <a:rPr sz="1600" spc="-140" dirty="0" smtClean="0">
                <a:solidFill>
                  <a:srgbClr val="506067"/>
                </a:solidFill>
                <a:latin typeface="Lucida Sans Unicode"/>
                <a:cs typeface="Lucida Sans Unicode"/>
              </a:rPr>
              <a:t>h</a:t>
            </a:r>
            <a:r>
              <a:rPr sz="1600" spc="-130"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80" dirty="0" smtClean="0">
                <a:solidFill>
                  <a:srgbClr val="506067"/>
                </a:solidFill>
                <a:latin typeface="Lucida Sans Unicode"/>
                <a:cs typeface="Lucida Sans Unicode"/>
              </a:rPr>
              <a:t>n</a:t>
            </a:r>
            <a:r>
              <a:rPr sz="1600" spc="-80" dirty="0" smtClean="0">
                <a:solidFill>
                  <a:srgbClr val="506067"/>
                </a:solidFill>
                <a:latin typeface="Lucida Sans Unicode"/>
                <a:cs typeface="Lucida Sans Unicode"/>
              </a:rPr>
              <a:t>l</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c</a:t>
            </a:r>
            <a:r>
              <a:rPr sz="1600" spc="-190" dirty="0" smtClean="0">
                <a:solidFill>
                  <a:srgbClr val="506067"/>
                </a:solidFill>
                <a:latin typeface="Lucida Sans Unicode"/>
                <a:cs typeface="Lucida Sans Unicode"/>
              </a:rPr>
              <a:t>h</a:t>
            </a:r>
            <a:r>
              <a:rPr sz="1600" spc="-235" dirty="0" smtClean="0">
                <a:solidFill>
                  <a:srgbClr val="506067"/>
                </a:solidFill>
                <a:latin typeface="Lucida Sans Unicode"/>
                <a:cs typeface="Lucida Sans Unicode"/>
              </a:rPr>
              <a:t>k</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65" dirty="0" smtClean="0">
                <a:solidFill>
                  <a:srgbClr val="506067"/>
                </a:solidFill>
                <a:latin typeface="Lucida Sans Unicode"/>
                <a:cs typeface="Lucida Sans Unicode"/>
              </a:rPr>
              <a:t>t</a:t>
            </a:r>
            <a:r>
              <a:rPr sz="1600" spc="-114" dirty="0" smtClean="0">
                <a:solidFill>
                  <a:srgbClr val="506067"/>
                </a:solidFill>
                <a:latin typeface="Lucida Sans Unicode"/>
                <a:cs typeface="Lucida Sans Unicode"/>
              </a:rPr>
              <a:t>,</a:t>
            </a:r>
            <a:r>
              <a:rPr sz="1600" spc="-160" dirty="0" smtClean="0">
                <a:solidFill>
                  <a:srgbClr val="506067"/>
                </a:solidFill>
                <a:latin typeface="Lucida Sans Unicode"/>
                <a:cs typeface="Lucida Sans Unicode"/>
              </a:rPr>
              <a:t> </a:t>
            </a:r>
            <a:r>
              <a:rPr sz="1600" spc="-175" dirty="0" smtClean="0">
                <a:solidFill>
                  <a:srgbClr val="506067"/>
                </a:solidFill>
                <a:latin typeface="Lucida Sans Unicode"/>
                <a:cs typeface="Lucida Sans Unicode"/>
              </a:rPr>
              <a:t>d</a:t>
            </a:r>
            <a:r>
              <a:rPr sz="1600" spc="-125" dirty="0" smtClean="0">
                <a:solidFill>
                  <a:srgbClr val="506067"/>
                </a:solidFill>
                <a:latin typeface="Lucida Sans Unicode"/>
                <a:cs typeface="Lucida Sans Unicode"/>
              </a:rPr>
              <a:t>a</a:t>
            </a:r>
            <a:r>
              <a:rPr sz="1600" spc="-204" dirty="0" smtClean="0">
                <a:solidFill>
                  <a:srgbClr val="506067"/>
                </a:solidFill>
                <a:latin typeface="Lucida Sans Unicode"/>
                <a:cs typeface="Lucida Sans Unicode"/>
              </a:rPr>
              <a:t>s</a:t>
            </a:r>
            <a:r>
              <a:rPr sz="1600" spc="-200" dirty="0" smtClean="0">
                <a:solidFill>
                  <a:srgbClr val="506067"/>
                </a:solidFill>
                <a:latin typeface="Lucida Sans Unicode"/>
                <a:cs typeface="Lucida Sans Unicode"/>
              </a:rPr>
              <a:t>s</a:t>
            </a:r>
            <a:r>
              <a:rPr sz="1600" spc="-150" dirty="0" smtClean="0">
                <a:solidFill>
                  <a:srgbClr val="506067"/>
                </a:solidFill>
                <a:latin typeface="Lucida Sans Unicode"/>
                <a:cs typeface="Lucida Sans Unicode"/>
              </a:rPr>
              <a:t> </a:t>
            </a:r>
            <a:r>
              <a:rPr sz="1600" spc="-175" dirty="0" smtClean="0">
                <a:solidFill>
                  <a:srgbClr val="506067"/>
                </a:solidFill>
                <a:latin typeface="Lucida Sans Unicode"/>
                <a:cs typeface="Lucida Sans Unicode"/>
              </a:rPr>
              <a:t>d</a:t>
            </a:r>
            <a:r>
              <a:rPr sz="1600" spc="-125" dirty="0" smtClean="0">
                <a:solidFill>
                  <a:srgbClr val="506067"/>
                </a:solidFill>
                <a:latin typeface="Lucida Sans Unicode"/>
                <a:cs typeface="Lucida Sans Unicode"/>
              </a:rPr>
              <a:t>a</a:t>
            </a:r>
            <a:r>
              <a:rPr sz="1600" spc="-200" dirty="0" smtClean="0">
                <a:solidFill>
                  <a:srgbClr val="506067"/>
                </a:solidFill>
                <a:latin typeface="Lucida Sans Unicode"/>
                <a:cs typeface="Lucida Sans Unicode"/>
              </a:rPr>
              <a:t>s</a:t>
            </a:r>
            <a:r>
              <a:rPr sz="1600" spc="-150" dirty="0" smtClean="0">
                <a:solidFill>
                  <a:srgbClr val="506067"/>
                </a:solidFill>
                <a:latin typeface="Lucida Sans Unicode"/>
                <a:cs typeface="Lucida Sans Unicode"/>
              </a:rPr>
              <a:t> </a:t>
            </a:r>
            <a:r>
              <a:rPr sz="1600" spc="-100" dirty="0" smtClean="0">
                <a:solidFill>
                  <a:srgbClr val="506067"/>
                </a:solidFill>
                <a:latin typeface="Lucida Sans Unicode"/>
                <a:cs typeface="Lucida Sans Unicode"/>
              </a:rPr>
              <a:t>E</a:t>
            </a:r>
            <a:r>
              <a:rPr sz="1600" spc="-130"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250" dirty="0" smtClean="0">
                <a:solidFill>
                  <a:srgbClr val="506067"/>
                </a:solidFill>
                <a:latin typeface="Lucida Sans Unicode"/>
                <a:cs typeface="Lucida Sans Unicode"/>
              </a:rPr>
              <a:t>g</a:t>
            </a:r>
            <a:r>
              <a:rPr sz="1600" spc="-160" dirty="0" smtClean="0">
                <a:solidFill>
                  <a:srgbClr val="506067"/>
                </a:solidFill>
                <a:latin typeface="Lucida Sans Unicode"/>
                <a:cs typeface="Lucida Sans Unicode"/>
              </a:rPr>
              <a:t>n</a:t>
            </a:r>
            <a:r>
              <a:rPr sz="1600" spc="-95" dirty="0" smtClean="0">
                <a:solidFill>
                  <a:srgbClr val="506067"/>
                </a:solidFill>
                <a:latin typeface="Lucida Sans Unicode"/>
                <a:cs typeface="Lucida Sans Unicode"/>
              </a:rPr>
              <a:t>i</a:t>
            </a:r>
            <a:r>
              <a:rPr sz="1600" spc="-200" dirty="0" smtClean="0">
                <a:solidFill>
                  <a:srgbClr val="506067"/>
                </a:solidFill>
                <a:latin typeface="Lucida Sans Unicode"/>
                <a:cs typeface="Lucida Sans Unicode"/>
              </a:rPr>
              <a:t>s</a:t>
            </a:r>
            <a:r>
              <a:rPr sz="1600" spc="-145"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75" dirty="0" smtClean="0">
                <a:solidFill>
                  <a:srgbClr val="506067"/>
                </a:solidFill>
                <a:latin typeface="Lucida Sans Unicode"/>
                <a:cs typeface="Lucida Sans Unicode"/>
              </a:rPr>
              <a:t>n</a:t>
            </a:r>
            <a:r>
              <a:rPr sz="1600" spc="-65"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r</a:t>
            </a:r>
            <a:r>
              <a:rPr sz="1600" spc="-95" dirty="0" smtClean="0">
                <a:solidFill>
                  <a:srgbClr val="506067"/>
                </a:solidFill>
                <a:latin typeface="Lucida Sans Unicode"/>
                <a:cs typeface="Lucida Sans Unicode"/>
              </a:rPr>
              <a:t>i</a:t>
            </a:r>
            <a:r>
              <a:rPr sz="1600" spc="-120" dirty="0" smtClean="0">
                <a:solidFill>
                  <a:srgbClr val="506067"/>
                </a:solidFill>
                <a:latin typeface="Lucida Sans Unicode"/>
                <a:cs typeface="Lucida Sans Unicode"/>
              </a:rPr>
              <a:t>f</a:t>
            </a:r>
            <a:r>
              <a:rPr sz="1600" spc="-105" dirty="0" smtClean="0">
                <a:solidFill>
                  <a:srgbClr val="506067"/>
                </a:solidFill>
                <a:latin typeface="Lucida Sans Unicode"/>
                <a:cs typeface="Lucida Sans Unicode"/>
              </a:rPr>
              <a:t>f</a:t>
            </a:r>
            <a:r>
              <a:rPr sz="1600" spc="-65" dirty="0" smtClean="0">
                <a:solidFill>
                  <a:srgbClr val="506067"/>
                </a:solidFill>
                <a:latin typeface="Lucida Sans Unicode"/>
                <a:cs typeface="Lucida Sans Unicode"/>
              </a:rPr>
              <a:t>t</a:t>
            </a:r>
            <a:r>
              <a:rPr sz="1600" spc="-114" dirty="0" smtClean="0">
                <a:solidFill>
                  <a:srgbClr val="506067"/>
                </a:solidFill>
                <a:latin typeface="Lucida Sans Unicode"/>
                <a:cs typeface="Lucida Sans Unicode"/>
              </a:rPr>
              <a:t>,</a:t>
            </a:r>
            <a:r>
              <a:rPr sz="1600" spc="-160" dirty="0" smtClean="0">
                <a:solidFill>
                  <a:srgbClr val="506067"/>
                </a:solidFill>
                <a:latin typeface="Lucida Sans Unicode"/>
                <a:cs typeface="Lucida Sans Unicode"/>
              </a:rPr>
              <a:t> </a:t>
            </a:r>
            <a:r>
              <a:rPr sz="1600" spc="-95" dirty="0" smtClean="0">
                <a:solidFill>
                  <a:srgbClr val="506067"/>
                </a:solidFill>
                <a:latin typeface="Lucida Sans Unicode"/>
                <a:cs typeface="Lucida Sans Unicode"/>
              </a:rPr>
              <a:t>i</a:t>
            </a:r>
            <a:r>
              <a:rPr sz="1600" spc="-160" dirty="0" smtClean="0">
                <a:solidFill>
                  <a:srgbClr val="506067"/>
                </a:solidFill>
                <a:latin typeface="Lucida Sans Unicode"/>
                <a:cs typeface="Lucida Sans Unicode"/>
              </a:rPr>
              <a:t>n </a:t>
            </a:r>
            <a:r>
              <a:rPr sz="1600" spc="-185"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l</a:t>
            </a:r>
            <a:r>
              <a:rPr sz="1600" spc="-135" dirty="0" smtClean="0">
                <a:solidFill>
                  <a:srgbClr val="506067"/>
                </a:solidFill>
                <a:latin typeface="Lucida Sans Unicode"/>
                <a:cs typeface="Lucida Sans Unicode"/>
              </a:rPr>
              <a:t>a</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150" dirty="0" smtClean="0">
                <a:solidFill>
                  <a:srgbClr val="506067"/>
                </a:solidFill>
                <a:latin typeface="Lucida Sans Unicode"/>
                <a:cs typeface="Lucida Sans Unicode"/>
              </a:rPr>
              <a:t>n</a:t>
            </a:r>
            <a:r>
              <a:rPr sz="1600" spc="-145" dirty="0" smtClean="0">
                <a:solidFill>
                  <a:srgbClr val="506067"/>
                </a:solidFill>
                <a:latin typeface="Lucida Sans Unicode"/>
                <a:cs typeface="Lucida Sans Unicode"/>
              </a:rPr>
              <a:t> </a:t>
            </a:r>
            <a:r>
              <a:rPr sz="1600" spc="-305" dirty="0" smtClean="0">
                <a:solidFill>
                  <a:srgbClr val="506067"/>
                </a:solidFill>
                <a:latin typeface="Lucida Sans Unicode"/>
                <a:cs typeface="Lucida Sans Unicode"/>
              </a:rPr>
              <a:t>z</a:t>
            </a:r>
            <a:r>
              <a:rPr sz="1600" spc="-160" dirty="0" smtClean="0">
                <a:solidFill>
                  <a:srgbClr val="506067"/>
                </a:solidFill>
                <a:latin typeface="Lucida Sans Unicode"/>
                <a:cs typeface="Lucida Sans Unicode"/>
              </a:rPr>
              <a:t>u</a:t>
            </a:r>
            <a:r>
              <a:rPr sz="1600" spc="-225" dirty="0" smtClean="0">
                <a:solidFill>
                  <a:srgbClr val="506067"/>
                </a:solidFill>
                <a:latin typeface="Lucida Sans Unicode"/>
                <a:cs typeface="Lucida Sans Unicode"/>
              </a:rPr>
              <a:t>m</a:t>
            </a:r>
            <a:r>
              <a:rPr sz="1600" spc="-150" dirty="0" smtClean="0">
                <a:solidFill>
                  <a:srgbClr val="506067"/>
                </a:solidFill>
                <a:latin typeface="Lucida Sans Unicode"/>
                <a:cs typeface="Lucida Sans Unicode"/>
              </a:rPr>
              <a:t> </a:t>
            </a:r>
            <a:r>
              <a:rPr sz="1600" spc="-155" dirty="0" smtClean="0">
                <a:solidFill>
                  <a:srgbClr val="506067"/>
                </a:solidFill>
                <a:latin typeface="Lucida Sans Unicode"/>
                <a:cs typeface="Lucida Sans Unicode"/>
              </a:rPr>
              <a:t>N</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c</a:t>
            </a:r>
            <a:r>
              <a:rPr sz="1600" spc="-175" dirty="0" smtClean="0">
                <a:solidFill>
                  <a:srgbClr val="506067"/>
                </a:solidFill>
                <a:latin typeface="Lucida Sans Unicode"/>
                <a:cs typeface="Lucida Sans Unicode"/>
              </a:rPr>
              <a:t>h</a:t>
            </a:r>
            <a:r>
              <a:rPr sz="1600" spc="-8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75" dirty="0" smtClean="0">
                <a:solidFill>
                  <a:srgbClr val="506067"/>
                </a:solidFill>
                <a:latin typeface="Lucida Sans Unicode"/>
                <a:cs typeface="Lucida Sans Unicode"/>
              </a:rPr>
              <a:t>n</a:t>
            </a:r>
            <a:r>
              <a:rPr sz="1600" spc="-65" dirty="0" smtClean="0">
                <a:solidFill>
                  <a:srgbClr val="506067"/>
                </a:solidFill>
                <a:latin typeface="Lucida Sans Unicode"/>
                <a:cs typeface="Lucida Sans Unicode"/>
              </a:rPr>
              <a:t>t</a:t>
            </a:r>
            <a:r>
              <a:rPr sz="1600" spc="-130" dirty="0" smtClean="0">
                <a:solidFill>
                  <a:srgbClr val="506067"/>
                </a:solidFill>
                <a:latin typeface="Lucida Sans Unicode"/>
                <a:cs typeface="Lucida Sans Unicode"/>
              </a:rPr>
              <a:t>r</a:t>
            </a:r>
            <a:r>
              <a:rPr sz="1600" spc="-114" dirty="0" smtClean="0">
                <a:solidFill>
                  <a:srgbClr val="506067"/>
                </a:solidFill>
                <a:latin typeface="Lucida Sans Unicode"/>
                <a:cs typeface="Lucida Sans Unicode"/>
              </a:rPr>
              <a:t>e</a:t>
            </a:r>
            <a:r>
              <a:rPr sz="1600" spc="-120" dirty="0" smtClean="0">
                <a:solidFill>
                  <a:srgbClr val="506067"/>
                </a:solidFill>
                <a:latin typeface="Lucida Sans Unicode"/>
                <a:cs typeface="Lucida Sans Unicode"/>
              </a:rPr>
              <a:t>f</a:t>
            </a:r>
            <a:r>
              <a:rPr sz="1600" spc="-145" dirty="0" smtClean="0">
                <a:solidFill>
                  <a:srgbClr val="506067"/>
                </a:solidFill>
                <a:latin typeface="Lucida Sans Unicode"/>
                <a:cs typeface="Lucida Sans Unicode"/>
              </a:rPr>
              <a:t>f</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 </a:t>
            </a:r>
            <a:r>
              <a:rPr sz="1600" spc="-175" dirty="0" smtClean="0">
                <a:solidFill>
                  <a:srgbClr val="506067"/>
                </a:solidFill>
                <a:latin typeface="Lucida Sans Unicode"/>
                <a:cs typeface="Lucida Sans Unicode"/>
              </a:rPr>
              <a:t>d</a:t>
            </a:r>
            <a:r>
              <a:rPr sz="1600" spc="-105" dirty="0" smtClean="0">
                <a:solidFill>
                  <a:srgbClr val="506067"/>
                </a:solidFill>
                <a:latin typeface="Lucida Sans Unicode"/>
                <a:cs typeface="Lucida Sans Unicode"/>
              </a:rPr>
              <a:t>e</a:t>
            </a:r>
            <a:r>
              <a:rPr sz="1600" spc="-200" dirty="0" smtClean="0">
                <a:solidFill>
                  <a:srgbClr val="506067"/>
                </a:solidFill>
                <a:latin typeface="Lucida Sans Unicode"/>
                <a:cs typeface="Lucida Sans Unicode"/>
              </a:rPr>
              <a:t>s</a:t>
            </a:r>
            <a:r>
              <a:rPr sz="1600" spc="-125" dirty="0" smtClean="0">
                <a:solidFill>
                  <a:srgbClr val="506067"/>
                </a:solidFill>
                <a:latin typeface="Lucida Sans Unicode"/>
                <a:cs typeface="Lucida Sans Unicode"/>
              </a:rPr>
              <a:t> </a:t>
            </a:r>
            <a:r>
              <a:rPr sz="1600" spc="-100" dirty="0" smtClean="0">
                <a:solidFill>
                  <a:srgbClr val="506067"/>
                </a:solidFill>
                <a:latin typeface="Lucida Sans Unicode"/>
                <a:cs typeface="Lucida Sans Unicode"/>
              </a:rPr>
              <a:t>E</a:t>
            </a:r>
            <a:r>
              <a:rPr sz="1600" spc="-130"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250" dirty="0" smtClean="0">
                <a:solidFill>
                  <a:srgbClr val="506067"/>
                </a:solidFill>
                <a:latin typeface="Lucida Sans Unicode"/>
                <a:cs typeface="Lucida Sans Unicode"/>
              </a:rPr>
              <a:t>g</a:t>
            </a:r>
            <a:r>
              <a:rPr sz="1600" spc="-160" dirty="0" smtClean="0">
                <a:solidFill>
                  <a:srgbClr val="506067"/>
                </a:solidFill>
                <a:latin typeface="Lucida Sans Unicode"/>
                <a:cs typeface="Lucida Sans Unicode"/>
              </a:rPr>
              <a:t>n</a:t>
            </a:r>
            <a:r>
              <a:rPr sz="1600" spc="-95" dirty="0" smtClean="0">
                <a:solidFill>
                  <a:srgbClr val="506067"/>
                </a:solidFill>
                <a:latin typeface="Lucida Sans Unicode"/>
                <a:cs typeface="Lucida Sans Unicode"/>
              </a:rPr>
              <a:t>i</a:t>
            </a:r>
            <a:r>
              <a:rPr sz="1600" spc="-165" dirty="0" smtClean="0">
                <a:solidFill>
                  <a:srgbClr val="506067"/>
                </a:solidFill>
                <a:latin typeface="Lucida Sans Unicode"/>
                <a:cs typeface="Lucida Sans Unicode"/>
              </a:rPr>
              <a:t>ss</a:t>
            </a:r>
            <a:r>
              <a:rPr sz="1600" spc="-185" dirty="0" smtClean="0">
                <a:solidFill>
                  <a:srgbClr val="506067"/>
                </a:solidFill>
                <a:latin typeface="Lucida Sans Unicode"/>
                <a:cs typeface="Lucida Sans Unicode"/>
              </a:rPr>
              <a:t>e</a:t>
            </a:r>
            <a:r>
              <a:rPr sz="1600" spc="-200" dirty="0" smtClean="0">
                <a:solidFill>
                  <a:srgbClr val="506067"/>
                </a:solidFill>
                <a:latin typeface="Lucida Sans Unicode"/>
                <a:cs typeface="Lucida Sans Unicode"/>
              </a:rPr>
              <a:t>s</a:t>
            </a:r>
            <a:endParaRPr sz="1600" dirty="0">
              <a:latin typeface="Lucida Sans Unicode"/>
              <a:cs typeface="Lucida Sans Unicode"/>
            </a:endParaRPr>
          </a:p>
        </p:txBody>
      </p:sp>
      <p:sp>
        <p:nvSpPr>
          <p:cNvPr id="3" name="object 3"/>
          <p:cNvSpPr txBox="1">
            <a:spLocks noGrp="1"/>
          </p:cNvSpPr>
          <p:nvPr>
            <p:ph type="title"/>
          </p:nvPr>
        </p:nvSpPr>
        <p:spPr>
          <a:xfrm>
            <a:off x="474250" y="332656"/>
            <a:ext cx="6186502" cy="1143000"/>
          </a:xfrm>
          <a:prstGeom prst="rect">
            <a:avLst/>
          </a:prstGeom>
        </p:spPr>
        <p:txBody>
          <a:bodyPr vert="horz" wrap="square" lIns="0" tIns="0" rIns="0" bIns="0" rtlCol="0">
            <a:noAutofit/>
          </a:bodyPr>
          <a:lstStyle/>
          <a:p>
            <a:pPr marL="12700">
              <a:lnSpc>
                <a:spcPct val="100000"/>
              </a:lnSpc>
            </a:pPr>
            <a:r>
              <a:rPr dirty="0"/>
              <a:t>Logistische Regression - Interpretation</a:t>
            </a:r>
          </a:p>
        </p:txBody>
      </p:sp>
      <p:sp>
        <p:nvSpPr>
          <p:cNvPr id="4" name="object 4"/>
          <p:cNvSpPr/>
          <p:nvPr/>
        </p:nvSpPr>
        <p:spPr>
          <a:xfrm>
            <a:off x="1835696" y="3212976"/>
            <a:ext cx="3185159" cy="674623"/>
          </a:xfrm>
          <a:prstGeom prst="rect">
            <a:avLst/>
          </a:prstGeom>
          <a:blipFill>
            <a:blip r:embed="rId2" cstate="print"/>
            <a:stretch>
              <a:fillRect/>
            </a:stretch>
          </a:blipFill>
        </p:spPr>
        <p:txBody>
          <a:bodyPr wrap="square" lIns="0" tIns="0" rIns="0" bIns="0" rtlCol="0">
            <a:noAutofit/>
          </a:bodyPr>
          <a:lstStyle/>
          <a:p>
            <a:endParaRPr/>
          </a:p>
        </p:txBody>
      </p:sp>
      <p:sp>
        <p:nvSpPr>
          <p:cNvPr id="5" name="object 5"/>
          <p:cNvSpPr/>
          <p:nvPr/>
        </p:nvSpPr>
        <p:spPr>
          <a:xfrm>
            <a:off x="1774799" y="4149080"/>
            <a:ext cx="4267199" cy="1091183"/>
          </a:xfrm>
          <a:prstGeom prst="rect">
            <a:avLst/>
          </a:prstGeom>
          <a:blipFill>
            <a:blip r:embed="rId3" cstate="print"/>
            <a:stretch>
              <a:fillRect/>
            </a:stretch>
          </a:blipFill>
        </p:spPr>
        <p:txBody>
          <a:bodyPr wrap="square" lIns="0" tIns="0" rIns="0" bIns="0" rtlCol="0">
            <a:noAutofit/>
          </a:bodyPr>
          <a:lstStyle/>
          <a:p>
            <a:endParaRPr/>
          </a:p>
        </p:txBody>
      </p:sp>
      <p:sp>
        <p:nvSpPr>
          <p:cNvPr id="8" name="object 8"/>
          <p:cNvSpPr txBox="1">
            <a:spLocks noGrp="1"/>
          </p:cNvSpPr>
          <p:nvPr>
            <p:ph type="sldNum" sz="quarter" idx="4294967295"/>
          </p:nvPr>
        </p:nvSpPr>
        <p:spPr>
          <a:xfrm>
            <a:off x="8624992" y="6680780"/>
            <a:ext cx="102568" cy="186435"/>
          </a:xfrm>
          <a:prstGeom prst="rect">
            <a:avLst/>
          </a:prstGeom>
        </p:spPr>
        <p:txBody>
          <a:bodyPr vert="horz" wrap="square" lIns="0" tIns="0" rIns="0" bIns="0" rtlCol="0">
            <a:noAutofit/>
          </a:bodyPr>
          <a:lstStyle/>
          <a:p>
            <a:pPr marL="25400">
              <a:lnSpc>
                <a:spcPct val="100000"/>
              </a:lnSpc>
            </a:pPr>
            <a:fld id="{81D60167-4931-47E6-BA6A-407CBD079E47}" type="slidenum">
              <a:rPr sz="800" spc="-105" dirty="0" smtClean="0">
                <a:solidFill>
                  <a:srgbClr val="506067"/>
                </a:solidFill>
                <a:latin typeface="Lucida Sans Unicode"/>
                <a:cs typeface="Lucida Sans Unicode"/>
              </a:rPr>
              <a:t>296</a:t>
            </a:fld>
            <a:endParaRPr sz="800">
              <a:latin typeface="Lucida Sans Unicode"/>
              <a:cs typeface="Lucida Sans Unicode"/>
            </a:endParaRPr>
          </a:p>
        </p:txBody>
      </p:sp>
    </p:spTree>
    <p:extLst>
      <p:ext uri="{BB962C8B-B14F-4D97-AF65-F5344CB8AC3E}">
        <p14:creationId xmlns:p14="http://schemas.microsoft.com/office/powerpoint/2010/main" val="2902468964"/>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1992" y="1628800"/>
            <a:ext cx="8157209" cy="3891280"/>
          </a:xfrm>
          <a:prstGeom prst="rect">
            <a:avLst/>
          </a:prstGeom>
        </p:spPr>
        <p:txBody>
          <a:bodyPr vert="horz" wrap="square" lIns="0" tIns="0" rIns="0" bIns="0" rtlCol="0">
            <a:noAutofit/>
          </a:bodyPr>
          <a:lstStyle/>
          <a:p>
            <a:pPr marL="280670" marR="549910" indent="-268605">
              <a:lnSpc>
                <a:spcPct val="100000"/>
              </a:lnSpc>
              <a:buClr>
                <a:srgbClr val="910A2F"/>
              </a:buClr>
              <a:buFont typeface="Webdings"/>
              <a:buChar char="■"/>
              <a:tabLst>
                <a:tab pos="280670" algn="l"/>
              </a:tabLst>
            </a:pPr>
            <a:r>
              <a:rPr sz="1600" spc="-180" dirty="0" smtClean="0">
                <a:solidFill>
                  <a:srgbClr val="506067"/>
                </a:solidFill>
                <a:latin typeface="Lucida Sans Unicode"/>
                <a:cs typeface="Lucida Sans Unicode"/>
              </a:rPr>
              <a:t>Od</a:t>
            </a:r>
            <a:r>
              <a:rPr sz="1600" spc="-175" dirty="0" smtClean="0">
                <a:solidFill>
                  <a:srgbClr val="506067"/>
                </a:solidFill>
                <a:latin typeface="Lucida Sans Unicode"/>
                <a:cs typeface="Lucida Sans Unicode"/>
              </a:rPr>
              <a:t>d</a:t>
            </a:r>
            <a:r>
              <a:rPr sz="1600" spc="-200" dirty="0" smtClean="0">
                <a:solidFill>
                  <a:srgbClr val="506067"/>
                </a:solidFill>
                <a:latin typeface="Lucida Sans Unicode"/>
                <a:cs typeface="Lucida Sans Unicode"/>
              </a:rPr>
              <a:t>s</a:t>
            </a:r>
            <a:r>
              <a:rPr sz="1600" spc="-150" dirty="0" smtClean="0">
                <a:solidFill>
                  <a:srgbClr val="506067"/>
                </a:solidFill>
                <a:latin typeface="Lucida Sans Unicode"/>
                <a:cs typeface="Lucida Sans Unicode"/>
              </a:rPr>
              <a:t> </a:t>
            </a:r>
            <a:r>
              <a:rPr sz="1600" spc="-160" dirty="0" smtClean="0">
                <a:solidFill>
                  <a:srgbClr val="506067"/>
                </a:solidFill>
                <a:latin typeface="Lucida Sans Unicode"/>
                <a:cs typeface="Lucida Sans Unicode"/>
              </a:rPr>
              <a:t>R</a:t>
            </a:r>
            <a:r>
              <a:rPr sz="1600" spc="-135" dirty="0" smtClean="0">
                <a:solidFill>
                  <a:srgbClr val="506067"/>
                </a:solidFill>
                <a:latin typeface="Lucida Sans Unicode"/>
                <a:cs typeface="Lucida Sans Unicode"/>
              </a:rPr>
              <a:t>a</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50" dirty="0" smtClean="0">
                <a:solidFill>
                  <a:srgbClr val="506067"/>
                </a:solidFill>
                <a:latin typeface="Lucida Sans Unicode"/>
                <a:cs typeface="Lucida Sans Unicode"/>
              </a:rPr>
              <a:t>o</a:t>
            </a:r>
            <a:r>
              <a:rPr sz="1600" spc="-140"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40" dirty="0" smtClean="0">
                <a:solidFill>
                  <a:srgbClr val="506067"/>
                </a:solidFill>
                <a:latin typeface="Lucida Sans Unicode"/>
                <a:cs typeface="Lucida Sans Unicode"/>
              </a:rPr>
              <a:t>n</a:t>
            </a:r>
            <a:r>
              <a:rPr sz="1600" spc="-130"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r</a:t>
            </a:r>
            <a:r>
              <a:rPr sz="1600" spc="-140"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una</a:t>
            </a:r>
            <a:r>
              <a:rPr sz="1600" spc="-155" dirty="0" smtClean="0">
                <a:solidFill>
                  <a:srgbClr val="506067"/>
                </a:solidFill>
                <a:latin typeface="Lucida Sans Unicode"/>
                <a:cs typeface="Lucida Sans Unicode"/>
              </a:rPr>
              <a:t>bhä</a:t>
            </a:r>
            <a:r>
              <a:rPr sz="1600" spc="-210" dirty="0" smtClean="0">
                <a:solidFill>
                  <a:srgbClr val="506067"/>
                </a:solidFill>
                <a:latin typeface="Lucida Sans Unicode"/>
                <a:cs typeface="Lucida Sans Unicode"/>
              </a:rPr>
              <a:t>ng</a:t>
            </a:r>
            <a:r>
              <a:rPr sz="1600" spc="-95" dirty="0" smtClean="0">
                <a:solidFill>
                  <a:srgbClr val="506067"/>
                </a:solidFill>
                <a:latin typeface="Lucida Sans Unicode"/>
                <a:cs typeface="Lucida Sans Unicode"/>
              </a:rPr>
              <a:t>i</a:t>
            </a:r>
            <a:r>
              <a:rPr sz="1600" spc="-270" dirty="0" smtClean="0">
                <a:solidFill>
                  <a:srgbClr val="506067"/>
                </a:solidFill>
                <a:latin typeface="Lucida Sans Unicode"/>
                <a:cs typeface="Lucida Sans Unicode"/>
              </a:rPr>
              <a:t>g</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70" dirty="0" smtClean="0">
                <a:solidFill>
                  <a:srgbClr val="506067"/>
                </a:solidFill>
                <a:latin typeface="Lucida Sans Unicode"/>
                <a:cs typeface="Lucida Sans Unicode"/>
              </a:rPr>
              <a:t> </a:t>
            </a:r>
            <a:r>
              <a:rPr sz="1600" spc="-240" dirty="0" smtClean="0">
                <a:solidFill>
                  <a:srgbClr val="506067"/>
                </a:solidFill>
                <a:latin typeface="Lucida Sans Unicode"/>
                <a:cs typeface="Lucida Sans Unicode"/>
              </a:rPr>
              <a:t>V</a:t>
            </a:r>
            <a:r>
              <a:rPr sz="1600" spc="-125" dirty="0" smtClean="0">
                <a:solidFill>
                  <a:srgbClr val="506067"/>
                </a:solidFill>
                <a:latin typeface="Lucida Sans Unicode"/>
                <a:cs typeface="Lucida Sans Unicode"/>
              </a:rPr>
              <a:t>a</a:t>
            </a:r>
            <a:r>
              <a:rPr sz="1600" spc="-105" dirty="0" smtClean="0">
                <a:solidFill>
                  <a:srgbClr val="506067"/>
                </a:solidFill>
                <a:latin typeface="Lucida Sans Unicode"/>
                <a:cs typeface="Lucida Sans Unicode"/>
              </a:rPr>
              <a:t>r</a:t>
            </a:r>
            <a:r>
              <a:rPr sz="1600" spc="-95" dirty="0" smtClean="0">
                <a:solidFill>
                  <a:srgbClr val="506067"/>
                </a:solidFill>
                <a:latin typeface="Lucida Sans Unicode"/>
                <a:cs typeface="Lucida Sans Unicode"/>
              </a:rPr>
              <a:t>i</a:t>
            </a:r>
            <a:r>
              <a:rPr sz="1600" spc="-125" dirty="0" smtClean="0">
                <a:solidFill>
                  <a:srgbClr val="506067"/>
                </a:solidFill>
                <a:latin typeface="Lucida Sans Unicode"/>
                <a:cs typeface="Lucida Sans Unicode"/>
              </a:rPr>
              <a:t>a</a:t>
            </a:r>
            <a:r>
              <a:rPr sz="1600" spc="-185" dirty="0" smtClean="0">
                <a:solidFill>
                  <a:srgbClr val="506067"/>
                </a:solidFill>
                <a:latin typeface="Lucida Sans Unicode"/>
                <a:cs typeface="Lucida Sans Unicode"/>
              </a:rPr>
              <a:t>b</a:t>
            </a:r>
            <a:r>
              <a:rPr sz="1600" spc="-80" dirty="0" smtClean="0">
                <a:solidFill>
                  <a:srgbClr val="506067"/>
                </a:solidFill>
                <a:latin typeface="Lucida Sans Unicode"/>
                <a:cs typeface="Lucida Sans Unicode"/>
              </a:rPr>
              <a:t>l</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55" dirty="0" smtClean="0">
                <a:solidFill>
                  <a:srgbClr val="506067"/>
                </a:solidFill>
                <a:latin typeface="Lucida Sans Unicode"/>
                <a:cs typeface="Lucida Sans Unicode"/>
              </a:rPr>
              <a:t> </a:t>
            </a:r>
            <a:r>
              <a:rPr sz="1600" spc="-484"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b="1" spc="-90" dirty="0" smtClean="0">
                <a:solidFill>
                  <a:srgbClr val="506067"/>
                </a:solidFill>
                <a:latin typeface="Calibri"/>
                <a:cs typeface="Calibri"/>
              </a:rPr>
              <a:t>V</a:t>
            </a:r>
            <a:r>
              <a:rPr sz="1600" b="1" spc="-10" dirty="0" smtClean="0">
                <a:solidFill>
                  <a:srgbClr val="506067"/>
                </a:solidFill>
                <a:latin typeface="Calibri"/>
                <a:cs typeface="Calibri"/>
              </a:rPr>
              <a:t>e</a:t>
            </a:r>
            <a:r>
              <a:rPr sz="1600" b="1" spc="-50" dirty="0" smtClean="0">
                <a:solidFill>
                  <a:srgbClr val="506067"/>
                </a:solidFill>
                <a:latin typeface="Calibri"/>
                <a:cs typeface="Calibri"/>
              </a:rPr>
              <a:t>r</a:t>
            </a:r>
            <a:r>
              <a:rPr sz="1600" b="1" spc="-10" dirty="0" smtClean="0">
                <a:solidFill>
                  <a:srgbClr val="506067"/>
                </a:solidFill>
                <a:latin typeface="Calibri"/>
                <a:cs typeface="Calibri"/>
              </a:rPr>
              <a:t>ä</a:t>
            </a:r>
            <a:r>
              <a:rPr sz="1600" b="1" spc="-15" dirty="0" smtClean="0">
                <a:solidFill>
                  <a:srgbClr val="506067"/>
                </a:solidFill>
                <a:latin typeface="Calibri"/>
                <a:cs typeface="Calibri"/>
              </a:rPr>
              <a:t>nd</a:t>
            </a:r>
            <a:r>
              <a:rPr sz="1600" b="1" spc="-10" dirty="0" smtClean="0">
                <a:solidFill>
                  <a:srgbClr val="506067"/>
                </a:solidFill>
                <a:latin typeface="Calibri"/>
                <a:cs typeface="Calibri"/>
              </a:rPr>
              <a:t>e</a:t>
            </a:r>
            <a:r>
              <a:rPr sz="1600" b="1" spc="-15" dirty="0" smtClean="0">
                <a:solidFill>
                  <a:srgbClr val="506067"/>
                </a:solidFill>
                <a:latin typeface="Calibri"/>
                <a:cs typeface="Calibri"/>
              </a:rPr>
              <a:t>run</a:t>
            </a:r>
            <a:r>
              <a:rPr sz="1600" b="1" spc="-10" dirty="0" smtClean="0">
                <a:solidFill>
                  <a:srgbClr val="506067"/>
                </a:solidFill>
                <a:latin typeface="Calibri"/>
                <a:cs typeface="Calibri"/>
              </a:rPr>
              <a:t>g</a:t>
            </a:r>
            <a:r>
              <a:rPr sz="1600" b="1" spc="65" dirty="0" smtClean="0">
                <a:solidFill>
                  <a:srgbClr val="506067"/>
                </a:solidFill>
                <a:latin typeface="Calibri"/>
                <a:cs typeface="Calibri"/>
              </a:rPr>
              <a:t> </a:t>
            </a:r>
            <a:r>
              <a:rPr sz="1600" b="1" spc="-15" dirty="0" smtClean="0">
                <a:solidFill>
                  <a:srgbClr val="506067"/>
                </a:solidFill>
                <a:latin typeface="Calibri"/>
                <a:cs typeface="Calibri"/>
              </a:rPr>
              <a:t>d</a:t>
            </a:r>
            <a:r>
              <a:rPr sz="1600" b="1" spc="-10" dirty="0" smtClean="0">
                <a:solidFill>
                  <a:srgbClr val="506067"/>
                </a:solidFill>
                <a:latin typeface="Calibri"/>
                <a:cs typeface="Calibri"/>
              </a:rPr>
              <a:t>er</a:t>
            </a:r>
            <a:r>
              <a:rPr sz="1600" b="1" spc="5" dirty="0" smtClean="0">
                <a:solidFill>
                  <a:srgbClr val="506067"/>
                </a:solidFill>
                <a:latin typeface="Calibri"/>
                <a:cs typeface="Calibri"/>
              </a:rPr>
              <a:t> </a:t>
            </a:r>
            <a:r>
              <a:rPr sz="1600" b="1" spc="-30" dirty="0" smtClean="0">
                <a:solidFill>
                  <a:srgbClr val="506067"/>
                </a:solidFill>
                <a:latin typeface="Calibri"/>
                <a:cs typeface="Calibri"/>
              </a:rPr>
              <a:t>r</a:t>
            </a:r>
            <a:r>
              <a:rPr sz="1600" b="1" spc="-10" dirty="0" smtClean="0">
                <a:solidFill>
                  <a:srgbClr val="506067"/>
                </a:solidFill>
                <a:latin typeface="Calibri"/>
                <a:cs typeface="Calibri"/>
              </a:rPr>
              <a:t>el</a:t>
            </a:r>
            <a:r>
              <a:rPr sz="1600" b="1" spc="-20" dirty="0" smtClean="0">
                <a:solidFill>
                  <a:srgbClr val="506067"/>
                </a:solidFill>
                <a:latin typeface="Calibri"/>
                <a:cs typeface="Calibri"/>
              </a:rPr>
              <a:t>a</a:t>
            </a:r>
            <a:r>
              <a:rPr sz="1600" b="1" spc="-15" dirty="0" smtClean="0">
                <a:solidFill>
                  <a:srgbClr val="506067"/>
                </a:solidFill>
                <a:latin typeface="Calibri"/>
                <a:cs typeface="Calibri"/>
              </a:rPr>
              <a:t>t</a:t>
            </a:r>
            <a:r>
              <a:rPr sz="1600" b="1" spc="-5" dirty="0" smtClean="0">
                <a:solidFill>
                  <a:srgbClr val="506067"/>
                </a:solidFill>
                <a:latin typeface="Calibri"/>
                <a:cs typeface="Calibri"/>
              </a:rPr>
              <a:t>i</a:t>
            </a:r>
            <a:r>
              <a:rPr sz="1600" b="1" spc="-25" dirty="0" smtClean="0">
                <a:solidFill>
                  <a:srgbClr val="506067"/>
                </a:solidFill>
                <a:latin typeface="Calibri"/>
                <a:cs typeface="Calibri"/>
              </a:rPr>
              <a:t>v</a:t>
            </a:r>
            <a:r>
              <a:rPr sz="1600" b="1" spc="-10" dirty="0" smtClean="0">
                <a:solidFill>
                  <a:srgbClr val="506067"/>
                </a:solidFill>
                <a:latin typeface="Calibri"/>
                <a:cs typeface="Calibri"/>
              </a:rPr>
              <a:t>en</a:t>
            </a:r>
            <a:r>
              <a:rPr sz="1600" b="1" spc="-5" dirty="0" smtClean="0">
                <a:solidFill>
                  <a:srgbClr val="506067"/>
                </a:solidFill>
                <a:latin typeface="Calibri"/>
                <a:cs typeface="Calibri"/>
              </a:rPr>
              <a:t> </a:t>
            </a:r>
            <a:r>
              <a:rPr sz="1600" b="1" spc="-70" dirty="0" smtClean="0">
                <a:solidFill>
                  <a:srgbClr val="506067"/>
                </a:solidFill>
                <a:latin typeface="Calibri"/>
                <a:cs typeface="Calibri"/>
              </a:rPr>
              <a:t>W</a:t>
            </a:r>
            <a:r>
              <a:rPr sz="1600" b="1" spc="-10" dirty="0" smtClean="0">
                <a:solidFill>
                  <a:srgbClr val="506067"/>
                </a:solidFill>
                <a:latin typeface="Calibri"/>
                <a:cs typeface="Calibri"/>
              </a:rPr>
              <a:t>a</a:t>
            </a:r>
            <a:r>
              <a:rPr sz="1600" b="1" spc="-15" dirty="0" smtClean="0">
                <a:solidFill>
                  <a:srgbClr val="506067"/>
                </a:solidFill>
                <a:latin typeface="Calibri"/>
                <a:cs typeface="Calibri"/>
              </a:rPr>
              <a:t>h</a:t>
            </a:r>
            <a:r>
              <a:rPr sz="1600" b="1" spc="-40" dirty="0" smtClean="0">
                <a:solidFill>
                  <a:srgbClr val="506067"/>
                </a:solidFill>
                <a:latin typeface="Calibri"/>
                <a:cs typeface="Calibri"/>
              </a:rPr>
              <a:t>r</a:t>
            </a:r>
            <a:r>
              <a:rPr sz="1600" b="1" spc="-15" dirty="0" smtClean="0">
                <a:solidFill>
                  <a:srgbClr val="506067"/>
                </a:solidFill>
                <a:latin typeface="Calibri"/>
                <a:cs typeface="Calibri"/>
              </a:rPr>
              <a:t>s</a:t>
            </a:r>
            <a:r>
              <a:rPr sz="1600" b="1" spc="-10" dirty="0" smtClean="0">
                <a:solidFill>
                  <a:srgbClr val="506067"/>
                </a:solidFill>
                <a:latin typeface="Calibri"/>
                <a:cs typeface="Calibri"/>
              </a:rPr>
              <a:t>c</a:t>
            </a:r>
            <a:r>
              <a:rPr sz="1600" b="1" spc="-20" dirty="0" smtClean="0">
                <a:solidFill>
                  <a:srgbClr val="506067"/>
                </a:solidFill>
                <a:latin typeface="Calibri"/>
                <a:cs typeface="Calibri"/>
              </a:rPr>
              <a:t>h</a:t>
            </a:r>
            <a:r>
              <a:rPr sz="1600" b="1" spc="-10" dirty="0" smtClean="0">
                <a:solidFill>
                  <a:srgbClr val="506067"/>
                </a:solidFill>
                <a:latin typeface="Calibri"/>
                <a:cs typeface="Calibri"/>
              </a:rPr>
              <a:t>ei</a:t>
            </a:r>
            <a:r>
              <a:rPr sz="1600" b="1" spc="-15" dirty="0" smtClean="0">
                <a:solidFill>
                  <a:srgbClr val="506067"/>
                </a:solidFill>
                <a:latin typeface="Calibri"/>
                <a:cs typeface="Calibri"/>
              </a:rPr>
              <a:t>n</a:t>
            </a:r>
            <a:r>
              <a:rPr sz="1600" b="1" spc="-5" dirty="0" smtClean="0">
                <a:solidFill>
                  <a:srgbClr val="506067"/>
                </a:solidFill>
                <a:latin typeface="Calibri"/>
                <a:cs typeface="Calibri"/>
              </a:rPr>
              <a:t>lic</a:t>
            </a:r>
            <a:r>
              <a:rPr sz="1600" b="1" spc="-15" dirty="0" smtClean="0">
                <a:solidFill>
                  <a:srgbClr val="506067"/>
                </a:solidFill>
                <a:latin typeface="Calibri"/>
                <a:cs typeface="Calibri"/>
              </a:rPr>
              <a:t>h</a:t>
            </a:r>
            <a:r>
              <a:rPr sz="1600" b="1" spc="-60" dirty="0" smtClean="0">
                <a:solidFill>
                  <a:srgbClr val="506067"/>
                </a:solidFill>
                <a:latin typeface="Calibri"/>
                <a:cs typeface="Calibri"/>
              </a:rPr>
              <a:t>k</a:t>
            </a:r>
            <a:r>
              <a:rPr sz="1600" b="1" spc="-10" dirty="0" smtClean="0">
                <a:solidFill>
                  <a:srgbClr val="506067"/>
                </a:solidFill>
                <a:latin typeface="Calibri"/>
                <a:cs typeface="Calibri"/>
              </a:rPr>
              <a:t>eit</a:t>
            </a:r>
            <a:r>
              <a:rPr sz="1600" b="1" spc="5" dirty="0" smtClean="0">
                <a:solidFill>
                  <a:srgbClr val="506067"/>
                </a:solidFill>
                <a:latin typeface="Calibri"/>
                <a:cs typeface="Calibri"/>
              </a:rPr>
              <a:t> </a:t>
            </a:r>
            <a:r>
              <a:rPr sz="1600" spc="-135" dirty="0" smtClean="0">
                <a:solidFill>
                  <a:srgbClr val="506067"/>
                </a:solidFill>
                <a:latin typeface="Lucida Sans Unicode"/>
                <a:cs typeface="Lucida Sans Unicode"/>
              </a:rPr>
              <a:t>v</a:t>
            </a:r>
            <a:r>
              <a:rPr sz="1600" spc="-145" dirty="0" smtClean="0">
                <a:solidFill>
                  <a:srgbClr val="506067"/>
                </a:solidFill>
                <a:latin typeface="Lucida Sans Unicode"/>
                <a:cs typeface="Lucida Sans Unicode"/>
              </a:rPr>
              <a:t>o</a:t>
            </a:r>
            <a:r>
              <a:rPr sz="1600" spc="-160" dirty="0" smtClean="0">
                <a:solidFill>
                  <a:srgbClr val="506067"/>
                </a:solidFill>
                <a:latin typeface="Lucida Sans Unicode"/>
                <a:cs typeface="Lucida Sans Unicode"/>
              </a:rPr>
              <a:t>n</a:t>
            </a:r>
            <a:r>
              <a:rPr sz="1600" spc="-135" dirty="0" smtClean="0">
                <a:solidFill>
                  <a:srgbClr val="506067"/>
                </a:solidFill>
                <a:latin typeface="Lucida Sans Unicode"/>
                <a:cs typeface="Lucida Sans Unicode"/>
              </a:rPr>
              <a:t> </a:t>
            </a:r>
            <a:r>
              <a:rPr sz="1600" i="1" spc="-10" dirty="0" smtClean="0">
                <a:solidFill>
                  <a:srgbClr val="506067"/>
                </a:solidFill>
                <a:latin typeface="Calibri"/>
                <a:cs typeface="Calibri"/>
              </a:rPr>
              <a:t>y</a:t>
            </a:r>
            <a:r>
              <a:rPr sz="1600" i="1" spc="5" dirty="0" smtClean="0">
                <a:solidFill>
                  <a:srgbClr val="506067"/>
                </a:solidFill>
                <a:latin typeface="Calibri"/>
                <a:cs typeface="Calibri"/>
              </a:rPr>
              <a:t> </a:t>
            </a:r>
            <a:r>
              <a:rPr sz="1600" spc="-484"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spc="-215" dirty="0" smtClean="0">
                <a:solidFill>
                  <a:srgbClr val="506067"/>
                </a:solidFill>
                <a:latin typeface="Lucida Sans Unicode"/>
                <a:cs typeface="Lucida Sans Unicode"/>
              </a:rPr>
              <a:t>1</a:t>
            </a:r>
            <a:r>
              <a:rPr sz="1600" spc="-140" dirty="0" smtClean="0">
                <a:solidFill>
                  <a:srgbClr val="506067"/>
                </a:solidFill>
                <a:latin typeface="Lucida Sans Unicode"/>
                <a:cs typeface="Lucida Sans Unicode"/>
              </a:rPr>
              <a:t> </a:t>
            </a:r>
            <a:r>
              <a:rPr sz="1600" spc="-125" dirty="0" smtClean="0">
                <a:solidFill>
                  <a:srgbClr val="506067"/>
                </a:solidFill>
                <a:latin typeface="Lucida Sans Unicode"/>
                <a:cs typeface="Lucida Sans Unicode"/>
              </a:rPr>
              <a:t>a</a:t>
            </a:r>
            <a:r>
              <a:rPr sz="1600" spc="-135" dirty="0" smtClean="0">
                <a:solidFill>
                  <a:srgbClr val="506067"/>
                </a:solidFill>
                <a:latin typeface="Lucida Sans Unicode"/>
                <a:cs typeface="Lucida Sans Unicode"/>
              </a:rPr>
              <a:t>n,</a:t>
            </a:r>
            <a:r>
              <a:rPr sz="1600" spc="-150" dirty="0" smtClean="0">
                <a:solidFill>
                  <a:srgbClr val="506067"/>
                </a:solidFill>
                <a:latin typeface="Lucida Sans Unicode"/>
                <a:cs typeface="Lucida Sans Unicode"/>
              </a:rPr>
              <a:t> </a:t>
            </a:r>
            <a:r>
              <a:rPr sz="1600" spc="-114" dirty="0" smtClean="0">
                <a:solidFill>
                  <a:srgbClr val="506067"/>
                </a:solidFill>
                <a:latin typeface="Lucida Sans Unicode"/>
                <a:cs typeface="Lucida Sans Unicode"/>
              </a:rPr>
              <a:t>w</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nn</a:t>
            </a:r>
            <a:r>
              <a:rPr sz="1600" spc="-135" dirty="0" smtClean="0">
                <a:solidFill>
                  <a:srgbClr val="506067"/>
                </a:solidFill>
                <a:latin typeface="Lucida Sans Unicode"/>
                <a:cs typeface="Lucida Sans Unicode"/>
              </a:rPr>
              <a:t> </a:t>
            </a:r>
            <a:r>
              <a:rPr sz="1600" spc="-185" dirty="0" smtClean="0">
                <a:solidFill>
                  <a:srgbClr val="506067"/>
                </a:solidFill>
                <a:latin typeface="Lucida Sans Unicode"/>
                <a:cs typeface="Lucida Sans Unicode"/>
              </a:rPr>
              <a:t>d</a:t>
            </a:r>
            <a:r>
              <a:rPr sz="1600" spc="-80" dirty="0" smtClean="0">
                <a:solidFill>
                  <a:srgbClr val="506067"/>
                </a:solidFill>
                <a:latin typeface="Lucida Sans Unicode"/>
                <a:cs typeface="Lucida Sans Unicode"/>
              </a:rPr>
              <a:t>i</a:t>
            </a:r>
            <a:r>
              <a:rPr sz="1600" spc="-105" dirty="0" smtClean="0">
                <a:solidFill>
                  <a:srgbClr val="506067"/>
                </a:solidFill>
                <a:latin typeface="Lucida Sans Unicode"/>
                <a:cs typeface="Lucida Sans Unicode"/>
              </a:rPr>
              <a:t>e</a:t>
            </a:r>
            <a:r>
              <a:rPr sz="1600" spc="-204" dirty="0" smtClean="0">
                <a:solidFill>
                  <a:srgbClr val="506067"/>
                </a:solidFill>
                <a:latin typeface="Lucida Sans Unicode"/>
                <a:cs typeface="Lucida Sans Unicode"/>
              </a:rPr>
              <a:t>s</a:t>
            </a:r>
            <a:r>
              <a:rPr sz="1600" spc="-100" dirty="0" smtClean="0">
                <a:solidFill>
                  <a:srgbClr val="506067"/>
                </a:solidFill>
                <a:latin typeface="Lucida Sans Unicode"/>
                <a:cs typeface="Lucida Sans Unicode"/>
              </a:rPr>
              <a:t>e</a:t>
            </a:r>
            <a:r>
              <a:rPr sz="1600" spc="-150"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una</a:t>
            </a:r>
            <a:r>
              <a:rPr sz="1600" spc="-155" dirty="0" smtClean="0">
                <a:solidFill>
                  <a:srgbClr val="506067"/>
                </a:solidFill>
                <a:latin typeface="Lucida Sans Unicode"/>
                <a:cs typeface="Lucida Sans Unicode"/>
              </a:rPr>
              <a:t>bhä</a:t>
            </a:r>
            <a:r>
              <a:rPr sz="1600" spc="-210" dirty="0" smtClean="0">
                <a:solidFill>
                  <a:srgbClr val="506067"/>
                </a:solidFill>
                <a:latin typeface="Lucida Sans Unicode"/>
                <a:cs typeface="Lucida Sans Unicode"/>
              </a:rPr>
              <a:t>ng</a:t>
            </a:r>
            <a:r>
              <a:rPr sz="1600" spc="-95" dirty="0" smtClean="0">
                <a:solidFill>
                  <a:srgbClr val="506067"/>
                </a:solidFill>
                <a:latin typeface="Lucida Sans Unicode"/>
                <a:cs typeface="Lucida Sans Unicode"/>
              </a:rPr>
              <a:t>i</a:t>
            </a:r>
            <a:r>
              <a:rPr sz="1600" spc="-260" dirty="0" smtClean="0">
                <a:solidFill>
                  <a:srgbClr val="506067"/>
                </a:solidFill>
                <a:latin typeface="Lucida Sans Unicode"/>
                <a:cs typeface="Lucida Sans Unicode"/>
              </a:rPr>
              <a:t>g</a:t>
            </a:r>
            <a:r>
              <a:rPr sz="1600" spc="-100" dirty="0" smtClean="0">
                <a:solidFill>
                  <a:srgbClr val="506067"/>
                </a:solidFill>
                <a:latin typeface="Lucida Sans Unicode"/>
                <a:cs typeface="Lucida Sans Unicode"/>
              </a:rPr>
              <a:t>e</a:t>
            </a:r>
            <a:r>
              <a:rPr sz="1600" spc="-185" dirty="0" smtClean="0">
                <a:solidFill>
                  <a:srgbClr val="506067"/>
                </a:solidFill>
                <a:latin typeface="Lucida Sans Unicode"/>
                <a:cs typeface="Lucida Sans Unicode"/>
              </a:rPr>
              <a:t> </a:t>
            </a:r>
            <a:r>
              <a:rPr sz="1600" spc="-240" dirty="0" smtClean="0">
                <a:solidFill>
                  <a:srgbClr val="506067"/>
                </a:solidFill>
                <a:latin typeface="Lucida Sans Unicode"/>
                <a:cs typeface="Lucida Sans Unicode"/>
              </a:rPr>
              <a:t>V</a:t>
            </a:r>
            <a:r>
              <a:rPr sz="1600" spc="-125" dirty="0" smtClean="0">
                <a:solidFill>
                  <a:srgbClr val="506067"/>
                </a:solidFill>
                <a:latin typeface="Lucida Sans Unicode"/>
                <a:cs typeface="Lucida Sans Unicode"/>
              </a:rPr>
              <a:t>a</a:t>
            </a:r>
            <a:r>
              <a:rPr sz="1600" spc="-105" dirty="0" smtClean="0">
                <a:solidFill>
                  <a:srgbClr val="506067"/>
                </a:solidFill>
                <a:latin typeface="Lucida Sans Unicode"/>
                <a:cs typeface="Lucida Sans Unicode"/>
              </a:rPr>
              <a:t>r</a:t>
            </a:r>
            <a:r>
              <a:rPr sz="1600" spc="-95" dirty="0" smtClean="0">
                <a:solidFill>
                  <a:srgbClr val="506067"/>
                </a:solidFill>
                <a:latin typeface="Lucida Sans Unicode"/>
                <a:cs typeface="Lucida Sans Unicode"/>
              </a:rPr>
              <a:t>i</a:t>
            </a:r>
            <a:r>
              <a:rPr sz="1600" spc="-125" dirty="0" smtClean="0">
                <a:solidFill>
                  <a:srgbClr val="506067"/>
                </a:solidFill>
                <a:latin typeface="Lucida Sans Unicode"/>
                <a:cs typeface="Lucida Sans Unicode"/>
              </a:rPr>
              <a:t>a</a:t>
            </a:r>
            <a:r>
              <a:rPr sz="1600" spc="-185" dirty="0" smtClean="0">
                <a:solidFill>
                  <a:srgbClr val="506067"/>
                </a:solidFill>
                <a:latin typeface="Lucida Sans Unicode"/>
                <a:cs typeface="Lucida Sans Unicode"/>
              </a:rPr>
              <a:t>b</a:t>
            </a:r>
            <a:r>
              <a:rPr sz="1600" spc="-80" dirty="0" smtClean="0">
                <a:solidFill>
                  <a:srgbClr val="506067"/>
                </a:solidFill>
                <a:latin typeface="Lucida Sans Unicode"/>
                <a:cs typeface="Lucida Sans Unicode"/>
              </a:rPr>
              <a:t>l</a:t>
            </a:r>
            <a:r>
              <a:rPr sz="1600" spc="-100" dirty="0" smtClean="0">
                <a:solidFill>
                  <a:srgbClr val="506067"/>
                </a:solidFill>
                <a:latin typeface="Lucida Sans Unicode"/>
                <a:cs typeface="Lucida Sans Unicode"/>
              </a:rPr>
              <a:t>e</a:t>
            </a:r>
            <a:r>
              <a:rPr sz="1600" spc="-150" dirty="0" smtClean="0">
                <a:solidFill>
                  <a:srgbClr val="506067"/>
                </a:solidFill>
                <a:latin typeface="Lucida Sans Unicode"/>
                <a:cs typeface="Lucida Sans Unicode"/>
              </a:rPr>
              <a:t> </a:t>
            </a:r>
            <a:r>
              <a:rPr sz="1600" spc="-200" dirty="0" smtClean="0">
                <a:solidFill>
                  <a:srgbClr val="506067"/>
                </a:solidFill>
                <a:latin typeface="Lucida Sans Unicode"/>
                <a:cs typeface="Lucida Sans Unicode"/>
              </a:rPr>
              <a:t>um</a:t>
            </a:r>
            <a:r>
              <a:rPr sz="1600" spc="-150"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35" dirty="0" smtClean="0">
                <a:solidFill>
                  <a:srgbClr val="506067"/>
                </a:solidFill>
                <a:latin typeface="Lucida Sans Unicode"/>
                <a:cs typeface="Lucida Sans Unicode"/>
              </a:rPr>
              <a:t>ne</a:t>
            </a:r>
            <a:r>
              <a:rPr sz="1600" spc="-140" dirty="0" smtClean="0">
                <a:solidFill>
                  <a:srgbClr val="506067"/>
                </a:solidFill>
                <a:latin typeface="Lucida Sans Unicode"/>
                <a:cs typeface="Lucida Sans Unicode"/>
              </a:rPr>
              <a:t> </a:t>
            </a:r>
            <a:r>
              <a:rPr sz="1600" spc="-125" dirty="0" smtClean="0">
                <a:solidFill>
                  <a:srgbClr val="506067"/>
                </a:solidFill>
                <a:latin typeface="Lucida Sans Unicode"/>
                <a:cs typeface="Lucida Sans Unicode"/>
              </a:rPr>
              <a:t>E</a:t>
            </a:r>
            <a:r>
              <a:rPr sz="1600" spc="-60" dirty="0" smtClean="0">
                <a:solidFill>
                  <a:srgbClr val="506067"/>
                </a:solidFill>
                <a:latin typeface="Lucida Sans Unicode"/>
                <a:cs typeface="Lucida Sans Unicode"/>
              </a:rPr>
              <a:t>i</a:t>
            </a:r>
            <a:r>
              <a:rPr sz="1600" spc="-150" dirty="0" smtClean="0">
                <a:solidFill>
                  <a:srgbClr val="506067"/>
                </a:solidFill>
                <a:latin typeface="Lucida Sans Unicode"/>
                <a:cs typeface="Lucida Sans Unicode"/>
              </a:rPr>
              <a:t>nh</a:t>
            </a:r>
            <a:r>
              <a:rPr sz="1600" spc="-140"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70" dirty="0" smtClean="0">
                <a:solidFill>
                  <a:srgbClr val="506067"/>
                </a:solidFill>
                <a:latin typeface="Lucida Sans Unicode"/>
                <a:cs typeface="Lucida Sans Unicode"/>
              </a:rPr>
              <a:t>t</a:t>
            </a:r>
            <a:r>
              <a:rPr sz="1600" spc="-150" dirty="0" smtClean="0">
                <a:solidFill>
                  <a:srgbClr val="506067"/>
                </a:solidFill>
                <a:latin typeface="Lucida Sans Unicode"/>
                <a:cs typeface="Lucida Sans Unicode"/>
              </a:rPr>
              <a:t> </a:t>
            </a:r>
            <a:r>
              <a:rPr sz="1600" spc="-215" dirty="0" smtClean="0">
                <a:solidFill>
                  <a:srgbClr val="506067"/>
                </a:solidFill>
                <a:latin typeface="Lucida Sans Unicode"/>
                <a:cs typeface="Lucida Sans Unicode"/>
              </a:rPr>
              <a:t>s</a:t>
            </a:r>
            <a:r>
              <a:rPr sz="1600" spc="-8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80" dirty="0" smtClean="0">
                <a:solidFill>
                  <a:srgbClr val="506067"/>
                </a:solidFill>
                <a:latin typeface="Lucida Sans Unicode"/>
                <a:cs typeface="Lucida Sans Unicode"/>
              </a:rPr>
              <a:t>gt</a:t>
            </a:r>
            <a:endParaRPr sz="1600" dirty="0">
              <a:latin typeface="Lucida Sans Unicode"/>
              <a:cs typeface="Lucida Sans Unicode"/>
            </a:endParaRPr>
          </a:p>
          <a:p>
            <a:pPr>
              <a:lnSpc>
                <a:spcPts val="600"/>
              </a:lnSpc>
              <a:spcBef>
                <a:spcPts val="0"/>
              </a:spcBef>
              <a:buClr>
                <a:srgbClr val="910A2F"/>
              </a:buClr>
              <a:buFont typeface="Webdings"/>
              <a:buChar char="■"/>
            </a:pPr>
            <a:endParaRPr sz="600" dirty="0"/>
          </a:p>
          <a:p>
            <a:pPr marL="280670" marR="12700" indent="-268605">
              <a:lnSpc>
                <a:spcPct val="100000"/>
              </a:lnSpc>
              <a:buClr>
                <a:srgbClr val="910A2F"/>
              </a:buClr>
              <a:buFont typeface="Webdings"/>
              <a:buChar char="■"/>
              <a:tabLst>
                <a:tab pos="280670" algn="l"/>
              </a:tabLst>
            </a:pPr>
            <a:r>
              <a:rPr sz="1600" spc="-180" dirty="0" smtClean="0">
                <a:solidFill>
                  <a:srgbClr val="506067"/>
                </a:solidFill>
                <a:latin typeface="Lucida Sans Unicode"/>
                <a:cs typeface="Lucida Sans Unicode"/>
              </a:rPr>
              <a:t>Od</a:t>
            </a:r>
            <a:r>
              <a:rPr sz="1600" spc="-175" dirty="0" smtClean="0">
                <a:solidFill>
                  <a:srgbClr val="506067"/>
                </a:solidFill>
                <a:latin typeface="Lucida Sans Unicode"/>
                <a:cs typeface="Lucida Sans Unicode"/>
              </a:rPr>
              <a:t>d</a:t>
            </a:r>
            <a:r>
              <a:rPr sz="1600" spc="-200" dirty="0" smtClean="0">
                <a:solidFill>
                  <a:srgbClr val="506067"/>
                </a:solidFill>
                <a:latin typeface="Lucida Sans Unicode"/>
                <a:cs typeface="Lucida Sans Unicode"/>
              </a:rPr>
              <a:t>s</a:t>
            </a:r>
            <a:r>
              <a:rPr sz="1600" spc="-150" dirty="0" smtClean="0">
                <a:solidFill>
                  <a:srgbClr val="506067"/>
                </a:solidFill>
                <a:latin typeface="Lucida Sans Unicode"/>
                <a:cs typeface="Lucida Sans Unicode"/>
              </a:rPr>
              <a:t> </a:t>
            </a:r>
            <a:r>
              <a:rPr sz="1600" spc="-160" dirty="0" smtClean="0">
                <a:solidFill>
                  <a:srgbClr val="506067"/>
                </a:solidFill>
                <a:latin typeface="Lucida Sans Unicode"/>
                <a:cs typeface="Lucida Sans Unicode"/>
              </a:rPr>
              <a:t>R</a:t>
            </a:r>
            <a:r>
              <a:rPr sz="1600" spc="-135" dirty="0" smtClean="0">
                <a:solidFill>
                  <a:srgbClr val="506067"/>
                </a:solidFill>
                <a:latin typeface="Lucida Sans Unicode"/>
                <a:cs typeface="Lucida Sans Unicode"/>
              </a:rPr>
              <a:t>a</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50" dirty="0" smtClean="0">
                <a:solidFill>
                  <a:srgbClr val="506067"/>
                </a:solidFill>
                <a:latin typeface="Lucida Sans Unicode"/>
                <a:cs typeface="Lucida Sans Unicode"/>
              </a:rPr>
              <a:t>o</a:t>
            </a:r>
            <a:r>
              <a:rPr sz="1600" spc="-140"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40" dirty="0" smtClean="0">
                <a:solidFill>
                  <a:srgbClr val="506067"/>
                </a:solidFill>
                <a:latin typeface="Lucida Sans Unicode"/>
                <a:cs typeface="Lucida Sans Unicode"/>
              </a:rPr>
              <a:t>n</a:t>
            </a:r>
            <a:r>
              <a:rPr sz="1600" spc="-130"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r</a:t>
            </a:r>
            <a:r>
              <a:rPr sz="1600" spc="-140"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una</a:t>
            </a:r>
            <a:r>
              <a:rPr sz="1600" spc="-155" dirty="0" smtClean="0">
                <a:solidFill>
                  <a:srgbClr val="506067"/>
                </a:solidFill>
                <a:latin typeface="Lucida Sans Unicode"/>
                <a:cs typeface="Lucida Sans Unicode"/>
              </a:rPr>
              <a:t>bhä</a:t>
            </a:r>
            <a:r>
              <a:rPr sz="1600" spc="-210" dirty="0" smtClean="0">
                <a:solidFill>
                  <a:srgbClr val="506067"/>
                </a:solidFill>
                <a:latin typeface="Lucida Sans Unicode"/>
                <a:cs typeface="Lucida Sans Unicode"/>
              </a:rPr>
              <a:t>ng</a:t>
            </a:r>
            <a:r>
              <a:rPr sz="1600" spc="-95" dirty="0" smtClean="0">
                <a:solidFill>
                  <a:srgbClr val="506067"/>
                </a:solidFill>
                <a:latin typeface="Lucida Sans Unicode"/>
                <a:cs typeface="Lucida Sans Unicode"/>
              </a:rPr>
              <a:t>i</a:t>
            </a:r>
            <a:r>
              <a:rPr sz="1600" spc="-270" dirty="0" smtClean="0">
                <a:solidFill>
                  <a:srgbClr val="506067"/>
                </a:solidFill>
                <a:latin typeface="Lucida Sans Unicode"/>
                <a:cs typeface="Lucida Sans Unicode"/>
              </a:rPr>
              <a:t>g</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70" dirty="0" smtClean="0">
                <a:solidFill>
                  <a:srgbClr val="506067"/>
                </a:solidFill>
                <a:latin typeface="Lucida Sans Unicode"/>
                <a:cs typeface="Lucida Sans Unicode"/>
              </a:rPr>
              <a:t> </a:t>
            </a:r>
            <a:r>
              <a:rPr sz="1600" spc="-240" dirty="0" smtClean="0">
                <a:solidFill>
                  <a:srgbClr val="506067"/>
                </a:solidFill>
                <a:latin typeface="Lucida Sans Unicode"/>
                <a:cs typeface="Lucida Sans Unicode"/>
              </a:rPr>
              <a:t>V</a:t>
            </a:r>
            <a:r>
              <a:rPr sz="1600" spc="-125" dirty="0" smtClean="0">
                <a:solidFill>
                  <a:srgbClr val="506067"/>
                </a:solidFill>
                <a:latin typeface="Lucida Sans Unicode"/>
                <a:cs typeface="Lucida Sans Unicode"/>
              </a:rPr>
              <a:t>a</a:t>
            </a:r>
            <a:r>
              <a:rPr sz="1600" spc="-105" dirty="0" smtClean="0">
                <a:solidFill>
                  <a:srgbClr val="506067"/>
                </a:solidFill>
                <a:latin typeface="Lucida Sans Unicode"/>
                <a:cs typeface="Lucida Sans Unicode"/>
              </a:rPr>
              <a:t>r</a:t>
            </a:r>
            <a:r>
              <a:rPr sz="1600" spc="-95" dirty="0" smtClean="0">
                <a:solidFill>
                  <a:srgbClr val="506067"/>
                </a:solidFill>
                <a:latin typeface="Lucida Sans Unicode"/>
                <a:cs typeface="Lucida Sans Unicode"/>
              </a:rPr>
              <a:t>i</a:t>
            </a:r>
            <a:r>
              <a:rPr sz="1600" spc="-125" dirty="0" smtClean="0">
                <a:solidFill>
                  <a:srgbClr val="506067"/>
                </a:solidFill>
                <a:latin typeface="Lucida Sans Unicode"/>
                <a:cs typeface="Lucida Sans Unicode"/>
              </a:rPr>
              <a:t>a</a:t>
            </a:r>
            <a:r>
              <a:rPr sz="1600" spc="-185" dirty="0" smtClean="0">
                <a:solidFill>
                  <a:srgbClr val="506067"/>
                </a:solidFill>
                <a:latin typeface="Lucida Sans Unicode"/>
                <a:cs typeface="Lucida Sans Unicode"/>
              </a:rPr>
              <a:t>b</a:t>
            </a:r>
            <a:r>
              <a:rPr sz="1600" spc="-80" dirty="0" smtClean="0">
                <a:solidFill>
                  <a:srgbClr val="506067"/>
                </a:solidFill>
                <a:latin typeface="Lucida Sans Unicode"/>
                <a:cs typeface="Lucida Sans Unicode"/>
              </a:rPr>
              <a:t>l</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 </a:t>
            </a:r>
            <a:r>
              <a:rPr sz="1600" spc="-95" dirty="0" smtClean="0">
                <a:solidFill>
                  <a:srgbClr val="506067"/>
                </a:solidFill>
                <a:latin typeface="Lucida Sans Unicode"/>
                <a:cs typeface="Lucida Sans Unicode"/>
              </a:rPr>
              <a:t>i</a:t>
            </a:r>
            <a:r>
              <a:rPr sz="1600" spc="-215" dirty="0" smtClean="0">
                <a:solidFill>
                  <a:srgbClr val="506067"/>
                </a:solidFill>
                <a:latin typeface="Lucida Sans Unicode"/>
                <a:cs typeface="Lucida Sans Unicode"/>
              </a:rPr>
              <a:t>s</a:t>
            </a:r>
            <a:r>
              <a:rPr sz="1600" spc="-70" dirty="0" smtClean="0">
                <a:solidFill>
                  <a:srgbClr val="506067"/>
                </a:solidFill>
                <a:latin typeface="Lucida Sans Unicode"/>
                <a:cs typeface="Lucida Sans Unicode"/>
              </a:rPr>
              <a:t>t</a:t>
            </a:r>
            <a:r>
              <a:rPr sz="1600" spc="-155"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d</a:t>
            </a:r>
            <a:r>
              <a:rPr sz="1600" spc="-130"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r</a:t>
            </a:r>
            <a:r>
              <a:rPr sz="1600" spc="-120" dirty="0" smtClean="0">
                <a:solidFill>
                  <a:srgbClr val="506067"/>
                </a:solidFill>
                <a:latin typeface="Lucida Sans Unicode"/>
                <a:cs typeface="Lucida Sans Unicode"/>
              </a:rPr>
              <a:t> </a:t>
            </a:r>
            <a:r>
              <a:rPr sz="1600" b="1" spc="-60" dirty="0" smtClean="0">
                <a:solidFill>
                  <a:srgbClr val="506067"/>
                </a:solidFill>
                <a:latin typeface="Calibri"/>
                <a:cs typeface="Calibri"/>
              </a:rPr>
              <a:t>F</a:t>
            </a:r>
            <a:r>
              <a:rPr sz="1600" b="1" spc="-10" dirty="0" smtClean="0">
                <a:solidFill>
                  <a:srgbClr val="506067"/>
                </a:solidFill>
                <a:latin typeface="Calibri"/>
                <a:cs typeface="Calibri"/>
              </a:rPr>
              <a:t>a</a:t>
            </a:r>
            <a:r>
              <a:rPr sz="1600" b="1" spc="-20" dirty="0" smtClean="0">
                <a:solidFill>
                  <a:srgbClr val="506067"/>
                </a:solidFill>
                <a:latin typeface="Calibri"/>
                <a:cs typeface="Calibri"/>
              </a:rPr>
              <a:t>k</a:t>
            </a:r>
            <a:r>
              <a:rPr sz="1600" b="1" spc="-25" dirty="0" smtClean="0">
                <a:solidFill>
                  <a:srgbClr val="506067"/>
                </a:solidFill>
                <a:latin typeface="Calibri"/>
                <a:cs typeface="Calibri"/>
              </a:rPr>
              <a:t>t</a:t>
            </a:r>
            <a:r>
              <a:rPr sz="1600" b="1" spc="-5" dirty="0" smtClean="0">
                <a:solidFill>
                  <a:srgbClr val="506067"/>
                </a:solidFill>
                <a:latin typeface="Calibri"/>
                <a:cs typeface="Calibri"/>
              </a:rPr>
              <a:t>o</a:t>
            </a:r>
            <a:r>
              <a:rPr sz="1600" b="1" spc="-15" dirty="0" smtClean="0">
                <a:solidFill>
                  <a:srgbClr val="506067"/>
                </a:solidFill>
                <a:latin typeface="Calibri"/>
                <a:cs typeface="Calibri"/>
              </a:rPr>
              <a:t>r</a:t>
            </a:r>
            <a:r>
              <a:rPr sz="1600" spc="-114"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spc="-200" dirty="0" smtClean="0">
                <a:solidFill>
                  <a:srgbClr val="506067"/>
                </a:solidFill>
                <a:latin typeface="Lucida Sans Unicode"/>
                <a:cs typeface="Lucida Sans Unicode"/>
              </a:rPr>
              <a:t>um</a:t>
            </a:r>
            <a:r>
              <a:rPr sz="1600" spc="-150"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d</a:t>
            </a:r>
            <a:r>
              <a:rPr sz="1600" spc="-130"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35" dirty="0" smtClean="0">
                <a:solidFill>
                  <a:srgbClr val="506067"/>
                </a:solidFill>
                <a:latin typeface="Lucida Sans Unicode"/>
                <a:cs typeface="Lucida Sans Unicode"/>
              </a:rPr>
              <a:t> </a:t>
            </a:r>
            <a:r>
              <a:rPr sz="1600" spc="-204" dirty="0" smtClean="0">
                <a:solidFill>
                  <a:srgbClr val="506067"/>
                </a:solidFill>
                <a:latin typeface="Lucida Sans Unicode"/>
                <a:cs typeface="Lucida Sans Unicode"/>
              </a:rPr>
              <a:t>s</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c</a:t>
            </a:r>
            <a:r>
              <a:rPr sz="1600" spc="-160" dirty="0" smtClean="0">
                <a:solidFill>
                  <a:srgbClr val="506067"/>
                </a:solidFill>
                <a:latin typeface="Lucida Sans Unicode"/>
                <a:cs typeface="Lucida Sans Unicode"/>
              </a:rPr>
              <a:t>h </a:t>
            </a:r>
            <a:r>
              <a:rPr sz="1600" spc="-185" dirty="0" smtClean="0">
                <a:solidFill>
                  <a:srgbClr val="506067"/>
                </a:solidFill>
                <a:latin typeface="Lucida Sans Unicode"/>
                <a:cs typeface="Lucida Sans Unicode"/>
              </a:rPr>
              <a:t>d</a:t>
            </a:r>
            <a:r>
              <a:rPr sz="1600" spc="-80" dirty="0" smtClean="0">
                <a:solidFill>
                  <a:srgbClr val="506067"/>
                </a:solidFill>
                <a:latin typeface="Lucida Sans Unicode"/>
                <a:cs typeface="Lucida Sans Unicode"/>
              </a:rPr>
              <a:t>i</a:t>
            </a:r>
            <a:r>
              <a:rPr sz="1600" spc="-100" dirty="0" smtClean="0">
                <a:solidFill>
                  <a:srgbClr val="506067"/>
                </a:solidFill>
                <a:latin typeface="Lucida Sans Unicode"/>
                <a:cs typeface="Lucida Sans Unicode"/>
              </a:rPr>
              <a:t>e</a:t>
            </a:r>
            <a:r>
              <a:rPr sz="1600" spc="-150" dirty="0" smtClean="0">
                <a:solidFill>
                  <a:srgbClr val="506067"/>
                </a:solidFill>
                <a:latin typeface="Lucida Sans Unicode"/>
                <a:cs typeface="Lucida Sans Unicode"/>
              </a:rPr>
              <a:t> </a:t>
            </a:r>
            <a:r>
              <a:rPr sz="1600" spc="-195" dirty="0" smtClean="0">
                <a:solidFill>
                  <a:srgbClr val="506067"/>
                </a:solidFill>
                <a:latin typeface="Lucida Sans Unicode"/>
                <a:cs typeface="Lucida Sans Unicode"/>
              </a:rPr>
              <a:t>O</a:t>
            </a:r>
            <a:r>
              <a:rPr sz="1600" spc="-180" dirty="0" smtClean="0">
                <a:solidFill>
                  <a:srgbClr val="506067"/>
                </a:solidFill>
                <a:latin typeface="Lucida Sans Unicode"/>
                <a:cs typeface="Lucida Sans Unicode"/>
              </a:rPr>
              <a:t>dds</a:t>
            </a:r>
            <a:r>
              <a:rPr sz="1600" spc="-150" dirty="0" smtClean="0">
                <a:solidFill>
                  <a:srgbClr val="506067"/>
                </a:solidFill>
                <a:latin typeface="Lucida Sans Unicode"/>
                <a:cs typeface="Lucida Sans Unicode"/>
              </a:rPr>
              <a:t> </a:t>
            </a:r>
            <a:r>
              <a:rPr sz="1600" spc="-135" dirty="0" smtClean="0">
                <a:solidFill>
                  <a:srgbClr val="506067"/>
                </a:solidFill>
                <a:latin typeface="Lucida Sans Unicode"/>
                <a:cs typeface="Lucida Sans Unicode"/>
              </a:rPr>
              <a:t>v</a:t>
            </a:r>
            <a:r>
              <a:rPr sz="1600" spc="-105" dirty="0" smtClean="0">
                <a:solidFill>
                  <a:srgbClr val="506067"/>
                </a:solidFill>
                <a:latin typeface="Lucida Sans Unicode"/>
                <a:cs typeface="Lucida Sans Unicode"/>
              </a:rPr>
              <a:t>e</a:t>
            </a:r>
            <a:r>
              <a:rPr sz="1600" spc="-145" dirty="0" smtClean="0">
                <a:solidFill>
                  <a:srgbClr val="506067"/>
                </a:solidFill>
                <a:latin typeface="Lucida Sans Unicode"/>
                <a:cs typeface="Lucida Sans Unicode"/>
              </a:rPr>
              <a:t>r</a:t>
            </a:r>
            <a:r>
              <a:rPr sz="1600" spc="-125" dirty="0" smtClean="0">
                <a:solidFill>
                  <a:srgbClr val="506067"/>
                </a:solidFill>
                <a:latin typeface="Lucida Sans Unicode"/>
                <a:cs typeface="Lucida Sans Unicode"/>
              </a:rPr>
              <a:t>ä</a:t>
            </a:r>
            <a:r>
              <a:rPr sz="1600" spc="-150" dirty="0" smtClean="0">
                <a:solidFill>
                  <a:srgbClr val="506067"/>
                </a:solidFill>
                <a:latin typeface="Lucida Sans Unicode"/>
                <a:cs typeface="Lucida Sans Unicode"/>
              </a:rPr>
              <a:t>nd</a:t>
            </a:r>
            <a:r>
              <a:rPr sz="1600" spc="-140" dirty="0" smtClean="0">
                <a:solidFill>
                  <a:srgbClr val="506067"/>
                </a:solidFill>
                <a:latin typeface="Lucida Sans Unicode"/>
                <a:cs typeface="Lucida Sans Unicode"/>
              </a:rPr>
              <a:t>e</a:t>
            </a:r>
            <a:r>
              <a:rPr sz="1600" spc="-105" dirty="0" smtClean="0">
                <a:solidFill>
                  <a:srgbClr val="506067"/>
                </a:solidFill>
                <a:latin typeface="Lucida Sans Unicode"/>
                <a:cs typeface="Lucida Sans Unicode"/>
              </a:rPr>
              <a:t>r</a:t>
            </a:r>
            <a:r>
              <a:rPr sz="1600" spc="-135" dirty="0" smtClean="0">
                <a:solidFill>
                  <a:srgbClr val="506067"/>
                </a:solidFill>
                <a:latin typeface="Lucida Sans Unicode"/>
                <a:cs typeface="Lucida Sans Unicode"/>
              </a:rPr>
              <a:t>n,</a:t>
            </a:r>
            <a:r>
              <a:rPr sz="1600" spc="-114" dirty="0" smtClean="0">
                <a:solidFill>
                  <a:srgbClr val="506067"/>
                </a:solidFill>
                <a:latin typeface="Lucida Sans Unicode"/>
                <a:cs typeface="Lucida Sans Unicode"/>
              </a:rPr>
              <a:t> w</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nn</a:t>
            </a:r>
            <a:r>
              <a:rPr sz="1600" spc="-85" dirty="0" smtClean="0">
                <a:solidFill>
                  <a:srgbClr val="506067"/>
                </a:solidFill>
                <a:latin typeface="Lucida Sans Unicode"/>
                <a:cs typeface="Lucida Sans Unicode"/>
              </a:rPr>
              <a:t> </a:t>
            </a:r>
            <a:r>
              <a:rPr sz="1600" spc="-175" dirty="0" smtClean="0">
                <a:solidFill>
                  <a:srgbClr val="506067"/>
                </a:solidFill>
                <a:latin typeface="Lucida Sans Unicode"/>
                <a:cs typeface="Lucida Sans Unicode"/>
              </a:rPr>
              <a:t>d</a:t>
            </a:r>
            <a:r>
              <a:rPr sz="1600" spc="-95" dirty="0" smtClean="0">
                <a:solidFill>
                  <a:srgbClr val="506067"/>
                </a:solidFill>
                <a:latin typeface="Lucida Sans Unicode"/>
                <a:cs typeface="Lucida Sans Unicode"/>
              </a:rPr>
              <a:t>i</a:t>
            </a:r>
            <a:r>
              <a:rPr sz="1600" spc="-105" dirty="0" smtClean="0">
                <a:solidFill>
                  <a:srgbClr val="506067"/>
                </a:solidFill>
                <a:latin typeface="Lucida Sans Unicode"/>
                <a:cs typeface="Lucida Sans Unicode"/>
              </a:rPr>
              <a:t>e</a:t>
            </a:r>
            <a:r>
              <a:rPr sz="1600" spc="-204" dirty="0" smtClean="0">
                <a:solidFill>
                  <a:srgbClr val="506067"/>
                </a:solidFill>
                <a:latin typeface="Lucida Sans Unicode"/>
                <a:cs typeface="Lucida Sans Unicode"/>
              </a:rPr>
              <a:t>s</a:t>
            </a:r>
            <a:r>
              <a:rPr sz="1600" spc="-100" dirty="0" smtClean="0">
                <a:solidFill>
                  <a:srgbClr val="506067"/>
                </a:solidFill>
                <a:latin typeface="Lucida Sans Unicode"/>
                <a:cs typeface="Lucida Sans Unicode"/>
              </a:rPr>
              <a:t>e</a:t>
            </a:r>
            <a:r>
              <a:rPr sz="1600" spc="-140" dirty="0" smtClean="0">
                <a:solidFill>
                  <a:srgbClr val="506067"/>
                </a:solidFill>
                <a:latin typeface="Lucida Sans Unicode"/>
                <a:cs typeface="Lucida Sans Unicode"/>
              </a:rPr>
              <a:t> </a:t>
            </a:r>
            <a:r>
              <a:rPr sz="1600" spc="-240" dirty="0" smtClean="0">
                <a:solidFill>
                  <a:srgbClr val="506067"/>
                </a:solidFill>
                <a:latin typeface="Lucida Sans Unicode"/>
                <a:cs typeface="Lucida Sans Unicode"/>
              </a:rPr>
              <a:t>V</a:t>
            </a:r>
            <a:r>
              <a:rPr sz="1600" spc="-125" dirty="0" smtClean="0">
                <a:solidFill>
                  <a:srgbClr val="506067"/>
                </a:solidFill>
                <a:latin typeface="Lucida Sans Unicode"/>
                <a:cs typeface="Lucida Sans Unicode"/>
              </a:rPr>
              <a:t>a</a:t>
            </a:r>
            <a:r>
              <a:rPr sz="1600" spc="-105" dirty="0" smtClean="0">
                <a:solidFill>
                  <a:srgbClr val="506067"/>
                </a:solidFill>
                <a:latin typeface="Lucida Sans Unicode"/>
                <a:cs typeface="Lucida Sans Unicode"/>
              </a:rPr>
              <a:t>r</a:t>
            </a:r>
            <a:r>
              <a:rPr sz="1600" spc="-95" dirty="0" smtClean="0">
                <a:solidFill>
                  <a:srgbClr val="506067"/>
                </a:solidFill>
                <a:latin typeface="Lucida Sans Unicode"/>
                <a:cs typeface="Lucida Sans Unicode"/>
              </a:rPr>
              <a:t>i</a:t>
            </a:r>
            <a:r>
              <a:rPr sz="1600" spc="-125" dirty="0" smtClean="0">
                <a:solidFill>
                  <a:srgbClr val="506067"/>
                </a:solidFill>
                <a:latin typeface="Lucida Sans Unicode"/>
                <a:cs typeface="Lucida Sans Unicode"/>
              </a:rPr>
              <a:t>a</a:t>
            </a:r>
            <a:r>
              <a:rPr sz="1600" spc="-175" dirty="0" smtClean="0">
                <a:solidFill>
                  <a:srgbClr val="506067"/>
                </a:solidFill>
                <a:latin typeface="Lucida Sans Unicode"/>
                <a:cs typeface="Lucida Sans Unicode"/>
              </a:rPr>
              <a:t>b</a:t>
            </a:r>
            <a:r>
              <a:rPr sz="1600" spc="-95" dirty="0" smtClean="0">
                <a:solidFill>
                  <a:srgbClr val="506067"/>
                </a:solidFill>
                <a:latin typeface="Lucida Sans Unicode"/>
                <a:cs typeface="Lucida Sans Unicode"/>
              </a:rPr>
              <a:t>l</a:t>
            </a:r>
            <a:r>
              <a:rPr sz="1600" spc="-100"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 u</a:t>
            </a:r>
            <a:r>
              <a:rPr sz="1600" spc="-225" dirty="0" smtClean="0">
                <a:solidFill>
                  <a:srgbClr val="506067"/>
                </a:solidFill>
                <a:latin typeface="Lucida Sans Unicode"/>
                <a:cs typeface="Lucida Sans Unicode"/>
              </a:rPr>
              <a:t>m</a:t>
            </a:r>
            <a:r>
              <a:rPr sz="1600" spc="-140"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60" dirty="0" smtClean="0">
                <a:solidFill>
                  <a:srgbClr val="506067"/>
                </a:solidFill>
                <a:latin typeface="Lucida Sans Unicode"/>
                <a:cs typeface="Lucida Sans Unicode"/>
              </a:rPr>
              <a:t>n</a:t>
            </a:r>
            <a:r>
              <a:rPr sz="1600" spc="-100" dirty="0" smtClean="0">
                <a:solidFill>
                  <a:srgbClr val="506067"/>
                </a:solidFill>
                <a:latin typeface="Lucida Sans Unicode"/>
                <a:cs typeface="Lucida Sans Unicode"/>
              </a:rPr>
              <a:t>e</a:t>
            </a:r>
            <a:r>
              <a:rPr sz="1600" spc="-150" dirty="0" smtClean="0">
                <a:solidFill>
                  <a:srgbClr val="506067"/>
                </a:solidFill>
                <a:latin typeface="Lucida Sans Unicode"/>
                <a:cs typeface="Lucida Sans Unicode"/>
              </a:rPr>
              <a:t> </a:t>
            </a:r>
            <a:r>
              <a:rPr sz="1600" spc="-100"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60" dirty="0" smtClean="0">
                <a:solidFill>
                  <a:srgbClr val="506067"/>
                </a:solidFill>
                <a:latin typeface="Lucida Sans Unicode"/>
                <a:cs typeface="Lucida Sans Unicode"/>
              </a:rPr>
              <a:t>nh</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70" dirty="0" smtClean="0">
                <a:solidFill>
                  <a:srgbClr val="506067"/>
                </a:solidFill>
                <a:latin typeface="Lucida Sans Unicode"/>
                <a:cs typeface="Lucida Sans Unicode"/>
              </a:rPr>
              <a:t>t</a:t>
            </a:r>
            <a:r>
              <a:rPr sz="1600" spc="-155" dirty="0" smtClean="0">
                <a:solidFill>
                  <a:srgbClr val="506067"/>
                </a:solidFill>
                <a:latin typeface="Lucida Sans Unicode"/>
                <a:cs typeface="Lucida Sans Unicode"/>
              </a:rPr>
              <a:t> </a:t>
            </a:r>
            <a:r>
              <a:rPr sz="1600" spc="-125" dirty="0" smtClean="0">
                <a:solidFill>
                  <a:srgbClr val="506067"/>
                </a:solidFill>
                <a:latin typeface="Lucida Sans Unicode"/>
                <a:cs typeface="Lucida Sans Unicode"/>
              </a:rPr>
              <a:t>a</a:t>
            </a:r>
            <a:r>
              <a:rPr sz="1600" spc="-160" dirty="0" smtClean="0">
                <a:solidFill>
                  <a:srgbClr val="506067"/>
                </a:solidFill>
                <a:latin typeface="Lucida Sans Unicode"/>
                <a:cs typeface="Lucida Sans Unicode"/>
              </a:rPr>
              <a:t>n</a:t>
            </a:r>
            <a:r>
              <a:rPr sz="1600" spc="-215" dirty="0" smtClean="0">
                <a:solidFill>
                  <a:srgbClr val="506067"/>
                </a:solidFill>
                <a:latin typeface="Lucida Sans Unicode"/>
                <a:cs typeface="Lucida Sans Unicode"/>
              </a:rPr>
              <a:t>s</a:t>
            </a:r>
            <a:r>
              <a:rPr sz="1600" spc="-8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80" dirty="0" smtClean="0">
                <a:solidFill>
                  <a:srgbClr val="506067"/>
                </a:solidFill>
                <a:latin typeface="Lucida Sans Unicode"/>
                <a:cs typeface="Lucida Sans Unicode"/>
              </a:rPr>
              <a:t>gt</a:t>
            </a:r>
            <a:endParaRPr sz="1600" dirty="0">
              <a:latin typeface="Lucida Sans Unicode"/>
              <a:cs typeface="Lucida Sans Unicode"/>
            </a:endParaRPr>
          </a:p>
          <a:p>
            <a:pPr>
              <a:lnSpc>
                <a:spcPts val="600"/>
              </a:lnSpc>
              <a:spcBef>
                <a:spcPts val="0"/>
              </a:spcBef>
              <a:buClr>
                <a:srgbClr val="910A2F"/>
              </a:buClr>
              <a:buFont typeface="Webdings"/>
              <a:buChar char="■"/>
            </a:pPr>
            <a:endParaRPr sz="600" dirty="0"/>
          </a:p>
          <a:p>
            <a:pPr marL="280670" indent="-268605">
              <a:lnSpc>
                <a:spcPct val="100000"/>
              </a:lnSpc>
              <a:buClr>
                <a:srgbClr val="910A2F"/>
              </a:buClr>
              <a:buFont typeface="Webdings"/>
              <a:buChar char="■"/>
              <a:tabLst>
                <a:tab pos="280670" algn="l"/>
              </a:tabLst>
            </a:pPr>
            <a:r>
              <a:rPr sz="1600" spc="-65" dirty="0" smtClean="0">
                <a:solidFill>
                  <a:srgbClr val="506067"/>
                </a:solidFill>
                <a:latin typeface="Lucida Sans Unicode"/>
                <a:cs typeface="Lucida Sans Unicode"/>
              </a:rPr>
              <a:t>B</a:t>
            </a:r>
            <a:r>
              <a:rPr sz="1600" spc="-114" dirty="0" smtClean="0">
                <a:solidFill>
                  <a:srgbClr val="506067"/>
                </a:solidFill>
                <a:latin typeface="Lucida Sans Unicode"/>
                <a:cs typeface="Lucida Sans Unicode"/>
              </a:rPr>
              <a:t>e</a:t>
            </a:r>
            <a:r>
              <a:rPr sz="1600" spc="-65" dirty="0" smtClean="0">
                <a:solidFill>
                  <a:srgbClr val="506067"/>
                </a:solidFill>
                <a:latin typeface="Lucida Sans Unicode"/>
                <a:cs typeface="Lucida Sans Unicode"/>
              </a:rPr>
              <a:t>t</a:t>
            </a:r>
            <a:r>
              <a:rPr sz="1600" spc="-145" dirty="0" smtClean="0">
                <a:solidFill>
                  <a:srgbClr val="506067"/>
                </a:solidFill>
                <a:latin typeface="Lucida Sans Unicode"/>
                <a:cs typeface="Lucida Sans Unicode"/>
              </a:rPr>
              <a:t>r</a:t>
            </a:r>
            <a:r>
              <a:rPr sz="1600" spc="-125" dirty="0" smtClean="0">
                <a:solidFill>
                  <a:srgbClr val="506067"/>
                </a:solidFill>
                <a:latin typeface="Lucida Sans Unicode"/>
                <a:cs typeface="Lucida Sans Unicode"/>
              </a:rPr>
              <a:t>ä</a:t>
            </a:r>
            <a:r>
              <a:rPr sz="1600" spc="-270" dirty="0" smtClean="0">
                <a:solidFill>
                  <a:srgbClr val="506067"/>
                </a:solidFill>
                <a:latin typeface="Lucida Sans Unicode"/>
                <a:cs typeface="Lucida Sans Unicode"/>
              </a:rPr>
              <a:t>g</a:t>
            </a:r>
            <a:r>
              <a:rPr sz="1600" spc="-70" dirty="0" smtClean="0">
                <a:solidFill>
                  <a:srgbClr val="506067"/>
                </a:solidFill>
                <a:latin typeface="Lucida Sans Unicode"/>
                <a:cs typeface="Lucida Sans Unicode"/>
              </a:rPr>
              <a:t>t</a:t>
            </a:r>
            <a:r>
              <a:rPr sz="1600" spc="-120"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60" dirty="0" smtClean="0">
                <a:solidFill>
                  <a:srgbClr val="506067"/>
                </a:solidFill>
                <a:latin typeface="Lucida Sans Unicode"/>
                <a:cs typeface="Lucida Sans Unicode"/>
              </a:rPr>
              <a:t>n</a:t>
            </a:r>
            <a:r>
              <a:rPr sz="1600" spc="-100" dirty="0" smtClean="0">
                <a:solidFill>
                  <a:srgbClr val="506067"/>
                </a:solidFill>
                <a:latin typeface="Lucida Sans Unicode"/>
                <a:cs typeface="Lucida Sans Unicode"/>
              </a:rPr>
              <a:t>e</a:t>
            </a:r>
            <a:r>
              <a:rPr sz="1600" spc="-150" dirty="0" smtClean="0">
                <a:solidFill>
                  <a:srgbClr val="506067"/>
                </a:solidFill>
                <a:latin typeface="Lucida Sans Unicode"/>
                <a:cs typeface="Lucida Sans Unicode"/>
              </a:rPr>
              <a:t> </a:t>
            </a:r>
            <a:r>
              <a:rPr sz="1600" spc="-180" dirty="0" smtClean="0">
                <a:solidFill>
                  <a:srgbClr val="506067"/>
                </a:solidFill>
                <a:latin typeface="Lucida Sans Unicode"/>
                <a:cs typeface="Lucida Sans Unicode"/>
              </a:rPr>
              <a:t>Od</a:t>
            </a:r>
            <a:r>
              <a:rPr sz="1600" spc="-175" dirty="0" smtClean="0">
                <a:solidFill>
                  <a:srgbClr val="506067"/>
                </a:solidFill>
                <a:latin typeface="Lucida Sans Unicode"/>
                <a:cs typeface="Lucida Sans Unicode"/>
              </a:rPr>
              <a:t>d</a:t>
            </a:r>
            <a:r>
              <a:rPr sz="1600" spc="-200" dirty="0" smtClean="0">
                <a:solidFill>
                  <a:srgbClr val="506067"/>
                </a:solidFill>
                <a:latin typeface="Lucida Sans Unicode"/>
                <a:cs typeface="Lucida Sans Unicode"/>
              </a:rPr>
              <a:t>s</a:t>
            </a:r>
            <a:r>
              <a:rPr sz="1600" spc="-135" dirty="0" smtClean="0">
                <a:solidFill>
                  <a:srgbClr val="506067"/>
                </a:solidFill>
                <a:latin typeface="Lucida Sans Unicode"/>
                <a:cs typeface="Lucida Sans Unicode"/>
              </a:rPr>
              <a:t> </a:t>
            </a:r>
            <a:r>
              <a:rPr sz="1600" spc="-160" dirty="0" smtClean="0">
                <a:solidFill>
                  <a:srgbClr val="506067"/>
                </a:solidFill>
                <a:latin typeface="Lucida Sans Unicode"/>
                <a:cs typeface="Lucida Sans Unicode"/>
              </a:rPr>
              <a:t>R</a:t>
            </a:r>
            <a:r>
              <a:rPr sz="1600" spc="-135" dirty="0" smtClean="0">
                <a:solidFill>
                  <a:srgbClr val="506067"/>
                </a:solidFill>
                <a:latin typeface="Lucida Sans Unicode"/>
                <a:cs typeface="Lucida Sans Unicode"/>
              </a:rPr>
              <a:t>a</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50" dirty="0" smtClean="0">
                <a:solidFill>
                  <a:srgbClr val="506067"/>
                </a:solidFill>
                <a:latin typeface="Lucida Sans Unicode"/>
                <a:cs typeface="Lucida Sans Unicode"/>
              </a:rPr>
              <a:t>o </a:t>
            </a:r>
            <a:r>
              <a:rPr sz="1600" spc="-50" dirty="0" smtClean="0">
                <a:solidFill>
                  <a:srgbClr val="506067"/>
                </a:solidFill>
                <a:latin typeface="Lucida Sans Unicode"/>
                <a:cs typeface="Lucida Sans Unicode"/>
              </a:rPr>
              <a:t>(</a:t>
            </a:r>
            <a:r>
              <a:rPr sz="1600" spc="-100" dirty="0" smtClean="0">
                <a:solidFill>
                  <a:srgbClr val="506067"/>
                </a:solidFill>
                <a:latin typeface="Lucida Sans Unicode"/>
                <a:cs typeface="Lucida Sans Unicode"/>
              </a:rPr>
              <a:t>E</a:t>
            </a:r>
            <a:r>
              <a:rPr sz="1600" spc="-295" dirty="0" smtClean="0">
                <a:solidFill>
                  <a:srgbClr val="506067"/>
                </a:solidFill>
                <a:latin typeface="Lucida Sans Unicode"/>
                <a:cs typeface="Lucida Sans Unicode"/>
              </a:rPr>
              <a:t>x</a:t>
            </a:r>
            <a:r>
              <a:rPr sz="1600" spc="-175" dirty="0" smtClean="0">
                <a:solidFill>
                  <a:srgbClr val="506067"/>
                </a:solidFill>
                <a:latin typeface="Lucida Sans Unicode"/>
                <a:cs typeface="Lucida Sans Unicode"/>
              </a:rPr>
              <a:t>p</a:t>
            </a:r>
            <a:r>
              <a:rPr sz="1600" spc="-55" dirty="0" smtClean="0">
                <a:solidFill>
                  <a:srgbClr val="506067"/>
                </a:solidFill>
                <a:latin typeface="Lucida Sans Unicode"/>
                <a:cs typeface="Lucida Sans Unicode"/>
              </a:rPr>
              <a:t>(B)</a:t>
            </a:r>
            <a:r>
              <a:rPr sz="1600" spc="-40" dirty="0" smtClean="0">
                <a:solidFill>
                  <a:srgbClr val="506067"/>
                </a:solidFill>
                <a:latin typeface="Lucida Sans Unicode"/>
                <a:cs typeface="Lucida Sans Unicode"/>
              </a:rPr>
              <a:t>)</a:t>
            </a:r>
            <a:r>
              <a:rPr sz="1600" spc="-114" dirty="0" smtClean="0">
                <a:solidFill>
                  <a:srgbClr val="506067"/>
                </a:solidFill>
                <a:latin typeface="Lucida Sans Unicode"/>
                <a:cs typeface="Lucida Sans Unicode"/>
              </a:rPr>
              <a:t> </a:t>
            </a:r>
            <a:r>
              <a:rPr sz="1600" spc="-484"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spc="-215" dirty="0" smtClean="0">
                <a:solidFill>
                  <a:srgbClr val="506067"/>
                </a:solidFill>
                <a:latin typeface="Lucida Sans Unicode"/>
                <a:cs typeface="Lucida Sans Unicode"/>
              </a:rPr>
              <a:t>1</a:t>
            </a:r>
            <a:r>
              <a:rPr sz="1600" spc="-140" dirty="0" smtClean="0">
                <a:solidFill>
                  <a:srgbClr val="506067"/>
                </a:solidFill>
                <a:latin typeface="Lucida Sans Unicode"/>
                <a:cs typeface="Lucida Sans Unicode"/>
              </a:rPr>
              <a:t> </a:t>
            </a:r>
            <a:r>
              <a:rPr sz="1600" spc="-125" dirty="0" smtClean="0">
                <a:solidFill>
                  <a:srgbClr val="506067"/>
                </a:solidFill>
                <a:latin typeface="Lucida Sans Unicode"/>
                <a:cs typeface="Lucida Sans Unicode"/>
              </a:rPr>
              <a:t>e</a:t>
            </a:r>
            <a:r>
              <a:rPr sz="1600" spc="-114" dirty="0" smtClean="0">
                <a:solidFill>
                  <a:srgbClr val="506067"/>
                </a:solidFill>
                <a:latin typeface="Lucida Sans Unicode"/>
                <a:cs typeface="Lucida Sans Unicode"/>
              </a:rPr>
              <a:t>r</a:t>
            </a:r>
            <a:r>
              <a:rPr sz="1600" spc="-250" dirty="0" smtClean="0">
                <a:solidFill>
                  <a:srgbClr val="506067"/>
                </a:solidFill>
                <a:latin typeface="Lucida Sans Unicode"/>
                <a:cs typeface="Lucida Sans Unicode"/>
              </a:rPr>
              <a:t>g</a:t>
            </a:r>
            <a:r>
              <a:rPr sz="1600" spc="-95" dirty="0" smtClean="0">
                <a:solidFill>
                  <a:srgbClr val="506067"/>
                </a:solidFill>
                <a:latin typeface="Lucida Sans Unicode"/>
                <a:cs typeface="Lucida Sans Unicode"/>
              </a:rPr>
              <a:t>i</a:t>
            </a:r>
            <a:r>
              <a:rPr sz="1600" spc="-190" dirty="0" smtClean="0">
                <a:solidFill>
                  <a:srgbClr val="506067"/>
                </a:solidFill>
                <a:latin typeface="Lucida Sans Unicode"/>
                <a:cs typeface="Lucida Sans Unicode"/>
              </a:rPr>
              <a:t>b</a:t>
            </a:r>
            <a:r>
              <a:rPr sz="1600" spc="-70" dirty="0" smtClean="0">
                <a:solidFill>
                  <a:srgbClr val="506067"/>
                </a:solidFill>
                <a:latin typeface="Lucida Sans Unicode"/>
                <a:cs typeface="Lucida Sans Unicode"/>
              </a:rPr>
              <a:t>t</a:t>
            </a:r>
            <a:r>
              <a:rPr sz="1600" spc="-130" dirty="0" smtClean="0">
                <a:solidFill>
                  <a:srgbClr val="506067"/>
                </a:solidFill>
                <a:latin typeface="Lucida Sans Unicode"/>
                <a:cs typeface="Lucida Sans Unicode"/>
              </a:rPr>
              <a:t> </a:t>
            </a:r>
            <a:r>
              <a:rPr sz="1600" spc="-204" dirty="0" smtClean="0">
                <a:solidFill>
                  <a:srgbClr val="506067"/>
                </a:solidFill>
                <a:latin typeface="Lucida Sans Unicode"/>
                <a:cs typeface="Lucida Sans Unicode"/>
              </a:rPr>
              <a:t>s</a:t>
            </a:r>
            <a:r>
              <a:rPr sz="1600" spc="-95" dirty="0" smtClean="0">
                <a:solidFill>
                  <a:srgbClr val="506067"/>
                </a:solidFill>
                <a:latin typeface="Lucida Sans Unicode"/>
                <a:cs typeface="Lucida Sans Unicode"/>
              </a:rPr>
              <a:t>i</a:t>
            </a:r>
            <a:r>
              <a:rPr sz="1600" spc="-145" dirty="0" smtClean="0">
                <a:solidFill>
                  <a:srgbClr val="506067"/>
                </a:solidFill>
                <a:latin typeface="Lucida Sans Unicode"/>
                <a:cs typeface="Lucida Sans Unicode"/>
              </a:rPr>
              <a:t>c</a:t>
            </a:r>
            <a:r>
              <a:rPr sz="1600" spc="-170" dirty="0" smtClean="0">
                <a:solidFill>
                  <a:srgbClr val="506067"/>
                </a:solidFill>
                <a:latin typeface="Lucida Sans Unicode"/>
                <a:cs typeface="Lucida Sans Unicode"/>
              </a:rPr>
              <a:t>h</a:t>
            </a:r>
            <a:r>
              <a:rPr sz="1600" spc="-160" dirty="0" smtClean="0">
                <a:solidFill>
                  <a:srgbClr val="506067"/>
                </a:solidFill>
                <a:latin typeface="Lucida Sans Unicode"/>
                <a:cs typeface="Lucida Sans Unicode"/>
              </a:rPr>
              <a:t> </a:t>
            </a:r>
            <a:r>
              <a:rPr sz="1600" spc="-270" dirty="0" smtClean="0">
                <a:solidFill>
                  <a:srgbClr val="506067"/>
                </a:solidFill>
                <a:latin typeface="Lucida Sans Unicode"/>
                <a:cs typeface="Lucida Sans Unicode"/>
              </a:rPr>
              <a:t>k</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35" dirty="0" smtClean="0">
                <a:solidFill>
                  <a:srgbClr val="506067"/>
                </a:solidFill>
                <a:latin typeface="Lucida Sans Unicode"/>
                <a:cs typeface="Lucida Sans Unicode"/>
              </a:rPr>
              <a:t>ne</a:t>
            </a:r>
            <a:r>
              <a:rPr sz="1600" spc="-140" dirty="0" smtClean="0">
                <a:solidFill>
                  <a:srgbClr val="506067"/>
                </a:solidFill>
                <a:latin typeface="Lucida Sans Unicode"/>
                <a:cs typeface="Lucida Sans Unicode"/>
              </a:rPr>
              <a:t> </a:t>
            </a:r>
            <a:r>
              <a:rPr sz="1600" spc="-240" dirty="0" smtClean="0">
                <a:solidFill>
                  <a:srgbClr val="506067"/>
                </a:solidFill>
                <a:latin typeface="Lucida Sans Unicode"/>
                <a:cs typeface="Lucida Sans Unicode"/>
              </a:rPr>
              <a:t>V</a:t>
            </a:r>
            <a:r>
              <a:rPr sz="1600" spc="-105" dirty="0" smtClean="0">
                <a:solidFill>
                  <a:srgbClr val="506067"/>
                </a:solidFill>
                <a:latin typeface="Lucida Sans Unicode"/>
                <a:cs typeface="Lucida Sans Unicode"/>
              </a:rPr>
              <a:t>e</a:t>
            </a:r>
            <a:r>
              <a:rPr sz="1600" spc="-145" dirty="0" smtClean="0">
                <a:solidFill>
                  <a:srgbClr val="506067"/>
                </a:solidFill>
                <a:latin typeface="Lucida Sans Unicode"/>
                <a:cs typeface="Lucida Sans Unicode"/>
              </a:rPr>
              <a:t>r</a:t>
            </a:r>
            <a:r>
              <a:rPr sz="1600" spc="-125" dirty="0" smtClean="0">
                <a:solidFill>
                  <a:srgbClr val="506067"/>
                </a:solidFill>
                <a:latin typeface="Lucida Sans Unicode"/>
                <a:cs typeface="Lucida Sans Unicode"/>
              </a:rPr>
              <a:t>ä</a:t>
            </a:r>
            <a:r>
              <a:rPr sz="1600" spc="-150" dirty="0" smtClean="0">
                <a:solidFill>
                  <a:srgbClr val="506067"/>
                </a:solidFill>
                <a:latin typeface="Lucida Sans Unicode"/>
                <a:cs typeface="Lucida Sans Unicode"/>
              </a:rPr>
              <a:t>nd</a:t>
            </a:r>
            <a:r>
              <a:rPr sz="1600" spc="-140" dirty="0" smtClean="0">
                <a:solidFill>
                  <a:srgbClr val="506067"/>
                </a:solidFill>
                <a:latin typeface="Lucida Sans Unicode"/>
                <a:cs typeface="Lucida Sans Unicode"/>
              </a:rPr>
              <a:t>e</a:t>
            </a:r>
            <a:r>
              <a:rPr sz="1600" spc="-105" dirty="0" smtClean="0">
                <a:solidFill>
                  <a:srgbClr val="506067"/>
                </a:solidFill>
                <a:latin typeface="Lucida Sans Unicode"/>
                <a:cs typeface="Lucida Sans Unicode"/>
              </a:rPr>
              <a:t>r</a:t>
            </a:r>
            <a:r>
              <a:rPr sz="1600" spc="-190" dirty="0" smtClean="0">
                <a:solidFill>
                  <a:srgbClr val="506067"/>
                </a:solidFill>
                <a:latin typeface="Lucida Sans Unicode"/>
                <a:cs typeface="Lucida Sans Unicode"/>
              </a:rPr>
              <a:t>ung</a:t>
            </a:r>
            <a:r>
              <a:rPr sz="1600" spc="-110" dirty="0" smtClean="0">
                <a:solidFill>
                  <a:srgbClr val="506067"/>
                </a:solidFill>
                <a:latin typeface="Lucida Sans Unicode"/>
                <a:cs typeface="Lucida Sans Unicode"/>
              </a:rPr>
              <a:t> </a:t>
            </a:r>
            <a:r>
              <a:rPr sz="1600" spc="-45" dirty="0" smtClean="0">
                <a:solidFill>
                  <a:srgbClr val="506067"/>
                </a:solidFill>
                <a:latin typeface="Lucida Sans Unicode"/>
                <a:cs typeface="Lucida Sans Unicode"/>
              </a:rPr>
              <a:t>(</a:t>
            </a:r>
            <a:r>
              <a:rPr sz="1600" spc="-195" dirty="0" smtClean="0">
                <a:solidFill>
                  <a:srgbClr val="506067"/>
                </a:solidFill>
                <a:latin typeface="Lucida Sans Unicode"/>
                <a:cs typeface="Lucida Sans Unicode"/>
              </a:rPr>
              <a:t>O</a:t>
            </a:r>
            <a:r>
              <a:rPr sz="1600" spc="-180" dirty="0" smtClean="0">
                <a:solidFill>
                  <a:srgbClr val="506067"/>
                </a:solidFill>
                <a:latin typeface="Lucida Sans Unicode"/>
                <a:cs typeface="Lucida Sans Unicode"/>
              </a:rPr>
              <a:t>dds</a:t>
            </a:r>
            <a:r>
              <a:rPr sz="1575" spc="-127" baseline="-21164" dirty="0" smtClean="0">
                <a:solidFill>
                  <a:srgbClr val="506067"/>
                </a:solidFill>
                <a:latin typeface="Lucida Sans Unicode"/>
                <a:cs typeface="Lucida Sans Unicode"/>
              </a:rPr>
              <a:t>nach</a:t>
            </a:r>
            <a:r>
              <a:rPr sz="1575" spc="44" baseline="-21164" dirty="0" smtClean="0">
                <a:solidFill>
                  <a:srgbClr val="506067"/>
                </a:solidFill>
                <a:latin typeface="Lucida Sans Unicode"/>
                <a:cs typeface="Lucida Sans Unicode"/>
              </a:rPr>
              <a:t> </a:t>
            </a:r>
            <a:r>
              <a:rPr sz="1600" spc="-484"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spc="-195" dirty="0" smtClean="0">
                <a:solidFill>
                  <a:srgbClr val="506067"/>
                </a:solidFill>
                <a:latin typeface="Lucida Sans Unicode"/>
                <a:cs typeface="Lucida Sans Unicode"/>
              </a:rPr>
              <a:t>Odd</a:t>
            </a:r>
            <a:r>
              <a:rPr sz="1600" spc="-180" dirty="0" smtClean="0">
                <a:solidFill>
                  <a:srgbClr val="506067"/>
                </a:solidFill>
                <a:latin typeface="Lucida Sans Unicode"/>
                <a:cs typeface="Lucida Sans Unicode"/>
              </a:rPr>
              <a:t>s</a:t>
            </a:r>
            <a:r>
              <a:rPr sz="1575" spc="-127" baseline="-21164" dirty="0" smtClean="0">
                <a:solidFill>
                  <a:srgbClr val="506067"/>
                </a:solidFill>
                <a:latin typeface="Lucida Sans Unicode"/>
                <a:cs typeface="Lucida Sans Unicode"/>
              </a:rPr>
              <a:t>vo</a:t>
            </a:r>
            <a:r>
              <a:rPr sz="1575" spc="-97" baseline="-21164" dirty="0" smtClean="0">
                <a:solidFill>
                  <a:srgbClr val="506067"/>
                </a:solidFill>
                <a:latin typeface="Lucida Sans Unicode"/>
                <a:cs typeface="Lucida Sans Unicode"/>
              </a:rPr>
              <a:t>r</a:t>
            </a:r>
            <a:r>
              <a:rPr sz="1600" spc="-40" dirty="0" smtClean="0">
                <a:solidFill>
                  <a:srgbClr val="506067"/>
                </a:solidFill>
                <a:latin typeface="Lucida Sans Unicode"/>
                <a:cs typeface="Lucida Sans Unicode"/>
              </a:rPr>
              <a:t>)</a:t>
            </a:r>
            <a:endParaRPr sz="1600" dirty="0">
              <a:latin typeface="Lucida Sans Unicode"/>
              <a:cs typeface="Lucida Sans Unicode"/>
            </a:endParaRPr>
          </a:p>
          <a:p>
            <a:pPr>
              <a:lnSpc>
                <a:spcPts val="550"/>
              </a:lnSpc>
              <a:spcBef>
                <a:spcPts val="49"/>
              </a:spcBef>
              <a:buClr>
                <a:srgbClr val="910A2F"/>
              </a:buClr>
              <a:buFont typeface="Webdings"/>
              <a:buChar char="■"/>
            </a:pPr>
            <a:endParaRPr sz="550" dirty="0"/>
          </a:p>
          <a:p>
            <a:pPr marL="280670" indent="-268605">
              <a:lnSpc>
                <a:spcPct val="100000"/>
              </a:lnSpc>
              <a:buClr>
                <a:srgbClr val="910A2F"/>
              </a:buClr>
              <a:buFont typeface="Webdings"/>
              <a:buChar char="■"/>
              <a:tabLst>
                <a:tab pos="280670" algn="l"/>
              </a:tabLst>
            </a:pPr>
            <a:r>
              <a:rPr sz="1600" spc="-180" dirty="0" smtClean="0">
                <a:solidFill>
                  <a:srgbClr val="506067"/>
                </a:solidFill>
                <a:latin typeface="Lucida Sans Unicode"/>
                <a:cs typeface="Lucida Sans Unicode"/>
              </a:rPr>
              <a:t>Od</a:t>
            </a:r>
            <a:r>
              <a:rPr sz="1600" spc="-175" dirty="0" smtClean="0">
                <a:solidFill>
                  <a:srgbClr val="506067"/>
                </a:solidFill>
                <a:latin typeface="Lucida Sans Unicode"/>
                <a:cs typeface="Lucida Sans Unicode"/>
              </a:rPr>
              <a:t>d</a:t>
            </a:r>
            <a:r>
              <a:rPr sz="1600" spc="-200" dirty="0" smtClean="0">
                <a:solidFill>
                  <a:srgbClr val="506067"/>
                </a:solidFill>
                <a:latin typeface="Lucida Sans Unicode"/>
                <a:cs typeface="Lucida Sans Unicode"/>
              </a:rPr>
              <a:t>s</a:t>
            </a:r>
            <a:r>
              <a:rPr sz="1600" spc="-150" dirty="0" smtClean="0">
                <a:solidFill>
                  <a:srgbClr val="506067"/>
                </a:solidFill>
                <a:latin typeface="Lucida Sans Unicode"/>
                <a:cs typeface="Lucida Sans Unicode"/>
              </a:rPr>
              <a:t> R</a:t>
            </a:r>
            <a:r>
              <a:rPr sz="1600" spc="-135" dirty="0" smtClean="0">
                <a:solidFill>
                  <a:srgbClr val="506067"/>
                </a:solidFill>
                <a:latin typeface="Lucida Sans Unicode"/>
                <a:cs typeface="Lucida Sans Unicode"/>
              </a:rPr>
              <a:t>a</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50" dirty="0" smtClean="0">
                <a:solidFill>
                  <a:srgbClr val="506067"/>
                </a:solidFill>
                <a:latin typeface="Lucida Sans Unicode"/>
                <a:cs typeface="Lucida Sans Unicode"/>
              </a:rPr>
              <a:t>o</a:t>
            </a:r>
            <a:r>
              <a:rPr sz="1600" spc="-140" dirty="0" smtClean="0">
                <a:solidFill>
                  <a:srgbClr val="506067"/>
                </a:solidFill>
                <a:latin typeface="Lucida Sans Unicode"/>
                <a:cs typeface="Lucida Sans Unicode"/>
              </a:rPr>
              <a:t> </a:t>
            </a:r>
            <a:r>
              <a:rPr sz="1600" spc="-484" dirty="0" smtClean="0">
                <a:solidFill>
                  <a:srgbClr val="506067"/>
                </a:solidFill>
                <a:latin typeface="Lucida Sans Unicode"/>
                <a:cs typeface="Lucida Sans Unicode"/>
              </a:rPr>
              <a:t>&gt;</a:t>
            </a:r>
            <a:r>
              <a:rPr sz="1600" spc="-140" dirty="0" smtClean="0">
                <a:solidFill>
                  <a:srgbClr val="506067"/>
                </a:solidFill>
                <a:latin typeface="Lucida Sans Unicode"/>
                <a:cs typeface="Lucida Sans Unicode"/>
              </a:rPr>
              <a:t> </a:t>
            </a:r>
            <a:r>
              <a:rPr sz="1600" spc="-215" dirty="0" smtClean="0">
                <a:solidFill>
                  <a:srgbClr val="506067"/>
                </a:solidFill>
                <a:latin typeface="Lucida Sans Unicode"/>
                <a:cs typeface="Lucida Sans Unicode"/>
              </a:rPr>
              <a:t>1</a:t>
            </a:r>
            <a:r>
              <a:rPr sz="1600" spc="-155"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600" spc="-130" dirty="0" smtClean="0">
                <a:solidFill>
                  <a:srgbClr val="506067"/>
                </a:solidFill>
                <a:latin typeface="Lucida Sans Unicode"/>
                <a:cs typeface="Lucida Sans Unicode"/>
              </a:rPr>
              <a:t>r</a:t>
            </a:r>
            <a:r>
              <a:rPr sz="1600" spc="-250" dirty="0" smtClean="0">
                <a:solidFill>
                  <a:srgbClr val="506067"/>
                </a:solidFill>
                <a:latin typeface="Lucida Sans Unicode"/>
                <a:cs typeface="Lucida Sans Unicode"/>
              </a:rPr>
              <a:t>g</a:t>
            </a:r>
            <a:r>
              <a:rPr sz="1600" spc="-95" dirty="0" smtClean="0">
                <a:solidFill>
                  <a:srgbClr val="506067"/>
                </a:solidFill>
                <a:latin typeface="Lucida Sans Unicode"/>
                <a:cs typeface="Lucida Sans Unicode"/>
              </a:rPr>
              <a:t>i</a:t>
            </a:r>
            <a:r>
              <a:rPr sz="1600" spc="-190" dirty="0" smtClean="0">
                <a:solidFill>
                  <a:srgbClr val="506067"/>
                </a:solidFill>
                <a:latin typeface="Lucida Sans Unicode"/>
                <a:cs typeface="Lucida Sans Unicode"/>
              </a:rPr>
              <a:t>b</a:t>
            </a:r>
            <a:r>
              <a:rPr sz="1600" spc="-70" dirty="0" smtClean="0">
                <a:solidFill>
                  <a:srgbClr val="506067"/>
                </a:solidFill>
                <a:latin typeface="Lucida Sans Unicode"/>
                <a:cs typeface="Lucida Sans Unicode"/>
              </a:rPr>
              <a:t>t</a:t>
            </a:r>
            <a:r>
              <a:rPr sz="1600" spc="-130"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60" dirty="0" smtClean="0">
                <a:solidFill>
                  <a:srgbClr val="506067"/>
                </a:solidFill>
                <a:latin typeface="Lucida Sans Unicode"/>
                <a:cs typeface="Lucida Sans Unicode"/>
              </a:rPr>
              <a:t>n</a:t>
            </a:r>
            <a:r>
              <a:rPr sz="1600" spc="-100" dirty="0" smtClean="0">
                <a:solidFill>
                  <a:srgbClr val="506067"/>
                </a:solidFill>
                <a:latin typeface="Lucida Sans Unicode"/>
                <a:cs typeface="Lucida Sans Unicode"/>
              </a:rPr>
              <a:t>e</a:t>
            </a:r>
            <a:r>
              <a:rPr sz="1600" spc="-140" dirty="0" smtClean="0">
                <a:solidFill>
                  <a:srgbClr val="506067"/>
                </a:solidFill>
                <a:latin typeface="Lucida Sans Unicode"/>
                <a:cs typeface="Lucida Sans Unicode"/>
              </a:rPr>
              <a:t> </a:t>
            </a:r>
            <a:r>
              <a:rPr sz="1600" spc="-229" dirty="0" smtClean="0">
                <a:solidFill>
                  <a:srgbClr val="506067"/>
                </a:solidFill>
                <a:latin typeface="Lucida Sans Unicode"/>
                <a:cs typeface="Lucida Sans Unicode"/>
              </a:rPr>
              <a:t>Z</a:t>
            </a:r>
            <a:r>
              <a:rPr sz="1600" spc="-160" dirty="0" smtClean="0">
                <a:solidFill>
                  <a:srgbClr val="506067"/>
                </a:solidFill>
                <a:latin typeface="Lucida Sans Unicode"/>
                <a:cs typeface="Lucida Sans Unicode"/>
              </a:rPr>
              <a:t>un</a:t>
            </a:r>
            <a:r>
              <a:rPr sz="1600" spc="-125" dirty="0" smtClean="0">
                <a:solidFill>
                  <a:srgbClr val="506067"/>
                </a:solidFill>
                <a:latin typeface="Lucida Sans Unicode"/>
                <a:cs typeface="Lucida Sans Unicode"/>
              </a:rPr>
              <a:t>a</a:t>
            </a:r>
            <a:r>
              <a:rPr sz="1600" spc="-160" dirty="0" smtClean="0">
                <a:solidFill>
                  <a:srgbClr val="506067"/>
                </a:solidFill>
                <a:latin typeface="Lucida Sans Unicode"/>
                <a:cs typeface="Lucida Sans Unicode"/>
              </a:rPr>
              <a:t>h</a:t>
            </a:r>
            <a:r>
              <a:rPr sz="1600" spc="-229" dirty="0" smtClean="0">
                <a:solidFill>
                  <a:srgbClr val="506067"/>
                </a:solidFill>
                <a:latin typeface="Lucida Sans Unicode"/>
                <a:cs typeface="Lucida Sans Unicode"/>
              </a:rPr>
              <a:t>m</a:t>
            </a:r>
            <a:r>
              <a:rPr sz="1600" spc="-100" dirty="0" smtClean="0">
                <a:solidFill>
                  <a:srgbClr val="506067"/>
                </a:solidFill>
                <a:latin typeface="Lucida Sans Unicode"/>
                <a:cs typeface="Lucida Sans Unicode"/>
              </a:rPr>
              <a:t>e</a:t>
            </a:r>
            <a:r>
              <a:rPr sz="1600" spc="-150"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d</a:t>
            </a:r>
            <a:r>
              <a:rPr sz="1600" spc="-130"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r</a:t>
            </a:r>
            <a:r>
              <a:rPr sz="1600" spc="-130" dirty="0" smtClean="0">
                <a:solidFill>
                  <a:srgbClr val="506067"/>
                </a:solidFill>
                <a:latin typeface="Lucida Sans Unicode"/>
                <a:cs typeface="Lucida Sans Unicode"/>
              </a:rPr>
              <a:t> </a:t>
            </a:r>
            <a:r>
              <a:rPr sz="1600" spc="-195" dirty="0" smtClean="0">
                <a:solidFill>
                  <a:srgbClr val="506067"/>
                </a:solidFill>
                <a:latin typeface="Lucida Sans Unicode"/>
                <a:cs typeface="Lucida Sans Unicode"/>
              </a:rPr>
              <a:t>O</a:t>
            </a:r>
            <a:r>
              <a:rPr sz="1600" spc="-180" dirty="0" smtClean="0">
                <a:solidFill>
                  <a:srgbClr val="506067"/>
                </a:solidFill>
                <a:latin typeface="Lucida Sans Unicode"/>
                <a:cs typeface="Lucida Sans Unicode"/>
              </a:rPr>
              <a:t>dds</a:t>
            </a:r>
            <a:r>
              <a:rPr sz="1600" spc="-150" dirty="0" smtClean="0">
                <a:solidFill>
                  <a:srgbClr val="506067"/>
                </a:solidFill>
                <a:latin typeface="Lucida Sans Unicode"/>
                <a:cs typeface="Lucida Sans Unicode"/>
              </a:rPr>
              <a:t> </a:t>
            </a:r>
            <a:r>
              <a:rPr sz="1600" spc="-45" dirty="0" smtClean="0">
                <a:solidFill>
                  <a:srgbClr val="506067"/>
                </a:solidFill>
                <a:latin typeface="Lucida Sans Unicode"/>
                <a:cs typeface="Lucida Sans Unicode"/>
              </a:rPr>
              <a:t>(</a:t>
            </a:r>
            <a:r>
              <a:rPr sz="1600" spc="-195" dirty="0" smtClean="0">
                <a:solidFill>
                  <a:srgbClr val="506067"/>
                </a:solidFill>
                <a:latin typeface="Lucida Sans Unicode"/>
                <a:cs typeface="Lucida Sans Unicode"/>
              </a:rPr>
              <a:t>Odd</a:t>
            </a:r>
            <a:r>
              <a:rPr sz="1600" spc="-160" dirty="0" smtClean="0">
                <a:solidFill>
                  <a:srgbClr val="506067"/>
                </a:solidFill>
                <a:latin typeface="Lucida Sans Unicode"/>
                <a:cs typeface="Lucida Sans Unicode"/>
              </a:rPr>
              <a:t>s</a:t>
            </a:r>
            <a:r>
              <a:rPr sz="1575" spc="-127" baseline="-21164" dirty="0" smtClean="0">
                <a:solidFill>
                  <a:srgbClr val="506067"/>
                </a:solidFill>
                <a:latin typeface="Lucida Sans Unicode"/>
                <a:cs typeface="Lucida Sans Unicode"/>
              </a:rPr>
              <a:t>nach</a:t>
            </a:r>
            <a:r>
              <a:rPr sz="1575" spc="44" baseline="-21164" dirty="0" smtClean="0">
                <a:solidFill>
                  <a:srgbClr val="506067"/>
                </a:solidFill>
                <a:latin typeface="Lucida Sans Unicode"/>
                <a:cs typeface="Lucida Sans Unicode"/>
              </a:rPr>
              <a:t> </a:t>
            </a:r>
            <a:r>
              <a:rPr sz="1600" spc="-484" dirty="0" smtClean="0">
                <a:solidFill>
                  <a:srgbClr val="506067"/>
                </a:solidFill>
                <a:latin typeface="Lucida Sans Unicode"/>
                <a:cs typeface="Lucida Sans Unicode"/>
              </a:rPr>
              <a:t>&gt;</a:t>
            </a:r>
            <a:r>
              <a:rPr sz="1600" spc="-140" dirty="0" smtClean="0">
                <a:solidFill>
                  <a:srgbClr val="506067"/>
                </a:solidFill>
                <a:latin typeface="Lucida Sans Unicode"/>
                <a:cs typeface="Lucida Sans Unicode"/>
              </a:rPr>
              <a:t> </a:t>
            </a:r>
            <a:r>
              <a:rPr sz="1600" spc="-195" dirty="0" smtClean="0">
                <a:solidFill>
                  <a:srgbClr val="506067"/>
                </a:solidFill>
                <a:latin typeface="Lucida Sans Unicode"/>
                <a:cs typeface="Lucida Sans Unicode"/>
              </a:rPr>
              <a:t>Odd</a:t>
            </a:r>
            <a:r>
              <a:rPr sz="1600" spc="-180" dirty="0" smtClean="0">
                <a:solidFill>
                  <a:srgbClr val="506067"/>
                </a:solidFill>
                <a:latin typeface="Lucida Sans Unicode"/>
                <a:cs typeface="Lucida Sans Unicode"/>
              </a:rPr>
              <a:t>s</a:t>
            </a:r>
            <a:r>
              <a:rPr sz="1575" spc="-127" baseline="-21164" dirty="0" smtClean="0">
                <a:solidFill>
                  <a:srgbClr val="506067"/>
                </a:solidFill>
                <a:latin typeface="Lucida Sans Unicode"/>
                <a:cs typeface="Lucida Sans Unicode"/>
              </a:rPr>
              <a:t>vo</a:t>
            </a:r>
            <a:r>
              <a:rPr sz="1575" spc="-97" baseline="-21164" dirty="0" smtClean="0">
                <a:solidFill>
                  <a:srgbClr val="506067"/>
                </a:solidFill>
                <a:latin typeface="Lucida Sans Unicode"/>
                <a:cs typeface="Lucida Sans Unicode"/>
              </a:rPr>
              <a:t>r</a:t>
            </a:r>
            <a:r>
              <a:rPr sz="1600" spc="-40" dirty="0" smtClean="0">
                <a:solidFill>
                  <a:srgbClr val="506067"/>
                </a:solidFill>
                <a:latin typeface="Lucida Sans Unicode"/>
                <a:cs typeface="Lucida Sans Unicode"/>
              </a:rPr>
              <a:t>)</a:t>
            </a:r>
            <a:endParaRPr sz="1600" dirty="0">
              <a:latin typeface="Lucida Sans Unicode"/>
              <a:cs typeface="Lucida Sans Unicode"/>
            </a:endParaRPr>
          </a:p>
          <a:p>
            <a:pPr>
              <a:lnSpc>
                <a:spcPts val="550"/>
              </a:lnSpc>
              <a:spcBef>
                <a:spcPts val="49"/>
              </a:spcBef>
              <a:buClr>
                <a:srgbClr val="910A2F"/>
              </a:buClr>
              <a:buFont typeface="Webdings"/>
              <a:buChar char="■"/>
            </a:pPr>
            <a:endParaRPr sz="550" dirty="0"/>
          </a:p>
          <a:p>
            <a:pPr marL="280670" indent="-268605">
              <a:lnSpc>
                <a:spcPct val="100000"/>
              </a:lnSpc>
              <a:buClr>
                <a:srgbClr val="910A2F"/>
              </a:buClr>
              <a:buFont typeface="Webdings"/>
              <a:buChar char="■"/>
              <a:tabLst>
                <a:tab pos="280670" algn="l"/>
              </a:tabLst>
            </a:pPr>
            <a:r>
              <a:rPr sz="1600" spc="-180" dirty="0" smtClean="0">
                <a:solidFill>
                  <a:srgbClr val="506067"/>
                </a:solidFill>
                <a:latin typeface="Lucida Sans Unicode"/>
                <a:cs typeface="Lucida Sans Unicode"/>
              </a:rPr>
              <a:t>Od</a:t>
            </a:r>
            <a:r>
              <a:rPr sz="1600" spc="-175" dirty="0" smtClean="0">
                <a:solidFill>
                  <a:srgbClr val="506067"/>
                </a:solidFill>
                <a:latin typeface="Lucida Sans Unicode"/>
                <a:cs typeface="Lucida Sans Unicode"/>
              </a:rPr>
              <a:t>d</a:t>
            </a:r>
            <a:r>
              <a:rPr sz="1600" spc="-200" dirty="0" smtClean="0">
                <a:solidFill>
                  <a:srgbClr val="506067"/>
                </a:solidFill>
                <a:latin typeface="Lucida Sans Unicode"/>
                <a:cs typeface="Lucida Sans Unicode"/>
              </a:rPr>
              <a:t>s</a:t>
            </a:r>
            <a:r>
              <a:rPr sz="1600" spc="-150" dirty="0" smtClean="0">
                <a:solidFill>
                  <a:srgbClr val="506067"/>
                </a:solidFill>
                <a:latin typeface="Lucida Sans Unicode"/>
                <a:cs typeface="Lucida Sans Unicode"/>
              </a:rPr>
              <a:t> R</a:t>
            </a:r>
            <a:r>
              <a:rPr sz="1600" spc="-135" dirty="0" smtClean="0">
                <a:solidFill>
                  <a:srgbClr val="506067"/>
                </a:solidFill>
                <a:latin typeface="Lucida Sans Unicode"/>
                <a:cs typeface="Lucida Sans Unicode"/>
              </a:rPr>
              <a:t>a</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50" dirty="0" smtClean="0">
                <a:solidFill>
                  <a:srgbClr val="506067"/>
                </a:solidFill>
                <a:latin typeface="Lucida Sans Unicode"/>
                <a:cs typeface="Lucida Sans Unicode"/>
              </a:rPr>
              <a:t>o</a:t>
            </a:r>
            <a:r>
              <a:rPr sz="1600" spc="-140" dirty="0" smtClean="0">
                <a:solidFill>
                  <a:srgbClr val="506067"/>
                </a:solidFill>
                <a:latin typeface="Lucida Sans Unicode"/>
                <a:cs typeface="Lucida Sans Unicode"/>
              </a:rPr>
              <a:t> </a:t>
            </a:r>
            <a:r>
              <a:rPr sz="1600" spc="-484" dirty="0" smtClean="0">
                <a:solidFill>
                  <a:srgbClr val="506067"/>
                </a:solidFill>
                <a:latin typeface="Lucida Sans Unicode"/>
                <a:cs typeface="Lucida Sans Unicode"/>
              </a:rPr>
              <a:t>&lt;</a:t>
            </a:r>
            <a:r>
              <a:rPr sz="1600" spc="-140" dirty="0" smtClean="0">
                <a:solidFill>
                  <a:srgbClr val="506067"/>
                </a:solidFill>
                <a:latin typeface="Lucida Sans Unicode"/>
                <a:cs typeface="Lucida Sans Unicode"/>
              </a:rPr>
              <a:t> </a:t>
            </a:r>
            <a:r>
              <a:rPr sz="1600" spc="-215" dirty="0" smtClean="0">
                <a:solidFill>
                  <a:srgbClr val="506067"/>
                </a:solidFill>
                <a:latin typeface="Lucida Sans Unicode"/>
                <a:cs typeface="Lucida Sans Unicode"/>
              </a:rPr>
              <a:t>1</a:t>
            </a:r>
            <a:r>
              <a:rPr sz="1600" spc="-150"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600" spc="-130" dirty="0" smtClean="0">
                <a:solidFill>
                  <a:srgbClr val="506067"/>
                </a:solidFill>
                <a:latin typeface="Lucida Sans Unicode"/>
                <a:cs typeface="Lucida Sans Unicode"/>
              </a:rPr>
              <a:t>r</a:t>
            </a:r>
            <a:r>
              <a:rPr sz="1600" spc="-250" dirty="0" smtClean="0">
                <a:solidFill>
                  <a:srgbClr val="506067"/>
                </a:solidFill>
                <a:latin typeface="Lucida Sans Unicode"/>
                <a:cs typeface="Lucida Sans Unicode"/>
              </a:rPr>
              <a:t>g</a:t>
            </a:r>
            <a:r>
              <a:rPr sz="1600" spc="-95" dirty="0" smtClean="0">
                <a:solidFill>
                  <a:srgbClr val="506067"/>
                </a:solidFill>
                <a:latin typeface="Lucida Sans Unicode"/>
                <a:cs typeface="Lucida Sans Unicode"/>
              </a:rPr>
              <a:t>i</a:t>
            </a:r>
            <a:r>
              <a:rPr sz="1600" spc="-190" dirty="0" smtClean="0">
                <a:solidFill>
                  <a:srgbClr val="506067"/>
                </a:solidFill>
                <a:latin typeface="Lucida Sans Unicode"/>
                <a:cs typeface="Lucida Sans Unicode"/>
              </a:rPr>
              <a:t>b</a:t>
            </a:r>
            <a:r>
              <a:rPr sz="1600" spc="-70" dirty="0" smtClean="0">
                <a:solidFill>
                  <a:srgbClr val="506067"/>
                </a:solidFill>
                <a:latin typeface="Lucida Sans Unicode"/>
                <a:cs typeface="Lucida Sans Unicode"/>
              </a:rPr>
              <a:t>t</a:t>
            </a:r>
            <a:r>
              <a:rPr sz="1600" spc="-130"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60" dirty="0" smtClean="0">
                <a:solidFill>
                  <a:srgbClr val="506067"/>
                </a:solidFill>
                <a:latin typeface="Lucida Sans Unicode"/>
                <a:cs typeface="Lucida Sans Unicode"/>
              </a:rPr>
              <a:t>n</a:t>
            </a:r>
            <a:r>
              <a:rPr sz="1600" spc="-100" dirty="0" smtClean="0">
                <a:solidFill>
                  <a:srgbClr val="506067"/>
                </a:solidFill>
                <a:latin typeface="Lucida Sans Unicode"/>
                <a:cs typeface="Lucida Sans Unicode"/>
              </a:rPr>
              <a:t>e</a:t>
            </a:r>
            <a:r>
              <a:rPr sz="1600" spc="-140" dirty="0" smtClean="0">
                <a:solidFill>
                  <a:srgbClr val="506067"/>
                </a:solidFill>
                <a:latin typeface="Lucida Sans Unicode"/>
                <a:cs typeface="Lucida Sans Unicode"/>
              </a:rPr>
              <a:t> </a:t>
            </a:r>
            <a:r>
              <a:rPr sz="1600" spc="-190" dirty="0" smtClean="0">
                <a:solidFill>
                  <a:srgbClr val="506067"/>
                </a:solidFill>
                <a:latin typeface="Lucida Sans Unicode"/>
                <a:cs typeface="Lucida Sans Unicode"/>
              </a:rPr>
              <a:t>A</a:t>
            </a:r>
            <a:r>
              <a:rPr sz="1600" spc="-155" dirty="0" smtClean="0">
                <a:solidFill>
                  <a:srgbClr val="506067"/>
                </a:solidFill>
                <a:latin typeface="Lucida Sans Unicode"/>
                <a:cs typeface="Lucida Sans Unicode"/>
              </a:rPr>
              <a:t>bnah</a:t>
            </a:r>
            <a:r>
              <a:rPr sz="1600" spc="-245" dirty="0" smtClean="0">
                <a:solidFill>
                  <a:srgbClr val="506067"/>
                </a:solidFill>
                <a:latin typeface="Lucida Sans Unicode"/>
                <a:cs typeface="Lucida Sans Unicode"/>
              </a:rPr>
              <a:t>m</a:t>
            </a:r>
            <a:r>
              <a:rPr sz="1600" spc="-100" dirty="0" smtClean="0">
                <a:solidFill>
                  <a:srgbClr val="506067"/>
                </a:solidFill>
                <a:latin typeface="Lucida Sans Unicode"/>
                <a:cs typeface="Lucida Sans Unicode"/>
              </a:rPr>
              <a:t>e</a:t>
            </a:r>
            <a:r>
              <a:rPr sz="1600" spc="-150"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d</a:t>
            </a:r>
            <a:r>
              <a:rPr sz="1600" spc="-130"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r</a:t>
            </a:r>
            <a:r>
              <a:rPr sz="1600" spc="-140" dirty="0" smtClean="0">
                <a:solidFill>
                  <a:srgbClr val="506067"/>
                </a:solidFill>
                <a:latin typeface="Lucida Sans Unicode"/>
                <a:cs typeface="Lucida Sans Unicode"/>
              </a:rPr>
              <a:t> </a:t>
            </a:r>
            <a:r>
              <a:rPr sz="1600" spc="-195" dirty="0" smtClean="0">
                <a:solidFill>
                  <a:srgbClr val="506067"/>
                </a:solidFill>
                <a:latin typeface="Lucida Sans Unicode"/>
                <a:cs typeface="Lucida Sans Unicode"/>
              </a:rPr>
              <a:t>O</a:t>
            </a:r>
            <a:r>
              <a:rPr sz="1600" spc="-180" dirty="0" smtClean="0">
                <a:solidFill>
                  <a:srgbClr val="506067"/>
                </a:solidFill>
                <a:latin typeface="Lucida Sans Unicode"/>
                <a:cs typeface="Lucida Sans Unicode"/>
              </a:rPr>
              <a:t>dds</a:t>
            </a:r>
            <a:r>
              <a:rPr sz="1600" spc="-135" dirty="0" smtClean="0">
                <a:solidFill>
                  <a:srgbClr val="506067"/>
                </a:solidFill>
                <a:latin typeface="Lucida Sans Unicode"/>
                <a:cs typeface="Lucida Sans Unicode"/>
              </a:rPr>
              <a:t> </a:t>
            </a:r>
            <a:r>
              <a:rPr sz="1600" spc="-45" dirty="0" smtClean="0">
                <a:solidFill>
                  <a:srgbClr val="506067"/>
                </a:solidFill>
                <a:latin typeface="Lucida Sans Unicode"/>
                <a:cs typeface="Lucida Sans Unicode"/>
              </a:rPr>
              <a:t>(</a:t>
            </a:r>
            <a:r>
              <a:rPr sz="1600" spc="-195" dirty="0" smtClean="0">
                <a:solidFill>
                  <a:srgbClr val="506067"/>
                </a:solidFill>
                <a:latin typeface="Lucida Sans Unicode"/>
                <a:cs typeface="Lucida Sans Unicode"/>
              </a:rPr>
              <a:t>Odd</a:t>
            </a:r>
            <a:r>
              <a:rPr sz="1600" spc="-160" dirty="0" smtClean="0">
                <a:solidFill>
                  <a:srgbClr val="506067"/>
                </a:solidFill>
                <a:latin typeface="Lucida Sans Unicode"/>
                <a:cs typeface="Lucida Sans Unicode"/>
              </a:rPr>
              <a:t>s</a:t>
            </a:r>
            <a:r>
              <a:rPr sz="1575" spc="-127" baseline="-21164" dirty="0" smtClean="0">
                <a:solidFill>
                  <a:srgbClr val="506067"/>
                </a:solidFill>
                <a:latin typeface="Lucida Sans Unicode"/>
                <a:cs typeface="Lucida Sans Unicode"/>
              </a:rPr>
              <a:t>nach</a:t>
            </a:r>
            <a:r>
              <a:rPr sz="1575" spc="44" baseline="-21164" dirty="0" smtClean="0">
                <a:solidFill>
                  <a:srgbClr val="506067"/>
                </a:solidFill>
                <a:latin typeface="Lucida Sans Unicode"/>
                <a:cs typeface="Lucida Sans Unicode"/>
              </a:rPr>
              <a:t> </a:t>
            </a:r>
            <a:r>
              <a:rPr sz="1600" spc="-484" dirty="0" smtClean="0">
                <a:solidFill>
                  <a:srgbClr val="506067"/>
                </a:solidFill>
                <a:latin typeface="Lucida Sans Unicode"/>
                <a:cs typeface="Lucida Sans Unicode"/>
              </a:rPr>
              <a:t>&lt;</a:t>
            </a:r>
            <a:r>
              <a:rPr sz="1600" spc="-140" dirty="0" smtClean="0">
                <a:solidFill>
                  <a:srgbClr val="506067"/>
                </a:solidFill>
                <a:latin typeface="Lucida Sans Unicode"/>
                <a:cs typeface="Lucida Sans Unicode"/>
              </a:rPr>
              <a:t> </a:t>
            </a:r>
            <a:r>
              <a:rPr sz="1600" spc="-195" dirty="0" smtClean="0">
                <a:solidFill>
                  <a:srgbClr val="506067"/>
                </a:solidFill>
                <a:latin typeface="Lucida Sans Unicode"/>
                <a:cs typeface="Lucida Sans Unicode"/>
              </a:rPr>
              <a:t>Odd</a:t>
            </a:r>
            <a:r>
              <a:rPr sz="1600" spc="-180" dirty="0" smtClean="0">
                <a:solidFill>
                  <a:srgbClr val="506067"/>
                </a:solidFill>
                <a:latin typeface="Lucida Sans Unicode"/>
                <a:cs typeface="Lucida Sans Unicode"/>
              </a:rPr>
              <a:t>s</a:t>
            </a:r>
            <a:r>
              <a:rPr sz="1575" spc="-127" baseline="-21164" dirty="0" smtClean="0">
                <a:solidFill>
                  <a:srgbClr val="506067"/>
                </a:solidFill>
                <a:latin typeface="Lucida Sans Unicode"/>
                <a:cs typeface="Lucida Sans Unicode"/>
              </a:rPr>
              <a:t>vo</a:t>
            </a:r>
            <a:r>
              <a:rPr sz="1575" spc="-97" baseline="-21164" dirty="0" smtClean="0">
                <a:solidFill>
                  <a:srgbClr val="506067"/>
                </a:solidFill>
                <a:latin typeface="Lucida Sans Unicode"/>
                <a:cs typeface="Lucida Sans Unicode"/>
              </a:rPr>
              <a:t>r</a:t>
            </a:r>
            <a:r>
              <a:rPr sz="1600" spc="-40" dirty="0" smtClean="0">
                <a:solidFill>
                  <a:srgbClr val="506067"/>
                </a:solidFill>
                <a:latin typeface="Lucida Sans Unicode"/>
                <a:cs typeface="Lucida Sans Unicode"/>
              </a:rPr>
              <a:t>)</a:t>
            </a:r>
            <a:endParaRPr sz="1600" dirty="0">
              <a:latin typeface="Lucida Sans Unicode"/>
              <a:cs typeface="Lucida Sans Unicode"/>
            </a:endParaRPr>
          </a:p>
          <a:p>
            <a:pPr>
              <a:lnSpc>
                <a:spcPts val="550"/>
              </a:lnSpc>
              <a:spcBef>
                <a:spcPts val="49"/>
              </a:spcBef>
              <a:buClr>
                <a:srgbClr val="910A2F"/>
              </a:buClr>
              <a:buFont typeface="Webdings"/>
              <a:buChar char="■"/>
            </a:pPr>
            <a:endParaRPr sz="550" dirty="0"/>
          </a:p>
          <a:p>
            <a:pPr marL="280670" indent="-268605">
              <a:lnSpc>
                <a:spcPct val="100000"/>
              </a:lnSpc>
              <a:buClr>
                <a:srgbClr val="910A2F"/>
              </a:buClr>
              <a:buFont typeface="Webdings"/>
              <a:buChar char="■"/>
              <a:tabLst>
                <a:tab pos="280670" algn="l"/>
              </a:tabLst>
            </a:pPr>
            <a:r>
              <a:rPr sz="1600" spc="-229" dirty="0" smtClean="0">
                <a:solidFill>
                  <a:srgbClr val="506067"/>
                </a:solidFill>
                <a:latin typeface="Lucida Sans Unicode"/>
                <a:cs typeface="Lucida Sans Unicode"/>
              </a:rPr>
              <a:t>Z</a:t>
            </a:r>
            <a:r>
              <a:rPr sz="1600" spc="-200" dirty="0" smtClean="0">
                <a:solidFill>
                  <a:srgbClr val="506067"/>
                </a:solidFill>
                <a:latin typeface="Lucida Sans Unicode"/>
                <a:cs typeface="Lucida Sans Unicode"/>
              </a:rPr>
              <a:t>u</a:t>
            </a:r>
            <a:r>
              <a:rPr sz="1600" spc="-170" dirty="0" smtClean="0">
                <a:solidFill>
                  <a:srgbClr val="506067"/>
                </a:solidFill>
                <a:latin typeface="Lucida Sans Unicode"/>
                <a:cs typeface="Lucida Sans Unicode"/>
              </a:rPr>
              <a:t>s</a:t>
            </a:r>
            <a:r>
              <a:rPr sz="1600" spc="-125" dirty="0" smtClean="0">
                <a:solidFill>
                  <a:srgbClr val="506067"/>
                </a:solidFill>
                <a:latin typeface="Lucida Sans Unicode"/>
                <a:cs typeface="Lucida Sans Unicode"/>
              </a:rPr>
              <a:t>a</a:t>
            </a:r>
            <a:r>
              <a:rPr sz="1600" spc="-229" dirty="0" smtClean="0">
                <a:solidFill>
                  <a:srgbClr val="506067"/>
                </a:solidFill>
                <a:latin typeface="Lucida Sans Unicode"/>
                <a:cs typeface="Lucida Sans Unicode"/>
              </a:rPr>
              <a:t>mm</a:t>
            </a:r>
            <a:r>
              <a:rPr sz="1600" spc="-105" dirty="0" smtClean="0">
                <a:solidFill>
                  <a:srgbClr val="506067"/>
                </a:solidFill>
                <a:latin typeface="Lucida Sans Unicode"/>
                <a:cs typeface="Lucida Sans Unicode"/>
              </a:rPr>
              <a:t>e</a:t>
            </a:r>
            <a:r>
              <a:rPr sz="1600" spc="-145" dirty="0" smtClean="0">
                <a:solidFill>
                  <a:srgbClr val="506067"/>
                </a:solidFill>
                <a:latin typeface="Lucida Sans Unicode"/>
                <a:cs typeface="Lucida Sans Unicode"/>
              </a:rPr>
              <a:t>nha</a:t>
            </a:r>
            <a:r>
              <a:rPr sz="1600" spc="-210" dirty="0" smtClean="0">
                <a:solidFill>
                  <a:srgbClr val="506067"/>
                </a:solidFill>
                <a:latin typeface="Lucida Sans Unicode"/>
                <a:cs typeface="Lucida Sans Unicode"/>
              </a:rPr>
              <a:t>ng</a:t>
            </a:r>
            <a:r>
              <a:rPr sz="1600" spc="-145" dirty="0" smtClean="0">
                <a:solidFill>
                  <a:srgbClr val="506067"/>
                </a:solidFill>
                <a:latin typeface="Lucida Sans Unicode"/>
                <a:cs typeface="Lucida Sans Unicode"/>
              </a:rPr>
              <a:t> </a:t>
            </a:r>
            <a:r>
              <a:rPr sz="1600" spc="-180" dirty="0" smtClean="0">
                <a:solidFill>
                  <a:srgbClr val="506067"/>
                </a:solidFill>
                <a:latin typeface="Lucida Sans Unicode"/>
                <a:cs typeface="Lucida Sans Unicode"/>
              </a:rPr>
              <a:t>Od</a:t>
            </a:r>
            <a:r>
              <a:rPr sz="1600" spc="-175" dirty="0" smtClean="0">
                <a:solidFill>
                  <a:srgbClr val="506067"/>
                </a:solidFill>
                <a:latin typeface="Lucida Sans Unicode"/>
                <a:cs typeface="Lucida Sans Unicode"/>
              </a:rPr>
              <a:t>d</a:t>
            </a:r>
            <a:r>
              <a:rPr sz="1600" spc="-200" dirty="0" smtClean="0">
                <a:solidFill>
                  <a:srgbClr val="506067"/>
                </a:solidFill>
                <a:latin typeface="Lucida Sans Unicode"/>
                <a:cs typeface="Lucida Sans Unicode"/>
              </a:rPr>
              <a:t>s</a:t>
            </a:r>
            <a:r>
              <a:rPr sz="1600" spc="-145" dirty="0" smtClean="0">
                <a:solidFill>
                  <a:srgbClr val="506067"/>
                </a:solidFill>
                <a:latin typeface="Lucida Sans Unicode"/>
                <a:cs typeface="Lucida Sans Unicode"/>
              </a:rPr>
              <a:t> </a:t>
            </a:r>
            <a:r>
              <a:rPr sz="1600" spc="-160" dirty="0" smtClean="0">
                <a:solidFill>
                  <a:srgbClr val="506067"/>
                </a:solidFill>
                <a:latin typeface="Lucida Sans Unicode"/>
                <a:cs typeface="Lucida Sans Unicode"/>
              </a:rPr>
              <a:t>R</a:t>
            </a:r>
            <a:r>
              <a:rPr sz="1600" spc="-125" dirty="0" smtClean="0">
                <a:solidFill>
                  <a:srgbClr val="506067"/>
                </a:solidFill>
                <a:latin typeface="Lucida Sans Unicode"/>
                <a:cs typeface="Lucida Sans Unicode"/>
              </a:rPr>
              <a:t>a</a:t>
            </a:r>
            <a:r>
              <a:rPr sz="1600" spc="-7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200" dirty="0" smtClean="0">
                <a:solidFill>
                  <a:srgbClr val="506067"/>
                </a:solidFill>
                <a:latin typeface="Lucida Sans Unicode"/>
                <a:cs typeface="Lucida Sans Unicode"/>
              </a:rPr>
              <a:t>s</a:t>
            </a:r>
            <a:r>
              <a:rPr sz="1600" spc="-150" dirty="0" smtClean="0">
                <a:solidFill>
                  <a:srgbClr val="506067"/>
                </a:solidFill>
                <a:latin typeface="Lucida Sans Unicode"/>
                <a:cs typeface="Lucida Sans Unicode"/>
              </a:rPr>
              <a:t> </a:t>
            </a:r>
            <a:r>
              <a:rPr sz="1600" spc="-160" dirty="0" smtClean="0">
                <a:solidFill>
                  <a:srgbClr val="506067"/>
                </a:solidFill>
                <a:latin typeface="Lucida Sans Unicode"/>
                <a:cs typeface="Lucida Sans Unicode"/>
              </a:rPr>
              <a:t>und</a:t>
            </a:r>
            <a:r>
              <a:rPr sz="1600" spc="-150" dirty="0" smtClean="0">
                <a:solidFill>
                  <a:srgbClr val="506067"/>
                </a:solidFill>
                <a:latin typeface="Lucida Sans Unicode"/>
                <a:cs typeface="Lucida Sans Unicode"/>
              </a:rPr>
              <a:t> </a:t>
            </a:r>
            <a:r>
              <a:rPr sz="1600" spc="-185"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50" dirty="0" smtClean="0">
                <a:solidFill>
                  <a:srgbClr val="506067"/>
                </a:solidFill>
                <a:latin typeface="Lucida Sans Unicode"/>
                <a:cs typeface="Lucida Sans Unicode"/>
              </a:rPr>
              <a:t>g</a:t>
            </a:r>
            <a:r>
              <a:rPr sz="1600" spc="-130"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04" dirty="0" smtClean="0">
                <a:solidFill>
                  <a:srgbClr val="506067"/>
                </a:solidFill>
                <a:latin typeface="Lucida Sans Unicode"/>
                <a:cs typeface="Lucida Sans Unicode"/>
              </a:rPr>
              <a:t>ss</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150" dirty="0" smtClean="0">
                <a:solidFill>
                  <a:srgbClr val="506067"/>
                </a:solidFill>
                <a:latin typeface="Lucida Sans Unicode"/>
                <a:cs typeface="Lucida Sans Unicode"/>
              </a:rPr>
              <a:t>n</a:t>
            </a:r>
            <a:r>
              <a:rPr sz="1600" spc="-204" dirty="0" smtClean="0">
                <a:solidFill>
                  <a:srgbClr val="506067"/>
                </a:solidFill>
                <a:latin typeface="Lucida Sans Unicode"/>
                <a:cs typeface="Lucida Sans Unicode"/>
              </a:rPr>
              <a:t>s</a:t>
            </a:r>
            <a:r>
              <a:rPr sz="1600" spc="-270" dirty="0" smtClean="0">
                <a:solidFill>
                  <a:srgbClr val="506067"/>
                </a:solidFill>
                <a:latin typeface="Lucida Sans Unicode"/>
                <a:cs typeface="Lucida Sans Unicode"/>
              </a:rPr>
              <a:t>k</a:t>
            </a:r>
            <a:r>
              <a:rPr sz="1600" spc="-135" dirty="0" smtClean="0">
                <a:solidFill>
                  <a:srgbClr val="506067"/>
                </a:solidFill>
                <a:latin typeface="Lucida Sans Unicode"/>
                <a:cs typeface="Lucida Sans Unicode"/>
              </a:rPr>
              <a:t>oe</a:t>
            </a:r>
            <a:r>
              <a:rPr sz="1600" spc="-120" dirty="0" smtClean="0">
                <a:solidFill>
                  <a:srgbClr val="506067"/>
                </a:solidFill>
                <a:latin typeface="Lucida Sans Unicode"/>
                <a:cs typeface="Lucida Sans Unicode"/>
              </a:rPr>
              <a:t>f</a:t>
            </a:r>
            <a:r>
              <a:rPr sz="1600" spc="-105" dirty="0" smtClean="0">
                <a:solidFill>
                  <a:srgbClr val="506067"/>
                </a:solidFill>
                <a:latin typeface="Lucida Sans Unicode"/>
                <a:cs typeface="Lucida Sans Unicode"/>
              </a:rPr>
              <a:t>f</a:t>
            </a:r>
            <a:r>
              <a:rPr sz="1600" spc="-95" dirty="0" smtClean="0">
                <a:solidFill>
                  <a:srgbClr val="506067"/>
                </a:solidFill>
                <a:latin typeface="Lucida Sans Unicode"/>
                <a:cs typeface="Lucida Sans Unicode"/>
              </a:rPr>
              <a:t>i</a:t>
            </a:r>
            <a:r>
              <a:rPr sz="1600" spc="-290" dirty="0" smtClean="0">
                <a:solidFill>
                  <a:srgbClr val="506067"/>
                </a:solidFill>
                <a:latin typeface="Lucida Sans Unicode"/>
                <a:cs typeface="Lucida Sans Unicode"/>
              </a:rPr>
              <a:t>z</a:t>
            </a:r>
            <a:r>
              <a:rPr sz="1600" spc="-95" dirty="0" smtClean="0">
                <a:solidFill>
                  <a:srgbClr val="506067"/>
                </a:solidFill>
                <a:latin typeface="Lucida Sans Unicode"/>
                <a:cs typeface="Lucida Sans Unicode"/>
              </a:rPr>
              <a:t>i</a:t>
            </a:r>
            <a:r>
              <a:rPr sz="1600" spc="-105" dirty="0" smtClean="0">
                <a:solidFill>
                  <a:srgbClr val="506067"/>
                </a:solidFill>
                <a:latin typeface="Lucida Sans Unicode"/>
                <a:cs typeface="Lucida Sans Unicode"/>
              </a:rPr>
              <a:t>e</a:t>
            </a:r>
            <a:r>
              <a:rPr sz="1600" spc="-175" dirty="0" smtClean="0">
                <a:solidFill>
                  <a:srgbClr val="506067"/>
                </a:solidFill>
                <a:latin typeface="Lucida Sans Unicode"/>
                <a:cs typeface="Lucida Sans Unicode"/>
              </a:rPr>
              <a:t>n</a:t>
            </a:r>
            <a:r>
              <a:rPr sz="1600" spc="-8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e</a:t>
            </a:r>
            <a:r>
              <a:rPr sz="1600" spc="-120" dirty="0" smtClean="0">
                <a:solidFill>
                  <a:srgbClr val="506067"/>
                </a:solidFill>
                <a:latin typeface="Lucida Sans Unicode"/>
                <a:cs typeface="Lucida Sans Unicode"/>
              </a:rPr>
              <a:t>n:</a:t>
            </a:r>
            <a:r>
              <a:rPr sz="1600" spc="-130" dirty="0" smtClean="0">
                <a:solidFill>
                  <a:srgbClr val="506067"/>
                </a:solidFill>
                <a:latin typeface="Lucida Sans Unicode"/>
                <a:cs typeface="Lucida Sans Unicode"/>
              </a:rPr>
              <a:t> </a:t>
            </a:r>
            <a:r>
              <a:rPr sz="1600" spc="-195" dirty="0" smtClean="0">
                <a:solidFill>
                  <a:srgbClr val="506067"/>
                </a:solidFill>
                <a:latin typeface="Lucida Sans Unicode"/>
                <a:cs typeface="Lucida Sans Unicode"/>
              </a:rPr>
              <a:t>O</a:t>
            </a:r>
            <a:r>
              <a:rPr sz="1600" spc="-175" dirty="0" smtClean="0">
                <a:solidFill>
                  <a:srgbClr val="506067"/>
                </a:solidFill>
                <a:latin typeface="Lucida Sans Unicode"/>
                <a:cs typeface="Lucida Sans Unicode"/>
              </a:rPr>
              <a:t>dd</a:t>
            </a:r>
            <a:r>
              <a:rPr sz="1600" spc="-200" dirty="0" smtClean="0">
                <a:solidFill>
                  <a:srgbClr val="506067"/>
                </a:solidFill>
                <a:latin typeface="Lucida Sans Unicode"/>
                <a:cs typeface="Lucida Sans Unicode"/>
              </a:rPr>
              <a:t>s</a:t>
            </a:r>
            <a:r>
              <a:rPr sz="1600" spc="-135" dirty="0" smtClean="0">
                <a:solidFill>
                  <a:srgbClr val="506067"/>
                </a:solidFill>
                <a:latin typeface="Lucida Sans Unicode"/>
                <a:cs typeface="Lucida Sans Unicode"/>
              </a:rPr>
              <a:t> </a:t>
            </a:r>
            <a:r>
              <a:rPr sz="1600" spc="-150" dirty="0" smtClean="0">
                <a:solidFill>
                  <a:srgbClr val="506067"/>
                </a:solidFill>
                <a:latin typeface="Lucida Sans Unicode"/>
                <a:cs typeface="Lucida Sans Unicode"/>
              </a:rPr>
              <a:t>R</a:t>
            </a:r>
            <a:r>
              <a:rPr sz="1600" spc="-135" dirty="0" smtClean="0">
                <a:solidFill>
                  <a:srgbClr val="506067"/>
                </a:solidFill>
                <a:latin typeface="Lucida Sans Unicode"/>
                <a:cs typeface="Lucida Sans Unicode"/>
              </a:rPr>
              <a:t>a</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50" dirty="0" smtClean="0">
                <a:solidFill>
                  <a:srgbClr val="506067"/>
                </a:solidFill>
                <a:latin typeface="Lucida Sans Unicode"/>
                <a:cs typeface="Lucida Sans Unicode"/>
              </a:rPr>
              <a:t>o </a:t>
            </a:r>
            <a:r>
              <a:rPr sz="1600" spc="-484"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spc="-100" dirty="0" smtClean="0">
                <a:solidFill>
                  <a:srgbClr val="506067"/>
                </a:solidFill>
                <a:latin typeface="Lucida Sans Unicode"/>
                <a:cs typeface="Lucida Sans Unicode"/>
              </a:rPr>
              <a:t>E</a:t>
            </a:r>
            <a:r>
              <a:rPr sz="1600" spc="-295" dirty="0" smtClean="0">
                <a:solidFill>
                  <a:srgbClr val="506067"/>
                </a:solidFill>
                <a:latin typeface="Lucida Sans Unicode"/>
                <a:cs typeface="Lucida Sans Unicode"/>
              </a:rPr>
              <a:t>x</a:t>
            </a:r>
            <a:r>
              <a:rPr sz="1600" spc="-175" dirty="0" smtClean="0">
                <a:solidFill>
                  <a:srgbClr val="506067"/>
                </a:solidFill>
                <a:latin typeface="Lucida Sans Unicode"/>
                <a:cs typeface="Lucida Sans Unicode"/>
              </a:rPr>
              <a:t>p</a:t>
            </a:r>
            <a:r>
              <a:rPr sz="1600" spc="-60" dirty="0" smtClean="0">
                <a:solidFill>
                  <a:srgbClr val="506067"/>
                </a:solidFill>
                <a:latin typeface="Lucida Sans Unicode"/>
                <a:cs typeface="Lucida Sans Unicode"/>
              </a:rPr>
              <a:t>(B</a:t>
            </a:r>
            <a:r>
              <a:rPr sz="1600" spc="-40" dirty="0" smtClean="0">
                <a:solidFill>
                  <a:srgbClr val="506067"/>
                </a:solidFill>
                <a:latin typeface="Lucida Sans Unicode"/>
                <a:cs typeface="Lucida Sans Unicode"/>
              </a:rPr>
              <a:t>)</a:t>
            </a:r>
            <a:r>
              <a:rPr sz="1600" spc="-130" dirty="0" smtClean="0">
                <a:solidFill>
                  <a:srgbClr val="506067"/>
                </a:solidFill>
                <a:latin typeface="Lucida Sans Unicode"/>
                <a:cs typeface="Lucida Sans Unicode"/>
              </a:rPr>
              <a:t> </a:t>
            </a:r>
            <a:r>
              <a:rPr sz="1600" spc="-484"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575" spc="-104" baseline="26455" dirty="0" smtClean="0">
                <a:solidFill>
                  <a:srgbClr val="506067"/>
                </a:solidFill>
                <a:latin typeface="Lucida Sans Unicode"/>
                <a:cs typeface="Lucida Sans Unicode"/>
              </a:rPr>
              <a:t>β</a:t>
            </a:r>
            <a:endParaRPr sz="1575" baseline="26455" dirty="0">
              <a:latin typeface="Lucida Sans Unicode"/>
              <a:cs typeface="Lucida Sans Unicode"/>
            </a:endParaRPr>
          </a:p>
          <a:p>
            <a:pPr>
              <a:lnSpc>
                <a:spcPts val="550"/>
              </a:lnSpc>
              <a:spcBef>
                <a:spcPts val="49"/>
              </a:spcBef>
              <a:buClr>
                <a:srgbClr val="910A2F"/>
              </a:buClr>
              <a:buFont typeface="Webdings"/>
              <a:buChar char="■"/>
            </a:pPr>
            <a:endParaRPr sz="550" dirty="0"/>
          </a:p>
          <a:p>
            <a:pPr marL="280670" indent="-268605">
              <a:lnSpc>
                <a:spcPct val="100000"/>
              </a:lnSpc>
              <a:buClr>
                <a:srgbClr val="910A2F"/>
              </a:buClr>
              <a:buFont typeface="Webdings"/>
              <a:buChar char="■"/>
              <a:tabLst>
                <a:tab pos="280670" algn="l"/>
              </a:tabLst>
            </a:pPr>
            <a:r>
              <a:rPr sz="1600" spc="-180" dirty="0" smtClean="0">
                <a:solidFill>
                  <a:srgbClr val="506067"/>
                </a:solidFill>
                <a:latin typeface="Lucida Sans Unicode"/>
                <a:cs typeface="Lucida Sans Unicode"/>
              </a:rPr>
              <a:t>Od</a:t>
            </a:r>
            <a:r>
              <a:rPr sz="1600" spc="-175" dirty="0" smtClean="0">
                <a:solidFill>
                  <a:srgbClr val="506067"/>
                </a:solidFill>
                <a:latin typeface="Lucida Sans Unicode"/>
                <a:cs typeface="Lucida Sans Unicode"/>
              </a:rPr>
              <a:t>d</a:t>
            </a:r>
            <a:r>
              <a:rPr sz="1600" spc="-200" dirty="0" smtClean="0">
                <a:solidFill>
                  <a:srgbClr val="506067"/>
                </a:solidFill>
                <a:latin typeface="Lucida Sans Unicode"/>
                <a:cs typeface="Lucida Sans Unicode"/>
              </a:rPr>
              <a:t>s</a:t>
            </a:r>
            <a:r>
              <a:rPr sz="1600" spc="-150" dirty="0" smtClean="0">
                <a:solidFill>
                  <a:srgbClr val="506067"/>
                </a:solidFill>
                <a:latin typeface="Lucida Sans Unicode"/>
                <a:cs typeface="Lucida Sans Unicode"/>
              </a:rPr>
              <a:t> </a:t>
            </a:r>
            <a:r>
              <a:rPr sz="1600" spc="-160" dirty="0" smtClean="0">
                <a:solidFill>
                  <a:srgbClr val="506067"/>
                </a:solidFill>
                <a:latin typeface="Lucida Sans Unicode"/>
                <a:cs typeface="Lucida Sans Unicode"/>
              </a:rPr>
              <a:t>R</a:t>
            </a:r>
            <a:r>
              <a:rPr sz="1600" spc="-125" dirty="0" smtClean="0">
                <a:solidFill>
                  <a:srgbClr val="506067"/>
                </a:solidFill>
                <a:latin typeface="Lucida Sans Unicode"/>
                <a:cs typeface="Lucida Sans Unicode"/>
              </a:rPr>
              <a:t>a</a:t>
            </a:r>
            <a:r>
              <a:rPr sz="1600" spc="-7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50" dirty="0" smtClean="0">
                <a:solidFill>
                  <a:srgbClr val="506067"/>
                </a:solidFill>
                <a:latin typeface="Lucida Sans Unicode"/>
                <a:cs typeface="Lucida Sans Unicode"/>
              </a:rPr>
              <a:t>o</a:t>
            </a:r>
            <a:r>
              <a:rPr sz="1600" spc="-140" dirty="0" smtClean="0">
                <a:solidFill>
                  <a:srgbClr val="506067"/>
                </a:solidFill>
                <a:latin typeface="Lucida Sans Unicode"/>
                <a:cs typeface="Lucida Sans Unicode"/>
              </a:rPr>
              <a:t> </a:t>
            </a:r>
            <a:r>
              <a:rPr sz="1600" spc="-484"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spc="-215" dirty="0" smtClean="0">
                <a:solidFill>
                  <a:srgbClr val="506067"/>
                </a:solidFill>
                <a:latin typeface="Lucida Sans Unicode"/>
                <a:cs typeface="Lucida Sans Unicode"/>
              </a:rPr>
              <a:t>1</a:t>
            </a:r>
            <a:r>
              <a:rPr sz="1600" spc="-155" dirty="0" smtClean="0">
                <a:solidFill>
                  <a:srgbClr val="506067"/>
                </a:solidFill>
                <a:latin typeface="Lucida Sans Unicode"/>
                <a:cs typeface="Lucida Sans Unicode"/>
              </a:rPr>
              <a:t> </a:t>
            </a:r>
            <a:r>
              <a:rPr sz="1600" spc="-114" dirty="0" smtClean="0">
                <a:solidFill>
                  <a:srgbClr val="506067"/>
                </a:solidFill>
                <a:latin typeface="Lucida Sans Unicode"/>
                <a:cs typeface="Lucida Sans Unicode"/>
              </a:rPr>
              <a:t>w</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nn</a:t>
            </a:r>
            <a:r>
              <a:rPr sz="1600" spc="-120" dirty="0" smtClean="0">
                <a:solidFill>
                  <a:srgbClr val="506067"/>
                </a:solidFill>
                <a:latin typeface="Lucida Sans Unicode"/>
                <a:cs typeface="Lucida Sans Unicode"/>
              </a:rPr>
              <a:t> </a:t>
            </a:r>
            <a:r>
              <a:rPr sz="1600" spc="-185"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50" dirty="0" smtClean="0">
                <a:solidFill>
                  <a:srgbClr val="506067"/>
                </a:solidFill>
                <a:latin typeface="Lucida Sans Unicode"/>
                <a:cs typeface="Lucida Sans Unicode"/>
              </a:rPr>
              <a:t>g</a:t>
            </a:r>
            <a:r>
              <a:rPr sz="1600" spc="-130"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04" dirty="0" smtClean="0">
                <a:solidFill>
                  <a:srgbClr val="506067"/>
                </a:solidFill>
                <a:latin typeface="Lucida Sans Unicode"/>
                <a:cs typeface="Lucida Sans Unicode"/>
              </a:rPr>
              <a:t>ss</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150" dirty="0" smtClean="0">
                <a:solidFill>
                  <a:srgbClr val="506067"/>
                </a:solidFill>
                <a:latin typeface="Lucida Sans Unicode"/>
                <a:cs typeface="Lucida Sans Unicode"/>
              </a:rPr>
              <a:t>n</a:t>
            </a:r>
            <a:r>
              <a:rPr sz="1600" spc="-204" dirty="0" smtClean="0">
                <a:solidFill>
                  <a:srgbClr val="506067"/>
                </a:solidFill>
                <a:latin typeface="Lucida Sans Unicode"/>
                <a:cs typeface="Lucida Sans Unicode"/>
              </a:rPr>
              <a:t>s</a:t>
            </a:r>
            <a:r>
              <a:rPr sz="1600" spc="-270" dirty="0" smtClean="0">
                <a:solidFill>
                  <a:srgbClr val="506067"/>
                </a:solidFill>
                <a:latin typeface="Lucida Sans Unicode"/>
                <a:cs typeface="Lucida Sans Unicode"/>
              </a:rPr>
              <a:t>k</a:t>
            </a:r>
            <a:r>
              <a:rPr sz="1600" spc="-135" dirty="0" smtClean="0">
                <a:solidFill>
                  <a:srgbClr val="506067"/>
                </a:solidFill>
                <a:latin typeface="Lucida Sans Unicode"/>
                <a:cs typeface="Lucida Sans Unicode"/>
              </a:rPr>
              <a:t>oe</a:t>
            </a:r>
            <a:r>
              <a:rPr sz="1600" spc="-120" dirty="0" smtClean="0">
                <a:solidFill>
                  <a:srgbClr val="506067"/>
                </a:solidFill>
                <a:latin typeface="Lucida Sans Unicode"/>
                <a:cs typeface="Lucida Sans Unicode"/>
              </a:rPr>
              <a:t>f</a:t>
            </a:r>
            <a:r>
              <a:rPr sz="1600" spc="-110" dirty="0" smtClean="0">
                <a:solidFill>
                  <a:srgbClr val="506067"/>
                </a:solidFill>
                <a:latin typeface="Lucida Sans Unicode"/>
                <a:cs typeface="Lucida Sans Unicode"/>
              </a:rPr>
              <a:t>f</a:t>
            </a:r>
            <a:r>
              <a:rPr sz="1600" spc="-95" dirty="0" smtClean="0">
                <a:solidFill>
                  <a:srgbClr val="506067"/>
                </a:solidFill>
                <a:latin typeface="Lucida Sans Unicode"/>
                <a:cs typeface="Lucida Sans Unicode"/>
              </a:rPr>
              <a:t>i</a:t>
            </a:r>
            <a:r>
              <a:rPr sz="1600" spc="-290" dirty="0" smtClean="0">
                <a:solidFill>
                  <a:srgbClr val="506067"/>
                </a:solidFill>
                <a:latin typeface="Lucida Sans Unicode"/>
                <a:cs typeface="Lucida Sans Unicode"/>
              </a:rPr>
              <a:t>z</a:t>
            </a:r>
            <a:r>
              <a:rPr sz="1600" spc="-95" dirty="0" smtClean="0">
                <a:solidFill>
                  <a:srgbClr val="506067"/>
                </a:solidFill>
                <a:latin typeface="Lucida Sans Unicode"/>
                <a:cs typeface="Lucida Sans Unicode"/>
              </a:rPr>
              <a:t>i</a:t>
            </a:r>
            <a:r>
              <a:rPr sz="1600" spc="-105" dirty="0" smtClean="0">
                <a:solidFill>
                  <a:srgbClr val="506067"/>
                </a:solidFill>
                <a:latin typeface="Lucida Sans Unicode"/>
                <a:cs typeface="Lucida Sans Unicode"/>
              </a:rPr>
              <a:t>e</a:t>
            </a:r>
            <a:r>
              <a:rPr sz="1600" spc="-175" dirty="0" smtClean="0">
                <a:solidFill>
                  <a:srgbClr val="506067"/>
                </a:solidFill>
                <a:latin typeface="Lucida Sans Unicode"/>
                <a:cs typeface="Lucida Sans Unicode"/>
              </a:rPr>
              <a:t>n</a:t>
            </a:r>
            <a:r>
              <a:rPr sz="1600" spc="-70" dirty="0" smtClean="0">
                <a:solidFill>
                  <a:srgbClr val="506067"/>
                </a:solidFill>
                <a:latin typeface="Lucida Sans Unicode"/>
                <a:cs typeface="Lucida Sans Unicode"/>
              </a:rPr>
              <a:t>t</a:t>
            </a:r>
            <a:r>
              <a:rPr sz="1600" spc="-130" dirty="0" smtClean="0">
                <a:solidFill>
                  <a:srgbClr val="506067"/>
                </a:solidFill>
                <a:latin typeface="Lucida Sans Unicode"/>
                <a:cs typeface="Lucida Sans Unicode"/>
              </a:rPr>
              <a:t> </a:t>
            </a:r>
            <a:r>
              <a:rPr sz="1600" spc="-484"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spc="-220" dirty="0" smtClean="0">
                <a:solidFill>
                  <a:srgbClr val="506067"/>
                </a:solidFill>
                <a:latin typeface="Lucida Sans Unicode"/>
                <a:cs typeface="Lucida Sans Unicode"/>
              </a:rPr>
              <a:t>0</a:t>
            </a:r>
            <a:r>
              <a:rPr sz="1600" spc="-114"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spc="-484" dirty="0" smtClean="0">
                <a:solidFill>
                  <a:srgbClr val="506067"/>
                </a:solidFill>
                <a:latin typeface="Lucida Sans Unicode"/>
                <a:cs typeface="Lucida Sans Unicode"/>
              </a:rPr>
              <a:t>&gt;</a:t>
            </a:r>
            <a:r>
              <a:rPr sz="1600" spc="-140" dirty="0" smtClean="0">
                <a:solidFill>
                  <a:srgbClr val="506067"/>
                </a:solidFill>
                <a:latin typeface="Lucida Sans Unicode"/>
                <a:cs typeface="Lucida Sans Unicode"/>
              </a:rPr>
              <a:t> </a:t>
            </a:r>
            <a:r>
              <a:rPr sz="1600" spc="-215" dirty="0" smtClean="0">
                <a:solidFill>
                  <a:srgbClr val="506067"/>
                </a:solidFill>
                <a:latin typeface="Lucida Sans Unicode"/>
                <a:cs typeface="Lucida Sans Unicode"/>
              </a:rPr>
              <a:t>1</a:t>
            </a:r>
            <a:r>
              <a:rPr sz="1600" spc="-140" dirty="0" smtClean="0">
                <a:solidFill>
                  <a:srgbClr val="506067"/>
                </a:solidFill>
                <a:latin typeface="Lucida Sans Unicode"/>
                <a:cs typeface="Lucida Sans Unicode"/>
              </a:rPr>
              <a:t> </a:t>
            </a:r>
            <a:r>
              <a:rPr sz="1600" spc="-114" dirty="0" smtClean="0">
                <a:solidFill>
                  <a:srgbClr val="506067"/>
                </a:solidFill>
                <a:latin typeface="Lucida Sans Unicode"/>
                <a:cs typeface="Lucida Sans Unicode"/>
              </a:rPr>
              <a:t>w</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nn</a:t>
            </a:r>
            <a:r>
              <a:rPr sz="1600" spc="-135" dirty="0" smtClean="0">
                <a:solidFill>
                  <a:srgbClr val="506067"/>
                </a:solidFill>
                <a:latin typeface="Lucida Sans Unicode"/>
                <a:cs typeface="Lucida Sans Unicode"/>
              </a:rPr>
              <a:t> </a:t>
            </a:r>
            <a:r>
              <a:rPr sz="1600" spc="-185"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50" dirty="0" smtClean="0">
                <a:solidFill>
                  <a:srgbClr val="506067"/>
                </a:solidFill>
                <a:latin typeface="Lucida Sans Unicode"/>
                <a:cs typeface="Lucida Sans Unicode"/>
              </a:rPr>
              <a:t>g</a:t>
            </a:r>
            <a:r>
              <a:rPr sz="1600" spc="-130"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04" dirty="0" smtClean="0">
                <a:solidFill>
                  <a:srgbClr val="506067"/>
                </a:solidFill>
                <a:latin typeface="Lucida Sans Unicode"/>
                <a:cs typeface="Lucida Sans Unicode"/>
              </a:rPr>
              <a:t>ss</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150" dirty="0" smtClean="0">
                <a:solidFill>
                  <a:srgbClr val="506067"/>
                </a:solidFill>
                <a:latin typeface="Lucida Sans Unicode"/>
                <a:cs typeface="Lucida Sans Unicode"/>
              </a:rPr>
              <a:t>n</a:t>
            </a:r>
            <a:r>
              <a:rPr sz="1600" spc="-204" dirty="0" smtClean="0">
                <a:solidFill>
                  <a:srgbClr val="506067"/>
                </a:solidFill>
                <a:latin typeface="Lucida Sans Unicode"/>
                <a:cs typeface="Lucida Sans Unicode"/>
              </a:rPr>
              <a:t>s</a:t>
            </a:r>
            <a:r>
              <a:rPr sz="1600" spc="-270" dirty="0" smtClean="0">
                <a:solidFill>
                  <a:srgbClr val="506067"/>
                </a:solidFill>
                <a:latin typeface="Lucida Sans Unicode"/>
                <a:cs typeface="Lucida Sans Unicode"/>
              </a:rPr>
              <a:t>k</a:t>
            </a:r>
            <a:r>
              <a:rPr sz="1600" spc="-135" dirty="0" smtClean="0">
                <a:solidFill>
                  <a:srgbClr val="506067"/>
                </a:solidFill>
                <a:latin typeface="Lucida Sans Unicode"/>
                <a:cs typeface="Lucida Sans Unicode"/>
              </a:rPr>
              <a:t>oe</a:t>
            </a:r>
            <a:r>
              <a:rPr sz="1600" spc="-120" dirty="0" smtClean="0">
                <a:solidFill>
                  <a:srgbClr val="506067"/>
                </a:solidFill>
                <a:latin typeface="Lucida Sans Unicode"/>
                <a:cs typeface="Lucida Sans Unicode"/>
              </a:rPr>
              <a:t>f</a:t>
            </a:r>
            <a:r>
              <a:rPr sz="1600" spc="-105" dirty="0" smtClean="0">
                <a:solidFill>
                  <a:srgbClr val="506067"/>
                </a:solidFill>
                <a:latin typeface="Lucida Sans Unicode"/>
                <a:cs typeface="Lucida Sans Unicode"/>
              </a:rPr>
              <a:t>f</a:t>
            </a:r>
            <a:r>
              <a:rPr sz="1600" spc="-95" dirty="0" smtClean="0">
                <a:solidFill>
                  <a:srgbClr val="506067"/>
                </a:solidFill>
                <a:latin typeface="Lucida Sans Unicode"/>
                <a:cs typeface="Lucida Sans Unicode"/>
              </a:rPr>
              <a:t>i</a:t>
            </a:r>
            <a:r>
              <a:rPr sz="1600" spc="-290" dirty="0" smtClean="0">
                <a:solidFill>
                  <a:srgbClr val="506067"/>
                </a:solidFill>
                <a:latin typeface="Lucida Sans Unicode"/>
                <a:cs typeface="Lucida Sans Unicode"/>
              </a:rPr>
              <a:t>z</a:t>
            </a:r>
            <a:r>
              <a:rPr sz="1600" spc="-95" dirty="0" smtClean="0">
                <a:solidFill>
                  <a:srgbClr val="506067"/>
                </a:solidFill>
                <a:latin typeface="Lucida Sans Unicode"/>
                <a:cs typeface="Lucida Sans Unicode"/>
              </a:rPr>
              <a:t>i</a:t>
            </a:r>
            <a:r>
              <a:rPr sz="1600" spc="-105" dirty="0" smtClean="0">
                <a:solidFill>
                  <a:srgbClr val="506067"/>
                </a:solidFill>
                <a:latin typeface="Lucida Sans Unicode"/>
                <a:cs typeface="Lucida Sans Unicode"/>
              </a:rPr>
              <a:t>e</a:t>
            </a:r>
            <a:r>
              <a:rPr sz="1600" spc="-175" dirty="0" smtClean="0">
                <a:solidFill>
                  <a:srgbClr val="506067"/>
                </a:solidFill>
                <a:latin typeface="Lucida Sans Unicode"/>
                <a:cs typeface="Lucida Sans Unicode"/>
              </a:rPr>
              <a:t>n</a:t>
            </a:r>
            <a:r>
              <a:rPr sz="1600" spc="-70" dirty="0" smtClean="0">
                <a:solidFill>
                  <a:srgbClr val="506067"/>
                </a:solidFill>
                <a:latin typeface="Lucida Sans Unicode"/>
                <a:cs typeface="Lucida Sans Unicode"/>
              </a:rPr>
              <a:t>t</a:t>
            </a:r>
            <a:r>
              <a:rPr sz="1600" spc="-120" dirty="0" smtClean="0">
                <a:solidFill>
                  <a:srgbClr val="506067"/>
                </a:solidFill>
                <a:latin typeface="Lucida Sans Unicode"/>
                <a:cs typeface="Lucida Sans Unicode"/>
              </a:rPr>
              <a:t> </a:t>
            </a:r>
            <a:r>
              <a:rPr sz="1600" spc="-175" dirty="0" smtClean="0">
                <a:solidFill>
                  <a:srgbClr val="506067"/>
                </a:solidFill>
                <a:latin typeface="Lucida Sans Unicode"/>
                <a:cs typeface="Lucida Sans Unicode"/>
              </a:rPr>
              <a:t>p</a:t>
            </a:r>
            <a:r>
              <a:rPr sz="1600" spc="-155" dirty="0" smtClean="0">
                <a:solidFill>
                  <a:srgbClr val="506067"/>
                </a:solidFill>
                <a:latin typeface="Lucida Sans Unicode"/>
                <a:cs typeface="Lucida Sans Unicode"/>
              </a:rPr>
              <a:t>o</a:t>
            </a:r>
            <a:r>
              <a:rPr sz="1600" spc="-190" dirty="0" smtClean="0">
                <a:solidFill>
                  <a:srgbClr val="506067"/>
                </a:solidFill>
                <a:latin typeface="Lucida Sans Unicode"/>
                <a:cs typeface="Lucida Sans Unicode"/>
              </a:rPr>
              <a:t>s</a:t>
            </a:r>
            <a:r>
              <a:rPr sz="1600" spc="-105" dirty="0" smtClean="0">
                <a:solidFill>
                  <a:srgbClr val="506067"/>
                </a:solidFill>
                <a:latin typeface="Lucida Sans Unicode"/>
                <a:cs typeface="Lucida Sans Unicode"/>
              </a:rPr>
              <a:t>i</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20" dirty="0" smtClean="0">
                <a:solidFill>
                  <a:srgbClr val="506067"/>
                </a:solidFill>
                <a:latin typeface="Lucida Sans Unicode"/>
                <a:cs typeface="Lucida Sans Unicode"/>
              </a:rPr>
              <a:t>v</a:t>
            </a:r>
            <a:r>
              <a:rPr sz="1600" spc="-160" dirty="0" smtClean="0">
                <a:solidFill>
                  <a:srgbClr val="506067"/>
                </a:solidFill>
                <a:latin typeface="Lucida Sans Unicode"/>
                <a:cs typeface="Lucida Sans Unicode"/>
              </a:rPr>
              <a:t> </a:t>
            </a:r>
            <a:r>
              <a:rPr sz="1600" spc="-95" dirty="0" smtClean="0">
                <a:solidFill>
                  <a:srgbClr val="506067"/>
                </a:solidFill>
                <a:latin typeface="Lucida Sans Unicode"/>
                <a:cs typeface="Lucida Sans Unicode"/>
              </a:rPr>
              <a:t>i</a:t>
            </a:r>
            <a:r>
              <a:rPr sz="1600" spc="-170" dirty="0" smtClean="0">
                <a:solidFill>
                  <a:srgbClr val="506067"/>
                </a:solidFill>
                <a:latin typeface="Lucida Sans Unicode"/>
                <a:cs typeface="Lucida Sans Unicode"/>
              </a:rPr>
              <a:t>s</a:t>
            </a:r>
            <a:r>
              <a:rPr sz="1600" spc="-110" dirty="0" smtClean="0">
                <a:solidFill>
                  <a:srgbClr val="506067"/>
                </a:solidFill>
                <a:latin typeface="Lucida Sans Unicode"/>
                <a:cs typeface="Lucida Sans Unicode"/>
              </a:rPr>
              <a:t>t</a:t>
            </a:r>
            <a:r>
              <a:rPr sz="1600" spc="-114" dirty="0" smtClean="0">
                <a:solidFill>
                  <a:srgbClr val="506067"/>
                </a:solidFill>
                <a:latin typeface="Lucida Sans Unicode"/>
                <a:cs typeface="Lucida Sans Unicode"/>
              </a:rPr>
              <a:t>,</a:t>
            </a:r>
            <a:endParaRPr sz="1600" dirty="0">
              <a:latin typeface="Lucida Sans Unicode"/>
              <a:cs typeface="Lucida Sans Unicode"/>
            </a:endParaRPr>
          </a:p>
          <a:p>
            <a:pPr marL="280670">
              <a:lnSpc>
                <a:spcPct val="100000"/>
              </a:lnSpc>
            </a:pPr>
            <a:r>
              <a:rPr sz="1600" spc="-484" dirty="0" smtClean="0">
                <a:solidFill>
                  <a:srgbClr val="506067"/>
                </a:solidFill>
                <a:latin typeface="Lucida Sans Unicode"/>
                <a:cs typeface="Lucida Sans Unicode"/>
              </a:rPr>
              <a:t>&lt;</a:t>
            </a:r>
            <a:r>
              <a:rPr sz="1600" spc="-140" dirty="0" smtClean="0">
                <a:solidFill>
                  <a:srgbClr val="506067"/>
                </a:solidFill>
                <a:latin typeface="Lucida Sans Unicode"/>
                <a:cs typeface="Lucida Sans Unicode"/>
              </a:rPr>
              <a:t> </a:t>
            </a:r>
            <a:r>
              <a:rPr sz="1600" spc="-215" dirty="0" smtClean="0">
                <a:solidFill>
                  <a:srgbClr val="506067"/>
                </a:solidFill>
                <a:latin typeface="Lucida Sans Unicode"/>
                <a:cs typeface="Lucida Sans Unicode"/>
              </a:rPr>
              <a:t>1</a:t>
            </a:r>
            <a:r>
              <a:rPr sz="1600" spc="-140" dirty="0" smtClean="0">
                <a:solidFill>
                  <a:srgbClr val="506067"/>
                </a:solidFill>
                <a:latin typeface="Lucida Sans Unicode"/>
                <a:cs typeface="Lucida Sans Unicode"/>
              </a:rPr>
              <a:t> </a:t>
            </a:r>
            <a:r>
              <a:rPr sz="1600" spc="-114" dirty="0" smtClean="0">
                <a:solidFill>
                  <a:srgbClr val="506067"/>
                </a:solidFill>
                <a:latin typeface="Lucida Sans Unicode"/>
                <a:cs typeface="Lucida Sans Unicode"/>
              </a:rPr>
              <a:t>w</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nn</a:t>
            </a:r>
            <a:r>
              <a:rPr sz="1600" spc="-135" dirty="0" smtClean="0">
                <a:solidFill>
                  <a:srgbClr val="506067"/>
                </a:solidFill>
                <a:latin typeface="Lucida Sans Unicode"/>
                <a:cs typeface="Lucida Sans Unicode"/>
              </a:rPr>
              <a:t> </a:t>
            </a:r>
            <a:r>
              <a:rPr sz="1600" spc="-185"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50" dirty="0" smtClean="0">
                <a:solidFill>
                  <a:srgbClr val="506067"/>
                </a:solidFill>
                <a:latin typeface="Lucida Sans Unicode"/>
                <a:cs typeface="Lucida Sans Unicode"/>
              </a:rPr>
              <a:t>g</a:t>
            </a:r>
            <a:r>
              <a:rPr sz="1600" spc="-130"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04" dirty="0" smtClean="0">
                <a:solidFill>
                  <a:srgbClr val="506067"/>
                </a:solidFill>
                <a:latin typeface="Lucida Sans Unicode"/>
                <a:cs typeface="Lucida Sans Unicode"/>
              </a:rPr>
              <a:t>ss</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150" dirty="0" smtClean="0">
                <a:solidFill>
                  <a:srgbClr val="506067"/>
                </a:solidFill>
                <a:latin typeface="Lucida Sans Unicode"/>
                <a:cs typeface="Lucida Sans Unicode"/>
              </a:rPr>
              <a:t>n</a:t>
            </a:r>
            <a:r>
              <a:rPr sz="1600" spc="-204" dirty="0" smtClean="0">
                <a:solidFill>
                  <a:srgbClr val="506067"/>
                </a:solidFill>
                <a:latin typeface="Lucida Sans Unicode"/>
                <a:cs typeface="Lucida Sans Unicode"/>
              </a:rPr>
              <a:t>s</a:t>
            </a:r>
            <a:r>
              <a:rPr sz="1600" spc="-270" dirty="0" smtClean="0">
                <a:solidFill>
                  <a:srgbClr val="506067"/>
                </a:solidFill>
                <a:latin typeface="Lucida Sans Unicode"/>
                <a:cs typeface="Lucida Sans Unicode"/>
              </a:rPr>
              <a:t>k</a:t>
            </a:r>
            <a:r>
              <a:rPr sz="1600" spc="-135" dirty="0" smtClean="0">
                <a:solidFill>
                  <a:srgbClr val="506067"/>
                </a:solidFill>
                <a:latin typeface="Lucida Sans Unicode"/>
                <a:cs typeface="Lucida Sans Unicode"/>
              </a:rPr>
              <a:t>oe</a:t>
            </a:r>
            <a:r>
              <a:rPr sz="1600" spc="-120" dirty="0" smtClean="0">
                <a:solidFill>
                  <a:srgbClr val="506067"/>
                </a:solidFill>
                <a:latin typeface="Lucida Sans Unicode"/>
                <a:cs typeface="Lucida Sans Unicode"/>
              </a:rPr>
              <a:t>f</a:t>
            </a:r>
            <a:r>
              <a:rPr sz="1600" spc="-105" dirty="0" smtClean="0">
                <a:solidFill>
                  <a:srgbClr val="506067"/>
                </a:solidFill>
                <a:latin typeface="Lucida Sans Unicode"/>
                <a:cs typeface="Lucida Sans Unicode"/>
              </a:rPr>
              <a:t>f</a:t>
            </a:r>
            <a:r>
              <a:rPr sz="1600" spc="-95" dirty="0" smtClean="0">
                <a:solidFill>
                  <a:srgbClr val="506067"/>
                </a:solidFill>
                <a:latin typeface="Lucida Sans Unicode"/>
                <a:cs typeface="Lucida Sans Unicode"/>
              </a:rPr>
              <a:t>i</a:t>
            </a:r>
            <a:r>
              <a:rPr sz="1600" spc="-290" dirty="0" smtClean="0">
                <a:solidFill>
                  <a:srgbClr val="506067"/>
                </a:solidFill>
                <a:latin typeface="Lucida Sans Unicode"/>
                <a:cs typeface="Lucida Sans Unicode"/>
              </a:rPr>
              <a:t>z</a:t>
            </a:r>
            <a:r>
              <a:rPr sz="1600" spc="-95" dirty="0" smtClean="0">
                <a:solidFill>
                  <a:srgbClr val="506067"/>
                </a:solidFill>
                <a:latin typeface="Lucida Sans Unicode"/>
                <a:cs typeface="Lucida Sans Unicode"/>
              </a:rPr>
              <a:t>i</a:t>
            </a:r>
            <a:r>
              <a:rPr sz="1600" spc="-105" dirty="0" smtClean="0">
                <a:solidFill>
                  <a:srgbClr val="506067"/>
                </a:solidFill>
                <a:latin typeface="Lucida Sans Unicode"/>
                <a:cs typeface="Lucida Sans Unicode"/>
              </a:rPr>
              <a:t>e</a:t>
            </a:r>
            <a:r>
              <a:rPr sz="1600" spc="-175" dirty="0" smtClean="0">
                <a:solidFill>
                  <a:srgbClr val="506067"/>
                </a:solidFill>
                <a:latin typeface="Lucida Sans Unicode"/>
                <a:cs typeface="Lucida Sans Unicode"/>
              </a:rPr>
              <a:t>n</a:t>
            </a:r>
            <a:r>
              <a:rPr sz="1600" spc="-70" dirty="0" smtClean="0">
                <a:solidFill>
                  <a:srgbClr val="506067"/>
                </a:solidFill>
                <a:latin typeface="Lucida Sans Unicode"/>
                <a:cs typeface="Lucida Sans Unicode"/>
              </a:rPr>
              <a:t>t</a:t>
            </a:r>
            <a:r>
              <a:rPr sz="1600" spc="-120" dirty="0" smtClean="0">
                <a:solidFill>
                  <a:srgbClr val="506067"/>
                </a:solidFill>
                <a:latin typeface="Lucida Sans Unicode"/>
                <a:cs typeface="Lucida Sans Unicode"/>
              </a:rPr>
              <a:t> </a:t>
            </a:r>
            <a:r>
              <a:rPr sz="1600" spc="-160" dirty="0" smtClean="0">
                <a:solidFill>
                  <a:srgbClr val="506067"/>
                </a:solidFill>
                <a:latin typeface="Lucida Sans Unicode"/>
                <a:cs typeface="Lucida Sans Unicode"/>
              </a:rPr>
              <a:t>n</a:t>
            </a:r>
            <a:r>
              <a:rPr sz="1600" spc="-105" dirty="0" smtClean="0">
                <a:solidFill>
                  <a:srgbClr val="506067"/>
                </a:solidFill>
                <a:latin typeface="Lucida Sans Unicode"/>
                <a:cs typeface="Lucida Sans Unicode"/>
              </a:rPr>
              <a:t>e</a:t>
            </a:r>
            <a:r>
              <a:rPr sz="1600" spc="-270" dirty="0" smtClean="0">
                <a:solidFill>
                  <a:srgbClr val="506067"/>
                </a:solidFill>
                <a:latin typeface="Lucida Sans Unicode"/>
                <a:cs typeface="Lucida Sans Unicode"/>
              </a:rPr>
              <a:t>g</a:t>
            </a:r>
            <a:r>
              <a:rPr sz="1600" spc="-135" dirty="0" smtClean="0">
                <a:solidFill>
                  <a:srgbClr val="506067"/>
                </a:solidFill>
                <a:latin typeface="Lucida Sans Unicode"/>
                <a:cs typeface="Lucida Sans Unicode"/>
              </a:rPr>
              <a:t>a</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20" dirty="0" smtClean="0">
                <a:solidFill>
                  <a:srgbClr val="506067"/>
                </a:solidFill>
                <a:latin typeface="Lucida Sans Unicode"/>
                <a:cs typeface="Lucida Sans Unicode"/>
              </a:rPr>
              <a:t>v</a:t>
            </a:r>
            <a:r>
              <a:rPr sz="1600" spc="-170" dirty="0" smtClean="0">
                <a:solidFill>
                  <a:srgbClr val="506067"/>
                </a:solidFill>
                <a:latin typeface="Lucida Sans Unicode"/>
                <a:cs typeface="Lucida Sans Unicode"/>
              </a:rPr>
              <a:t> </a:t>
            </a:r>
            <a:r>
              <a:rPr sz="1600" spc="-95" dirty="0" smtClean="0">
                <a:solidFill>
                  <a:srgbClr val="506067"/>
                </a:solidFill>
                <a:latin typeface="Lucida Sans Unicode"/>
                <a:cs typeface="Lucida Sans Unicode"/>
              </a:rPr>
              <a:t>i</a:t>
            </a:r>
            <a:r>
              <a:rPr sz="1600" spc="-150" dirty="0" smtClean="0">
                <a:solidFill>
                  <a:srgbClr val="506067"/>
                </a:solidFill>
                <a:latin typeface="Lucida Sans Unicode"/>
                <a:cs typeface="Lucida Sans Unicode"/>
              </a:rPr>
              <a:t>st</a:t>
            </a:r>
            <a:endParaRPr sz="1600" dirty="0">
              <a:latin typeface="Lucida Sans Unicode"/>
              <a:cs typeface="Lucida Sans Unicode"/>
            </a:endParaRPr>
          </a:p>
        </p:txBody>
      </p:sp>
      <p:sp>
        <p:nvSpPr>
          <p:cNvPr id="3" name="object 3"/>
          <p:cNvSpPr txBox="1">
            <a:spLocks noGrp="1"/>
          </p:cNvSpPr>
          <p:nvPr>
            <p:ph type="title"/>
          </p:nvPr>
        </p:nvSpPr>
        <p:spPr>
          <a:prstGeom prst="rect">
            <a:avLst/>
          </a:prstGeom>
        </p:spPr>
        <p:txBody>
          <a:bodyPr vert="horz" wrap="square" lIns="0" tIns="0" rIns="0" bIns="0" rtlCol="0">
            <a:noAutofit/>
          </a:bodyPr>
          <a:lstStyle/>
          <a:p>
            <a:pPr marL="12700">
              <a:lnSpc>
                <a:spcPct val="100000"/>
              </a:lnSpc>
            </a:pPr>
            <a:r>
              <a:rPr dirty="0"/>
              <a:t>Logistische Regression </a:t>
            </a:r>
            <a:r>
              <a:rPr dirty="0" smtClean="0"/>
              <a:t>- Interpretation</a:t>
            </a:r>
            <a:endParaRPr dirty="0"/>
          </a:p>
        </p:txBody>
      </p:sp>
      <p:sp>
        <p:nvSpPr>
          <p:cNvPr id="6" name="object 6"/>
          <p:cNvSpPr txBox="1">
            <a:spLocks noGrp="1"/>
          </p:cNvSpPr>
          <p:nvPr>
            <p:ph type="sldNum" sz="quarter" idx="4294967295"/>
          </p:nvPr>
        </p:nvSpPr>
        <p:spPr>
          <a:xfrm>
            <a:off x="8599201" y="6309320"/>
            <a:ext cx="102568" cy="186435"/>
          </a:xfrm>
          <a:prstGeom prst="rect">
            <a:avLst/>
          </a:prstGeom>
        </p:spPr>
        <p:txBody>
          <a:bodyPr vert="horz" wrap="square" lIns="0" tIns="0" rIns="0" bIns="0" rtlCol="0">
            <a:noAutofit/>
          </a:bodyPr>
          <a:lstStyle/>
          <a:p>
            <a:pPr marL="25400">
              <a:lnSpc>
                <a:spcPct val="100000"/>
              </a:lnSpc>
            </a:pPr>
            <a:fld id="{81D60167-4931-47E6-BA6A-407CBD079E47}" type="slidenum">
              <a:rPr sz="800" spc="-105" dirty="0" smtClean="0">
                <a:solidFill>
                  <a:srgbClr val="506067"/>
                </a:solidFill>
                <a:latin typeface="Lucida Sans Unicode"/>
                <a:cs typeface="Lucida Sans Unicode"/>
              </a:rPr>
              <a:t>297</a:t>
            </a:fld>
            <a:endParaRPr sz="800">
              <a:latin typeface="Lucida Sans Unicode"/>
              <a:cs typeface="Lucida Sans Unicode"/>
            </a:endParaRPr>
          </a:p>
        </p:txBody>
      </p:sp>
    </p:spTree>
    <p:extLst>
      <p:ext uri="{BB962C8B-B14F-4D97-AF65-F5344CB8AC3E}">
        <p14:creationId xmlns:p14="http://schemas.microsoft.com/office/powerpoint/2010/main" val="2727530209"/>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7107" y="1484784"/>
            <a:ext cx="7971155" cy="2041313"/>
          </a:xfrm>
          <a:prstGeom prst="rect">
            <a:avLst/>
          </a:prstGeom>
        </p:spPr>
        <p:txBody>
          <a:bodyPr vert="horz" wrap="square" lIns="0" tIns="0" rIns="0" bIns="0" rtlCol="0">
            <a:noAutofit/>
          </a:bodyPr>
          <a:lstStyle/>
          <a:p>
            <a:pPr marL="280670" indent="-268605">
              <a:lnSpc>
                <a:spcPct val="100000"/>
              </a:lnSpc>
              <a:buClr>
                <a:srgbClr val="910A2F"/>
              </a:buClr>
              <a:buFont typeface="Webdings"/>
              <a:buChar char="■"/>
              <a:tabLst>
                <a:tab pos="280670" algn="l"/>
              </a:tabLst>
            </a:pPr>
            <a:r>
              <a:rPr sz="1400" spc="-185" dirty="0" smtClean="0">
                <a:solidFill>
                  <a:srgbClr val="506067"/>
                </a:solidFill>
                <a:latin typeface="Lucida Sans Unicode"/>
                <a:cs typeface="Lucida Sans Unicode"/>
              </a:rPr>
              <a:t>1</a:t>
            </a:r>
            <a:r>
              <a:rPr sz="1400" spc="-90" dirty="0" smtClean="0">
                <a:solidFill>
                  <a:srgbClr val="506067"/>
                </a:solidFill>
                <a:latin typeface="Lucida Sans Unicode"/>
                <a:cs typeface="Lucida Sans Unicode"/>
              </a:rPr>
              <a:t>.</a:t>
            </a:r>
            <a:r>
              <a:rPr sz="1400" spc="-125" dirty="0" smtClean="0">
                <a:solidFill>
                  <a:srgbClr val="506067"/>
                </a:solidFill>
                <a:latin typeface="Lucida Sans Unicode"/>
                <a:cs typeface="Lucida Sans Unicode"/>
              </a:rPr>
              <a:t> </a:t>
            </a:r>
            <a:r>
              <a:rPr sz="1400" spc="-114" dirty="0" smtClean="0">
                <a:solidFill>
                  <a:srgbClr val="506067"/>
                </a:solidFill>
                <a:latin typeface="Lucida Sans Unicode"/>
                <a:cs typeface="Lucida Sans Unicode"/>
              </a:rPr>
              <a:t>S</a:t>
            </a:r>
            <a:r>
              <a:rPr sz="1400" spc="-140" dirty="0" smtClean="0">
                <a:solidFill>
                  <a:srgbClr val="506067"/>
                </a:solidFill>
                <a:latin typeface="Lucida Sans Unicode"/>
                <a:cs typeface="Lucida Sans Unicode"/>
              </a:rPr>
              <a:t>ch</a:t>
            </a:r>
            <a:r>
              <a:rPr sz="1400" spc="-95" dirty="0" smtClean="0">
                <a:solidFill>
                  <a:srgbClr val="506067"/>
                </a:solidFill>
                <a:latin typeface="Lucida Sans Unicode"/>
                <a:cs typeface="Lucida Sans Unicode"/>
              </a:rPr>
              <a:t>r</a:t>
            </a:r>
            <a:r>
              <a:rPr sz="1400" spc="-85" dirty="0" smtClean="0">
                <a:solidFill>
                  <a:srgbClr val="506067"/>
                </a:solidFill>
                <a:latin typeface="Lucida Sans Unicode"/>
                <a:cs typeface="Lucida Sans Unicode"/>
              </a:rPr>
              <a:t>i</a:t>
            </a:r>
            <a:r>
              <a:rPr sz="1400" spc="-90" dirty="0" smtClean="0">
                <a:solidFill>
                  <a:srgbClr val="506067"/>
                </a:solidFill>
                <a:latin typeface="Lucida Sans Unicode"/>
                <a:cs typeface="Lucida Sans Unicode"/>
              </a:rPr>
              <a:t>t</a:t>
            </a:r>
            <a:r>
              <a:rPr sz="1400" spc="-65" dirty="0" smtClean="0">
                <a:solidFill>
                  <a:srgbClr val="506067"/>
                </a:solidFill>
                <a:latin typeface="Lucida Sans Unicode"/>
                <a:cs typeface="Lucida Sans Unicode"/>
              </a:rPr>
              <a:t>t</a:t>
            </a:r>
            <a:r>
              <a:rPr sz="1400" spc="-75" dirty="0" smtClean="0">
                <a:solidFill>
                  <a:srgbClr val="506067"/>
                </a:solidFill>
                <a:latin typeface="Lucida Sans Unicode"/>
                <a:cs typeface="Lucida Sans Unicode"/>
              </a:rPr>
              <a:t>:</a:t>
            </a:r>
            <a:r>
              <a:rPr sz="1400" spc="-125" dirty="0" smtClean="0">
                <a:solidFill>
                  <a:srgbClr val="506067"/>
                </a:solidFill>
                <a:latin typeface="Lucida Sans Unicode"/>
                <a:cs typeface="Lucida Sans Unicode"/>
              </a:rPr>
              <a:t> </a:t>
            </a:r>
            <a:r>
              <a:rPr sz="1400" spc="-85" dirty="0" smtClean="0">
                <a:solidFill>
                  <a:srgbClr val="506067"/>
                </a:solidFill>
                <a:latin typeface="Lucida Sans Unicode"/>
                <a:cs typeface="Lucida Sans Unicode"/>
              </a:rPr>
              <a:t>Ü</a:t>
            </a:r>
            <a:r>
              <a:rPr sz="1400" spc="-135" dirty="0" smtClean="0">
                <a:solidFill>
                  <a:srgbClr val="506067"/>
                </a:solidFill>
                <a:latin typeface="Lucida Sans Unicode"/>
                <a:cs typeface="Lucida Sans Unicode"/>
              </a:rPr>
              <a:t>b</a:t>
            </a:r>
            <a:r>
              <a:rPr sz="1400" spc="-114" dirty="0" smtClean="0">
                <a:solidFill>
                  <a:srgbClr val="506067"/>
                </a:solidFill>
                <a:latin typeface="Lucida Sans Unicode"/>
                <a:cs typeface="Lucida Sans Unicode"/>
              </a:rPr>
              <a:t>e</a:t>
            </a:r>
            <a:r>
              <a:rPr sz="1400" spc="-90" dirty="0" smtClean="0">
                <a:solidFill>
                  <a:srgbClr val="506067"/>
                </a:solidFill>
                <a:latin typeface="Lucida Sans Unicode"/>
                <a:cs typeface="Lucida Sans Unicode"/>
              </a:rPr>
              <a:t>r</a:t>
            </a:r>
            <a:r>
              <a:rPr sz="1400" spc="-155" dirty="0" smtClean="0">
                <a:solidFill>
                  <a:srgbClr val="506067"/>
                </a:solidFill>
                <a:latin typeface="Lucida Sans Unicode"/>
                <a:cs typeface="Lucida Sans Unicode"/>
              </a:rPr>
              <a:t>p</a:t>
            </a:r>
            <a:r>
              <a:rPr sz="1400" spc="-95" dirty="0" smtClean="0">
                <a:solidFill>
                  <a:srgbClr val="506067"/>
                </a:solidFill>
                <a:latin typeface="Lucida Sans Unicode"/>
                <a:cs typeface="Lucida Sans Unicode"/>
              </a:rPr>
              <a:t>r</a:t>
            </a:r>
            <a:r>
              <a:rPr sz="1400" spc="-150" dirty="0" smtClean="0">
                <a:solidFill>
                  <a:srgbClr val="506067"/>
                </a:solidFill>
                <a:latin typeface="Lucida Sans Unicode"/>
                <a:cs typeface="Lucida Sans Unicode"/>
              </a:rPr>
              <a:t>ü</a:t>
            </a:r>
            <a:r>
              <a:rPr sz="1400" spc="-120" dirty="0" smtClean="0">
                <a:solidFill>
                  <a:srgbClr val="506067"/>
                </a:solidFill>
                <a:latin typeface="Lucida Sans Unicode"/>
                <a:cs typeface="Lucida Sans Unicode"/>
              </a:rPr>
              <a:t>f</a:t>
            </a:r>
            <a:r>
              <a:rPr sz="1400" spc="-95" dirty="0" smtClean="0">
                <a:solidFill>
                  <a:srgbClr val="506067"/>
                </a:solidFill>
                <a:latin typeface="Lucida Sans Unicode"/>
                <a:cs typeface="Lucida Sans Unicode"/>
              </a:rPr>
              <a:t>e</a:t>
            </a:r>
            <a:r>
              <a:rPr sz="1400" spc="-140" dirty="0" smtClean="0">
                <a:solidFill>
                  <a:srgbClr val="506067"/>
                </a:solidFill>
                <a:latin typeface="Lucida Sans Unicode"/>
                <a:cs typeface="Lucida Sans Unicode"/>
              </a:rPr>
              <a:t>n</a:t>
            </a:r>
            <a:r>
              <a:rPr sz="1400" spc="-125" dirty="0" smtClean="0">
                <a:solidFill>
                  <a:srgbClr val="506067"/>
                </a:solidFill>
                <a:latin typeface="Lucida Sans Unicode"/>
                <a:cs typeface="Lucida Sans Unicode"/>
              </a:rPr>
              <a:t> o</a:t>
            </a:r>
            <a:r>
              <a:rPr sz="1400" spc="-150" dirty="0" smtClean="0">
                <a:solidFill>
                  <a:srgbClr val="506067"/>
                </a:solidFill>
                <a:latin typeface="Lucida Sans Unicode"/>
                <a:cs typeface="Lucida Sans Unicode"/>
              </a:rPr>
              <a:t>b</a:t>
            </a:r>
            <a:r>
              <a:rPr sz="1400" spc="-135" dirty="0" smtClean="0">
                <a:solidFill>
                  <a:srgbClr val="506067"/>
                </a:solidFill>
                <a:latin typeface="Lucida Sans Unicode"/>
                <a:cs typeface="Lucida Sans Unicode"/>
              </a:rPr>
              <a:t> </a:t>
            </a:r>
            <a:r>
              <a:rPr sz="1400" spc="-160" dirty="0" smtClean="0">
                <a:solidFill>
                  <a:srgbClr val="506067"/>
                </a:solidFill>
                <a:latin typeface="Lucida Sans Unicode"/>
                <a:cs typeface="Lucida Sans Unicode"/>
              </a:rPr>
              <a:t>d</a:t>
            </a:r>
            <a:r>
              <a:rPr sz="1400" spc="-110" dirty="0" smtClean="0">
                <a:solidFill>
                  <a:srgbClr val="506067"/>
                </a:solidFill>
                <a:latin typeface="Lucida Sans Unicode"/>
                <a:cs typeface="Lucida Sans Unicode"/>
              </a:rPr>
              <a:t>a</a:t>
            </a:r>
            <a:r>
              <a:rPr sz="1400" spc="-175" dirty="0" smtClean="0">
                <a:solidFill>
                  <a:srgbClr val="506067"/>
                </a:solidFill>
                <a:latin typeface="Lucida Sans Unicode"/>
                <a:cs typeface="Lucida Sans Unicode"/>
              </a:rPr>
              <a:t>s</a:t>
            </a:r>
            <a:r>
              <a:rPr sz="1400" spc="-130" dirty="0" smtClean="0">
                <a:solidFill>
                  <a:srgbClr val="506067"/>
                </a:solidFill>
                <a:latin typeface="Lucida Sans Unicode"/>
                <a:cs typeface="Lucida Sans Unicode"/>
              </a:rPr>
              <a:t> </a:t>
            </a:r>
            <a:r>
              <a:rPr sz="1400" spc="-145" dirty="0" smtClean="0">
                <a:solidFill>
                  <a:srgbClr val="506067"/>
                </a:solidFill>
                <a:latin typeface="Lucida Sans Unicode"/>
                <a:cs typeface="Lucida Sans Unicode"/>
              </a:rPr>
              <a:t>R</a:t>
            </a:r>
            <a:r>
              <a:rPr sz="1400" spc="-95" dirty="0" smtClean="0">
                <a:solidFill>
                  <a:srgbClr val="506067"/>
                </a:solidFill>
                <a:latin typeface="Lucida Sans Unicode"/>
                <a:cs typeface="Lucida Sans Unicode"/>
              </a:rPr>
              <a:t>e</a:t>
            </a:r>
            <a:r>
              <a:rPr sz="1400" spc="-225" dirty="0" smtClean="0">
                <a:solidFill>
                  <a:srgbClr val="506067"/>
                </a:solidFill>
                <a:latin typeface="Lucida Sans Unicode"/>
                <a:cs typeface="Lucida Sans Unicode"/>
              </a:rPr>
              <a:t>g</a:t>
            </a:r>
            <a:r>
              <a:rPr sz="1400" spc="-114" dirty="0" smtClean="0">
                <a:solidFill>
                  <a:srgbClr val="506067"/>
                </a:solidFill>
                <a:latin typeface="Lucida Sans Unicode"/>
                <a:cs typeface="Lucida Sans Unicode"/>
              </a:rPr>
              <a:t>r</a:t>
            </a:r>
            <a:r>
              <a:rPr sz="1400" spc="-95" dirty="0" smtClean="0">
                <a:solidFill>
                  <a:srgbClr val="506067"/>
                </a:solidFill>
                <a:latin typeface="Lucida Sans Unicode"/>
                <a:cs typeface="Lucida Sans Unicode"/>
              </a:rPr>
              <a:t>e</a:t>
            </a:r>
            <a:r>
              <a:rPr sz="1400" spc="-175" dirty="0" smtClean="0">
                <a:solidFill>
                  <a:srgbClr val="506067"/>
                </a:solidFill>
                <a:latin typeface="Lucida Sans Unicode"/>
                <a:cs typeface="Lucida Sans Unicode"/>
              </a:rPr>
              <a:t>ss</a:t>
            </a:r>
            <a:r>
              <a:rPr sz="1400" spc="-85" dirty="0" smtClean="0">
                <a:solidFill>
                  <a:srgbClr val="506067"/>
                </a:solidFill>
                <a:latin typeface="Lucida Sans Unicode"/>
                <a:cs typeface="Lucida Sans Unicode"/>
              </a:rPr>
              <a:t>i</a:t>
            </a:r>
            <a:r>
              <a:rPr sz="1400" spc="-125" dirty="0" smtClean="0">
                <a:solidFill>
                  <a:srgbClr val="506067"/>
                </a:solidFill>
                <a:latin typeface="Lucida Sans Unicode"/>
                <a:cs typeface="Lucida Sans Unicode"/>
              </a:rPr>
              <a:t>o</a:t>
            </a:r>
            <a:r>
              <a:rPr sz="1400" spc="-150" dirty="0" smtClean="0">
                <a:solidFill>
                  <a:srgbClr val="506067"/>
                </a:solidFill>
                <a:latin typeface="Lucida Sans Unicode"/>
                <a:cs typeface="Lucida Sans Unicode"/>
              </a:rPr>
              <a:t>n</a:t>
            </a:r>
            <a:r>
              <a:rPr sz="1400" spc="-175" dirty="0" smtClean="0">
                <a:solidFill>
                  <a:srgbClr val="506067"/>
                </a:solidFill>
                <a:latin typeface="Lucida Sans Unicode"/>
                <a:cs typeface="Lucida Sans Unicode"/>
              </a:rPr>
              <a:t>s</a:t>
            </a:r>
            <a:r>
              <a:rPr sz="1400" spc="-210" dirty="0" smtClean="0">
                <a:solidFill>
                  <a:srgbClr val="506067"/>
                </a:solidFill>
                <a:latin typeface="Lucida Sans Unicode"/>
                <a:cs typeface="Lucida Sans Unicode"/>
              </a:rPr>
              <a:t>m</a:t>
            </a:r>
            <a:r>
              <a:rPr sz="1400" spc="-125" dirty="0" smtClean="0">
                <a:solidFill>
                  <a:srgbClr val="506067"/>
                </a:solidFill>
                <a:latin typeface="Lucida Sans Unicode"/>
                <a:cs typeface="Lucida Sans Unicode"/>
              </a:rPr>
              <a:t>o</a:t>
            </a:r>
            <a:r>
              <a:rPr sz="1400" spc="-160" dirty="0" smtClean="0">
                <a:solidFill>
                  <a:srgbClr val="506067"/>
                </a:solidFill>
                <a:latin typeface="Lucida Sans Unicode"/>
                <a:cs typeface="Lucida Sans Unicode"/>
              </a:rPr>
              <a:t>d</a:t>
            </a:r>
            <a:r>
              <a:rPr sz="1400" spc="-95" dirty="0" smtClean="0">
                <a:solidFill>
                  <a:srgbClr val="506067"/>
                </a:solidFill>
                <a:latin typeface="Lucida Sans Unicode"/>
                <a:cs typeface="Lucida Sans Unicode"/>
              </a:rPr>
              <a:t>e</a:t>
            </a:r>
            <a:r>
              <a:rPr sz="1400" spc="-85" dirty="0" smtClean="0">
                <a:solidFill>
                  <a:srgbClr val="506067"/>
                </a:solidFill>
                <a:latin typeface="Lucida Sans Unicode"/>
                <a:cs typeface="Lucida Sans Unicode"/>
              </a:rPr>
              <a:t>ll</a:t>
            </a:r>
            <a:r>
              <a:rPr sz="1400" spc="-120" dirty="0" smtClean="0">
                <a:solidFill>
                  <a:srgbClr val="506067"/>
                </a:solidFill>
                <a:latin typeface="Lucida Sans Unicode"/>
                <a:cs typeface="Lucida Sans Unicode"/>
              </a:rPr>
              <a:t> </a:t>
            </a:r>
            <a:r>
              <a:rPr sz="1400" spc="-85" dirty="0" smtClean="0">
                <a:solidFill>
                  <a:srgbClr val="506067"/>
                </a:solidFill>
                <a:latin typeface="Lucida Sans Unicode"/>
                <a:cs typeface="Lucida Sans Unicode"/>
              </a:rPr>
              <a:t>i</a:t>
            </a:r>
            <a:r>
              <a:rPr sz="1400" spc="-150" dirty="0" smtClean="0">
                <a:solidFill>
                  <a:srgbClr val="506067"/>
                </a:solidFill>
                <a:latin typeface="Lucida Sans Unicode"/>
                <a:cs typeface="Lucida Sans Unicode"/>
              </a:rPr>
              <a:t>n</a:t>
            </a:r>
            <a:r>
              <a:rPr sz="1400" spc="-175" dirty="0" smtClean="0">
                <a:solidFill>
                  <a:srgbClr val="506067"/>
                </a:solidFill>
                <a:latin typeface="Lucida Sans Unicode"/>
                <a:cs typeface="Lucida Sans Unicode"/>
              </a:rPr>
              <a:t>s</a:t>
            </a:r>
            <a:r>
              <a:rPr sz="1400" spc="-235" dirty="0" smtClean="0">
                <a:solidFill>
                  <a:srgbClr val="506067"/>
                </a:solidFill>
                <a:latin typeface="Lucida Sans Unicode"/>
                <a:cs typeface="Lucida Sans Unicode"/>
              </a:rPr>
              <a:t>g</a:t>
            </a:r>
            <a:r>
              <a:rPr sz="1400" spc="-95" dirty="0" smtClean="0">
                <a:solidFill>
                  <a:srgbClr val="506067"/>
                </a:solidFill>
                <a:latin typeface="Lucida Sans Unicode"/>
                <a:cs typeface="Lucida Sans Unicode"/>
              </a:rPr>
              <a:t>e</a:t>
            </a:r>
            <a:r>
              <a:rPr sz="1400" spc="-175" dirty="0" smtClean="0">
                <a:solidFill>
                  <a:srgbClr val="506067"/>
                </a:solidFill>
                <a:latin typeface="Lucida Sans Unicode"/>
                <a:cs typeface="Lucida Sans Unicode"/>
              </a:rPr>
              <a:t>s</a:t>
            </a:r>
            <a:r>
              <a:rPr sz="1400" spc="-110" dirty="0" smtClean="0">
                <a:solidFill>
                  <a:srgbClr val="506067"/>
                </a:solidFill>
                <a:latin typeface="Lucida Sans Unicode"/>
                <a:cs typeface="Lucida Sans Unicode"/>
              </a:rPr>
              <a:t>a</a:t>
            </a:r>
            <a:r>
              <a:rPr sz="1400" spc="-220" dirty="0" smtClean="0">
                <a:solidFill>
                  <a:srgbClr val="506067"/>
                </a:solidFill>
                <a:latin typeface="Lucida Sans Unicode"/>
                <a:cs typeface="Lucida Sans Unicode"/>
              </a:rPr>
              <a:t>m</a:t>
            </a:r>
            <a:r>
              <a:rPr sz="1400" spc="-60" dirty="0" smtClean="0">
                <a:solidFill>
                  <a:srgbClr val="506067"/>
                </a:solidFill>
                <a:latin typeface="Lucida Sans Unicode"/>
                <a:cs typeface="Lucida Sans Unicode"/>
              </a:rPr>
              <a:t>t</a:t>
            </a:r>
            <a:r>
              <a:rPr sz="1400" spc="-125" dirty="0" smtClean="0">
                <a:solidFill>
                  <a:srgbClr val="506067"/>
                </a:solidFill>
                <a:latin typeface="Lucida Sans Unicode"/>
                <a:cs typeface="Lucida Sans Unicode"/>
              </a:rPr>
              <a:t> </a:t>
            </a:r>
            <a:r>
              <a:rPr sz="1400" spc="-175" dirty="0" err="1" smtClean="0">
                <a:solidFill>
                  <a:srgbClr val="506067"/>
                </a:solidFill>
                <a:latin typeface="Lucida Sans Unicode"/>
                <a:cs typeface="Lucida Sans Unicode"/>
              </a:rPr>
              <a:t>s</a:t>
            </a:r>
            <a:r>
              <a:rPr sz="1400" spc="-85" dirty="0" err="1" smtClean="0">
                <a:solidFill>
                  <a:srgbClr val="506067"/>
                </a:solidFill>
                <a:latin typeface="Lucida Sans Unicode"/>
                <a:cs typeface="Lucida Sans Unicode"/>
              </a:rPr>
              <a:t>i</a:t>
            </a:r>
            <a:r>
              <a:rPr sz="1400" spc="-225" dirty="0" err="1" smtClean="0">
                <a:solidFill>
                  <a:srgbClr val="506067"/>
                </a:solidFill>
                <a:latin typeface="Lucida Sans Unicode"/>
                <a:cs typeface="Lucida Sans Unicode"/>
              </a:rPr>
              <a:t>g</a:t>
            </a:r>
            <a:r>
              <a:rPr sz="1400" spc="-150" dirty="0" err="1" smtClean="0">
                <a:solidFill>
                  <a:srgbClr val="506067"/>
                </a:solidFill>
                <a:latin typeface="Lucida Sans Unicode"/>
                <a:cs typeface="Lucida Sans Unicode"/>
              </a:rPr>
              <a:t>n</a:t>
            </a:r>
            <a:r>
              <a:rPr sz="1400" spc="-85" dirty="0" err="1" smtClean="0">
                <a:solidFill>
                  <a:srgbClr val="506067"/>
                </a:solidFill>
                <a:latin typeface="Lucida Sans Unicode"/>
                <a:cs typeface="Lucida Sans Unicode"/>
              </a:rPr>
              <a:t>i</a:t>
            </a:r>
            <a:r>
              <a:rPr sz="1400" spc="-90" dirty="0" err="1" smtClean="0">
                <a:solidFill>
                  <a:srgbClr val="506067"/>
                </a:solidFill>
                <a:latin typeface="Lucida Sans Unicode"/>
                <a:cs typeface="Lucida Sans Unicode"/>
              </a:rPr>
              <a:t>f</a:t>
            </a:r>
            <a:r>
              <a:rPr sz="1400" spc="-85" dirty="0" err="1" smtClean="0">
                <a:solidFill>
                  <a:srgbClr val="506067"/>
                </a:solidFill>
                <a:latin typeface="Lucida Sans Unicode"/>
                <a:cs typeface="Lucida Sans Unicode"/>
              </a:rPr>
              <a:t>i</a:t>
            </a:r>
            <a:r>
              <a:rPr sz="1400" spc="-210" dirty="0" err="1" smtClean="0">
                <a:solidFill>
                  <a:srgbClr val="506067"/>
                </a:solidFill>
                <a:latin typeface="Lucida Sans Unicode"/>
                <a:cs typeface="Lucida Sans Unicode"/>
              </a:rPr>
              <a:t>k</a:t>
            </a:r>
            <a:r>
              <a:rPr sz="1400" spc="-110" dirty="0" err="1" smtClean="0">
                <a:solidFill>
                  <a:srgbClr val="506067"/>
                </a:solidFill>
                <a:latin typeface="Lucida Sans Unicode"/>
                <a:cs typeface="Lucida Sans Unicode"/>
              </a:rPr>
              <a:t>a</a:t>
            </a:r>
            <a:r>
              <a:rPr sz="1400" spc="-160" dirty="0" err="1" smtClean="0">
                <a:solidFill>
                  <a:srgbClr val="506067"/>
                </a:solidFill>
                <a:latin typeface="Lucida Sans Unicode"/>
                <a:cs typeface="Lucida Sans Unicode"/>
              </a:rPr>
              <a:t>n</a:t>
            </a:r>
            <a:r>
              <a:rPr sz="1400" spc="-60" dirty="0" err="1" smtClean="0">
                <a:solidFill>
                  <a:srgbClr val="506067"/>
                </a:solidFill>
                <a:latin typeface="Lucida Sans Unicode"/>
                <a:cs typeface="Lucida Sans Unicode"/>
              </a:rPr>
              <a:t>t</a:t>
            </a:r>
            <a:r>
              <a:rPr sz="1400" spc="-125" dirty="0" smtClean="0">
                <a:solidFill>
                  <a:srgbClr val="506067"/>
                </a:solidFill>
                <a:latin typeface="Lucida Sans Unicode"/>
                <a:cs typeface="Lucida Sans Unicode"/>
              </a:rPr>
              <a:t> </a:t>
            </a:r>
            <a:r>
              <a:rPr sz="1400" spc="-85" dirty="0" err="1" smtClean="0">
                <a:solidFill>
                  <a:srgbClr val="506067"/>
                </a:solidFill>
                <a:latin typeface="Lucida Sans Unicode"/>
                <a:cs typeface="Lucida Sans Unicode"/>
              </a:rPr>
              <a:t>i</a:t>
            </a:r>
            <a:r>
              <a:rPr sz="1400" spc="-140" dirty="0" err="1" smtClean="0">
                <a:solidFill>
                  <a:srgbClr val="506067"/>
                </a:solidFill>
                <a:latin typeface="Lucida Sans Unicode"/>
                <a:cs typeface="Lucida Sans Unicode"/>
              </a:rPr>
              <a:t>s</a:t>
            </a:r>
            <a:r>
              <a:rPr sz="1400" spc="-95" dirty="0" err="1" smtClean="0">
                <a:solidFill>
                  <a:srgbClr val="506067"/>
                </a:solidFill>
                <a:latin typeface="Lucida Sans Unicode"/>
                <a:cs typeface="Lucida Sans Unicode"/>
              </a:rPr>
              <a:t>t</a:t>
            </a:r>
            <a:r>
              <a:rPr lang="de-DE" sz="1400" spc="-95" dirty="0" smtClean="0">
                <a:solidFill>
                  <a:srgbClr val="506067"/>
                </a:solidFill>
                <a:latin typeface="Lucida Sans Unicode"/>
                <a:cs typeface="Lucida Sans Unicode"/>
              </a:rPr>
              <a:t>:</a:t>
            </a:r>
            <a:r>
              <a:rPr sz="1400" spc="-125" dirty="0" smtClean="0">
                <a:solidFill>
                  <a:srgbClr val="506067"/>
                </a:solidFill>
                <a:latin typeface="Lucida Sans Unicode"/>
                <a:cs typeface="Lucida Sans Unicode"/>
              </a:rPr>
              <a:t> </a:t>
            </a:r>
            <a:r>
              <a:rPr sz="1400" spc="-229" dirty="0" smtClean="0">
                <a:solidFill>
                  <a:srgbClr val="506067"/>
                </a:solidFill>
                <a:latin typeface="Lucida Sans Unicode"/>
                <a:cs typeface="Lucida Sans Unicode"/>
              </a:rPr>
              <a:t>C</a:t>
            </a:r>
            <a:r>
              <a:rPr sz="1400" spc="-160" dirty="0" smtClean="0">
                <a:solidFill>
                  <a:srgbClr val="506067"/>
                </a:solidFill>
                <a:latin typeface="Lucida Sans Unicode"/>
                <a:cs typeface="Lucida Sans Unicode"/>
              </a:rPr>
              <a:t>h</a:t>
            </a:r>
            <a:r>
              <a:rPr sz="1400" spc="-70" dirty="0" smtClean="0">
                <a:solidFill>
                  <a:srgbClr val="506067"/>
                </a:solidFill>
                <a:latin typeface="Lucida Sans Unicode"/>
                <a:cs typeface="Lucida Sans Unicode"/>
              </a:rPr>
              <a:t>i</a:t>
            </a:r>
            <a:r>
              <a:rPr sz="1400" spc="-385" dirty="0" smtClean="0">
                <a:solidFill>
                  <a:srgbClr val="506067"/>
                </a:solidFill>
                <a:latin typeface="Lucida Sans Unicode"/>
                <a:cs typeface="Lucida Sans Unicode"/>
              </a:rPr>
              <a:t>-</a:t>
            </a:r>
            <a:r>
              <a:rPr sz="1400" spc="-155" dirty="0" smtClean="0">
                <a:solidFill>
                  <a:srgbClr val="506067"/>
                </a:solidFill>
                <a:latin typeface="Lucida Sans Unicode"/>
                <a:cs typeface="Lucida Sans Unicode"/>
              </a:rPr>
              <a:t>Q</a:t>
            </a:r>
            <a:r>
              <a:rPr sz="1400" spc="-145" dirty="0" smtClean="0">
                <a:solidFill>
                  <a:srgbClr val="506067"/>
                </a:solidFill>
                <a:latin typeface="Lucida Sans Unicode"/>
                <a:cs typeface="Lucida Sans Unicode"/>
              </a:rPr>
              <a:t>u</a:t>
            </a:r>
            <a:r>
              <a:rPr sz="1400" spc="-125" dirty="0" smtClean="0">
                <a:solidFill>
                  <a:srgbClr val="506067"/>
                </a:solidFill>
                <a:latin typeface="Lucida Sans Unicode"/>
                <a:cs typeface="Lucida Sans Unicode"/>
              </a:rPr>
              <a:t>a</a:t>
            </a:r>
            <a:r>
              <a:rPr sz="1400" spc="-155" dirty="0" smtClean="0">
                <a:solidFill>
                  <a:srgbClr val="506067"/>
                </a:solidFill>
                <a:latin typeface="Lucida Sans Unicode"/>
                <a:cs typeface="Lucida Sans Unicode"/>
              </a:rPr>
              <a:t>d</a:t>
            </a:r>
            <a:r>
              <a:rPr sz="1400" spc="-120" dirty="0" smtClean="0">
                <a:solidFill>
                  <a:srgbClr val="506067"/>
                </a:solidFill>
                <a:latin typeface="Lucida Sans Unicode"/>
                <a:cs typeface="Lucida Sans Unicode"/>
              </a:rPr>
              <a:t>ra</a:t>
            </a:r>
            <a:r>
              <a:rPr sz="1400" spc="-65" dirty="0" smtClean="0">
                <a:solidFill>
                  <a:srgbClr val="506067"/>
                </a:solidFill>
                <a:latin typeface="Lucida Sans Unicode"/>
                <a:cs typeface="Lucida Sans Unicode"/>
              </a:rPr>
              <a:t>t</a:t>
            </a:r>
            <a:r>
              <a:rPr sz="1400" spc="-385" dirty="0" smtClean="0">
                <a:solidFill>
                  <a:srgbClr val="506067"/>
                </a:solidFill>
                <a:latin typeface="Lucida Sans Unicode"/>
                <a:cs typeface="Lucida Sans Unicode"/>
              </a:rPr>
              <a:t>-</a:t>
            </a:r>
            <a:r>
              <a:rPr sz="1400" spc="-330" dirty="0" smtClean="0">
                <a:solidFill>
                  <a:srgbClr val="506067"/>
                </a:solidFill>
                <a:latin typeface="Lucida Sans Unicode"/>
                <a:cs typeface="Lucida Sans Unicode"/>
              </a:rPr>
              <a:t>T</a:t>
            </a:r>
            <a:r>
              <a:rPr sz="1400" spc="-95" dirty="0" smtClean="0">
                <a:solidFill>
                  <a:srgbClr val="506067"/>
                </a:solidFill>
                <a:latin typeface="Lucida Sans Unicode"/>
                <a:cs typeface="Lucida Sans Unicode"/>
              </a:rPr>
              <a:t>e</a:t>
            </a:r>
            <a:r>
              <a:rPr sz="1400" spc="-185" dirty="0" smtClean="0">
                <a:solidFill>
                  <a:srgbClr val="506067"/>
                </a:solidFill>
                <a:latin typeface="Lucida Sans Unicode"/>
                <a:cs typeface="Lucida Sans Unicode"/>
              </a:rPr>
              <a:t>s</a:t>
            </a:r>
            <a:r>
              <a:rPr sz="1400" spc="-60" dirty="0" smtClean="0">
                <a:solidFill>
                  <a:srgbClr val="506067"/>
                </a:solidFill>
                <a:latin typeface="Lucida Sans Unicode"/>
                <a:cs typeface="Lucida Sans Unicode"/>
              </a:rPr>
              <a:t>t</a:t>
            </a:r>
            <a:endParaRPr sz="1400" dirty="0">
              <a:latin typeface="Lucida Sans Unicode"/>
              <a:cs typeface="Lucida Sans Unicode"/>
            </a:endParaRPr>
          </a:p>
          <a:p>
            <a:pPr>
              <a:lnSpc>
                <a:spcPts val="550"/>
              </a:lnSpc>
              <a:spcBef>
                <a:spcPts val="37"/>
              </a:spcBef>
              <a:buClr>
                <a:srgbClr val="910A2F"/>
              </a:buClr>
              <a:buFont typeface="Webdings"/>
              <a:buChar char="■"/>
            </a:pPr>
            <a:endParaRPr sz="550" dirty="0"/>
          </a:p>
          <a:p>
            <a:pPr marL="280670" marR="12700" indent="-268605">
              <a:lnSpc>
                <a:spcPct val="100000"/>
              </a:lnSpc>
              <a:buClr>
                <a:srgbClr val="910A2F"/>
              </a:buClr>
              <a:buFont typeface="Webdings"/>
              <a:buChar char="■"/>
              <a:tabLst>
                <a:tab pos="280670" algn="l"/>
              </a:tabLst>
            </a:pPr>
            <a:r>
              <a:rPr sz="1400" spc="-90" dirty="0" smtClean="0">
                <a:solidFill>
                  <a:srgbClr val="506067"/>
                </a:solidFill>
                <a:latin typeface="Lucida Sans Unicode"/>
                <a:cs typeface="Lucida Sans Unicode"/>
              </a:rPr>
              <a:t>P</a:t>
            </a:r>
            <a:r>
              <a:rPr sz="1400" spc="-60" dirty="0" smtClean="0">
                <a:solidFill>
                  <a:srgbClr val="506067"/>
                </a:solidFill>
                <a:latin typeface="Lucida Sans Unicode"/>
                <a:cs typeface="Lucida Sans Unicode"/>
              </a:rPr>
              <a:t>r</a:t>
            </a:r>
            <a:r>
              <a:rPr sz="1400" spc="-150" dirty="0" smtClean="0">
                <a:solidFill>
                  <a:srgbClr val="506067"/>
                </a:solidFill>
                <a:latin typeface="Lucida Sans Unicode"/>
                <a:cs typeface="Lucida Sans Unicode"/>
              </a:rPr>
              <a:t>ü</a:t>
            </a:r>
            <a:r>
              <a:rPr sz="1400" spc="-85" dirty="0" smtClean="0">
                <a:solidFill>
                  <a:srgbClr val="506067"/>
                </a:solidFill>
                <a:latin typeface="Lucida Sans Unicode"/>
                <a:cs typeface="Lucida Sans Unicode"/>
              </a:rPr>
              <a:t>f</a:t>
            </a:r>
            <a:r>
              <a:rPr sz="1400" spc="-60" dirty="0" smtClean="0">
                <a:solidFill>
                  <a:srgbClr val="506067"/>
                </a:solidFill>
                <a:latin typeface="Lucida Sans Unicode"/>
                <a:cs typeface="Lucida Sans Unicode"/>
              </a:rPr>
              <a:t>t</a:t>
            </a:r>
            <a:r>
              <a:rPr sz="1400" spc="-125" dirty="0" smtClean="0">
                <a:solidFill>
                  <a:srgbClr val="506067"/>
                </a:solidFill>
                <a:latin typeface="Lucida Sans Unicode"/>
                <a:cs typeface="Lucida Sans Unicode"/>
              </a:rPr>
              <a:t> o</a:t>
            </a:r>
            <a:r>
              <a:rPr sz="1400" spc="-150" dirty="0" smtClean="0">
                <a:solidFill>
                  <a:srgbClr val="506067"/>
                </a:solidFill>
                <a:latin typeface="Lucida Sans Unicode"/>
                <a:cs typeface="Lucida Sans Unicode"/>
              </a:rPr>
              <a:t>b </a:t>
            </a:r>
            <a:r>
              <a:rPr sz="1400" spc="-145" dirty="0" smtClean="0">
                <a:solidFill>
                  <a:srgbClr val="506067"/>
                </a:solidFill>
                <a:latin typeface="Lucida Sans Unicode"/>
                <a:cs typeface="Lucida Sans Unicode"/>
              </a:rPr>
              <a:t>d</a:t>
            </a:r>
            <a:r>
              <a:rPr sz="1400" spc="-125" dirty="0" smtClean="0">
                <a:solidFill>
                  <a:srgbClr val="506067"/>
                </a:solidFill>
                <a:latin typeface="Lucida Sans Unicode"/>
                <a:cs typeface="Lucida Sans Unicode"/>
              </a:rPr>
              <a:t>a</a:t>
            </a:r>
            <a:r>
              <a:rPr sz="1400" spc="-175" dirty="0" smtClean="0">
                <a:solidFill>
                  <a:srgbClr val="506067"/>
                </a:solidFill>
                <a:latin typeface="Lucida Sans Unicode"/>
                <a:cs typeface="Lucida Sans Unicode"/>
              </a:rPr>
              <a:t>s</a:t>
            </a:r>
            <a:r>
              <a:rPr sz="1400" spc="-120" dirty="0" smtClean="0">
                <a:solidFill>
                  <a:srgbClr val="506067"/>
                </a:solidFill>
                <a:latin typeface="Lucida Sans Unicode"/>
                <a:cs typeface="Lucida Sans Unicode"/>
              </a:rPr>
              <a:t> </a:t>
            </a:r>
            <a:r>
              <a:rPr sz="1400" spc="-20" dirty="0" smtClean="0">
                <a:solidFill>
                  <a:srgbClr val="506067"/>
                </a:solidFill>
                <a:latin typeface="Lucida Sans Unicode"/>
                <a:cs typeface="Lucida Sans Unicode"/>
              </a:rPr>
              <a:t>M</a:t>
            </a:r>
            <a:r>
              <a:rPr sz="1400" spc="-125" dirty="0" smtClean="0">
                <a:solidFill>
                  <a:srgbClr val="506067"/>
                </a:solidFill>
                <a:latin typeface="Lucida Sans Unicode"/>
                <a:cs typeface="Lucida Sans Unicode"/>
              </a:rPr>
              <a:t>o</a:t>
            </a:r>
            <a:r>
              <a:rPr sz="1400" spc="-135" dirty="0" smtClean="0">
                <a:solidFill>
                  <a:srgbClr val="506067"/>
                </a:solidFill>
                <a:latin typeface="Lucida Sans Unicode"/>
                <a:cs typeface="Lucida Sans Unicode"/>
              </a:rPr>
              <a:t>d</a:t>
            </a:r>
            <a:r>
              <a:rPr sz="1400" spc="-114" dirty="0" smtClean="0">
                <a:solidFill>
                  <a:srgbClr val="506067"/>
                </a:solidFill>
                <a:latin typeface="Lucida Sans Unicode"/>
                <a:cs typeface="Lucida Sans Unicode"/>
              </a:rPr>
              <a:t>e</a:t>
            </a:r>
            <a:r>
              <a:rPr sz="1400" spc="-85" dirty="0" smtClean="0">
                <a:solidFill>
                  <a:srgbClr val="506067"/>
                </a:solidFill>
                <a:latin typeface="Lucida Sans Unicode"/>
                <a:cs typeface="Lucida Sans Unicode"/>
              </a:rPr>
              <a:t>ll</a:t>
            </a:r>
            <a:r>
              <a:rPr sz="1400" spc="-120" dirty="0" smtClean="0">
                <a:solidFill>
                  <a:srgbClr val="506067"/>
                </a:solidFill>
                <a:latin typeface="Lucida Sans Unicode"/>
                <a:cs typeface="Lucida Sans Unicode"/>
              </a:rPr>
              <a:t> </a:t>
            </a:r>
            <a:r>
              <a:rPr sz="1400" spc="-85" dirty="0" smtClean="0">
                <a:solidFill>
                  <a:srgbClr val="506067"/>
                </a:solidFill>
                <a:latin typeface="Lucida Sans Unicode"/>
                <a:cs typeface="Lucida Sans Unicode"/>
              </a:rPr>
              <a:t>i</a:t>
            </a:r>
            <a:r>
              <a:rPr sz="1400" spc="-175" dirty="0" smtClean="0">
                <a:solidFill>
                  <a:srgbClr val="506067"/>
                </a:solidFill>
                <a:latin typeface="Lucida Sans Unicode"/>
                <a:cs typeface="Lucida Sans Unicode"/>
              </a:rPr>
              <a:t>n</a:t>
            </a:r>
            <a:r>
              <a:rPr sz="1400" spc="-140" dirty="0" smtClean="0">
                <a:solidFill>
                  <a:srgbClr val="506067"/>
                </a:solidFill>
                <a:latin typeface="Lucida Sans Unicode"/>
                <a:cs typeface="Lucida Sans Unicode"/>
              </a:rPr>
              <a:t>s</a:t>
            </a:r>
            <a:r>
              <a:rPr sz="1400" spc="-235" dirty="0" smtClean="0">
                <a:solidFill>
                  <a:srgbClr val="506067"/>
                </a:solidFill>
                <a:latin typeface="Lucida Sans Unicode"/>
                <a:cs typeface="Lucida Sans Unicode"/>
              </a:rPr>
              <a:t>g</a:t>
            </a:r>
            <a:r>
              <a:rPr sz="1400" spc="-95" dirty="0" smtClean="0">
                <a:solidFill>
                  <a:srgbClr val="506067"/>
                </a:solidFill>
                <a:latin typeface="Lucida Sans Unicode"/>
                <a:cs typeface="Lucida Sans Unicode"/>
              </a:rPr>
              <a:t>e</a:t>
            </a:r>
            <a:r>
              <a:rPr sz="1400" spc="-175" dirty="0" smtClean="0">
                <a:solidFill>
                  <a:srgbClr val="506067"/>
                </a:solidFill>
                <a:latin typeface="Lucida Sans Unicode"/>
                <a:cs typeface="Lucida Sans Unicode"/>
              </a:rPr>
              <a:t>s</a:t>
            </a:r>
            <a:r>
              <a:rPr sz="1400" spc="-110" dirty="0" smtClean="0">
                <a:solidFill>
                  <a:srgbClr val="506067"/>
                </a:solidFill>
                <a:latin typeface="Lucida Sans Unicode"/>
                <a:cs typeface="Lucida Sans Unicode"/>
              </a:rPr>
              <a:t>a</a:t>
            </a:r>
            <a:r>
              <a:rPr sz="1400" spc="-220" dirty="0" smtClean="0">
                <a:solidFill>
                  <a:srgbClr val="506067"/>
                </a:solidFill>
                <a:latin typeface="Lucida Sans Unicode"/>
                <a:cs typeface="Lucida Sans Unicode"/>
              </a:rPr>
              <a:t>m</a:t>
            </a:r>
            <a:r>
              <a:rPr sz="1400" spc="-60" dirty="0" smtClean="0">
                <a:solidFill>
                  <a:srgbClr val="506067"/>
                </a:solidFill>
                <a:latin typeface="Lucida Sans Unicode"/>
                <a:cs typeface="Lucida Sans Unicode"/>
              </a:rPr>
              <a:t>t</a:t>
            </a:r>
            <a:r>
              <a:rPr sz="1400" spc="-125" dirty="0" smtClean="0">
                <a:solidFill>
                  <a:srgbClr val="506067"/>
                </a:solidFill>
                <a:latin typeface="Lucida Sans Unicode"/>
                <a:cs typeface="Lucida Sans Unicode"/>
              </a:rPr>
              <a:t> </a:t>
            </a:r>
            <a:r>
              <a:rPr sz="1400" spc="-95" dirty="0" smtClean="0">
                <a:solidFill>
                  <a:srgbClr val="506067"/>
                </a:solidFill>
                <a:latin typeface="Lucida Sans Unicode"/>
                <a:cs typeface="Lucida Sans Unicode"/>
              </a:rPr>
              <a:t>e</a:t>
            </a:r>
            <a:r>
              <a:rPr sz="1400" spc="-85" dirty="0" smtClean="0">
                <a:solidFill>
                  <a:srgbClr val="506067"/>
                </a:solidFill>
                <a:latin typeface="Lucida Sans Unicode"/>
                <a:cs typeface="Lucida Sans Unicode"/>
              </a:rPr>
              <a:t>i</a:t>
            </a:r>
            <a:r>
              <a:rPr sz="1400" spc="-125" dirty="0" smtClean="0">
                <a:solidFill>
                  <a:srgbClr val="506067"/>
                </a:solidFill>
                <a:latin typeface="Lucida Sans Unicode"/>
                <a:cs typeface="Lucida Sans Unicode"/>
              </a:rPr>
              <a:t>n</a:t>
            </a:r>
            <a:r>
              <a:rPr sz="1400" spc="-110" dirty="0" smtClean="0">
                <a:solidFill>
                  <a:srgbClr val="506067"/>
                </a:solidFill>
                <a:latin typeface="Lucida Sans Unicode"/>
                <a:cs typeface="Lucida Sans Unicode"/>
              </a:rPr>
              <a:t>e</a:t>
            </a:r>
            <a:r>
              <a:rPr sz="1400" spc="-140" dirty="0" smtClean="0">
                <a:solidFill>
                  <a:srgbClr val="506067"/>
                </a:solidFill>
                <a:latin typeface="Lucida Sans Unicode"/>
                <a:cs typeface="Lucida Sans Unicode"/>
              </a:rPr>
              <a:t>n</a:t>
            </a:r>
            <a:r>
              <a:rPr sz="1400" spc="-114" dirty="0" smtClean="0">
                <a:solidFill>
                  <a:srgbClr val="506067"/>
                </a:solidFill>
                <a:latin typeface="Lucida Sans Unicode"/>
                <a:cs typeface="Lucida Sans Unicode"/>
              </a:rPr>
              <a:t> </a:t>
            </a:r>
            <a:r>
              <a:rPr sz="1400" spc="-85" dirty="0" err="1" smtClean="0">
                <a:solidFill>
                  <a:srgbClr val="506067"/>
                </a:solidFill>
                <a:latin typeface="Lucida Sans Unicode"/>
                <a:cs typeface="Lucida Sans Unicode"/>
              </a:rPr>
              <a:t>E</a:t>
            </a:r>
            <a:r>
              <a:rPr sz="1400" spc="-90" dirty="0" err="1" smtClean="0">
                <a:solidFill>
                  <a:srgbClr val="506067"/>
                </a:solidFill>
                <a:latin typeface="Lucida Sans Unicode"/>
                <a:cs typeface="Lucida Sans Unicode"/>
              </a:rPr>
              <a:t>r</a:t>
            </a:r>
            <a:r>
              <a:rPr sz="1400" spc="-185" dirty="0" err="1" smtClean="0">
                <a:solidFill>
                  <a:srgbClr val="506067"/>
                </a:solidFill>
                <a:latin typeface="Lucida Sans Unicode"/>
                <a:cs typeface="Lucida Sans Unicode"/>
              </a:rPr>
              <a:t>k</a:t>
            </a:r>
            <a:r>
              <a:rPr sz="1400" spc="-85" dirty="0" err="1" smtClean="0">
                <a:solidFill>
                  <a:srgbClr val="506067"/>
                </a:solidFill>
                <a:latin typeface="Lucida Sans Unicode"/>
                <a:cs typeface="Lucida Sans Unicode"/>
              </a:rPr>
              <a:t>l</a:t>
            </a:r>
            <a:r>
              <a:rPr sz="1400" spc="-110" dirty="0" err="1" smtClean="0">
                <a:solidFill>
                  <a:srgbClr val="506067"/>
                </a:solidFill>
                <a:latin typeface="Lucida Sans Unicode"/>
                <a:cs typeface="Lucida Sans Unicode"/>
              </a:rPr>
              <a:t>ä</a:t>
            </a:r>
            <a:r>
              <a:rPr sz="1400" spc="-90" dirty="0" err="1" smtClean="0">
                <a:solidFill>
                  <a:srgbClr val="506067"/>
                </a:solidFill>
                <a:latin typeface="Lucida Sans Unicode"/>
                <a:cs typeface="Lucida Sans Unicode"/>
              </a:rPr>
              <a:t>r</a:t>
            </a:r>
            <a:r>
              <a:rPr sz="1400" spc="-175" dirty="0" err="1" smtClean="0">
                <a:solidFill>
                  <a:srgbClr val="506067"/>
                </a:solidFill>
                <a:latin typeface="Lucida Sans Unicode"/>
                <a:cs typeface="Lucida Sans Unicode"/>
              </a:rPr>
              <a:t>ungs</a:t>
            </a:r>
            <a:r>
              <a:rPr sz="1400" spc="-135" dirty="0" err="1" smtClean="0">
                <a:solidFill>
                  <a:srgbClr val="506067"/>
                </a:solidFill>
                <a:latin typeface="Lucida Sans Unicode"/>
                <a:cs typeface="Lucida Sans Unicode"/>
              </a:rPr>
              <a:t>b</a:t>
            </a:r>
            <a:r>
              <a:rPr sz="1400" spc="-114" dirty="0" err="1" smtClean="0">
                <a:solidFill>
                  <a:srgbClr val="506067"/>
                </a:solidFill>
                <a:latin typeface="Lucida Sans Unicode"/>
                <a:cs typeface="Lucida Sans Unicode"/>
              </a:rPr>
              <a:t>e</a:t>
            </a:r>
            <a:r>
              <a:rPr sz="1400" spc="-85" dirty="0" err="1" smtClean="0">
                <a:solidFill>
                  <a:srgbClr val="506067"/>
                </a:solidFill>
                <a:latin typeface="Lucida Sans Unicode"/>
                <a:cs typeface="Lucida Sans Unicode"/>
              </a:rPr>
              <a:t>i</a:t>
            </a:r>
            <a:r>
              <a:rPr sz="1400" spc="-65" dirty="0" err="1" smtClean="0">
                <a:solidFill>
                  <a:srgbClr val="506067"/>
                </a:solidFill>
                <a:latin typeface="Lucida Sans Unicode"/>
                <a:cs typeface="Lucida Sans Unicode"/>
              </a:rPr>
              <a:t>t</a:t>
            </a:r>
            <a:r>
              <a:rPr sz="1400" spc="-114" dirty="0" err="1" smtClean="0">
                <a:solidFill>
                  <a:srgbClr val="506067"/>
                </a:solidFill>
                <a:latin typeface="Lucida Sans Unicode"/>
                <a:cs typeface="Lucida Sans Unicode"/>
              </a:rPr>
              <a:t>r</a:t>
            </a:r>
            <a:r>
              <a:rPr sz="1400" spc="-110" dirty="0" err="1" smtClean="0">
                <a:solidFill>
                  <a:srgbClr val="506067"/>
                </a:solidFill>
                <a:latin typeface="Lucida Sans Unicode"/>
                <a:cs typeface="Lucida Sans Unicode"/>
              </a:rPr>
              <a:t>a</a:t>
            </a:r>
            <a:r>
              <a:rPr sz="1400" spc="-220" dirty="0" err="1" smtClean="0">
                <a:solidFill>
                  <a:srgbClr val="506067"/>
                </a:solidFill>
                <a:latin typeface="Lucida Sans Unicode"/>
                <a:cs typeface="Lucida Sans Unicode"/>
              </a:rPr>
              <a:t>g</a:t>
            </a:r>
            <a:r>
              <a:rPr sz="1400" spc="-110" dirty="0" smtClean="0">
                <a:solidFill>
                  <a:srgbClr val="506067"/>
                </a:solidFill>
                <a:latin typeface="Lucida Sans Unicode"/>
                <a:cs typeface="Lucida Sans Unicode"/>
              </a:rPr>
              <a:t> </a:t>
            </a:r>
            <a:r>
              <a:rPr sz="1400" spc="-85" dirty="0" err="1" smtClean="0">
                <a:solidFill>
                  <a:srgbClr val="506067"/>
                </a:solidFill>
                <a:latin typeface="Lucida Sans Unicode"/>
                <a:cs typeface="Lucida Sans Unicode"/>
              </a:rPr>
              <a:t>l</a:t>
            </a:r>
            <a:r>
              <a:rPr sz="1400" spc="-95" dirty="0" err="1" smtClean="0">
                <a:solidFill>
                  <a:srgbClr val="506067"/>
                </a:solidFill>
                <a:latin typeface="Lucida Sans Unicode"/>
                <a:cs typeface="Lucida Sans Unicode"/>
              </a:rPr>
              <a:t>e</a:t>
            </a:r>
            <a:r>
              <a:rPr sz="1400" spc="-85" dirty="0" err="1" smtClean="0">
                <a:solidFill>
                  <a:srgbClr val="506067"/>
                </a:solidFill>
                <a:latin typeface="Lucida Sans Unicode"/>
                <a:cs typeface="Lucida Sans Unicode"/>
              </a:rPr>
              <a:t>i</a:t>
            </a:r>
            <a:r>
              <a:rPr sz="1400" spc="-185" dirty="0" err="1" smtClean="0">
                <a:solidFill>
                  <a:srgbClr val="506067"/>
                </a:solidFill>
                <a:latin typeface="Lucida Sans Unicode"/>
                <a:cs typeface="Lucida Sans Unicode"/>
              </a:rPr>
              <a:t>s</a:t>
            </a:r>
            <a:r>
              <a:rPr sz="1400" spc="-75" dirty="0" err="1" smtClean="0">
                <a:solidFill>
                  <a:srgbClr val="506067"/>
                </a:solidFill>
                <a:latin typeface="Lucida Sans Unicode"/>
                <a:cs typeface="Lucida Sans Unicode"/>
              </a:rPr>
              <a:t>t</a:t>
            </a:r>
            <a:r>
              <a:rPr sz="1400" spc="-105" dirty="0" err="1" smtClean="0">
                <a:solidFill>
                  <a:srgbClr val="506067"/>
                </a:solidFill>
                <a:latin typeface="Lucida Sans Unicode"/>
                <a:cs typeface="Lucida Sans Unicode"/>
              </a:rPr>
              <a:t>e</a:t>
            </a:r>
            <a:r>
              <a:rPr sz="1400" spc="-60" dirty="0" err="1" smtClean="0">
                <a:solidFill>
                  <a:srgbClr val="506067"/>
                </a:solidFill>
                <a:latin typeface="Lucida Sans Unicode"/>
                <a:cs typeface="Lucida Sans Unicode"/>
              </a:rPr>
              <a:t>t</a:t>
            </a:r>
            <a:endParaRPr lang="de-DE" sz="1400" spc="-60" dirty="0" smtClean="0">
              <a:solidFill>
                <a:srgbClr val="506067"/>
              </a:solidFill>
              <a:latin typeface="Lucida Sans Unicode"/>
              <a:cs typeface="Lucida Sans Unicode"/>
            </a:endParaRPr>
          </a:p>
          <a:p>
            <a:pPr marL="12065" marR="12700">
              <a:lnSpc>
                <a:spcPct val="100000"/>
              </a:lnSpc>
              <a:buClr>
                <a:srgbClr val="910A2F"/>
              </a:buClr>
              <a:tabLst>
                <a:tab pos="280670" algn="l"/>
              </a:tabLst>
            </a:pPr>
            <a:endParaRPr lang="de-DE" sz="1400" spc="-60" dirty="0" smtClean="0">
              <a:solidFill>
                <a:srgbClr val="506067"/>
              </a:solidFill>
              <a:latin typeface="Lucida Sans Unicode"/>
              <a:cs typeface="Lucida Sans Unicode"/>
            </a:endParaRPr>
          </a:p>
          <a:p>
            <a:pPr marL="280670" marR="12700" lvl="1" indent="-268605">
              <a:buClr>
                <a:srgbClr val="910A2F"/>
              </a:buClr>
              <a:buFont typeface="Webdings"/>
              <a:buChar char="■"/>
              <a:tabLst>
                <a:tab pos="280670" algn="l"/>
              </a:tabLst>
            </a:pPr>
            <a:r>
              <a:rPr lang="de-DE" sz="1400" spc="-95" dirty="0">
                <a:solidFill>
                  <a:srgbClr val="506067"/>
                </a:solidFill>
                <a:latin typeface="Lucida Sans Unicode"/>
                <a:cs typeface="Lucida Sans Unicode"/>
              </a:rPr>
              <a:t>Modellgüte: Passung zwischen Modell und Daten ("</a:t>
            </a:r>
            <a:r>
              <a:rPr lang="de-DE" sz="1400" spc="-95" dirty="0" err="1">
                <a:solidFill>
                  <a:srgbClr val="506067"/>
                </a:solidFill>
                <a:latin typeface="Lucida Sans Unicode"/>
                <a:cs typeface="Lucida Sans Unicode"/>
              </a:rPr>
              <a:t>Goodness</a:t>
            </a:r>
            <a:r>
              <a:rPr lang="de-DE" sz="1400" spc="-95" dirty="0">
                <a:solidFill>
                  <a:srgbClr val="506067"/>
                </a:solidFill>
                <a:latin typeface="Lucida Sans Unicode"/>
                <a:cs typeface="Lucida Sans Unicode"/>
              </a:rPr>
              <a:t> </a:t>
            </a:r>
            <a:r>
              <a:rPr lang="de-DE" sz="1400" spc="-95" dirty="0" err="1">
                <a:solidFill>
                  <a:srgbClr val="506067"/>
                </a:solidFill>
                <a:latin typeface="Lucida Sans Unicode"/>
                <a:cs typeface="Lucida Sans Unicode"/>
              </a:rPr>
              <a:t>of</a:t>
            </a:r>
            <a:r>
              <a:rPr lang="de-DE" sz="1400" spc="-95" dirty="0">
                <a:solidFill>
                  <a:srgbClr val="506067"/>
                </a:solidFill>
                <a:latin typeface="Lucida Sans Unicode"/>
                <a:cs typeface="Lucida Sans Unicode"/>
              </a:rPr>
              <a:t> fit"): Analog zum R-Quadrat der linearen Regression - verschiedene Pseudo-R-Quadrate</a:t>
            </a:r>
          </a:p>
          <a:p>
            <a:pPr>
              <a:lnSpc>
                <a:spcPts val="600"/>
              </a:lnSpc>
              <a:spcBef>
                <a:spcPts val="0"/>
              </a:spcBef>
              <a:buClr>
                <a:srgbClr val="910A2F"/>
              </a:buClr>
              <a:buFont typeface="Webdings"/>
              <a:buChar char="■"/>
            </a:pPr>
            <a:endParaRPr sz="600" dirty="0"/>
          </a:p>
          <a:p>
            <a:pPr>
              <a:lnSpc>
                <a:spcPts val="600"/>
              </a:lnSpc>
              <a:spcBef>
                <a:spcPts val="0"/>
              </a:spcBef>
              <a:buClr>
                <a:srgbClr val="910A2F"/>
              </a:buClr>
              <a:buFont typeface="Webdings"/>
              <a:buChar char="■"/>
            </a:pPr>
            <a:endParaRPr sz="600" dirty="0"/>
          </a:p>
          <a:p>
            <a:pPr marL="280670" indent="-268605">
              <a:lnSpc>
                <a:spcPct val="100000"/>
              </a:lnSpc>
              <a:buClr>
                <a:srgbClr val="910A2F"/>
              </a:buClr>
              <a:buFont typeface="Webdings"/>
              <a:buChar char="■"/>
              <a:tabLst>
                <a:tab pos="280670" algn="l"/>
              </a:tabLst>
            </a:pPr>
            <a:r>
              <a:rPr sz="1400" spc="-185" dirty="0" smtClean="0">
                <a:solidFill>
                  <a:srgbClr val="506067"/>
                </a:solidFill>
                <a:latin typeface="Lucida Sans Unicode"/>
                <a:cs typeface="Lucida Sans Unicode"/>
              </a:rPr>
              <a:t>2</a:t>
            </a:r>
            <a:r>
              <a:rPr sz="1400" spc="-90" dirty="0" smtClean="0">
                <a:solidFill>
                  <a:srgbClr val="506067"/>
                </a:solidFill>
                <a:latin typeface="Lucida Sans Unicode"/>
                <a:cs typeface="Lucida Sans Unicode"/>
              </a:rPr>
              <a:t>.</a:t>
            </a:r>
            <a:r>
              <a:rPr sz="1400" spc="-130" dirty="0" smtClean="0">
                <a:solidFill>
                  <a:srgbClr val="506067"/>
                </a:solidFill>
                <a:latin typeface="Lucida Sans Unicode"/>
                <a:cs typeface="Lucida Sans Unicode"/>
              </a:rPr>
              <a:t> </a:t>
            </a:r>
            <a:r>
              <a:rPr sz="1400" spc="-114" dirty="0" smtClean="0">
                <a:solidFill>
                  <a:srgbClr val="506067"/>
                </a:solidFill>
                <a:latin typeface="Lucida Sans Unicode"/>
                <a:cs typeface="Lucida Sans Unicode"/>
              </a:rPr>
              <a:t>S</a:t>
            </a:r>
            <a:r>
              <a:rPr sz="1400" spc="-140" dirty="0" smtClean="0">
                <a:solidFill>
                  <a:srgbClr val="506067"/>
                </a:solidFill>
                <a:latin typeface="Lucida Sans Unicode"/>
                <a:cs typeface="Lucida Sans Unicode"/>
              </a:rPr>
              <a:t>ch</a:t>
            </a:r>
            <a:r>
              <a:rPr sz="1400" spc="-95" dirty="0" smtClean="0">
                <a:solidFill>
                  <a:srgbClr val="506067"/>
                </a:solidFill>
                <a:latin typeface="Lucida Sans Unicode"/>
                <a:cs typeface="Lucida Sans Unicode"/>
              </a:rPr>
              <a:t>r</a:t>
            </a:r>
            <a:r>
              <a:rPr sz="1400" spc="-85" dirty="0" smtClean="0">
                <a:solidFill>
                  <a:srgbClr val="506067"/>
                </a:solidFill>
                <a:latin typeface="Lucida Sans Unicode"/>
                <a:cs typeface="Lucida Sans Unicode"/>
              </a:rPr>
              <a:t>i</a:t>
            </a:r>
            <a:r>
              <a:rPr sz="1400" spc="-90" dirty="0" smtClean="0">
                <a:solidFill>
                  <a:srgbClr val="506067"/>
                </a:solidFill>
                <a:latin typeface="Lucida Sans Unicode"/>
                <a:cs typeface="Lucida Sans Unicode"/>
              </a:rPr>
              <a:t>t</a:t>
            </a:r>
            <a:r>
              <a:rPr sz="1400" spc="-65" dirty="0" smtClean="0">
                <a:solidFill>
                  <a:srgbClr val="506067"/>
                </a:solidFill>
                <a:latin typeface="Lucida Sans Unicode"/>
                <a:cs typeface="Lucida Sans Unicode"/>
              </a:rPr>
              <a:t>t</a:t>
            </a:r>
            <a:r>
              <a:rPr sz="1400" spc="-75" dirty="0" smtClean="0">
                <a:solidFill>
                  <a:srgbClr val="506067"/>
                </a:solidFill>
                <a:latin typeface="Lucida Sans Unicode"/>
                <a:cs typeface="Lucida Sans Unicode"/>
              </a:rPr>
              <a:t>:</a:t>
            </a:r>
            <a:r>
              <a:rPr sz="1400" spc="-125" dirty="0" smtClean="0">
                <a:solidFill>
                  <a:srgbClr val="506067"/>
                </a:solidFill>
                <a:latin typeface="Lucida Sans Unicode"/>
                <a:cs typeface="Lucida Sans Unicode"/>
              </a:rPr>
              <a:t> </a:t>
            </a:r>
            <a:r>
              <a:rPr sz="1400" spc="-85" dirty="0" smtClean="0">
                <a:solidFill>
                  <a:srgbClr val="506067"/>
                </a:solidFill>
                <a:latin typeface="Lucida Sans Unicode"/>
                <a:cs typeface="Lucida Sans Unicode"/>
              </a:rPr>
              <a:t>Ü</a:t>
            </a:r>
            <a:r>
              <a:rPr sz="1400" spc="-135" dirty="0" smtClean="0">
                <a:solidFill>
                  <a:srgbClr val="506067"/>
                </a:solidFill>
                <a:latin typeface="Lucida Sans Unicode"/>
                <a:cs typeface="Lucida Sans Unicode"/>
              </a:rPr>
              <a:t>b</a:t>
            </a:r>
            <a:r>
              <a:rPr sz="1400" spc="-114" dirty="0" smtClean="0">
                <a:solidFill>
                  <a:srgbClr val="506067"/>
                </a:solidFill>
                <a:latin typeface="Lucida Sans Unicode"/>
                <a:cs typeface="Lucida Sans Unicode"/>
              </a:rPr>
              <a:t>e</a:t>
            </a:r>
            <a:r>
              <a:rPr sz="1400" spc="-90" dirty="0" smtClean="0">
                <a:solidFill>
                  <a:srgbClr val="506067"/>
                </a:solidFill>
                <a:latin typeface="Lucida Sans Unicode"/>
                <a:cs typeface="Lucida Sans Unicode"/>
              </a:rPr>
              <a:t>r</a:t>
            </a:r>
            <a:r>
              <a:rPr sz="1400" spc="-155" dirty="0" smtClean="0">
                <a:solidFill>
                  <a:srgbClr val="506067"/>
                </a:solidFill>
                <a:latin typeface="Lucida Sans Unicode"/>
                <a:cs typeface="Lucida Sans Unicode"/>
              </a:rPr>
              <a:t>p</a:t>
            </a:r>
            <a:r>
              <a:rPr sz="1400" spc="-95" dirty="0" smtClean="0">
                <a:solidFill>
                  <a:srgbClr val="506067"/>
                </a:solidFill>
                <a:latin typeface="Lucida Sans Unicode"/>
                <a:cs typeface="Lucida Sans Unicode"/>
              </a:rPr>
              <a:t>r</a:t>
            </a:r>
            <a:r>
              <a:rPr sz="1400" spc="-150" dirty="0" smtClean="0">
                <a:solidFill>
                  <a:srgbClr val="506067"/>
                </a:solidFill>
                <a:latin typeface="Lucida Sans Unicode"/>
                <a:cs typeface="Lucida Sans Unicode"/>
              </a:rPr>
              <a:t>ü</a:t>
            </a:r>
            <a:r>
              <a:rPr sz="1400" spc="-120" dirty="0" smtClean="0">
                <a:solidFill>
                  <a:srgbClr val="506067"/>
                </a:solidFill>
                <a:latin typeface="Lucida Sans Unicode"/>
                <a:cs typeface="Lucida Sans Unicode"/>
              </a:rPr>
              <a:t>f</a:t>
            </a:r>
            <a:r>
              <a:rPr sz="1400" spc="-95" dirty="0" smtClean="0">
                <a:solidFill>
                  <a:srgbClr val="506067"/>
                </a:solidFill>
                <a:latin typeface="Lucida Sans Unicode"/>
                <a:cs typeface="Lucida Sans Unicode"/>
              </a:rPr>
              <a:t>e</a:t>
            </a:r>
            <a:r>
              <a:rPr sz="1400" spc="-140" dirty="0" smtClean="0">
                <a:solidFill>
                  <a:srgbClr val="506067"/>
                </a:solidFill>
                <a:latin typeface="Lucida Sans Unicode"/>
                <a:cs typeface="Lucida Sans Unicode"/>
              </a:rPr>
              <a:t>n</a:t>
            </a:r>
            <a:r>
              <a:rPr sz="1400" spc="-125" dirty="0" smtClean="0">
                <a:solidFill>
                  <a:srgbClr val="506067"/>
                </a:solidFill>
                <a:latin typeface="Lucida Sans Unicode"/>
                <a:cs typeface="Lucida Sans Unicode"/>
              </a:rPr>
              <a:t> o</a:t>
            </a:r>
            <a:r>
              <a:rPr sz="1400" spc="-150" dirty="0" smtClean="0">
                <a:solidFill>
                  <a:srgbClr val="506067"/>
                </a:solidFill>
                <a:latin typeface="Lucida Sans Unicode"/>
                <a:cs typeface="Lucida Sans Unicode"/>
              </a:rPr>
              <a:t>b</a:t>
            </a:r>
            <a:r>
              <a:rPr sz="1400" spc="-140" dirty="0" smtClean="0">
                <a:solidFill>
                  <a:srgbClr val="506067"/>
                </a:solidFill>
                <a:latin typeface="Lucida Sans Unicode"/>
                <a:cs typeface="Lucida Sans Unicode"/>
              </a:rPr>
              <a:t> </a:t>
            </a:r>
            <a:r>
              <a:rPr sz="1400" spc="-145" dirty="0" smtClean="0">
                <a:solidFill>
                  <a:srgbClr val="506067"/>
                </a:solidFill>
                <a:latin typeface="Lucida Sans Unicode"/>
                <a:cs typeface="Lucida Sans Unicode"/>
              </a:rPr>
              <a:t>R</a:t>
            </a:r>
            <a:r>
              <a:rPr sz="1400" spc="-95" dirty="0" smtClean="0">
                <a:solidFill>
                  <a:srgbClr val="506067"/>
                </a:solidFill>
                <a:latin typeface="Lucida Sans Unicode"/>
                <a:cs typeface="Lucida Sans Unicode"/>
              </a:rPr>
              <a:t>e</a:t>
            </a:r>
            <a:r>
              <a:rPr sz="1400" spc="-225" dirty="0" smtClean="0">
                <a:solidFill>
                  <a:srgbClr val="506067"/>
                </a:solidFill>
                <a:latin typeface="Lucida Sans Unicode"/>
                <a:cs typeface="Lucida Sans Unicode"/>
              </a:rPr>
              <a:t>g</a:t>
            </a:r>
            <a:r>
              <a:rPr sz="1400" spc="-114" dirty="0" smtClean="0">
                <a:solidFill>
                  <a:srgbClr val="506067"/>
                </a:solidFill>
                <a:latin typeface="Lucida Sans Unicode"/>
                <a:cs typeface="Lucida Sans Unicode"/>
              </a:rPr>
              <a:t>r</a:t>
            </a:r>
            <a:r>
              <a:rPr sz="1400" spc="-95" dirty="0" smtClean="0">
                <a:solidFill>
                  <a:srgbClr val="506067"/>
                </a:solidFill>
                <a:latin typeface="Lucida Sans Unicode"/>
                <a:cs typeface="Lucida Sans Unicode"/>
              </a:rPr>
              <a:t>e</a:t>
            </a:r>
            <a:r>
              <a:rPr sz="1400" spc="-175" dirty="0" smtClean="0">
                <a:solidFill>
                  <a:srgbClr val="506067"/>
                </a:solidFill>
                <a:latin typeface="Lucida Sans Unicode"/>
                <a:cs typeface="Lucida Sans Unicode"/>
              </a:rPr>
              <a:t>ss</a:t>
            </a:r>
            <a:r>
              <a:rPr sz="1400" spc="-85" dirty="0" smtClean="0">
                <a:solidFill>
                  <a:srgbClr val="506067"/>
                </a:solidFill>
                <a:latin typeface="Lucida Sans Unicode"/>
                <a:cs typeface="Lucida Sans Unicode"/>
              </a:rPr>
              <a:t>i</a:t>
            </a:r>
            <a:r>
              <a:rPr sz="1400" spc="-125" dirty="0" smtClean="0">
                <a:solidFill>
                  <a:srgbClr val="506067"/>
                </a:solidFill>
                <a:latin typeface="Lucida Sans Unicode"/>
                <a:cs typeface="Lucida Sans Unicode"/>
              </a:rPr>
              <a:t>o</a:t>
            </a:r>
            <a:r>
              <a:rPr sz="1400" spc="-175" dirty="0" smtClean="0">
                <a:solidFill>
                  <a:srgbClr val="506067"/>
                </a:solidFill>
                <a:latin typeface="Lucida Sans Unicode"/>
                <a:cs typeface="Lucida Sans Unicode"/>
              </a:rPr>
              <a:t>n</a:t>
            </a:r>
            <a:r>
              <a:rPr sz="1400" spc="-140" dirty="0" smtClean="0">
                <a:solidFill>
                  <a:srgbClr val="506067"/>
                </a:solidFill>
                <a:latin typeface="Lucida Sans Unicode"/>
                <a:cs typeface="Lucida Sans Unicode"/>
              </a:rPr>
              <a:t>s</a:t>
            </a:r>
            <a:r>
              <a:rPr sz="1400" spc="-235" dirty="0" smtClean="0">
                <a:solidFill>
                  <a:srgbClr val="506067"/>
                </a:solidFill>
                <a:latin typeface="Lucida Sans Unicode"/>
                <a:cs typeface="Lucida Sans Unicode"/>
              </a:rPr>
              <a:t>k</a:t>
            </a:r>
            <a:r>
              <a:rPr sz="1400" spc="-125" dirty="0" smtClean="0">
                <a:solidFill>
                  <a:srgbClr val="506067"/>
                </a:solidFill>
                <a:latin typeface="Lucida Sans Unicode"/>
                <a:cs typeface="Lucida Sans Unicode"/>
              </a:rPr>
              <a:t>o</a:t>
            </a:r>
            <a:r>
              <a:rPr sz="1400" spc="-105" dirty="0" smtClean="0">
                <a:solidFill>
                  <a:srgbClr val="506067"/>
                </a:solidFill>
                <a:latin typeface="Lucida Sans Unicode"/>
                <a:cs typeface="Lucida Sans Unicode"/>
              </a:rPr>
              <a:t>e</a:t>
            </a:r>
            <a:r>
              <a:rPr sz="1400" spc="-100" dirty="0" smtClean="0">
                <a:solidFill>
                  <a:srgbClr val="506067"/>
                </a:solidFill>
                <a:latin typeface="Lucida Sans Unicode"/>
                <a:cs typeface="Lucida Sans Unicode"/>
              </a:rPr>
              <a:t>f</a:t>
            </a:r>
            <a:r>
              <a:rPr sz="1400" spc="-90" dirty="0" smtClean="0">
                <a:solidFill>
                  <a:srgbClr val="506067"/>
                </a:solidFill>
                <a:latin typeface="Lucida Sans Unicode"/>
                <a:cs typeface="Lucida Sans Unicode"/>
              </a:rPr>
              <a:t>f</a:t>
            </a:r>
            <a:r>
              <a:rPr sz="1400" spc="-85" dirty="0" smtClean="0">
                <a:solidFill>
                  <a:srgbClr val="506067"/>
                </a:solidFill>
                <a:latin typeface="Lucida Sans Unicode"/>
                <a:cs typeface="Lucida Sans Unicode"/>
              </a:rPr>
              <a:t>i</a:t>
            </a:r>
            <a:r>
              <a:rPr sz="1400" spc="-254" dirty="0" smtClean="0">
                <a:solidFill>
                  <a:srgbClr val="506067"/>
                </a:solidFill>
                <a:latin typeface="Lucida Sans Unicode"/>
                <a:cs typeface="Lucida Sans Unicode"/>
              </a:rPr>
              <a:t>z</a:t>
            </a:r>
            <a:r>
              <a:rPr sz="1400" spc="-85" dirty="0" smtClean="0">
                <a:solidFill>
                  <a:srgbClr val="506067"/>
                </a:solidFill>
                <a:latin typeface="Lucida Sans Unicode"/>
                <a:cs typeface="Lucida Sans Unicode"/>
              </a:rPr>
              <a:t>i</a:t>
            </a:r>
            <a:r>
              <a:rPr sz="1400" spc="-95" dirty="0" smtClean="0">
                <a:solidFill>
                  <a:srgbClr val="506067"/>
                </a:solidFill>
                <a:latin typeface="Lucida Sans Unicode"/>
                <a:cs typeface="Lucida Sans Unicode"/>
              </a:rPr>
              <a:t>e</a:t>
            </a:r>
            <a:r>
              <a:rPr sz="1400" spc="-160" dirty="0" smtClean="0">
                <a:solidFill>
                  <a:srgbClr val="506067"/>
                </a:solidFill>
                <a:latin typeface="Lucida Sans Unicode"/>
                <a:cs typeface="Lucida Sans Unicode"/>
              </a:rPr>
              <a:t>n</a:t>
            </a:r>
            <a:r>
              <a:rPr sz="1400" spc="-75" dirty="0" smtClean="0">
                <a:solidFill>
                  <a:srgbClr val="506067"/>
                </a:solidFill>
                <a:latin typeface="Lucida Sans Unicode"/>
                <a:cs typeface="Lucida Sans Unicode"/>
              </a:rPr>
              <a:t>t</a:t>
            </a:r>
            <a:r>
              <a:rPr sz="1400" spc="-95" dirty="0" smtClean="0">
                <a:solidFill>
                  <a:srgbClr val="506067"/>
                </a:solidFill>
                <a:latin typeface="Lucida Sans Unicode"/>
                <a:cs typeface="Lucida Sans Unicode"/>
              </a:rPr>
              <a:t>e</a:t>
            </a:r>
            <a:r>
              <a:rPr sz="1400" spc="-140" dirty="0" smtClean="0">
                <a:solidFill>
                  <a:srgbClr val="506067"/>
                </a:solidFill>
                <a:latin typeface="Lucida Sans Unicode"/>
                <a:cs typeface="Lucida Sans Unicode"/>
              </a:rPr>
              <a:t>n </a:t>
            </a:r>
            <a:r>
              <a:rPr sz="1400" spc="-45" dirty="0" smtClean="0">
                <a:solidFill>
                  <a:srgbClr val="506067"/>
                </a:solidFill>
                <a:latin typeface="Lucida Sans Unicode"/>
                <a:cs typeface="Lucida Sans Unicode"/>
              </a:rPr>
              <a:t>(</a:t>
            </a:r>
            <a:r>
              <a:rPr sz="1400" spc="-50" dirty="0" smtClean="0">
                <a:solidFill>
                  <a:srgbClr val="506067"/>
                </a:solidFill>
                <a:latin typeface="Lucida Sans Unicode"/>
                <a:cs typeface="Lucida Sans Unicode"/>
              </a:rPr>
              <a:t>B</a:t>
            </a:r>
            <a:r>
              <a:rPr sz="1400" spc="-105" dirty="0" smtClean="0">
                <a:solidFill>
                  <a:srgbClr val="506067"/>
                </a:solidFill>
                <a:latin typeface="Lucida Sans Unicode"/>
                <a:cs typeface="Lucida Sans Unicode"/>
              </a:rPr>
              <a:t>e</a:t>
            </a:r>
            <a:r>
              <a:rPr sz="1400" spc="-75" dirty="0" smtClean="0">
                <a:solidFill>
                  <a:srgbClr val="506067"/>
                </a:solidFill>
                <a:latin typeface="Lucida Sans Unicode"/>
                <a:cs typeface="Lucida Sans Unicode"/>
              </a:rPr>
              <a:t>t</a:t>
            </a:r>
            <a:r>
              <a:rPr sz="1400" spc="-110" dirty="0" smtClean="0">
                <a:solidFill>
                  <a:srgbClr val="506067"/>
                </a:solidFill>
                <a:latin typeface="Lucida Sans Unicode"/>
                <a:cs typeface="Lucida Sans Unicode"/>
              </a:rPr>
              <a:t>a</a:t>
            </a:r>
            <a:r>
              <a:rPr sz="1400" spc="-175" dirty="0" smtClean="0">
                <a:solidFill>
                  <a:srgbClr val="506067"/>
                </a:solidFill>
                <a:latin typeface="Lucida Sans Unicode"/>
                <a:cs typeface="Lucida Sans Unicode"/>
              </a:rPr>
              <a:t>s</a:t>
            </a:r>
            <a:r>
              <a:rPr sz="1400" spc="-35" dirty="0" smtClean="0">
                <a:solidFill>
                  <a:srgbClr val="506067"/>
                </a:solidFill>
                <a:latin typeface="Lucida Sans Unicode"/>
                <a:cs typeface="Lucida Sans Unicode"/>
              </a:rPr>
              <a:t>)</a:t>
            </a:r>
            <a:r>
              <a:rPr sz="1400" spc="-114" dirty="0" smtClean="0">
                <a:solidFill>
                  <a:srgbClr val="506067"/>
                </a:solidFill>
                <a:latin typeface="Lucida Sans Unicode"/>
                <a:cs typeface="Lucida Sans Unicode"/>
              </a:rPr>
              <a:t> </a:t>
            </a:r>
            <a:r>
              <a:rPr sz="1400" spc="-95" dirty="0" smtClean="0">
                <a:solidFill>
                  <a:srgbClr val="506067"/>
                </a:solidFill>
                <a:latin typeface="Lucida Sans Unicode"/>
                <a:cs typeface="Lucida Sans Unicode"/>
              </a:rPr>
              <a:t>e</a:t>
            </a:r>
            <a:r>
              <a:rPr sz="1400" spc="-160" dirty="0" smtClean="0">
                <a:solidFill>
                  <a:srgbClr val="506067"/>
                </a:solidFill>
                <a:latin typeface="Lucida Sans Unicode"/>
                <a:cs typeface="Lucida Sans Unicode"/>
              </a:rPr>
              <a:t>b</a:t>
            </a:r>
            <a:r>
              <a:rPr sz="1400" spc="-95" dirty="0" smtClean="0">
                <a:solidFill>
                  <a:srgbClr val="506067"/>
                </a:solidFill>
                <a:latin typeface="Lucida Sans Unicode"/>
                <a:cs typeface="Lucida Sans Unicode"/>
              </a:rPr>
              <a:t>e</a:t>
            </a:r>
            <a:r>
              <a:rPr sz="1400" spc="-160" dirty="0" smtClean="0">
                <a:solidFill>
                  <a:srgbClr val="506067"/>
                </a:solidFill>
                <a:latin typeface="Lucida Sans Unicode"/>
                <a:cs typeface="Lucida Sans Unicode"/>
              </a:rPr>
              <a:t>n</a:t>
            </a:r>
            <a:r>
              <a:rPr sz="1400" spc="-114" dirty="0" smtClean="0">
                <a:solidFill>
                  <a:srgbClr val="506067"/>
                </a:solidFill>
                <a:latin typeface="Lucida Sans Unicode"/>
                <a:cs typeface="Lucida Sans Unicode"/>
              </a:rPr>
              <a:t>f</a:t>
            </a:r>
            <a:r>
              <a:rPr sz="1400" spc="-110" dirty="0" smtClean="0">
                <a:solidFill>
                  <a:srgbClr val="506067"/>
                </a:solidFill>
                <a:latin typeface="Lucida Sans Unicode"/>
                <a:cs typeface="Lucida Sans Unicode"/>
              </a:rPr>
              <a:t>a</a:t>
            </a:r>
            <a:r>
              <a:rPr sz="1400" spc="-85" dirty="0" smtClean="0">
                <a:solidFill>
                  <a:srgbClr val="506067"/>
                </a:solidFill>
                <a:latin typeface="Lucida Sans Unicode"/>
                <a:cs typeface="Lucida Sans Unicode"/>
              </a:rPr>
              <a:t>ll</a:t>
            </a:r>
            <a:r>
              <a:rPr sz="1400" spc="-175" dirty="0" smtClean="0">
                <a:solidFill>
                  <a:srgbClr val="506067"/>
                </a:solidFill>
                <a:latin typeface="Lucida Sans Unicode"/>
                <a:cs typeface="Lucida Sans Unicode"/>
              </a:rPr>
              <a:t>s</a:t>
            </a:r>
            <a:r>
              <a:rPr sz="1400" spc="-120" dirty="0" smtClean="0">
                <a:solidFill>
                  <a:srgbClr val="506067"/>
                </a:solidFill>
                <a:latin typeface="Lucida Sans Unicode"/>
                <a:cs typeface="Lucida Sans Unicode"/>
              </a:rPr>
              <a:t> </a:t>
            </a:r>
            <a:r>
              <a:rPr sz="1400" spc="-175" dirty="0" smtClean="0">
                <a:solidFill>
                  <a:srgbClr val="506067"/>
                </a:solidFill>
                <a:latin typeface="Lucida Sans Unicode"/>
                <a:cs typeface="Lucida Sans Unicode"/>
              </a:rPr>
              <a:t>s</a:t>
            </a:r>
            <a:r>
              <a:rPr sz="1400" spc="-85" dirty="0" smtClean="0">
                <a:solidFill>
                  <a:srgbClr val="506067"/>
                </a:solidFill>
                <a:latin typeface="Lucida Sans Unicode"/>
                <a:cs typeface="Lucida Sans Unicode"/>
              </a:rPr>
              <a:t>i</a:t>
            </a:r>
            <a:r>
              <a:rPr sz="1400" spc="-225" dirty="0" smtClean="0">
                <a:solidFill>
                  <a:srgbClr val="506067"/>
                </a:solidFill>
                <a:latin typeface="Lucida Sans Unicode"/>
                <a:cs typeface="Lucida Sans Unicode"/>
              </a:rPr>
              <a:t>g</a:t>
            </a:r>
            <a:r>
              <a:rPr sz="1400" spc="-150" dirty="0" smtClean="0">
                <a:solidFill>
                  <a:srgbClr val="506067"/>
                </a:solidFill>
                <a:latin typeface="Lucida Sans Unicode"/>
                <a:cs typeface="Lucida Sans Unicode"/>
              </a:rPr>
              <a:t>n</a:t>
            </a:r>
            <a:r>
              <a:rPr sz="1400" spc="-85" dirty="0" smtClean="0">
                <a:solidFill>
                  <a:srgbClr val="506067"/>
                </a:solidFill>
                <a:latin typeface="Lucida Sans Unicode"/>
                <a:cs typeface="Lucida Sans Unicode"/>
              </a:rPr>
              <a:t>i</a:t>
            </a:r>
            <a:r>
              <a:rPr sz="1400" spc="-90" dirty="0" smtClean="0">
                <a:solidFill>
                  <a:srgbClr val="506067"/>
                </a:solidFill>
                <a:latin typeface="Lucida Sans Unicode"/>
                <a:cs typeface="Lucida Sans Unicode"/>
              </a:rPr>
              <a:t>f</a:t>
            </a:r>
            <a:r>
              <a:rPr sz="1400" spc="-85" dirty="0" smtClean="0">
                <a:solidFill>
                  <a:srgbClr val="506067"/>
                </a:solidFill>
                <a:latin typeface="Lucida Sans Unicode"/>
                <a:cs typeface="Lucida Sans Unicode"/>
              </a:rPr>
              <a:t>i</a:t>
            </a:r>
            <a:r>
              <a:rPr sz="1400" spc="-210" dirty="0" smtClean="0">
                <a:solidFill>
                  <a:srgbClr val="506067"/>
                </a:solidFill>
                <a:latin typeface="Lucida Sans Unicode"/>
                <a:cs typeface="Lucida Sans Unicode"/>
              </a:rPr>
              <a:t>k</a:t>
            </a:r>
            <a:r>
              <a:rPr sz="1400" spc="-110" dirty="0" smtClean="0">
                <a:solidFill>
                  <a:srgbClr val="506067"/>
                </a:solidFill>
                <a:latin typeface="Lucida Sans Unicode"/>
                <a:cs typeface="Lucida Sans Unicode"/>
              </a:rPr>
              <a:t>a</a:t>
            </a:r>
            <a:r>
              <a:rPr sz="1400" spc="-160" dirty="0" smtClean="0">
                <a:solidFill>
                  <a:srgbClr val="506067"/>
                </a:solidFill>
                <a:latin typeface="Lucida Sans Unicode"/>
                <a:cs typeface="Lucida Sans Unicode"/>
              </a:rPr>
              <a:t>n</a:t>
            </a:r>
            <a:r>
              <a:rPr sz="1400" spc="-60" dirty="0" smtClean="0">
                <a:solidFill>
                  <a:srgbClr val="506067"/>
                </a:solidFill>
                <a:latin typeface="Lucida Sans Unicode"/>
                <a:cs typeface="Lucida Sans Unicode"/>
              </a:rPr>
              <a:t>t</a:t>
            </a:r>
            <a:r>
              <a:rPr sz="1400" spc="-105" dirty="0" smtClean="0">
                <a:solidFill>
                  <a:srgbClr val="506067"/>
                </a:solidFill>
                <a:latin typeface="Lucida Sans Unicode"/>
                <a:cs typeface="Lucida Sans Unicode"/>
              </a:rPr>
              <a:t> </a:t>
            </a:r>
            <a:r>
              <a:rPr sz="1400" spc="-175" dirty="0" smtClean="0">
                <a:solidFill>
                  <a:srgbClr val="506067"/>
                </a:solidFill>
                <a:latin typeface="Lucida Sans Unicode"/>
                <a:cs typeface="Lucida Sans Unicode"/>
              </a:rPr>
              <a:t>s</a:t>
            </a:r>
            <a:r>
              <a:rPr sz="1400" spc="-85" dirty="0" smtClean="0">
                <a:solidFill>
                  <a:srgbClr val="506067"/>
                </a:solidFill>
                <a:latin typeface="Lucida Sans Unicode"/>
                <a:cs typeface="Lucida Sans Unicode"/>
              </a:rPr>
              <a:t>i</a:t>
            </a:r>
            <a:r>
              <a:rPr sz="1400" spc="-150" dirty="0" smtClean="0">
                <a:solidFill>
                  <a:srgbClr val="506067"/>
                </a:solidFill>
                <a:latin typeface="Lucida Sans Unicode"/>
                <a:cs typeface="Lucida Sans Unicode"/>
              </a:rPr>
              <a:t>nd</a:t>
            </a:r>
            <a:endParaRPr sz="1400" dirty="0">
              <a:latin typeface="Lucida Sans Unicode"/>
              <a:cs typeface="Lucida Sans Unicode"/>
            </a:endParaRPr>
          </a:p>
          <a:p>
            <a:pPr marL="280670">
              <a:lnSpc>
                <a:spcPct val="100000"/>
              </a:lnSpc>
              <a:spcBef>
                <a:spcPts val="10"/>
              </a:spcBef>
            </a:pPr>
            <a:r>
              <a:rPr sz="1400" spc="-90" dirty="0" smtClean="0">
                <a:solidFill>
                  <a:srgbClr val="506067"/>
                </a:solidFill>
                <a:latin typeface="Lucida Sans Unicode"/>
                <a:cs typeface="Lucida Sans Unicode"/>
              </a:rPr>
              <a:t>W</a:t>
            </a:r>
            <a:r>
              <a:rPr sz="1400" spc="-25" dirty="0" smtClean="0">
                <a:solidFill>
                  <a:srgbClr val="506067"/>
                </a:solidFill>
                <a:latin typeface="Lucida Sans Unicode"/>
                <a:cs typeface="Lucida Sans Unicode"/>
              </a:rPr>
              <a:t>a</a:t>
            </a:r>
            <a:r>
              <a:rPr sz="1400" spc="-85" dirty="0" smtClean="0">
                <a:solidFill>
                  <a:srgbClr val="506067"/>
                </a:solidFill>
                <a:latin typeface="Lucida Sans Unicode"/>
                <a:cs typeface="Lucida Sans Unicode"/>
              </a:rPr>
              <a:t>l</a:t>
            </a:r>
            <a:r>
              <a:rPr sz="1400" spc="-160" dirty="0" smtClean="0">
                <a:solidFill>
                  <a:srgbClr val="506067"/>
                </a:solidFill>
                <a:latin typeface="Lucida Sans Unicode"/>
                <a:cs typeface="Lucida Sans Unicode"/>
              </a:rPr>
              <a:t>d</a:t>
            </a:r>
            <a:r>
              <a:rPr sz="1400" spc="-385" dirty="0" smtClean="0">
                <a:solidFill>
                  <a:srgbClr val="506067"/>
                </a:solidFill>
                <a:latin typeface="Lucida Sans Unicode"/>
                <a:cs typeface="Lucida Sans Unicode"/>
              </a:rPr>
              <a:t>-</a:t>
            </a:r>
            <a:r>
              <a:rPr sz="1400" spc="-330" dirty="0" smtClean="0">
                <a:solidFill>
                  <a:srgbClr val="506067"/>
                </a:solidFill>
                <a:latin typeface="Lucida Sans Unicode"/>
                <a:cs typeface="Lucida Sans Unicode"/>
              </a:rPr>
              <a:t>T</a:t>
            </a:r>
            <a:r>
              <a:rPr sz="1400" spc="-140" dirty="0" smtClean="0">
                <a:solidFill>
                  <a:srgbClr val="506067"/>
                </a:solidFill>
                <a:latin typeface="Lucida Sans Unicode"/>
                <a:cs typeface="Lucida Sans Unicode"/>
              </a:rPr>
              <a:t>e</a:t>
            </a:r>
            <a:r>
              <a:rPr sz="1400" spc="-135" dirty="0" smtClean="0">
                <a:solidFill>
                  <a:srgbClr val="506067"/>
                </a:solidFill>
                <a:latin typeface="Lucida Sans Unicode"/>
                <a:cs typeface="Lucida Sans Unicode"/>
              </a:rPr>
              <a:t>s</a:t>
            </a:r>
            <a:r>
              <a:rPr sz="1400" spc="-60" dirty="0" smtClean="0">
                <a:solidFill>
                  <a:srgbClr val="506067"/>
                </a:solidFill>
                <a:latin typeface="Lucida Sans Unicode"/>
                <a:cs typeface="Lucida Sans Unicode"/>
              </a:rPr>
              <a:t>t</a:t>
            </a:r>
            <a:r>
              <a:rPr sz="1400" spc="-135" dirty="0" smtClean="0">
                <a:solidFill>
                  <a:srgbClr val="506067"/>
                </a:solidFill>
                <a:latin typeface="Lucida Sans Unicode"/>
                <a:cs typeface="Lucida Sans Unicode"/>
              </a:rPr>
              <a:t> </a:t>
            </a:r>
            <a:r>
              <a:rPr sz="1400" spc="-90" dirty="0" smtClean="0">
                <a:solidFill>
                  <a:srgbClr val="506067"/>
                </a:solidFill>
                <a:latin typeface="Lucida Sans Unicode"/>
                <a:cs typeface="Lucida Sans Unicode"/>
              </a:rPr>
              <a:t>f</a:t>
            </a:r>
            <a:r>
              <a:rPr sz="1400" spc="-145" dirty="0" smtClean="0">
                <a:solidFill>
                  <a:srgbClr val="506067"/>
                </a:solidFill>
                <a:latin typeface="Lucida Sans Unicode"/>
                <a:cs typeface="Lucida Sans Unicode"/>
              </a:rPr>
              <a:t>ü</a:t>
            </a:r>
            <a:r>
              <a:rPr sz="1400" spc="-90" dirty="0" smtClean="0">
                <a:solidFill>
                  <a:srgbClr val="506067"/>
                </a:solidFill>
                <a:latin typeface="Lucida Sans Unicode"/>
                <a:cs typeface="Lucida Sans Unicode"/>
              </a:rPr>
              <a:t>r</a:t>
            </a:r>
            <a:r>
              <a:rPr sz="1400" spc="-130" dirty="0" smtClean="0">
                <a:solidFill>
                  <a:srgbClr val="506067"/>
                </a:solidFill>
                <a:latin typeface="Lucida Sans Unicode"/>
                <a:cs typeface="Lucida Sans Unicode"/>
              </a:rPr>
              <a:t> </a:t>
            </a:r>
            <a:r>
              <a:rPr sz="1400" spc="-95" dirty="0" smtClean="0">
                <a:solidFill>
                  <a:srgbClr val="506067"/>
                </a:solidFill>
                <a:latin typeface="Lucida Sans Unicode"/>
                <a:cs typeface="Lucida Sans Unicode"/>
              </a:rPr>
              <a:t>je</a:t>
            </a:r>
            <a:r>
              <a:rPr sz="1400" spc="-135" dirty="0" smtClean="0">
                <a:solidFill>
                  <a:srgbClr val="506067"/>
                </a:solidFill>
                <a:latin typeface="Lucida Sans Unicode"/>
                <a:cs typeface="Lucida Sans Unicode"/>
              </a:rPr>
              <a:t>d</a:t>
            </a:r>
            <a:r>
              <a:rPr sz="1400" spc="-114" dirty="0" smtClean="0">
                <a:solidFill>
                  <a:srgbClr val="506067"/>
                </a:solidFill>
                <a:latin typeface="Lucida Sans Unicode"/>
                <a:cs typeface="Lucida Sans Unicode"/>
              </a:rPr>
              <a:t>e</a:t>
            </a:r>
            <a:r>
              <a:rPr sz="1400" spc="-140" dirty="0" smtClean="0">
                <a:solidFill>
                  <a:srgbClr val="506067"/>
                </a:solidFill>
                <a:latin typeface="Lucida Sans Unicode"/>
                <a:cs typeface="Lucida Sans Unicode"/>
              </a:rPr>
              <a:t>n</a:t>
            </a:r>
            <a:r>
              <a:rPr sz="1400" spc="-114" dirty="0" smtClean="0">
                <a:solidFill>
                  <a:srgbClr val="506067"/>
                </a:solidFill>
                <a:latin typeface="Lucida Sans Unicode"/>
                <a:cs typeface="Lucida Sans Unicode"/>
              </a:rPr>
              <a:t> </a:t>
            </a:r>
            <a:r>
              <a:rPr sz="1400" spc="-135" dirty="0" smtClean="0">
                <a:solidFill>
                  <a:srgbClr val="506067"/>
                </a:solidFill>
                <a:latin typeface="Lucida Sans Unicode"/>
                <a:cs typeface="Lucida Sans Unicode"/>
              </a:rPr>
              <a:t>d</a:t>
            </a:r>
            <a:r>
              <a:rPr sz="1400" spc="-114" dirty="0" smtClean="0">
                <a:solidFill>
                  <a:srgbClr val="506067"/>
                </a:solidFill>
                <a:latin typeface="Lucida Sans Unicode"/>
                <a:cs typeface="Lucida Sans Unicode"/>
              </a:rPr>
              <a:t>e</a:t>
            </a:r>
            <a:r>
              <a:rPr sz="1400" spc="-90" dirty="0" smtClean="0">
                <a:solidFill>
                  <a:srgbClr val="506067"/>
                </a:solidFill>
                <a:latin typeface="Lucida Sans Unicode"/>
                <a:cs typeface="Lucida Sans Unicode"/>
              </a:rPr>
              <a:t>r</a:t>
            </a:r>
            <a:r>
              <a:rPr sz="1400" spc="-130" dirty="0" smtClean="0">
                <a:solidFill>
                  <a:srgbClr val="506067"/>
                </a:solidFill>
                <a:latin typeface="Lucida Sans Unicode"/>
                <a:cs typeface="Lucida Sans Unicode"/>
              </a:rPr>
              <a:t> </a:t>
            </a:r>
            <a:r>
              <a:rPr sz="1400" spc="-145" dirty="0" smtClean="0">
                <a:solidFill>
                  <a:srgbClr val="506067"/>
                </a:solidFill>
                <a:latin typeface="Lucida Sans Unicode"/>
                <a:cs typeface="Lucida Sans Unicode"/>
              </a:rPr>
              <a:t>R</a:t>
            </a:r>
            <a:r>
              <a:rPr sz="1400" spc="-155" dirty="0" smtClean="0">
                <a:solidFill>
                  <a:srgbClr val="506067"/>
                </a:solidFill>
                <a:latin typeface="Lucida Sans Unicode"/>
                <a:cs typeface="Lucida Sans Unicode"/>
              </a:rPr>
              <a:t>eg</a:t>
            </a:r>
            <a:r>
              <a:rPr sz="1400" spc="-114" dirty="0" smtClean="0">
                <a:solidFill>
                  <a:srgbClr val="506067"/>
                </a:solidFill>
                <a:latin typeface="Lucida Sans Unicode"/>
                <a:cs typeface="Lucida Sans Unicode"/>
              </a:rPr>
              <a:t>r</a:t>
            </a:r>
            <a:r>
              <a:rPr sz="1400" spc="-140" dirty="0" smtClean="0">
                <a:solidFill>
                  <a:srgbClr val="506067"/>
                </a:solidFill>
                <a:latin typeface="Lucida Sans Unicode"/>
                <a:cs typeface="Lucida Sans Unicode"/>
              </a:rPr>
              <a:t>e</a:t>
            </a:r>
            <a:r>
              <a:rPr sz="1400" spc="-125" dirty="0" smtClean="0">
                <a:solidFill>
                  <a:srgbClr val="506067"/>
                </a:solidFill>
                <a:latin typeface="Lucida Sans Unicode"/>
                <a:cs typeface="Lucida Sans Unicode"/>
              </a:rPr>
              <a:t>s</a:t>
            </a:r>
            <a:r>
              <a:rPr sz="1400" spc="-175" dirty="0" smtClean="0">
                <a:solidFill>
                  <a:srgbClr val="506067"/>
                </a:solidFill>
                <a:latin typeface="Lucida Sans Unicode"/>
                <a:cs typeface="Lucida Sans Unicode"/>
              </a:rPr>
              <a:t>s</a:t>
            </a:r>
            <a:r>
              <a:rPr sz="1400" spc="-85" dirty="0" smtClean="0">
                <a:solidFill>
                  <a:srgbClr val="506067"/>
                </a:solidFill>
                <a:latin typeface="Lucida Sans Unicode"/>
                <a:cs typeface="Lucida Sans Unicode"/>
              </a:rPr>
              <a:t>i</a:t>
            </a:r>
            <a:r>
              <a:rPr sz="1400" spc="-125" dirty="0" smtClean="0">
                <a:solidFill>
                  <a:srgbClr val="506067"/>
                </a:solidFill>
                <a:latin typeface="Lucida Sans Unicode"/>
                <a:cs typeface="Lucida Sans Unicode"/>
              </a:rPr>
              <a:t>o</a:t>
            </a:r>
            <a:r>
              <a:rPr sz="1400" spc="-150" dirty="0" smtClean="0">
                <a:solidFill>
                  <a:srgbClr val="506067"/>
                </a:solidFill>
                <a:latin typeface="Lucida Sans Unicode"/>
                <a:cs typeface="Lucida Sans Unicode"/>
              </a:rPr>
              <a:t>n</a:t>
            </a:r>
            <a:r>
              <a:rPr sz="1400" spc="-175" dirty="0" smtClean="0">
                <a:solidFill>
                  <a:srgbClr val="506067"/>
                </a:solidFill>
                <a:latin typeface="Lucida Sans Unicode"/>
                <a:cs typeface="Lucida Sans Unicode"/>
              </a:rPr>
              <a:t>s</a:t>
            </a:r>
            <a:r>
              <a:rPr sz="1400" spc="-235" dirty="0" smtClean="0">
                <a:solidFill>
                  <a:srgbClr val="506067"/>
                </a:solidFill>
                <a:latin typeface="Lucida Sans Unicode"/>
                <a:cs typeface="Lucida Sans Unicode"/>
              </a:rPr>
              <a:t>k</a:t>
            </a:r>
            <a:r>
              <a:rPr sz="1400" spc="-125" dirty="0" smtClean="0">
                <a:solidFill>
                  <a:srgbClr val="506067"/>
                </a:solidFill>
                <a:latin typeface="Lucida Sans Unicode"/>
                <a:cs typeface="Lucida Sans Unicode"/>
              </a:rPr>
              <a:t>o</a:t>
            </a:r>
            <a:r>
              <a:rPr sz="1400" spc="-105" dirty="0" smtClean="0">
                <a:solidFill>
                  <a:srgbClr val="506067"/>
                </a:solidFill>
                <a:latin typeface="Lucida Sans Unicode"/>
                <a:cs typeface="Lucida Sans Unicode"/>
              </a:rPr>
              <a:t>e</a:t>
            </a:r>
            <a:r>
              <a:rPr sz="1400" spc="-100" dirty="0" smtClean="0">
                <a:solidFill>
                  <a:srgbClr val="506067"/>
                </a:solidFill>
                <a:latin typeface="Lucida Sans Unicode"/>
                <a:cs typeface="Lucida Sans Unicode"/>
              </a:rPr>
              <a:t>f</a:t>
            </a:r>
            <a:r>
              <a:rPr sz="1400" spc="-90" dirty="0" smtClean="0">
                <a:solidFill>
                  <a:srgbClr val="506067"/>
                </a:solidFill>
                <a:latin typeface="Lucida Sans Unicode"/>
                <a:cs typeface="Lucida Sans Unicode"/>
              </a:rPr>
              <a:t>f</a:t>
            </a:r>
            <a:r>
              <a:rPr sz="1400" spc="-85" dirty="0" smtClean="0">
                <a:solidFill>
                  <a:srgbClr val="506067"/>
                </a:solidFill>
                <a:latin typeface="Lucida Sans Unicode"/>
                <a:cs typeface="Lucida Sans Unicode"/>
              </a:rPr>
              <a:t>i</a:t>
            </a:r>
            <a:r>
              <a:rPr sz="1400" spc="-229" dirty="0" smtClean="0">
                <a:solidFill>
                  <a:srgbClr val="506067"/>
                </a:solidFill>
                <a:latin typeface="Lucida Sans Unicode"/>
                <a:cs typeface="Lucida Sans Unicode"/>
              </a:rPr>
              <a:t>z</a:t>
            </a:r>
            <a:r>
              <a:rPr sz="1400" spc="-114" dirty="0" smtClean="0">
                <a:solidFill>
                  <a:srgbClr val="506067"/>
                </a:solidFill>
                <a:latin typeface="Lucida Sans Unicode"/>
                <a:cs typeface="Lucida Sans Unicode"/>
              </a:rPr>
              <a:t>i</a:t>
            </a:r>
            <a:r>
              <a:rPr sz="1400" spc="-110" dirty="0" smtClean="0">
                <a:solidFill>
                  <a:srgbClr val="506067"/>
                </a:solidFill>
                <a:latin typeface="Lucida Sans Unicode"/>
                <a:cs typeface="Lucida Sans Unicode"/>
              </a:rPr>
              <a:t>e</a:t>
            </a:r>
            <a:r>
              <a:rPr sz="1400" spc="-135" dirty="0" smtClean="0">
                <a:solidFill>
                  <a:srgbClr val="506067"/>
                </a:solidFill>
                <a:latin typeface="Lucida Sans Unicode"/>
                <a:cs typeface="Lucida Sans Unicode"/>
              </a:rPr>
              <a:t>n</a:t>
            </a:r>
            <a:r>
              <a:rPr sz="1400" spc="-75" dirty="0" smtClean="0">
                <a:solidFill>
                  <a:srgbClr val="506067"/>
                </a:solidFill>
                <a:latin typeface="Lucida Sans Unicode"/>
                <a:cs typeface="Lucida Sans Unicode"/>
              </a:rPr>
              <a:t>t</a:t>
            </a:r>
            <a:r>
              <a:rPr sz="1400" spc="-114" dirty="0" smtClean="0">
                <a:solidFill>
                  <a:srgbClr val="506067"/>
                </a:solidFill>
                <a:latin typeface="Lucida Sans Unicode"/>
                <a:cs typeface="Lucida Sans Unicode"/>
              </a:rPr>
              <a:t>en</a:t>
            </a:r>
            <a:endParaRPr sz="1400" dirty="0">
              <a:latin typeface="Lucida Sans Unicode"/>
              <a:cs typeface="Lucida Sans Unicode"/>
            </a:endParaRPr>
          </a:p>
        </p:txBody>
      </p:sp>
      <p:sp>
        <p:nvSpPr>
          <p:cNvPr id="3" name="object 3"/>
          <p:cNvSpPr txBox="1"/>
          <p:nvPr/>
        </p:nvSpPr>
        <p:spPr>
          <a:xfrm>
            <a:off x="457107" y="5229200"/>
            <a:ext cx="8041005" cy="1269153"/>
          </a:xfrm>
          <a:prstGeom prst="rect">
            <a:avLst/>
          </a:prstGeom>
        </p:spPr>
        <p:txBody>
          <a:bodyPr vert="horz" wrap="square" lIns="0" tIns="0" rIns="0" bIns="0" rtlCol="0">
            <a:noAutofit/>
          </a:bodyPr>
          <a:lstStyle/>
          <a:p>
            <a:pPr marL="280670" marR="445770" indent="-268605">
              <a:lnSpc>
                <a:spcPct val="100000"/>
              </a:lnSpc>
              <a:buClr>
                <a:srgbClr val="910A2F"/>
              </a:buClr>
              <a:buFont typeface="Webdings"/>
              <a:buChar char="■"/>
              <a:tabLst>
                <a:tab pos="280670" algn="l"/>
              </a:tabLst>
            </a:pPr>
            <a:r>
              <a:rPr sz="1400" spc="-160" dirty="0" smtClean="0">
                <a:solidFill>
                  <a:srgbClr val="506067"/>
                </a:solidFill>
                <a:latin typeface="Lucida Sans Unicode"/>
                <a:cs typeface="Lucida Sans Unicode"/>
              </a:rPr>
              <a:t>E</a:t>
            </a:r>
            <a:r>
              <a:rPr sz="1400" spc="-175" dirty="0" smtClean="0">
                <a:solidFill>
                  <a:srgbClr val="506067"/>
                </a:solidFill>
                <a:latin typeface="Lucida Sans Unicode"/>
                <a:cs typeface="Lucida Sans Unicode"/>
              </a:rPr>
              <a:t>x</a:t>
            </a:r>
            <a:r>
              <a:rPr sz="1400" spc="-160" dirty="0" smtClean="0">
                <a:solidFill>
                  <a:srgbClr val="506067"/>
                </a:solidFill>
                <a:latin typeface="Lucida Sans Unicode"/>
                <a:cs typeface="Lucida Sans Unicode"/>
              </a:rPr>
              <a:t>p</a:t>
            </a:r>
            <a:r>
              <a:rPr sz="1400" spc="-40" dirty="0" smtClean="0">
                <a:solidFill>
                  <a:srgbClr val="506067"/>
                </a:solidFill>
                <a:latin typeface="Lucida Sans Unicode"/>
                <a:cs typeface="Lucida Sans Unicode"/>
              </a:rPr>
              <a:t>(</a:t>
            </a:r>
            <a:r>
              <a:rPr sz="1400" spc="-50" dirty="0" smtClean="0">
                <a:solidFill>
                  <a:srgbClr val="506067"/>
                </a:solidFill>
                <a:latin typeface="Lucida Sans Unicode"/>
                <a:cs typeface="Lucida Sans Unicode"/>
              </a:rPr>
              <a:t>B</a:t>
            </a:r>
            <a:r>
              <a:rPr sz="1400" spc="-35" dirty="0" smtClean="0">
                <a:solidFill>
                  <a:srgbClr val="506067"/>
                </a:solidFill>
                <a:latin typeface="Lucida Sans Unicode"/>
                <a:cs typeface="Lucida Sans Unicode"/>
              </a:rPr>
              <a:t>)</a:t>
            </a:r>
            <a:r>
              <a:rPr sz="1400" spc="-125" dirty="0" smtClean="0">
                <a:solidFill>
                  <a:srgbClr val="506067"/>
                </a:solidFill>
                <a:latin typeface="Lucida Sans Unicode"/>
                <a:cs typeface="Lucida Sans Unicode"/>
              </a:rPr>
              <a:t> </a:t>
            </a:r>
            <a:r>
              <a:rPr sz="1400" spc="-425" dirty="0" smtClean="0">
                <a:solidFill>
                  <a:srgbClr val="506067"/>
                </a:solidFill>
                <a:latin typeface="Lucida Sans Unicode"/>
                <a:cs typeface="Lucida Sans Unicode"/>
              </a:rPr>
              <a:t>=</a:t>
            </a:r>
            <a:r>
              <a:rPr sz="1400" spc="-125" dirty="0" smtClean="0">
                <a:solidFill>
                  <a:srgbClr val="506067"/>
                </a:solidFill>
                <a:latin typeface="Lucida Sans Unicode"/>
                <a:cs typeface="Lucida Sans Unicode"/>
              </a:rPr>
              <a:t> </a:t>
            </a:r>
            <a:r>
              <a:rPr sz="1400" spc="-110" dirty="0" smtClean="0">
                <a:solidFill>
                  <a:srgbClr val="506067"/>
                </a:solidFill>
                <a:latin typeface="Lucida Sans Unicode"/>
                <a:cs typeface="Lucida Sans Unicode"/>
              </a:rPr>
              <a:t>e</a:t>
            </a:r>
            <a:r>
              <a:rPr sz="1400" spc="-135" dirty="0" smtClean="0">
                <a:solidFill>
                  <a:srgbClr val="506067"/>
                </a:solidFill>
                <a:latin typeface="Lucida Sans Unicode"/>
                <a:cs typeface="Lucida Sans Unicode"/>
              </a:rPr>
              <a:t>n</a:t>
            </a:r>
            <a:r>
              <a:rPr sz="1400" spc="-85" dirty="0" smtClean="0">
                <a:solidFill>
                  <a:srgbClr val="506067"/>
                </a:solidFill>
                <a:latin typeface="Lucida Sans Unicode"/>
                <a:cs typeface="Lucida Sans Unicode"/>
              </a:rPr>
              <a:t>t</a:t>
            </a:r>
            <a:r>
              <a:rPr sz="1400" spc="-65" dirty="0" smtClean="0">
                <a:solidFill>
                  <a:srgbClr val="506067"/>
                </a:solidFill>
                <a:latin typeface="Lucida Sans Unicode"/>
                <a:cs typeface="Lucida Sans Unicode"/>
              </a:rPr>
              <a:t>l</a:t>
            </a:r>
            <a:r>
              <a:rPr sz="1400" spc="-125" dirty="0" smtClean="0">
                <a:solidFill>
                  <a:srgbClr val="506067"/>
                </a:solidFill>
                <a:latin typeface="Lucida Sans Unicode"/>
                <a:cs typeface="Lucida Sans Unicode"/>
              </a:rPr>
              <a:t>o</a:t>
            </a:r>
            <a:r>
              <a:rPr sz="1400" spc="-245" dirty="0" smtClean="0">
                <a:solidFill>
                  <a:srgbClr val="506067"/>
                </a:solidFill>
                <a:latin typeface="Lucida Sans Unicode"/>
                <a:cs typeface="Lucida Sans Unicode"/>
              </a:rPr>
              <a:t>g</a:t>
            </a:r>
            <a:r>
              <a:rPr sz="1400" spc="-110" dirty="0" smtClean="0">
                <a:solidFill>
                  <a:srgbClr val="506067"/>
                </a:solidFill>
                <a:latin typeface="Lucida Sans Unicode"/>
                <a:cs typeface="Lucida Sans Unicode"/>
              </a:rPr>
              <a:t>a</a:t>
            </a:r>
            <a:r>
              <a:rPr sz="1400" spc="-90" dirty="0" smtClean="0">
                <a:solidFill>
                  <a:srgbClr val="506067"/>
                </a:solidFill>
                <a:latin typeface="Lucida Sans Unicode"/>
                <a:cs typeface="Lucida Sans Unicode"/>
              </a:rPr>
              <a:t>r</a:t>
            </a:r>
            <a:r>
              <a:rPr sz="1400" spc="-85" dirty="0" smtClean="0">
                <a:solidFill>
                  <a:srgbClr val="506067"/>
                </a:solidFill>
                <a:latin typeface="Lucida Sans Unicode"/>
                <a:cs typeface="Lucida Sans Unicode"/>
              </a:rPr>
              <a:t>i</a:t>
            </a:r>
            <a:r>
              <a:rPr sz="1400" spc="-80" dirty="0" smtClean="0">
                <a:solidFill>
                  <a:srgbClr val="506067"/>
                </a:solidFill>
                <a:latin typeface="Lucida Sans Unicode"/>
                <a:cs typeface="Lucida Sans Unicode"/>
              </a:rPr>
              <a:t>t</a:t>
            </a:r>
            <a:r>
              <a:rPr sz="1400" spc="-135" dirty="0" smtClean="0">
                <a:solidFill>
                  <a:srgbClr val="506067"/>
                </a:solidFill>
                <a:latin typeface="Lucida Sans Unicode"/>
                <a:cs typeface="Lucida Sans Unicode"/>
              </a:rPr>
              <a:t>h</a:t>
            </a:r>
            <a:r>
              <a:rPr sz="1400" spc="-210" dirty="0" smtClean="0">
                <a:solidFill>
                  <a:srgbClr val="506067"/>
                </a:solidFill>
                <a:latin typeface="Lucida Sans Unicode"/>
                <a:cs typeface="Lucida Sans Unicode"/>
              </a:rPr>
              <a:t>m</a:t>
            </a:r>
            <a:r>
              <a:rPr sz="1400" spc="-85" dirty="0" smtClean="0">
                <a:solidFill>
                  <a:srgbClr val="506067"/>
                </a:solidFill>
                <a:latin typeface="Lucida Sans Unicode"/>
                <a:cs typeface="Lucida Sans Unicode"/>
              </a:rPr>
              <a:t>i</a:t>
            </a:r>
            <a:r>
              <a:rPr sz="1400" spc="-110" dirty="0" smtClean="0">
                <a:solidFill>
                  <a:srgbClr val="506067"/>
                </a:solidFill>
                <a:latin typeface="Lucida Sans Unicode"/>
                <a:cs typeface="Lucida Sans Unicode"/>
              </a:rPr>
              <a:t>e</a:t>
            </a:r>
            <a:r>
              <a:rPr sz="1400" spc="-75" dirty="0" smtClean="0">
                <a:solidFill>
                  <a:srgbClr val="506067"/>
                </a:solidFill>
                <a:latin typeface="Lucida Sans Unicode"/>
                <a:cs typeface="Lucida Sans Unicode"/>
              </a:rPr>
              <a:t>rt</a:t>
            </a:r>
            <a:r>
              <a:rPr sz="1400" spc="-110" dirty="0" smtClean="0">
                <a:solidFill>
                  <a:srgbClr val="506067"/>
                </a:solidFill>
                <a:latin typeface="Lucida Sans Unicode"/>
                <a:cs typeface="Lucida Sans Unicode"/>
              </a:rPr>
              <a:t>e</a:t>
            </a:r>
            <a:r>
              <a:rPr sz="1400" spc="-75" dirty="0" smtClean="0">
                <a:solidFill>
                  <a:srgbClr val="506067"/>
                </a:solidFill>
                <a:latin typeface="Lucida Sans Unicode"/>
                <a:cs typeface="Lucida Sans Unicode"/>
              </a:rPr>
              <a:t>r</a:t>
            </a:r>
            <a:r>
              <a:rPr sz="1400" spc="-105" dirty="0" smtClean="0">
                <a:solidFill>
                  <a:srgbClr val="506067"/>
                </a:solidFill>
                <a:latin typeface="Lucida Sans Unicode"/>
                <a:cs typeface="Lucida Sans Unicode"/>
              </a:rPr>
              <a:t> </a:t>
            </a:r>
            <a:r>
              <a:rPr sz="1400" spc="-85" dirty="0" smtClean="0">
                <a:solidFill>
                  <a:srgbClr val="506067"/>
                </a:solidFill>
                <a:latin typeface="Lucida Sans Unicode"/>
                <a:cs typeface="Lucida Sans Unicode"/>
              </a:rPr>
              <a:t>l</a:t>
            </a:r>
            <a:r>
              <a:rPr sz="1400" spc="-125" dirty="0" smtClean="0">
                <a:solidFill>
                  <a:srgbClr val="506067"/>
                </a:solidFill>
                <a:latin typeface="Lucida Sans Unicode"/>
                <a:cs typeface="Lucida Sans Unicode"/>
              </a:rPr>
              <a:t>o</a:t>
            </a:r>
            <a:r>
              <a:rPr sz="1400" spc="-225" dirty="0" smtClean="0">
                <a:solidFill>
                  <a:srgbClr val="506067"/>
                </a:solidFill>
                <a:latin typeface="Lucida Sans Unicode"/>
                <a:cs typeface="Lucida Sans Unicode"/>
              </a:rPr>
              <a:t>g</a:t>
            </a:r>
            <a:r>
              <a:rPr sz="1400" spc="-85" dirty="0" smtClean="0">
                <a:solidFill>
                  <a:srgbClr val="506067"/>
                </a:solidFill>
                <a:latin typeface="Lucida Sans Unicode"/>
                <a:cs typeface="Lucida Sans Unicode"/>
              </a:rPr>
              <a:t>i</a:t>
            </a:r>
            <a:r>
              <a:rPr sz="1400" spc="-65" dirty="0" smtClean="0">
                <a:solidFill>
                  <a:srgbClr val="506067"/>
                </a:solidFill>
                <a:latin typeface="Lucida Sans Unicode"/>
                <a:cs typeface="Lucida Sans Unicode"/>
              </a:rPr>
              <a:t>t</a:t>
            </a:r>
            <a:r>
              <a:rPr sz="1400" spc="-385" dirty="0" smtClean="0">
                <a:solidFill>
                  <a:srgbClr val="506067"/>
                </a:solidFill>
                <a:latin typeface="Lucida Sans Unicode"/>
                <a:cs typeface="Lucida Sans Unicode"/>
              </a:rPr>
              <a:t>-</a:t>
            </a:r>
            <a:r>
              <a:rPr sz="1400" spc="-220" dirty="0" smtClean="0">
                <a:solidFill>
                  <a:srgbClr val="506067"/>
                </a:solidFill>
                <a:latin typeface="Lucida Sans Unicode"/>
                <a:cs typeface="Lucida Sans Unicode"/>
              </a:rPr>
              <a:t>K</a:t>
            </a:r>
            <a:r>
              <a:rPr sz="1400" spc="-125" dirty="0" smtClean="0">
                <a:solidFill>
                  <a:srgbClr val="506067"/>
                </a:solidFill>
                <a:latin typeface="Lucida Sans Unicode"/>
                <a:cs typeface="Lucida Sans Unicode"/>
              </a:rPr>
              <a:t>o</a:t>
            </a:r>
            <a:r>
              <a:rPr sz="1400" spc="-105" dirty="0" smtClean="0">
                <a:solidFill>
                  <a:srgbClr val="506067"/>
                </a:solidFill>
                <a:latin typeface="Lucida Sans Unicode"/>
                <a:cs typeface="Lucida Sans Unicode"/>
              </a:rPr>
              <a:t>e</a:t>
            </a:r>
            <a:r>
              <a:rPr sz="1400" spc="-100" dirty="0" smtClean="0">
                <a:solidFill>
                  <a:srgbClr val="506067"/>
                </a:solidFill>
                <a:latin typeface="Lucida Sans Unicode"/>
                <a:cs typeface="Lucida Sans Unicode"/>
              </a:rPr>
              <a:t>f</a:t>
            </a:r>
            <a:r>
              <a:rPr sz="1400" spc="-90" dirty="0" smtClean="0">
                <a:solidFill>
                  <a:srgbClr val="506067"/>
                </a:solidFill>
                <a:latin typeface="Lucida Sans Unicode"/>
                <a:cs typeface="Lucida Sans Unicode"/>
              </a:rPr>
              <a:t>f</a:t>
            </a:r>
            <a:r>
              <a:rPr sz="1400" spc="-85" dirty="0" smtClean="0">
                <a:solidFill>
                  <a:srgbClr val="506067"/>
                </a:solidFill>
                <a:latin typeface="Lucida Sans Unicode"/>
                <a:cs typeface="Lucida Sans Unicode"/>
              </a:rPr>
              <a:t>i</a:t>
            </a:r>
            <a:r>
              <a:rPr sz="1400" spc="-229" dirty="0" smtClean="0">
                <a:solidFill>
                  <a:srgbClr val="506067"/>
                </a:solidFill>
                <a:latin typeface="Lucida Sans Unicode"/>
                <a:cs typeface="Lucida Sans Unicode"/>
              </a:rPr>
              <a:t>z</a:t>
            </a:r>
            <a:r>
              <a:rPr sz="1400" spc="-114" dirty="0" smtClean="0">
                <a:solidFill>
                  <a:srgbClr val="506067"/>
                </a:solidFill>
                <a:latin typeface="Lucida Sans Unicode"/>
                <a:cs typeface="Lucida Sans Unicode"/>
              </a:rPr>
              <a:t>i</a:t>
            </a:r>
            <a:r>
              <a:rPr sz="1400" spc="-110" dirty="0" smtClean="0">
                <a:solidFill>
                  <a:srgbClr val="506067"/>
                </a:solidFill>
                <a:latin typeface="Lucida Sans Unicode"/>
                <a:cs typeface="Lucida Sans Unicode"/>
              </a:rPr>
              <a:t>e</a:t>
            </a:r>
            <a:r>
              <a:rPr sz="1400" spc="-135" dirty="0" smtClean="0">
                <a:solidFill>
                  <a:srgbClr val="506067"/>
                </a:solidFill>
                <a:latin typeface="Lucida Sans Unicode"/>
                <a:cs typeface="Lucida Sans Unicode"/>
              </a:rPr>
              <a:t>n</a:t>
            </a:r>
            <a:r>
              <a:rPr sz="1400" spc="-75" dirty="0" smtClean="0">
                <a:solidFill>
                  <a:srgbClr val="506067"/>
                </a:solidFill>
                <a:latin typeface="Lucida Sans Unicode"/>
                <a:cs typeface="Lucida Sans Unicode"/>
              </a:rPr>
              <a:t>t</a:t>
            </a:r>
            <a:r>
              <a:rPr sz="1400" spc="-110" dirty="0" smtClean="0">
                <a:solidFill>
                  <a:srgbClr val="506067"/>
                </a:solidFill>
                <a:latin typeface="Lucida Sans Unicode"/>
                <a:cs typeface="Lucida Sans Unicode"/>
              </a:rPr>
              <a:t>e</a:t>
            </a:r>
            <a:r>
              <a:rPr sz="1400" spc="-114" dirty="0" smtClean="0">
                <a:solidFill>
                  <a:srgbClr val="506067"/>
                </a:solidFill>
                <a:latin typeface="Lucida Sans Unicode"/>
                <a:cs typeface="Lucida Sans Unicode"/>
              </a:rPr>
              <a:t>n</a:t>
            </a:r>
            <a:r>
              <a:rPr sz="1400" spc="-150" dirty="0" smtClean="0">
                <a:solidFill>
                  <a:srgbClr val="506067"/>
                </a:solidFill>
                <a:latin typeface="Lucida Sans Unicode"/>
                <a:cs typeface="Lucida Sans Unicode"/>
              </a:rPr>
              <a:t> </a:t>
            </a:r>
            <a:r>
              <a:rPr sz="1400" spc="-10" dirty="0" smtClean="0">
                <a:solidFill>
                  <a:srgbClr val="506067"/>
                </a:solidFill>
                <a:latin typeface="Lucida Sans Unicode"/>
                <a:cs typeface="Lucida Sans Unicode"/>
              </a:rPr>
              <a:t>–</a:t>
            </a:r>
            <a:r>
              <a:rPr sz="1400" spc="-135" dirty="0" smtClean="0">
                <a:solidFill>
                  <a:srgbClr val="506067"/>
                </a:solidFill>
                <a:latin typeface="Lucida Sans Unicode"/>
                <a:cs typeface="Lucida Sans Unicode"/>
              </a:rPr>
              <a:t> </a:t>
            </a:r>
            <a:r>
              <a:rPr sz="1400" spc="-100" dirty="0" smtClean="0">
                <a:solidFill>
                  <a:srgbClr val="506067"/>
                </a:solidFill>
                <a:latin typeface="Lucida Sans Unicode"/>
                <a:cs typeface="Lucida Sans Unicode"/>
              </a:rPr>
              <a:t>w</a:t>
            </a:r>
            <a:r>
              <a:rPr sz="1400" spc="-95" dirty="0" smtClean="0">
                <a:solidFill>
                  <a:srgbClr val="506067"/>
                </a:solidFill>
                <a:latin typeface="Lucida Sans Unicode"/>
                <a:cs typeface="Lucida Sans Unicode"/>
              </a:rPr>
              <a:t>e</a:t>
            </a:r>
            <a:r>
              <a:rPr sz="1400" spc="-150" dirty="0" smtClean="0">
                <a:solidFill>
                  <a:srgbClr val="506067"/>
                </a:solidFill>
                <a:latin typeface="Lucida Sans Unicode"/>
                <a:cs typeface="Lucida Sans Unicode"/>
              </a:rPr>
              <a:t>n</a:t>
            </a:r>
            <a:r>
              <a:rPr sz="1400" spc="-140" dirty="0" smtClean="0">
                <a:solidFill>
                  <a:srgbClr val="506067"/>
                </a:solidFill>
                <a:latin typeface="Lucida Sans Unicode"/>
                <a:cs typeface="Lucida Sans Unicode"/>
              </a:rPr>
              <a:t>n</a:t>
            </a:r>
            <a:r>
              <a:rPr sz="1400" spc="-125" dirty="0" smtClean="0">
                <a:solidFill>
                  <a:srgbClr val="506067"/>
                </a:solidFill>
                <a:latin typeface="Lucida Sans Unicode"/>
                <a:cs typeface="Lucida Sans Unicode"/>
              </a:rPr>
              <a:t> </a:t>
            </a:r>
            <a:r>
              <a:rPr sz="1400" spc="-220" dirty="0" smtClean="0">
                <a:solidFill>
                  <a:srgbClr val="506067"/>
                </a:solidFill>
                <a:latin typeface="Lucida Sans Unicode"/>
                <a:cs typeface="Lucida Sans Unicode"/>
              </a:rPr>
              <a:t>K</a:t>
            </a:r>
            <a:r>
              <a:rPr sz="1400" spc="-125" dirty="0" smtClean="0">
                <a:solidFill>
                  <a:srgbClr val="506067"/>
                </a:solidFill>
                <a:latin typeface="Lucida Sans Unicode"/>
                <a:cs typeface="Lucida Sans Unicode"/>
              </a:rPr>
              <a:t>o</a:t>
            </a:r>
            <a:r>
              <a:rPr sz="1400" spc="-160" dirty="0" smtClean="0">
                <a:solidFill>
                  <a:srgbClr val="506067"/>
                </a:solidFill>
                <a:latin typeface="Lucida Sans Unicode"/>
                <a:cs typeface="Lucida Sans Unicode"/>
              </a:rPr>
              <a:t>n</a:t>
            </a:r>
            <a:r>
              <a:rPr sz="1400" spc="-90" dirty="0" smtClean="0">
                <a:solidFill>
                  <a:srgbClr val="506067"/>
                </a:solidFill>
                <a:latin typeface="Lucida Sans Unicode"/>
                <a:cs typeface="Lucida Sans Unicode"/>
              </a:rPr>
              <a:t>f</a:t>
            </a:r>
            <a:r>
              <a:rPr sz="1400" spc="-85" dirty="0" smtClean="0">
                <a:solidFill>
                  <a:srgbClr val="506067"/>
                </a:solidFill>
                <a:latin typeface="Lucida Sans Unicode"/>
                <a:cs typeface="Lucida Sans Unicode"/>
              </a:rPr>
              <a:t>i</a:t>
            </a:r>
            <a:r>
              <a:rPr sz="1400" spc="-160" dirty="0" smtClean="0">
                <a:solidFill>
                  <a:srgbClr val="506067"/>
                </a:solidFill>
                <a:latin typeface="Lucida Sans Unicode"/>
                <a:cs typeface="Lucida Sans Unicode"/>
              </a:rPr>
              <a:t>d</a:t>
            </a:r>
            <a:r>
              <a:rPr sz="1400" spc="-95" dirty="0" smtClean="0">
                <a:solidFill>
                  <a:srgbClr val="506067"/>
                </a:solidFill>
                <a:latin typeface="Lucida Sans Unicode"/>
                <a:cs typeface="Lucida Sans Unicode"/>
              </a:rPr>
              <a:t>e</a:t>
            </a:r>
            <a:r>
              <a:rPr sz="1400" spc="-150" dirty="0" smtClean="0">
                <a:solidFill>
                  <a:srgbClr val="506067"/>
                </a:solidFill>
                <a:latin typeface="Lucida Sans Unicode"/>
                <a:cs typeface="Lucida Sans Unicode"/>
              </a:rPr>
              <a:t>n</a:t>
            </a:r>
            <a:r>
              <a:rPr sz="1400" spc="-254" dirty="0" smtClean="0">
                <a:solidFill>
                  <a:srgbClr val="506067"/>
                </a:solidFill>
                <a:latin typeface="Lucida Sans Unicode"/>
                <a:cs typeface="Lucida Sans Unicode"/>
              </a:rPr>
              <a:t>z</a:t>
            </a:r>
            <a:r>
              <a:rPr sz="1400" spc="-85" dirty="0" smtClean="0">
                <a:solidFill>
                  <a:srgbClr val="506067"/>
                </a:solidFill>
                <a:latin typeface="Lucida Sans Unicode"/>
                <a:cs typeface="Lucida Sans Unicode"/>
              </a:rPr>
              <a:t>i</a:t>
            </a:r>
            <a:r>
              <a:rPr sz="1400" spc="-160" dirty="0" smtClean="0">
                <a:solidFill>
                  <a:srgbClr val="506067"/>
                </a:solidFill>
                <a:latin typeface="Lucida Sans Unicode"/>
                <a:cs typeface="Lucida Sans Unicode"/>
              </a:rPr>
              <a:t>n</a:t>
            </a:r>
            <a:r>
              <a:rPr sz="1400" spc="-75" dirty="0" smtClean="0">
                <a:solidFill>
                  <a:srgbClr val="506067"/>
                </a:solidFill>
                <a:latin typeface="Lucida Sans Unicode"/>
                <a:cs typeface="Lucida Sans Unicode"/>
              </a:rPr>
              <a:t>t</a:t>
            </a:r>
            <a:r>
              <a:rPr sz="1400" spc="-95" dirty="0" smtClean="0">
                <a:solidFill>
                  <a:srgbClr val="506067"/>
                </a:solidFill>
                <a:latin typeface="Lucida Sans Unicode"/>
                <a:cs typeface="Lucida Sans Unicode"/>
              </a:rPr>
              <a:t>e</a:t>
            </a:r>
            <a:r>
              <a:rPr sz="1400" spc="-80" dirty="0" smtClean="0">
                <a:solidFill>
                  <a:srgbClr val="506067"/>
                </a:solidFill>
                <a:latin typeface="Lucida Sans Unicode"/>
                <a:cs typeface="Lucida Sans Unicode"/>
              </a:rPr>
              <a:t>r</a:t>
            </a:r>
            <a:r>
              <a:rPr sz="1400" spc="-120" dirty="0" smtClean="0">
                <a:solidFill>
                  <a:srgbClr val="506067"/>
                </a:solidFill>
                <a:latin typeface="Lucida Sans Unicode"/>
                <a:cs typeface="Lucida Sans Unicode"/>
              </a:rPr>
              <a:t>v</a:t>
            </a:r>
            <a:r>
              <a:rPr sz="1400" spc="-110" dirty="0" smtClean="0">
                <a:solidFill>
                  <a:srgbClr val="506067"/>
                </a:solidFill>
                <a:latin typeface="Lucida Sans Unicode"/>
                <a:cs typeface="Lucida Sans Unicode"/>
              </a:rPr>
              <a:t>a</a:t>
            </a:r>
            <a:r>
              <a:rPr sz="1400" spc="-85" dirty="0" smtClean="0">
                <a:solidFill>
                  <a:srgbClr val="506067"/>
                </a:solidFill>
                <a:latin typeface="Lucida Sans Unicode"/>
                <a:cs typeface="Lucida Sans Unicode"/>
              </a:rPr>
              <a:t>ll</a:t>
            </a:r>
            <a:r>
              <a:rPr sz="1400" spc="-105" dirty="0" smtClean="0">
                <a:solidFill>
                  <a:srgbClr val="506067"/>
                </a:solidFill>
                <a:latin typeface="Lucida Sans Unicode"/>
                <a:cs typeface="Lucida Sans Unicode"/>
              </a:rPr>
              <a:t> v</a:t>
            </a:r>
            <a:r>
              <a:rPr sz="1400" spc="-125" dirty="0" smtClean="0">
                <a:solidFill>
                  <a:srgbClr val="506067"/>
                </a:solidFill>
                <a:latin typeface="Lucida Sans Unicode"/>
                <a:cs typeface="Lucida Sans Unicode"/>
              </a:rPr>
              <a:t>o</a:t>
            </a:r>
            <a:r>
              <a:rPr sz="1400" spc="-140" dirty="0" smtClean="0">
                <a:solidFill>
                  <a:srgbClr val="506067"/>
                </a:solidFill>
                <a:latin typeface="Lucida Sans Unicode"/>
                <a:cs typeface="Lucida Sans Unicode"/>
              </a:rPr>
              <a:t>n </a:t>
            </a:r>
            <a:r>
              <a:rPr sz="1400" spc="-160" dirty="0" smtClean="0">
                <a:solidFill>
                  <a:srgbClr val="506067"/>
                </a:solidFill>
                <a:latin typeface="Lucida Sans Unicode"/>
                <a:cs typeface="Lucida Sans Unicode"/>
              </a:rPr>
              <a:t>E</a:t>
            </a:r>
            <a:r>
              <a:rPr sz="1400" spc="-175" dirty="0" smtClean="0">
                <a:solidFill>
                  <a:srgbClr val="506067"/>
                </a:solidFill>
                <a:latin typeface="Lucida Sans Unicode"/>
                <a:cs typeface="Lucida Sans Unicode"/>
              </a:rPr>
              <a:t>x</a:t>
            </a:r>
            <a:r>
              <a:rPr sz="1400" spc="-160" dirty="0" smtClean="0">
                <a:solidFill>
                  <a:srgbClr val="506067"/>
                </a:solidFill>
                <a:latin typeface="Lucida Sans Unicode"/>
                <a:cs typeface="Lucida Sans Unicode"/>
              </a:rPr>
              <a:t>p</a:t>
            </a:r>
            <a:r>
              <a:rPr sz="1400" spc="-40" dirty="0" smtClean="0">
                <a:solidFill>
                  <a:srgbClr val="506067"/>
                </a:solidFill>
                <a:latin typeface="Lucida Sans Unicode"/>
                <a:cs typeface="Lucida Sans Unicode"/>
              </a:rPr>
              <a:t>(</a:t>
            </a:r>
            <a:r>
              <a:rPr sz="1400" spc="-50" dirty="0" smtClean="0">
                <a:solidFill>
                  <a:srgbClr val="506067"/>
                </a:solidFill>
                <a:latin typeface="Lucida Sans Unicode"/>
                <a:cs typeface="Lucida Sans Unicode"/>
              </a:rPr>
              <a:t>B</a:t>
            </a:r>
            <a:r>
              <a:rPr sz="1400" spc="-35" dirty="0" smtClean="0">
                <a:solidFill>
                  <a:srgbClr val="506067"/>
                </a:solidFill>
                <a:latin typeface="Lucida Sans Unicode"/>
                <a:cs typeface="Lucida Sans Unicode"/>
              </a:rPr>
              <a:t>)</a:t>
            </a:r>
            <a:r>
              <a:rPr sz="1400" spc="-125" dirty="0" smtClean="0">
                <a:solidFill>
                  <a:srgbClr val="506067"/>
                </a:solidFill>
                <a:latin typeface="Lucida Sans Unicode"/>
                <a:cs typeface="Lucida Sans Unicode"/>
              </a:rPr>
              <a:t> </a:t>
            </a:r>
            <a:r>
              <a:rPr sz="1400" spc="-135" dirty="0" smtClean="0">
                <a:solidFill>
                  <a:srgbClr val="506067"/>
                </a:solidFill>
                <a:latin typeface="Lucida Sans Unicode"/>
                <a:cs typeface="Lucida Sans Unicode"/>
              </a:rPr>
              <a:t>d</a:t>
            </a:r>
            <a:r>
              <a:rPr sz="1400" spc="-114" dirty="0" smtClean="0">
                <a:solidFill>
                  <a:srgbClr val="506067"/>
                </a:solidFill>
                <a:latin typeface="Lucida Sans Unicode"/>
                <a:cs typeface="Lucida Sans Unicode"/>
              </a:rPr>
              <a:t>e</a:t>
            </a:r>
            <a:r>
              <a:rPr sz="1400" spc="-140" dirty="0" smtClean="0">
                <a:solidFill>
                  <a:srgbClr val="506067"/>
                </a:solidFill>
                <a:latin typeface="Lucida Sans Unicode"/>
                <a:cs typeface="Lucida Sans Unicode"/>
              </a:rPr>
              <a:t>n</a:t>
            </a:r>
            <a:r>
              <a:rPr sz="1400" spc="-125" dirty="0" smtClean="0">
                <a:solidFill>
                  <a:srgbClr val="506067"/>
                </a:solidFill>
                <a:latin typeface="Lucida Sans Unicode"/>
                <a:cs typeface="Lucida Sans Unicode"/>
              </a:rPr>
              <a:t> </a:t>
            </a:r>
            <a:r>
              <a:rPr sz="1400" spc="-5" dirty="0" smtClean="0">
                <a:solidFill>
                  <a:srgbClr val="506067"/>
                </a:solidFill>
                <a:latin typeface="Lucida Sans Unicode"/>
                <a:cs typeface="Lucida Sans Unicode"/>
              </a:rPr>
              <a:t>W</a:t>
            </a:r>
            <a:r>
              <a:rPr sz="1400" spc="-95" dirty="0" smtClean="0">
                <a:solidFill>
                  <a:srgbClr val="506067"/>
                </a:solidFill>
                <a:latin typeface="Lucida Sans Unicode"/>
                <a:cs typeface="Lucida Sans Unicode"/>
              </a:rPr>
              <a:t>e</a:t>
            </a:r>
            <a:r>
              <a:rPr sz="1400" spc="-90" dirty="0" smtClean="0">
                <a:solidFill>
                  <a:srgbClr val="506067"/>
                </a:solidFill>
                <a:latin typeface="Lucida Sans Unicode"/>
                <a:cs typeface="Lucida Sans Unicode"/>
              </a:rPr>
              <a:t>r</a:t>
            </a:r>
            <a:r>
              <a:rPr sz="1400" spc="-60" dirty="0" smtClean="0">
                <a:solidFill>
                  <a:srgbClr val="506067"/>
                </a:solidFill>
                <a:latin typeface="Lucida Sans Unicode"/>
                <a:cs typeface="Lucida Sans Unicode"/>
              </a:rPr>
              <a:t>t</a:t>
            </a:r>
            <a:r>
              <a:rPr sz="1400" spc="-125" dirty="0" smtClean="0">
                <a:solidFill>
                  <a:srgbClr val="506067"/>
                </a:solidFill>
                <a:latin typeface="Lucida Sans Unicode"/>
                <a:cs typeface="Lucida Sans Unicode"/>
              </a:rPr>
              <a:t> </a:t>
            </a:r>
            <a:r>
              <a:rPr sz="1400" spc="-180" dirty="0" smtClean="0">
                <a:solidFill>
                  <a:srgbClr val="506067"/>
                </a:solidFill>
                <a:latin typeface="Lucida Sans Unicode"/>
                <a:cs typeface="Lucida Sans Unicode"/>
              </a:rPr>
              <a:t>1</a:t>
            </a:r>
            <a:r>
              <a:rPr sz="1400" spc="-135" dirty="0" smtClean="0">
                <a:solidFill>
                  <a:srgbClr val="506067"/>
                </a:solidFill>
                <a:latin typeface="Lucida Sans Unicode"/>
                <a:cs typeface="Lucida Sans Unicode"/>
              </a:rPr>
              <a:t> </a:t>
            </a:r>
            <a:r>
              <a:rPr sz="1400" spc="-160" dirty="0" smtClean="0">
                <a:solidFill>
                  <a:srgbClr val="506067"/>
                </a:solidFill>
                <a:latin typeface="Lucida Sans Unicode"/>
                <a:cs typeface="Lucida Sans Unicode"/>
              </a:rPr>
              <a:t>n</a:t>
            </a:r>
            <a:r>
              <a:rPr sz="1400" spc="-70" dirty="0" smtClean="0">
                <a:solidFill>
                  <a:srgbClr val="506067"/>
                </a:solidFill>
                <a:latin typeface="Lucida Sans Unicode"/>
                <a:cs typeface="Lucida Sans Unicode"/>
              </a:rPr>
              <a:t>i</a:t>
            </a:r>
            <a:r>
              <a:rPr sz="1400" spc="-135" dirty="0" smtClean="0">
                <a:solidFill>
                  <a:srgbClr val="506067"/>
                </a:solidFill>
                <a:latin typeface="Lucida Sans Unicode"/>
                <a:cs typeface="Lucida Sans Unicode"/>
              </a:rPr>
              <a:t>c</a:t>
            </a:r>
            <a:r>
              <a:rPr sz="1400" spc="-170" dirty="0" smtClean="0">
                <a:solidFill>
                  <a:srgbClr val="506067"/>
                </a:solidFill>
                <a:latin typeface="Lucida Sans Unicode"/>
                <a:cs typeface="Lucida Sans Unicode"/>
              </a:rPr>
              <a:t>h</a:t>
            </a:r>
            <a:r>
              <a:rPr sz="1400" spc="-60" dirty="0" smtClean="0">
                <a:solidFill>
                  <a:srgbClr val="506067"/>
                </a:solidFill>
                <a:latin typeface="Lucida Sans Unicode"/>
                <a:cs typeface="Lucida Sans Unicode"/>
              </a:rPr>
              <a:t>t</a:t>
            </a:r>
            <a:r>
              <a:rPr sz="1400" spc="-50" dirty="0" smtClean="0">
                <a:solidFill>
                  <a:srgbClr val="506067"/>
                </a:solidFill>
                <a:latin typeface="Lucida Sans Unicode"/>
                <a:cs typeface="Lucida Sans Unicode"/>
              </a:rPr>
              <a:t> </a:t>
            </a:r>
            <a:r>
              <a:rPr sz="1400" spc="-95" dirty="0" smtClean="0">
                <a:solidFill>
                  <a:srgbClr val="506067"/>
                </a:solidFill>
                <a:latin typeface="Lucida Sans Unicode"/>
                <a:cs typeface="Lucida Sans Unicode"/>
              </a:rPr>
              <a:t>e</a:t>
            </a:r>
            <a:r>
              <a:rPr sz="1400" spc="-85" dirty="0" smtClean="0">
                <a:solidFill>
                  <a:srgbClr val="506067"/>
                </a:solidFill>
                <a:latin typeface="Lucida Sans Unicode"/>
                <a:cs typeface="Lucida Sans Unicode"/>
              </a:rPr>
              <a:t>i</a:t>
            </a:r>
            <a:r>
              <a:rPr sz="1400" spc="-150" dirty="0" smtClean="0">
                <a:solidFill>
                  <a:srgbClr val="506067"/>
                </a:solidFill>
                <a:latin typeface="Lucida Sans Unicode"/>
                <a:cs typeface="Lucida Sans Unicode"/>
              </a:rPr>
              <a:t>n</a:t>
            </a:r>
            <a:r>
              <a:rPr sz="1400" spc="-175" dirty="0" smtClean="0">
                <a:solidFill>
                  <a:srgbClr val="506067"/>
                </a:solidFill>
                <a:latin typeface="Lucida Sans Unicode"/>
                <a:cs typeface="Lucida Sans Unicode"/>
              </a:rPr>
              <a:t>s</a:t>
            </a:r>
            <a:r>
              <a:rPr sz="1400" spc="-140" dirty="0" smtClean="0">
                <a:solidFill>
                  <a:srgbClr val="506067"/>
                </a:solidFill>
                <a:latin typeface="Lucida Sans Unicode"/>
                <a:cs typeface="Lucida Sans Unicode"/>
              </a:rPr>
              <a:t>c</a:t>
            </a:r>
            <a:r>
              <a:rPr sz="1400" spc="-150" dirty="0" smtClean="0">
                <a:solidFill>
                  <a:srgbClr val="506067"/>
                </a:solidFill>
                <a:latin typeface="Lucida Sans Unicode"/>
                <a:cs typeface="Lucida Sans Unicode"/>
              </a:rPr>
              <a:t>h</a:t>
            </a:r>
            <a:r>
              <a:rPr sz="1400" spc="-85" dirty="0" smtClean="0">
                <a:solidFill>
                  <a:srgbClr val="506067"/>
                </a:solidFill>
                <a:latin typeface="Lucida Sans Unicode"/>
                <a:cs typeface="Lucida Sans Unicode"/>
              </a:rPr>
              <a:t>li</a:t>
            </a:r>
            <a:r>
              <a:rPr sz="1400" spc="-95" dirty="0" smtClean="0">
                <a:solidFill>
                  <a:srgbClr val="506067"/>
                </a:solidFill>
                <a:latin typeface="Lucida Sans Unicode"/>
                <a:cs typeface="Lucida Sans Unicode"/>
              </a:rPr>
              <a:t>e</a:t>
            </a:r>
            <a:r>
              <a:rPr sz="1400" spc="-130" dirty="0" smtClean="0">
                <a:solidFill>
                  <a:srgbClr val="506067"/>
                </a:solidFill>
                <a:latin typeface="Lucida Sans Unicode"/>
                <a:cs typeface="Lucida Sans Unicode"/>
              </a:rPr>
              <a:t>ß</a:t>
            </a:r>
            <a:r>
              <a:rPr sz="1400" spc="-65" dirty="0" smtClean="0">
                <a:solidFill>
                  <a:srgbClr val="506067"/>
                </a:solidFill>
                <a:latin typeface="Lucida Sans Unicode"/>
                <a:cs typeface="Lucida Sans Unicode"/>
              </a:rPr>
              <a:t>t</a:t>
            </a:r>
            <a:r>
              <a:rPr sz="1400" spc="-75" dirty="0" smtClean="0">
                <a:solidFill>
                  <a:srgbClr val="506067"/>
                </a:solidFill>
                <a:latin typeface="Lucida Sans Unicode"/>
                <a:cs typeface="Lucida Sans Unicode"/>
              </a:rPr>
              <a:t>:</a:t>
            </a:r>
            <a:r>
              <a:rPr sz="1400" spc="-114" dirty="0" smtClean="0">
                <a:solidFill>
                  <a:srgbClr val="506067"/>
                </a:solidFill>
                <a:latin typeface="Lucida Sans Unicode"/>
                <a:cs typeface="Lucida Sans Unicode"/>
              </a:rPr>
              <a:t> </a:t>
            </a:r>
            <a:r>
              <a:rPr sz="1400" spc="-175" dirty="0" smtClean="0">
                <a:solidFill>
                  <a:srgbClr val="506067"/>
                </a:solidFill>
                <a:latin typeface="Lucida Sans Unicode"/>
                <a:cs typeface="Lucida Sans Unicode"/>
              </a:rPr>
              <a:t>s</a:t>
            </a:r>
            <a:r>
              <a:rPr sz="1400" spc="-85" dirty="0" smtClean="0">
                <a:solidFill>
                  <a:srgbClr val="506067"/>
                </a:solidFill>
                <a:latin typeface="Lucida Sans Unicode"/>
                <a:cs typeface="Lucida Sans Unicode"/>
              </a:rPr>
              <a:t>i</a:t>
            </a:r>
            <a:r>
              <a:rPr sz="1400" spc="-225" dirty="0" smtClean="0">
                <a:solidFill>
                  <a:srgbClr val="506067"/>
                </a:solidFill>
                <a:latin typeface="Lucida Sans Unicode"/>
                <a:cs typeface="Lucida Sans Unicode"/>
              </a:rPr>
              <a:t>g</a:t>
            </a:r>
            <a:r>
              <a:rPr sz="1400" spc="-150" dirty="0" smtClean="0">
                <a:solidFill>
                  <a:srgbClr val="506067"/>
                </a:solidFill>
                <a:latin typeface="Lucida Sans Unicode"/>
                <a:cs typeface="Lucida Sans Unicode"/>
              </a:rPr>
              <a:t>n</a:t>
            </a:r>
            <a:r>
              <a:rPr sz="1400" spc="-85" dirty="0" smtClean="0">
                <a:solidFill>
                  <a:srgbClr val="506067"/>
                </a:solidFill>
                <a:latin typeface="Lucida Sans Unicode"/>
                <a:cs typeface="Lucida Sans Unicode"/>
              </a:rPr>
              <a:t>i</a:t>
            </a:r>
            <a:r>
              <a:rPr sz="1400" spc="-90" dirty="0" smtClean="0">
                <a:solidFill>
                  <a:srgbClr val="506067"/>
                </a:solidFill>
                <a:latin typeface="Lucida Sans Unicode"/>
                <a:cs typeface="Lucida Sans Unicode"/>
              </a:rPr>
              <a:t>f</a:t>
            </a:r>
            <a:r>
              <a:rPr sz="1400" spc="-85" dirty="0" smtClean="0">
                <a:solidFill>
                  <a:srgbClr val="506067"/>
                </a:solidFill>
                <a:latin typeface="Lucida Sans Unicode"/>
                <a:cs typeface="Lucida Sans Unicode"/>
              </a:rPr>
              <a:t>i</a:t>
            </a:r>
            <a:r>
              <a:rPr sz="1400" spc="-210" dirty="0" smtClean="0">
                <a:solidFill>
                  <a:srgbClr val="506067"/>
                </a:solidFill>
                <a:latin typeface="Lucida Sans Unicode"/>
                <a:cs typeface="Lucida Sans Unicode"/>
              </a:rPr>
              <a:t>k</a:t>
            </a:r>
            <a:r>
              <a:rPr sz="1400" spc="-110" dirty="0" smtClean="0">
                <a:solidFill>
                  <a:srgbClr val="506067"/>
                </a:solidFill>
                <a:latin typeface="Lucida Sans Unicode"/>
                <a:cs typeface="Lucida Sans Unicode"/>
              </a:rPr>
              <a:t>a</a:t>
            </a:r>
            <a:r>
              <a:rPr sz="1400" spc="-160" dirty="0" smtClean="0">
                <a:solidFill>
                  <a:srgbClr val="506067"/>
                </a:solidFill>
                <a:latin typeface="Lucida Sans Unicode"/>
                <a:cs typeface="Lucida Sans Unicode"/>
              </a:rPr>
              <a:t>n</a:t>
            </a:r>
            <a:r>
              <a:rPr sz="1400" spc="-75" dirty="0" smtClean="0">
                <a:solidFill>
                  <a:srgbClr val="506067"/>
                </a:solidFill>
                <a:latin typeface="Lucida Sans Unicode"/>
                <a:cs typeface="Lucida Sans Unicode"/>
              </a:rPr>
              <a:t>t</a:t>
            </a:r>
            <a:r>
              <a:rPr sz="1400" spc="-95" dirty="0" smtClean="0">
                <a:solidFill>
                  <a:srgbClr val="506067"/>
                </a:solidFill>
                <a:latin typeface="Lucida Sans Unicode"/>
                <a:cs typeface="Lucida Sans Unicode"/>
              </a:rPr>
              <a:t>e</a:t>
            </a:r>
            <a:r>
              <a:rPr sz="1400" spc="-90" dirty="0" smtClean="0">
                <a:solidFill>
                  <a:srgbClr val="506067"/>
                </a:solidFill>
                <a:latin typeface="Lucida Sans Unicode"/>
                <a:cs typeface="Lucida Sans Unicode"/>
              </a:rPr>
              <a:t>r</a:t>
            </a:r>
            <a:r>
              <a:rPr sz="1400" spc="-105" dirty="0" smtClean="0">
                <a:solidFill>
                  <a:srgbClr val="506067"/>
                </a:solidFill>
                <a:latin typeface="Lucida Sans Unicode"/>
                <a:cs typeface="Lucida Sans Unicode"/>
              </a:rPr>
              <a:t> </a:t>
            </a:r>
            <a:r>
              <a:rPr sz="1400" spc="-85" dirty="0" smtClean="0">
                <a:solidFill>
                  <a:srgbClr val="506067"/>
                </a:solidFill>
                <a:latin typeface="Lucida Sans Unicode"/>
                <a:cs typeface="Lucida Sans Unicode"/>
              </a:rPr>
              <a:t>Ei</a:t>
            </a:r>
            <a:r>
              <a:rPr sz="1400" spc="-160" dirty="0" smtClean="0">
                <a:solidFill>
                  <a:srgbClr val="506067"/>
                </a:solidFill>
                <a:latin typeface="Lucida Sans Unicode"/>
                <a:cs typeface="Lucida Sans Unicode"/>
              </a:rPr>
              <a:t>n</a:t>
            </a:r>
            <a:r>
              <a:rPr sz="1400" spc="-90" dirty="0" smtClean="0">
                <a:solidFill>
                  <a:srgbClr val="506067"/>
                </a:solidFill>
                <a:latin typeface="Lucida Sans Unicode"/>
                <a:cs typeface="Lucida Sans Unicode"/>
              </a:rPr>
              <a:t>f</a:t>
            </a:r>
            <a:r>
              <a:rPr sz="1400" spc="-85" dirty="0" smtClean="0">
                <a:solidFill>
                  <a:srgbClr val="506067"/>
                </a:solidFill>
                <a:latin typeface="Lucida Sans Unicode"/>
                <a:cs typeface="Lucida Sans Unicode"/>
              </a:rPr>
              <a:t>l</a:t>
            </a:r>
            <a:r>
              <a:rPr sz="1400" spc="-150" dirty="0" smtClean="0">
                <a:solidFill>
                  <a:srgbClr val="506067"/>
                </a:solidFill>
                <a:latin typeface="Lucida Sans Unicode"/>
                <a:cs typeface="Lucida Sans Unicode"/>
              </a:rPr>
              <a:t>u</a:t>
            </a:r>
            <a:r>
              <a:rPr sz="1400" spc="-175" dirty="0" smtClean="0">
                <a:solidFill>
                  <a:srgbClr val="506067"/>
                </a:solidFill>
                <a:latin typeface="Lucida Sans Unicode"/>
                <a:cs typeface="Lucida Sans Unicode"/>
              </a:rPr>
              <a:t>ss</a:t>
            </a:r>
            <a:endParaRPr sz="1400" dirty="0">
              <a:latin typeface="Lucida Sans Unicode"/>
              <a:cs typeface="Lucida Sans Unicode"/>
            </a:endParaRPr>
          </a:p>
          <a:p>
            <a:pPr>
              <a:lnSpc>
                <a:spcPts val="600"/>
              </a:lnSpc>
              <a:spcBef>
                <a:spcPts val="0"/>
              </a:spcBef>
              <a:buClr>
                <a:srgbClr val="910A2F"/>
              </a:buClr>
              <a:buFont typeface="Webdings"/>
              <a:buChar char="■"/>
            </a:pPr>
            <a:endParaRPr sz="600" dirty="0"/>
          </a:p>
          <a:p>
            <a:pPr marL="280670" marR="12700" indent="-268605">
              <a:lnSpc>
                <a:spcPct val="100000"/>
              </a:lnSpc>
              <a:buClr>
                <a:srgbClr val="910A2F"/>
              </a:buClr>
              <a:buFont typeface="Webdings"/>
              <a:buChar char="■"/>
              <a:tabLst>
                <a:tab pos="280670" algn="l"/>
              </a:tabLst>
            </a:pPr>
            <a:r>
              <a:rPr sz="1400" i="1" spc="5" dirty="0" smtClean="0">
                <a:solidFill>
                  <a:srgbClr val="506067"/>
                </a:solidFill>
                <a:latin typeface="Calibri"/>
                <a:cs typeface="Calibri"/>
              </a:rPr>
              <a:t>R</a:t>
            </a:r>
            <a:r>
              <a:rPr sz="1400" i="1" spc="0" dirty="0" smtClean="0">
                <a:solidFill>
                  <a:srgbClr val="506067"/>
                </a:solidFill>
                <a:latin typeface="Calibri"/>
                <a:cs typeface="Calibri"/>
              </a:rPr>
              <a:t>i</a:t>
            </a:r>
            <a:r>
              <a:rPr sz="1400" i="1" spc="5" dirty="0" smtClean="0">
                <a:solidFill>
                  <a:srgbClr val="506067"/>
                </a:solidFill>
                <a:latin typeface="Calibri"/>
                <a:cs typeface="Calibri"/>
              </a:rPr>
              <a:t>s</a:t>
            </a:r>
            <a:r>
              <a:rPr sz="1400" i="1" spc="0" dirty="0" smtClean="0">
                <a:solidFill>
                  <a:srgbClr val="506067"/>
                </a:solidFill>
                <a:latin typeface="Calibri"/>
                <a:cs typeface="Calibri"/>
              </a:rPr>
              <a:t>i</a:t>
            </a:r>
            <a:r>
              <a:rPr sz="1400" i="1" spc="-55" dirty="0" smtClean="0">
                <a:solidFill>
                  <a:srgbClr val="506067"/>
                </a:solidFill>
                <a:latin typeface="Calibri"/>
                <a:cs typeface="Calibri"/>
              </a:rPr>
              <a:t>k</a:t>
            </a:r>
            <a:r>
              <a:rPr sz="1400" i="1" spc="-5" dirty="0" smtClean="0">
                <a:solidFill>
                  <a:srgbClr val="506067"/>
                </a:solidFill>
                <a:latin typeface="Calibri"/>
                <a:cs typeface="Calibri"/>
              </a:rPr>
              <a:t>ob</a:t>
            </a:r>
            <a:r>
              <a:rPr sz="1400" i="1" spc="0" dirty="0" smtClean="0">
                <a:solidFill>
                  <a:srgbClr val="506067"/>
                </a:solidFill>
                <a:latin typeface="Calibri"/>
                <a:cs typeface="Calibri"/>
              </a:rPr>
              <a:t>e</a:t>
            </a:r>
            <a:r>
              <a:rPr sz="1400" i="1" spc="-5" dirty="0" smtClean="0">
                <a:solidFill>
                  <a:srgbClr val="506067"/>
                </a:solidFill>
                <a:latin typeface="Calibri"/>
                <a:cs typeface="Calibri"/>
              </a:rPr>
              <a:t>r</a:t>
            </a:r>
            <a:r>
              <a:rPr sz="1400" i="1" spc="0" dirty="0" smtClean="0">
                <a:solidFill>
                  <a:srgbClr val="506067"/>
                </a:solidFill>
                <a:latin typeface="Calibri"/>
                <a:cs typeface="Calibri"/>
              </a:rPr>
              <a:t>ei</a:t>
            </a:r>
            <a:r>
              <a:rPr sz="1400" i="1" spc="-5" dirty="0" smtClean="0">
                <a:solidFill>
                  <a:srgbClr val="506067"/>
                </a:solidFill>
                <a:latin typeface="Calibri"/>
                <a:cs typeface="Calibri"/>
              </a:rPr>
              <a:t>t</a:t>
            </a:r>
            <a:r>
              <a:rPr sz="1400" i="1" spc="5" dirty="0" smtClean="0">
                <a:solidFill>
                  <a:srgbClr val="506067"/>
                </a:solidFill>
                <a:latin typeface="Calibri"/>
                <a:cs typeface="Calibri"/>
              </a:rPr>
              <a:t>s</a:t>
            </a:r>
            <a:r>
              <a:rPr sz="1400" i="1" spc="0" dirty="0" smtClean="0">
                <a:solidFill>
                  <a:srgbClr val="506067"/>
                </a:solidFill>
                <a:latin typeface="Calibri"/>
                <a:cs typeface="Calibri"/>
              </a:rPr>
              <a:t>c</a:t>
            </a:r>
            <a:r>
              <a:rPr sz="1400" i="1" spc="-5" dirty="0" smtClean="0">
                <a:solidFill>
                  <a:srgbClr val="506067"/>
                </a:solidFill>
                <a:latin typeface="Calibri"/>
                <a:cs typeface="Calibri"/>
              </a:rPr>
              <a:t>ha</a:t>
            </a:r>
            <a:r>
              <a:rPr sz="1400" i="1" spc="0" dirty="0" smtClean="0">
                <a:solidFill>
                  <a:srgbClr val="506067"/>
                </a:solidFill>
                <a:latin typeface="Calibri"/>
                <a:cs typeface="Calibri"/>
              </a:rPr>
              <a:t>ft</a:t>
            </a:r>
            <a:r>
              <a:rPr sz="1400" i="1" spc="-20" dirty="0" smtClean="0">
                <a:solidFill>
                  <a:srgbClr val="506067"/>
                </a:solidFill>
                <a:latin typeface="Calibri"/>
                <a:cs typeface="Calibri"/>
              </a:rPr>
              <a:t> </a:t>
            </a:r>
            <a:r>
              <a:rPr sz="1400" spc="-160" dirty="0" smtClean="0">
                <a:solidFill>
                  <a:srgbClr val="506067"/>
                </a:solidFill>
                <a:latin typeface="Lucida Sans Unicode"/>
                <a:cs typeface="Lucida Sans Unicode"/>
              </a:rPr>
              <a:t>E</a:t>
            </a:r>
            <a:r>
              <a:rPr sz="1400" spc="-175" dirty="0" smtClean="0">
                <a:solidFill>
                  <a:srgbClr val="506067"/>
                </a:solidFill>
                <a:latin typeface="Lucida Sans Unicode"/>
                <a:cs typeface="Lucida Sans Unicode"/>
              </a:rPr>
              <a:t>x</a:t>
            </a:r>
            <a:r>
              <a:rPr sz="1400" spc="-160" dirty="0" smtClean="0">
                <a:solidFill>
                  <a:srgbClr val="506067"/>
                </a:solidFill>
                <a:latin typeface="Lucida Sans Unicode"/>
                <a:cs typeface="Lucida Sans Unicode"/>
              </a:rPr>
              <a:t>p</a:t>
            </a:r>
            <a:r>
              <a:rPr sz="1400" spc="-40" dirty="0" smtClean="0">
                <a:solidFill>
                  <a:srgbClr val="506067"/>
                </a:solidFill>
                <a:latin typeface="Lucida Sans Unicode"/>
                <a:cs typeface="Lucida Sans Unicode"/>
              </a:rPr>
              <a:t>(</a:t>
            </a:r>
            <a:r>
              <a:rPr sz="1400" spc="-50" dirty="0" smtClean="0">
                <a:solidFill>
                  <a:srgbClr val="506067"/>
                </a:solidFill>
                <a:latin typeface="Lucida Sans Unicode"/>
                <a:cs typeface="Lucida Sans Unicode"/>
              </a:rPr>
              <a:t>B</a:t>
            </a:r>
            <a:r>
              <a:rPr sz="1400" spc="-35" dirty="0" smtClean="0">
                <a:solidFill>
                  <a:srgbClr val="506067"/>
                </a:solidFill>
                <a:latin typeface="Lucida Sans Unicode"/>
                <a:cs typeface="Lucida Sans Unicode"/>
              </a:rPr>
              <a:t>)</a:t>
            </a:r>
            <a:r>
              <a:rPr sz="1400" spc="-125" dirty="0" smtClean="0">
                <a:solidFill>
                  <a:srgbClr val="506067"/>
                </a:solidFill>
                <a:latin typeface="Lucida Sans Unicode"/>
                <a:cs typeface="Lucida Sans Unicode"/>
              </a:rPr>
              <a:t> </a:t>
            </a:r>
            <a:r>
              <a:rPr sz="1400" spc="-425" dirty="0" smtClean="0">
                <a:solidFill>
                  <a:srgbClr val="506067"/>
                </a:solidFill>
                <a:latin typeface="Lucida Sans Unicode"/>
                <a:cs typeface="Lucida Sans Unicode"/>
              </a:rPr>
              <a:t>&gt;</a:t>
            </a:r>
            <a:r>
              <a:rPr sz="1400" spc="-135" dirty="0" smtClean="0">
                <a:solidFill>
                  <a:srgbClr val="506067"/>
                </a:solidFill>
                <a:latin typeface="Lucida Sans Unicode"/>
                <a:cs typeface="Lucida Sans Unicode"/>
              </a:rPr>
              <a:t> </a:t>
            </a:r>
            <a:r>
              <a:rPr sz="1400" spc="-180" dirty="0" smtClean="0">
                <a:solidFill>
                  <a:srgbClr val="506067"/>
                </a:solidFill>
                <a:latin typeface="Lucida Sans Unicode"/>
                <a:cs typeface="Lucida Sans Unicode"/>
              </a:rPr>
              <a:t>1</a:t>
            </a:r>
            <a:r>
              <a:rPr sz="1400" spc="-125" dirty="0" smtClean="0">
                <a:solidFill>
                  <a:srgbClr val="506067"/>
                </a:solidFill>
                <a:latin typeface="Lucida Sans Unicode"/>
                <a:cs typeface="Lucida Sans Unicode"/>
              </a:rPr>
              <a:t> </a:t>
            </a:r>
            <a:r>
              <a:rPr sz="1400" spc="-155" dirty="0" smtClean="0">
                <a:solidFill>
                  <a:srgbClr val="506067"/>
                </a:solidFill>
                <a:latin typeface="Lucida Sans Unicode"/>
                <a:cs typeface="Lucida Sans Unicode"/>
              </a:rPr>
              <a:t>p</a:t>
            </a:r>
            <a:r>
              <a:rPr sz="1400" spc="-140" dirty="0" smtClean="0">
                <a:solidFill>
                  <a:srgbClr val="506067"/>
                </a:solidFill>
                <a:latin typeface="Lucida Sans Unicode"/>
                <a:cs typeface="Lucida Sans Unicode"/>
              </a:rPr>
              <a:t>o</a:t>
            </a:r>
            <a:r>
              <a:rPr sz="1400" spc="-175" dirty="0" smtClean="0">
                <a:solidFill>
                  <a:srgbClr val="506067"/>
                </a:solidFill>
                <a:latin typeface="Lucida Sans Unicode"/>
                <a:cs typeface="Lucida Sans Unicode"/>
              </a:rPr>
              <a:t>s</a:t>
            </a:r>
            <a:r>
              <a:rPr sz="1400" spc="-85" dirty="0" smtClean="0">
                <a:solidFill>
                  <a:srgbClr val="506067"/>
                </a:solidFill>
                <a:latin typeface="Lucida Sans Unicode"/>
                <a:cs typeface="Lucida Sans Unicode"/>
              </a:rPr>
              <a:t>i</a:t>
            </a:r>
            <a:r>
              <a:rPr sz="1400" spc="-65" dirty="0" smtClean="0">
                <a:solidFill>
                  <a:srgbClr val="506067"/>
                </a:solidFill>
                <a:latin typeface="Lucida Sans Unicode"/>
                <a:cs typeface="Lucida Sans Unicode"/>
              </a:rPr>
              <a:t>t</a:t>
            </a:r>
            <a:r>
              <a:rPr sz="1400" spc="-85" dirty="0" smtClean="0">
                <a:solidFill>
                  <a:srgbClr val="506067"/>
                </a:solidFill>
                <a:latin typeface="Lucida Sans Unicode"/>
                <a:cs typeface="Lucida Sans Unicode"/>
              </a:rPr>
              <a:t>i</a:t>
            </a:r>
            <a:r>
              <a:rPr sz="1400" spc="-110" dirty="0" smtClean="0">
                <a:solidFill>
                  <a:srgbClr val="506067"/>
                </a:solidFill>
                <a:latin typeface="Lucida Sans Unicode"/>
                <a:cs typeface="Lucida Sans Unicode"/>
              </a:rPr>
              <a:t>v</a:t>
            </a:r>
            <a:r>
              <a:rPr sz="1400" spc="-95" dirty="0" smtClean="0">
                <a:solidFill>
                  <a:srgbClr val="506067"/>
                </a:solidFill>
                <a:latin typeface="Lucida Sans Unicode"/>
                <a:cs typeface="Lucida Sans Unicode"/>
              </a:rPr>
              <a:t>e</a:t>
            </a:r>
            <a:r>
              <a:rPr sz="1400" spc="-90" dirty="0" smtClean="0">
                <a:solidFill>
                  <a:srgbClr val="506067"/>
                </a:solidFill>
                <a:latin typeface="Lucida Sans Unicode"/>
                <a:cs typeface="Lucida Sans Unicode"/>
              </a:rPr>
              <a:t>r</a:t>
            </a:r>
            <a:r>
              <a:rPr sz="1400" spc="-130" dirty="0" smtClean="0">
                <a:solidFill>
                  <a:srgbClr val="506067"/>
                </a:solidFill>
                <a:latin typeface="Lucida Sans Unicode"/>
                <a:cs typeface="Lucida Sans Unicode"/>
              </a:rPr>
              <a:t> </a:t>
            </a:r>
            <a:r>
              <a:rPr sz="1400" spc="-195" dirty="0" smtClean="0">
                <a:solidFill>
                  <a:srgbClr val="506067"/>
                </a:solidFill>
                <a:latin typeface="Lucida Sans Unicode"/>
                <a:cs typeface="Lucida Sans Unicode"/>
              </a:rPr>
              <a:t>Z</a:t>
            </a:r>
            <a:r>
              <a:rPr sz="1400" spc="-175" dirty="0" smtClean="0">
                <a:solidFill>
                  <a:srgbClr val="506067"/>
                </a:solidFill>
                <a:latin typeface="Lucida Sans Unicode"/>
                <a:cs typeface="Lucida Sans Unicode"/>
              </a:rPr>
              <a:t>u</a:t>
            </a:r>
            <a:r>
              <a:rPr sz="1400" spc="-140" dirty="0" smtClean="0">
                <a:solidFill>
                  <a:srgbClr val="506067"/>
                </a:solidFill>
                <a:latin typeface="Lucida Sans Unicode"/>
                <a:cs typeface="Lucida Sans Unicode"/>
              </a:rPr>
              <a:t>s</a:t>
            </a:r>
            <a:r>
              <a:rPr sz="1400" spc="-110" dirty="0" smtClean="0">
                <a:solidFill>
                  <a:srgbClr val="506067"/>
                </a:solidFill>
                <a:latin typeface="Lucida Sans Unicode"/>
                <a:cs typeface="Lucida Sans Unicode"/>
              </a:rPr>
              <a:t>a</a:t>
            </a:r>
            <a:r>
              <a:rPr sz="1400" spc="-195" dirty="0" smtClean="0">
                <a:solidFill>
                  <a:srgbClr val="506067"/>
                </a:solidFill>
                <a:latin typeface="Lucida Sans Unicode"/>
                <a:cs typeface="Lucida Sans Unicode"/>
              </a:rPr>
              <a:t>mm</a:t>
            </a:r>
            <a:r>
              <a:rPr sz="1400" spc="-114" dirty="0" smtClean="0">
                <a:solidFill>
                  <a:srgbClr val="506067"/>
                </a:solidFill>
                <a:latin typeface="Lucida Sans Unicode"/>
                <a:cs typeface="Lucida Sans Unicode"/>
              </a:rPr>
              <a:t>e</a:t>
            </a:r>
            <a:r>
              <a:rPr sz="1400" spc="-145" dirty="0" smtClean="0">
                <a:solidFill>
                  <a:srgbClr val="506067"/>
                </a:solidFill>
                <a:latin typeface="Lucida Sans Unicode"/>
                <a:cs typeface="Lucida Sans Unicode"/>
              </a:rPr>
              <a:t>nh</a:t>
            </a:r>
            <a:r>
              <a:rPr sz="1400" spc="-125" dirty="0" smtClean="0">
                <a:solidFill>
                  <a:srgbClr val="506067"/>
                </a:solidFill>
                <a:latin typeface="Lucida Sans Unicode"/>
                <a:cs typeface="Lucida Sans Unicode"/>
              </a:rPr>
              <a:t>a</a:t>
            </a:r>
            <a:r>
              <a:rPr sz="1400" spc="-185" dirty="0" smtClean="0">
                <a:solidFill>
                  <a:srgbClr val="506067"/>
                </a:solidFill>
                <a:latin typeface="Lucida Sans Unicode"/>
                <a:cs typeface="Lucida Sans Unicode"/>
              </a:rPr>
              <a:t>n</a:t>
            </a:r>
            <a:r>
              <a:rPr sz="1400" spc="-180" dirty="0" smtClean="0">
                <a:solidFill>
                  <a:srgbClr val="506067"/>
                </a:solidFill>
                <a:latin typeface="Lucida Sans Unicode"/>
                <a:cs typeface="Lucida Sans Unicode"/>
              </a:rPr>
              <a:t>g</a:t>
            </a:r>
            <a:r>
              <a:rPr sz="1400" spc="-75" dirty="0" smtClean="0">
                <a:solidFill>
                  <a:srgbClr val="506067"/>
                </a:solidFill>
                <a:latin typeface="Lucida Sans Unicode"/>
                <a:cs typeface="Lucida Sans Unicode"/>
              </a:rPr>
              <a:t>:</a:t>
            </a:r>
            <a:r>
              <a:rPr sz="1400" spc="-110" dirty="0" smtClean="0">
                <a:solidFill>
                  <a:srgbClr val="506067"/>
                </a:solidFill>
                <a:latin typeface="Lucida Sans Unicode"/>
                <a:cs typeface="Lucida Sans Unicode"/>
              </a:rPr>
              <a:t> </a:t>
            </a:r>
            <a:r>
              <a:rPr sz="1400" spc="-185" dirty="0" smtClean="0">
                <a:solidFill>
                  <a:srgbClr val="506067"/>
                </a:solidFill>
                <a:latin typeface="Lucida Sans Unicode"/>
                <a:cs typeface="Lucida Sans Unicode"/>
              </a:rPr>
              <a:t>s</a:t>
            </a:r>
            <a:r>
              <a:rPr sz="1400" spc="-75" dirty="0" smtClean="0">
                <a:solidFill>
                  <a:srgbClr val="506067"/>
                </a:solidFill>
                <a:latin typeface="Lucida Sans Unicode"/>
                <a:cs typeface="Lucida Sans Unicode"/>
              </a:rPr>
              <a:t>t</a:t>
            </a:r>
            <a:r>
              <a:rPr sz="1400" spc="-95" dirty="0" smtClean="0">
                <a:solidFill>
                  <a:srgbClr val="506067"/>
                </a:solidFill>
                <a:latin typeface="Lucida Sans Unicode"/>
                <a:cs typeface="Lucida Sans Unicode"/>
              </a:rPr>
              <a:t>e</a:t>
            </a:r>
            <a:r>
              <a:rPr sz="1400" spc="-85" dirty="0" smtClean="0">
                <a:solidFill>
                  <a:srgbClr val="506067"/>
                </a:solidFill>
                <a:latin typeface="Lucida Sans Unicode"/>
                <a:cs typeface="Lucida Sans Unicode"/>
              </a:rPr>
              <a:t>i</a:t>
            </a:r>
            <a:r>
              <a:rPr sz="1400" spc="-245" dirty="0" smtClean="0">
                <a:solidFill>
                  <a:srgbClr val="506067"/>
                </a:solidFill>
                <a:latin typeface="Lucida Sans Unicode"/>
                <a:cs typeface="Lucida Sans Unicode"/>
              </a:rPr>
              <a:t>g</a:t>
            </a:r>
            <a:r>
              <a:rPr sz="1400" spc="-60" dirty="0" smtClean="0">
                <a:solidFill>
                  <a:srgbClr val="506067"/>
                </a:solidFill>
                <a:latin typeface="Lucida Sans Unicode"/>
                <a:cs typeface="Lucida Sans Unicode"/>
              </a:rPr>
              <a:t>t</a:t>
            </a:r>
            <a:r>
              <a:rPr sz="1400" spc="-120" dirty="0" smtClean="0">
                <a:solidFill>
                  <a:srgbClr val="506067"/>
                </a:solidFill>
                <a:latin typeface="Lucida Sans Unicode"/>
                <a:cs typeface="Lucida Sans Unicode"/>
              </a:rPr>
              <a:t> R</a:t>
            </a:r>
            <a:r>
              <a:rPr sz="1400" spc="-85" dirty="0" smtClean="0">
                <a:solidFill>
                  <a:srgbClr val="506067"/>
                </a:solidFill>
                <a:latin typeface="Lucida Sans Unicode"/>
                <a:cs typeface="Lucida Sans Unicode"/>
              </a:rPr>
              <a:t>i</a:t>
            </a:r>
            <a:r>
              <a:rPr sz="1400" spc="-175" dirty="0" smtClean="0">
                <a:solidFill>
                  <a:srgbClr val="506067"/>
                </a:solidFill>
                <a:latin typeface="Lucida Sans Unicode"/>
                <a:cs typeface="Lucida Sans Unicode"/>
              </a:rPr>
              <a:t>s</a:t>
            </a:r>
            <a:r>
              <a:rPr sz="1400" spc="-85" dirty="0" smtClean="0">
                <a:solidFill>
                  <a:srgbClr val="506067"/>
                </a:solidFill>
                <a:latin typeface="Lucida Sans Unicode"/>
                <a:cs typeface="Lucida Sans Unicode"/>
              </a:rPr>
              <a:t>i</a:t>
            </a:r>
            <a:r>
              <a:rPr sz="1400" spc="-235" dirty="0" smtClean="0">
                <a:solidFill>
                  <a:srgbClr val="506067"/>
                </a:solidFill>
                <a:latin typeface="Lucida Sans Unicode"/>
                <a:cs typeface="Lucida Sans Unicode"/>
              </a:rPr>
              <a:t>k</a:t>
            </a:r>
            <a:r>
              <a:rPr sz="1400" spc="-125" dirty="0" smtClean="0">
                <a:solidFill>
                  <a:srgbClr val="506067"/>
                </a:solidFill>
                <a:latin typeface="Lucida Sans Unicode"/>
                <a:cs typeface="Lucida Sans Unicode"/>
              </a:rPr>
              <a:t>o</a:t>
            </a:r>
            <a:r>
              <a:rPr sz="1400" spc="-135" dirty="0" smtClean="0">
                <a:solidFill>
                  <a:srgbClr val="506067"/>
                </a:solidFill>
                <a:latin typeface="Lucida Sans Unicode"/>
                <a:cs typeface="Lucida Sans Unicode"/>
              </a:rPr>
              <a:t>b</a:t>
            </a:r>
            <a:r>
              <a:rPr sz="1400" spc="-114" dirty="0" smtClean="0">
                <a:solidFill>
                  <a:srgbClr val="506067"/>
                </a:solidFill>
                <a:latin typeface="Lucida Sans Unicode"/>
                <a:cs typeface="Lucida Sans Unicode"/>
              </a:rPr>
              <a:t>er</a:t>
            </a:r>
            <a:r>
              <a:rPr sz="1400" spc="-95" dirty="0" smtClean="0">
                <a:solidFill>
                  <a:srgbClr val="506067"/>
                </a:solidFill>
                <a:latin typeface="Lucida Sans Unicode"/>
                <a:cs typeface="Lucida Sans Unicode"/>
              </a:rPr>
              <a:t>e</a:t>
            </a:r>
            <a:r>
              <a:rPr sz="1400" spc="-85" dirty="0" smtClean="0">
                <a:solidFill>
                  <a:srgbClr val="506067"/>
                </a:solidFill>
                <a:latin typeface="Lucida Sans Unicode"/>
                <a:cs typeface="Lucida Sans Unicode"/>
              </a:rPr>
              <a:t>i</a:t>
            </a:r>
            <a:r>
              <a:rPr sz="1400" spc="-65" dirty="0" smtClean="0">
                <a:solidFill>
                  <a:srgbClr val="506067"/>
                </a:solidFill>
                <a:latin typeface="Lucida Sans Unicode"/>
                <a:cs typeface="Lucida Sans Unicode"/>
              </a:rPr>
              <a:t>t</a:t>
            </a:r>
            <a:r>
              <a:rPr sz="1400" spc="-175" dirty="0" smtClean="0">
                <a:solidFill>
                  <a:srgbClr val="506067"/>
                </a:solidFill>
                <a:latin typeface="Lucida Sans Unicode"/>
                <a:cs typeface="Lucida Sans Unicode"/>
              </a:rPr>
              <a:t>s</a:t>
            </a:r>
            <a:r>
              <a:rPr sz="1400" spc="-140" dirty="0" smtClean="0">
                <a:solidFill>
                  <a:srgbClr val="506067"/>
                </a:solidFill>
                <a:latin typeface="Lucida Sans Unicode"/>
                <a:cs typeface="Lucida Sans Unicode"/>
              </a:rPr>
              <a:t>cha</a:t>
            </a:r>
            <a:r>
              <a:rPr sz="1400" spc="-90" dirty="0" smtClean="0">
                <a:solidFill>
                  <a:srgbClr val="506067"/>
                </a:solidFill>
                <a:latin typeface="Lucida Sans Unicode"/>
                <a:cs typeface="Lucida Sans Unicode"/>
              </a:rPr>
              <a:t>f</a:t>
            </a:r>
            <a:r>
              <a:rPr sz="1400" spc="-60" dirty="0" smtClean="0">
                <a:solidFill>
                  <a:srgbClr val="506067"/>
                </a:solidFill>
                <a:latin typeface="Lucida Sans Unicode"/>
                <a:cs typeface="Lucida Sans Unicode"/>
              </a:rPr>
              <a:t>t</a:t>
            </a:r>
            <a:r>
              <a:rPr sz="1400" spc="-110" dirty="0" smtClean="0">
                <a:solidFill>
                  <a:srgbClr val="506067"/>
                </a:solidFill>
                <a:latin typeface="Lucida Sans Unicode"/>
                <a:cs typeface="Lucida Sans Unicode"/>
              </a:rPr>
              <a:t> </a:t>
            </a:r>
            <a:r>
              <a:rPr sz="1400" spc="-145" dirty="0" smtClean="0">
                <a:solidFill>
                  <a:srgbClr val="506067"/>
                </a:solidFill>
                <a:latin typeface="Lucida Sans Unicode"/>
                <a:cs typeface="Lucida Sans Unicode"/>
              </a:rPr>
              <a:t>u</a:t>
            </a:r>
            <a:r>
              <a:rPr sz="1400" spc="-200" dirty="0" smtClean="0">
                <a:solidFill>
                  <a:srgbClr val="506067"/>
                </a:solidFill>
                <a:latin typeface="Lucida Sans Unicode"/>
                <a:cs typeface="Lucida Sans Unicode"/>
              </a:rPr>
              <a:t>m</a:t>
            </a:r>
            <a:r>
              <a:rPr sz="1400" spc="-140" dirty="0" smtClean="0">
                <a:solidFill>
                  <a:srgbClr val="506067"/>
                </a:solidFill>
                <a:latin typeface="Lucida Sans Unicode"/>
                <a:cs typeface="Lucida Sans Unicode"/>
              </a:rPr>
              <a:t> </a:t>
            </a:r>
            <a:r>
              <a:rPr sz="1400" spc="-95" dirty="0" smtClean="0">
                <a:solidFill>
                  <a:srgbClr val="506067"/>
                </a:solidFill>
                <a:latin typeface="Lucida Sans Unicode"/>
                <a:cs typeface="Lucida Sans Unicode"/>
              </a:rPr>
              <a:t>e</a:t>
            </a:r>
            <a:r>
              <a:rPr sz="1400" spc="-85" dirty="0" smtClean="0">
                <a:solidFill>
                  <a:srgbClr val="506067"/>
                </a:solidFill>
                <a:latin typeface="Lucida Sans Unicode"/>
                <a:cs typeface="Lucida Sans Unicode"/>
              </a:rPr>
              <a:t>i</a:t>
            </a:r>
            <a:r>
              <a:rPr sz="1400" spc="-125" dirty="0" smtClean="0">
                <a:solidFill>
                  <a:srgbClr val="506067"/>
                </a:solidFill>
                <a:latin typeface="Lucida Sans Unicode"/>
                <a:cs typeface="Lucida Sans Unicode"/>
              </a:rPr>
              <a:t>n</a:t>
            </a:r>
            <a:r>
              <a:rPr sz="1400" spc="-105" dirty="0" smtClean="0">
                <a:solidFill>
                  <a:srgbClr val="506067"/>
                </a:solidFill>
                <a:latin typeface="Lucida Sans Unicode"/>
                <a:cs typeface="Lucida Sans Unicode"/>
              </a:rPr>
              <a:t>e</a:t>
            </a:r>
            <a:r>
              <a:rPr sz="1400" spc="-110" dirty="0" smtClean="0">
                <a:solidFill>
                  <a:srgbClr val="506067"/>
                </a:solidFill>
                <a:latin typeface="Lucida Sans Unicode"/>
                <a:cs typeface="Lucida Sans Unicode"/>
              </a:rPr>
              <a:t> </a:t>
            </a:r>
            <a:r>
              <a:rPr sz="1400" spc="-85" dirty="0" smtClean="0">
                <a:solidFill>
                  <a:srgbClr val="506067"/>
                </a:solidFill>
                <a:latin typeface="Lucida Sans Unicode"/>
                <a:cs typeface="Lucida Sans Unicode"/>
              </a:rPr>
              <a:t>Ei</a:t>
            </a:r>
            <a:r>
              <a:rPr sz="1400" spc="-150" dirty="0" smtClean="0">
                <a:solidFill>
                  <a:srgbClr val="506067"/>
                </a:solidFill>
                <a:latin typeface="Lucida Sans Unicode"/>
                <a:cs typeface="Lucida Sans Unicode"/>
              </a:rPr>
              <a:t>nh</a:t>
            </a:r>
            <a:r>
              <a:rPr sz="1400" spc="-114" dirty="0" smtClean="0">
                <a:solidFill>
                  <a:srgbClr val="506067"/>
                </a:solidFill>
                <a:latin typeface="Lucida Sans Unicode"/>
                <a:cs typeface="Lucida Sans Unicode"/>
              </a:rPr>
              <a:t>e</a:t>
            </a:r>
            <a:r>
              <a:rPr sz="1400" spc="-60" dirty="0" smtClean="0">
                <a:solidFill>
                  <a:srgbClr val="506067"/>
                </a:solidFill>
                <a:latin typeface="Lucida Sans Unicode"/>
                <a:cs typeface="Lucida Sans Unicode"/>
              </a:rPr>
              <a:t>it</a:t>
            </a:r>
            <a:r>
              <a:rPr sz="1400" spc="-110" dirty="0" smtClean="0">
                <a:solidFill>
                  <a:srgbClr val="506067"/>
                </a:solidFill>
                <a:latin typeface="Lucida Sans Unicode"/>
                <a:cs typeface="Lucida Sans Unicode"/>
              </a:rPr>
              <a:t> </a:t>
            </a:r>
            <a:r>
              <a:rPr sz="1400" spc="-185" dirty="0" smtClean="0">
                <a:solidFill>
                  <a:srgbClr val="506067"/>
                </a:solidFill>
                <a:latin typeface="Lucida Sans Unicode"/>
                <a:cs typeface="Lucida Sans Unicode"/>
              </a:rPr>
              <a:t>s</a:t>
            </a:r>
            <a:r>
              <a:rPr sz="1400" spc="-75" dirty="0" smtClean="0">
                <a:solidFill>
                  <a:srgbClr val="506067"/>
                </a:solidFill>
                <a:latin typeface="Lucida Sans Unicode"/>
                <a:cs typeface="Lucida Sans Unicode"/>
              </a:rPr>
              <a:t>t</a:t>
            </a:r>
            <a:r>
              <a:rPr sz="1400" spc="-114" dirty="0" smtClean="0">
                <a:solidFill>
                  <a:srgbClr val="506067"/>
                </a:solidFill>
                <a:latin typeface="Lucida Sans Unicode"/>
                <a:cs typeface="Lucida Sans Unicode"/>
              </a:rPr>
              <a:t>e</a:t>
            </a:r>
            <a:r>
              <a:rPr sz="1400" spc="-60" dirty="0" smtClean="0">
                <a:solidFill>
                  <a:srgbClr val="506067"/>
                </a:solidFill>
                <a:latin typeface="Lucida Sans Unicode"/>
                <a:cs typeface="Lucida Sans Unicode"/>
              </a:rPr>
              <a:t>i</a:t>
            </a:r>
            <a:r>
              <a:rPr sz="1400" spc="-245" dirty="0" smtClean="0">
                <a:solidFill>
                  <a:srgbClr val="506067"/>
                </a:solidFill>
                <a:latin typeface="Lucida Sans Unicode"/>
                <a:cs typeface="Lucida Sans Unicode"/>
              </a:rPr>
              <a:t>g</a:t>
            </a:r>
            <a:r>
              <a:rPr sz="1400" spc="-60" dirty="0" smtClean="0">
                <a:solidFill>
                  <a:srgbClr val="506067"/>
                </a:solidFill>
                <a:latin typeface="Lucida Sans Unicode"/>
                <a:cs typeface="Lucida Sans Unicode"/>
              </a:rPr>
              <a:t>t</a:t>
            </a:r>
            <a:r>
              <a:rPr sz="1400" spc="-125" dirty="0" smtClean="0">
                <a:solidFill>
                  <a:srgbClr val="506067"/>
                </a:solidFill>
                <a:latin typeface="Lucida Sans Unicode"/>
                <a:cs typeface="Lucida Sans Unicode"/>
              </a:rPr>
              <a:t> </a:t>
            </a:r>
            <a:r>
              <a:rPr sz="1400" spc="-160" dirty="0" smtClean="0">
                <a:solidFill>
                  <a:srgbClr val="506067"/>
                </a:solidFill>
                <a:latin typeface="Lucida Sans Unicode"/>
                <a:cs typeface="Lucida Sans Unicode"/>
              </a:rPr>
              <a:t>d</a:t>
            </a:r>
            <a:r>
              <a:rPr sz="1400" spc="-85" dirty="0" smtClean="0">
                <a:solidFill>
                  <a:srgbClr val="506067"/>
                </a:solidFill>
                <a:latin typeface="Lucida Sans Unicode"/>
                <a:cs typeface="Lucida Sans Unicode"/>
              </a:rPr>
              <a:t>i</a:t>
            </a:r>
            <a:r>
              <a:rPr sz="1400" spc="-90" dirty="0" smtClean="0">
                <a:solidFill>
                  <a:srgbClr val="506067"/>
                </a:solidFill>
                <a:latin typeface="Lucida Sans Unicode"/>
                <a:cs typeface="Lucida Sans Unicode"/>
              </a:rPr>
              <a:t>e</a:t>
            </a:r>
            <a:r>
              <a:rPr sz="1400" spc="-50" dirty="0" smtClean="0">
                <a:solidFill>
                  <a:srgbClr val="506067"/>
                </a:solidFill>
                <a:latin typeface="Lucida Sans Unicode"/>
                <a:cs typeface="Lucida Sans Unicode"/>
              </a:rPr>
              <a:t> </a:t>
            </a:r>
            <a:r>
              <a:rPr sz="1400" spc="-114" dirty="0" smtClean="0">
                <a:solidFill>
                  <a:srgbClr val="506067"/>
                </a:solidFill>
                <a:latin typeface="Lucida Sans Unicode"/>
                <a:cs typeface="Lucida Sans Unicode"/>
              </a:rPr>
              <a:t>re</a:t>
            </a:r>
            <a:r>
              <a:rPr sz="1400" spc="-60" dirty="0" smtClean="0">
                <a:solidFill>
                  <a:srgbClr val="506067"/>
                </a:solidFill>
                <a:latin typeface="Lucida Sans Unicode"/>
                <a:cs typeface="Lucida Sans Unicode"/>
              </a:rPr>
              <a:t>l</a:t>
            </a:r>
            <a:r>
              <a:rPr sz="1400" spc="-120" dirty="0" smtClean="0">
                <a:solidFill>
                  <a:srgbClr val="506067"/>
                </a:solidFill>
                <a:latin typeface="Lucida Sans Unicode"/>
                <a:cs typeface="Lucida Sans Unicode"/>
              </a:rPr>
              <a:t>a</a:t>
            </a:r>
            <a:r>
              <a:rPr sz="1400" spc="-85" dirty="0" smtClean="0">
                <a:solidFill>
                  <a:srgbClr val="506067"/>
                </a:solidFill>
                <a:latin typeface="Lucida Sans Unicode"/>
                <a:cs typeface="Lucida Sans Unicode"/>
              </a:rPr>
              <a:t>t</a:t>
            </a:r>
            <a:r>
              <a:rPr sz="1400" spc="-65" dirty="0" smtClean="0">
                <a:solidFill>
                  <a:srgbClr val="506067"/>
                </a:solidFill>
                <a:latin typeface="Lucida Sans Unicode"/>
                <a:cs typeface="Lucida Sans Unicode"/>
              </a:rPr>
              <a:t>i</a:t>
            </a:r>
            <a:r>
              <a:rPr sz="1400" spc="-105" dirty="0" smtClean="0">
                <a:solidFill>
                  <a:srgbClr val="506067"/>
                </a:solidFill>
                <a:latin typeface="Lucida Sans Unicode"/>
                <a:cs typeface="Lucida Sans Unicode"/>
              </a:rPr>
              <a:t>v</a:t>
            </a:r>
            <a:r>
              <a:rPr sz="1400" spc="-90" dirty="0" smtClean="0">
                <a:solidFill>
                  <a:srgbClr val="506067"/>
                </a:solidFill>
                <a:latin typeface="Lucida Sans Unicode"/>
                <a:cs typeface="Lucida Sans Unicode"/>
              </a:rPr>
              <a:t>e</a:t>
            </a:r>
            <a:r>
              <a:rPr sz="1400" spc="-110" dirty="0" smtClean="0">
                <a:solidFill>
                  <a:srgbClr val="506067"/>
                </a:solidFill>
                <a:latin typeface="Lucida Sans Unicode"/>
                <a:cs typeface="Lucida Sans Unicode"/>
              </a:rPr>
              <a:t> </a:t>
            </a:r>
            <a:r>
              <a:rPr sz="1400" spc="-5" dirty="0" smtClean="0">
                <a:solidFill>
                  <a:srgbClr val="506067"/>
                </a:solidFill>
                <a:latin typeface="Lucida Sans Unicode"/>
                <a:cs typeface="Lucida Sans Unicode"/>
              </a:rPr>
              <a:t>W</a:t>
            </a:r>
            <a:r>
              <a:rPr sz="1400" spc="-110" dirty="0" smtClean="0">
                <a:solidFill>
                  <a:srgbClr val="506067"/>
                </a:solidFill>
                <a:latin typeface="Lucida Sans Unicode"/>
                <a:cs typeface="Lucida Sans Unicode"/>
              </a:rPr>
              <a:t>a</a:t>
            </a:r>
            <a:r>
              <a:rPr sz="1400" spc="-145" dirty="0" smtClean="0">
                <a:solidFill>
                  <a:srgbClr val="506067"/>
                </a:solidFill>
                <a:latin typeface="Lucida Sans Unicode"/>
                <a:cs typeface="Lucida Sans Unicode"/>
              </a:rPr>
              <a:t>h</a:t>
            </a:r>
            <a:r>
              <a:rPr sz="1400" spc="-114" dirty="0" smtClean="0">
                <a:solidFill>
                  <a:srgbClr val="506067"/>
                </a:solidFill>
                <a:latin typeface="Lucida Sans Unicode"/>
                <a:cs typeface="Lucida Sans Unicode"/>
              </a:rPr>
              <a:t>r</a:t>
            </a:r>
            <a:r>
              <a:rPr sz="1400" spc="-175" dirty="0" smtClean="0">
                <a:solidFill>
                  <a:srgbClr val="506067"/>
                </a:solidFill>
                <a:latin typeface="Lucida Sans Unicode"/>
                <a:cs typeface="Lucida Sans Unicode"/>
              </a:rPr>
              <a:t>s</a:t>
            </a:r>
            <a:r>
              <a:rPr sz="1400" spc="-130" dirty="0" smtClean="0">
                <a:solidFill>
                  <a:srgbClr val="506067"/>
                </a:solidFill>
                <a:latin typeface="Lucida Sans Unicode"/>
                <a:cs typeface="Lucida Sans Unicode"/>
              </a:rPr>
              <a:t>ch</a:t>
            </a:r>
            <a:r>
              <a:rPr sz="1400" spc="-125" dirty="0" smtClean="0">
                <a:solidFill>
                  <a:srgbClr val="506067"/>
                </a:solidFill>
                <a:latin typeface="Lucida Sans Unicode"/>
                <a:cs typeface="Lucida Sans Unicode"/>
              </a:rPr>
              <a:t>e</a:t>
            </a:r>
            <a:r>
              <a:rPr sz="1400" spc="-85" dirty="0" smtClean="0">
                <a:solidFill>
                  <a:srgbClr val="506067"/>
                </a:solidFill>
                <a:latin typeface="Lucida Sans Unicode"/>
                <a:cs typeface="Lucida Sans Unicode"/>
              </a:rPr>
              <a:t>i</a:t>
            </a:r>
            <a:r>
              <a:rPr sz="1400" spc="-160" dirty="0" smtClean="0">
                <a:solidFill>
                  <a:srgbClr val="506067"/>
                </a:solidFill>
                <a:latin typeface="Lucida Sans Unicode"/>
                <a:cs typeface="Lucida Sans Unicode"/>
              </a:rPr>
              <a:t>n</a:t>
            </a:r>
            <a:r>
              <a:rPr sz="1400" spc="-70" dirty="0" smtClean="0">
                <a:solidFill>
                  <a:srgbClr val="506067"/>
                </a:solidFill>
                <a:latin typeface="Lucida Sans Unicode"/>
                <a:cs typeface="Lucida Sans Unicode"/>
              </a:rPr>
              <a:t>l</a:t>
            </a:r>
            <a:r>
              <a:rPr sz="1400" spc="-85" dirty="0" smtClean="0">
                <a:solidFill>
                  <a:srgbClr val="506067"/>
                </a:solidFill>
                <a:latin typeface="Lucida Sans Unicode"/>
                <a:cs typeface="Lucida Sans Unicode"/>
              </a:rPr>
              <a:t>i</a:t>
            </a:r>
            <a:r>
              <a:rPr sz="1400" spc="-165" dirty="0" smtClean="0">
                <a:solidFill>
                  <a:srgbClr val="506067"/>
                </a:solidFill>
                <a:latin typeface="Lucida Sans Unicode"/>
                <a:cs typeface="Lucida Sans Unicode"/>
              </a:rPr>
              <a:t>ch</a:t>
            </a:r>
            <a:r>
              <a:rPr sz="1400" spc="-215" dirty="0" smtClean="0">
                <a:solidFill>
                  <a:srgbClr val="506067"/>
                </a:solidFill>
                <a:latin typeface="Lucida Sans Unicode"/>
                <a:cs typeface="Lucida Sans Unicode"/>
              </a:rPr>
              <a:t>k</a:t>
            </a:r>
            <a:r>
              <a:rPr sz="1400" spc="-95" dirty="0" smtClean="0">
                <a:solidFill>
                  <a:srgbClr val="506067"/>
                </a:solidFill>
                <a:latin typeface="Lucida Sans Unicode"/>
                <a:cs typeface="Lucida Sans Unicode"/>
              </a:rPr>
              <a:t>e</a:t>
            </a:r>
            <a:r>
              <a:rPr sz="1400" spc="-85" dirty="0" smtClean="0">
                <a:solidFill>
                  <a:srgbClr val="506067"/>
                </a:solidFill>
                <a:latin typeface="Lucida Sans Unicode"/>
                <a:cs typeface="Lucida Sans Unicode"/>
              </a:rPr>
              <a:t>i</a:t>
            </a:r>
            <a:r>
              <a:rPr sz="1400" spc="-65" dirty="0" smtClean="0">
                <a:solidFill>
                  <a:srgbClr val="506067"/>
                </a:solidFill>
                <a:latin typeface="Lucida Sans Unicode"/>
                <a:cs typeface="Lucida Sans Unicode"/>
              </a:rPr>
              <a:t>t</a:t>
            </a:r>
            <a:r>
              <a:rPr sz="1400" spc="-95" dirty="0" smtClean="0">
                <a:solidFill>
                  <a:srgbClr val="506067"/>
                </a:solidFill>
                <a:latin typeface="Lucida Sans Unicode"/>
                <a:cs typeface="Lucida Sans Unicode"/>
              </a:rPr>
              <a:t>,</a:t>
            </a:r>
            <a:r>
              <a:rPr sz="1400" spc="-100" dirty="0" smtClean="0">
                <a:solidFill>
                  <a:srgbClr val="506067"/>
                </a:solidFill>
                <a:latin typeface="Lucida Sans Unicode"/>
                <a:cs typeface="Lucida Sans Unicode"/>
              </a:rPr>
              <a:t> </a:t>
            </a:r>
            <a:r>
              <a:rPr sz="1400" spc="-145" dirty="0" smtClean="0">
                <a:solidFill>
                  <a:srgbClr val="506067"/>
                </a:solidFill>
                <a:latin typeface="Lucida Sans Unicode"/>
                <a:cs typeface="Lucida Sans Unicode"/>
              </a:rPr>
              <a:t>d</a:t>
            </a:r>
            <a:r>
              <a:rPr sz="1400" spc="-125" dirty="0" smtClean="0">
                <a:solidFill>
                  <a:srgbClr val="506067"/>
                </a:solidFill>
                <a:latin typeface="Lucida Sans Unicode"/>
                <a:cs typeface="Lucida Sans Unicode"/>
              </a:rPr>
              <a:t>a</a:t>
            </a:r>
            <a:r>
              <a:rPr sz="1400" spc="-175" dirty="0" smtClean="0">
                <a:solidFill>
                  <a:srgbClr val="506067"/>
                </a:solidFill>
                <a:latin typeface="Lucida Sans Unicode"/>
                <a:cs typeface="Lucida Sans Unicode"/>
              </a:rPr>
              <a:t>ss</a:t>
            </a:r>
            <a:r>
              <a:rPr sz="1400" spc="-120" dirty="0" smtClean="0">
                <a:solidFill>
                  <a:srgbClr val="506067"/>
                </a:solidFill>
                <a:latin typeface="Lucida Sans Unicode"/>
                <a:cs typeface="Lucida Sans Unicode"/>
              </a:rPr>
              <a:t> </a:t>
            </a:r>
            <a:r>
              <a:rPr sz="1400" spc="-95" dirty="0" smtClean="0">
                <a:solidFill>
                  <a:srgbClr val="506067"/>
                </a:solidFill>
                <a:latin typeface="Lucida Sans Unicode"/>
                <a:cs typeface="Lucida Sans Unicode"/>
              </a:rPr>
              <a:t>e</a:t>
            </a:r>
            <a:r>
              <a:rPr sz="1400" spc="-85" dirty="0" smtClean="0">
                <a:solidFill>
                  <a:srgbClr val="506067"/>
                </a:solidFill>
                <a:latin typeface="Lucida Sans Unicode"/>
                <a:cs typeface="Lucida Sans Unicode"/>
              </a:rPr>
              <a:t>i</a:t>
            </a:r>
            <a:r>
              <a:rPr sz="1400" spc="-125" dirty="0" smtClean="0">
                <a:solidFill>
                  <a:srgbClr val="506067"/>
                </a:solidFill>
                <a:latin typeface="Lucida Sans Unicode"/>
                <a:cs typeface="Lucida Sans Unicode"/>
              </a:rPr>
              <a:t>n</a:t>
            </a:r>
            <a:r>
              <a:rPr sz="1400" spc="-105" dirty="0" smtClean="0">
                <a:solidFill>
                  <a:srgbClr val="506067"/>
                </a:solidFill>
                <a:latin typeface="Lucida Sans Unicode"/>
                <a:cs typeface="Lucida Sans Unicode"/>
              </a:rPr>
              <a:t>e</a:t>
            </a:r>
            <a:r>
              <a:rPr sz="1400" spc="-125" dirty="0" smtClean="0">
                <a:solidFill>
                  <a:srgbClr val="506067"/>
                </a:solidFill>
                <a:latin typeface="Lucida Sans Unicode"/>
                <a:cs typeface="Lucida Sans Unicode"/>
              </a:rPr>
              <a:t> </a:t>
            </a:r>
            <a:r>
              <a:rPr sz="1400" spc="-85" dirty="0" smtClean="0">
                <a:solidFill>
                  <a:srgbClr val="506067"/>
                </a:solidFill>
                <a:latin typeface="Lucida Sans Unicode"/>
                <a:cs typeface="Lucida Sans Unicode"/>
              </a:rPr>
              <a:t>P</a:t>
            </a:r>
            <a:r>
              <a:rPr sz="1400" spc="-95" dirty="0" smtClean="0">
                <a:solidFill>
                  <a:srgbClr val="506067"/>
                </a:solidFill>
                <a:latin typeface="Lucida Sans Unicode"/>
                <a:cs typeface="Lucida Sans Unicode"/>
              </a:rPr>
              <a:t>e</a:t>
            </a:r>
            <a:r>
              <a:rPr sz="1400" spc="-114" dirty="0" smtClean="0">
                <a:solidFill>
                  <a:srgbClr val="506067"/>
                </a:solidFill>
                <a:latin typeface="Lucida Sans Unicode"/>
                <a:cs typeface="Lucida Sans Unicode"/>
              </a:rPr>
              <a:t>r</a:t>
            </a:r>
            <a:r>
              <a:rPr sz="1400" spc="-175" dirty="0" smtClean="0">
                <a:solidFill>
                  <a:srgbClr val="506067"/>
                </a:solidFill>
                <a:latin typeface="Lucida Sans Unicode"/>
                <a:cs typeface="Lucida Sans Unicode"/>
              </a:rPr>
              <a:t>s</a:t>
            </a:r>
            <a:r>
              <a:rPr sz="1400" spc="-125" dirty="0" smtClean="0">
                <a:solidFill>
                  <a:srgbClr val="506067"/>
                </a:solidFill>
                <a:latin typeface="Lucida Sans Unicode"/>
                <a:cs typeface="Lucida Sans Unicode"/>
              </a:rPr>
              <a:t>o</a:t>
            </a:r>
            <a:r>
              <a:rPr sz="1400" spc="-140" dirty="0" smtClean="0">
                <a:solidFill>
                  <a:srgbClr val="506067"/>
                </a:solidFill>
                <a:latin typeface="Lucida Sans Unicode"/>
                <a:cs typeface="Lucida Sans Unicode"/>
              </a:rPr>
              <a:t>n </a:t>
            </a:r>
            <a:r>
              <a:rPr sz="1400" spc="-135" dirty="0" smtClean="0">
                <a:solidFill>
                  <a:srgbClr val="506067"/>
                </a:solidFill>
                <a:latin typeface="Lucida Sans Unicode"/>
                <a:cs typeface="Lucida Sans Unicode"/>
              </a:rPr>
              <a:t>b</a:t>
            </a:r>
            <a:r>
              <a:rPr sz="1400" spc="-114" dirty="0" smtClean="0">
                <a:solidFill>
                  <a:srgbClr val="506067"/>
                </a:solidFill>
                <a:latin typeface="Lucida Sans Unicode"/>
                <a:cs typeface="Lucida Sans Unicode"/>
              </a:rPr>
              <a:t>er</a:t>
            </a:r>
            <a:r>
              <a:rPr sz="1400" spc="-95" dirty="0" smtClean="0">
                <a:solidFill>
                  <a:srgbClr val="506067"/>
                </a:solidFill>
                <a:latin typeface="Lucida Sans Unicode"/>
                <a:cs typeface="Lucida Sans Unicode"/>
              </a:rPr>
              <a:t>e</a:t>
            </a:r>
            <a:r>
              <a:rPr sz="1400" spc="-85" dirty="0" smtClean="0">
                <a:solidFill>
                  <a:srgbClr val="506067"/>
                </a:solidFill>
                <a:latin typeface="Lucida Sans Unicode"/>
                <a:cs typeface="Lucida Sans Unicode"/>
              </a:rPr>
              <a:t>i</a:t>
            </a:r>
            <a:r>
              <a:rPr sz="1400" spc="-65" dirty="0" smtClean="0">
                <a:solidFill>
                  <a:srgbClr val="506067"/>
                </a:solidFill>
                <a:latin typeface="Lucida Sans Unicode"/>
                <a:cs typeface="Lucida Sans Unicode"/>
              </a:rPr>
              <a:t>t</a:t>
            </a:r>
            <a:r>
              <a:rPr sz="1400" spc="-175" dirty="0" smtClean="0">
                <a:solidFill>
                  <a:srgbClr val="506067"/>
                </a:solidFill>
                <a:latin typeface="Lucida Sans Unicode"/>
                <a:cs typeface="Lucida Sans Unicode"/>
              </a:rPr>
              <a:t>s</a:t>
            </a:r>
            <a:r>
              <a:rPr sz="1400" spc="-105" dirty="0" smtClean="0">
                <a:solidFill>
                  <a:srgbClr val="506067"/>
                </a:solidFill>
                <a:latin typeface="Lucida Sans Unicode"/>
                <a:cs typeface="Lucida Sans Unicode"/>
              </a:rPr>
              <a:t> </a:t>
            </a:r>
            <a:r>
              <a:rPr sz="1400" spc="-95" dirty="0" smtClean="0">
                <a:solidFill>
                  <a:srgbClr val="506067"/>
                </a:solidFill>
                <a:latin typeface="Lucida Sans Unicode"/>
                <a:cs typeface="Lucida Sans Unicode"/>
              </a:rPr>
              <a:t>e</a:t>
            </a:r>
            <a:r>
              <a:rPr sz="1400" spc="-85" dirty="0" smtClean="0">
                <a:solidFill>
                  <a:srgbClr val="506067"/>
                </a:solidFill>
                <a:latin typeface="Lucida Sans Unicode"/>
                <a:cs typeface="Lucida Sans Unicode"/>
              </a:rPr>
              <a:t>i</a:t>
            </a:r>
            <a:r>
              <a:rPr sz="1400" spc="-175" dirty="0" smtClean="0">
                <a:solidFill>
                  <a:srgbClr val="506067"/>
                </a:solidFill>
                <a:latin typeface="Lucida Sans Unicode"/>
                <a:cs typeface="Lucida Sans Unicode"/>
              </a:rPr>
              <a:t>nm</a:t>
            </a:r>
            <a:r>
              <a:rPr sz="1400" spc="-125" dirty="0" smtClean="0">
                <a:solidFill>
                  <a:srgbClr val="506067"/>
                </a:solidFill>
                <a:latin typeface="Lucida Sans Unicode"/>
                <a:cs typeface="Lucida Sans Unicode"/>
              </a:rPr>
              <a:t>a</a:t>
            </a:r>
            <a:r>
              <a:rPr sz="1400" spc="-85" dirty="0" smtClean="0">
                <a:solidFill>
                  <a:srgbClr val="506067"/>
                </a:solidFill>
                <a:latin typeface="Lucida Sans Unicode"/>
                <a:cs typeface="Lucida Sans Unicode"/>
              </a:rPr>
              <a:t>l</a:t>
            </a:r>
            <a:r>
              <a:rPr sz="1400" spc="-120" dirty="0" smtClean="0">
                <a:solidFill>
                  <a:srgbClr val="506067"/>
                </a:solidFill>
                <a:latin typeface="Lucida Sans Unicode"/>
                <a:cs typeface="Lucida Sans Unicode"/>
              </a:rPr>
              <a:t> </a:t>
            </a:r>
            <a:r>
              <a:rPr sz="1400" spc="-155" dirty="0" smtClean="0">
                <a:solidFill>
                  <a:srgbClr val="506067"/>
                </a:solidFill>
                <a:latin typeface="Lucida Sans Unicode"/>
                <a:cs typeface="Lucida Sans Unicode"/>
              </a:rPr>
              <a:t>A</a:t>
            </a:r>
            <a:r>
              <a:rPr sz="1400" spc="-195" dirty="0" smtClean="0">
                <a:solidFill>
                  <a:srgbClr val="506067"/>
                </a:solidFill>
                <a:latin typeface="Lucida Sans Unicode"/>
                <a:cs typeface="Lucida Sans Unicode"/>
              </a:rPr>
              <a:t>k</a:t>
            </a:r>
            <a:r>
              <a:rPr sz="1400" spc="-65" dirty="0" smtClean="0">
                <a:solidFill>
                  <a:srgbClr val="506067"/>
                </a:solidFill>
                <a:latin typeface="Lucida Sans Unicode"/>
                <a:cs typeface="Lucida Sans Unicode"/>
              </a:rPr>
              <a:t>t</a:t>
            </a:r>
            <a:r>
              <a:rPr sz="1400" spc="-85" dirty="0" smtClean="0">
                <a:solidFill>
                  <a:srgbClr val="506067"/>
                </a:solidFill>
                <a:latin typeface="Lucida Sans Unicode"/>
                <a:cs typeface="Lucida Sans Unicode"/>
              </a:rPr>
              <a:t>i</a:t>
            </a:r>
            <a:r>
              <a:rPr sz="1400" spc="-95" dirty="0" smtClean="0">
                <a:solidFill>
                  <a:srgbClr val="506067"/>
                </a:solidFill>
                <a:latin typeface="Lucida Sans Unicode"/>
                <a:cs typeface="Lucida Sans Unicode"/>
              </a:rPr>
              <a:t>e</a:t>
            </a:r>
            <a:r>
              <a:rPr sz="1400" spc="-140" dirty="0" smtClean="0">
                <a:solidFill>
                  <a:srgbClr val="506067"/>
                </a:solidFill>
                <a:latin typeface="Lucida Sans Unicode"/>
                <a:cs typeface="Lucida Sans Unicode"/>
              </a:rPr>
              <a:t>n</a:t>
            </a:r>
            <a:r>
              <a:rPr sz="1400" spc="-125" dirty="0" smtClean="0">
                <a:solidFill>
                  <a:srgbClr val="506067"/>
                </a:solidFill>
                <a:latin typeface="Lucida Sans Unicode"/>
                <a:cs typeface="Lucida Sans Unicode"/>
              </a:rPr>
              <a:t> </a:t>
            </a:r>
            <a:r>
              <a:rPr sz="1400" spc="-235" dirty="0" smtClean="0">
                <a:solidFill>
                  <a:srgbClr val="506067"/>
                </a:solidFill>
                <a:latin typeface="Lucida Sans Unicode"/>
                <a:cs typeface="Lucida Sans Unicode"/>
              </a:rPr>
              <a:t>g</a:t>
            </a:r>
            <a:r>
              <a:rPr sz="1400" spc="-95" dirty="0" smtClean="0">
                <a:solidFill>
                  <a:srgbClr val="506067"/>
                </a:solidFill>
                <a:latin typeface="Lucida Sans Unicode"/>
                <a:cs typeface="Lucida Sans Unicode"/>
              </a:rPr>
              <a:t>e</a:t>
            </a:r>
            <a:r>
              <a:rPr sz="1400" spc="-210" dirty="0" smtClean="0">
                <a:solidFill>
                  <a:srgbClr val="506067"/>
                </a:solidFill>
                <a:latin typeface="Lucida Sans Unicode"/>
                <a:cs typeface="Lucida Sans Unicode"/>
              </a:rPr>
              <a:t>k</a:t>
            </a:r>
            <a:r>
              <a:rPr sz="1400" spc="-110" dirty="0" smtClean="0">
                <a:solidFill>
                  <a:srgbClr val="506067"/>
                </a:solidFill>
                <a:latin typeface="Lucida Sans Unicode"/>
                <a:cs typeface="Lucida Sans Unicode"/>
              </a:rPr>
              <a:t>a</a:t>
            </a:r>
            <a:r>
              <a:rPr sz="1400" spc="-150" dirty="0" smtClean="0">
                <a:solidFill>
                  <a:srgbClr val="506067"/>
                </a:solidFill>
                <a:latin typeface="Lucida Sans Unicode"/>
                <a:cs typeface="Lucida Sans Unicode"/>
              </a:rPr>
              <a:t>u</a:t>
            </a:r>
            <a:r>
              <a:rPr sz="1400" spc="-85" dirty="0" smtClean="0">
                <a:solidFill>
                  <a:srgbClr val="506067"/>
                </a:solidFill>
                <a:latin typeface="Lucida Sans Unicode"/>
                <a:cs typeface="Lucida Sans Unicode"/>
              </a:rPr>
              <a:t>f</a:t>
            </a:r>
            <a:r>
              <a:rPr sz="1400" spc="-60" dirty="0" smtClean="0">
                <a:solidFill>
                  <a:srgbClr val="506067"/>
                </a:solidFill>
                <a:latin typeface="Lucida Sans Unicode"/>
                <a:cs typeface="Lucida Sans Unicode"/>
              </a:rPr>
              <a:t>t</a:t>
            </a:r>
            <a:r>
              <a:rPr sz="1400" spc="-110" dirty="0" smtClean="0">
                <a:solidFill>
                  <a:srgbClr val="506067"/>
                </a:solidFill>
                <a:latin typeface="Lucida Sans Unicode"/>
                <a:cs typeface="Lucida Sans Unicode"/>
              </a:rPr>
              <a:t> </a:t>
            </a:r>
            <a:r>
              <a:rPr sz="1400" spc="-145" dirty="0" smtClean="0">
                <a:solidFill>
                  <a:srgbClr val="506067"/>
                </a:solidFill>
                <a:latin typeface="Lucida Sans Unicode"/>
                <a:cs typeface="Lucida Sans Unicode"/>
              </a:rPr>
              <a:t>h</a:t>
            </a:r>
            <a:r>
              <a:rPr sz="1400" spc="-135" dirty="0" smtClean="0">
                <a:solidFill>
                  <a:srgbClr val="506067"/>
                </a:solidFill>
                <a:latin typeface="Lucida Sans Unicode"/>
                <a:cs typeface="Lucida Sans Unicode"/>
              </a:rPr>
              <a:t>a</a:t>
            </a:r>
            <a:r>
              <a:rPr sz="1400" spc="-65" dirty="0" smtClean="0">
                <a:solidFill>
                  <a:srgbClr val="506067"/>
                </a:solidFill>
                <a:latin typeface="Lucida Sans Unicode"/>
                <a:cs typeface="Lucida Sans Unicode"/>
              </a:rPr>
              <a:t>t</a:t>
            </a:r>
            <a:r>
              <a:rPr sz="1400" spc="-95" dirty="0" smtClean="0">
                <a:solidFill>
                  <a:srgbClr val="506067"/>
                </a:solidFill>
                <a:latin typeface="Lucida Sans Unicode"/>
                <a:cs typeface="Lucida Sans Unicode"/>
              </a:rPr>
              <a:t>,</a:t>
            </a:r>
            <a:r>
              <a:rPr sz="1400" spc="-125" dirty="0" smtClean="0">
                <a:solidFill>
                  <a:srgbClr val="506067"/>
                </a:solidFill>
                <a:latin typeface="Lucida Sans Unicode"/>
                <a:cs typeface="Lucida Sans Unicode"/>
              </a:rPr>
              <a:t> </a:t>
            </a:r>
            <a:r>
              <a:rPr sz="1400" spc="-145" dirty="0" smtClean="0">
                <a:solidFill>
                  <a:srgbClr val="506067"/>
                </a:solidFill>
                <a:latin typeface="Lucida Sans Unicode"/>
                <a:cs typeface="Lucida Sans Unicode"/>
              </a:rPr>
              <a:t>u</a:t>
            </a:r>
            <a:r>
              <a:rPr sz="1400" spc="-200" dirty="0" smtClean="0">
                <a:solidFill>
                  <a:srgbClr val="506067"/>
                </a:solidFill>
                <a:latin typeface="Lucida Sans Unicode"/>
                <a:cs typeface="Lucida Sans Unicode"/>
              </a:rPr>
              <a:t>m</a:t>
            </a:r>
            <a:r>
              <a:rPr sz="1400" spc="-125" dirty="0" smtClean="0">
                <a:solidFill>
                  <a:srgbClr val="506067"/>
                </a:solidFill>
                <a:latin typeface="Lucida Sans Unicode"/>
                <a:cs typeface="Lucida Sans Unicode"/>
              </a:rPr>
              <a:t> </a:t>
            </a:r>
            <a:r>
              <a:rPr sz="1400" spc="-185" dirty="0" smtClean="0">
                <a:solidFill>
                  <a:srgbClr val="506067"/>
                </a:solidFill>
                <a:latin typeface="Lucida Sans Unicode"/>
                <a:cs typeface="Lucida Sans Unicode"/>
              </a:rPr>
              <a:t>41</a:t>
            </a:r>
            <a:r>
              <a:rPr sz="1400" spc="-85" dirty="0" smtClean="0">
                <a:solidFill>
                  <a:srgbClr val="506067"/>
                </a:solidFill>
                <a:latin typeface="Lucida Sans Unicode"/>
                <a:cs typeface="Lucida Sans Unicode"/>
              </a:rPr>
              <a:t>.</a:t>
            </a:r>
            <a:r>
              <a:rPr sz="1400" spc="-185" dirty="0" smtClean="0">
                <a:solidFill>
                  <a:srgbClr val="506067"/>
                </a:solidFill>
                <a:latin typeface="Lucida Sans Unicode"/>
                <a:cs typeface="Lucida Sans Unicode"/>
              </a:rPr>
              <a:t>6</a:t>
            </a:r>
            <a:r>
              <a:rPr sz="1400" spc="65" dirty="0" smtClean="0">
                <a:solidFill>
                  <a:srgbClr val="506067"/>
                </a:solidFill>
                <a:latin typeface="Lucida Sans Unicode"/>
                <a:cs typeface="Lucida Sans Unicode"/>
              </a:rPr>
              <a:t>%</a:t>
            </a:r>
            <a:r>
              <a:rPr sz="1400" spc="-140" dirty="0" smtClean="0">
                <a:solidFill>
                  <a:srgbClr val="506067"/>
                </a:solidFill>
                <a:latin typeface="Lucida Sans Unicode"/>
                <a:cs typeface="Lucida Sans Unicode"/>
              </a:rPr>
              <a:t> </a:t>
            </a:r>
            <a:r>
              <a:rPr sz="1400" spc="-85" dirty="0" smtClean="0">
                <a:solidFill>
                  <a:srgbClr val="506067"/>
                </a:solidFill>
                <a:latin typeface="Lucida Sans Unicode"/>
                <a:cs typeface="Lucida Sans Unicode"/>
              </a:rPr>
              <a:t>(</a:t>
            </a:r>
            <a:r>
              <a:rPr sz="1400" spc="-150" dirty="0" smtClean="0">
                <a:solidFill>
                  <a:srgbClr val="506067"/>
                </a:solidFill>
                <a:latin typeface="Lucida Sans Unicode"/>
                <a:cs typeface="Lucida Sans Unicode"/>
              </a:rPr>
              <a:t>1</a:t>
            </a:r>
            <a:r>
              <a:rPr sz="1400" spc="-85" dirty="0" smtClean="0">
                <a:solidFill>
                  <a:srgbClr val="506067"/>
                </a:solidFill>
                <a:latin typeface="Lucida Sans Unicode"/>
                <a:cs typeface="Lucida Sans Unicode"/>
              </a:rPr>
              <a:t>.</a:t>
            </a:r>
            <a:r>
              <a:rPr sz="1400" spc="-185" dirty="0" smtClean="0">
                <a:solidFill>
                  <a:srgbClr val="506067"/>
                </a:solidFill>
                <a:latin typeface="Lucida Sans Unicode"/>
                <a:cs typeface="Lucida Sans Unicode"/>
              </a:rPr>
              <a:t>41</a:t>
            </a:r>
            <a:r>
              <a:rPr sz="1400" spc="-180" dirty="0" smtClean="0">
                <a:solidFill>
                  <a:srgbClr val="506067"/>
                </a:solidFill>
                <a:latin typeface="Lucida Sans Unicode"/>
                <a:cs typeface="Lucida Sans Unicode"/>
              </a:rPr>
              <a:t>6</a:t>
            </a:r>
            <a:r>
              <a:rPr sz="1400" spc="-125" dirty="0" smtClean="0">
                <a:solidFill>
                  <a:srgbClr val="506067"/>
                </a:solidFill>
                <a:latin typeface="Lucida Sans Unicode"/>
                <a:cs typeface="Lucida Sans Unicode"/>
              </a:rPr>
              <a:t> </a:t>
            </a:r>
            <a:r>
              <a:rPr sz="1400" spc="-385" dirty="0" smtClean="0">
                <a:solidFill>
                  <a:srgbClr val="506067"/>
                </a:solidFill>
                <a:latin typeface="Lucida Sans Unicode"/>
                <a:cs typeface="Lucida Sans Unicode"/>
              </a:rPr>
              <a:t>-</a:t>
            </a:r>
            <a:r>
              <a:rPr sz="1400" spc="-125" dirty="0" smtClean="0">
                <a:solidFill>
                  <a:srgbClr val="506067"/>
                </a:solidFill>
                <a:latin typeface="Lucida Sans Unicode"/>
                <a:cs typeface="Lucida Sans Unicode"/>
              </a:rPr>
              <a:t> </a:t>
            </a:r>
            <a:r>
              <a:rPr sz="1400" spc="-180" dirty="0" smtClean="0">
                <a:solidFill>
                  <a:srgbClr val="506067"/>
                </a:solidFill>
                <a:latin typeface="Lucida Sans Unicode"/>
                <a:cs typeface="Lucida Sans Unicode"/>
              </a:rPr>
              <a:t>1</a:t>
            </a:r>
            <a:r>
              <a:rPr sz="1400" spc="-135" dirty="0" smtClean="0">
                <a:solidFill>
                  <a:srgbClr val="506067"/>
                </a:solidFill>
                <a:latin typeface="Lucida Sans Unicode"/>
                <a:cs typeface="Lucida Sans Unicode"/>
              </a:rPr>
              <a:t> </a:t>
            </a:r>
            <a:r>
              <a:rPr sz="1400" spc="-425" dirty="0" smtClean="0">
                <a:solidFill>
                  <a:srgbClr val="506067"/>
                </a:solidFill>
                <a:latin typeface="Lucida Sans Unicode"/>
                <a:cs typeface="Lucida Sans Unicode"/>
              </a:rPr>
              <a:t>=</a:t>
            </a:r>
            <a:r>
              <a:rPr sz="1400" spc="-125" dirty="0" smtClean="0">
                <a:solidFill>
                  <a:srgbClr val="506067"/>
                </a:solidFill>
                <a:latin typeface="Lucida Sans Unicode"/>
                <a:cs typeface="Lucida Sans Unicode"/>
              </a:rPr>
              <a:t> </a:t>
            </a:r>
            <a:r>
              <a:rPr sz="1400" spc="-85" dirty="0" smtClean="0">
                <a:solidFill>
                  <a:srgbClr val="506067"/>
                </a:solidFill>
                <a:latin typeface="Lucida Sans Unicode"/>
                <a:cs typeface="Lucida Sans Unicode"/>
              </a:rPr>
              <a:t>.</a:t>
            </a:r>
            <a:r>
              <a:rPr sz="1400" spc="-185" dirty="0" smtClean="0">
                <a:solidFill>
                  <a:srgbClr val="506067"/>
                </a:solidFill>
                <a:latin typeface="Lucida Sans Unicode"/>
                <a:cs typeface="Lucida Sans Unicode"/>
              </a:rPr>
              <a:t>416</a:t>
            </a:r>
            <a:r>
              <a:rPr sz="1400" spc="-35" dirty="0" smtClean="0">
                <a:solidFill>
                  <a:srgbClr val="506067"/>
                </a:solidFill>
                <a:latin typeface="Lucida Sans Unicode"/>
                <a:cs typeface="Lucida Sans Unicode"/>
              </a:rPr>
              <a:t>)</a:t>
            </a:r>
            <a:endParaRPr sz="1400" dirty="0">
              <a:latin typeface="Lucida Sans Unicode"/>
              <a:cs typeface="Lucida Sans Unicode"/>
            </a:endParaRPr>
          </a:p>
        </p:txBody>
      </p:sp>
      <p:sp>
        <p:nvSpPr>
          <p:cNvPr id="4" name="object 4"/>
          <p:cNvSpPr txBox="1">
            <a:spLocks noGrp="1"/>
          </p:cNvSpPr>
          <p:nvPr>
            <p:ph type="title"/>
          </p:nvPr>
        </p:nvSpPr>
        <p:spPr>
          <a:prstGeom prst="rect">
            <a:avLst/>
          </a:prstGeom>
        </p:spPr>
        <p:txBody>
          <a:bodyPr vert="horz" wrap="square" lIns="0" tIns="0" rIns="0" bIns="0" rtlCol="0">
            <a:noAutofit/>
          </a:bodyPr>
          <a:lstStyle/>
          <a:p>
            <a:pPr marL="12700">
              <a:lnSpc>
                <a:spcPct val="100000"/>
              </a:lnSpc>
            </a:pPr>
            <a:r>
              <a:rPr dirty="0"/>
              <a:t>Logistische Regression – statistische Signifikanz</a:t>
            </a:r>
          </a:p>
        </p:txBody>
      </p:sp>
      <p:sp>
        <p:nvSpPr>
          <p:cNvPr id="5" name="object 5"/>
          <p:cNvSpPr/>
          <p:nvPr/>
        </p:nvSpPr>
        <p:spPr>
          <a:xfrm>
            <a:off x="661417" y="3182111"/>
            <a:ext cx="7019543" cy="1981199"/>
          </a:xfrm>
          <a:prstGeom prst="rect">
            <a:avLst/>
          </a:prstGeom>
          <a:blipFill>
            <a:blip r:embed="rId2" cstate="print"/>
            <a:stretch>
              <a:fillRect/>
            </a:stretch>
          </a:blipFill>
        </p:spPr>
        <p:txBody>
          <a:bodyPr wrap="square" lIns="0" tIns="0" rIns="0" bIns="0" rtlCol="0">
            <a:noAutofit/>
          </a:bodyPr>
          <a:lstStyle/>
          <a:p>
            <a:endParaRPr/>
          </a:p>
        </p:txBody>
      </p:sp>
      <p:sp>
        <p:nvSpPr>
          <p:cNvPr id="8" name="object 8"/>
          <p:cNvSpPr txBox="1">
            <a:spLocks noGrp="1"/>
          </p:cNvSpPr>
          <p:nvPr>
            <p:ph type="sldNum" sz="quarter" idx="4294967295"/>
          </p:nvPr>
        </p:nvSpPr>
        <p:spPr>
          <a:xfrm>
            <a:off x="8604448" y="6405135"/>
            <a:ext cx="102568" cy="186435"/>
          </a:xfrm>
          <a:prstGeom prst="rect">
            <a:avLst/>
          </a:prstGeom>
        </p:spPr>
        <p:txBody>
          <a:bodyPr vert="horz" wrap="square" lIns="0" tIns="0" rIns="0" bIns="0" rtlCol="0">
            <a:noAutofit/>
          </a:bodyPr>
          <a:lstStyle/>
          <a:p>
            <a:pPr marL="25400">
              <a:lnSpc>
                <a:spcPct val="100000"/>
              </a:lnSpc>
            </a:pPr>
            <a:fld id="{81D60167-4931-47E6-BA6A-407CBD079E47}" type="slidenum">
              <a:rPr sz="800" spc="-105" dirty="0" smtClean="0">
                <a:solidFill>
                  <a:srgbClr val="506067"/>
                </a:solidFill>
                <a:latin typeface="Lucida Sans Unicode"/>
                <a:cs typeface="Lucida Sans Unicode"/>
              </a:rPr>
              <a:t>298</a:t>
            </a:fld>
            <a:endParaRPr sz="800" dirty="0">
              <a:latin typeface="Lucida Sans Unicode"/>
              <a:cs typeface="Lucida Sans Unicode"/>
            </a:endParaRPr>
          </a:p>
        </p:txBody>
      </p:sp>
    </p:spTree>
    <p:extLst>
      <p:ext uri="{BB962C8B-B14F-4D97-AF65-F5344CB8AC3E}">
        <p14:creationId xmlns:p14="http://schemas.microsoft.com/office/powerpoint/2010/main" val="3224613706"/>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prstGeom prst="rect">
            <a:avLst/>
          </a:prstGeom>
        </p:spPr>
        <p:txBody>
          <a:bodyPr vert="horz" wrap="square" lIns="0" tIns="0" rIns="0" bIns="0" rtlCol="0">
            <a:noAutofit/>
          </a:bodyPr>
          <a:lstStyle/>
          <a:p>
            <a:pPr marL="12700">
              <a:lnSpc>
                <a:spcPct val="100000"/>
              </a:lnSpc>
            </a:pPr>
            <a:r>
              <a:rPr lang="de-DE" dirty="0" smtClean="0"/>
              <a:t>Prädiktionsmodelle</a:t>
            </a:r>
            <a:endParaRPr dirty="0"/>
          </a:p>
        </p:txBody>
      </p:sp>
      <p:sp>
        <p:nvSpPr>
          <p:cNvPr id="8" name="object 8"/>
          <p:cNvSpPr txBox="1">
            <a:spLocks noGrp="1"/>
          </p:cNvSpPr>
          <p:nvPr>
            <p:ph type="sldNum" sz="quarter" idx="4294967295"/>
          </p:nvPr>
        </p:nvSpPr>
        <p:spPr>
          <a:xfrm>
            <a:off x="8694775" y="6404774"/>
            <a:ext cx="102568" cy="186435"/>
          </a:xfrm>
          <a:prstGeom prst="rect">
            <a:avLst/>
          </a:prstGeom>
        </p:spPr>
        <p:txBody>
          <a:bodyPr vert="horz" wrap="square" lIns="0" tIns="0" rIns="0" bIns="0" rtlCol="0">
            <a:noAutofit/>
          </a:bodyPr>
          <a:lstStyle/>
          <a:p>
            <a:pPr marL="25400">
              <a:lnSpc>
                <a:spcPct val="100000"/>
              </a:lnSpc>
            </a:pPr>
            <a:fld id="{81D60167-4931-47E6-BA6A-407CBD079E47}" type="slidenum">
              <a:rPr sz="800" spc="-105" dirty="0" smtClean="0">
                <a:solidFill>
                  <a:srgbClr val="506067"/>
                </a:solidFill>
                <a:latin typeface="Lucida Sans Unicode"/>
                <a:cs typeface="Lucida Sans Unicode"/>
              </a:rPr>
              <a:t>299</a:t>
            </a:fld>
            <a:endParaRPr sz="800">
              <a:latin typeface="Lucida Sans Unicode"/>
              <a:cs typeface="Lucida Sans Unicode"/>
            </a:endParaRPr>
          </a:p>
        </p:txBody>
      </p:sp>
      <p:sp>
        <p:nvSpPr>
          <p:cNvPr id="7" name="Rectangle 1"/>
          <p:cNvSpPr>
            <a:spLocks noChangeArrowheads="1"/>
          </p:cNvSpPr>
          <p:nvPr/>
        </p:nvSpPr>
        <p:spPr bwMode="auto">
          <a:xfrm>
            <a:off x="395536" y="1341348"/>
            <a:ext cx="8865569" cy="504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de-DE" altLang="de-DE" sz="1400" spc="-95" dirty="0">
                <a:solidFill>
                  <a:srgbClr val="506067"/>
                </a:solidFill>
                <a:latin typeface="Lucida Sans Unicode"/>
                <a:cs typeface="Lucida Sans Unicode"/>
              </a:rPr>
              <a:t>Das Entwickeln und Validieren von Prädiktionsmodellen </a:t>
            </a:r>
            <a:endParaRPr lang="de-DE" altLang="de-DE" sz="1400" spc="-95" dirty="0" smtClean="0">
              <a:solidFill>
                <a:srgbClr val="506067"/>
              </a:solidFill>
              <a:latin typeface="Lucida Sans Unicode"/>
              <a:cs typeface="Lucida Sans Unicode"/>
            </a:endParaRPr>
          </a:p>
          <a:p>
            <a:pPr marL="0" marR="0" lvl="0" indent="0" algn="l" defTabSz="914400" rtl="0" eaLnBrk="0" fontAlgn="base" latinLnBrk="0" hangingPunct="0">
              <a:lnSpc>
                <a:spcPct val="100000"/>
              </a:lnSpc>
              <a:spcBef>
                <a:spcPct val="0"/>
              </a:spcBef>
              <a:spcAft>
                <a:spcPct val="0"/>
              </a:spcAft>
              <a:buClrTx/>
              <a:buSzTx/>
              <a:buFontTx/>
              <a:buNone/>
              <a:tabLst/>
            </a:pPr>
            <a:r>
              <a:rPr lang="de-DE" altLang="de-DE" sz="1400" spc="-95" dirty="0" smtClean="0">
                <a:solidFill>
                  <a:srgbClr val="506067"/>
                </a:solidFill>
                <a:latin typeface="Lucida Sans Unicode"/>
                <a:cs typeface="Lucida Sans Unicode"/>
              </a:rPr>
              <a:t>hat </a:t>
            </a:r>
            <a:r>
              <a:rPr lang="de-DE" altLang="de-DE" sz="1400" spc="-95" dirty="0">
                <a:solidFill>
                  <a:srgbClr val="506067"/>
                </a:solidFill>
                <a:latin typeface="Lucida Sans Unicode"/>
                <a:cs typeface="Lucida Sans Unicode"/>
              </a:rPr>
              <a:t>sich in den letzten 15 Jahren methodisch weiterentwickelt.</a:t>
            </a:r>
          </a:p>
          <a:p>
            <a:pPr marL="0" marR="0" lvl="0" indent="0" algn="l" defTabSz="914400" rtl="0" eaLnBrk="0" fontAlgn="base" latinLnBrk="0" hangingPunct="0">
              <a:lnSpc>
                <a:spcPct val="100000"/>
              </a:lnSpc>
              <a:spcBef>
                <a:spcPct val="0"/>
              </a:spcBef>
              <a:spcAft>
                <a:spcPct val="0"/>
              </a:spcAft>
              <a:buClrTx/>
              <a:buSzTx/>
              <a:buFontTx/>
              <a:buNone/>
              <a:tabLst/>
            </a:pPr>
            <a:r>
              <a:rPr lang="de-DE" altLang="de-DE" sz="1400" spc="-95" dirty="0">
                <a:solidFill>
                  <a:srgbClr val="506067"/>
                </a:solidFill>
                <a:latin typeface="Lucida Sans Unicode"/>
                <a:cs typeface="Lucida Sans Unicode"/>
              </a:rPr>
              <a:t> </a:t>
            </a:r>
          </a:p>
          <a:p>
            <a:pPr marL="0" marR="0" lvl="0" indent="0" algn="l" defTabSz="914400" rtl="0" eaLnBrk="0" fontAlgn="base" latinLnBrk="0" hangingPunct="0">
              <a:lnSpc>
                <a:spcPct val="100000"/>
              </a:lnSpc>
              <a:spcBef>
                <a:spcPct val="0"/>
              </a:spcBef>
              <a:spcAft>
                <a:spcPct val="0"/>
              </a:spcAft>
              <a:buClrTx/>
              <a:buSzTx/>
              <a:buFontTx/>
              <a:buNone/>
              <a:tabLst/>
            </a:pPr>
            <a:r>
              <a:rPr lang="de-DE" altLang="de-DE" sz="1400" spc="-95" dirty="0">
                <a:solidFill>
                  <a:srgbClr val="506067"/>
                </a:solidFill>
                <a:latin typeface="Lucida Sans Unicode"/>
                <a:cs typeface="Lucida Sans Unicode"/>
              </a:rPr>
              <a:t>Standardlehrbuch ist </a:t>
            </a:r>
            <a:r>
              <a:rPr lang="de-DE" altLang="de-DE" sz="1400" spc="-95" dirty="0" err="1">
                <a:solidFill>
                  <a:srgbClr val="506067"/>
                </a:solidFill>
                <a:latin typeface="Lucida Sans Unicode"/>
                <a:cs typeface="Lucida Sans Unicode"/>
              </a:rPr>
              <a:t>Ewout</a:t>
            </a:r>
            <a:r>
              <a:rPr lang="de-DE" altLang="de-DE" sz="1400" spc="-95" dirty="0">
                <a:solidFill>
                  <a:srgbClr val="506067"/>
                </a:solidFill>
                <a:latin typeface="Lucida Sans Unicode"/>
                <a:cs typeface="Lucida Sans Unicode"/>
              </a:rPr>
              <a:t> </a:t>
            </a:r>
            <a:r>
              <a:rPr lang="de-DE" altLang="de-DE" sz="1400" spc="-95" dirty="0" err="1" smtClean="0">
                <a:solidFill>
                  <a:srgbClr val="506067"/>
                </a:solidFill>
                <a:latin typeface="Lucida Sans Unicode"/>
                <a:cs typeface="Lucida Sans Unicode"/>
              </a:rPr>
              <a:t>Steyerberg`s</a:t>
            </a:r>
            <a:r>
              <a:rPr lang="de-DE" altLang="de-DE" sz="1400" spc="-95" dirty="0" smtClean="0">
                <a:solidFill>
                  <a:srgbClr val="506067"/>
                </a:solidFill>
                <a:latin typeface="Lucida Sans Unicode"/>
                <a:cs typeface="Lucida Sans Unicode"/>
              </a:rPr>
              <a:t> </a:t>
            </a:r>
            <a:r>
              <a:rPr lang="de-DE" altLang="de-DE" sz="1400" spc="-95" dirty="0">
                <a:solidFill>
                  <a:srgbClr val="506067"/>
                </a:solidFill>
                <a:latin typeface="Lucida Sans Unicode"/>
                <a:cs typeface="Lucida Sans Unicode"/>
              </a:rPr>
              <a:t>Clinical </a:t>
            </a:r>
            <a:r>
              <a:rPr lang="de-DE" altLang="de-DE" sz="1400" spc="-95" dirty="0" err="1">
                <a:solidFill>
                  <a:srgbClr val="506067"/>
                </a:solidFill>
                <a:latin typeface="Lucida Sans Unicode"/>
                <a:cs typeface="Lucida Sans Unicode"/>
              </a:rPr>
              <a:t>Prediction</a:t>
            </a:r>
            <a:r>
              <a:rPr lang="de-DE" altLang="de-DE" sz="1400" spc="-95" dirty="0">
                <a:solidFill>
                  <a:srgbClr val="506067"/>
                </a:solidFill>
                <a:latin typeface="Lucida Sans Unicode"/>
                <a:cs typeface="Lucida Sans Unicode"/>
              </a:rPr>
              <a:t> Models </a:t>
            </a:r>
            <a:endParaRPr lang="de-DE" altLang="de-DE" sz="1400" spc="-95" dirty="0" smtClean="0">
              <a:solidFill>
                <a:srgbClr val="506067"/>
              </a:solidFill>
              <a:latin typeface="Lucida Sans Unicode"/>
              <a:cs typeface="Lucida Sans Unicode"/>
            </a:endParaRPr>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1400" spc="-95" dirty="0" smtClean="0">
              <a:solidFill>
                <a:srgbClr val="506067"/>
              </a:solidFill>
              <a:latin typeface="Lucida Sans Unicode"/>
              <a:cs typeface="Lucida Sans Unicode"/>
            </a:endParaRPr>
          </a:p>
          <a:p>
            <a:pPr marL="0" marR="0" lvl="0" indent="0" algn="l" defTabSz="914400" rtl="0" eaLnBrk="0" fontAlgn="base" latinLnBrk="0" hangingPunct="0">
              <a:lnSpc>
                <a:spcPct val="100000"/>
              </a:lnSpc>
              <a:spcBef>
                <a:spcPct val="0"/>
              </a:spcBef>
              <a:spcAft>
                <a:spcPct val="0"/>
              </a:spcAft>
              <a:buClrTx/>
              <a:buSzTx/>
              <a:buFontTx/>
              <a:buNone/>
              <a:tabLst/>
            </a:pPr>
            <a:r>
              <a:rPr lang="de-DE" altLang="de-DE" sz="1400" spc="-95" dirty="0" smtClean="0">
                <a:solidFill>
                  <a:srgbClr val="506067"/>
                </a:solidFill>
                <a:latin typeface="Lucida Sans Unicode"/>
                <a:cs typeface="Lucida Sans Unicode"/>
              </a:rPr>
              <a:t>mit </a:t>
            </a:r>
            <a:r>
              <a:rPr lang="de-DE" altLang="de-DE" sz="1400" spc="-95" dirty="0">
                <a:solidFill>
                  <a:srgbClr val="506067"/>
                </a:solidFill>
                <a:latin typeface="Lucida Sans Unicode"/>
                <a:cs typeface="Lucida Sans Unicode"/>
              </a:rPr>
              <a:t>"</a:t>
            </a:r>
            <a:r>
              <a:rPr lang="de-DE" altLang="de-DE" sz="1400" spc="-95" dirty="0" err="1">
                <a:solidFill>
                  <a:srgbClr val="506067"/>
                </a:solidFill>
                <a:latin typeface="Lucida Sans Unicode"/>
                <a:cs typeface="Lucida Sans Unicode"/>
              </a:rPr>
              <a:t>checklist</a:t>
            </a:r>
            <a:r>
              <a:rPr lang="de-DE" altLang="de-DE" sz="1400" spc="-95" dirty="0">
                <a:solidFill>
                  <a:srgbClr val="506067"/>
                </a:solidFill>
                <a:latin typeface="Lucida Sans Unicode"/>
                <a:cs typeface="Lucida Sans Unicode"/>
              </a:rPr>
              <a:t> </a:t>
            </a:r>
            <a:r>
              <a:rPr lang="de-DE" altLang="de-DE" sz="1400" spc="-95" dirty="0" err="1">
                <a:solidFill>
                  <a:srgbClr val="506067"/>
                </a:solidFill>
                <a:latin typeface="Lucida Sans Unicode"/>
                <a:cs typeface="Lucida Sans Unicode"/>
              </a:rPr>
              <a:t>for</a:t>
            </a:r>
            <a:r>
              <a:rPr lang="de-DE" altLang="de-DE" sz="1400" spc="-95" dirty="0">
                <a:solidFill>
                  <a:srgbClr val="506067"/>
                </a:solidFill>
                <a:latin typeface="Lucida Sans Unicode"/>
                <a:cs typeface="Lucida Sans Unicode"/>
              </a:rPr>
              <a:t> </a:t>
            </a:r>
            <a:r>
              <a:rPr lang="de-DE" altLang="de-DE" sz="1400" spc="-95" dirty="0" err="1">
                <a:solidFill>
                  <a:srgbClr val="506067"/>
                </a:solidFill>
                <a:latin typeface="Lucida Sans Unicode"/>
                <a:cs typeface="Lucida Sans Unicode"/>
              </a:rPr>
              <a:t>developing</a:t>
            </a:r>
            <a:r>
              <a:rPr lang="de-DE" altLang="de-DE" sz="1400" spc="-95" dirty="0">
                <a:solidFill>
                  <a:srgbClr val="506067"/>
                </a:solidFill>
                <a:latin typeface="Lucida Sans Unicode"/>
                <a:cs typeface="Lucida Sans Unicode"/>
              </a:rPr>
              <a:t> valid </a:t>
            </a:r>
            <a:r>
              <a:rPr lang="de-DE" altLang="de-DE" sz="1400" spc="-95" dirty="0" err="1">
                <a:solidFill>
                  <a:srgbClr val="506067"/>
                </a:solidFill>
                <a:latin typeface="Lucida Sans Unicode"/>
                <a:cs typeface="Lucida Sans Unicode"/>
              </a:rPr>
              <a:t>prediction</a:t>
            </a:r>
            <a:r>
              <a:rPr lang="de-DE" altLang="de-DE" sz="1400" spc="-95" dirty="0">
                <a:solidFill>
                  <a:srgbClr val="506067"/>
                </a:solidFill>
                <a:latin typeface="Lucida Sans Unicode"/>
                <a:cs typeface="Lucida Sans Unicode"/>
              </a:rPr>
              <a:t> </a:t>
            </a:r>
            <a:r>
              <a:rPr lang="de-DE" altLang="de-DE" sz="1400" spc="-95" dirty="0" err="1">
                <a:solidFill>
                  <a:srgbClr val="506067"/>
                </a:solidFill>
                <a:latin typeface="Lucida Sans Unicode"/>
                <a:cs typeface="Lucida Sans Unicode"/>
              </a:rPr>
              <a:t>models</a:t>
            </a:r>
            <a:r>
              <a:rPr lang="de-DE" altLang="de-DE" sz="1400" spc="-95" dirty="0">
                <a:solidFill>
                  <a:srgbClr val="506067"/>
                </a:solidFill>
                <a:latin typeface="Lucida Sans Unicode"/>
                <a:cs typeface="Lucida Sans Unicode"/>
              </a:rPr>
              <a:t>". </a:t>
            </a:r>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1400" spc="-95" dirty="0">
              <a:solidFill>
                <a:srgbClr val="506067"/>
              </a:solidFill>
              <a:latin typeface="Lucida Sans Unicode"/>
              <a:cs typeface="Lucida Sans Unicode"/>
            </a:endParaRPr>
          </a:p>
          <a:p>
            <a:pPr eaLnBrk="0" hangingPunct="0"/>
            <a:r>
              <a:rPr lang="de-DE" altLang="de-DE" sz="1400" spc="-95" dirty="0">
                <a:solidFill>
                  <a:srgbClr val="506067"/>
                </a:solidFill>
                <a:latin typeface="Lucida Sans Unicode"/>
                <a:cs typeface="Lucida Sans Unicode"/>
              </a:rPr>
              <a:t>Wichtige Themen sind "</a:t>
            </a:r>
            <a:r>
              <a:rPr lang="de-DE" altLang="de-DE" sz="1400" spc="-95" dirty="0" err="1" smtClean="0">
                <a:solidFill>
                  <a:srgbClr val="506067"/>
                </a:solidFill>
                <a:latin typeface="Lucida Sans Unicode"/>
                <a:cs typeface="Lucida Sans Unicode"/>
              </a:rPr>
              <a:t>model</a:t>
            </a:r>
            <a:r>
              <a:rPr lang="de-DE" altLang="de-DE" sz="1400" spc="-95" dirty="0" smtClean="0">
                <a:solidFill>
                  <a:srgbClr val="506067"/>
                </a:solidFill>
                <a:latin typeface="Lucida Sans Unicode"/>
                <a:cs typeface="Lucida Sans Unicode"/>
              </a:rPr>
              <a:t> </a:t>
            </a:r>
            <a:r>
              <a:rPr lang="de-DE" altLang="de-DE" sz="1400" spc="-95" dirty="0" err="1">
                <a:solidFill>
                  <a:srgbClr val="506067"/>
                </a:solidFill>
                <a:latin typeface="Lucida Sans Unicode"/>
                <a:cs typeface="Lucida Sans Unicode"/>
              </a:rPr>
              <a:t>performance</a:t>
            </a:r>
            <a:r>
              <a:rPr lang="de-DE" altLang="de-DE" sz="1400" spc="-95" dirty="0">
                <a:solidFill>
                  <a:srgbClr val="506067"/>
                </a:solidFill>
                <a:latin typeface="Lucida Sans Unicode"/>
                <a:cs typeface="Lucida Sans Unicode"/>
              </a:rPr>
              <a:t>", "</a:t>
            </a:r>
            <a:r>
              <a:rPr lang="de-DE" altLang="de-DE" sz="1400" spc="-95" dirty="0" err="1">
                <a:solidFill>
                  <a:srgbClr val="506067"/>
                </a:solidFill>
                <a:latin typeface="Lucida Sans Unicode"/>
                <a:cs typeface="Lucida Sans Unicode"/>
              </a:rPr>
              <a:t>discrimination</a:t>
            </a:r>
            <a:r>
              <a:rPr lang="de-DE" altLang="de-DE" sz="1400" spc="-95" dirty="0">
                <a:solidFill>
                  <a:srgbClr val="506067"/>
                </a:solidFill>
                <a:latin typeface="Lucida Sans Unicode"/>
                <a:cs typeface="Lucida Sans Unicode"/>
              </a:rPr>
              <a:t>" , "</a:t>
            </a:r>
            <a:r>
              <a:rPr lang="de-DE" altLang="de-DE" sz="1400" spc="-95" dirty="0" err="1">
                <a:solidFill>
                  <a:srgbClr val="506067"/>
                </a:solidFill>
                <a:latin typeface="Lucida Sans Unicode"/>
                <a:cs typeface="Lucida Sans Unicode"/>
              </a:rPr>
              <a:t>calibration</a:t>
            </a:r>
            <a:r>
              <a:rPr lang="de-DE" altLang="de-DE" sz="1400" spc="-95" dirty="0">
                <a:solidFill>
                  <a:srgbClr val="506067"/>
                </a:solidFill>
                <a:latin typeface="Lucida Sans Unicode"/>
                <a:cs typeface="Lucida Sans Unicode"/>
              </a:rPr>
              <a:t>„ und "</a:t>
            </a:r>
            <a:r>
              <a:rPr lang="de-DE" altLang="de-DE" sz="1400" spc="-95" dirty="0" err="1">
                <a:solidFill>
                  <a:srgbClr val="506067"/>
                </a:solidFill>
                <a:latin typeface="Lucida Sans Unicode"/>
                <a:cs typeface="Lucida Sans Unicode"/>
              </a:rPr>
              <a:t>clinical</a:t>
            </a:r>
            <a:r>
              <a:rPr lang="de-DE" altLang="de-DE" sz="1400" spc="-95" dirty="0">
                <a:solidFill>
                  <a:srgbClr val="506067"/>
                </a:solidFill>
                <a:latin typeface="Lucida Sans Unicode"/>
                <a:cs typeface="Lucida Sans Unicode"/>
              </a:rPr>
              <a:t> </a:t>
            </a:r>
            <a:r>
              <a:rPr lang="de-DE" altLang="de-DE" sz="1400" spc="-95" dirty="0" err="1">
                <a:solidFill>
                  <a:srgbClr val="506067"/>
                </a:solidFill>
                <a:latin typeface="Lucida Sans Unicode"/>
                <a:cs typeface="Lucida Sans Unicode"/>
              </a:rPr>
              <a:t>usefulness</a:t>
            </a:r>
            <a:r>
              <a:rPr lang="de-DE" altLang="de-DE" sz="1400" spc="-95" dirty="0">
                <a:solidFill>
                  <a:srgbClr val="506067"/>
                </a:solidFill>
                <a:latin typeface="Lucida Sans Unicode"/>
                <a:cs typeface="Lucida Sans Unicode"/>
              </a:rPr>
              <a:t>".</a:t>
            </a:r>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1400" spc="-95" dirty="0" smtClean="0">
              <a:solidFill>
                <a:srgbClr val="506067"/>
              </a:solidFill>
              <a:latin typeface="Lucida Sans Unicode"/>
              <a:cs typeface="Lucida Sans Unicode"/>
            </a:endParaRPr>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1400" spc="-95" dirty="0" smtClean="0">
              <a:solidFill>
                <a:srgbClr val="506067"/>
              </a:solidFill>
              <a:latin typeface="Lucida Sans Unicode"/>
              <a:cs typeface="Lucida Sans Unicode"/>
            </a:endParaRPr>
          </a:p>
          <a:p>
            <a:pPr marL="0" marR="0" lvl="0" indent="0" algn="l" defTabSz="914400" rtl="0" eaLnBrk="0" fontAlgn="base" latinLnBrk="0" hangingPunct="0">
              <a:lnSpc>
                <a:spcPct val="100000"/>
              </a:lnSpc>
              <a:spcBef>
                <a:spcPct val="0"/>
              </a:spcBef>
              <a:spcAft>
                <a:spcPct val="0"/>
              </a:spcAft>
              <a:buClrTx/>
              <a:buSzTx/>
              <a:buFontTx/>
              <a:buNone/>
              <a:tabLst/>
            </a:pPr>
            <a:r>
              <a:rPr lang="de-DE" altLang="de-DE" sz="1400" spc="-95" dirty="0" smtClean="0">
                <a:solidFill>
                  <a:srgbClr val="506067"/>
                </a:solidFill>
                <a:latin typeface="Lucida Sans Unicode"/>
                <a:cs typeface="Lucida Sans Unicode"/>
              </a:rPr>
              <a:t>Reporting von Prädiktionsstudien:</a:t>
            </a:r>
            <a:endParaRPr lang="de-DE" altLang="de-DE" sz="1400" spc="-95" dirty="0">
              <a:solidFill>
                <a:srgbClr val="506067"/>
              </a:solidFill>
              <a:latin typeface="Lucida Sans Unicode"/>
              <a:cs typeface="Lucida Sans Unicode"/>
            </a:endParaRPr>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1400" spc="-95" dirty="0">
              <a:solidFill>
                <a:srgbClr val="506067"/>
              </a:solidFill>
              <a:latin typeface="Lucida Sans Unicode"/>
              <a:cs typeface="Lucida Sans Unicode"/>
            </a:endParaRPr>
          </a:p>
          <a:p>
            <a:pPr eaLnBrk="0" hangingPunct="0"/>
            <a:r>
              <a:rPr lang="de-DE" altLang="de-DE" sz="1400" spc="-95" dirty="0">
                <a:solidFill>
                  <a:srgbClr val="506067"/>
                </a:solidFill>
                <a:latin typeface="Lucida Sans Unicode"/>
                <a:cs typeface="Lucida Sans Unicode"/>
              </a:rPr>
              <a:t>TRIPOD </a:t>
            </a:r>
            <a:r>
              <a:rPr lang="de-DE" altLang="de-DE" sz="1400" spc="-95" dirty="0" err="1">
                <a:solidFill>
                  <a:srgbClr val="506067"/>
                </a:solidFill>
                <a:latin typeface="Lucida Sans Unicode"/>
                <a:cs typeface="Lucida Sans Unicode"/>
              </a:rPr>
              <a:t>statement</a:t>
            </a:r>
            <a:r>
              <a:rPr lang="de-DE" altLang="de-DE" sz="1400" spc="-95" dirty="0">
                <a:solidFill>
                  <a:srgbClr val="506067"/>
                </a:solidFill>
                <a:latin typeface="Lucida Sans Unicode"/>
                <a:cs typeface="Lucida Sans Unicode"/>
              </a:rPr>
              <a:t>: "</a:t>
            </a:r>
            <a:r>
              <a:rPr lang="de-DE" altLang="de-DE" sz="1400" spc="-95" dirty="0" err="1">
                <a:solidFill>
                  <a:srgbClr val="506067"/>
                </a:solidFill>
                <a:latin typeface="Lucida Sans Unicode"/>
                <a:cs typeface="Lucida Sans Unicode"/>
              </a:rPr>
              <a:t>tranparent</a:t>
            </a:r>
            <a:r>
              <a:rPr lang="de-DE" altLang="de-DE" sz="1400" spc="-95" dirty="0">
                <a:solidFill>
                  <a:srgbClr val="506067"/>
                </a:solidFill>
                <a:latin typeface="Lucida Sans Unicode"/>
                <a:cs typeface="Lucida Sans Unicode"/>
              </a:rPr>
              <a:t> </a:t>
            </a:r>
            <a:r>
              <a:rPr lang="de-DE" altLang="de-DE" sz="1400" spc="-95" dirty="0" err="1">
                <a:solidFill>
                  <a:srgbClr val="506067"/>
                </a:solidFill>
                <a:latin typeface="Lucida Sans Unicode"/>
                <a:cs typeface="Lucida Sans Unicode"/>
              </a:rPr>
              <a:t>reporting</a:t>
            </a:r>
            <a:r>
              <a:rPr lang="de-DE" altLang="de-DE" sz="1400" spc="-95" dirty="0">
                <a:solidFill>
                  <a:srgbClr val="506067"/>
                </a:solidFill>
                <a:latin typeface="Lucida Sans Unicode"/>
                <a:cs typeface="Lucida Sans Unicode"/>
              </a:rPr>
              <a:t> </a:t>
            </a:r>
            <a:r>
              <a:rPr lang="de-DE" altLang="de-DE" sz="1400" spc="-95" dirty="0" err="1">
                <a:solidFill>
                  <a:srgbClr val="506067"/>
                </a:solidFill>
                <a:latin typeface="Lucida Sans Unicode"/>
                <a:cs typeface="Lucida Sans Unicode"/>
              </a:rPr>
              <a:t>of</a:t>
            </a:r>
            <a:r>
              <a:rPr lang="de-DE" altLang="de-DE" sz="1400" spc="-95" dirty="0">
                <a:solidFill>
                  <a:srgbClr val="506067"/>
                </a:solidFill>
                <a:latin typeface="Lucida Sans Unicode"/>
                <a:cs typeface="Lucida Sans Unicode"/>
              </a:rPr>
              <a:t> a multivariable </a:t>
            </a:r>
            <a:r>
              <a:rPr lang="de-DE" altLang="de-DE" sz="1400" spc="-95" dirty="0" err="1">
                <a:solidFill>
                  <a:srgbClr val="506067"/>
                </a:solidFill>
                <a:latin typeface="Lucida Sans Unicode"/>
                <a:cs typeface="Lucida Sans Unicode"/>
              </a:rPr>
              <a:t>prediction</a:t>
            </a:r>
            <a:r>
              <a:rPr lang="de-DE" altLang="de-DE" sz="1400" spc="-95" dirty="0">
                <a:solidFill>
                  <a:srgbClr val="506067"/>
                </a:solidFill>
                <a:latin typeface="Lucida Sans Unicode"/>
                <a:cs typeface="Lucida Sans Unicode"/>
              </a:rPr>
              <a:t> </a:t>
            </a:r>
            <a:r>
              <a:rPr lang="de-DE" altLang="de-DE" sz="1400" spc="-95" dirty="0" err="1">
                <a:solidFill>
                  <a:srgbClr val="506067"/>
                </a:solidFill>
                <a:latin typeface="Lucida Sans Unicode"/>
                <a:cs typeface="Lucida Sans Unicode"/>
              </a:rPr>
              <a:t>model</a:t>
            </a:r>
            <a:r>
              <a:rPr lang="de-DE" altLang="de-DE" sz="1400" spc="-95" dirty="0">
                <a:solidFill>
                  <a:srgbClr val="506067"/>
                </a:solidFill>
                <a:latin typeface="Lucida Sans Unicode"/>
                <a:cs typeface="Lucida Sans Unicode"/>
              </a:rPr>
              <a:t> </a:t>
            </a:r>
            <a:r>
              <a:rPr lang="de-DE" altLang="de-DE" sz="1400" spc="-95" dirty="0" err="1">
                <a:solidFill>
                  <a:srgbClr val="506067"/>
                </a:solidFill>
                <a:latin typeface="Lucida Sans Unicode"/>
                <a:cs typeface="Lucida Sans Unicode"/>
              </a:rPr>
              <a:t>for</a:t>
            </a:r>
            <a:r>
              <a:rPr lang="de-DE" altLang="de-DE" sz="1400" spc="-95" dirty="0">
                <a:solidFill>
                  <a:srgbClr val="506067"/>
                </a:solidFill>
                <a:latin typeface="Lucida Sans Unicode"/>
                <a:cs typeface="Lucida Sans Unicode"/>
              </a:rPr>
              <a:t> individual </a:t>
            </a:r>
            <a:r>
              <a:rPr lang="de-DE" altLang="de-DE" sz="1400" spc="-95" dirty="0" err="1">
                <a:solidFill>
                  <a:srgbClr val="506067"/>
                </a:solidFill>
                <a:latin typeface="Lucida Sans Unicode"/>
                <a:cs typeface="Lucida Sans Unicode"/>
              </a:rPr>
              <a:t>prognosis</a:t>
            </a:r>
            <a:r>
              <a:rPr lang="de-DE" altLang="de-DE" sz="1400" spc="-95" dirty="0">
                <a:solidFill>
                  <a:srgbClr val="506067"/>
                </a:solidFill>
                <a:latin typeface="Lucida Sans Unicode"/>
                <a:cs typeface="Lucida Sans Unicode"/>
              </a:rPr>
              <a:t> </a:t>
            </a:r>
            <a:r>
              <a:rPr lang="de-DE" altLang="de-DE" sz="1400" spc="-95" dirty="0" err="1">
                <a:solidFill>
                  <a:srgbClr val="506067"/>
                </a:solidFill>
                <a:latin typeface="Lucida Sans Unicode"/>
                <a:cs typeface="Lucida Sans Unicode"/>
              </a:rPr>
              <a:t>or</a:t>
            </a:r>
            <a:r>
              <a:rPr lang="de-DE" altLang="de-DE" sz="1400" spc="-95" dirty="0">
                <a:solidFill>
                  <a:srgbClr val="506067"/>
                </a:solidFill>
                <a:latin typeface="Lucida Sans Unicode"/>
                <a:cs typeface="Lucida Sans Unicode"/>
              </a:rPr>
              <a:t> </a:t>
            </a:r>
            <a:r>
              <a:rPr lang="de-DE" altLang="de-DE" sz="1400" spc="-95" dirty="0" err="1">
                <a:solidFill>
                  <a:srgbClr val="506067"/>
                </a:solidFill>
                <a:latin typeface="Lucida Sans Unicode"/>
                <a:cs typeface="Lucida Sans Unicode"/>
              </a:rPr>
              <a:t>diagnosis</a:t>
            </a:r>
            <a:r>
              <a:rPr lang="de-DE" altLang="de-DE" sz="1400" spc="-95" dirty="0">
                <a:solidFill>
                  <a:srgbClr val="506067"/>
                </a:solidFill>
                <a:latin typeface="Lucida Sans Unicode"/>
                <a:cs typeface="Lucida Sans Unicode"/>
              </a:rPr>
              <a:t>". </a:t>
            </a:r>
          </a:p>
          <a:p>
            <a:pPr eaLnBrk="0" hangingPunct="0"/>
            <a:endParaRPr lang="de-DE" altLang="de-DE" sz="1400" spc="-95" dirty="0">
              <a:solidFill>
                <a:srgbClr val="506067"/>
              </a:solidFill>
              <a:latin typeface="Lucida Sans Unicode"/>
              <a:cs typeface="Lucida Sans Unicode"/>
            </a:endParaRPr>
          </a:p>
          <a:p>
            <a:pPr eaLnBrk="0" hangingPunct="0"/>
            <a:r>
              <a:rPr lang="de-DE" altLang="de-DE" sz="1400" spc="-95" dirty="0" err="1">
                <a:solidFill>
                  <a:srgbClr val="506067"/>
                </a:solidFill>
                <a:latin typeface="Lucida Sans Unicode"/>
                <a:cs typeface="Lucida Sans Unicode"/>
              </a:rPr>
              <a:t>Br</a:t>
            </a:r>
            <a:r>
              <a:rPr lang="de-DE" altLang="de-DE" sz="1400" spc="-95" dirty="0">
                <a:solidFill>
                  <a:srgbClr val="506067"/>
                </a:solidFill>
                <a:latin typeface="Lucida Sans Unicode"/>
                <a:cs typeface="Lucida Sans Unicode"/>
              </a:rPr>
              <a:t> J </a:t>
            </a:r>
            <a:r>
              <a:rPr lang="de-DE" altLang="de-DE" sz="1400" spc="-95" dirty="0" err="1">
                <a:solidFill>
                  <a:srgbClr val="506067"/>
                </a:solidFill>
                <a:latin typeface="Lucida Sans Unicode"/>
                <a:cs typeface="Lucida Sans Unicode"/>
              </a:rPr>
              <a:t>Surg</a:t>
            </a:r>
            <a:r>
              <a:rPr lang="de-DE" altLang="de-DE" sz="1400" spc="-95" dirty="0">
                <a:solidFill>
                  <a:srgbClr val="506067"/>
                </a:solidFill>
                <a:latin typeface="Lucida Sans Unicode"/>
                <a:cs typeface="Lucida Sans Unicode"/>
              </a:rPr>
              <a:t>. 2015 Feb;102(3):148-58. </a:t>
            </a:r>
            <a:r>
              <a:rPr lang="de-DE" altLang="de-DE" sz="1400" spc="-95" dirty="0" err="1">
                <a:solidFill>
                  <a:srgbClr val="506067"/>
                </a:solidFill>
                <a:latin typeface="Lucida Sans Unicode"/>
                <a:cs typeface="Lucida Sans Unicode"/>
              </a:rPr>
              <a:t>doi</a:t>
            </a:r>
            <a:r>
              <a:rPr lang="de-DE" altLang="de-DE" sz="1400" spc="-95" dirty="0">
                <a:solidFill>
                  <a:srgbClr val="506067"/>
                </a:solidFill>
                <a:latin typeface="Lucida Sans Unicode"/>
                <a:cs typeface="Lucida Sans Unicode"/>
              </a:rPr>
              <a:t>: 10.1002/bjs.9736.</a:t>
            </a:r>
          </a:p>
          <a:p>
            <a:pPr eaLnBrk="0" hangingPunct="0"/>
            <a:endParaRPr lang="de-DE" altLang="de-DE" sz="1400" spc="-95" dirty="0">
              <a:solidFill>
                <a:srgbClr val="506067"/>
              </a:solidFill>
              <a:latin typeface="Lucida Sans Unicode"/>
              <a:cs typeface="Lucida Sans Unicode"/>
            </a:endParaRPr>
          </a:p>
          <a:p>
            <a:pPr marL="0" marR="0" lvl="0" indent="0" algn="l" defTabSz="914400" rtl="0" eaLnBrk="0" fontAlgn="base" latinLnBrk="0" hangingPunct="0">
              <a:lnSpc>
                <a:spcPct val="100000"/>
              </a:lnSpc>
              <a:spcBef>
                <a:spcPct val="0"/>
              </a:spcBef>
              <a:spcAft>
                <a:spcPct val="0"/>
              </a:spcAft>
              <a:buClrTx/>
              <a:buSzTx/>
              <a:buFontTx/>
              <a:buNone/>
              <a:tabLst/>
            </a:pPr>
            <a:r>
              <a:rPr lang="de-DE" altLang="de-DE" sz="1400" spc="-95" dirty="0" smtClean="0">
                <a:solidFill>
                  <a:srgbClr val="506067"/>
                </a:solidFill>
                <a:latin typeface="Lucida Sans Unicode"/>
                <a:cs typeface="Lucida Sans Unicode"/>
              </a:rPr>
              <a:t>Empfehlenswert </a:t>
            </a:r>
            <a:r>
              <a:rPr lang="de-DE" altLang="de-DE" sz="1400" spc="-95" dirty="0">
                <a:solidFill>
                  <a:srgbClr val="506067"/>
                </a:solidFill>
                <a:latin typeface="Lucida Sans Unicode"/>
                <a:cs typeface="Lucida Sans Unicode"/>
              </a:rPr>
              <a:t>ist auch diese BMJ Serie:</a:t>
            </a:r>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1400" spc="-95" dirty="0">
              <a:solidFill>
                <a:srgbClr val="506067"/>
              </a:solidFill>
              <a:latin typeface="Lucida Sans Unicode"/>
              <a:cs typeface="Lucida Sans Unicode"/>
            </a:endParaRPr>
          </a:p>
          <a:p>
            <a:pPr marL="0" marR="0" lvl="0" indent="0" algn="l" defTabSz="914400" rtl="0" eaLnBrk="0" fontAlgn="base" latinLnBrk="0" hangingPunct="0">
              <a:lnSpc>
                <a:spcPct val="100000"/>
              </a:lnSpc>
              <a:spcBef>
                <a:spcPct val="0"/>
              </a:spcBef>
              <a:spcAft>
                <a:spcPct val="0"/>
              </a:spcAft>
              <a:buClrTx/>
              <a:buSzTx/>
              <a:buFontTx/>
              <a:buNone/>
              <a:tabLst/>
            </a:pPr>
            <a:r>
              <a:rPr lang="de-DE" altLang="de-DE" sz="1400" spc="-95" dirty="0">
                <a:solidFill>
                  <a:srgbClr val="506067"/>
                </a:solidFill>
                <a:latin typeface="Lucida Sans Unicode"/>
                <a:cs typeface="Lucida Sans Unicode"/>
              </a:rPr>
              <a:t>   https://www.bmj.com/content/338/bmj.b375</a:t>
            </a:r>
          </a:p>
          <a:p>
            <a:pPr marL="0" marR="0" lvl="0" indent="0" algn="l" defTabSz="914400" rtl="0" eaLnBrk="0" fontAlgn="base" latinLnBrk="0" hangingPunct="0">
              <a:lnSpc>
                <a:spcPct val="100000"/>
              </a:lnSpc>
              <a:spcBef>
                <a:spcPct val="0"/>
              </a:spcBef>
              <a:spcAft>
                <a:spcPct val="0"/>
              </a:spcAft>
              <a:buClrTx/>
              <a:buSzTx/>
              <a:buFontTx/>
              <a:buNone/>
              <a:tabLst/>
            </a:pPr>
            <a:r>
              <a:rPr lang="de-DE" altLang="de-DE" sz="1400" spc="-95" dirty="0">
                <a:solidFill>
                  <a:srgbClr val="506067"/>
                </a:solidFill>
                <a:latin typeface="Lucida Sans Unicode"/>
                <a:cs typeface="Lucida Sans Unicode"/>
              </a:rPr>
              <a:t>   https://www.bmj.com/content/338/bmj.b604.long</a:t>
            </a:r>
          </a:p>
          <a:p>
            <a:pPr marL="0" marR="0" lvl="0" indent="0" algn="l" defTabSz="914400" rtl="0" eaLnBrk="0" fontAlgn="base" latinLnBrk="0" hangingPunct="0">
              <a:lnSpc>
                <a:spcPct val="100000"/>
              </a:lnSpc>
              <a:spcBef>
                <a:spcPct val="0"/>
              </a:spcBef>
              <a:spcAft>
                <a:spcPct val="0"/>
              </a:spcAft>
              <a:buClrTx/>
              <a:buSzTx/>
              <a:buFontTx/>
              <a:buNone/>
              <a:tabLst/>
            </a:pPr>
            <a:r>
              <a:rPr lang="de-DE" altLang="de-DE" sz="1400" spc="-95" dirty="0">
                <a:solidFill>
                  <a:srgbClr val="506067"/>
                </a:solidFill>
                <a:latin typeface="Lucida Sans Unicode"/>
                <a:cs typeface="Lucida Sans Unicode"/>
              </a:rPr>
              <a:t>   https://www.bmj.com/content/338/bmj.b605.long</a:t>
            </a:r>
          </a:p>
          <a:p>
            <a:pPr marL="0" marR="0" lvl="0" indent="0" algn="l" defTabSz="914400" rtl="0" eaLnBrk="0" fontAlgn="base" latinLnBrk="0" hangingPunct="0">
              <a:lnSpc>
                <a:spcPct val="100000"/>
              </a:lnSpc>
              <a:spcBef>
                <a:spcPct val="0"/>
              </a:spcBef>
              <a:spcAft>
                <a:spcPct val="0"/>
              </a:spcAft>
              <a:buClrTx/>
              <a:buSzTx/>
              <a:buFontTx/>
              <a:buNone/>
              <a:tabLst/>
            </a:pPr>
            <a:r>
              <a:rPr lang="de-DE" altLang="de-DE" sz="1400" spc="-95" dirty="0">
                <a:solidFill>
                  <a:srgbClr val="506067"/>
                </a:solidFill>
                <a:latin typeface="Lucida Sans Unicode"/>
                <a:cs typeface="Lucida Sans Unicode"/>
              </a:rPr>
              <a:t>   </a:t>
            </a:r>
            <a:r>
              <a:rPr lang="de-DE" altLang="de-DE" sz="1400" spc="-95" dirty="0">
                <a:solidFill>
                  <a:srgbClr val="506067"/>
                </a:solidFill>
                <a:latin typeface="Lucida Sans Unicode"/>
                <a:cs typeface="Lucida Sans Unicode"/>
                <a:hlinkClick r:id="rId2"/>
              </a:rPr>
              <a:t>https://www.bmj.com/content/338/bmj.b606</a:t>
            </a:r>
            <a:endParaRPr lang="de-DE" altLang="de-DE" sz="1400" spc="-95" dirty="0">
              <a:solidFill>
                <a:srgbClr val="506067"/>
              </a:solidFill>
              <a:latin typeface="Lucida Sans Unicode"/>
              <a:cs typeface="Lucida Sans Unicode"/>
            </a:endParaRPr>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1400" spc="-95" dirty="0">
              <a:solidFill>
                <a:srgbClr val="506067"/>
              </a:solidFill>
              <a:latin typeface="Lucida Sans Unicode"/>
              <a:cs typeface="Lucida Sans Unicode"/>
            </a:endParaRPr>
          </a:p>
        </p:txBody>
      </p:sp>
      <p:pic>
        <p:nvPicPr>
          <p:cNvPr id="6" name="Grafik 5"/>
          <p:cNvPicPr>
            <a:picLocks noChangeAspect="1"/>
          </p:cNvPicPr>
          <p:nvPr/>
        </p:nvPicPr>
        <p:blipFill>
          <a:blip r:embed="rId3"/>
          <a:stretch>
            <a:fillRect/>
          </a:stretch>
        </p:blipFill>
        <p:spPr>
          <a:xfrm>
            <a:off x="6876256" y="4347155"/>
            <a:ext cx="1457325" cy="2333625"/>
          </a:xfrm>
          <a:prstGeom prst="rect">
            <a:avLst/>
          </a:prstGeom>
        </p:spPr>
      </p:pic>
    </p:spTree>
    <p:extLst>
      <p:ext uri="{BB962C8B-B14F-4D97-AF65-F5344CB8AC3E}">
        <p14:creationId xmlns:p14="http://schemas.microsoft.com/office/powerpoint/2010/main" val="3886830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Medizinische Forschung</a:t>
            </a:r>
            <a:endParaRPr lang="en-US" dirty="0"/>
          </a:p>
        </p:txBody>
      </p:sp>
      <p:sp>
        <p:nvSpPr>
          <p:cNvPr id="3" name="Datumsplatzhalter 2"/>
          <p:cNvSpPr>
            <a:spLocks noGrp="1"/>
          </p:cNvSpPr>
          <p:nvPr>
            <p:ph type="dt" sz="half" idx="10"/>
          </p:nvPr>
        </p:nvSpPr>
        <p:spPr/>
        <p:txBody>
          <a:bodyPr/>
          <a:lstStyle/>
          <a:p>
            <a:fld id="{4FBB947E-E2B1-447B-92C9-68B1426AE906}" type="datetime1">
              <a:rPr lang="de-AT" smtClean="0"/>
              <a:pPr/>
              <a:t>18.06.2021</a:t>
            </a:fld>
            <a:endParaRPr lang="de-DE" altLang="en-US"/>
          </a:p>
        </p:txBody>
      </p:sp>
      <p:sp>
        <p:nvSpPr>
          <p:cNvPr id="4" name="Fußzeilenplatzhalter 3"/>
          <p:cNvSpPr>
            <a:spLocks noGrp="1"/>
          </p:cNvSpPr>
          <p:nvPr>
            <p:ph type="ftr" sz="quarter" idx="11"/>
          </p:nvPr>
        </p:nvSpPr>
        <p:spPr/>
        <p:txBody>
          <a:bodyPr/>
          <a:lstStyle/>
          <a:p>
            <a:r>
              <a:rPr lang="de-DE" altLang="en-US" smtClean="0"/>
              <a:t>hanno.ulmer@i-med.ac.at</a:t>
            </a:r>
            <a:endParaRPr lang="de-DE" altLang="en-US"/>
          </a:p>
        </p:txBody>
      </p:sp>
      <p:sp>
        <p:nvSpPr>
          <p:cNvPr id="5" name="Foliennummernplatzhalter 4"/>
          <p:cNvSpPr>
            <a:spLocks noGrp="1"/>
          </p:cNvSpPr>
          <p:nvPr>
            <p:ph type="sldNum" sz="quarter" idx="12"/>
          </p:nvPr>
        </p:nvSpPr>
        <p:spPr/>
        <p:txBody>
          <a:bodyPr/>
          <a:lstStyle/>
          <a:p>
            <a:r>
              <a:rPr lang="de-DE" altLang="en-US" smtClean="0"/>
              <a:t>Seite </a:t>
            </a:r>
            <a:fld id="{EE29F858-1221-4A12-AB43-D242F2C02AC7}" type="slidenum">
              <a:rPr lang="de-DE" altLang="en-US" smtClean="0"/>
              <a:pPr/>
              <a:t>3</a:t>
            </a:fld>
            <a:endParaRPr lang="de-DE" altLang="en-US"/>
          </a:p>
        </p:txBody>
      </p:sp>
      <p:pic>
        <p:nvPicPr>
          <p:cNvPr id="535554" name="Picture 2"/>
          <p:cNvPicPr>
            <a:picLocks noChangeAspect="1" noChangeArrowheads="1"/>
          </p:cNvPicPr>
          <p:nvPr/>
        </p:nvPicPr>
        <p:blipFill>
          <a:blip r:embed="rId2" cstate="print"/>
          <a:srcRect/>
          <a:stretch>
            <a:fillRect/>
          </a:stretch>
        </p:blipFill>
        <p:spPr bwMode="auto">
          <a:xfrm>
            <a:off x="683568" y="1556792"/>
            <a:ext cx="7019925" cy="4810125"/>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Deskriptive Statistik,</a:t>
            </a:r>
            <a:br>
              <a:rPr lang="de-DE" dirty="0" smtClean="0"/>
            </a:br>
            <a:r>
              <a:rPr lang="de-DE" dirty="0" smtClean="0"/>
              <a:t>Merkmalstypen</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30</a:t>
            </a:fld>
            <a:endParaRPr lang="de-DE" altLang="en-US"/>
          </a:p>
        </p:txBody>
      </p:sp>
      <p:pic>
        <p:nvPicPr>
          <p:cNvPr id="7188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369" y="1556792"/>
            <a:ext cx="5584825" cy="184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8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524" y="3398292"/>
            <a:ext cx="5572125"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8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524" y="4797152"/>
            <a:ext cx="5584825"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097319"/>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de-DE" dirty="0" smtClean="0"/>
              <a:t>Vergleichbarkeit: Patientenflussdiagramm</a:t>
            </a:r>
            <a:endParaRPr lang="de-DE" dirty="0"/>
          </a:p>
        </p:txBody>
      </p:sp>
      <p:pic>
        <p:nvPicPr>
          <p:cNvPr id="123908" name="Picture 4" descr="consortfluss"/>
          <p:cNvPicPr>
            <a:picLocks noGrp="1" noChangeAspect="1" noChangeArrowheads="1"/>
          </p:cNvPicPr>
          <p:nvPr>
            <p:ph idx="1"/>
          </p:nvPr>
        </p:nvPicPr>
        <p:blipFill>
          <a:blip r:embed="rId3" cstate="print"/>
          <a:srcRect/>
          <a:stretch>
            <a:fillRect/>
          </a:stretch>
        </p:blipFill>
        <p:spPr>
          <a:xfrm>
            <a:off x="4572000" y="1268760"/>
            <a:ext cx="4340225" cy="5078412"/>
          </a:xfrm>
          <a:noFill/>
          <a:ln/>
        </p:spPr>
      </p:pic>
      <p:sp>
        <p:nvSpPr>
          <p:cNvPr id="5" name="Datumsplatzhalter 3"/>
          <p:cNvSpPr>
            <a:spLocks noGrp="1"/>
          </p:cNvSpPr>
          <p:nvPr>
            <p:ph type="dt" sz="half" idx="10"/>
          </p:nvPr>
        </p:nvSpPr>
        <p:spPr/>
        <p:txBody>
          <a:bodyPr/>
          <a:lstStyle/>
          <a:p>
            <a:fld id="{F1A2008D-089C-4DDD-8E0C-720D47E9FEE7}" type="datetime1">
              <a:rPr lang="de-AT" smtClean="0"/>
              <a:pPr/>
              <a:t>18.06.2021</a:t>
            </a:fld>
            <a:endParaRPr lang="de-DE" altLang="en-US"/>
          </a:p>
        </p:txBody>
      </p:sp>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F0E4A02D-5D47-43CC-B769-E7D114DB7E93}" type="slidenum">
              <a:rPr lang="de-DE" altLang="en-US"/>
              <a:pPr/>
              <a:t>300</a:t>
            </a:fld>
            <a:endParaRPr lang="de-DE" altLang="en-US"/>
          </a:p>
        </p:txBody>
      </p:sp>
      <p:sp>
        <p:nvSpPr>
          <p:cNvPr id="123909" name="Rectangle 5"/>
          <p:cNvSpPr>
            <a:spLocks noChangeArrowheads="1"/>
          </p:cNvSpPr>
          <p:nvPr/>
        </p:nvSpPr>
        <p:spPr bwMode="auto">
          <a:xfrm>
            <a:off x="468313" y="1989138"/>
            <a:ext cx="3425825" cy="3659187"/>
          </a:xfrm>
          <a:prstGeom prst="rect">
            <a:avLst/>
          </a:prstGeom>
          <a:noFill/>
          <a:ln w="9525">
            <a:noFill/>
            <a:miter lim="800000"/>
            <a:headEnd/>
            <a:tailEnd/>
          </a:ln>
          <a:effectLst/>
        </p:spPr>
        <p:txBody>
          <a:bodyPr wrap="none">
            <a:spAutoFit/>
          </a:bodyPr>
          <a:lstStyle/>
          <a:p>
            <a:pPr>
              <a:spcBef>
                <a:spcPct val="80000"/>
              </a:spcBef>
              <a:buClr>
                <a:schemeClr val="accent1"/>
              </a:buClr>
              <a:buSzPct val="95000"/>
              <a:buFont typeface="Arial" charset="0"/>
              <a:buChar char="●"/>
            </a:pPr>
            <a:r>
              <a:rPr lang="de-DE" dirty="0">
                <a:solidFill>
                  <a:srgbClr val="000036"/>
                </a:solidFill>
              </a:rPr>
              <a:t> Intention-</a:t>
            </a:r>
            <a:r>
              <a:rPr lang="de-DE" dirty="0" err="1">
                <a:solidFill>
                  <a:srgbClr val="000036"/>
                </a:solidFill>
              </a:rPr>
              <a:t>To</a:t>
            </a:r>
            <a:r>
              <a:rPr lang="de-DE" dirty="0">
                <a:solidFill>
                  <a:srgbClr val="000036"/>
                </a:solidFill>
              </a:rPr>
              <a:t>-</a:t>
            </a:r>
            <a:r>
              <a:rPr lang="de-DE" dirty="0" err="1">
                <a:solidFill>
                  <a:srgbClr val="000036"/>
                </a:solidFill>
              </a:rPr>
              <a:t>Treat</a:t>
            </a:r>
            <a:r>
              <a:rPr lang="de-DE" dirty="0">
                <a:solidFill>
                  <a:srgbClr val="000036"/>
                </a:solidFill>
              </a:rPr>
              <a:t> </a:t>
            </a:r>
          </a:p>
          <a:p>
            <a:pPr>
              <a:spcBef>
                <a:spcPct val="80000"/>
              </a:spcBef>
              <a:buClr>
                <a:schemeClr val="accent1"/>
              </a:buClr>
              <a:buSzPct val="95000"/>
              <a:buFont typeface="Arial" charset="0"/>
              <a:buChar char="●"/>
            </a:pPr>
            <a:endParaRPr lang="de-DE" dirty="0">
              <a:solidFill>
                <a:srgbClr val="000036"/>
              </a:solidFill>
            </a:endParaRPr>
          </a:p>
          <a:p>
            <a:pPr>
              <a:spcBef>
                <a:spcPct val="80000"/>
              </a:spcBef>
              <a:buClr>
                <a:schemeClr val="accent1"/>
              </a:buClr>
              <a:buSzPct val="95000"/>
              <a:buFont typeface="Arial" charset="0"/>
              <a:buNone/>
            </a:pPr>
            <a:r>
              <a:rPr lang="de-DE" dirty="0">
                <a:solidFill>
                  <a:srgbClr val="000036"/>
                </a:solidFill>
              </a:rPr>
              <a:t> versus</a:t>
            </a:r>
          </a:p>
          <a:p>
            <a:pPr>
              <a:spcBef>
                <a:spcPct val="80000"/>
              </a:spcBef>
              <a:buClr>
                <a:schemeClr val="accent1"/>
              </a:buClr>
              <a:buSzPct val="95000"/>
              <a:buFont typeface="Arial" charset="0"/>
              <a:buChar char="●"/>
            </a:pPr>
            <a:endParaRPr lang="de-DE" dirty="0">
              <a:solidFill>
                <a:srgbClr val="000036"/>
              </a:solidFill>
            </a:endParaRPr>
          </a:p>
          <a:p>
            <a:pPr>
              <a:spcBef>
                <a:spcPct val="80000"/>
              </a:spcBef>
              <a:buClr>
                <a:schemeClr val="accent1"/>
              </a:buClr>
              <a:buSzPct val="95000"/>
              <a:buFont typeface="Arial" charset="0"/>
              <a:buChar char="●"/>
            </a:pPr>
            <a:r>
              <a:rPr lang="de-DE" dirty="0">
                <a:solidFill>
                  <a:srgbClr val="000036"/>
                </a:solidFill>
              </a:rPr>
              <a:t> Per-Protocol</a:t>
            </a:r>
            <a:r>
              <a:rPr lang="de-DE" dirty="0"/>
              <a:t> </a:t>
            </a:r>
          </a:p>
          <a:p>
            <a:pPr>
              <a:spcBef>
                <a:spcPct val="80000"/>
              </a:spcBef>
              <a:buClr>
                <a:schemeClr val="accent1"/>
              </a:buClr>
              <a:buSzPct val="95000"/>
              <a:buFont typeface="Arial" charset="0"/>
              <a:buChar char="●"/>
            </a:pPr>
            <a:r>
              <a:rPr lang="de-DE" dirty="0"/>
              <a:t> Vergleichbarkeit der Gruppen:</a:t>
            </a:r>
            <a:br>
              <a:rPr lang="de-DE" dirty="0"/>
            </a:br>
            <a:r>
              <a:rPr lang="de-DE" dirty="0"/>
              <a:t>  - </a:t>
            </a:r>
            <a:r>
              <a:rPr lang="de-DE" dirty="0">
                <a:solidFill>
                  <a:srgbClr val="000036"/>
                </a:solidFill>
              </a:rPr>
              <a:t>Strukturgleichheit</a:t>
            </a:r>
            <a:br>
              <a:rPr lang="de-DE" dirty="0">
                <a:solidFill>
                  <a:srgbClr val="000036"/>
                </a:solidFill>
              </a:rPr>
            </a:br>
            <a:r>
              <a:rPr lang="de-DE" dirty="0">
                <a:solidFill>
                  <a:srgbClr val="000036"/>
                </a:solidFill>
              </a:rPr>
              <a:t>  - Beobachtungsgleichheit</a:t>
            </a:r>
            <a:br>
              <a:rPr lang="de-DE" dirty="0">
                <a:solidFill>
                  <a:srgbClr val="000036"/>
                </a:solidFill>
              </a:rPr>
            </a:br>
            <a:r>
              <a:rPr lang="de-DE" dirty="0">
                <a:solidFill>
                  <a:srgbClr val="000036"/>
                </a:solidFill>
              </a:rPr>
              <a:t>  - Behandlungsgleichheit</a:t>
            </a:r>
          </a:p>
        </p:txBody>
      </p:sp>
    </p:spTree>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err="1" smtClean="0"/>
              <a:t>Effektmodifikation</a:t>
            </a:r>
            <a:r>
              <a:rPr lang="en-US" dirty="0" smtClean="0"/>
              <a:t> (</a:t>
            </a:r>
            <a:r>
              <a:rPr lang="en-US" dirty="0" err="1" smtClean="0"/>
              <a:t>Interaktion</a:t>
            </a:r>
            <a:r>
              <a:rPr lang="en-US" dirty="0" smtClean="0"/>
              <a:t>)</a:t>
            </a:r>
          </a:p>
        </p:txBody>
      </p:sp>
      <p:sp>
        <p:nvSpPr>
          <p:cNvPr id="3" name="Inhaltsplatzhalter 2"/>
          <p:cNvSpPr>
            <a:spLocks noGrp="1"/>
          </p:cNvSpPr>
          <p:nvPr>
            <p:ph idx="1"/>
          </p:nvPr>
        </p:nvSpPr>
        <p:spPr/>
        <p:txBody>
          <a:bodyPr/>
          <a:lstStyle/>
          <a:p>
            <a:r>
              <a:rPr lang="de-AT" dirty="0" smtClean="0"/>
              <a:t>Existieren in verschiedenen </a:t>
            </a:r>
            <a:r>
              <a:rPr lang="de-AT" dirty="0" err="1" smtClean="0"/>
              <a:t>Strata</a:t>
            </a:r>
            <a:r>
              <a:rPr lang="de-AT" dirty="0" smtClean="0"/>
              <a:t> (Schichten) einer Variablen unterschiedliche Effektschätzer,</a:t>
            </a:r>
          </a:p>
          <a:p>
            <a:r>
              <a:rPr lang="de-AT" dirty="0" smtClean="0"/>
              <a:t>so spricht man von </a:t>
            </a:r>
            <a:r>
              <a:rPr lang="de-AT" b="1" dirty="0" smtClean="0"/>
              <a:t>Effektmodifikation bzw. Interaktion. </a:t>
            </a:r>
          </a:p>
          <a:p>
            <a:r>
              <a:rPr lang="de-AT" b="1" dirty="0" smtClean="0"/>
              <a:t>Die Schichtvariable </a:t>
            </a:r>
            <a:r>
              <a:rPr lang="de-AT" dirty="0" smtClean="0"/>
              <a:t>wird als </a:t>
            </a:r>
            <a:r>
              <a:rPr lang="de-AT" dirty="0" err="1" smtClean="0"/>
              <a:t>Effektmodifikator</a:t>
            </a:r>
            <a:r>
              <a:rPr lang="de-AT" dirty="0" smtClean="0"/>
              <a:t> (</a:t>
            </a:r>
            <a:r>
              <a:rPr lang="de-AT" dirty="0" err="1" smtClean="0"/>
              <a:t>effect</a:t>
            </a:r>
            <a:r>
              <a:rPr lang="de-AT" dirty="0" smtClean="0"/>
              <a:t> </a:t>
            </a:r>
            <a:r>
              <a:rPr lang="de-AT" dirty="0" err="1" smtClean="0"/>
              <a:t>modifier</a:t>
            </a:r>
            <a:r>
              <a:rPr lang="de-AT" dirty="0" smtClean="0"/>
              <a:t>) bezeichnet </a:t>
            </a:r>
          </a:p>
          <a:p>
            <a:r>
              <a:rPr lang="de-AT" dirty="0" smtClean="0"/>
              <a:t>Reine Effektmodifikation führt nicht zu einer Verzerrung des Effektmaßes und gehört damit nicht zu den Fehlern in epidemiologischen </a:t>
            </a:r>
            <a:r>
              <a:rPr lang="en-US" dirty="0" err="1" smtClean="0"/>
              <a:t>Studien</a:t>
            </a:r>
            <a:endParaRPr lang="en-US" dirty="0" smtClean="0"/>
          </a:p>
          <a:p>
            <a:r>
              <a:rPr lang="en-US" dirty="0" err="1" smtClean="0"/>
              <a:t>Modellierung</a:t>
            </a:r>
            <a:r>
              <a:rPr lang="en-US" dirty="0" smtClean="0"/>
              <a:t> </a:t>
            </a:r>
            <a:r>
              <a:rPr lang="en-US" dirty="0" err="1" smtClean="0"/>
              <a:t>durch</a:t>
            </a:r>
            <a:r>
              <a:rPr lang="en-US" dirty="0" smtClean="0"/>
              <a:t> </a:t>
            </a:r>
            <a:r>
              <a:rPr lang="en-US" dirty="0" err="1" smtClean="0"/>
              <a:t>Aufnahme</a:t>
            </a:r>
            <a:r>
              <a:rPr lang="en-US" dirty="0" smtClean="0"/>
              <a:t> von </a:t>
            </a:r>
            <a:r>
              <a:rPr lang="en-US" dirty="0" err="1" smtClean="0"/>
              <a:t>multiplikativen</a:t>
            </a:r>
            <a:r>
              <a:rPr lang="en-US" dirty="0" smtClean="0"/>
              <a:t> </a:t>
            </a:r>
            <a:r>
              <a:rPr lang="en-US" dirty="0" err="1" smtClean="0"/>
              <a:t>Termen</a:t>
            </a:r>
            <a:r>
              <a:rPr lang="en-US" dirty="0" smtClean="0"/>
              <a:t> in </a:t>
            </a:r>
            <a:r>
              <a:rPr lang="en-US" dirty="0" err="1" smtClean="0"/>
              <a:t>Regressionsmodellen</a:t>
            </a:r>
            <a:endParaRPr lang="en-US"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301</a:t>
            </a:fld>
            <a:endParaRPr lang="de-DE" altLang="en-US"/>
          </a:p>
        </p:txBody>
      </p:sp>
    </p:spTree>
    <p:extLst>
      <p:ext uri="{BB962C8B-B14F-4D97-AF65-F5344CB8AC3E}">
        <p14:creationId xmlns:p14="http://schemas.microsoft.com/office/powerpoint/2010/main" val="264187078"/>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4"/>
          <p:cNvSpPr>
            <a:spLocks noGrp="1"/>
          </p:cNvSpPr>
          <p:nvPr>
            <p:ph type="sldNum" sz="quarter" idx="12"/>
          </p:nvPr>
        </p:nvSpPr>
        <p:spPr/>
        <p:txBody>
          <a:bodyPr/>
          <a:lstStyle/>
          <a:p>
            <a:fld id="{85191C18-1F9C-4961-8444-48359F45A548}" type="slidenum">
              <a:rPr lang="de-DE" altLang="de-DE"/>
              <a:pPr/>
              <a:t>302</a:t>
            </a:fld>
            <a:endParaRPr lang="de-DE" altLang="de-DE"/>
          </a:p>
        </p:txBody>
      </p:sp>
      <p:sp>
        <p:nvSpPr>
          <p:cNvPr id="190466" name="Rectangle 2"/>
          <p:cNvSpPr>
            <a:spLocks noChangeArrowheads="1"/>
          </p:cNvSpPr>
          <p:nvPr/>
        </p:nvSpPr>
        <p:spPr bwMode="auto">
          <a:xfrm>
            <a:off x="230188" y="336550"/>
            <a:ext cx="8720137" cy="1076325"/>
          </a:xfrm>
          <a:prstGeom prst="rect">
            <a:avLst/>
          </a:prstGeom>
          <a:solidFill>
            <a:srgbClr val="FFFF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de-DE" sz="3200">
                <a:cs typeface="Times New Roman" pitchFamily="18" charset="0"/>
              </a:rPr>
              <a:t>Mittleres Gesamtcholesterin f</a:t>
            </a:r>
            <a:r>
              <a:rPr lang="en-US" altLang="de-DE" sz="3200">
                <a:latin typeface="Verdana"/>
                <a:cs typeface="Times New Roman" pitchFamily="18" charset="0"/>
              </a:rPr>
              <a:t>ü</a:t>
            </a:r>
            <a:r>
              <a:rPr lang="en-US" altLang="de-DE" sz="3200">
                <a:cs typeface="Times New Roman" pitchFamily="18" charset="0"/>
              </a:rPr>
              <a:t>r M</a:t>
            </a:r>
            <a:r>
              <a:rPr lang="en-US" altLang="de-DE" sz="3200">
                <a:latin typeface="Verdana"/>
                <a:cs typeface="Times New Roman" pitchFamily="18" charset="0"/>
              </a:rPr>
              <a:t>ä</a:t>
            </a:r>
            <a:r>
              <a:rPr lang="en-US" altLang="de-DE" sz="3200">
                <a:cs typeface="Times New Roman" pitchFamily="18" charset="0"/>
              </a:rPr>
              <a:t>nner und Frauen nach Alter bei der Erstuntersuchung </a:t>
            </a:r>
            <a:endParaRPr lang="de-AT" altLang="de-DE" sz="3200">
              <a:cs typeface="Times New Roman" pitchFamily="18" charset="0"/>
            </a:endParaRPr>
          </a:p>
        </p:txBody>
      </p:sp>
      <p:graphicFrame>
        <p:nvGraphicFramePr>
          <p:cNvPr id="190467" name="Object 3"/>
          <p:cNvGraphicFramePr>
            <a:graphicFrameLocks noGrp="1" noChangeAspect="1"/>
          </p:cNvGraphicFramePr>
          <p:nvPr>
            <p:ph/>
          </p:nvPr>
        </p:nvGraphicFramePr>
        <p:xfrm>
          <a:off x="152400" y="1517650"/>
          <a:ext cx="8880475" cy="4630738"/>
        </p:xfrm>
        <a:graphic>
          <a:graphicData uri="http://schemas.openxmlformats.org/presentationml/2006/ole">
            <mc:AlternateContent xmlns:mc="http://schemas.openxmlformats.org/markup-compatibility/2006">
              <mc:Choice xmlns:v="urn:schemas-microsoft-com:vml" Requires="v">
                <p:oleObj spid="_x0000_s692282" name="Diagramm" r:id="rId4" imgW="5076994" imgH="2647922" progId="Excel.Chart.8">
                  <p:embed/>
                </p:oleObj>
              </mc:Choice>
              <mc:Fallback>
                <p:oleObj name="Diagramm" r:id="rId4" imgW="5076994" imgH="2647922"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517650"/>
                        <a:ext cx="8880475" cy="4630738"/>
                      </a:xfrm>
                      <a:prstGeom prst="rect">
                        <a:avLst/>
                      </a:prstGeom>
                      <a:noFill/>
                      <a:ln>
                        <a:noFill/>
                      </a:ln>
                      <a:effectLst/>
                      <a:extLst>
                        <a:ext uri="{909E8E84-426E-40DD-AFC4-6F175D3DCCD1}">
                          <a14:hiddenFill xmlns:a14="http://schemas.microsoft.com/office/drawing/2010/main">
                            <a:solidFill>
                              <a:srgbClr val="333333">
                                <a:alpha val="50000"/>
                              </a:srgbClr>
                            </a:solidFill>
                          </a14:hiddenFill>
                        </a:ext>
                        <a:ext uri="{91240B29-F687-4F45-9708-019B960494DF}">
                          <a14:hiddenLine xmlns:a14="http://schemas.microsoft.com/office/drawing/2010/main" w="9525" cap="flat" cmpd="sng">
                            <a:solidFill>
                              <a:schemeClr val="folHlink"/>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494937863"/>
      </p:ext>
    </p:extLst>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Foliennummernplatzhalter 5"/>
          <p:cNvSpPr>
            <a:spLocks noGrp="1"/>
          </p:cNvSpPr>
          <p:nvPr>
            <p:ph type="sldNum" sz="quarter" idx="12"/>
          </p:nvPr>
        </p:nvSpPr>
        <p:spPr/>
        <p:txBody>
          <a:bodyPr/>
          <a:lstStyle/>
          <a:p>
            <a:fld id="{6B2CE718-9023-4B98-A67B-7C4691D142AF}" type="slidenum">
              <a:rPr lang="de-DE" altLang="de-DE"/>
              <a:pPr/>
              <a:t>303</a:t>
            </a:fld>
            <a:endParaRPr lang="de-DE" altLang="de-DE"/>
          </a:p>
        </p:txBody>
      </p:sp>
      <p:sp>
        <p:nvSpPr>
          <p:cNvPr id="192514" name="Text Box 2"/>
          <p:cNvSpPr txBox="1">
            <a:spLocks noChangeArrowheads="1"/>
          </p:cNvSpPr>
          <p:nvPr/>
        </p:nvSpPr>
        <p:spPr bwMode="auto">
          <a:xfrm>
            <a:off x="250825" y="188913"/>
            <a:ext cx="8547100" cy="385762"/>
          </a:xfrm>
          <a:prstGeom prst="rect">
            <a:avLst/>
          </a:prstGeom>
          <a:solidFill>
            <a:schemeClr val="bg1"/>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sz="1800"/>
              <a:t>Mittleres Gesamtcholesterin für Männer und Frauen mit kardiovaskulärer Mortalität</a:t>
            </a:r>
            <a:endParaRPr kumimoji="1" lang="en-US" altLang="ja-JP" sz="1800">
              <a:ea typeface="ＭＳ Ｐゴシック" pitchFamily="50" charset="-128"/>
            </a:endParaRPr>
          </a:p>
        </p:txBody>
      </p:sp>
      <p:grpSp>
        <p:nvGrpSpPr>
          <p:cNvPr id="192515" name="Group 3"/>
          <p:cNvGrpSpPr>
            <a:grpSpLocks/>
          </p:cNvGrpSpPr>
          <p:nvPr/>
        </p:nvGrpSpPr>
        <p:grpSpPr bwMode="auto">
          <a:xfrm>
            <a:off x="423863" y="836613"/>
            <a:ext cx="8720137" cy="6021387"/>
            <a:chOff x="267" y="527"/>
            <a:chExt cx="5493" cy="3793"/>
          </a:xfrm>
        </p:grpSpPr>
        <p:sp>
          <p:nvSpPr>
            <p:cNvPr id="192516" name="AutoShape 4"/>
            <p:cNvSpPr>
              <a:spLocks noChangeArrowheads="1"/>
            </p:cNvSpPr>
            <p:nvPr/>
          </p:nvSpPr>
          <p:spPr bwMode="auto">
            <a:xfrm>
              <a:off x="975" y="527"/>
              <a:ext cx="4354" cy="408"/>
            </a:xfrm>
            <a:prstGeom prst="roundRect">
              <a:avLst>
                <a:gd name="adj" fmla="val 16667"/>
              </a:avLst>
            </a:prstGeom>
            <a:solidFill>
              <a:srgbClr val="FFFFFF"/>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nvGrpSpPr>
            <p:cNvPr id="192517" name="Group 5"/>
            <p:cNvGrpSpPr>
              <a:grpSpLocks/>
            </p:cNvGrpSpPr>
            <p:nvPr/>
          </p:nvGrpSpPr>
          <p:grpSpPr bwMode="auto">
            <a:xfrm>
              <a:off x="1155" y="603"/>
              <a:ext cx="294" cy="90"/>
              <a:chOff x="4899" y="1722"/>
              <a:chExt cx="294" cy="90"/>
            </a:xfrm>
          </p:grpSpPr>
          <p:sp>
            <p:nvSpPr>
              <p:cNvPr id="192518" name="Line 6"/>
              <p:cNvSpPr>
                <a:spLocks noChangeShapeType="1"/>
              </p:cNvSpPr>
              <p:nvPr/>
            </p:nvSpPr>
            <p:spPr bwMode="auto">
              <a:xfrm>
                <a:off x="4899" y="1770"/>
                <a:ext cx="294" cy="1"/>
              </a:xfrm>
              <a:prstGeom prst="line">
                <a:avLst/>
              </a:prstGeom>
              <a:noFill/>
              <a:ln w="28575">
                <a:solidFill>
                  <a:srgbClr val="00008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19" name="Rectangle 7"/>
              <p:cNvSpPr>
                <a:spLocks noChangeArrowheads="1"/>
              </p:cNvSpPr>
              <p:nvPr/>
            </p:nvSpPr>
            <p:spPr bwMode="auto">
              <a:xfrm>
                <a:off x="4995" y="1722"/>
                <a:ext cx="90" cy="90"/>
              </a:xfrm>
              <a:prstGeom prst="rect">
                <a:avLst/>
              </a:prstGeom>
              <a:solidFill>
                <a:srgbClr val="000080"/>
              </a:solidFill>
              <a:ln w="9525">
                <a:solidFill>
                  <a:srgbClr val="000080"/>
                </a:solidFill>
                <a:miter lim="800000"/>
                <a:headEnd/>
                <a:tailEnd/>
              </a:ln>
            </p:spPr>
            <p:txBody>
              <a:bodyPr/>
              <a:lstStyle/>
              <a:p>
                <a:endParaRPr lang="de-DE"/>
              </a:p>
            </p:txBody>
          </p:sp>
        </p:grpSp>
        <p:sp>
          <p:nvSpPr>
            <p:cNvPr id="192520" name="Rectangle 8"/>
            <p:cNvSpPr>
              <a:spLocks noChangeArrowheads="1"/>
            </p:cNvSpPr>
            <p:nvPr/>
          </p:nvSpPr>
          <p:spPr bwMode="auto">
            <a:xfrm>
              <a:off x="1518" y="559"/>
              <a:ext cx="43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ea typeface="ＭＳ Ｐゴシック" pitchFamily="50" charset="-128"/>
                </a:rPr>
                <a:t>Männer</a:t>
              </a:r>
            </a:p>
          </p:txBody>
        </p:sp>
        <p:grpSp>
          <p:nvGrpSpPr>
            <p:cNvPr id="192521" name="Group 9"/>
            <p:cNvGrpSpPr>
              <a:grpSpLocks/>
            </p:cNvGrpSpPr>
            <p:nvPr/>
          </p:nvGrpSpPr>
          <p:grpSpPr bwMode="auto">
            <a:xfrm>
              <a:off x="1155" y="765"/>
              <a:ext cx="294" cy="90"/>
              <a:chOff x="4899" y="1950"/>
              <a:chExt cx="294" cy="90"/>
            </a:xfrm>
          </p:grpSpPr>
          <p:sp>
            <p:nvSpPr>
              <p:cNvPr id="192522" name="Line 10"/>
              <p:cNvSpPr>
                <a:spLocks noChangeShapeType="1"/>
              </p:cNvSpPr>
              <p:nvPr/>
            </p:nvSpPr>
            <p:spPr bwMode="auto">
              <a:xfrm>
                <a:off x="4899" y="1998"/>
                <a:ext cx="294" cy="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23" name="Oval 11"/>
              <p:cNvSpPr>
                <a:spLocks noChangeArrowheads="1"/>
              </p:cNvSpPr>
              <p:nvPr/>
            </p:nvSpPr>
            <p:spPr bwMode="auto">
              <a:xfrm>
                <a:off x="4995" y="1950"/>
                <a:ext cx="90" cy="90"/>
              </a:xfrm>
              <a:prstGeom prst="ellipse">
                <a:avLst/>
              </a:prstGeom>
              <a:solidFill>
                <a:srgbClr val="FFFFFF"/>
              </a:solidFill>
              <a:ln w="9525">
                <a:solidFill>
                  <a:srgbClr val="FF0000"/>
                </a:solidFill>
                <a:round/>
                <a:headEnd/>
                <a:tailEnd/>
              </a:ln>
            </p:spPr>
            <p:txBody>
              <a:bodyPr/>
              <a:lstStyle/>
              <a:p>
                <a:endParaRPr lang="de-DE"/>
              </a:p>
            </p:txBody>
          </p:sp>
        </p:grpSp>
        <p:grpSp>
          <p:nvGrpSpPr>
            <p:cNvPr id="192524" name="Group 12"/>
            <p:cNvGrpSpPr>
              <a:grpSpLocks/>
            </p:cNvGrpSpPr>
            <p:nvPr/>
          </p:nvGrpSpPr>
          <p:grpSpPr bwMode="auto">
            <a:xfrm>
              <a:off x="2721" y="621"/>
              <a:ext cx="294" cy="54"/>
              <a:chOff x="4899" y="2202"/>
              <a:chExt cx="294" cy="54"/>
            </a:xfrm>
          </p:grpSpPr>
          <p:sp>
            <p:nvSpPr>
              <p:cNvPr id="192525" name="Rectangle 13"/>
              <p:cNvSpPr>
                <a:spLocks noChangeArrowheads="1"/>
              </p:cNvSpPr>
              <p:nvPr/>
            </p:nvSpPr>
            <p:spPr bwMode="auto">
              <a:xfrm>
                <a:off x="4899" y="2226"/>
                <a:ext cx="84" cy="12"/>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92526" name="Rectangle 14"/>
              <p:cNvSpPr>
                <a:spLocks noChangeArrowheads="1"/>
              </p:cNvSpPr>
              <p:nvPr/>
            </p:nvSpPr>
            <p:spPr bwMode="auto">
              <a:xfrm>
                <a:off x="5031" y="2226"/>
                <a:ext cx="84" cy="12"/>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92527" name="Rectangle 15"/>
              <p:cNvSpPr>
                <a:spLocks noChangeArrowheads="1"/>
              </p:cNvSpPr>
              <p:nvPr/>
            </p:nvSpPr>
            <p:spPr bwMode="auto">
              <a:xfrm>
                <a:off x="5163" y="2226"/>
                <a:ext cx="30" cy="12"/>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92528" name="Rectangle 16"/>
              <p:cNvSpPr>
                <a:spLocks noChangeArrowheads="1"/>
              </p:cNvSpPr>
              <p:nvPr/>
            </p:nvSpPr>
            <p:spPr bwMode="auto">
              <a:xfrm>
                <a:off x="5013" y="2202"/>
                <a:ext cx="54" cy="54"/>
              </a:xfrm>
              <a:prstGeom prst="rect">
                <a:avLst/>
              </a:prstGeom>
              <a:solidFill>
                <a:srgbClr val="3366FF"/>
              </a:solidFill>
              <a:ln w="9525">
                <a:solidFill>
                  <a:srgbClr val="3366FF"/>
                </a:solidFill>
                <a:miter lim="800000"/>
                <a:headEnd/>
                <a:tailEnd/>
              </a:ln>
            </p:spPr>
            <p:txBody>
              <a:bodyPr/>
              <a:lstStyle/>
              <a:p>
                <a:endParaRPr lang="de-DE"/>
              </a:p>
            </p:txBody>
          </p:sp>
        </p:grpSp>
        <p:grpSp>
          <p:nvGrpSpPr>
            <p:cNvPr id="192529" name="Group 17"/>
            <p:cNvGrpSpPr>
              <a:grpSpLocks/>
            </p:cNvGrpSpPr>
            <p:nvPr/>
          </p:nvGrpSpPr>
          <p:grpSpPr bwMode="auto">
            <a:xfrm>
              <a:off x="2721" y="777"/>
              <a:ext cx="294" cy="66"/>
              <a:chOff x="4899" y="2424"/>
              <a:chExt cx="294" cy="66"/>
            </a:xfrm>
          </p:grpSpPr>
          <p:sp>
            <p:nvSpPr>
              <p:cNvPr id="192530" name="Rectangle 18"/>
              <p:cNvSpPr>
                <a:spLocks noChangeArrowheads="1"/>
              </p:cNvSpPr>
              <p:nvPr/>
            </p:nvSpPr>
            <p:spPr bwMode="auto">
              <a:xfrm>
                <a:off x="4899" y="2454"/>
                <a:ext cx="84" cy="12"/>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92531" name="Rectangle 19"/>
              <p:cNvSpPr>
                <a:spLocks noChangeArrowheads="1"/>
              </p:cNvSpPr>
              <p:nvPr/>
            </p:nvSpPr>
            <p:spPr bwMode="auto">
              <a:xfrm>
                <a:off x="5031" y="2454"/>
                <a:ext cx="84" cy="12"/>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92532" name="Rectangle 20"/>
              <p:cNvSpPr>
                <a:spLocks noChangeArrowheads="1"/>
              </p:cNvSpPr>
              <p:nvPr/>
            </p:nvSpPr>
            <p:spPr bwMode="auto">
              <a:xfrm>
                <a:off x="5163" y="2454"/>
                <a:ext cx="30" cy="12"/>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92533" name="Oval 21"/>
              <p:cNvSpPr>
                <a:spLocks noChangeArrowheads="1"/>
              </p:cNvSpPr>
              <p:nvPr/>
            </p:nvSpPr>
            <p:spPr bwMode="auto">
              <a:xfrm>
                <a:off x="5007" y="2424"/>
                <a:ext cx="66" cy="66"/>
              </a:xfrm>
              <a:prstGeom prst="ellipse">
                <a:avLst/>
              </a:prstGeom>
              <a:solidFill>
                <a:srgbClr val="FFFFFF"/>
              </a:solidFill>
              <a:ln w="9525">
                <a:solidFill>
                  <a:srgbClr val="FF99CC"/>
                </a:solidFill>
                <a:round/>
                <a:headEnd/>
                <a:tailEnd/>
              </a:ln>
            </p:spPr>
            <p:txBody>
              <a:bodyPr/>
              <a:lstStyle/>
              <a:p>
                <a:endParaRPr lang="de-DE"/>
              </a:p>
            </p:txBody>
          </p:sp>
        </p:grpSp>
        <p:sp>
          <p:nvSpPr>
            <p:cNvPr id="192534" name="Rectangle 22"/>
            <p:cNvSpPr>
              <a:spLocks noChangeArrowheads="1"/>
            </p:cNvSpPr>
            <p:nvPr/>
          </p:nvSpPr>
          <p:spPr bwMode="auto">
            <a:xfrm>
              <a:off x="1518" y="734"/>
              <a:ext cx="40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ea typeface="ＭＳ Ｐゴシック" pitchFamily="50" charset="-128"/>
                </a:rPr>
                <a:t>Frauen</a:t>
              </a:r>
            </a:p>
          </p:txBody>
        </p:sp>
        <p:sp>
          <p:nvSpPr>
            <p:cNvPr id="192535" name="Rectangle 23"/>
            <p:cNvSpPr>
              <a:spLocks noChangeArrowheads="1"/>
            </p:cNvSpPr>
            <p:nvPr/>
          </p:nvSpPr>
          <p:spPr bwMode="auto">
            <a:xfrm>
              <a:off x="3070" y="559"/>
              <a:ext cx="196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ea typeface="ＭＳ Ｐゴシック" pitchFamily="50" charset="-128"/>
                </a:rPr>
                <a:t>Männer, kardiovaskuläres Ereignis</a:t>
              </a:r>
            </a:p>
          </p:txBody>
        </p:sp>
        <p:sp>
          <p:nvSpPr>
            <p:cNvPr id="192536" name="Rectangle 24"/>
            <p:cNvSpPr>
              <a:spLocks noChangeArrowheads="1"/>
            </p:cNvSpPr>
            <p:nvPr/>
          </p:nvSpPr>
          <p:spPr bwMode="auto">
            <a:xfrm>
              <a:off x="3070" y="734"/>
              <a:ext cx="193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ea typeface="ＭＳ Ｐゴシック" pitchFamily="50" charset="-128"/>
                </a:rPr>
                <a:t>Frauen, kardiovaskuläres Ereignis</a:t>
              </a:r>
            </a:p>
          </p:txBody>
        </p:sp>
        <p:sp>
          <p:nvSpPr>
            <p:cNvPr id="192537" name="Rectangle 25"/>
            <p:cNvSpPr>
              <a:spLocks noChangeArrowheads="1"/>
            </p:cNvSpPr>
            <p:nvPr/>
          </p:nvSpPr>
          <p:spPr bwMode="auto">
            <a:xfrm>
              <a:off x="657" y="898"/>
              <a:ext cx="24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800" b="1">
                  <a:solidFill>
                    <a:srgbClr val="000000"/>
                  </a:solidFill>
                  <a:ea typeface="ＭＳ Ｐゴシック" pitchFamily="50" charset="-128"/>
                </a:rPr>
                <a:t>275</a:t>
              </a:r>
              <a:endParaRPr kumimoji="1" lang="en-US" altLang="ja-JP" sz="1800" b="1">
                <a:ea typeface="ＭＳ Ｐゴシック" pitchFamily="50" charset="-128"/>
              </a:endParaRPr>
            </a:p>
          </p:txBody>
        </p:sp>
        <p:grpSp>
          <p:nvGrpSpPr>
            <p:cNvPr id="192538" name="Group 26"/>
            <p:cNvGrpSpPr>
              <a:grpSpLocks/>
            </p:cNvGrpSpPr>
            <p:nvPr/>
          </p:nvGrpSpPr>
          <p:grpSpPr bwMode="auto">
            <a:xfrm>
              <a:off x="267" y="977"/>
              <a:ext cx="5152" cy="3043"/>
              <a:chOff x="267" y="750"/>
              <a:chExt cx="5152" cy="3043"/>
            </a:xfrm>
          </p:grpSpPr>
          <p:sp>
            <p:nvSpPr>
              <p:cNvPr id="192539" name="Rectangle 27"/>
              <p:cNvSpPr>
                <a:spLocks noChangeArrowheads="1"/>
              </p:cNvSpPr>
              <p:nvPr/>
            </p:nvSpPr>
            <p:spPr bwMode="auto">
              <a:xfrm rot="18900000">
                <a:off x="950" y="3632"/>
                <a:ext cx="3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srgbClr val="000000"/>
                    </a:solidFill>
                    <a:ea typeface="ＭＳ Ｐゴシック" pitchFamily="50" charset="-128"/>
                  </a:rPr>
                  <a:t>20-24</a:t>
                </a:r>
                <a:endParaRPr kumimoji="1" lang="en-US" altLang="ja-JP" sz="1600">
                  <a:ea typeface="ＭＳ Ｐゴシック" pitchFamily="50" charset="-128"/>
                </a:endParaRPr>
              </a:p>
            </p:txBody>
          </p:sp>
          <p:sp>
            <p:nvSpPr>
              <p:cNvPr id="192540" name="Rectangle 28"/>
              <p:cNvSpPr>
                <a:spLocks noChangeArrowheads="1"/>
              </p:cNvSpPr>
              <p:nvPr/>
            </p:nvSpPr>
            <p:spPr bwMode="auto">
              <a:xfrm rot="18900000">
                <a:off x="1268" y="3632"/>
                <a:ext cx="3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srgbClr val="000000"/>
                    </a:solidFill>
                    <a:ea typeface="ＭＳ Ｐゴシック" pitchFamily="50" charset="-128"/>
                  </a:rPr>
                  <a:t>25-29</a:t>
                </a:r>
                <a:endParaRPr kumimoji="1" lang="en-US" altLang="ja-JP" sz="1600">
                  <a:ea typeface="ＭＳ Ｐゴシック" pitchFamily="50" charset="-128"/>
                </a:endParaRPr>
              </a:p>
            </p:txBody>
          </p:sp>
          <p:sp>
            <p:nvSpPr>
              <p:cNvPr id="192541" name="Rectangle 29"/>
              <p:cNvSpPr>
                <a:spLocks noChangeArrowheads="1"/>
              </p:cNvSpPr>
              <p:nvPr/>
            </p:nvSpPr>
            <p:spPr bwMode="auto">
              <a:xfrm rot="18900000">
                <a:off x="1586" y="3632"/>
                <a:ext cx="3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srgbClr val="000000"/>
                    </a:solidFill>
                    <a:ea typeface="ＭＳ Ｐゴシック" pitchFamily="50" charset="-128"/>
                  </a:rPr>
                  <a:t>30-34</a:t>
                </a:r>
                <a:endParaRPr kumimoji="1" lang="en-US" altLang="ja-JP" sz="1600">
                  <a:ea typeface="ＭＳ Ｐゴシック" pitchFamily="50" charset="-128"/>
                </a:endParaRPr>
              </a:p>
            </p:txBody>
          </p:sp>
          <p:sp>
            <p:nvSpPr>
              <p:cNvPr id="192542" name="Rectangle 30"/>
              <p:cNvSpPr>
                <a:spLocks noChangeArrowheads="1"/>
              </p:cNvSpPr>
              <p:nvPr/>
            </p:nvSpPr>
            <p:spPr bwMode="auto">
              <a:xfrm rot="18900000">
                <a:off x="1904" y="3632"/>
                <a:ext cx="3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srgbClr val="000000"/>
                    </a:solidFill>
                    <a:ea typeface="ＭＳ Ｐゴシック" pitchFamily="50" charset="-128"/>
                  </a:rPr>
                  <a:t>35-39</a:t>
                </a:r>
                <a:endParaRPr kumimoji="1" lang="en-US" altLang="ja-JP" sz="1600">
                  <a:ea typeface="ＭＳ Ｐゴシック" pitchFamily="50" charset="-128"/>
                </a:endParaRPr>
              </a:p>
            </p:txBody>
          </p:sp>
          <p:sp>
            <p:nvSpPr>
              <p:cNvPr id="192543" name="Rectangle 31"/>
              <p:cNvSpPr>
                <a:spLocks noChangeArrowheads="1"/>
              </p:cNvSpPr>
              <p:nvPr/>
            </p:nvSpPr>
            <p:spPr bwMode="auto">
              <a:xfrm rot="18900000">
                <a:off x="2222" y="3632"/>
                <a:ext cx="3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srgbClr val="000000"/>
                    </a:solidFill>
                    <a:ea typeface="ＭＳ Ｐゴシック" pitchFamily="50" charset="-128"/>
                  </a:rPr>
                  <a:t>40-44</a:t>
                </a:r>
                <a:endParaRPr kumimoji="1" lang="en-US" altLang="ja-JP" sz="1600">
                  <a:ea typeface="ＭＳ Ｐゴシック" pitchFamily="50" charset="-128"/>
                </a:endParaRPr>
              </a:p>
            </p:txBody>
          </p:sp>
          <p:sp>
            <p:nvSpPr>
              <p:cNvPr id="192544" name="Rectangle 32"/>
              <p:cNvSpPr>
                <a:spLocks noChangeArrowheads="1"/>
              </p:cNvSpPr>
              <p:nvPr/>
            </p:nvSpPr>
            <p:spPr bwMode="auto">
              <a:xfrm rot="18900000">
                <a:off x="2540" y="3632"/>
                <a:ext cx="3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srgbClr val="000000"/>
                    </a:solidFill>
                    <a:ea typeface="ＭＳ Ｐゴシック" pitchFamily="50" charset="-128"/>
                  </a:rPr>
                  <a:t>45-49</a:t>
                </a:r>
                <a:endParaRPr kumimoji="1" lang="en-US" altLang="ja-JP" sz="1600">
                  <a:ea typeface="ＭＳ Ｐゴシック" pitchFamily="50" charset="-128"/>
                </a:endParaRPr>
              </a:p>
            </p:txBody>
          </p:sp>
          <p:sp>
            <p:nvSpPr>
              <p:cNvPr id="192545" name="Rectangle 33"/>
              <p:cNvSpPr>
                <a:spLocks noChangeArrowheads="1"/>
              </p:cNvSpPr>
              <p:nvPr/>
            </p:nvSpPr>
            <p:spPr bwMode="auto">
              <a:xfrm rot="18900000">
                <a:off x="2858" y="3632"/>
                <a:ext cx="3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srgbClr val="000000"/>
                    </a:solidFill>
                    <a:ea typeface="ＭＳ Ｐゴシック" pitchFamily="50" charset="-128"/>
                  </a:rPr>
                  <a:t>50-54</a:t>
                </a:r>
                <a:endParaRPr kumimoji="1" lang="en-US" altLang="ja-JP" sz="1600">
                  <a:ea typeface="ＭＳ Ｐゴシック" pitchFamily="50" charset="-128"/>
                </a:endParaRPr>
              </a:p>
            </p:txBody>
          </p:sp>
          <p:sp>
            <p:nvSpPr>
              <p:cNvPr id="192546" name="Rectangle 34"/>
              <p:cNvSpPr>
                <a:spLocks noChangeArrowheads="1"/>
              </p:cNvSpPr>
              <p:nvPr/>
            </p:nvSpPr>
            <p:spPr bwMode="auto">
              <a:xfrm rot="18900000">
                <a:off x="3176" y="3632"/>
                <a:ext cx="3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srgbClr val="000000"/>
                    </a:solidFill>
                    <a:ea typeface="ＭＳ Ｐゴシック" pitchFamily="50" charset="-128"/>
                  </a:rPr>
                  <a:t>55-59</a:t>
                </a:r>
                <a:endParaRPr kumimoji="1" lang="en-US" altLang="ja-JP" sz="1600">
                  <a:ea typeface="ＭＳ Ｐゴシック" pitchFamily="50" charset="-128"/>
                </a:endParaRPr>
              </a:p>
            </p:txBody>
          </p:sp>
          <p:sp>
            <p:nvSpPr>
              <p:cNvPr id="192547" name="Rectangle 35"/>
              <p:cNvSpPr>
                <a:spLocks noChangeArrowheads="1"/>
              </p:cNvSpPr>
              <p:nvPr/>
            </p:nvSpPr>
            <p:spPr bwMode="auto">
              <a:xfrm rot="18900000">
                <a:off x="3494" y="3632"/>
                <a:ext cx="3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srgbClr val="000000"/>
                    </a:solidFill>
                    <a:ea typeface="ＭＳ Ｐゴシック" pitchFamily="50" charset="-128"/>
                  </a:rPr>
                  <a:t>60-64</a:t>
                </a:r>
                <a:endParaRPr kumimoji="1" lang="en-US" altLang="ja-JP" sz="1600">
                  <a:ea typeface="ＭＳ Ｐゴシック" pitchFamily="50" charset="-128"/>
                </a:endParaRPr>
              </a:p>
            </p:txBody>
          </p:sp>
          <p:sp>
            <p:nvSpPr>
              <p:cNvPr id="192548" name="Rectangle 36"/>
              <p:cNvSpPr>
                <a:spLocks noChangeArrowheads="1"/>
              </p:cNvSpPr>
              <p:nvPr/>
            </p:nvSpPr>
            <p:spPr bwMode="auto">
              <a:xfrm rot="18900000">
                <a:off x="3812" y="3632"/>
                <a:ext cx="3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srgbClr val="000000"/>
                    </a:solidFill>
                    <a:ea typeface="ＭＳ Ｐゴシック" pitchFamily="50" charset="-128"/>
                  </a:rPr>
                  <a:t>65-69</a:t>
                </a:r>
                <a:endParaRPr kumimoji="1" lang="en-US" altLang="ja-JP" sz="1600">
                  <a:ea typeface="ＭＳ Ｐゴシック" pitchFamily="50" charset="-128"/>
                </a:endParaRPr>
              </a:p>
            </p:txBody>
          </p:sp>
          <p:sp>
            <p:nvSpPr>
              <p:cNvPr id="192549" name="Rectangle 37"/>
              <p:cNvSpPr>
                <a:spLocks noChangeArrowheads="1"/>
              </p:cNvSpPr>
              <p:nvPr/>
            </p:nvSpPr>
            <p:spPr bwMode="auto">
              <a:xfrm rot="18900000">
                <a:off x="4130" y="3632"/>
                <a:ext cx="3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srgbClr val="000000"/>
                    </a:solidFill>
                    <a:ea typeface="ＭＳ Ｐゴシック" pitchFamily="50" charset="-128"/>
                  </a:rPr>
                  <a:t>70-74</a:t>
                </a:r>
                <a:endParaRPr kumimoji="1" lang="en-US" altLang="ja-JP" sz="1600">
                  <a:ea typeface="ＭＳ Ｐゴシック" pitchFamily="50" charset="-128"/>
                </a:endParaRPr>
              </a:p>
            </p:txBody>
          </p:sp>
          <p:sp>
            <p:nvSpPr>
              <p:cNvPr id="192550" name="Rectangle 38"/>
              <p:cNvSpPr>
                <a:spLocks noChangeArrowheads="1"/>
              </p:cNvSpPr>
              <p:nvPr/>
            </p:nvSpPr>
            <p:spPr bwMode="auto">
              <a:xfrm rot="18900000">
                <a:off x="4448" y="3632"/>
                <a:ext cx="3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srgbClr val="000000"/>
                    </a:solidFill>
                    <a:ea typeface="ＭＳ Ｐゴシック" pitchFamily="50" charset="-128"/>
                  </a:rPr>
                  <a:t>75-79</a:t>
                </a:r>
                <a:endParaRPr kumimoji="1" lang="en-US" altLang="ja-JP" sz="1600">
                  <a:ea typeface="ＭＳ Ｐゴシック" pitchFamily="50" charset="-128"/>
                </a:endParaRPr>
              </a:p>
            </p:txBody>
          </p:sp>
          <p:sp>
            <p:nvSpPr>
              <p:cNvPr id="192551" name="Rectangle 39"/>
              <p:cNvSpPr>
                <a:spLocks noChangeArrowheads="1"/>
              </p:cNvSpPr>
              <p:nvPr/>
            </p:nvSpPr>
            <p:spPr bwMode="auto">
              <a:xfrm rot="18900000">
                <a:off x="4766" y="3632"/>
                <a:ext cx="3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srgbClr val="000000"/>
                    </a:solidFill>
                    <a:ea typeface="ＭＳ Ｐゴシック" pitchFamily="50" charset="-128"/>
                  </a:rPr>
                  <a:t>80-84</a:t>
                </a:r>
                <a:endParaRPr kumimoji="1" lang="en-US" altLang="ja-JP" sz="1600">
                  <a:ea typeface="ＭＳ Ｐゴシック" pitchFamily="50" charset="-128"/>
                </a:endParaRPr>
              </a:p>
            </p:txBody>
          </p:sp>
          <p:sp>
            <p:nvSpPr>
              <p:cNvPr id="192552" name="Rectangle 40"/>
              <p:cNvSpPr>
                <a:spLocks noChangeArrowheads="1"/>
              </p:cNvSpPr>
              <p:nvPr/>
            </p:nvSpPr>
            <p:spPr bwMode="auto">
              <a:xfrm rot="18900000">
                <a:off x="5129" y="3639"/>
                <a:ext cx="21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srgbClr val="000000"/>
                    </a:solidFill>
                    <a:ea typeface="ＭＳ Ｐゴシック" pitchFamily="50" charset="-128"/>
                  </a:rPr>
                  <a:t>85+</a:t>
                </a:r>
                <a:endParaRPr kumimoji="1" lang="en-US" altLang="ja-JP" sz="1600">
                  <a:ea typeface="ＭＳ Ｐゴシック" pitchFamily="50" charset="-128"/>
                </a:endParaRPr>
              </a:p>
            </p:txBody>
          </p:sp>
          <p:sp>
            <p:nvSpPr>
              <p:cNvPr id="192553" name="Rectangle 41"/>
              <p:cNvSpPr>
                <a:spLocks noChangeArrowheads="1"/>
              </p:cNvSpPr>
              <p:nvPr/>
            </p:nvSpPr>
            <p:spPr bwMode="auto">
              <a:xfrm>
                <a:off x="930" y="754"/>
                <a:ext cx="4470" cy="2748"/>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92554" name="Line 42"/>
              <p:cNvSpPr>
                <a:spLocks noChangeShapeType="1"/>
              </p:cNvSpPr>
              <p:nvPr/>
            </p:nvSpPr>
            <p:spPr bwMode="auto">
              <a:xfrm>
                <a:off x="948" y="2814"/>
                <a:ext cx="447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55" name="Line 43"/>
              <p:cNvSpPr>
                <a:spLocks noChangeShapeType="1"/>
              </p:cNvSpPr>
              <p:nvPr/>
            </p:nvSpPr>
            <p:spPr bwMode="auto">
              <a:xfrm>
                <a:off x="948" y="2124"/>
                <a:ext cx="447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56" name="Line 44"/>
              <p:cNvSpPr>
                <a:spLocks noChangeShapeType="1"/>
              </p:cNvSpPr>
              <p:nvPr/>
            </p:nvSpPr>
            <p:spPr bwMode="auto">
              <a:xfrm>
                <a:off x="948" y="1440"/>
                <a:ext cx="447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57" name="Line 45"/>
              <p:cNvSpPr>
                <a:spLocks noChangeShapeType="1"/>
              </p:cNvSpPr>
              <p:nvPr/>
            </p:nvSpPr>
            <p:spPr bwMode="auto">
              <a:xfrm>
                <a:off x="948" y="750"/>
                <a:ext cx="447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58" name="Rectangle 46"/>
              <p:cNvSpPr>
                <a:spLocks noChangeArrowheads="1"/>
              </p:cNvSpPr>
              <p:nvPr/>
            </p:nvSpPr>
            <p:spPr bwMode="auto">
              <a:xfrm>
                <a:off x="948" y="750"/>
                <a:ext cx="4470" cy="2748"/>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92559" name="Line 47"/>
              <p:cNvSpPr>
                <a:spLocks noChangeShapeType="1"/>
              </p:cNvSpPr>
              <p:nvPr/>
            </p:nvSpPr>
            <p:spPr bwMode="auto">
              <a:xfrm>
                <a:off x="948" y="750"/>
                <a:ext cx="1" cy="274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60" name="Line 48"/>
              <p:cNvSpPr>
                <a:spLocks noChangeShapeType="1"/>
              </p:cNvSpPr>
              <p:nvPr/>
            </p:nvSpPr>
            <p:spPr bwMode="auto">
              <a:xfrm>
                <a:off x="948" y="3498"/>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61" name="Line 49"/>
              <p:cNvSpPr>
                <a:spLocks noChangeShapeType="1"/>
              </p:cNvSpPr>
              <p:nvPr/>
            </p:nvSpPr>
            <p:spPr bwMode="auto">
              <a:xfrm>
                <a:off x="948" y="2814"/>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62" name="Line 50"/>
              <p:cNvSpPr>
                <a:spLocks noChangeShapeType="1"/>
              </p:cNvSpPr>
              <p:nvPr/>
            </p:nvSpPr>
            <p:spPr bwMode="auto">
              <a:xfrm>
                <a:off x="948" y="2124"/>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63" name="Line 51"/>
              <p:cNvSpPr>
                <a:spLocks noChangeShapeType="1"/>
              </p:cNvSpPr>
              <p:nvPr/>
            </p:nvSpPr>
            <p:spPr bwMode="auto">
              <a:xfrm>
                <a:off x="948" y="1440"/>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64" name="Line 52"/>
              <p:cNvSpPr>
                <a:spLocks noChangeShapeType="1"/>
              </p:cNvSpPr>
              <p:nvPr/>
            </p:nvSpPr>
            <p:spPr bwMode="auto">
              <a:xfrm>
                <a:off x="948" y="750"/>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65" name="Line 53"/>
              <p:cNvSpPr>
                <a:spLocks noChangeShapeType="1"/>
              </p:cNvSpPr>
              <p:nvPr/>
            </p:nvSpPr>
            <p:spPr bwMode="auto">
              <a:xfrm>
                <a:off x="948" y="3498"/>
                <a:ext cx="447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66" name="Line 54"/>
              <p:cNvSpPr>
                <a:spLocks noChangeShapeType="1"/>
              </p:cNvSpPr>
              <p:nvPr/>
            </p:nvSpPr>
            <p:spPr bwMode="auto">
              <a:xfrm flipV="1">
                <a:off x="948"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67" name="Line 55"/>
              <p:cNvSpPr>
                <a:spLocks noChangeShapeType="1"/>
              </p:cNvSpPr>
              <p:nvPr/>
            </p:nvSpPr>
            <p:spPr bwMode="auto">
              <a:xfrm flipV="1">
                <a:off x="1266"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68" name="Line 56"/>
              <p:cNvSpPr>
                <a:spLocks noChangeShapeType="1"/>
              </p:cNvSpPr>
              <p:nvPr/>
            </p:nvSpPr>
            <p:spPr bwMode="auto">
              <a:xfrm flipV="1">
                <a:off x="1584"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69" name="Line 57"/>
              <p:cNvSpPr>
                <a:spLocks noChangeShapeType="1"/>
              </p:cNvSpPr>
              <p:nvPr/>
            </p:nvSpPr>
            <p:spPr bwMode="auto">
              <a:xfrm flipV="1">
                <a:off x="1908"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70" name="Line 58"/>
              <p:cNvSpPr>
                <a:spLocks noChangeShapeType="1"/>
              </p:cNvSpPr>
              <p:nvPr/>
            </p:nvSpPr>
            <p:spPr bwMode="auto">
              <a:xfrm flipV="1">
                <a:off x="2226"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71" name="Line 59"/>
              <p:cNvSpPr>
                <a:spLocks noChangeShapeType="1"/>
              </p:cNvSpPr>
              <p:nvPr/>
            </p:nvSpPr>
            <p:spPr bwMode="auto">
              <a:xfrm flipV="1">
                <a:off x="2544"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72" name="Line 60"/>
              <p:cNvSpPr>
                <a:spLocks noChangeShapeType="1"/>
              </p:cNvSpPr>
              <p:nvPr/>
            </p:nvSpPr>
            <p:spPr bwMode="auto">
              <a:xfrm flipV="1">
                <a:off x="2862"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73" name="Line 61"/>
              <p:cNvSpPr>
                <a:spLocks noChangeShapeType="1"/>
              </p:cNvSpPr>
              <p:nvPr/>
            </p:nvSpPr>
            <p:spPr bwMode="auto">
              <a:xfrm flipV="1">
                <a:off x="3186"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74" name="Line 62"/>
              <p:cNvSpPr>
                <a:spLocks noChangeShapeType="1"/>
              </p:cNvSpPr>
              <p:nvPr/>
            </p:nvSpPr>
            <p:spPr bwMode="auto">
              <a:xfrm flipV="1">
                <a:off x="3504"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75" name="Line 63"/>
              <p:cNvSpPr>
                <a:spLocks noChangeShapeType="1"/>
              </p:cNvSpPr>
              <p:nvPr/>
            </p:nvSpPr>
            <p:spPr bwMode="auto">
              <a:xfrm flipV="1">
                <a:off x="3822"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76" name="Line 64"/>
              <p:cNvSpPr>
                <a:spLocks noChangeShapeType="1"/>
              </p:cNvSpPr>
              <p:nvPr/>
            </p:nvSpPr>
            <p:spPr bwMode="auto">
              <a:xfrm flipV="1">
                <a:off x="4140"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77" name="Line 65"/>
              <p:cNvSpPr>
                <a:spLocks noChangeShapeType="1"/>
              </p:cNvSpPr>
              <p:nvPr/>
            </p:nvSpPr>
            <p:spPr bwMode="auto">
              <a:xfrm flipV="1">
                <a:off x="4458"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78" name="Line 66"/>
              <p:cNvSpPr>
                <a:spLocks noChangeShapeType="1"/>
              </p:cNvSpPr>
              <p:nvPr/>
            </p:nvSpPr>
            <p:spPr bwMode="auto">
              <a:xfrm flipV="1">
                <a:off x="4782"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79" name="Line 67"/>
              <p:cNvSpPr>
                <a:spLocks noChangeShapeType="1"/>
              </p:cNvSpPr>
              <p:nvPr/>
            </p:nvSpPr>
            <p:spPr bwMode="auto">
              <a:xfrm flipV="1">
                <a:off x="5100"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80" name="Line 68"/>
              <p:cNvSpPr>
                <a:spLocks noChangeShapeType="1"/>
              </p:cNvSpPr>
              <p:nvPr/>
            </p:nvSpPr>
            <p:spPr bwMode="auto">
              <a:xfrm flipV="1">
                <a:off x="5418"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2581" name="Freeform 69"/>
              <p:cNvSpPr>
                <a:spLocks/>
              </p:cNvSpPr>
              <p:nvPr/>
            </p:nvSpPr>
            <p:spPr bwMode="auto">
              <a:xfrm>
                <a:off x="1110" y="1764"/>
                <a:ext cx="4146" cy="1494"/>
              </a:xfrm>
              <a:custGeom>
                <a:avLst/>
                <a:gdLst>
                  <a:gd name="T0" fmla="*/ 0 w 691"/>
                  <a:gd name="T1" fmla="*/ 249 h 249"/>
                  <a:gd name="T2" fmla="*/ 53 w 691"/>
                  <a:gd name="T3" fmla="*/ 173 h 249"/>
                  <a:gd name="T4" fmla="*/ 106 w 691"/>
                  <a:gd name="T5" fmla="*/ 116 h 249"/>
                  <a:gd name="T6" fmla="*/ 159 w 691"/>
                  <a:gd name="T7" fmla="*/ 70 h 249"/>
                  <a:gd name="T8" fmla="*/ 212 w 691"/>
                  <a:gd name="T9" fmla="*/ 37 h 249"/>
                  <a:gd name="T10" fmla="*/ 266 w 691"/>
                  <a:gd name="T11" fmla="*/ 17 h 249"/>
                  <a:gd name="T12" fmla="*/ 319 w 691"/>
                  <a:gd name="T13" fmla="*/ 10 h 249"/>
                  <a:gd name="T14" fmla="*/ 372 w 691"/>
                  <a:gd name="T15" fmla="*/ 0 h 249"/>
                  <a:gd name="T16" fmla="*/ 425 w 691"/>
                  <a:gd name="T17" fmla="*/ 4 h 249"/>
                  <a:gd name="T18" fmla="*/ 479 w 691"/>
                  <a:gd name="T19" fmla="*/ 14 h 249"/>
                  <a:gd name="T20" fmla="*/ 532 w 691"/>
                  <a:gd name="T21" fmla="*/ 17 h 249"/>
                  <a:gd name="T22" fmla="*/ 585 w 691"/>
                  <a:gd name="T23" fmla="*/ 43 h 249"/>
                  <a:gd name="T24" fmla="*/ 638 w 691"/>
                  <a:gd name="T25" fmla="*/ 73 h 249"/>
                  <a:gd name="T26" fmla="*/ 691 w 691"/>
                  <a:gd name="T27" fmla="*/ 15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1" h="249">
                    <a:moveTo>
                      <a:pt x="0" y="249"/>
                    </a:moveTo>
                    <a:lnTo>
                      <a:pt x="53" y="173"/>
                    </a:lnTo>
                    <a:lnTo>
                      <a:pt x="106" y="116"/>
                    </a:lnTo>
                    <a:lnTo>
                      <a:pt x="159" y="70"/>
                    </a:lnTo>
                    <a:lnTo>
                      <a:pt x="212" y="37"/>
                    </a:lnTo>
                    <a:lnTo>
                      <a:pt x="266" y="17"/>
                    </a:lnTo>
                    <a:lnTo>
                      <a:pt x="319" y="10"/>
                    </a:lnTo>
                    <a:lnTo>
                      <a:pt x="372" y="0"/>
                    </a:lnTo>
                    <a:lnTo>
                      <a:pt x="425" y="4"/>
                    </a:lnTo>
                    <a:lnTo>
                      <a:pt x="479" y="14"/>
                    </a:lnTo>
                    <a:lnTo>
                      <a:pt x="532" y="17"/>
                    </a:lnTo>
                    <a:lnTo>
                      <a:pt x="585" y="43"/>
                    </a:lnTo>
                    <a:lnTo>
                      <a:pt x="638" y="73"/>
                    </a:lnTo>
                    <a:lnTo>
                      <a:pt x="691" y="156"/>
                    </a:lnTo>
                  </a:path>
                </a:pathLst>
              </a:custGeom>
              <a:noFill/>
              <a:ln w="2857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92582" name="Freeform 70"/>
              <p:cNvSpPr>
                <a:spLocks/>
              </p:cNvSpPr>
              <p:nvPr/>
            </p:nvSpPr>
            <p:spPr bwMode="auto">
              <a:xfrm>
                <a:off x="1110" y="1368"/>
                <a:ext cx="4146" cy="1710"/>
              </a:xfrm>
              <a:custGeom>
                <a:avLst/>
                <a:gdLst>
                  <a:gd name="T0" fmla="*/ 0 w 691"/>
                  <a:gd name="T1" fmla="*/ 285 h 285"/>
                  <a:gd name="T2" fmla="*/ 53 w 691"/>
                  <a:gd name="T3" fmla="*/ 269 h 285"/>
                  <a:gd name="T4" fmla="*/ 106 w 691"/>
                  <a:gd name="T5" fmla="*/ 252 h 285"/>
                  <a:gd name="T6" fmla="*/ 159 w 691"/>
                  <a:gd name="T7" fmla="*/ 222 h 285"/>
                  <a:gd name="T8" fmla="*/ 212 w 691"/>
                  <a:gd name="T9" fmla="*/ 189 h 285"/>
                  <a:gd name="T10" fmla="*/ 266 w 691"/>
                  <a:gd name="T11" fmla="*/ 136 h 285"/>
                  <a:gd name="T12" fmla="*/ 319 w 691"/>
                  <a:gd name="T13" fmla="*/ 63 h 285"/>
                  <a:gd name="T14" fmla="*/ 372 w 691"/>
                  <a:gd name="T15" fmla="*/ 16 h 285"/>
                  <a:gd name="T16" fmla="*/ 425 w 691"/>
                  <a:gd name="T17" fmla="*/ 0 h 285"/>
                  <a:gd name="T18" fmla="*/ 479 w 691"/>
                  <a:gd name="T19" fmla="*/ 0 h 285"/>
                  <a:gd name="T20" fmla="*/ 532 w 691"/>
                  <a:gd name="T21" fmla="*/ 0 h 285"/>
                  <a:gd name="T22" fmla="*/ 585 w 691"/>
                  <a:gd name="T23" fmla="*/ 16 h 285"/>
                  <a:gd name="T24" fmla="*/ 638 w 691"/>
                  <a:gd name="T25" fmla="*/ 46 h 285"/>
                  <a:gd name="T26" fmla="*/ 691 w 691"/>
                  <a:gd name="T27" fmla="*/ 46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1" h="285">
                    <a:moveTo>
                      <a:pt x="0" y="285"/>
                    </a:moveTo>
                    <a:lnTo>
                      <a:pt x="53" y="269"/>
                    </a:lnTo>
                    <a:lnTo>
                      <a:pt x="106" y="252"/>
                    </a:lnTo>
                    <a:lnTo>
                      <a:pt x="159" y="222"/>
                    </a:lnTo>
                    <a:lnTo>
                      <a:pt x="212" y="189"/>
                    </a:lnTo>
                    <a:lnTo>
                      <a:pt x="266" y="136"/>
                    </a:lnTo>
                    <a:lnTo>
                      <a:pt x="319" y="63"/>
                    </a:lnTo>
                    <a:lnTo>
                      <a:pt x="372" y="16"/>
                    </a:lnTo>
                    <a:lnTo>
                      <a:pt x="425" y="0"/>
                    </a:lnTo>
                    <a:lnTo>
                      <a:pt x="479" y="0"/>
                    </a:lnTo>
                    <a:lnTo>
                      <a:pt x="532" y="0"/>
                    </a:lnTo>
                    <a:lnTo>
                      <a:pt x="585" y="16"/>
                    </a:lnTo>
                    <a:lnTo>
                      <a:pt x="638" y="46"/>
                    </a:lnTo>
                    <a:lnTo>
                      <a:pt x="691" y="46"/>
                    </a:lnTo>
                  </a:path>
                </a:pathLst>
              </a:custGeom>
              <a:noFill/>
              <a:ln w="285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92583" name="Freeform 71"/>
              <p:cNvSpPr>
                <a:spLocks/>
              </p:cNvSpPr>
              <p:nvPr/>
            </p:nvSpPr>
            <p:spPr bwMode="auto">
              <a:xfrm>
                <a:off x="1422" y="2538"/>
                <a:ext cx="30" cy="84"/>
              </a:xfrm>
              <a:custGeom>
                <a:avLst/>
                <a:gdLst>
                  <a:gd name="T0" fmla="*/ 0 w 30"/>
                  <a:gd name="T1" fmla="*/ 84 h 84"/>
                  <a:gd name="T2" fmla="*/ 18 w 30"/>
                  <a:gd name="T3" fmla="*/ 0 h 84"/>
                  <a:gd name="T4" fmla="*/ 30 w 30"/>
                  <a:gd name="T5" fmla="*/ 0 h 84"/>
                  <a:gd name="T6" fmla="*/ 12 w 30"/>
                  <a:gd name="T7" fmla="*/ 84 h 84"/>
                  <a:gd name="T8" fmla="*/ 0 w 30"/>
                  <a:gd name="T9" fmla="*/ 84 h 84"/>
                </a:gdLst>
                <a:ahLst/>
                <a:cxnLst>
                  <a:cxn ang="0">
                    <a:pos x="T0" y="T1"/>
                  </a:cxn>
                  <a:cxn ang="0">
                    <a:pos x="T2" y="T3"/>
                  </a:cxn>
                  <a:cxn ang="0">
                    <a:pos x="T4" y="T5"/>
                  </a:cxn>
                  <a:cxn ang="0">
                    <a:pos x="T6" y="T7"/>
                  </a:cxn>
                  <a:cxn ang="0">
                    <a:pos x="T8" y="T9"/>
                  </a:cxn>
                </a:cxnLst>
                <a:rect l="0" t="0" r="r" b="b"/>
                <a:pathLst>
                  <a:path w="30" h="84">
                    <a:moveTo>
                      <a:pt x="0" y="84"/>
                    </a:moveTo>
                    <a:lnTo>
                      <a:pt x="18" y="0"/>
                    </a:lnTo>
                    <a:lnTo>
                      <a:pt x="30" y="0"/>
                    </a:lnTo>
                    <a:lnTo>
                      <a:pt x="12" y="84"/>
                    </a:lnTo>
                    <a:lnTo>
                      <a:pt x="0" y="84"/>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584" name="Freeform 72"/>
              <p:cNvSpPr>
                <a:spLocks/>
              </p:cNvSpPr>
              <p:nvPr/>
            </p:nvSpPr>
            <p:spPr bwMode="auto">
              <a:xfrm>
                <a:off x="1452" y="2412"/>
                <a:ext cx="30" cy="78"/>
              </a:xfrm>
              <a:custGeom>
                <a:avLst/>
                <a:gdLst>
                  <a:gd name="T0" fmla="*/ 0 w 30"/>
                  <a:gd name="T1" fmla="*/ 78 h 78"/>
                  <a:gd name="T2" fmla="*/ 18 w 30"/>
                  <a:gd name="T3" fmla="*/ 0 h 78"/>
                  <a:gd name="T4" fmla="*/ 30 w 30"/>
                  <a:gd name="T5" fmla="*/ 0 h 78"/>
                  <a:gd name="T6" fmla="*/ 12 w 30"/>
                  <a:gd name="T7" fmla="*/ 78 h 78"/>
                  <a:gd name="T8" fmla="*/ 0 w 30"/>
                  <a:gd name="T9" fmla="*/ 78 h 78"/>
                </a:gdLst>
                <a:ahLst/>
                <a:cxnLst>
                  <a:cxn ang="0">
                    <a:pos x="T0" y="T1"/>
                  </a:cxn>
                  <a:cxn ang="0">
                    <a:pos x="T2" y="T3"/>
                  </a:cxn>
                  <a:cxn ang="0">
                    <a:pos x="T4" y="T5"/>
                  </a:cxn>
                  <a:cxn ang="0">
                    <a:pos x="T6" y="T7"/>
                  </a:cxn>
                  <a:cxn ang="0">
                    <a:pos x="T8" y="T9"/>
                  </a:cxn>
                </a:cxnLst>
                <a:rect l="0" t="0" r="r" b="b"/>
                <a:pathLst>
                  <a:path w="30" h="78">
                    <a:moveTo>
                      <a:pt x="0" y="78"/>
                    </a:moveTo>
                    <a:lnTo>
                      <a:pt x="18" y="0"/>
                    </a:lnTo>
                    <a:lnTo>
                      <a:pt x="30" y="0"/>
                    </a:lnTo>
                    <a:lnTo>
                      <a:pt x="12" y="78"/>
                    </a:lnTo>
                    <a:lnTo>
                      <a:pt x="0" y="78"/>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585" name="Freeform 73"/>
              <p:cNvSpPr>
                <a:spLocks/>
              </p:cNvSpPr>
              <p:nvPr/>
            </p:nvSpPr>
            <p:spPr bwMode="auto">
              <a:xfrm>
                <a:off x="1482" y="2280"/>
                <a:ext cx="30" cy="84"/>
              </a:xfrm>
              <a:custGeom>
                <a:avLst/>
                <a:gdLst>
                  <a:gd name="T0" fmla="*/ 0 w 30"/>
                  <a:gd name="T1" fmla="*/ 84 h 84"/>
                  <a:gd name="T2" fmla="*/ 18 w 30"/>
                  <a:gd name="T3" fmla="*/ 0 h 84"/>
                  <a:gd name="T4" fmla="*/ 30 w 30"/>
                  <a:gd name="T5" fmla="*/ 0 h 84"/>
                  <a:gd name="T6" fmla="*/ 12 w 30"/>
                  <a:gd name="T7" fmla="*/ 84 h 84"/>
                  <a:gd name="T8" fmla="*/ 0 w 30"/>
                  <a:gd name="T9" fmla="*/ 84 h 84"/>
                </a:gdLst>
                <a:ahLst/>
                <a:cxnLst>
                  <a:cxn ang="0">
                    <a:pos x="T0" y="T1"/>
                  </a:cxn>
                  <a:cxn ang="0">
                    <a:pos x="T2" y="T3"/>
                  </a:cxn>
                  <a:cxn ang="0">
                    <a:pos x="T4" y="T5"/>
                  </a:cxn>
                  <a:cxn ang="0">
                    <a:pos x="T6" y="T7"/>
                  </a:cxn>
                  <a:cxn ang="0">
                    <a:pos x="T8" y="T9"/>
                  </a:cxn>
                </a:cxnLst>
                <a:rect l="0" t="0" r="r" b="b"/>
                <a:pathLst>
                  <a:path w="30" h="84">
                    <a:moveTo>
                      <a:pt x="0" y="84"/>
                    </a:moveTo>
                    <a:lnTo>
                      <a:pt x="18" y="0"/>
                    </a:lnTo>
                    <a:lnTo>
                      <a:pt x="30" y="0"/>
                    </a:lnTo>
                    <a:lnTo>
                      <a:pt x="12" y="84"/>
                    </a:lnTo>
                    <a:lnTo>
                      <a:pt x="0" y="84"/>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586" name="Freeform 74"/>
              <p:cNvSpPr>
                <a:spLocks/>
              </p:cNvSpPr>
              <p:nvPr/>
            </p:nvSpPr>
            <p:spPr bwMode="auto">
              <a:xfrm>
                <a:off x="1512" y="2154"/>
                <a:ext cx="30" cy="78"/>
              </a:xfrm>
              <a:custGeom>
                <a:avLst/>
                <a:gdLst>
                  <a:gd name="T0" fmla="*/ 0 w 30"/>
                  <a:gd name="T1" fmla="*/ 78 h 78"/>
                  <a:gd name="T2" fmla="*/ 18 w 30"/>
                  <a:gd name="T3" fmla="*/ 0 h 78"/>
                  <a:gd name="T4" fmla="*/ 30 w 30"/>
                  <a:gd name="T5" fmla="*/ 0 h 78"/>
                  <a:gd name="T6" fmla="*/ 12 w 30"/>
                  <a:gd name="T7" fmla="*/ 78 h 78"/>
                  <a:gd name="T8" fmla="*/ 0 w 30"/>
                  <a:gd name="T9" fmla="*/ 78 h 78"/>
                </a:gdLst>
                <a:ahLst/>
                <a:cxnLst>
                  <a:cxn ang="0">
                    <a:pos x="T0" y="T1"/>
                  </a:cxn>
                  <a:cxn ang="0">
                    <a:pos x="T2" y="T3"/>
                  </a:cxn>
                  <a:cxn ang="0">
                    <a:pos x="T4" y="T5"/>
                  </a:cxn>
                  <a:cxn ang="0">
                    <a:pos x="T6" y="T7"/>
                  </a:cxn>
                  <a:cxn ang="0">
                    <a:pos x="T8" y="T9"/>
                  </a:cxn>
                </a:cxnLst>
                <a:rect l="0" t="0" r="r" b="b"/>
                <a:pathLst>
                  <a:path w="30" h="78">
                    <a:moveTo>
                      <a:pt x="0" y="78"/>
                    </a:moveTo>
                    <a:lnTo>
                      <a:pt x="18" y="0"/>
                    </a:lnTo>
                    <a:lnTo>
                      <a:pt x="30" y="0"/>
                    </a:lnTo>
                    <a:lnTo>
                      <a:pt x="12" y="78"/>
                    </a:lnTo>
                    <a:lnTo>
                      <a:pt x="0" y="78"/>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587" name="Freeform 75"/>
              <p:cNvSpPr>
                <a:spLocks/>
              </p:cNvSpPr>
              <p:nvPr/>
            </p:nvSpPr>
            <p:spPr bwMode="auto">
              <a:xfrm>
                <a:off x="1536" y="2022"/>
                <a:ext cx="30" cy="84"/>
              </a:xfrm>
              <a:custGeom>
                <a:avLst/>
                <a:gdLst>
                  <a:gd name="T0" fmla="*/ 0 w 30"/>
                  <a:gd name="T1" fmla="*/ 84 h 84"/>
                  <a:gd name="T2" fmla="*/ 18 w 30"/>
                  <a:gd name="T3" fmla="*/ 0 h 84"/>
                  <a:gd name="T4" fmla="*/ 30 w 30"/>
                  <a:gd name="T5" fmla="*/ 0 h 84"/>
                  <a:gd name="T6" fmla="*/ 12 w 30"/>
                  <a:gd name="T7" fmla="*/ 84 h 84"/>
                  <a:gd name="T8" fmla="*/ 0 w 30"/>
                  <a:gd name="T9" fmla="*/ 84 h 84"/>
                </a:gdLst>
                <a:ahLst/>
                <a:cxnLst>
                  <a:cxn ang="0">
                    <a:pos x="T0" y="T1"/>
                  </a:cxn>
                  <a:cxn ang="0">
                    <a:pos x="T2" y="T3"/>
                  </a:cxn>
                  <a:cxn ang="0">
                    <a:pos x="T4" y="T5"/>
                  </a:cxn>
                  <a:cxn ang="0">
                    <a:pos x="T6" y="T7"/>
                  </a:cxn>
                  <a:cxn ang="0">
                    <a:pos x="T8" y="T9"/>
                  </a:cxn>
                </a:cxnLst>
                <a:rect l="0" t="0" r="r" b="b"/>
                <a:pathLst>
                  <a:path w="30" h="84">
                    <a:moveTo>
                      <a:pt x="0" y="84"/>
                    </a:moveTo>
                    <a:lnTo>
                      <a:pt x="18" y="0"/>
                    </a:lnTo>
                    <a:lnTo>
                      <a:pt x="30" y="0"/>
                    </a:lnTo>
                    <a:lnTo>
                      <a:pt x="12" y="84"/>
                    </a:lnTo>
                    <a:lnTo>
                      <a:pt x="0" y="84"/>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588" name="Freeform 76"/>
              <p:cNvSpPr>
                <a:spLocks/>
              </p:cNvSpPr>
              <p:nvPr/>
            </p:nvSpPr>
            <p:spPr bwMode="auto">
              <a:xfrm>
                <a:off x="1566" y="1896"/>
                <a:ext cx="30" cy="78"/>
              </a:xfrm>
              <a:custGeom>
                <a:avLst/>
                <a:gdLst>
                  <a:gd name="T0" fmla="*/ 0 w 30"/>
                  <a:gd name="T1" fmla="*/ 78 h 78"/>
                  <a:gd name="T2" fmla="*/ 18 w 30"/>
                  <a:gd name="T3" fmla="*/ 0 h 78"/>
                  <a:gd name="T4" fmla="*/ 30 w 30"/>
                  <a:gd name="T5" fmla="*/ 0 h 78"/>
                  <a:gd name="T6" fmla="*/ 12 w 30"/>
                  <a:gd name="T7" fmla="*/ 78 h 78"/>
                  <a:gd name="T8" fmla="*/ 0 w 30"/>
                  <a:gd name="T9" fmla="*/ 78 h 78"/>
                </a:gdLst>
                <a:ahLst/>
                <a:cxnLst>
                  <a:cxn ang="0">
                    <a:pos x="T0" y="T1"/>
                  </a:cxn>
                  <a:cxn ang="0">
                    <a:pos x="T2" y="T3"/>
                  </a:cxn>
                  <a:cxn ang="0">
                    <a:pos x="T4" y="T5"/>
                  </a:cxn>
                  <a:cxn ang="0">
                    <a:pos x="T6" y="T7"/>
                  </a:cxn>
                  <a:cxn ang="0">
                    <a:pos x="T8" y="T9"/>
                  </a:cxn>
                </a:cxnLst>
                <a:rect l="0" t="0" r="r" b="b"/>
                <a:pathLst>
                  <a:path w="30" h="78">
                    <a:moveTo>
                      <a:pt x="0" y="78"/>
                    </a:moveTo>
                    <a:lnTo>
                      <a:pt x="18" y="0"/>
                    </a:lnTo>
                    <a:lnTo>
                      <a:pt x="30" y="0"/>
                    </a:lnTo>
                    <a:lnTo>
                      <a:pt x="12" y="78"/>
                    </a:lnTo>
                    <a:lnTo>
                      <a:pt x="0" y="78"/>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589" name="Freeform 77"/>
              <p:cNvSpPr>
                <a:spLocks/>
              </p:cNvSpPr>
              <p:nvPr/>
            </p:nvSpPr>
            <p:spPr bwMode="auto">
              <a:xfrm>
                <a:off x="1596" y="1764"/>
                <a:ext cx="30" cy="84"/>
              </a:xfrm>
              <a:custGeom>
                <a:avLst/>
                <a:gdLst>
                  <a:gd name="T0" fmla="*/ 0 w 30"/>
                  <a:gd name="T1" fmla="*/ 84 h 84"/>
                  <a:gd name="T2" fmla="*/ 18 w 30"/>
                  <a:gd name="T3" fmla="*/ 0 h 84"/>
                  <a:gd name="T4" fmla="*/ 30 w 30"/>
                  <a:gd name="T5" fmla="*/ 0 h 84"/>
                  <a:gd name="T6" fmla="*/ 12 w 30"/>
                  <a:gd name="T7" fmla="*/ 84 h 84"/>
                  <a:gd name="T8" fmla="*/ 0 w 30"/>
                  <a:gd name="T9" fmla="*/ 84 h 84"/>
                </a:gdLst>
                <a:ahLst/>
                <a:cxnLst>
                  <a:cxn ang="0">
                    <a:pos x="T0" y="T1"/>
                  </a:cxn>
                  <a:cxn ang="0">
                    <a:pos x="T2" y="T3"/>
                  </a:cxn>
                  <a:cxn ang="0">
                    <a:pos x="T4" y="T5"/>
                  </a:cxn>
                  <a:cxn ang="0">
                    <a:pos x="T6" y="T7"/>
                  </a:cxn>
                  <a:cxn ang="0">
                    <a:pos x="T8" y="T9"/>
                  </a:cxn>
                </a:cxnLst>
                <a:rect l="0" t="0" r="r" b="b"/>
                <a:pathLst>
                  <a:path w="30" h="84">
                    <a:moveTo>
                      <a:pt x="0" y="84"/>
                    </a:moveTo>
                    <a:lnTo>
                      <a:pt x="18" y="0"/>
                    </a:lnTo>
                    <a:lnTo>
                      <a:pt x="30" y="0"/>
                    </a:lnTo>
                    <a:lnTo>
                      <a:pt x="12" y="84"/>
                    </a:lnTo>
                    <a:lnTo>
                      <a:pt x="0" y="84"/>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590" name="Freeform 78"/>
              <p:cNvSpPr>
                <a:spLocks/>
              </p:cNvSpPr>
              <p:nvPr/>
            </p:nvSpPr>
            <p:spPr bwMode="auto">
              <a:xfrm>
                <a:off x="1626" y="1632"/>
                <a:ext cx="30" cy="84"/>
              </a:xfrm>
              <a:custGeom>
                <a:avLst/>
                <a:gdLst>
                  <a:gd name="T0" fmla="*/ 0 w 30"/>
                  <a:gd name="T1" fmla="*/ 84 h 84"/>
                  <a:gd name="T2" fmla="*/ 18 w 30"/>
                  <a:gd name="T3" fmla="*/ 0 h 84"/>
                  <a:gd name="T4" fmla="*/ 30 w 30"/>
                  <a:gd name="T5" fmla="*/ 0 h 84"/>
                  <a:gd name="T6" fmla="*/ 12 w 30"/>
                  <a:gd name="T7" fmla="*/ 84 h 84"/>
                  <a:gd name="T8" fmla="*/ 0 w 30"/>
                  <a:gd name="T9" fmla="*/ 84 h 84"/>
                </a:gdLst>
                <a:ahLst/>
                <a:cxnLst>
                  <a:cxn ang="0">
                    <a:pos x="T0" y="T1"/>
                  </a:cxn>
                  <a:cxn ang="0">
                    <a:pos x="T2" y="T3"/>
                  </a:cxn>
                  <a:cxn ang="0">
                    <a:pos x="T4" y="T5"/>
                  </a:cxn>
                  <a:cxn ang="0">
                    <a:pos x="T6" y="T7"/>
                  </a:cxn>
                  <a:cxn ang="0">
                    <a:pos x="T8" y="T9"/>
                  </a:cxn>
                </a:cxnLst>
                <a:rect l="0" t="0" r="r" b="b"/>
                <a:pathLst>
                  <a:path w="30" h="84">
                    <a:moveTo>
                      <a:pt x="0" y="84"/>
                    </a:moveTo>
                    <a:lnTo>
                      <a:pt x="18" y="0"/>
                    </a:lnTo>
                    <a:lnTo>
                      <a:pt x="30" y="0"/>
                    </a:lnTo>
                    <a:lnTo>
                      <a:pt x="12" y="84"/>
                    </a:lnTo>
                    <a:lnTo>
                      <a:pt x="0" y="84"/>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591" name="Freeform 79"/>
              <p:cNvSpPr>
                <a:spLocks/>
              </p:cNvSpPr>
              <p:nvPr/>
            </p:nvSpPr>
            <p:spPr bwMode="auto">
              <a:xfrm>
                <a:off x="1656" y="1506"/>
                <a:ext cx="30" cy="84"/>
              </a:xfrm>
              <a:custGeom>
                <a:avLst/>
                <a:gdLst>
                  <a:gd name="T0" fmla="*/ 0 w 30"/>
                  <a:gd name="T1" fmla="*/ 84 h 84"/>
                  <a:gd name="T2" fmla="*/ 18 w 30"/>
                  <a:gd name="T3" fmla="*/ 0 h 84"/>
                  <a:gd name="T4" fmla="*/ 30 w 30"/>
                  <a:gd name="T5" fmla="*/ 0 h 84"/>
                  <a:gd name="T6" fmla="*/ 12 w 30"/>
                  <a:gd name="T7" fmla="*/ 84 h 84"/>
                  <a:gd name="T8" fmla="*/ 0 w 30"/>
                  <a:gd name="T9" fmla="*/ 84 h 84"/>
                </a:gdLst>
                <a:ahLst/>
                <a:cxnLst>
                  <a:cxn ang="0">
                    <a:pos x="T0" y="T1"/>
                  </a:cxn>
                  <a:cxn ang="0">
                    <a:pos x="T2" y="T3"/>
                  </a:cxn>
                  <a:cxn ang="0">
                    <a:pos x="T4" y="T5"/>
                  </a:cxn>
                  <a:cxn ang="0">
                    <a:pos x="T6" y="T7"/>
                  </a:cxn>
                  <a:cxn ang="0">
                    <a:pos x="T8" y="T9"/>
                  </a:cxn>
                </a:cxnLst>
                <a:rect l="0" t="0" r="r" b="b"/>
                <a:pathLst>
                  <a:path w="30" h="84">
                    <a:moveTo>
                      <a:pt x="0" y="84"/>
                    </a:moveTo>
                    <a:lnTo>
                      <a:pt x="18" y="0"/>
                    </a:lnTo>
                    <a:lnTo>
                      <a:pt x="30" y="0"/>
                    </a:lnTo>
                    <a:lnTo>
                      <a:pt x="12" y="84"/>
                    </a:lnTo>
                    <a:lnTo>
                      <a:pt x="0" y="84"/>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592" name="Freeform 80"/>
              <p:cNvSpPr>
                <a:spLocks/>
              </p:cNvSpPr>
              <p:nvPr/>
            </p:nvSpPr>
            <p:spPr bwMode="auto">
              <a:xfrm>
                <a:off x="1686" y="1374"/>
                <a:ext cx="30" cy="84"/>
              </a:xfrm>
              <a:custGeom>
                <a:avLst/>
                <a:gdLst>
                  <a:gd name="T0" fmla="*/ 0 w 30"/>
                  <a:gd name="T1" fmla="*/ 84 h 84"/>
                  <a:gd name="T2" fmla="*/ 18 w 30"/>
                  <a:gd name="T3" fmla="*/ 0 h 84"/>
                  <a:gd name="T4" fmla="*/ 30 w 30"/>
                  <a:gd name="T5" fmla="*/ 0 h 84"/>
                  <a:gd name="T6" fmla="*/ 12 w 30"/>
                  <a:gd name="T7" fmla="*/ 84 h 84"/>
                  <a:gd name="T8" fmla="*/ 0 w 30"/>
                  <a:gd name="T9" fmla="*/ 84 h 84"/>
                </a:gdLst>
                <a:ahLst/>
                <a:cxnLst>
                  <a:cxn ang="0">
                    <a:pos x="T0" y="T1"/>
                  </a:cxn>
                  <a:cxn ang="0">
                    <a:pos x="T2" y="T3"/>
                  </a:cxn>
                  <a:cxn ang="0">
                    <a:pos x="T4" y="T5"/>
                  </a:cxn>
                  <a:cxn ang="0">
                    <a:pos x="T6" y="T7"/>
                  </a:cxn>
                  <a:cxn ang="0">
                    <a:pos x="T8" y="T9"/>
                  </a:cxn>
                </a:cxnLst>
                <a:rect l="0" t="0" r="r" b="b"/>
                <a:pathLst>
                  <a:path w="30" h="84">
                    <a:moveTo>
                      <a:pt x="0" y="84"/>
                    </a:moveTo>
                    <a:lnTo>
                      <a:pt x="18" y="0"/>
                    </a:lnTo>
                    <a:lnTo>
                      <a:pt x="30" y="0"/>
                    </a:lnTo>
                    <a:lnTo>
                      <a:pt x="12" y="84"/>
                    </a:lnTo>
                    <a:lnTo>
                      <a:pt x="0" y="84"/>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593" name="Freeform 81"/>
              <p:cNvSpPr>
                <a:spLocks/>
              </p:cNvSpPr>
              <p:nvPr/>
            </p:nvSpPr>
            <p:spPr bwMode="auto">
              <a:xfrm>
                <a:off x="1710" y="1248"/>
                <a:ext cx="30" cy="84"/>
              </a:xfrm>
              <a:custGeom>
                <a:avLst/>
                <a:gdLst>
                  <a:gd name="T0" fmla="*/ 0 w 30"/>
                  <a:gd name="T1" fmla="*/ 84 h 84"/>
                  <a:gd name="T2" fmla="*/ 18 w 30"/>
                  <a:gd name="T3" fmla="*/ 0 h 84"/>
                  <a:gd name="T4" fmla="*/ 30 w 30"/>
                  <a:gd name="T5" fmla="*/ 0 h 84"/>
                  <a:gd name="T6" fmla="*/ 12 w 30"/>
                  <a:gd name="T7" fmla="*/ 84 h 84"/>
                  <a:gd name="T8" fmla="*/ 0 w 30"/>
                  <a:gd name="T9" fmla="*/ 84 h 84"/>
                </a:gdLst>
                <a:ahLst/>
                <a:cxnLst>
                  <a:cxn ang="0">
                    <a:pos x="T0" y="T1"/>
                  </a:cxn>
                  <a:cxn ang="0">
                    <a:pos x="T2" y="T3"/>
                  </a:cxn>
                  <a:cxn ang="0">
                    <a:pos x="T4" y="T5"/>
                  </a:cxn>
                  <a:cxn ang="0">
                    <a:pos x="T6" y="T7"/>
                  </a:cxn>
                  <a:cxn ang="0">
                    <a:pos x="T8" y="T9"/>
                  </a:cxn>
                </a:cxnLst>
                <a:rect l="0" t="0" r="r" b="b"/>
                <a:pathLst>
                  <a:path w="30" h="84">
                    <a:moveTo>
                      <a:pt x="0" y="84"/>
                    </a:moveTo>
                    <a:lnTo>
                      <a:pt x="18" y="0"/>
                    </a:lnTo>
                    <a:lnTo>
                      <a:pt x="30" y="0"/>
                    </a:lnTo>
                    <a:lnTo>
                      <a:pt x="12" y="84"/>
                    </a:lnTo>
                    <a:lnTo>
                      <a:pt x="0" y="84"/>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594" name="Freeform 82"/>
              <p:cNvSpPr>
                <a:spLocks/>
              </p:cNvSpPr>
              <p:nvPr/>
            </p:nvSpPr>
            <p:spPr bwMode="auto">
              <a:xfrm>
                <a:off x="1752" y="1206"/>
                <a:ext cx="60" cy="66"/>
              </a:xfrm>
              <a:custGeom>
                <a:avLst/>
                <a:gdLst>
                  <a:gd name="T0" fmla="*/ 6 w 60"/>
                  <a:gd name="T1" fmla="*/ 0 h 66"/>
                  <a:gd name="T2" fmla="*/ 60 w 60"/>
                  <a:gd name="T3" fmla="*/ 60 h 66"/>
                  <a:gd name="T4" fmla="*/ 54 w 60"/>
                  <a:gd name="T5" fmla="*/ 66 h 66"/>
                  <a:gd name="T6" fmla="*/ 0 w 60"/>
                  <a:gd name="T7" fmla="*/ 6 h 66"/>
                  <a:gd name="T8" fmla="*/ 6 w 60"/>
                  <a:gd name="T9" fmla="*/ 0 h 66"/>
                </a:gdLst>
                <a:ahLst/>
                <a:cxnLst>
                  <a:cxn ang="0">
                    <a:pos x="T0" y="T1"/>
                  </a:cxn>
                  <a:cxn ang="0">
                    <a:pos x="T2" y="T3"/>
                  </a:cxn>
                  <a:cxn ang="0">
                    <a:pos x="T4" y="T5"/>
                  </a:cxn>
                  <a:cxn ang="0">
                    <a:pos x="T6" y="T7"/>
                  </a:cxn>
                  <a:cxn ang="0">
                    <a:pos x="T8" y="T9"/>
                  </a:cxn>
                </a:cxnLst>
                <a:rect l="0" t="0" r="r" b="b"/>
                <a:pathLst>
                  <a:path w="60" h="66">
                    <a:moveTo>
                      <a:pt x="6" y="0"/>
                    </a:moveTo>
                    <a:lnTo>
                      <a:pt x="60" y="60"/>
                    </a:lnTo>
                    <a:lnTo>
                      <a:pt x="54" y="66"/>
                    </a:lnTo>
                    <a:lnTo>
                      <a:pt x="0" y="6"/>
                    </a:lnTo>
                    <a:lnTo>
                      <a:pt x="6"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595" name="Freeform 83"/>
              <p:cNvSpPr>
                <a:spLocks/>
              </p:cNvSpPr>
              <p:nvPr/>
            </p:nvSpPr>
            <p:spPr bwMode="auto">
              <a:xfrm>
                <a:off x="1842" y="1302"/>
                <a:ext cx="60" cy="66"/>
              </a:xfrm>
              <a:custGeom>
                <a:avLst/>
                <a:gdLst>
                  <a:gd name="T0" fmla="*/ 6 w 60"/>
                  <a:gd name="T1" fmla="*/ 0 h 66"/>
                  <a:gd name="T2" fmla="*/ 60 w 60"/>
                  <a:gd name="T3" fmla="*/ 60 h 66"/>
                  <a:gd name="T4" fmla="*/ 54 w 60"/>
                  <a:gd name="T5" fmla="*/ 66 h 66"/>
                  <a:gd name="T6" fmla="*/ 0 w 60"/>
                  <a:gd name="T7" fmla="*/ 6 h 66"/>
                  <a:gd name="T8" fmla="*/ 6 w 60"/>
                  <a:gd name="T9" fmla="*/ 0 h 66"/>
                </a:gdLst>
                <a:ahLst/>
                <a:cxnLst>
                  <a:cxn ang="0">
                    <a:pos x="T0" y="T1"/>
                  </a:cxn>
                  <a:cxn ang="0">
                    <a:pos x="T2" y="T3"/>
                  </a:cxn>
                  <a:cxn ang="0">
                    <a:pos x="T4" y="T5"/>
                  </a:cxn>
                  <a:cxn ang="0">
                    <a:pos x="T6" y="T7"/>
                  </a:cxn>
                  <a:cxn ang="0">
                    <a:pos x="T8" y="T9"/>
                  </a:cxn>
                </a:cxnLst>
                <a:rect l="0" t="0" r="r" b="b"/>
                <a:pathLst>
                  <a:path w="60" h="66">
                    <a:moveTo>
                      <a:pt x="6" y="0"/>
                    </a:moveTo>
                    <a:lnTo>
                      <a:pt x="60" y="60"/>
                    </a:lnTo>
                    <a:lnTo>
                      <a:pt x="54" y="66"/>
                    </a:lnTo>
                    <a:lnTo>
                      <a:pt x="0" y="6"/>
                    </a:lnTo>
                    <a:lnTo>
                      <a:pt x="6"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596" name="Freeform 84"/>
              <p:cNvSpPr>
                <a:spLocks/>
              </p:cNvSpPr>
              <p:nvPr/>
            </p:nvSpPr>
            <p:spPr bwMode="auto">
              <a:xfrm>
                <a:off x="1932" y="1398"/>
                <a:ext cx="66" cy="72"/>
              </a:xfrm>
              <a:custGeom>
                <a:avLst/>
                <a:gdLst>
                  <a:gd name="T0" fmla="*/ 6 w 66"/>
                  <a:gd name="T1" fmla="*/ 0 h 72"/>
                  <a:gd name="T2" fmla="*/ 66 w 66"/>
                  <a:gd name="T3" fmla="*/ 66 h 72"/>
                  <a:gd name="T4" fmla="*/ 60 w 66"/>
                  <a:gd name="T5" fmla="*/ 72 h 72"/>
                  <a:gd name="T6" fmla="*/ 0 w 66"/>
                  <a:gd name="T7" fmla="*/ 6 h 72"/>
                  <a:gd name="T8" fmla="*/ 6 w 66"/>
                  <a:gd name="T9" fmla="*/ 0 h 72"/>
                </a:gdLst>
                <a:ahLst/>
                <a:cxnLst>
                  <a:cxn ang="0">
                    <a:pos x="T0" y="T1"/>
                  </a:cxn>
                  <a:cxn ang="0">
                    <a:pos x="T2" y="T3"/>
                  </a:cxn>
                  <a:cxn ang="0">
                    <a:pos x="T4" y="T5"/>
                  </a:cxn>
                  <a:cxn ang="0">
                    <a:pos x="T6" y="T7"/>
                  </a:cxn>
                  <a:cxn ang="0">
                    <a:pos x="T8" y="T9"/>
                  </a:cxn>
                </a:cxnLst>
                <a:rect l="0" t="0" r="r" b="b"/>
                <a:pathLst>
                  <a:path w="66" h="72">
                    <a:moveTo>
                      <a:pt x="6" y="0"/>
                    </a:moveTo>
                    <a:lnTo>
                      <a:pt x="66" y="66"/>
                    </a:lnTo>
                    <a:lnTo>
                      <a:pt x="60" y="72"/>
                    </a:lnTo>
                    <a:lnTo>
                      <a:pt x="0" y="6"/>
                    </a:lnTo>
                    <a:lnTo>
                      <a:pt x="6"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597" name="Freeform 85"/>
              <p:cNvSpPr>
                <a:spLocks/>
              </p:cNvSpPr>
              <p:nvPr/>
            </p:nvSpPr>
            <p:spPr bwMode="auto">
              <a:xfrm>
                <a:off x="2022" y="1500"/>
                <a:ext cx="48" cy="48"/>
              </a:xfrm>
              <a:custGeom>
                <a:avLst/>
                <a:gdLst>
                  <a:gd name="T0" fmla="*/ 6 w 48"/>
                  <a:gd name="T1" fmla="*/ 0 h 48"/>
                  <a:gd name="T2" fmla="*/ 48 w 48"/>
                  <a:gd name="T3" fmla="*/ 42 h 48"/>
                  <a:gd name="T4" fmla="*/ 42 w 48"/>
                  <a:gd name="T5" fmla="*/ 48 h 48"/>
                  <a:gd name="T6" fmla="*/ 0 w 48"/>
                  <a:gd name="T7" fmla="*/ 6 h 48"/>
                  <a:gd name="T8" fmla="*/ 6 w 48"/>
                  <a:gd name="T9" fmla="*/ 0 h 48"/>
                </a:gdLst>
                <a:ahLst/>
                <a:cxnLst>
                  <a:cxn ang="0">
                    <a:pos x="T0" y="T1"/>
                  </a:cxn>
                  <a:cxn ang="0">
                    <a:pos x="T2" y="T3"/>
                  </a:cxn>
                  <a:cxn ang="0">
                    <a:pos x="T4" y="T5"/>
                  </a:cxn>
                  <a:cxn ang="0">
                    <a:pos x="T6" y="T7"/>
                  </a:cxn>
                  <a:cxn ang="0">
                    <a:pos x="T8" y="T9"/>
                  </a:cxn>
                </a:cxnLst>
                <a:rect l="0" t="0" r="r" b="b"/>
                <a:pathLst>
                  <a:path w="48" h="48">
                    <a:moveTo>
                      <a:pt x="6" y="0"/>
                    </a:moveTo>
                    <a:lnTo>
                      <a:pt x="48" y="42"/>
                    </a:lnTo>
                    <a:lnTo>
                      <a:pt x="42" y="48"/>
                    </a:lnTo>
                    <a:lnTo>
                      <a:pt x="0" y="6"/>
                    </a:lnTo>
                    <a:lnTo>
                      <a:pt x="6"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598" name="Freeform 86"/>
              <p:cNvSpPr>
                <a:spLocks/>
              </p:cNvSpPr>
              <p:nvPr/>
            </p:nvSpPr>
            <p:spPr bwMode="auto">
              <a:xfrm>
                <a:off x="2058" y="1518"/>
                <a:ext cx="24" cy="30"/>
              </a:xfrm>
              <a:custGeom>
                <a:avLst/>
                <a:gdLst>
                  <a:gd name="T0" fmla="*/ 0 w 24"/>
                  <a:gd name="T1" fmla="*/ 24 h 30"/>
                  <a:gd name="T2" fmla="*/ 12 w 24"/>
                  <a:gd name="T3" fmla="*/ 0 h 30"/>
                  <a:gd name="T4" fmla="*/ 24 w 24"/>
                  <a:gd name="T5" fmla="*/ 6 h 30"/>
                  <a:gd name="T6" fmla="*/ 12 w 24"/>
                  <a:gd name="T7" fmla="*/ 30 h 30"/>
                  <a:gd name="T8" fmla="*/ 0 w 24"/>
                  <a:gd name="T9" fmla="*/ 24 h 30"/>
                </a:gdLst>
                <a:ahLst/>
                <a:cxnLst>
                  <a:cxn ang="0">
                    <a:pos x="T0" y="T1"/>
                  </a:cxn>
                  <a:cxn ang="0">
                    <a:pos x="T2" y="T3"/>
                  </a:cxn>
                  <a:cxn ang="0">
                    <a:pos x="T4" y="T5"/>
                  </a:cxn>
                  <a:cxn ang="0">
                    <a:pos x="T6" y="T7"/>
                  </a:cxn>
                  <a:cxn ang="0">
                    <a:pos x="T8" y="T9"/>
                  </a:cxn>
                </a:cxnLst>
                <a:rect l="0" t="0" r="r" b="b"/>
                <a:pathLst>
                  <a:path w="24" h="30">
                    <a:moveTo>
                      <a:pt x="0" y="24"/>
                    </a:moveTo>
                    <a:lnTo>
                      <a:pt x="12" y="0"/>
                    </a:lnTo>
                    <a:lnTo>
                      <a:pt x="24" y="6"/>
                    </a:lnTo>
                    <a:lnTo>
                      <a:pt x="12" y="30"/>
                    </a:lnTo>
                    <a:lnTo>
                      <a:pt x="0" y="24"/>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599" name="Freeform 87"/>
              <p:cNvSpPr>
                <a:spLocks/>
              </p:cNvSpPr>
              <p:nvPr/>
            </p:nvSpPr>
            <p:spPr bwMode="auto">
              <a:xfrm>
                <a:off x="2094" y="1404"/>
                <a:ext cx="48" cy="78"/>
              </a:xfrm>
              <a:custGeom>
                <a:avLst/>
                <a:gdLst>
                  <a:gd name="T0" fmla="*/ 0 w 48"/>
                  <a:gd name="T1" fmla="*/ 72 h 78"/>
                  <a:gd name="T2" fmla="*/ 36 w 48"/>
                  <a:gd name="T3" fmla="*/ 0 h 78"/>
                  <a:gd name="T4" fmla="*/ 48 w 48"/>
                  <a:gd name="T5" fmla="*/ 6 h 78"/>
                  <a:gd name="T6" fmla="*/ 12 w 48"/>
                  <a:gd name="T7" fmla="*/ 78 h 78"/>
                  <a:gd name="T8" fmla="*/ 0 w 48"/>
                  <a:gd name="T9" fmla="*/ 72 h 78"/>
                </a:gdLst>
                <a:ahLst/>
                <a:cxnLst>
                  <a:cxn ang="0">
                    <a:pos x="T0" y="T1"/>
                  </a:cxn>
                  <a:cxn ang="0">
                    <a:pos x="T2" y="T3"/>
                  </a:cxn>
                  <a:cxn ang="0">
                    <a:pos x="T4" y="T5"/>
                  </a:cxn>
                  <a:cxn ang="0">
                    <a:pos x="T6" y="T7"/>
                  </a:cxn>
                  <a:cxn ang="0">
                    <a:pos x="T8" y="T9"/>
                  </a:cxn>
                </a:cxnLst>
                <a:rect l="0" t="0" r="r" b="b"/>
                <a:pathLst>
                  <a:path w="48" h="78">
                    <a:moveTo>
                      <a:pt x="0" y="72"/>
                    </a:moveTo>
                    <a:lnTo>
                      <a:pt x="36" y="0"/>
                    </a:lnTo>
                    <a:lnTo>
                      <a:pt x="48" y="6"/>
                    </a:lnTo>
                    <a:lnTo>
                      <a:pt x="12" y="78"/>
                    </a:lnTo>
                    <a:lnTo>
                      <a:pt x="0" y="72"/>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00" name="Freeform 88"/>
              <p:cNvSpPr>
                <a:spLocks/>
              </p:cNvSpPr>
              <p:nvPr/>
            </p:nvSpPr>
            <p:spPr bwMode="auto">
              <a:xfrm>
                <a:off x="2154" y="1284"/>
                <a:ext cx="48" cy="84"/>
              </a:xfrm>
              <a:custGeom>
                <a:avLst/>
                <a:gdLst>
                  <a:gd name="T0" fmla="*/ 0 w 48"/>
                  <a:gd name="T1" fmla="*/ 78 h 84"/>
                  <a:gd name="T2" fmla="*/ 36 w 48"/>
                  <a:gd name="T3" fmla="*/ 0 h 84"/>
                  <a:gd name="T4" fmla="*/ 48 w 48"/>
                  <a:gd name="T5" fmla="*/ 6 h 84"/>
                  <a:gd name="T6" fmla="*/ 12 w 48"/>
                  <a:gd name="T7" fmla="*/ 84 h 84"/>
                  <a:gd name="T8" fmla="*/ 0 w 48"/>
                  <a:gd name="T9" fmla="*/ 78 h 84"/>
                </a:gdLst>
                <a:ahLst/>
                <a:cxnLst>
                  <a:cxn ang="0">
                    <a:pos x="T0" y="T1"/>
                  </a:cxn>
                  <a:cxn ang="0">
                    <a:pos x="T2" y="T3"/>
                  </a:cxn>
                  <a:cxn ang="0">
                    <a:pos x="T4" y="T5"/>
                  </a:cxn>
                  <a:cxn ang="0">
                    <a:pos x="T6" y="T7"/>
                  </a:cxn>
                  <a:cxn ang="0">
                    <a:pos x="T8" y="T9"/>
                  </a:cxn>
                </a:cxnLst>
                <a:rect l="0" t="0" r="r" b="b"/>
                <a:pathLst>
                  <a:path w="48" h="84">
                    <a:moveTo>
                      <a:pt x="0" y="78"/>
                    </a:moveTo>
                    <a:lnTo>
                      <a:pt x="36" y="0"/>
                    </a:lnTo>
                    <a:lnTo>
                      <a:pt x="48" y="6"/>
                    </a:lnTo>
                    <a:lnTo>
                      <a:pt x="12" y="84"/>
                    </a:lnTo>
                    <a:lnTo>
                      <a:pt x="0" y="78"/>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01" name="Freeform 89"/>
              <p:cNvSpPr>
                <a:spLocks/>
              </p:cNvSpPr>
              <p:nvPr/>
            </p:nvSpPr>
            <p:spPr bwMode="auto">
              <a:xfrm>
                <a:off x="2214" y="1164"/>
                <a:ext cx="48" cy="84"/>
              </a:xfrm>
              <a:custGeom>
                <a:avLst/>
                <a:gdLst>
                  <a:gd name="T0" fmla="*/ 0 w 48"/>
                  <a:gd name="T1" fmla="*/ 78 h 84"/>
                  <a:gd name="T2" fmla="*/ 36 w 48"/>
                  <a:gd name="T3" fmla="*/ 0 h 84"/>
                  <a:gd name="T4" fmla="*/ 48 w 48"/>
                  <a:gd name="T5" fmla="*/ 6 h 84"/>
                  <a:gd name="T6" fmla="*/ 12 w 48"/>
                  <a:gd name="T7" fmla="*/ 84 h 84"/>
                  <a:gd name="T8" fmla="*/ 0 w 48"/>
                  <a:gd name="T9" fmla="*/ 78 h 84"/>
                </a:gdLst>
                <a:ahLst/>
                <a:cxnLst>
                  <a:cxn ang="0">
                    <a:pos x="T0" y="T1"/>
                  </a:cxn>
                  <a:cxn ang="0">
                    <a:pos x="T2" y="T3"/>
                  </a:cxn>
                  <a:cxn ang="0">
                    <a:pos x="T4" y="T5"/>
                  </a:cxn>
                  <a:cxn ang="0">
                    <a:pos x="T6" y="T7"/>
                  </a:cxn>
                  <a:cxn ang="0">
                    <a:pos x="T8" y="T9"/>
                  </a:cxn>
                </a:cxnLst>
                <a:rect l="0" t="0" r="r" b="b"/>
                <a:pathLst>
                  <a:path w="48" h="84">
                    <a:moveTo>
                      <a:pt x="0" y="78"/>
                    </a:moveTo>
                    <a:lnTo>
                      <a:pt x="36" y="0"/>
                    </a:lnTo>
                    <a:lnTo>
                      <a:pt x="48" y="6"/>
                    </a:lnTo>
                    <a:lnTo>
                      <a:pt x="12" y="84"/>
                    </a:lnTo>
                    <a:lnTo>
                      <a:pt x="0" y="78"/>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02" name="Freeform 90"/>
              <p:cNvSpPr>
                <a:spLocks/>
              </p:cNvSpPr>
              <p:nvPr/>
            </p:nvSpPr>
            <p:spPr bwMode="auto">
              <a:xfrm>
                <a:off x="2274" y="1050"/>
                <a:ext cx="48" cy="78"/>
              </a:xfrm>
              <a:custGeom>
                <a:avLst/>
                <a:gdLst>
                  <a:gd name="T0" fmla="*/ 0 w 48"/>
                  <a:gd name="T1" fmla="*/ 72 h 78"/>
                  <a:gd name="T2" fmla="*/ 36 w 48"/>
                  <a:gd name="T3" fmla="*/ 0 h 78"/>
                  <a:gd name="T4" fmla="*/ 48 w 48"/>
                  <a:gd name="T5" fmla="*/ 6 h 78"/>
                  <a:gd name="T6" fmla="*/ 12 w 48"/>
                  <a:gd name="T7" fmla="*/ 78 h 78"/>
                  <a:gd name="T8" fmla="*/ 0 w 48"/>
                  <a:gd name="T9" fmla="*/ 72 h 78"/>
                </a:gdLst>
                <a:ahLst/>
                <a:cxnLst>
                  <a:cxn ang="0">
                    <a:pos x="T0" y="T1"/>
                  </a:cxn>
                  <a:cxn ang="0">
                    <a:pos x="T2" y="T3"/>
                  </a:cxn>
                  <a:cxn ang="0">
                    <a:pos x="T4" y="T5"/>
                  </a:cxn>
                  <a:cxn ang="0">
                    <a:pos x="T6" y="T7"/>
                  </a:cxn>
                  <a:cxn ang="0">
                    <a:pos x="T8" y="T9"/>
                  </a:cxn>
                </a:cxnLst>
                <a:rect l="0" t="0" r="r" b="b"/>
                <a:pathLst>
                  <a:path w="48" h="78">
                    <a:moveTo>
                      <a:pt x="0" y="72"/>
                    </a:moveTo>
                    <a:lnTo>
                      <a:pt x="36" y="0"/>
                    </a:lnTo>
                    <a:lnTo>
                      <a:pt x="48" y="6"/>
                    </a:lnTo>
                    <a:lnTo>
                      <a:pt x="12" y="78"/>
                    </a:lnTo>
                    <a:lnTo>
                      <a:pt x="0" y="72"/>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03" name="Freeform 91"/>
              <p:cNvSpPr>
                <a:spLocks/>
              </p:cNvSpPr>
              <p:nvPr/>
            </p:nvSpPr>
            <p:spPr bwMode="auto">
              <a:xfrm>
                <a:off x="2334" y="930"/>
                <a:ext cx="54" cy="78"/>
              </a:xfrm>
              <a:custGeom>
                <a:avLst/>
                <a:gdLst>
                  <a:gd name="T0" fmla="*/ 0 w 54"/>
                  <a:gd name="T1" fmla="*/ 72 h 78"/>
                  <a:gd name="T2" fmla="*/ 42 w 54"/>
                  <a:gd name="T3" fmla="*/ 0 h 78"/>
                  <a:gd name="T4" fmla="*/ 54 w 54"/>
                  <a:gd name="T5" fmla="*/ 6 h 78"/>
                  <a:gd name="T6" fmla="*/ 12 w 54"/>
                  <a:gd name="T7" fmla="*/ 78 h 78"/>
                  <a:gd name="T8" fmla="*/ 0 w 54"/>
                  <a:gd name="T9" fmla="*/ 72 h 78"/>
                </a:gdLst>
                <a:ahLst/>
                <a:cxnLst>
                  <a:cxn ang="0">
                    <a:pos x="T0" y="T1"/>
                  </a:cxn>
                  <a:cxn ang="0">
                    <a:pos x="T2" y="T3"/>
                  </a:cxn>
                  <a:cxn ang="0">
                    <a:pos x="T4" y="T5"/>
                  </a:cxn>
                  <a:cxn ang="0">
                    <a:pos x="T6" y="T7"/>
                  </a:cxn>
                  <a:cxn ang="0">
                    <a:pos x="T8" y="T9"/>
                  </a:cxn>
                </a:cxnLst>
                <a:rect l="0" t="0" r="r" b="b"/>
                <a:pathLst>
                  <a:path w="54" h="78">
                    <a:moveTo>
                      <a:pt x="0" y="72"/>
                    </a:moveTo>
                    <a:lnTo>
                      <a:pt x="42" y="0"/>
                    </a:lnTo>
                    <a:lnTo>
                      <a:pt x="54" y="6"/>
                    </a:lnTo>
                    <a:lnTo>
                      <a:pt x="12" y="78"/>
                    </a:lnTo>
                    <a:lnTo>
                      <a:pt x="0" y="72"/>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04" name="Freeform 92"/>
              <p:cNvSpPr>
                <a:spLocks/>
              </p:cNvSpPr>
              <p:nvPr/>
            </p:nvSpPr>
            <p:spPr bwMode="auto">
              <a:xfrm>
                <a:off x="2400" y="960"/>
                <a:ext cx="54" cy="78"/>
              </a:xfrm>
              <a:custGeom>
                <a:avLst/>
                <a:gdLst>
                  <a:gd name="T0" fmla="*/ 12 w 54"/>
                  <a:gd name="T1" fmla="*/ 0 h 78"/>
                  <a:gd name="T2" fmla="*/ 54 w 54"/>
                  <a:gd name="T3" fmla="*/ 72 h 78"/>
                  <a:gd name="T4" fmla="*/ 42 w 54"/>
                  <a:gd name="T5" fmla="*/ 78 h 78"/>
                  <a:gd name="T6" fmla="*/ 0 w 54"/>
                  <a:gd name="T7" fmla="*/ 6 h 78"/>
                  <a:gd name="T8" fmla="*/ 12 w 54"/>
                  <a:gd name="T9" fmla="*/ 0 h 78"/>
                </a:gdLst>
                <a:ahLst/>
                <a:cxnLst>
                  <a:cxn ang="0">
                    <a:pos x="T0" y="T1"/>
                  </a:cxn>
                  <a:cxn ang="0">
                    <a:pos x="T2" y="T3"/>
                  </a:cxn>
                  <a:cxn ang="0">
                    <a:pos x="T4" y="T5"/>
                  </a:cxn>
                  <a:cxn ang="0">
                    <a:pos x="T6" y="T7"/>
                  </a:cxn>
                  <a:cxn ang="0">
                    <a:pos x="T8" y="T9"/>
                  </a:cxn>
                </a:cxnLst>
                <a:rect l="0" t="0" r="r" b="b"/>
                <a:pathLst>
                  <a:path w="54" h="78">
                    <a:moveTo>
                      <a:pt x="12" y="0"/>
                    </a:moveTo>
                    <a:lnTo>
                      <a:pt x="54" y="72"/>
                    </a:lnTo>
                    <a:lnTo>
                      <a:pt x="42" y="78"/>
                    </a:lnTo>
                    <a:lnTo>
                      <a:pt x="0" y="6"/>
                    </a:lnTo>
                    <a:lnTo>
                      <a:pt x="12"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05" name="Freeform 93"/>
              <p:cNvSpPr>
                <a:spLocks/>
              </p:cNvSpPr>
              <p:nvPr/>
            </p:nvSpPr>
            <p:spPr bwMode="auto">
              <a:xfrm>
                <a:off x="2472" y="1074"/>
                <a:ext cx="54" cy="78"/>
              </a:xfrm>
              <a:custGeom>
                <a:avLst/>
                <a:gdLst>
                  <a:gd name="T0" fmla="*/ 12 w 54"/>
                  <a:gd name="T1" fmla="*/ 0 h 78"/>
                  <a:gd name="T2" fmla="*/ 54 w 54"/>
                  <a:gd name="T3" fmla="*/ 72 h 78"/>
                  <a:gd name="T4" fmla="*/ 42 w 54"/>
                  <a:gd name="T5" fmla="*/ 78 h 78"/>
                  <a:gd name="T6" fmla="*/ 0 w 54"/>
                  <a:gd name="T7" fmla="*/ 6 h 78"/>
                  <a:gd name="T8" fmla="*/ 12 w 54"/>
                  <a:gd name="T9" fmla="*/ 0 h 78"/>
                </a:gdLst>
                <a:ahLst/>
                <a:cxnLst>
                  <a:cxn ang="0">
                    <a:pos x="T0" y="T1"/>
                  </a:cxn>
                  <a:cxn ang="0">
                    <a:pos x="T2" y="T3"/>
                  </a:cxn>
                  <a:cxn ang="0">
                    <a:pos x="T4" y="T5"/>
                  </a:cxn>
                  <a:cxn ang="0">
                    <a:pos x="T6" y="T7"/>
                  </a:cxn>
                  <a:cxn ang="0">
                    <a:pos x="T8" y="T9"/>
                  </a:cxn>
                </a:cxnLst>
                <a:rect l="0" t="0" r="r" b="b"/>
                <a:pathLst>
                  <a:path w="54" h="78">
                    <a:moveTo>
                      <a:pt x="12" y="0"/>
                    </a:moveTo>
                    <a:lnTo>
                      <a:pt x="54" y="72"/>
                    </a:lnTo>
                    <a:lnTo>
                      <a:pt x="42" y="78"/>
                    </a:lnTo>
                    <a:lnTo>
                      <a:pt x="0" y="6"/>
                    </a:lnTo>
                    <a:lnTo>
                      <a:pt x="12"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06" name="Freeform 94"/>
              <p:cNvSpPr>
                <a:spLocks/>
              </p:cNvSpPr>
              <p:nvPr/>
            </p:nvSpPr>
            <p:spPr bwMode="auto">
              <a:xfrm>
                <a:off x="2538" y="1182"/>
                <a:ext cx="60" cy="78"/>
              </a:xfrm>
              <a:custGeom>
                <a:avLst/>
                <a:gdLst>
                  <a:gd name="T0" fmla="*/ 12 w 60"/>
                  <a:gd name="T1" fmla="*/ 0 h 78"/>
                  <a:gd name="T2" fmla="*/ 60 w 60"/>
                  <a:gd name="T3" fmla="*/ 72 h 78"/>
                  <a:gd name="T4" fmla="*/ 48 w 60"/>
                  <a:gd name="T5" fmla="*/ 78 h 78"/>
                  <a:gd name="T6" fmla="*/ 0 w 60"/>
                  <a:gd name="T7" fmla="*/ 6 h 78"/>
                  <a:gd name="T8" fmla="*/ 12 w 60"/>
                  <a:gd name="T9" fmla="*/ 0 h 78"/>
                </a:gdLst>
                <a:ahLst/>
                <a:cxnLst>
                  <a:cxn ang="0">
                    <a:pos x="T0" y="T1"/>
                  </a:cxn>
                  <a:cxn ang="0">
                    <a:pos x="T2" y="T3"/>
                  </a:cxn>
                  <a:cxn ang="0">
                    <a:pos x="T4" y="T5"/>
                  </a:cxn>
                  <a:cxn ang="0">
                    <a:pos x="T6" y="T7"/>
                  </a:cxn>
                  <a:cxn ang="0">
                    <a:pos x="T8" y="T9"/>
                  </a:cxn>
                </a:cxnLst>
                <a:rect l="0" t="0" r="r" b="b"/>
                <a:pathLst>
                  <a:path w="60" h="78">
                    <a:moveTo>
                      <a:pt x="12" y="0"/>
                    </a:moveTo>
                    <a:lnTo>
                      <a:pt x="60" y="72"/>
                    </a:lnTo>
                    <a:lnTo>
                      <a:pt x="48" y="78"/>
                    </a:lnTo>
                    <a:lnTo>
                      <a:pt x="0" y="6"/>
                    </a:lnTo>
                    <a:lnTo>
                      <a:pt x="12"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07" name="Freeform 95"/>
              <p:cNvSpPr>
                <a:spLocks/>
              </p:cNvSpPr>
              <p:nvPr/>
            </p:nvSpPr>
            <p:spPr bwMode="auto">
              <a:xfrm>
                <a:off x="2610" y="1296"/>
                <a:ext cx="60" cy="78"/>
              </a:xfrm>
              <a:custGeom>
                <a:avLst/>
                <a:gdLst>
                  <a:gd name="T0" fmla="*/ 12 w 60"/>
                  <a:gd name="T1" fmla="*/ 0 h 78"/>
                  <a:gd name="T2" fmla="*/ 60 w 60"/>
                  <a:gd name="T3" fmla="*/ 72 h 78"/>
                  <a:gd name="T4" fmla="*/ 48 w 60"/>
                  <a:gd name="T5" fmla="*/ 78 h 78"/>
                  <a:gd name="T6" fmla="*/ 0 w 60"/>
                  <a:gd name="T7" fmla="*/ 6 h 78"/>
                  <a:gd name="T8" fmla="*/ 12 w 60"/>
                  <a:gd name="T9" fmla="*/ 0 h 78"/>
                </a:gdLst>
                <a:ahLst/>
                <a:cxnLst>
                  <a:cxn ang="0">
                    <a:pos x="T0" y="T1"/>
                  </a:cxn>
                  <a:cxn ang="0">
                    <a:pos x="T2" y="T3"/>
                  </a:cxn>
                  <a:cxn ang="0">
                    <a:pos x="T4" y="T5"/>
                  </a:cxn>
                  <a:cxn ang="0">
                    <a:pos x="T6" y="T7"/>
                  </a:cxn>
                  <a:cxn ang="0">
                    <a:pos x="T8" y="T9"/>
                  </a:cxn>
                </a:cxnLst>
                <a:rect l="0" t="0" r="r" b="b"/>
                <a:pathLst>
                  <a:path w="60" h="78">
                    <a:moveTo>
                      <a:pt x="12" y="0"/>
                    </a:moveTo>
                    <a:lnTo>
                      <a:pt x="60" y="72"/>
                    </a:lnTo>
                    <a:lnTo>
                      <a:pt x="48" y="78"/>
                    </a:lnTo>
                    <a:lnTo>
                      <a:pt x="0" y="6"/>
                    </a:lnTo>
                    <a:lnTo>
                      <a:pt x="12"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08" name="Freeform 96"/>
              <p:cNvSpPr>
                <a:spLocks/>
              </p:cNvSpPr>
              <p:nvPr/>
            </p:nvSpPr>
            <p:spPr bwMode="auto">
              <a:xfrm>
                <a:off x="2682" y="1410"/>
                <a:ext cx="30" cy="36"/>
              </a:xfrm>
              <a:custGeom>
                <a:avLst/>
                <a:gdLst>
                  <a:gd name="T0" fmla="*/ 12 w 30"/>
                  <a:gd name="T1" fmla="*/ 0 h 36"/>
                  <a:gd name="T2" fmla="*/ 30 w 30"/>
                  <a:gd name="T3" fmla="*/ 30 h 36"/>
                  <a:gd name="T4" fmla="*/ 18 w 30"/>
                  <a:gd name="T5" fmla="*/ 36 h 36"/>
                  <a:gd name="T6" fmla="*/ 0 w 30"/>
                  <a:gd name="T7" fmla="*/ 6 h 36"/>
                  <a:gd name="T8" fmla="*/ 12 w 30"/>
                  <a:gd name="T9" fmla="*/ 0 h 36"/>
                </a:gdLst>
                <a:ahLst/>
                <a:cxnLst>
                  <a:cxn ang="0">
                    <a:pos x="T0" y="T1"/>
                  </a:cxn>
                  <a:cxn ang="0">
                    <a:pos x="T2" y="T3"/>
                  </a:cxn>
                  <a:cxn ang="0">
                    <a:pos x="T4" y="T5"/>
                  </a:cxn>
                  <a:cxn ang="0">
                    <a:pos x="T6" y="T7"/>
                  </a:cxn>
                  <a:cxn ang="0">
                    <a:pos x="T8" y="T9"/>
                  </a:cxn>
                </a:cxnLst>
                <a:rect l="0" t="0" r="r" b="b"/>
                <a:pathLst>
                  <a:path w="30" h="36">
                    <a:moveTo>
                      <a:pt x="12" y="0"/>
                    </a:moveTo>
                    <a:lnTo>
                      <a:pt x="30" y="30"/>
                    </a:lnTo>
                    <a:lnTo>
                      <a:pt x="18" y="36"/>
                    </a:lnTo>
                    <a:lnTo>
                      <a:pt x="0" y="6"/>
                    </a:lnTo>
                    <a:lnTo>
                      <a:pt x="12"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09" name="Freeform 97"/>
              <p:cNvSpPr>
                <a:spLocks/>
              </p:cNvSpPr>
              <p:nvPr/>
            </p:nvSpPr>
            <p:spPr bwMode="auto">
              <a:xfrm>
                <a:off x="2706" y="1440"/>
                <a:ext cx="48" cy="24"/>
              </a:xfrm>
              <a:custGeom>
                <a:avLst/>
                <a:gdLst>
                  <a:gd name="T0" fmla="*/ 0 w 48"/>
                  <a:gd name="T1" fmla="*/ 0 h 24"/>
                  <a:gd name="T2" fmla="*/ 48 w 48"/>
                  <a:gd name="T3" fmla="*/ 12 h 24"/>
                  <a:gd name="T4" fmla="*/ 48 w 48"/>
                  <a:gd name="T5" fmla="*/ 24 h 24"/>
                  <a:gd name="T6" fmla="*/ 0 w 48"/>
                  <a:gd name="T7" fmla="*/ 12 h 24"/>
                  <a:gd name="T8" fmla="*/ 0 w 48"/>
                  <a:gd name="T9" fmla="*/ 0 h 24"/>
                </a:gdLst>
                <a:ahLst/>
                <a:cxnLst>
                  <a:cxn ang="0">
                    <a:pos x="T0" y="T1"/>
                  </a:cxn>
                  <a:cxn ang="0">
                    <a:pos x="T2" y="T3"/>
                  </a:cxn>
                  <a:cxn ang="0">
                    <a:pos x="T4" y="T5"/>
                  </a:cxn>
                  <a:cxn ang="0">
                    <a:pos x="T6" y="T7"/>
                  </a:cxn>
                  <a:cxn ang="0">
                    <a:pos x="T8" y="T9"/>
                  </a:cxn>
                </a:cxnLst>
                <a:rect l="0" t="0" r="r" b="b"/>
                <a:pathLst>
                  <a:path w="48" h="24">
                    <a:moveTo>
                      <a:pt x="0" y="0"/>
                    </a:moveTo>
                    <a:lnTo>
                      <a:pt x="48" y="12"/>
                    </a:lnTo>
                    <a:lnTo>
                      <a:pt x="48" y="24"/>
                    </a:lnTo>
                    <a:lnTo>
                      <a:pt x="0" y="12"/>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10" name="Freeform 98"/>
              <p:cNvSpPr>
                <a:spLocks/>
              </p:cNvSpPr>
              <p:nvPr/>
            </p:nvSpPr>
            <p:spPr bwMode="auto">
              <a:xfrm>
                <a:off x="2802" y="1458"/>
                <a:ext cx="84" cy="30"/>
              </a:xfrm>
              <a:custGeom>
                <a:avLst/>
                <a:gdLst>
                  <a:gd name="T0" fmla="*/ 0 w 84"/>
                  <a:gd name="T1" fmla="*/ 0 h 30"/>
                  <a:gd name="T2" fmla="*/ 84 w 84"/>
                  <a:gd name="T3" fmla="*/ 18 h 30"/>
                  <a:gd name="T4" fmla="*/ 84 w 84"/>
                  <a:gd name="T5" fmla="*/ 30 h 30"/>
                  <a:gd name="T6" fmla="*/ 0 w 84"/>
                  <a:gd name="T7" fmla="*/ 12 h 30"/>
                  <a:gd name="T8" fmla="*/ 0 w 84"/>
                  <a:gd name="T9" fmla="*/ 0 h 30"/>
                </a:gdLst>
                <a:ahLst/>
                <a:cxnLst>
                  <a:cxn ang="0">
                    <a:pos x="T0" y="T1"/>
                  </a:cxn>
                  <a:cxn ang="0">
                    <a:pos x="T2" y="T3"/>
                  </a:cxn>
                  <a:cxn ang="0">
                    <a:pos x="T4" y="T5"/>
                  </a:cxn>
                  <a:cxn ang="0">
                    <a:pos x="T6" y="T7"/>
                  </a:cxn>
                  <a:cxn ang="0">
                    <a:pos x="T8" y="T9"/>
                  </a:cxn>
                </a:cxnLst>
                <a:rect l="0" t="0" r="r" b="b"/>
                <a:pathLst>
                  <a:path w="84" h="30">
                    <a:moveTo>
                      <a:pt x="0" y="0"/>
                    </a:moveTo>
                    <a:lnTo>
                      <a:pt x="84" y="18"/>
                    </a:lnTo>
                    <a:lnTo>
                      <a:pt x="84" y="30"/>
                    </a:lnTo>
                    <a:lnTo>
                      <a:pt x="0" y="12"/>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11" name="Freeform 99"/>
              <p:cNvSpPr>
                <a:spLocks/>
              </p:cNvSpPr>
              <p:nvPr/>
            </p:nvSpPr>
            <p:spPr bwMode="auto">
              <a:xfrm>
                <a:off x="2934" y="1482"/>
                <a:ext cx="84" cy="30"/>
              </a:xfrm>
              <a:custGeom>
                <a:avLst/>
                <a:gdLst>
                  <a:gd name="T0" fmla="*/ 0 w 84"/>
                  <a:gd name="T1" fmla="*/ 0 h 30"/>
                  <a:gd name="T2" fmla="*/ 84 w 84"/>
                  <a:gd name="T3" fmla="*/ 18 h 30"/>
                  <a:gd name="T4" fmla="*/ 84 w 84"/>
                  <a:gd name="T5" fmla="*/ 30 h 30"/>
                  <a:gd name="T6" fmla="*/ 0 w 84"/>
                  <a:gd name="T7" fmla="*/ 12 h 30"/>
                  <a:gd name="T8" fmla="*/ 0 w 84"/>
                  <a:gd name="T9" fmla="*/ 0 h 30"/>
                </a:gdLst>
                <a:ahLst/>
                <a:cxnLst>
                  <a:cxn ang="0">
                    <a:pos x="T0" y="T1"/>
                  </a:cxn>
                  <a:cxn ang="0">
                    <a:pos x="T2" y="T3"/>
                  </a:cxn>
                  <a:cxn ang="0">
                    <a:pos x="T4" y="T5"/>
                  </a:cxn>
                  <a:cxn ang="0">
                    <a:pos x="T6" y="T7"/>
                  </a:cxn>
                  <a:cxn ang="0">
                    <a:pos x="T8" y="T9"/>
                  </a:cxn>
                </a:cxnLst>
                <a:rect l="0" t="0" r="r" b="b"/>
                <a:pathLst>
                  <a:path w="84" h="30">
                    <a:moveTo>
                      <a:pt x="0" y="0"/>
                    </a:moveTo>
                    <a:lnTo>
                      <a:pt x="84" y="18"/>
                    </a:lnTo>
                    <a:lnTo>
                      <a:pt x="84" y="30"/>
                    </a:lnTo>
                    <a:lnTo>
                      <a:pt x="0" y="12"/>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12" name="Freeform 100"/>
              <p:cNvSpPr>
                <a:spLocks/>
              </p:cNvSpPr>
              <p:nvPr/>
            </p:nvSpPr>
            <p:spPr bwMode="auto">
              <a:xfrm>
                <a:off x="3066" y="1482"/>
                <a:ext cx="84" cy="24"/>
              </a:xfrm>
              <a:custGeom>
                <a:avLst/>
                <a:gdLst>
                  <a:gd name="T0" fmla="*/ 0 w 84"/>
                  <a:gd name="T1" fmla="*/ 12 h 24"/>
                  <a:gd name="T2" fmla="*/ 84 w 84"/>
                  <a:gd name="T3" fmla="*/ 0 h 24"/>
                  <a:gd name="T4" fmla="*/ 84 w 84"/>
                  <a:gd name="T5" fmla="*/ 12 h 24"/>
                  <a:gd name="T6" fmla="*/ 0 w 84"/>
                  <a:gd name="T7" fmla="*/ 24 h 24"/>
                  <a:gd name="T8" fmla="*/ 0 w 84"/>
                  <a:gd name="T9" fmla="*/ 12 h 24"/>
                </a:gdLst>
                <a:ahLst/>
                <a:cxnLst>
                  <a:cxn ang="0">
                    <a:pos x="T0" y="T1"/>
                  </a:cxn>
                  <a:cxn ang="0">
                    <a:pos x="T2" y="T3"/>
                  </a:cxn>
                  <a:cxn ang="0">
                    <a:pos x="T4" y="T5"/>
                  </a:cxn>
                  <a:cxn ang="0">
                    <a:pos x="T6" y="T7"/>
                  </a:cxn>
                  <a:cxn ang="0">
                    <a:pos x="T8" y="T9"/>
                  </a:cxn>
                </a:cxnLst>
                <a:rect l="0" t="0" r="r" b="b"/>
                <a:pathLst>
                  <a:path w="84" h="24">
                    <a:moveTo>
                      <a:pt x="0" y="12"/>
                    </a:moveTo>
                    <a:lnTo>
                      <a:pt x="84" y="0"/>
                    </a:lnTo>
                    <a:lnTo>
                      <a:pt x="84" y="12"/>
                    </a:lnTo>
                    <a:lnTo>
                      <a:pt x="0" y="24"/>
                    </a:lnTo>
                    <a:lnTo>
                      <a:pt x="0" y="12"/>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13" name="Freeform 101"/>
              <p:cNvSpPr>
                <a:spLocks/>
              </p:cNvSpPr>
              <p:nvPr/>
            </p:nvSpPr>
            <p:spPr bwMode="auto">
              <a:xfrm>
                <a:off x="3198" y="1464"/>
                <a:ext cx="84" cy="24"/>
              </a:xfrm>
              <a:custGeom>
                <a:avLst/>
                <a:gdLst>
                  <a:gd name="T0" fmla="*/ 0 w 84"/>
                  <a:gd name="T1" fmla="*/ 12 h 24"/>
                  <a:gd name="T2" fmla="*/ 84 w 84"/>
                  <a:gd name="T3" fmla="*/ 0 h 24"/>
                  <a:gd name="T4" fmla="*/ 84 w 84"/>
                  <a:gd name="T5" fmla="*/ 12 h 24"/>
                  <a:gd name="T6" fmla="*/ 0 w 84"/>
                  <a:gd name="T7" fmla="*/ 24 h 24"/>
                  <a:gd name="T8" fmla="*/ 0 w 84"/>
                  <a:gd name="T9" fmla="*/ 12 h 24"/>
                </a:gdLst>
                <a:ahLst/>
                <a:cxnLst>
                  <a:cxn ang="0">
                    <a:pos x="T0" y="T1"/>
                  </a:cxn>
                  <a:cxn ang="0">
                    <a:pos x="T2" y="T3"/>
                  </a:cxn>
                  <a:cxn ang="0">
                    <a:pos x="T4" y="T5"/>
                  </a:cxn>
                  <a:cxn ang="0">
                    <a:pos x="T6" y="T7"/>
                  </a:cxn>
                  <a:cxn ang="0">
                    <a:pos x="T8" y="T9"/>
                  </a:cxn>
                </a:cxnLst>
                <a:rect l="0" t="0" r="r" b="b"/>
                <a:pathLst>
                  <a:path w="84" h="24">
                    <a:moveTo>
                      <a:pt x="0" y="12"/>
                    </a:moveTo>
                    <a:lnTo>
                      <a:pt x="84" y="0"/>
                    </a:lnTo>
                    <a:lnTo>
                      <a:pt x="84" y="12"/>
                    </a:lnTo>
                    <a:lnTo>
                      <a:pt x="0" y="24"/>
                    </a:lnTo>
                    <a:lnTo>
                      <a:pt x="0" y="12"/>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14" name="Rectangle 102"/>
              <p:cNvSpPr>
                <a:spLocks noChangeArrowheads="1"/>
              </p:cNvSpPr>
              <p:nvPr/>
            </p:nvSpPr>
            <p:spPr bwMode="auto">
              <a:xfrm>
                <a:off x="3330" y="1458"/>
                <a:ext cx="12" cy="12"/>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92615" name="Freeform 103"/>
              <p:cNvSpPr>
                <a:spLocks/>
              </p:cNvSpPr>
              <p:nvPr/>
            </p:nvSpPr>
            <p:spPr bwMode="auto">
              <a:xfrm>
                <a:off x="3342" y="1458"/>
                <a:ext cx="66" cy="54"/>
              </a:xfrm>
              <a:custGeom>
                <a:avLst/>
                <a:gdLst>
                  <a:gd name="T0" fmla="*/ 6 w 66"/>
                  <a:gd name="T1" fmla="*/ 0 h 54"/>
                  <a:gd name="T2" fmla="*/ 66 w 66"/>
                  <a:gd name="T3" fmla="*/ 42 h 54"/>
                  <a:gd name="T4" fmla="*/ 60 w 66"/>
                  <a:gd name="T5" fmla="*/ 54 h 54"/>
                  <a:gd name="T6" fmla="*/ 0 w 66"/>
                  <a:gd name="T7" fmla="*/ 12 h 54"/>
                  <a:gd name="T8" fmla="*/ 6 w 66"/>
                  <a:gd name="T9" fmla="*/ 0 h 54"/>
                </a:gdLst>
                <a:ahLst/>
                <a:cxnLst>
                  <a:cxn ang="0">
                    <a:pos x="T0" y="T1"/>
                  </a:cxn>
                  <a:cxn ang="0">
                    <a:pos x="T2" y="T3"/>
                  </a:cxn>
                  <a:cxn ang="0">
                    <a:pos x="T4" y="T5"/>
                  </a:cxn>
                  <a:cxn ang="0">
                    <a:pos x="T6" y="T7"/>
                  </a:cxn>
                  <a:cxn ang="0">
                    <a:pos x="T8" y="T9"/>
                  </a:cxn>
                </a:cxnLst>
                <a:rect l="0" t="0" r="r" b="b"/>
                <a:pathLst>
                  <a:path w="66" h="54">
                    <a:moveTo>
                      <a:pt x="6" y="0"/>
                    </a:moveTo>
                    <a:lnTo>
                      <a:pt x="66" y="42"/>
                    </a:lnTo>
                    <a:lnTo>
                      <a:pt x="60" y="54"/>
                    </a:lnTo>
                    <a:lnTo>
                      <a:pt x="0" y="12"/>
                    </a:lnTo>
                    <a:lnTo>
                      <a:pt x="6"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16" name="Freeform 104"/>
              <p:cNvSpPr>
                <a:spLocks/>
              </p:cNvSpPr>
              <p:nvPr/>
            </p:nvSpPr>
            <p:spPr bwMode="auto">
              <a:xfrm>
                <a:off x="3444" y="1524"/>
                <a:ext cx="78" cy="60"/>
              </a:xfrm>
              <a:custGeom>
                <a:avLst/>
                <a:gdLst>
                  <a:gd name="T0" fmla="*/ 6 w 78"/>
                  <a:gd name="T1" fmla="*/ 0 h 60"/>
                  <a:gd name="T2" fmla="*/ 78 w 78"/>
                  <a:gd name="T3" fmla="*/ 48 h 60"/>
                  <a:gd name="T4" fmla="*/ 72 w 78"/>
                  <a:gd name="T5" fmla="*/ 60 h 60"/>
                  <a:gd name="T6" fmla="*/ 0 w 78"/>
                  <a:gd name="T7" fmla="*/ 12 h 60"/>
                  <a:gd name="T8" fmla="*/ 6 w 78"/>
                  <a:gd name="T9" fmla="*/ 0 h 60"/>
                </a:gdLst>
                <a:ahLst/>
                <a:cxnLst>
                  <a:cxn ang="0">
                    <a:pos x="T0" y="T1"/>
                  </a:cxn>
                  <a:cxn ang="0">
                    <a:pos x="T2" y="T3"/>
                  </a:cxn>
                  <a:cxn ang="0">
                    <a:pos x="T4" y="T5"/>
                  </a:cxn>
                  <a:cxn ang="0">
                    <a:pos x="T6" y="T7"/>
                  </a:cxn>
                  <a:cxn ang="0">
                    <a:pos x="T8" y="T9"/>
                  </a:cxn>
                </a:cxnLst>
                <a:rect l="0" t="0" r="r" b="b"/>
                <a:pathLst>
                  <a:path w="78" h="60">
                    <a:moveTo>
                      <a:pt x="6" y="0"/>
                    </a:moveTo>
                    <a:lnTo>
                      <a:pt x="78" y="48"/>
                    </a:lnTo>
                    <a:lnTo>
                      <a:pt x="72" y="60"/>
                    </a:lnTo>
                    <a:lnTo>
                      <a:pt x="0" y="12"/>
                    </a:lnTo>
                    <a:lnTo>
                      <a:pt x="6"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17" name="Freeform 105"/>
              <p:cNvSpPr>
                <a:spLocks/>
              </p:cNvSpPr>
              <p:nvPr/>
            </p:nvSpPr>
            <p:spPr bwMode="auto">
              <a:xfrm>
                <a:off x="3558" y="1596"/>
                <a:ext cx="78" cy="60"/>
              </a:xfrm>
              <a:custGeom>
                <a:avLst/>
                <a:gdLst>
                  <a:gd name="T0" fmla="*/ 6 w 78"/>
                  <a:gd name="T1" fmla="*/ 0 h 60"/>
                  <a:gd name="T2" fmla="*/ 78 w 78"/>
                  <a:gd name="T3" fmla="*/ 48 h 60"/>
                  <a:gd name="T4" fmla="*/ 72 w 78"/>
                  <a:gd name="T5" fmla="*/ 60 h 60"/>
                  <a:gd name="T6" fmla="*/ 0 w 78"/>
                  <a:gd name="T7" fmla="*/ 12 h 60"/>
                  <a:gd name="T8" fmla="*/ 6 w 78"/>
                  <a:gd name="T9" fmla="*/ 0 h 60"/>
                </a:gdLst>
                <a:ahLst/>
                <a:cxnLst>
                  <a:cxn ang="0">
                    <a:pos x="T0" y="T1"/>
                  </a:cxn>
                  <a:cxn ang="0">
                    <a:pos x="T2" y="T3"/>
                  </a:cxn>
                  <a:cxn ang="0">
                    <a:pos x="T4" y="T5"/>
                  </a:cxn>
                  <a:cxn ang="0">
                    <a:pos x="T6" y="T7"/>
                  </a:cxn>
                  <a:cxn ang="0">
                    <a:pos x="T8" y="T9"/>
                  </a:cxn>
                </a:cxnLst>
                <a:rect l="0" t="0" r="r" b="b"/>
                <a:pathLst>
                  <a:path w="78" h="60">
                    <a:moveTo>
                      <a:pt x="6" y="0"/>
                    </a:moveTo>
                    <a:lnTo>
                      <a:pt x="78" y="48"/>
                    </a:lnTo>
                    <a:lnTo>
                      <a:pt x="72" y="60"/>
                    </a:lnTo>
                    <a:lnTo>
                      <a:pt x="0" y="12"/>
                    </a:lnTo>
                    <a:lnTo>
                      <a:pt x="6"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18" name="Freeform 106"/>
              <p:cNvSpPr>
                <a:spLocks/>
              </p:cNvSpPr>
              <p:nvPr/>
            </p:nvSpPr>
            <p:spPr bwMode="auto">
              <a:xfrm>
                <a:off x="3672" y="1644"/>
                <a:ext cx="84" cy="30"/>
              </a:xfrm>
              <a:custGeom>
                <a:avLst/>
                <a:gdLst>
                  <a:gd name="T0" fmla="*/ 0 w 84"/>
                  <a:gd name="T1" fmla="*/ 18 h 30"/>
                  <a:gd name="T2" fmla="*/ 84 w 84"/>
                  <a:gd name="T3" fmla="*/ 0 h 30"/>
                  <a:gd name="T4" fmla="*/ 84 w 84"/>
                  <a:gd name="T5" fmla="*/ 12 h 30"/>
                  <a:gd name="T6" fmla="*/ 0 w 84"/>
                  <a:gd name="T7" fmla="*/ 30 h 30"/>
                  <a:gd name="T8" fmla="*/ 0 w 84"/>
                  <a:gd name="T9" fmla="*/ 18 h 30"/>
                </a:gdLst>
                <a:ahLst/>
                <a:cxnLst>
                  <a:cxn ang="0">
                    <a:pos x="T0" y="T1"/>
                  </a:cxn>
                  <a:cxn ang="0">
                    <a:pos x="T2" y="T3"/>
                  </a:cxn>
                  <a:cxn ang="0">
                    <a:pos x="T4" y="T5"/>
                  </a:cxn>
                  <a:cxn ang="0">
                    <a:pos x="T6" y="T7"/>
                  </a:cxn>
                  <a:cxn ang="0">
                    <a:pos x="T8" y="T9"/>
                  </a:cxn>
                </a:cxnLst>
                <a:rect l="0" t="0" r="r" b="b"/>
                <a:pathLst>
                  <a:path w="84" h="30">
                    <a:moveTo>
                      <a:pt x="0" y="18"/>
                    </a:moveTo>
                    <a:lnTo>
                      <a:pt x="84" y="0"/>
                    </a:lnTo>
                    <a:lnTo>
                      <a:pt x="84" y="12"/>
                    </a:lnTo>
                    <a:lnTo>
                      <a:pt x="0" y="30"/>
                    </a:lnTo>
                    <a:lnTo>
                      <a:pt x="0" y="18"/>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19" name="Freeform 107"/>
              <p:cNvSpPr>
                <a:spLocks/>
              </p:cNvSpPr>
              <p:nvPr/>
            </p:nvSpPr>
            <p:spPr bwMode="auto">
              <a:xfrm>
                <a:off x="3804" y="1620"/>
                <a:ext cx="84" cy="30"/>
              </a:xfrm>
              <a:custGeom>
                <a:avLst/>
                <a:gdLst>
                  <a:gd name="T0" fmla="*/ 0 w 84"/>
                  <a:gd name="T1" fmla="*/ 18 h 30"/>
                  <a:gd name="T2" fmla="*/ 84 w 84"/>
                  <a:gd name="T3" fmla="*/ 0 h 30"/>
                  <a:gd name="T4" fmla="*/ 84 w 84"/>
                  <a:gd name="T5" fmla="*/ 12 h 30"/>
                  <a:gd name="T6" fmla="*/ 0 w 84"/>
                  <a:gd name="T7" fmla="*/ 30 h 30"/>
                  <a:gd name="T8" fmla="*/ 0 w 84"/>
                  <a:gd name="T9" fmla="*/ 18 h 30"/>
                </a:gdLst>
                <a:ahLst/>
                <a:cxnLst>
                  <a:cxn ang="0">
                    <a:pos x="T0" y="T1"/>
                  </a:cxn>
                  <a:cxn ang="0">
                    <a:pos x="T2" y="T3"/>
                  </a:cxn>
                  <a:cxn ang="0">
                    <a:pos x="T4" y="T5"/>
                  </a:cxn>
                  <a:cxn ang="0">
                    <a:pos x="T6" y="T7"/>
                  </a:cxn>
                  <a:cxn ang="0">
                    <a:pos x="T8" y="T9"/>
                  </a:cxn>
                </a:cxnLst>
                <a:rect l="0" t="0" r="r" b="b"/>
                <a:pathLst>
                  <a:path w="84" h="30">
                    <a:moveTo>
                      <a:pt x="0" y="18"/>
                    </a:moveTo>
                    <a:lnTo>
                      <a:pt x="84" y="0"/>
                    </a:lnTo>
                    <a:lnTo>
                      <a:pt x="84" y="12"/>
                    </a:lnTo>
                    <a:lnTo>
                      <a:pt x="0" y="30"/>
                    </a:lnTo>
                    <a:lnTo>
                      <a:pt x="0" y="18"/>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20" name="Freeform 108"/>
              <p:cNvSpPr>
                <a:spLocks/>
              </p:cNvSpPr>
              <p:nvPr/>
            </p:nvSpPr>
            <p:spPr bwMode="auto">
              <a:xfrm>
                <a:off x="3936" y="1602"/>
                <a:ext cx="48" cy="18"/>
              </a:xfrm>
              <a:custGeom>
                <a:avLst/>
                <a:gdLst>
                  <a:gd name="T0" fmla="*/ 0 w 48"/>
                  <a:gd name="T1" fmla="*/ 6 h 18"/>
                  <a:gd name="T2" fmla="*/ 48 w 48"/>
                  <a:gd name="T3" fmla="*/ 0 h 18"/>
                  <a:gd name="T4" fmla="*/ 48 w 48"/>
                  <a:gd name="T5" fmla="*/ 12 h 18"/>
                  <a:gd name="T6" fmla="*/ 0 w 48"/>
                  <a:gd name="T7" fmla="*/ 18 h 18"/>
                  <a:gd name="T8" fmla="*/ 0 w 48"/>
                  <a:gd name="T9" fmla="*/ 6 h 18"/>
                </a:gdLst>
                <a:ahLst/>
                <a:cxnLst>
                  <a:cxn ang="0">
                    <a:pos x="T0" y="T1"/>
                  </a:cxn>
                  <a:cxn ang="0">
                    <a:pos x="T2" y="T3"/>
                  </a:cxn>
                  <a:cxn ang="0">
                    <a:pos x="T4" y="T5"/>
                  </a:cxn>
                  <a:cxn ang="0">
                    <a:pos x="T6" y="T7"/>
                  </a:cxn>
                  <a:cxn ang="0">
                    <a:pos x="T8" y="T9"/>
                  </a:cxn>
                </a:cxnLst>
                <a:rect l="0" t="0" r="r" b="b"/>
                <a:pathLst>
                  <a:path w="48" h="18">
                    <a:moveTo>
                      <a:pt x="0" y="6"/>
                    </a:moveTo>
                    <a:lnTo>
                      <a:pt x="48" y="0"/>
                    </a:lnTo>
                    <a:lnTo>
                      <a:pt x="48" y="12"/>
                    </a:lnTo>
                    <a:lnTo>
                      <a:pt x="0" y="18"/>
                    </a:lnTo>
                    <a:lnTo>
                      <a:pt x="0" y="6"/>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21" name="Freeform 109"/>
              <p:cNvSpPr>
                <a:spLocks/>
              </p:cNvSpPr>
              <p:nvPr/>
            </p:nvSpPr>
            <p:spPr bwMode="auto">
              <a:xfrm>
                <a:off x="3984" y="1602"/>
                <a:ext cx="36" cy="18"/>
              </a:xfrm>
              <a:custGeom>
                <a:avLst/>
                <a:gdLst>
                  <a:gd name="T0" fmla="*/ 0 w 36"/>
                  <a:gd name="T1" fmla="*/ 0 h 18"/>
                  <a:gd name="T2" fmla="*/ 36 w 36"/>
                  <a:gd name="T3" fmla="*/ 6 h 18"/>
                  <a:gd name="T4" fmla="*/ 36 w 36"/>
                  <a:gd name="T5" fmla="*/ 18 h 18"/>
                  <a:gd name="T6" fmla="*/ 0 w 36"/>
                  <a:gd name="T7" fmla="*/ 12 h 18"/>
                  <a:gd name="T8" fmla="*/ 0 w 36"/>
                  <a:gd name="T9" fmla="*/ 0 h 18"/>
                </a:gdLst>
                <a:ahLst/>
                <a:cxnLst>
                  <a:cxn ang="0">
                    <a:pos x="T0" y="T1"/>
                  </a:cxn>
                  <a:cxn ang="0">
                    <a:pos x="T2" y="T3"/>
                  </a:cxn>
                  <a:cxn ang="0">
                    <a:pos x="T4" y="T5"/>
                  </a:cxn>
                  <a:cxn ang="0">
                    <a:pos x="T6" y="T7"/>
                  </a:cxn>
                  <a:cxn ang="0">
                    <a:pos x="T8" y="T9"/>
                  </a:cxn>
                </a:cxnLst>
                <a:rect l="0" t="0" r="r" b="b"/>
                <a:pathLst>
                  <a:path w="36" h="18">
                    <a:moveTo>
                      <a:pt x="0" y="0"/>
                    </a:moveTo>
                    <a:lnTo>
                      <a:pt x="36" y="6"/>
                    </a:lnTo>
                    <a:lnTo>
                      <a:pt x="36" y="18"/>
                    </a:lnTo>
                    <a:lnTo>
                      <a:pt x="0" y="12"/>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22" name="Freeform 110"/>
              <p:cNvSpPr>
                <a:spLocks/>
              </p:cNvSpPr>
              <p:nvPr/>
            </p:nvSpPr>
            <p:spPr bwMode="auto">
              <a:xfrm>
                <a:off x="4068" y="1614"/>
                <a:ext cx="84" cy="18"/>
              </a:xfrm>
              <a:custGeom>
                <a:avLst/>
                <a:gdLst>
                  <a:gd name="T0" fmla="*/ 0 w 84"/>
                  <a:gd name="T1" fmla="*/ 0 h 18"/>
                  <a:gd name="T2" fmla="*/ 84 w 84"/>
                  <a:gd name="T3" fmla="*/ 6 h 18"/>
                  <a:gd name="T4" fmla="*/ 84 w 84"/>
                  <a:gd name="T5" fmla="*/ 18 h 18"/>
                  <a:gd name="T6" fmla="*/ 0 w 84"/>
                  <a:gd name="T7" fmla="*/ 12 h 18"/>
                  <a:gd name="T8" fmla="*/ 0 w 84"/>
                  <a:gd name="T9" fmla="*/ 0 h 18"/>
                </a:gdLst>
                <a:ahLst/>
                <a:cxnLst>
                  <a:cxn ang="0">
                    <a:pos x="T0" y="T1"/>
                  </a:cxn>
                  <a:cxn ang="0">
                    <a:pos x="T2" y="T3"/>
                  </a:cxn>
                  <a:cxn ang="0">
                    <a:pos x="T4" y="T5"/>
                  </a:cxn>
                  <a:cxn ang="0">
                    <a:pos x="T6" y="T7"/>
                  </a:cxn>
                  <a:cxn ang="0">
                    <a:pos x="T8" y="T9"/>
                  </a:cxn>
                </a:cxnLst>
                <a:rect l="0" t="0" r="r" b="b"/>
                <a:pathLst>
                  <a:path w="84" h="18">
                    <a:moveTo>
                      <a:pt x="0" y="0"/>
                    </a:moveTo>
                    <a:lnTo>
                      <a:pt x="84" y="6"/>
                    </a:lnTo>
                    <a:lnTo>
                      <a:pt x="84" y="18"/>
                    </a:lnTo>
                    <a:lnTo>
                      <a:pt x="0" y="12"/>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23" name="Freeform 111"/>
              <p:cNvSpPr>
                <a:spLocks/>
              </p:cNvSpPr>
              <p:nvPr/>
            </p:nvSpPr>
            <p:spPr bwMode="auto">
              <a:xfrm>
                <a:off x="4200" y="1626"/>
                <a:ext cx="84" cy="24"/>
              </a:xfrm>
              <a:custGeom>
                <a:avLst/>
                <a:gdLst>
                  <a:gd name="T0" fmla="*/ 0 w 84"/>
                  <a:gd name="T1" fmla="*/ 0 h 24"/>
                  <a:gd name="T2" fmla="*/ 84 w 84"/>
                  <a:gd name="T3" fmla="*/ 12 h 24"/>
                  <a:gd name="T4" fmla="*/ 84 w 84"/>
                  <a:gd name="T5" fmla="*/ 24 h 24"/>
                  <a:gd name="T6" fmla="*/ 0 w 84"/>
                  <a:gd name="T7" fmla="*/ 12 h 24"/>
                  <a:gd name="T8" fmla="*/ 0 w 84"/>
                  <a:gd name="T9" fmla="*/ 0 h 24"/>
                </a:gdLst>
                <a:ahLst/>
                <a:cxnLst>
                  <a:cxn ang="0">
                    <a:pos x="T0" y="T1"/>
                  </a:cxn>
                  <a:cxn ang="0">
                    <a:pos x="T2" y="T3"/>
                  </a:cxn>
                  <a:cxn ang="0">
                    <a:pos x="T4" y="T5"/>
                  </a:cxn>
                  <a:cxn ang="0">
                    <a:pos x="T6" y="T7"/>
                  </a:cxn>
                  <a:cxn ang="0">
                    <a:pos x="T8" y="T9"/>
                  </a:cxn>
                </a:cxnLst>
                <a:rect l="0" t="0" r="r" b="b"/>
                <a:pathLst>
                  <a:path w="84" h="24">
                    <a:moveTo>
                      <a:pt x="0" y="0"/>
                    </a:moveTo>
                    <a:lnTo>
                      <a:pt x="84" y="12"/>
                    </a:lnTo>
                    <a:lnTo>
                      <a:pt x="84" y="24"/>
                    </a:lnTo>
                    <a:lnTo>
                      <a:pt x="0" y="12"/>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24" name="Freeform 112"/>
              <p:cNvSpPr>
                <a:spLocks/>
              </p:cNvSpPr>
              <p:nvPr/>
            </p:nvSpPr>
            <p:spPr bwMode="auto">
              <a:xfrm>
                <a:off x="4326" y="1656"/>
                <a:ext cx="72" cy="66"/>
              </a:xfrm>
              <a:custGeom>
                <a:avLst/>
                <a:gdLst>
                  <a:gd name="T0" fmla="*/ 6 w 72"/>
                  <a:gd name="T1" fmla="*/ 0 h 66"/>
                  <a:gd name="T2" fmla="*/ 72 w 72"/>
                  <a:gd name="T3" fmla="*/ 54 h 66"/>
                  <a:gd name="T4" fmla="*/ 66 w 72"/>
                  <a:gd name="T5" fmla="*/ 66 h 66"/>
                  <a:gd name="T6" fmla="*/ 0 w 72"/>
                  <a:gd name="T7" fmla="*/ 12 h 66"/>
                  <a:gd name="T8" fmla="*/ 6 w 72"/>
                  <a:gd name="T9" fmla="*/ 0 h 66"/>
                </a:gdLst>
                <a:ahLst/>
                <a:cxnLst>
                  <a:cxn ang="0">
                    <a:pos x="T0" y="T1"/>
                  </a:cxn>
                  <a:cxn ang="0">
                    <a:pos x="T2" y="T3"/>
                  </a:cxn>
                  <a:cxn ang="0">
                    <a:pos x="T4" y="T5"/>
                  </a:cxn>
                  <a:cxn ang="0">
                    <a:pos x="T6" y="T7"/>
                  </a:cxn>
                  <a:cxn ang="0">
                    <a:pos x="T8" y="T9"/>
                  </a:cxn>
                </a:cxnLst>
                <a:rect l="0" t="0" r="r" b="b"/>
                <a:pathLst>
                  <a:path w="72" h="66">
                    <a:moveTo>
                      <a:pt x="6" y="0"/>
                    </a:moveTo>
                    <a:lnTo>
                      <a:pt x="72" y="54"/>
                    </a:lnTo>
                    <a:lnTo>
                      <a:pt x="66" y="66"/>
                    </a:lnTo>
                    <a:lnTo>
                      <a:pt x="0" y="12"/>
                    </a:lnTo>
                    <a:lnTo>
                      <a:pt x="6"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25" name="Freeform 113"/>
              <p:cNvSpPr>
                <a:spLocks/>
              </p:cNvSpPr>
              <p:nvPr/>
            </p:nvSpPr>
            <p:spPr bwMode="auto">
              <a:xfrm>
                <a:off x="4434" y="1734"/>
                <a:ext cx="72" cy="66"/>
              </a:xfrm>
              <a:custGeom>
                <a:avLst/>
                <a:gdLst>
                  <a:gd name="T0" fmla="*/ 6 w 72"/>
                  <a:gd name="T1" fmla="*/ 0 h 66"/>
                  <a:gd name="T2" fmla="*/ 72 w 72"/>
                  <a:gd name="T3" fmla="*/ 54 h 66"/>
                  <a:gd name="T4" fmla="*/ 66 w 72"/>
                  <a:gd name="T5" fmla="*/ 66 h 66"/>
                  <a:gd name="T6" fmla="*/ 0 w 72"/>
                  <a:gd name="T7" fmla="*/ 12 h 66"/>
                  <a:gd name="T8" fmla="*/ 6 w 72"/>
                  <a:gd name="T9" fmla="*/ 0 h 66"/>
                </a:gdLst>
                <a:ahLst/>
                <a:cxnLst>
                  <a:cxn ang="0">
                    <a:pos x="T0" y="T1"/>
                  </a:cxn>
                  <a:cxn ang="0">
                    <a:pos x="T2" y="T3"/>
                  </a:cxn>
                  <a:cxn ang="0">
                    <a:pos x="T4" y="T5"/>
                  </a:cxn>
                  <a:cxn ang="0">
                    <a:pos x="T6" y="T7"/>
                  </a:cxn>
                  <a:cxn ang="0">
                    <a:pos x="T8" y="T9"/>
                  </a:cxn>
                </a:cxnLst>
                <a:rect l="0" t="0" r="r" b="b"/>
                <a:pathLst>
                  <a:path w="72" h="66">
                    <a:moveTo>
                      <a:pt x="6" y="0"/>
                    </a:moveTo>
                    <a:lnTo>
                      <a:pt x="72" y="54"/>
                    </a:lnTo>
                    <a:lnTo>
                      <a:pt x="66" y="66"/>
                    </a:lnTo>
                    <a:lnTo>
                      <a:pt x="0" y="12"/>
                    </a:lnTo>
                    <a:lnTo>
                      <a:pt x="6"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26" name="Freeform 114"/>
              <p:cNvSpPr>
                <a:spLocks/>
              </p:cNvSpPr>
              <p:nvPr/>
            </p:nvSpPr>
            <p:spPr bwMode="auto">
              <a:xfrm>
                <a:off x="4536" y="1818"/>
                <a:ext cx="78" cy="60"/>
              </a:xfrm>
              <a:custGeom>
                <a:avLst/>
                <a:gdLst>
                  <a:gd name="T0" fmla="*/ 6 w 78"/>
                  <a:gd name="T1" fmla="*/ 0 h 60"/>
                  <a:gd name="T2" fmla="*/ 78 w 78"/>
                  <a:gd name="T3" fmla="*/ 48 h 60"/>
                  <a:gd name="T4" fmla="*/ 72 w 78"/>
                  <a:gd name="T5" fmla="*/ 60 h 60"/>
                  <a:gd name="T6" fmla="*/ 0 w 78"/>
                  <a:gd name="T7" fmla="*/ 12 h 60"/>
                  <a:gd name="T8" fmla="*/ 6 w 78"/>
                  <a:gd name="T9" fmla="*/ 0 h 60"/>
                </a:gdLst>
                <a:ahLst/>
                <a:cxnLst>
                  <a:cxn ang="0">
                    <a:pos x="T0" y="T1"/>
                  </a:cxn>
                  <a:cxn ang="0">
                    <a:pos x="T2" y="T3"/>
                  </a:cxn>
                  <a:cxn ang="0">
                    <a:pos x="T4" y="T5"/>
                  </a:cxn>
                  <a:cxn ang="0">
                    <a:pos x="T6" y="T7"/>
                  </a:cxn>
                  <a:cxn ang="0">
                    <a:pos x="T8" y="T9"/>
                  </a:cxn>
                </a:cxnLst>
                <a:rect l="0" t="0" r="r" b="b"/>
                <a:pathLst>
                  <a:path w="78" h="60">
                    <a:moveTo>
                      <a:pt x="6" y="0"/>
                    </a:moveTo>
                    <a:lnTo>
                      <a:pt x="78" y="48"/>
                    </a:lnTo>
                    <a:lnTo>
                      <a:pt x="72" y="60"/>
                    </a:lnTo>
                    <a:lnTo>
                      <a:pt x="0" y="12"/>
                    </a:lnTo>
                    <a:lnTo>
                      <a:pt x="6"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27" name="Freeform 115"/>
              <p:cNvSpPr>
                <a:spLocks/>
              </p:cNvSpPr>
              <p:nvPr/>
            </p:nvSpPr>
            <p:spPr bwMode="auto">
              <a:xfrm>
                <a:off x="4650" y="1878"/>
                <a:ext cx="84" cy="18"/>
              </a:xfrm>
              <a:custGeom>
                <a:avLst/>
                <a:gdLst>
                  <a:gd name="T0" fmla="*/ 0 w 84"/>
                  <a:gd name="T1" fmla="*/ 0 h 18"/>
                  <a:gd name="T2" fmla="*/ 84 w 84"/>
                  <a:gd name="T3" fmla="*/ 6 h 18"/>
                  <a:gd name="T4" fmla="*/ 84 w 84"/>
                  <a:gd name="T5" fmla="*/ 18 h 18"/>
                  <a:gd name="T6" fmla="*/ 0 w 84"/>
                  <a:gd name="T7" fmla="*/ 12 h 18"/>
                  <a:gd name="T8" fmla="*/ 0 w 84"/>
                  <a:gd name="T9" fmla="*/ 0 h 18"/>
                </a:gdLst>
                <a:ahLst/>
                <a:cxnLst>
                  <a:cxn ang="0">
                    <a:pos x="T0" y="T1"/>
                  </a:cxn>
                  <a:cxn ang="0">
                    <a:pos x="T2" y="T3"/>
                  </a:cxn>
                  <a:cxn ang="0">
                    <a:pos x="T4" y="T5"/>
                  </a:cxn>
                  <a:cxn ang="0">
                    <a:pos x="T6" y="T7"/>
                  </a:cxn>
                  <a:cxn ang="0">
                    <a:pos x="T8" y="T9"/>
                  </a:cxn>
                </a:cxnLst>
                <a:rect l="0" t="0" r="r" b="b"/>
                <a:pathLst>
                  <a:path w="84" h="18">
                    <a:moveTo>
                      <a:pt x="0" y="0"/>
                    </a:moveTo>
                    <a:lnTo>
                      <a:pt x="84" y="6"/>
                    </a:lnTo>
                    <a:lnTo>
                      <a:pt x="84" y="18"/>
                    </a:lnTo>
                    <a:lnTo>
                      <a:pt x="0" y="12"/>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28" name="Rectangle 116"/>
              <p:cNvSpPr>
                <a:spLocks noChangeArrowheads="1"/>
              </p:cNvSpPr>
              <p:nvPr/>
            </p:nvSpPr>
            <p:spPr bwMode="auto">
              <a:xfrm>
                <a:off x="4782" y="1890"/>
                <a:ext cx="84" cy="12"/>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92629" name="Rectangle 117"/>
              <p:cNvSpPr>
                <a:spLocks noChangeArrowheads="1"/>
              </p:cNvSpPr>
              <p:nvPr/>
            </p:nvSpPr>
            <p:spPr bwMode="auto">
              <a:xfrm>
                <a:off x="4914" y="1896"/>
                <a:ext cx="24" cy="12"/>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92630" name="Freeform 118"/>
              <p:cNvSpPr>
                <a:spLocks/>
              </p:cNvSpPr>
              <p:nvPr/>
            </p:nvSpPr>
            <p:spPr bwMode="auto">
              <a:xfrm>
                <a:off x="4932" y="1896"/>
                <a:ext cx="42" cy="60"/>
              </a:xfrm>
              <a:custGeom>
                <a:avLst/>
                <a:gdLst>
                  <a:gd name="T0" fmla="*/ 12 w 42"/>
                  <a:gd name="T1" fmla="*/ 0 h 60"/>
                  <a:gd name="T2" fmla="*/ 42 w 42"/>
                  <a:gd name="T3" fmla="*/ 54 h 60"/>
                  <a:gd name="T4" fmla="*/ 30 w 42"/>
                  <a:gd name="T5" fmla="*/ 60 h 60"/>
                  <a:gd name="T6" fmla="*/ 0 w 42"/>
                  <a:gd name="T7" fmla="*/ 6 h 60"/>
                  <a:gd name="T8" fmla="*/ 12 w 42"/>
                  <a:gd name="T9" fmla="*/ 0 h 60"/>
                </a:gdLst>
                <a:ahLst/>
                <a:cxnLst>
                  <a:cxn ang="0">
                    <a:pos x="T0" y="T1"/>
                  </a:cxn>
                  <a:cxn ang="0">
                    <a:pos x="T2" y="T3"/>
                  </a:cxn>
                  <a:cxn ang="0">
                    <a:pos x="T4" y="T5"/>
                  </a:cxn>
                  <a:cxn ang="0">
                    <a:pos x="T6" y="T7"/>
                  </a:cxn>
                  <a:cxn ang="0">
                    <a:pos x="T8" y="T9"/>
                  </a:cxn>
                </a:cxnLst>
                <a:rect l="0" t="0" r="r" b="b"/>
                <a:pathLst>
                  <a:path w="42" h="60">
                    <a:moveTo>
                      <a:pt x="12" y="0"/>
                    </a:moveTo>
                    <a:lnTo>
                      <a:pt x="42" y="54"/>
                    </a:lnTo>
                    <a:lnTo>
                      <a:pt x="30" y="60"/>
                    </a:lnTo>
                    <a:lnTo>
                      <a:pt x="0" y="6"/>
                    </a:lnTo>
                    <a:lnTo>
                      <a:pt x="12"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31" name="Freeform 119"/>
              <p:cNvSpPr>
                <a:spLocks/>
              </p:cNvSpPr>
              <p:nvPr/>
            </p:nvSpPr>
            <p:spPr bwMode="auto">
              <a:xfrm>
                <a:off x="4986" y="1992"/>
                <a:ext cx="60" cy="78"/>
              </a:xfrm>
              <a:custGeom>
                <a:avLst/>
                <a:gdLst>
                  <a:gd name="T0" fmla="*/ 12 w 60"/>
                  <a:gd name="T1" fmla="*/ 0 h 78"/>
                  <a:gd name="T2" fmla="*/ 60 w 60"/>
                  <a:gd name="T3" fmla="*/ 72 h 78"/>
                  <a:gd name="T4" fmla="*/ 48 w 60"/>
                  <a:gd name="T5" fmla="*/ 78 h 78"/>
                  <a:gd name="T6" fmla="*/ 0 w 60"/>
                  <a:gd name="T7" fmla="*/ 6 h 78"/>
                  <a:gd name="T8" fmla="*/ 12 w 60"/>
                  <a:gd name="T9" fmla="*/ 0 h 78"/>
                </a:gdLst>
                <a:ahLst/>
                <a:cxnLst>
                  <a:cxn ang="0">
                    <a:pos x="T0" y="T1"/>
                  </a:cxn>
                  <a:cxn ang="0">
                    <a:pos x="T2" y="T3"/>
                  </a:cxn>
                  <a:cxn ang="0">
                    <a:pos x="T4" y="T5"/>
                  </a:cxn>
                  <a:cxn ang="0">
                    <a:pos x="T6" y="T7"/>
                  </a:cxn>
                  <a:cxn ang="0">
                    <a:pos x="T8" y="T9"/>
                  </a:cxn>
                </a:cxnLst>
                <a:rect l="0" t="0" r="r" b="b"/>
                <a:pathLst>
                  <a:path w="60" h="78">
                    <a:moveTo>
                      <a:pt x="12" y="0"/>
                    </a:moveTo>
                    <a:lnTo>
                      <a:pt x="60" y="72"/>
                    </a:lnTo>
                    <a:lnTo>
                      <a:pt x="48" y="78"/>
                    </a:lnTo>
                    <a:lnTo>
                      <a:pt x="0" y="6"/>
                    </a:lnTo>
                    <a:lnTo>
                      <a:pt x="12"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32" name="Freeform 120"/>
              <p:cNvSpPr>
                <a:spLocks/>
              </p:cNvSpPr>
              <p:nvPr/>
            </p:nvSpPr>
            <p:spPr bwMode="auto">
              <a:xfrm>
                <a:off x="5058" y="2100"/>
                <a:ext cx="54" cy="84"/>
              </a:xfrm>
              <a:custGeom>
                <a:avLst/>
                <a:gdLst>
                  <a:gd name="T0" fmla="*/ 12 w 54"/>
                  <a:gd name="T1" fmla="*/ 0 h 84"/>
                  <a:gd name="T2" fmla="*/ 54 w 54"/>
                  <a:gd name="T3" fmla="*/ 78 h 84"/>
                  <a:gd name="T4" fmla="*/ 42 w 54"/>
                  <a:gd name="T5" fmla="*/ 84 h 84"/>
                  <a:gd name="T6" fmla="*/ 0 w 54"/>
                  <a:gd name="T7" fmla="*/ 6 h 84"/>
                  <a:gd name="T8" fmla="*/ 12 w 54"/>
                  <a:gd name="T9" fmla="*/ 0 h 84"/>
                </a:gdLst>
                <a:ahLst/>
                <a:cxnLst>
                  <a:cxn ang="0">
                    <a:pos x="T0" y="T1"/>
                  </a:cxn>
                  <a:cxn ang="0">
                    <a:pos x="T2" y="T3"/>
                  </a:cxn>
                  <a:cxn ang="0">
                    <a:pos x="T4" y="T5"/>
                  </a:cxn>
                  <a:cxn ang="0">
                    <a:pos x="T6" y="T7"/>
                  </a:cxn>
                  <a:cxn ang="0">
                    <a:pos x="T8" y="T9"/>
                  </a:cxn>
                </a:cxnLst>
                <a:rect l="0" t="0" r="r" b="b"/>
                <a:pathLst>
                  <a:path w="54" h="84">
                    <a:moveTo>
                      <a:pt x="12" y="0"/>
                    </a:moveTo>
                    <a:lnTo>
                      <a:pt x="54" y="78"/>
                    </a:lnTo>
                    <a:lnTo>
                      <a:pt x="42" y="84"/>
                    </a:lnTo>
                    <a:lnTo>
                      <a:pt x="0" y="6"/>
                    </a:lnTo>
                    <a:lnTo>
                      <a:pt x="12"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33" name="Freeform 121"/>
              <p:cNvSpPr>
                <a:spLocks/>
              </p:cNvSpPr>
              <p:nvPr/>
            </p:nvSpPr>
            <p:spPr bwMode="auto">
              <a:xfrm>
                <a:off x="5130" y="2214"/>
                <a:ext cx="54" cy="78"/>
              </a:xfrm>
              <a:custGeom>
                <a:avLst/>
                <a:gdLst>
                  <a:gd name="T0" fmla="*/ 12 w 54"/>
                  <a:gd name="T1" fmla="*/ 0 h 78"/>
                  <a:gd name="T2" fmla="*/ 54 w 54"/>
                  <a:gd name="T3" fmla="*/ 72 h 78"/>
                  <a:gd name="T4" fmla="*/ 42 w 54"/>
                  <a:gd name="T5" fmla="*/ 78 h 78"/>
                  <a:gd name="T6" fmla="*/ 0 w 54"/>
                  <a:gd name="T7" fmla="*/ 6 h 78"/>
                  <a:gd name="T8" fmla="*/ 12 w 54"/>
                  <a:gd name="T9" fmla="*/ 0 h 78"/>
                </a:gdLst>
                <a:ahLst/>
                <a:cxnLst>
                  <a:cxn ang="0">
                    <a:pos x="T0" y="T1"/>
                  </a:cxn>
                  <a:cxn ang="0">
                    <a:pos x="T2" y="T3"/>
                  </a:cxn>
                  <a:cxn ang="0">
                    <a:pos x="T4" y="T5"/>
                  </a:cxn>
                  <a:cxn ang="0">
                    <a:pos x="T6" y="T7"/>
                  </a:cxn>
                  <a:cxn ang="0">
                    <a:pos x="T8" y="T9"/>
                  </a:cxn>
                </a:cxnLst>
                <a:rect l="0" t="0" r="r" b="b"/>
                <a:pathLst>
                  <a:path w="54" h="78">
                    <a:moveTo>
                      <a:pt x="12" y="0"/>
                    </a:moveTo>
                    <a:lnTo>
                      <a:pt x="54" y="72"/>
                    </a:lnTo>
                    <a:lnTo>
                      <a:pt x="42" y="78"/>
                    </a:lnTo>
                    <a:lnTo>
                      <a:pt x="0" y="6"/>
                    </a:lnTo>
                    <a:lnTo>
                      <a:pt x="12"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34" name="Freeform 122"/>
              <p:cNvSpPr>
                <a:spLocks/>
              </p:cNvSpPr>
              <p:nvPr/>
            </p:nvSpPr>
            <p:spPr bwMode="auto">
              <a:xfrm>
                <a:off x="5196" y="2328"/>
                <a:ext cx="54" cy="78"/>
              </a:xfrm>
              <a:custGeom>
                <a:avLst/>
                <a:gdLst>
                  <a:gd name="T0" fmla="*/ 12 w 54"/>
                  <a:gd name="T1" fmla="*/ 0 h 78"/>
                  <a:gd name="T2" fmla="*/ 54 w 54"/>
                  <a:gd name="T3" fmla="*/ 72 h 78"/>
                  <a:gd name="T4" fmla="*/ 42 w 54"/>
                  <a:gd name="T5" fmla="*/ 78 h 78"/>
                  <a:gd name="T6" fmla="*/ 0 w 54"/>
                  <a:gd name="T7" fmla="*/ 6 h 78"/>
                  <a:gd name="T8" fmla="*/ 12 w 54"/>
                  <a:gd name="T9" fmla="*/ 0 h 78"/>
                </a:gdLst>
                <a:ahLst/>
                <a:cxnLst>
                  <a:cxn ang="0">
                    <a:pos x="T0" y="T1"/>
                  </a:cxn>
                  <a:cxn ang="0">
                    <a:pos x="T2" y="T3"/>
                  </a:cxn>
                  <a:cxn ang="0">
                    <a:pos x="T4" y="T5"/>
                  </a:cxn>
                  <a:cxn ang="0">
                    <a:pos x="T6" y="T7"/>
                  </a:cxn>
                  <a:cxn ang="0">
                    <a:pos x="T8" y="T9"/>
                  </a:cxn>
                </a:cxnLst>
                <a:rect l="0" t="0" r="r" b="b"/>
                <a:pathLst>
                  <a:path w="54" h="78">
                    <a:moveTo>
                      <a:pt x="12" y="0"/>
                    </a:moveTo>
                    <a:lnTo>
                      <a:pt x="54" y="72"/>
                    </a:lnTo>
                    <a:lnTo>
                      <a:pt x="42" y="78"/>
                    </a:lnTo>
                    <a:lnTo>
                      <a:pt x="0" y="6"/>
                    </a:lnTo>
                    <a:lnTo>
                      <a:pt x="12"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35" name="Freeform 123"/>
              <p:cNvSpPr>
                <a:spLocks/>
              </p:cNvSpPr>
              <p:nvPr/>
            </p:nvSpPr>
            <p:spPr bwMode="auto">
              <a:xfrm>
                <a:off x="1740" y="2682"/>
                <a:ext cx="84" cy="48"/>
              </a:xfrm>
              <a:custGeom>
                <a:avLst/>
                <a:gdLst>
                  <a:gd name="T0" fmla="*/ 0 w 84"/>
                  <a:gd name="T1" fmla="*/ 36 h 48"/>
                  <a:gd name="T2" fmla="*/ 78 w 84"/>
                  <a:gd name="T3" fmla="*/ 0 h 48"/>
                  <a:gd name="T4" fmla="*/ 84 w 84"/>
                  <a:gd name="T5" fmla="*/ 12 h 48"/>
                  <a:gd name="T6" fmla="*/ 6 w 84"/>
                  <a:gd name="T7" fmla="*/ 48 h 48"/>
                  <a:gd name="T8" fmla="*/ 0 w 84"/>
                  <a:gd name="T9" fmla="*/ 36 h 48"/>
                </a:gdLst>
                <a:ahLst/>
                <a:cxnLst>
                  <a:cxn ang="0">
                    <a:pos x="T0" y="T1"/>
                  </a:cxn>
                  <a:cxn ang="0">
                    <a:pos x="T2" y="T3"/>
                  </a:cxn>
                  <a:cxn ang="0">
                    <a:pos x="T4" y="T5"/>
                  </a:cxn>
                  <a:cxn ang="0">
                    <a:pos x="T6" y="T7"/>
                  </a:cxn>
                  <a:cxn ang="0">
                    <a:pos x="T8" y="T9"/>
                  </a:cxn>
                </a:cxnLst>
                <a:rect l="0" t="0" r="r" b="b"/>
                <a:pathLst>
                  <a:path w="84" h="48">
                    <a:moveTo>
                      <a:pt x="0" y="36"/>
                    </a:moveTo>
                    <a:lnTo>
                      <a:pt x="78" y="0"/>
                    </a:lnTo>
                    <a:lnTo>
                      <a:pt x="84" y="12"/>
                    </a:lnTo>
                    <a:lnTo>
                      <a:pt x="6" y="48"/>
                    </a:lnTo>
                    <a:lnTo>
                      <a:pt x="0" y="36"/>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36" name="Freeform 124"/>
              <p:cNvSpPr>
                <a:spLocks/>
              </p:cNvSpPr>
              <p:nvPr/>
            </p:nvSpPr>
            <p:spPr bwMode="auto">
              <a:xfrm>
                <a:off x="1860" y="2622"/>
                <a:ext cx="78" cy="48"/>
              </a:xfrm>
              <a:custGeom>
                <a:avLst/>
                <a:gdLst>
                  <a:gd name="T0" fmla="*/ 0 w 78"/>
                  <a:gd name="T1" fmla="*/ 36 h 48"/>
                  <a:gd name="T2" fmla="*/ 72 w 78"/>
                  <a:gd name="T3" fmla="*/ 0 h 48"/>
                  <a:gd name="T4" fmla="*/ 78 w 78"/>
                  <a:gd name="T5" fmla="*/ 12 h 48"/>
                  <a:gd name="T6" fmla="*/ 6 w 78"/>
                  <a:gd name="T7" fmla="*/ 48 h 48"/>
                  <a:gd name="T8" fmla="*/ 0 w 78"/>
                  <a:gd name="T9" fmla="*/ 36 h 48"/>
                </a:gdLst>
                <a:ahLst/>
                <a:cxnLst>
                  <a:cxn ang="0">
                    <a:pos x="T0" y="T1"/>
                  </a:cxn>
                  <a:cxn ang="0">
                    <a:pos x="T2" y="T3"/>
                  </a:cxn>
                  <a:cxn ang="0">
                    <a:pos x="T4" y="T5"/>
                  </a:cxn>
                  <a:cxn ang="0">
                    <a:pos x="T6" y="T7"/>
                  </a:cxn>
                  <a:cxn ang="0">
                    <a:pos x="T8" y="T9"/>
                  </a:cxn>
                </a:cxnLst>
                <a:rect l="0" t="0" r="r" b="b"/>
                <a:pathLst>
                  <a:path w="78" h="48">
                    <a:moveTo>
                      <a:pt x="0" y="36"/>
                    </a:moveTo>
                    <a:lnTo>
                      <a:pt x="72" y="0"/>
                    </a:lnTo>
                    <a:lnTo>
                      <a:pt x="78" y="12"/>
                    </a:lnTo>
                    <a:lnTo>
                      <a:pt x="6" y="48"/>
                    </a:lnTo>
                    <a:lnTo>
                      <a:pt x="0" y="36"/>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37" name="Freeform 125"/>
              <p:cNvSpPr>
                <a:spLocks/>
              </p:cNvSpPr>
              <p:nvPr/>
            </p:nvSpPr>
            <p:spPr bwMode="auto">
              <a:xfrm>
                <a:off x="1980" y="2556"/>
                <a:ext cx="78" cy="54"/>
              </a:xfrm>
              <a:custGeom>
                <a:avLst/>
                <a:gdLst>
                  <a:gd name="T0" fmla="*/ 0 w 78"/>
                  <a:gd name="T1" fmla="*/ 42 h 54"/>
                  <a:gd name="T2" fmla="*/ 72 w 78"/>
                  <a:gd name="T3" fmla="*/ 0 h 54"/>
                  <a:gd name="T4" fmla="*/ 78 w 78"/>
                  <a:gd name="T5" fmla="*/ 12 h 54"/>
                  <a:gd name="T6" fmla="*/ 6 w 78"/>
                  <a:gd name="T7" fmla="*/ 54 h 54"/>
                  <a:gd name="T8" fmla="*/ 0 w 78"/>
                  <a:gd name="T9" fmla="*/ 42 h 54"/>
                </a:gdLst>
                <a:ahLst/>
                <a:cxnLst>
                  <a:cxn ang="0">
                    <a:pos x="T0" y="T1"/>
                  </a:cxn>
                  <a:cxn ang="0">
                    <a:pos x="T2" y="T3"/>
                  </a:cxn>
                  <a:cxn ang="0">
                    <a:pos x="T4" y="T5"/>
                  </a:cxn>
                  <a:cxn ang="0">
                    <a:pos x="T6" y="T7"/>
                  </a:cxn>
                  <a:cxn ang="0">
                    <a:pos x="T8" y="T9"/>
                  </a:cxn>
                </a:cxnLst>
                <a:rect l="0" t="0" r="r" b="b"/>
                <a:pathLst>
                  <a:path w="78" h="54">
                    <a:moveTo>
                      <a:pt x="0" y="42"/>
                    </a:moveTo>
                    <a:lnTo>
                      <a:pt x="72" y="0"/>
                    </a:lnTo>
                    <a:lnTo>
                      <a:pt x="78" y="12"/>
                    </a:lnTo>
                    <a:lnTo>
                      <a:pt x="6" y="54"/>
                    </a:lnTo>
                    <a:lnTo>
                      <a:pt x="0" y="42"/>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38" name="Freeform 126"/>
              <p:cNvSpPr>
                <a:spLocks/>
              </p:cNvSpPr>
              <p:nvPr/>
            </p:nvSpPr>
            <p:spPr bwMode="auto">
              <a:xfrm>
                <a:off x="2070" y="2442"/>
                <a:ext cx="30" cy="78"/>
              </a:xfrm>
              <a:custGeom>
                <a:avLst/>
                <a:gdLst>
                  <a:gd name="T0" fmla="*/ 0 w 30"/>
                  <a:gd name="T1" fmla="*/ 78 h 78"/>
                  <a:gd name="T2" fmla="*/ 18 w 30"/>
                  <a:gd name="T3" fmla="*/ 0 h 78"/>
                  <a:gd name="T4" fmla="*/ 30 w 30"/>
                  <a:gd name="T5" fmla="*/ 0 h 78"/>
                  <a:gd name="T6" fmla="*/ 12 w 30"/>
                  <a:gd name="T7" fmla="*/ 78 h 78"/>
                  <a:gd name="T8" fmla="*/ 0 w 30"/>
                  <a:gd name="T9" fmla="*/ 78 h 78"/>
                </a:gdLst>
                <a:ahLst/>
                <a:cxnLst>
                  <a:cxn ang="0">
                    <a:pos x="T0" y="T1"/>
                  </a:cxn>
                  <a:cxn ang="0">
                    <a:pos x="T2" y="T3"/>
                  </a:cxn>
                  <a:cxn ang="0">
                    <a:pos x="T4" y="T5"/>
                  </a:cxn>
                  <a:cxn ang="0">
                    <a:pos x="T6" y="T7"/>
                  </a:cxn>
                  <a:cxn ang="0">
                    <a:pos x="T8" y="T9"/>
                  </a:cxn>
                </a:cxnLst>
                <a:rect l="0" t="0" r="r" b="b"/>
                <a:pathLst>
                  <a:path w="30" h="78">
                    <a:moveTo>
                      <a:pt x="0" y="78"/>
                    </a:moveTo>
                    <a:lnTo>
                      <a:pt x="18" y="0"/>
                    </a:lnTo>
                    <a:lnTo>
                      <a:pt x="30" y="0"/>
                    </a:lnTo>
                    <a:lnTo>
                      <a:pt x="12" y="78"/>
                    </a:lnTo>
                    <a:lnTo>
                      <a:pt x="0" y="78"/>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39" name="Freeform 127"/>
              <p:cNvSpPr>
                <a:spLocks/>
              </p:cNvSpPr>
              <p:nvPr/>
            </p:nvSpPr>
            <p:spPr bwMode="auto">
              <a:xfrm>
                <a:off x="2100" y="2310"/>
                <a:ext cx="30" cy="84"/>
              </a:xfrm>
              <a:custGeom>
                <a:avLst/>
                <a:gdLst>
                  <a:gd name="T0" fmla="*/ 0 w 30"/>
                  <a:gd name="T1" fmla="*/ 84 h 84"/>
                  <a:gd name="T2" fmla="*/ 18 w 30"/>
                  <a:gd name="T3" fmla="*/ 0 h 84"/>
                  <a:gd name="T4" fmla="*/ 30 w 30"/>
                  <a:gd name="T5" fmla="*/ 0 h 84"/>
                  <a:gd name="T6" fmla="*/ 12 w 30"/>
                  <a:gd name="T7" fmla="*/ 84 h 84"/>
                  <a:gd name="T8" fmla="*/ 0 w 30"/>
                  <a:gd name="T9" fmla="*/ 84 h 84"/>
                </a:gdLst>
                <a:ahLst/>
                <a:cxnLst>
                  <a:cxn ang="0">
                    <a:pos x="T0" y="T1"/>
                  </a:cxn>
                  <a:cxn ang="0">
                    <a:pos x="T2" y="T3"/>
                  </a:cxn>
                  <a:cxn ang="0">
                    <a:pos x="T4" y="T5"/>
                  </a:cxn>
                  <a:cxn ang="0">
                    <a:pos x="T6" y="T7"/>
                  </a:cxn>
                  <a:cxn ang="0">
                    <a:pos x="T8" y="T9"/>
                  </a:cxn>
                </a:cxnLst>
                <a:rect l="0" t="0" r="r" b="b"/>
                <a:pathLst>
                  <a:path w="30" h="84">
                    <a:moveTo>
                      <a:pt x="0" y="84"/>
                    </a:moveTo>
                    <a:lnTo>
                      <a:pt x="18" y="0"/>
                    </a:lnTo>
                    <a:lnTo>
                      <a:pt x="30" y="0"/>
                    </a:lnTo>
                    <a:lnTo>
                      <a:pt x="12" y="84"/>
                    </a:lnTo>
                    <a:lnTo>
                      <a:pt x="0" y="84"/>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40" name="Freeform 128"/>
              <p:cNvSpPr>
                <a:spLocks/>
              </p:cNvSpPr>
              <p:nvPr/>
            </p:nvSpPr>
            <p:spPr bwMode="auto">
              <a:xfrm>
                <a:off x="2130" y="2184"/>
                <a:ext cx="30" cy="78"/>
              </a:xfrm>
              <a:custGeom>
                <a:avLst/>
                <a:gdLst>
                  <a:gd name="T0" fmla="*/ 0 w 30"/>
                  <a:gd name="T1" fmla="*/ 78 h 78"/>
                  <a:gd name="T2" fmla="*/ 18 w 30"/>
                  <a:gd name="T3" fmla="*/ 0 h 78"/>
                  <a:gd name="T4" fmla="*/ 30 w 30"/>
                  <a:gd name="T5" fmla="*/ 0 h 78"/>
                  <a:gd name="T6" fmla="*/ 12 w 30"/>
                  <a:gd name="T7" fmla="*/ 78 h 78"/>
                  <a:gd name="T8" fmla="*/ 0 w 30"/>
                  <a:gd name="T9" fmla="*/ 78 h 78"/>
                </a:gdLst>
                <a:ahLst/>
                <a:cxnLst>
                  <a:cxn ang="0">
                    <a:pos x="T0" y="T1"/>
                  </a:cxn>
                  <a:cxn ang="0">
                    <a:pos x="T2" y="T3"/>
                  </a:cxn>
                  <a:cxn ang="0">
                    <a:pos x="T4" y="T5"/>
                  </a:cxn>
                  <a:cxn ang="0">
                    <a:pos x="T6" y="T7"/>
                  </a:cxn>
                  <a:cxn ang="0">
                    <a:pos x="T8" y="T9"/>
                  </a:cxn>
                </a:cxnLst>
                <a:rect l="0" t="0" r="r" b="b"/>
                <a:pathLst>
                  <a:path w="30" h="78">
                    <a:moveTo>
                      <a:pt x="0" y="78"/>
                    </a:moveTo>
                    <a:lnTo>
                      <a:pt x="18" y="0"/>
                    </a:lnTo>
                    <a:lnTo>
                      <a:pt x="30" y="0"/>
                    </a:lnTo>
                    <a:lnTo>
                      <a:pt x="12" y="78"/>
                    </a:lnTo>
                    <a:lnTo>
                      <a:pt x="0" y="78"/>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41" name="Freeform 129"/>
              <p:cNvSpPr>
                <a:spLocks/>
              </p:cNvSpPr>
              <p:nvPr/>
            </p:nvSpPr>
            <p:spPr bwMode="auto">
              <a:xfrm>
                <a:off x="2160" y="2052"/>
                <a:ext cx="30" cy="84"/>
              </a:xfrm>
              <a:custGeom>
                <a:avLst/>
                <a:gdLst>
                  <a:gd name="T0" fmla="*/ 0 w 30"/>
                  <a:gd name="T1" fmla="*/ 84 h 84"/>
                  <a:gd name="T2" fmla="*/ 18 w 30"/>
                  <a:gd name="T3" fmla="*/ 0 h 84"/>
                  <a:gd name="T4" fmla="*/ 30 w 30"/>
                  <a:gd name="T5" fmla="*/ 0 h 84"/>
                  <a:gd name="T6" fmla="*/ 12 w 30"/>
                  <a:gd name="T7" fmla="*/ 84 h 84"/>
                  <a:gd name="T8" fmla="*/ 0 w 30"/>
                  <a:gd name="T9" fmla="*/ 84 h 84"/>
                </a:gdLst>
                <a:ahLst/>
                <a:cxnLst>
                  <a:cxn ang="0">
                    <a:pos x="T0" y="T1"/>
                  </a:cxn>
                  <a:cxn ang="0">
                    <a:pos x="T2" y="T3"/>
                  </a:cxn>
                  <a:cxn ang="0">
                    <a:pos x="T4" y="T5"/>
                  </a:cxn>
                  <a:cxn ang="0">
                    <a:pos x="T6" y="T7"/>
                  </a:cxn>
                  <a:cxn ang="0">
                    <a:pos x="T8" y="T9"/>
                  </a:cxn>
                </a:cxnLst>
                <a:rect l="0" t="0" r="r" b="b"/>
                <a:pathLst>
                  <a:path w="30" h="84">
                    <a:moveTo>
                      <a:pt x="0" y="84"/>
                    </a:moveTo>
                    <a:lnTo>
                      <a:pt x="18" y="0"/>
                    </a:lnTo>
                    <a:lnTo>
                      <a:pt x="30" y="0"/>
                    </a:lnTo>
                    <a:lnTo>
                      <a:pt x="12" y="84"/>
                    </a:lnTo>
                    <a:lnTo>
                      <a:pt x="0" y="84"/>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42" name="Freeform 130"/>
              <p:cNvSpPr>
                <a:spLocks/>
              </p:cNvSpPr>
              <p:nvPr/>
            </p:nvSpPr>
            <p:spPr bwMode="auto">
              <a:xfrm>
                <a:off x="2190" y="1926"/>
                <a:ext cx="30" cy="78"/>
              </a:xfrm>
              <a:custGeom>
                <a:avLst/>
                <a:gdLst>
                  <a:gd name="T0" fmla="*/ 0 w 30"/>
                  <a:gd name="T1" fmla="*/ 78 h 78"/>
                  <a:gd name="T2" fmla="*/ 18 w 30"/>
                  <a:gd name="T3" fmla="*/ 0 h 78"/>
                  <a:gd name="T4" fmla="*/ 30 w 30"/>
                  <a:gd name="T5" fmla="*/ 0 h 78"/>
                  <a:gd name="T6" fmla="*/ 12 w 30"/>
                  <a:gd name="T7" fmla="*/ 78 h 78"/>
                  <a:gd name="T8" fmla="*/ 0 w 30"/>
                  <a:gd name="T9" fmla="*/ 78 h 78"/>
                </a:gdLst>
                <a:ahLst/>
                <a:cxnLst>
                  <a:cxn ang="0">
                    <a:pos x="T0" y="T1"/>
                  </a:cxn>
                  <a:cxn ang="0">
                    <a:pos x="T2" y="T3"/>
                  </a:cxn>
                  <a:cxn ang="0">
                    <a:pos x="T4" y="T5"/>
                  </a:cxn>
                  <a:cxn ang="0">
                    <a:pos x="T6" y="T7"/>
                  </a:cxn>
                  <a:cxn ang="0">
                    <a:pos x="T8" y="T9"/>
                  </a:cxn>
                </a:cxnLst>
                <a:rect l="0" t="0" r="r" b="b"/>
                <a:pathLst>
                  <a:path w="30" h="78">
                    <a:moveTo>
                      <a:pt x="0" y="78"/>
                    </a:moveTo>
                    <a:lnTo>
                      <a:pt x="18" y="0"/>
                    </a:lnTo>
                    <a:lnTo>
                      <a:pt x="30" y="0"/>
                    </a:lnTo>
                    <a:lnTo>
                      <a:pt x="12" y="78"/>
                    </a:lnTo>
                    <a:lnTo>
                      <a:pt x="0" y="78"/>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43" name="Freeform 131"/>
              <p:cNvSpPr>
                <a:spLocks/>
              </p:cNvSpPr>
              <p:nvPr/>
            </p:nvSpPr>
            <p:spPr bwMode="auto">
              <a:xfrm>
                <a:off x="2220" y="1794"/>
                <a:ext cx="30" cy="84"/>
              </a:xfrm>
              <a:custGeom>
                <a:avLst/>
                <a:gdLst>
                  <a:gd name="T0" fmla="*/ 0 w 30"/>
                  <a:gd name="T1" fmla="*/ 84 h 84"/>
                  <a:gd name="T2" fmla="*/ 18 w 30"/>
                  <a:gd name="T3" fmla="*/ 0 h 84"/>
                  <a:gd name="T4" fmla="*/ 30 w 30"/>
                  <a:gd name="T5" fmla="*/ 0 h 84"/>
                  <a:gd name="T6" fmla="*/ 12 w 30"/>
                  <a:gd name="T7" fmla="*/ 84 h 84"/>
                  <a:gd name="T8" fmla="*/ 0 w 30"/>
                  <a:gd name="T9" fmla="*/ 84 h 84"/>
                </a:gdLst>
                <a:ahLst/>
                <a:cxnLst>
                  <a:cxn ang="0">
                    <a:pos x="T0" y="T1"/>
                  </a:cxn>
                  <a:cxn ang="0">
                    <a:pos x="T2" y="T3"/>
                  </a:cxn>
                  <a:cxn ang="0">
                    <a:pos x="T4" y="T5"/>
                  </a:cxn>
                  <a:cxn ang="0">
                    <a:pos x="T6" y="T7"/>
                  </a:cxn>
                  <a:cxn ang="0">
                    <a:pos x="T8" y="T9"/>
                  </a:cxn>
                </a:cxnLst>
                <a:rect l="0" t="0" r="r" b="b"/>
                <a:pathLst>
                  <a:path w="30" h="84">
                    <a:moveTo>
                      <a:pt x="0" y="84"/>
                    </a:moveTo>
                    <a:lnTo>
                      <a:pt x="18" y="0"/>
                    </a:lnTo>
                    <a:lnTo>
                      <a:pt x="30" y="0"/>
                    </a:lnTo>
                    <a:lnTo>
                      <a:pt x="12" y="84"/>
                    </a:lnTo>
                    <a:lnTo>
                      <a:pt x="0" y="84"/>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44" name="Freeform 132"/>
              <p:cNvSpPr>
                <a:spLocks/>
              </p:cNvSpPr>
              <p:nvPr/>
            </p:nvSpPr>
            <p:spPr bwMode="auto">
              <a:xfrm>
                <a:off x="2250" y="1668"/>
                <a:ext cx="30" cy="84"/>
              </a:xfrm>
              <a:custGeom>
                <a:avLst/>
                <a:gdLst>
                  <a:gd name="T0" fmla="*/ 0 w 30"/>
                  <a:gd name="T1" fmla="*/ 84 h 84"/>
                  <a:gd name="T2" fmla="*/ 18 w 30"/>
                  <a:gd name="T3" fmla="*/ 0 h 84"/>
                  <a:gd name="T4" fmla="*/ 30 w 30"/>
                  <a:gd name="T5" fmla="*/ 0 h 84"/>
                  <a:gd name="T6" fmla="*/ 12 w 30"/>
                  <a:gd name="T7" fmla="*/ 84 h 84"/>
                  <a:gd name="T8" fmla="*/ 0 w 30"/>
                  <a:gd name="T9" fmla="*/ 84 h 84"/>
                </a:gdLst>
                <a:ahLst/>
                <a:cxnLst>
                  <a:cxn ang="0">
                    <a:pos x="T0" y="T1"/>
                  </a:cxn>
                  <a:cxn ang="0">
                    <a:pos x="T2" y="T3"/>
                  </a:cxn>
                  <a:cxn ang="0">
                    <a:pos x="T4" y="T5"/>
                  </a:cxn>
                  <a:cxn ang="0">
                    <a:pos x="T6" y="T7"/>
                  </a:cxn>
                  <a:cxn ang="0">
                    <a:pos x="T8" y="T9"/>
                  </a:cxn>
                </a:cxnLst>
                <a:rect l="0" t="0" r="r" b="b"/>
                <a:pathLst>
                  <a:path w="30" h="84">
                    <a:moveTo>
                      <a:pt x="0" y="84"/>
                    </a:moveTo>
                    <a:lnTo>
                      <a:pt x="18" y="0"/>
                    </a:lnTo>
                    <a:lnTo>
                      <a:pt x="30" y="0"/>
                    </a:lnTo>
                    <a:lnTo>
                      <a:pt x="12" y="84"/>
                    </a:lnTo>
                    <a:lnTo>
                      <a:pt x="0" y="84"/>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45" name="Freeform 133"/>
              <p:cNvSpPr>
                <a:spLocks/>
              </p:cNvSpPr>
              <p:nvPr/>
            </p:nvSpPr>
            <p:spPr bwMode="auto">
              <a:xfrm>
                <a:off x="2280" y="1542"/>
                <a:ext cx="30" cy="78"/>
              </a:xfrm>
              <a:custGeom>
                <a:avLst/>
                <a:gdLst>
                  <a:gd name="T0" fmla="*/ 0 w 30"/>
                  <a:gd name="T1" fmla="*/ 78 h 78"/>
                  <a:gd name="T2" fmla="*/ 18 w 30"/>
                  <a:gd name="T3" fmla="*/ 0 h 78"/>
                  <a:gd name="T4" fmla="*/ 30 w 30"/>
                  <a:gd name="T5" fmla="*/ 0 h 78"/>
                  <a:gd name="T6" fmla="*/ 12 w 30"/>
                  <a:gd name="T7" fmla="*/ 78 h 78"/>
                  <a:gd name="T8" fmla="*/ 0 w 30"/>
                  <a:gd name="T9" fmla="*/ 78 h 78"/>
                </a:gdLst>
                <a:ahLst/>
                <a:cxnLst>
                  <a:cxn ang="0">
                    <a:pos x="T0" y="T1"/>
                  </a:cxn>
                  <a:cxn ang="0">
                    <a:pos x="T2" y="T3"/>
                  </a:cxn>
                  <a:cxn ang="0">
                    <a:pos x="T4" y="T5"/>
                  </a:cxn>
                  <a:cxn ang="0">
                    <a:pos x="T6" y="T7"/>
                  </a:cxn>
                  <a:cxn ang="0">
                    <a:pos x="T8" y="T9"/>
                  </a:cxn>
                </a:cxnLst>
                <a:rect l="0" t="0" r="r" b="b"/>
                <a:pathLst>
                  <a:path w="30" h="78">
                    <a:moveTo>
                      <a:pt x="0" y="78"/>
                    </a:moveTo>
                    <a:lnTo>
                      <a:pt x="18" y="0"/>
                    </a:lnTo>
                    <a:lnTo>
                      <a:pt x="30" y="0"/>
                    </a:lnTo>
                    <a:lnTo>
                      <a:pt x="12" y="78"/>
                    </a:lnTo>
                    <a:lnTo>
                      <a:pt x="0" y="78"/>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46" name="Freeform 134"/>
              <p:cNvSpPr>
                <a:spLocks/>
              </p:cNvSpPr>
              <p:nvPr/>
            </p:nvSpPr>
            <p:spPr bwMode="auto">
              <a:xfrm>
                <a:off x="2310" y="1410"/>
                <a:ext cx="30" cy="84"/>
              </a:xfrm>
              <a:custGeom>
                <a:avLst/>
                <a:gdLst>
                  <a:gd name="T0" fmla="*/ 0 w 30"/>
                  <a:gd name="T1" fmla="*/ 84 h 84"/>
                  <a:gd name="T2" fmla="*/ 18 w 30"/>
                  <a:gd name="T3" fmla="*/ 0 h 84"/>
                  <a:gd name="T4" fmla="*/ 30 w 30"/>
                  <a:gd name="T5" fmla="*/ 0 h 84"/>
                  <a:gd name="T6" fmla="*/ 12 w 30"/>
                  <a:gd name="T7" fmla="*/ 84 h 84"/>
                  <a:gd name="T8" fmla="*/ 0 w 30"/>
                  <a:gd name="T9" fmla="*/ 84 h 84"/>
                </a:gdLst>
                <a:ahLst/>
                <a:cxnLst>
                  <a:cxn ang="0">
                    <a:pos x="T0" y="T1"/>
                  </a:cxn>
                  <a:cxn ang="0">
                    <a:pos x="T2" y="T3"/>
                  </a:cxn>
                  <a:cxn ang="0">
                    <a:pos x="T4" y="T5"/>
                  </a:cxn>
                  <a:cxn ang="0">
                    <a:pos x="T6" y="T7"/>
                  </a:cxn>
                  <a:cxn ang="0">
                    <a:pos x="T8" y="T9"/>
                  </a:cxn>
                </a:cxnLst>
                <a:rect l="0" t="0" r="r" b="b"/>
                <a:pathLst>
                  <a:path w="30" h="84">
                    <a:moveTo>
                      <a:pt x="0" y="84"/>
                    </a:moveTo>
                    <a:lnTo>
                      <a:pt x="18" y="0"/>
                    </a:lnTo>
                    <a:lnTo>
                      <a:pt x="30" y="0"/>
                    </a:lnTo>
                    <a:lnTo>
                      <a:pt x="12" y="84"/>
                    </a:lnTo>
                    <a:lnTo>
                      <a:pt x="0" y="84"/>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47" name="Freeform 135"/>
              <p:cNvSpPr>
                <a:spLocks/>
              </p:cNvSpPr>
              <p:nvPr/>
            </p:nvSpPr>
            <p:spPr bwMode="auto">
              <a:xfrm>
                <a:off x="2340" y="1284"/>
                <a:ext cx="30" cy="78"/>
              </a:xfrm>
              <a:custGeom>
                <a:avLst/>
                <a:gdLst>
                  <a:gd name="T0" fmla="*/ 0 w 30"/>
                  <a:gd name="T1" fmla="*/ 78 h 78"/>
                  <a:gd name="T2" fmla="*/ 18 w 30"/>
                  <a:gd name="T3" fmla="*/ 0 h 78"/>
                  <a:gd name="T4" fmla="*/ 30 w 30"/>
                  <a:gd name="T5" fmla="*/ 0 h 78"/>
                  <a:gd name="T6" fmla="*/ 12 w 30"/>
                  <a:gd name="T7" fmla="*/ 78 h 78"/>
                  <a:gd name="T8" fmla="*/ 0 w 30"/>
                  <a:gd name="T9" fmla="*/ 78 h 78"/>
                </a:gdLst>
                <a:ahLst/>
                <a:cxnLst>
                  <a:cxn ang="0">
                    <a:pos x="T0" y="T1"/>
                  </a:cxn>
                  <a:cxn ang="0">
                    <a:pos x="T2" y="T3"/>
                  </a:cxn>
                  <a:cxn ang="0">
                    <a:pos x="T4" y="T5"/>
                  </a:cxn>
                  <a:cxn ang="0">
                    <a:pos x="T6" y="T7"/>
                  </a:cxn>
                  <a:cxn ang="0">
                    <a:pos x="T8" y="T9"/>
                  </a:cxn>
                </a:cxnLst>
                <a:rect l="0" t="0" r="r" b="b"/>
                <a:pathLst>
                  <a:path w="30" h="78">
                    <a:moveTo>
                      <a:pt x="0" y="78"/>
                    </a:moveTo>
                    <a:lnTo>
                      <a:pt x="18" y="0"/>
                    </a:lnTo>
                    <a:lnTo>
                      <a:pt x="30" y="0"/>
                    </a:lnTo>
                    <a:lnTo>
                      <a:pt x="12" y="78"/>
                    </a:lnTo>
                    <a:lnTo>
                      <a:pt x="0" y="78"/>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48" name="Freeform 136"/>
              <p:cNvSpPr>
                <a:spLocks/>
              </p:cNvSpPr>
              <p:nvPr/>
            </p:nvSpPr>
            <p:spPr bwMode="auto">
              <a:xfrm>
                <a:off x="2370" y="1206"/>
                <a:ext cx="18" cy="30"/>
              </a:xfrm>
              <a:custGeom>
                <a:avLst/>
                <a:gdLst>
                  <a:gd name="T0" fmla="*/ 0 w 18"/>
                  <a:gd name="T1" fmla="*/ 30 h 30"/>
                  <a:gd name="T2" fmla="*/ 6 w 18"/>
                  <a:gd name="T3" fmla="*/ 0 h 30"/>
                  <a:gd name="T4" fmla="*/ 18 w 18"/>
                  <a:gd name="T5" fmla="*/ 0 h 30"/>
                  <a:gd name="T6" fmla="*/ 12 w 18"/>
                  <a:gd name="T7" fmla="*/ 30 h 30"/>
                  <a:gd name="T8" fmla="*/ 0 w 18"/>
                  <a:gd name="T9" fmla="*/ 30 h 30"/>
                </a:gdLst>
                <a:ahLst/>
                <a:cxnLst>
                  <a:cxn ang="0">
                    <a:pos x="T0" y="T1"/>
                  </a:cxn>
                  <a:cxn ang="0">
                    <a:pos x="T2" y="T3"/>
                  </a:cxn>
                  <a:cxn ang="0">
                    <a:pos x="T4" y="T5"/>
                  </a:cxn>
                  <a:cxn ang="0">
                    <a:pos x="T6" y="T7"/>
                  </a:cxn>
                  <a:cxn ang="0">
                    <a:pos x="T8" y="T9"/>
                  </a:cxn>
                </a:cxnLst>
                <a:rect l="0" t="0" r="r" b="b"/>
                <a:pathLst>
                  <a:path w="18" h="30">
                    <a:moveTo>
                      <a:pt x="0" y="30"/>
                    </a:moveTo>
                    <a:lnTo>
                      <a:pt x="6" y="0"/>
                    </a:lnTo>
                    <a:lnTo>
                      <a:pt x="18" y="0"/>
                    </a:lnTo>
                    <a:lnTo>
                      <a:pt x="12" y="30"/>
                    </a:lnTo>
                    <a:lnTo>
                      <a:pt x="0" y="3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49" name="Freeform 137"/>
              <p:cNvSpPr>
                <a:spLocks/>
              </p:cNvSpPr>
              <p:nvPr/>
            </p:nvSpPr>
            <p:spPr bwMode="auto">
              <a:xfrm>
                <a:off x="2376" y="1164"/>
                <a:ext cx="48" cy="48"/>
              </a:xfrm>
              <a:custGeom>
                <a:avLst/>
                <a:gdLst>
                  <a:gd name="T0" fmla="*/ 0 w 48"/>
                  <a:gd name="T1" fmla="*/ 36 h 48"/>
                  <a:gd name="T2" fmla="*/ 42 w 48"/>
                  <a:gd name="T3" fmla="*/ 0 h 48"/>
                  <a:gd name="T4" fmla="*/ 48 w 48"/>
                  <a:gd name="T5" fmla="*/ 12 h 48"/>
                  <a:gd name="T6" fmla="*/ 6 w 48"/>
                  <a:gd name="T7" fmla="*/ 48 h 48"/>
                  <a:gd name="T8" fmla="*/ 0 w 48"/>
                  <a:gd name="T9" fmla="*/ 36 h 48"/>
                </a:gdLst>
                <a:ahLst/>
                <a:cxnLst>
                  <a:cxn ang="0">
                    <a:pos x="T0" y="T1"/>
                  </a:cxn>
                  <a:cxn ang="0">
                    <a:pos x="T2" y="T3"/>
                  </a:cxn>
                  <a:cxn ang="0">
                    <a:pos x="T4" y="T5"/>
                  </a:cxn>
                  <a:cxn ang="0">
                    <a:pos x="T6" y="T7"/>
                  </a:cxn>
                  <a:cxn ang="0">
                    <a:pos x="T8" y="T9"/>
                  </a:cxn>
                </a:cxnLst>
                <a:rect l="0" t="0" r="r" b="b"/>
                <a:pathLst>
                  <a:path w="48" h="48">
                    <a:moveTo>
                      <a:pt x="0" y="36"/>
                    </a:moveTo>
                    <a:lnTo>
                      <a:pt x="42" y="0"/>
                    </a:lnTo>
                    <a:lnTo>
                      <a:pt x="48" y="12"/>
                    </a:lnTo>
                    <a:lnTo>
                      <a:pt x="6" y="48"/>
                    </a:lnTo>
                    <a:lnTo>
                      <a:pt x="0" y="36"/>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50" name="Freeform 138"/>
              <p:cNvSpPr>
                <a:spLocks/>
              </p:cNvSpPr>
              <p:nvPr/>
            </p:nvSpPr>
            <p:spPr bwMode="auto">
              <a:xfrm>
                <a:off x="2454" y="1074"/>
                <a:ext cx="66" cy="60"/>
              </a:xfrm>
              <a:custGeom>
                <a:avLst/>
                <a:gdLst>
                  <a:gd name="T0" fmla="*/ 0 w 66"/>
                  <a:gd name="T1" fmla="*/ 54 h 60"/>
                  <a:gd name="T2" fmla="*/ 60 w 66"/>
                  <a:gd name="T3" fmla="*/ 0 h 60"/>
                  <a:gd name="T4" fmla="*/ 66 w 66"/>
                  <a:gd name="T5" fmla="*/ 6 h 60"/>
                  <a:gd name="T6" fmla="*/ 6 w 66"/>
                  <a:gd name="T7" fmla="*/ 60 h 60"/>
                  <a:gd name="T8" fmla="*/ 0 w 66"/>
                  <a:gd name="T9" fmla="*/ 54 h 60"/>
                </a:gdLst>
                <a:ahLst/>
                <a:cxnLst>
                  <a:cxn ang="0">
                    <a:pos x="T0" y="T1"/>
                  </a:cxn>
                  <a:cxn ang="0">
                    <a:pos x="T2" y="T3"/>
                  </a:cxn>
                  <a:cxn ang="0">
                    <a:pos x="T4" y="T5"/>
                  </a:cxn>
                  <a:cxn ang="0">
                    <a:pos x="T6" y="T7"/>
                  </a:cxn>
                  <a:cxn ang="0">
                    <a:pos x="T8" y="T9"/>
                  </a:cxn>
                </a:cxnLst>
                <a:rect l="0" t="0" r="r" b="b"/>
                <a:pathLst>
                  <a:path w="66" h="60">
                    <a:moveTo>
                      <a:pt x="0" y="54"/>
                    </a:moveTo>
                    <a:lnTo>
                      <a:pt x="60" y="0"/>
                    </a:lnTo>
                    <a:lnTo>
                      <a:pt x="66" y="6"/>
                    </a:lnTo>
                    <a:lnTo>
                      <a:pt x="6" y="60"/>
                    </a:lnTo>
                    <a:lnTo>
                      <a:pt x="0" y="54"/>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51" name="Freeform 139"/>
              <p:cNvSpPr>
                <a:spLocks/>
              </p:cNvSpPr>
              <p:nvPr/>
            </p:nvSpPr>
            <p:spPr bwMode="auto">
              <a:xfrm>
                <a:off x="2550" y="984"/>
                <a:ext cx="72" cy="66"/>
              </a:xfrm>
              <a:custGeom>
                <a:avLst/>
                <a:gdLst>
                  <a:gd name="T0" fmla="*/ 0 w 72"/>
                  <a:gd name="T1" fmla="*/ 54 h 66"/>
                  <a:gd name="T2" fmla="*/ 66 w 72"/>
                  <a:gd name="T3" fmla="*/ 0 h 66"/>
                  <a:gd name="T4" fmla="*/ 72 w 72"/>
                  <a:gd name="T5" fmla="*/ 12 h 66"/>
                  <a:gd name="T6" fmla="*/ 6 w 72"/>
                  <a:gd name="T7" fmla="*/ 66 h 66"/>
                  <a:gd name="T8" fmla="*/ 0 w 72"/>
                  <a:gd name="T9" fmla="*/ 54 h 66"/>
                </a:gdLst>
                <a:ahLst/>
                <a:cxnLst>
                  <a:cxn ang="0">
                    <a:pos x="T0" y="T1"/>
                  </a:cxn>
                  <a:cxn ang="0">
                    <a:pos x="T2" y="T3"/>
                  </a:cxn>
                  <a:cxn ang="0">
                    <a:pos x="T4" y="T5"/>
                  </a:cxn>
                  <a:cxn ang="0">
                    <a:pos x="T6" y="T7"/>
                  </a:cxn>
                  <a:cxn ang="0">
                    <a:pos x="T8" y="T9"/>
                  </a:cxn>
                </a:cxnLst>
                <a:rect l="0" t="0" r="r" b="b"/>
                <a:pathLst>
                  <a:path w="72" h="66">
                    <a:moveTo>
                      <a:pt x="0" y="54"/>
                    </a:moveTo>
                    <a:lnTo>
                      <a:pt x="66" y="0"/>
                    </a:lnTo>
                    <a:lnTo>
                      <a:pt x="72" y="12"/>
                    </a:lnTo>
                    <a:lnTo>
                      <a:pt x="6" y="66"/>
                    </a:lnTo>
                    <a:lnTo>
                      <a:pt x="0" y="54"/>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52" name="Freeform 140"/>
              <p:cNvSpPr>
                <a:spLocks/>
              </p:cNvSpPr>
              <p:nvPr/>
            </p:nvSpPr>
            <p:spPr bwMode="auto">
              <a:xfrm>
                <a:off x="2652" y="906"/>
                <a:ext cx="54" cy="54"/>
              </a:xfrm>
              <a:custGeom>
                <a:avLst/>
                <a:gdLst>
                  <a:gd name="T0" fmla="*/ 0 w 54"/>
                  <a:gd name="T1" fmla="*/ 42 h 54"/>
                  <a:gd name="T2" fmla="*/ 48 w 54"/>
                  <a:gd name="T3" fmla="*/ 0 h 54"/>
                  <a:gd name="T4" fmla="*/ 54 w 54"/>
                  <a:gd name="T5" fmla="*/ 12 h 54"/>
                  <a:gd name="T6" fmla="*/ 6 w 54"/>
                  <a:gd name="T7" fmla="*/ 54 h 54"/>
                  <a:gd name="T8" fmla="*/ 0 w 54"/>
                  <a:gd name="T9" fmla="*/ 42 h 54"/>
                </a:gdLst>
                <a:ahLst/>
                <a:cxnLst>
                  <a:cxn ang="0">
                    <a:pos x="T0" y="T1"/>
                  </a:cxn>
                  <a:cxn ang="0">
                    <a:pos x="T2" y="T3"/>
                  </a:cxn>
                  <a:cxn ang="0">
                    <a:pos x="T4" y="T5"/>
                  </a:cxn>
                  <a:cxn ang="0">
                    <a:pos x="T6" y="T7"/>
                  </a:cxn>
                  <a:cxn ang="0">
                    <a:pos x="T8" y="T9"/>
                  </a:cxn>
                </a:cxnLst>
                <a:rect l="0" t="0" r="r" b="b"/>
                <a:pathLst>
                  <a:path w="54" h="54">
                    <a:moveTo>
                      <a:pt x="0" y="42"/>
                    </a:moveTo>
                    <a:lnTo>
                      <a:pt x="48" y="0"/>
                    </a:lnTo>
                    <a:lnTo>
                      <a:pt x="54" y="12"/>
                    </a:lnTo>
                    <a:lnTo>
                      <a:pt x="6" y="54"/>
                    </a:lnTo>
                    <a:lnTo>
                      <a:pt x="0" y="42"/>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53" name="Freeform 141"/>
              <p:cNvSpPr>
                <a:spLocks/>
              </p:cNvSpPr>
              <p:nvPr/>
            </p:nvSpPr>
            <p:spPr bwMode="auto">
              <a:xfrm>
                <a:off x="2706" y="906"/>
                <a:ext cx="18" cy="18"/>
              </a:xfrm>
              <a:custGeom>
                <a:avLst/>
                <a:gdLst>
                  <a:gd name="T0" fmla="*/ 6 w 18"/>
                  <a:gd name="T1" fmla="*/ 0 h 18"/>
                  <a:gd name="T2" fmla="*/ 18 w 18"/>
                  <a:gd name="T3" fmla="*/ 12 h 18"/>
                  <a:gd name="T4" fmla="*/ 12 w 18"/>
                  <a:gd name="T5" fmla="*/ 18 h 18"/>
                  <a:gd name="T6" fmla="*/ 0 w 18"/>
                  <a:gd name="T7" fmla="*/ 6 h 18"/>
                  <a:gd name="T8" fmla="*/ 6 w 18"/>
                  <a:gd name="T9" fmla="*/ 0 h 18"/>
                </a:gdLst>
                <a:ahLst/>
                <a:cxnLst>
                  <a:cxn ang="0">
                    <a:pos x="T0" y="T1"/>
                  </a:cxn>
                  <a:cxn ang="0">
                    <a:pos x="T2" y="T3"/>
                  </a:cxn>
                  <a:cxn ang="0">
                    <a:pos x="T4" y="T5"/>
                  </a:cxn>
                  <a:cxn ang="0">
                    <a:pos x="T6" y="T7"/>
                  </a:cxn>
                  <a:cxn ang="0">
                    <a:pos x="T8" y="T9"/>
                  </a:cxn>
                </a:cxnLst>
                <a:rect l="0" t="0" r="r" b="b"/>
                <a:pathLst>
                  <a:path w="18" h="18">
                    <a:moveTo>
                      <a:pt x="6" y="0"/>
                    </a:moveTo>
                    <a:lnTo>
                      <a:pt x="18" y="12"/>
                    </a:lnTo>
                    <a:lnTo>
                      <a:pt x="12" y="18"/>
                    </a:lnTo>
                    <a:lnTo>
                      <a:pt x="0" y="6"/>
                    </a:lnTo>
                    <a:lnTo>
                      <a:pt x="6"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54" name="Freeform 142"/>
              <p:cNvSpPr>
                <a:spLocks/>
              </p:cNvSpPr>
              <p:nvPr/>
            </p:nvSpPr>
            <p:spPr bwMode="auto">
              <a:xfrm>
                <a:off x="2754" y="948"/>
                <a:ext cx="66" cy="66"/>
              </a:xfrm>
              <a:custGeom>
                <a:avLst/>
                <a:gdLst>
                  <a:gd name="T0" fmla="*/ 6 w 66"/>
                  <a:gd name="T1" fmla="*/ 0 h 66"/>
                  <a:gd name="T2" fmla="*/ 66 w 66"/>
                  <a:gd name="T3" fmla="*/ 60 h 66"/>
                  <a:gd name="T4" fmla="*/ 60 w 66"/>
                  <a:gd name="T5" fmla="*/ 66 h 66"/>
                  <a:gd name="T6" fmla="*/ 0 w 66"/>
                  <a:gd name="T7" fmla="*/ 6 h 66"/>
                  <a:gd name="T8" fmla="*/ 6 w 66"/>
                  <a:gd name="T9" fmla="*/ 0 h 66"/>
                </a:gdLst>
                <a:ahLst/>
                <a:cxnLst>
                  <a:cxn ang="0">
                    <a:pos x="T0" y="T1"/>
                  </a:cxn>
                  <a:cxn ang="0">
                    <a:pos x="T2" y="T3"/>
                  </a:cxn>
                  <a:cxn ang="0">
                    <a:pos x="T4" y="T5"/>
                  </a:cxn>
                  <a:cxn ang="0">
                    <a:pos x="T6" y="T7"/>
                  </a:cxn>
                  <a:cxn ang="0">
                    <a:pos x="T8" y="T9"/>
                  </a:cxn>
                </a:cxnLst>
                <a:rect l="0" t="0" r="r" b="b"/>
                <a:pathLst>
                  <a:path w="66" h="66">
                    <a:moveTo>
                      <a:pt x="6" y="0"/>
                    </a:moveTo>
                    <a:lnTo>
                      <a:pt x="66" y="60"/>
                    </a:lnTo>
                    <a:lnTo>
                      <a:pt x="60" y="66"/>
                    </a:lnTo>
                    <a:lnTo>
                      <a:pt x="0" y="6"/>
                    </a:lnTo>
                    <a:lnTo>
                      <a:pt x="6"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55" name="Freeform 143"/>
              <p:cNvSpPr>
                <a:spLocks/>
              </p:cNvSpPr>
              <p:nvPr/>
            </p:nvSpPr>
            <p:spPr bwMode="auto">
              <a:xfrm>
                <a:off x="2850" y="1038"/>
                <a:ext cx="72" cy="66"/>
              </a:xfrm>
              <a:custGeom>
                <a:avLst/>
                <a:gdLst>
                  <a:gd name="T0" fmla="*/ 6 w 72"/>
                  <a:gd name="T1" fmla="*/ 0 h 66"/>
                  <a:gd name="T2" fmla="*/ 72 w 72"/>
                  <a:gd name="T3" fmla="*/ 60 h 66"/>
                  <a:gd name="T4" fmla="*/ 66 w 72"/>
                  <a:gd name="T5" fmla="*/ 66 h 66"/>
                  <a:gd name="T6" fmla="*/ 0 w 72"/>
                  <a:gd name="T7" fmla="*/ 6 h 66"/>
                  <a:gd name="T8" fmla="*/ 6 w 72"/>
                  <a:gd name="T9" fmla="*/ 0 h 66"/>
                </a:gdLst>
                <a:ahLst/>
                <a:cxnLst>
                  <a:cxn ang="0">
                    <a:pos x="T0" y="T1"/>
                  </a:cxn>
                  <a:cxn ang="0">
                    <a:pos x="T2" y="T3"/>
                  </a:cxn>
                  <a:cxn ang="0">
                    <a:pos x="T4" y="T5"/>
                  </a:cxn>
                  <a:cxn ang="0">
                    <a:pos x="T6" y="T7"/>
                  </a:cxn>
                  <a:cxn ang="0">
                    <a:pos x="T8" y="T9"/>
                  </a:cxn>
                </a:cxnLst>
                <a:rect l="0" t="0" r="r" b="b"/>
                <a:pathLst>
                  <a:path w="72" h="66">
                    <a:moveTo>
                      <a:pt x="6" y="0"/>
                    </a:moveTo>
                    <a:lnTo>
                      <a:pt x="72" y="60"/>
                    </a:lnTo>
                    <a:lnTo>
                      <a:pt x="66" y="66"/>
                    </a:lnTo>
                    <a:lnTo>
                      <a:pt x="0" y="6"/>
                    </a:lnTo>
                    <a:lnTo>
                      <a:pt x="6"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56" name="Freeform 144"/>
              <p:cNvSpPr>
                <a:spLocks/>
              </p:cNvSpPr>
              <p:nvPr/>
            </p:nvSpPr>
            <p:spPr bwMode="auto">
              <a:xfrm>
                <a:off x="2946" y="1128"/>
                <a:ext cx="72" cy="66"/>
              </a:xfrm>
              <a:custGeom>
                <a:avLst/>
                <a:gdLst>
                  <a:gd name="T0" fmla="*/ 6 w 72"/>
                  <a:gd name="T1" fmla="*/ 0 h 66"/>
                  <a:gd name="T2" fmla="*/ 72 w 72"/>
                  <a:gd name="T3" fmla="*/ 60 h 66"/>
                  <a:gd name="T4" fmla="*/ 66 w 72"/>
                  <a:gd name="T5" fmla="*/ 66 h 66"/>
                  <a:gd name="T6" fmla="*/ 0 w 72"/>
                  <a:gd name="T7" fmla="*/ 6 h 66"/>
                  <a:gd name="T8" fmla="*/ 6 w 72"/>
                  <a:gd name="T9" fmla="*/ 0 h 66"/>
                </a:gdLst>
                <a:ahLst/>
                <a:cxnLst>
                  <a:cxn ang="0">
                    <a:pos x="T0" y="T1"/>
                  </a:cxn>
                  <a:cxn ang="0">
                    <a:pos x="T2" y="T3"/>
                  </a:cxn>
                  <a:cxn ang="0">
                    <a:pos x="T4" y="T5"/>
                  </a:cxn>
                  <a:cxn ang="0">
                    <a:pos x="T6" y="T7"/>
                  </a:cxn>
                  <a:cxn ang="0">
                    <a:pos x="T8" y="T9"/>
                  </a:cxn>
                </a:cxnLst>
                <a:rect l="0" t="0" r="r" b="b"/>
                <a:pathLst>
                  <a:path w="72" h="66">
                    <a:moveTo>
                      <a:pt x="6" y="0"/>
                    </a:moveTo>
                    <a:lnTo>
                      <a:pt x="72" y="60"/>
                    </a:lnTo>
                    <a:lnTo>
                      <a:pt x="66" y="66"/>
                    </a:lnTo>
                    <a:lnTo>
                      <a:pt x="0" y="6"/>
                    </a:lnTo>
                    <a:lnTo>
                      <a:pt x="6"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57" name="Freeform 145"/>
              <p:cNvSpPr>
                <a:spLocks/>
              </p:cNvSpPr>
              <p:nvPr/>
            </p:nvSpPr>
            <p:spPr bwMode="auto">
              <a:xfrm>
                <a:off x="3054" y="1206"/>
                <a:ext cx="84" cy="24"/>
              </a:xfrm>
              <a:custGeom>
                <a:avLst/>
                <a:gdLst>
                  <a:gd name="T0" fmla="*/ 0 w 84"/>
                  <a:gd name="T1" fmla="*/ 0 h 24"/>
                  <a:gd name="T2" fmla="*/ 84 w 84"/>
                  <a:gd name="T3" fmla="*/ 12 h 24"/>
                  <a:gd name="T4" fmla="*/ 84 w 84"/>
                  <a:gd name="T5" fmla="*/ 24 h 24"/>
                  <a:gd name="T6" fmla="*/ 0 w 84"/>
                  <a:gd name="T7" fmla="*/ 12 h 24"/>
                  <a:gd name="T8" fmla="*/ 0 w 84"/>
                  <a:gd name="T9" fmla="*/ 0 h 24"/>
                </a:gdLst>
                <a:ahLst/>
                <a:cxnLst>
                  <a:cxn ang="0">
                    <a:pos x="T0" y="T1"/>
                  </a:cxn>
                  <a:cxn ang="0">
                    <a:pos x="T2" y="T3"/>
                  </a:cxn>
                  <a:cxn ang="0">
                    <a:pos x="T4" y="T5"/>
                  </a:cxn>
                  <a:cxn ang="0">
                    <a:pos x="T6" y="T7"/>
                  </a:cxn>
                  <a:cxn ang="0">
                    <a:pos x="T8" y="T9"/>
                  </a:cxn>
                </a:cxnLst>
                <a:rect l="0" t="0" r="r" b="b"/>
                <a:pathLst>
                  <a:path w="84" h="24">
                    <a:moveTo>
                      <a:pt x="0" y="0"/>
                    </a:moveTo>
                    <a:lnTo>
                      <a:pt x="84" y="12"/>
                    </a:lnTo>
                    <a:lnTo>
                      <a:pt x="84" y="24"/>
                    </a:lnTo>
                    <a:lnTo>
                      <a:pt x="0" y="12"/>
                    </a:lnTo>
                    <a:lnTo>
                      <a:pt x="0"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58" name="Freeform 146"/>
              <p:cNvSpPr>
                <a:spLocks/>
              </p:cNvSpPr>
              <p:nvPr/>
            </p:nvSpPr>
            <p:spPr bwMode="auto">
              <a:xfrm>
                <a:off x="3186" y="1224"/>
                <a:ext cx="84" cy="18"/>
              </a:xfrm>
              <a:custGeom>
                <a:avLst/>
                <a:gdLst>
                  <a:gd name="T0" fmla="*/ 0 w 84"/>
                  <a:gd name="T1" fmla="*/ 0 h 18"/>
                  <a:gd name="T2" fmla="*/ 84 w 84"/>
                  <a:gd name="T3" fmla="*/ 6 h 18"/>
                  <a:gd name="T4" fmla="*/ 84 w 84"/>
                  <a:gd name="T5" fmla="*/ 18 h 18"/>
                  <a:gd name="T6" fmla="*/ 0 w 84"/>
                  <a:gd name="T7" fmla="*/ 12 h 18"/>
                  <a:gd name="T8" fmla="*/ 0 w 84"/>
                  <a:gd name="T9" fmla="*/ 0 h 18"/>
                </a:gdLst>
                <a:ahLst/>
                <a:cxnLst>
                  <a:cxn ang="0">
                    <a:pos x="T0" y="T1"/>
                  </a:cxn>
                  <a:cxn ang="0">
                    <a:pos x="T2" y="T3"/>
                  </a:cxn>
                  <a:cxn ang="0">
                    <a:pos x="T4" y="T5"/>
                  </a:cxn>
                  <a:cxn ang="0">
                    <a:pos x="T6" y="T7"/>
                  </a:cxn>
                  <a:cxn ang="0">
                    <a:pos x="T8" y="T9"/>
                  </a:cxn>
                </a:cxnLst>
                <a:rect l="0" t="0" r="r" b="b"/>
                <a:pathLst>
                  <a:path w="84" h="18">
                    <a:moveTo>
                      <a:pt x="0" y="0"/>
                    </a:moveTo>
                    <a:lnTo>
                      <a:pt x="84" y="6"/>
                    </a:lnTo>
                    <a:lnTo>
                      <a:pt x="84" y="18"/>
                    </a:lnTo>
                    <a:lnTo>
                      <a:pt x="0" y="12"/>
                    </a:lnTo>
                    <a:lnTo>
                      <a:pt x="0"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59" name="Freeform 147"/>
              <p:cNvSpPr>
                <a:spLocks/>
              </p:cNvSpPr>
              <p:nvPr/>
            </p:nvSpPr>
            <p:spPr bwMode="auto">
              <a:xfrm>
                <a:off x="3318" y="1236"/>
                <a:ext cx="24" cy="18"/>
              </a:xfrm>
              <a:custGeom>
                <a:avLst/>
                <a:gdLst>
                  <a:gd name="T0" fmla="*/ 0 w 24"/>
                  <a:gd name="T1" fmla="*/ 0 h 18"/>
                  <a:gd name="T2" fmla="*/ 24 w 24"/>
                  <a:gd name="T3" fmla="*/ 6 h 18"/>
                  <a:gd name="T4" fmla="*/ 24 w 24"/>
                  <a:gd name="T5" fmla="*/ 18 h 18"/>
                  <a:gd name="T6" fmla="*/ 0 w 24"/>
                  <a:gd name="T7" fmla="*/ 12 h 18"/>
                  <a:gd name="T8" fmla="*/ 0 w 24"/>
                  <a:gd name="T9" fmla="*/ 0 h 18"/>
                </a:gdLst>
                <a:ahLst/>
                <a:cxnLst>
                  <a:cxn ang="0">
                    <a:pos x="T0" y="T1"/>
                  </a:cxn>
                  <a:cxn ang="0">
                    <a:pos x="T2" y="T3"/>
                  </a:cxn>
                  <a:cxn ang="0">
                    <a:pos x="T4" y="T5"/>
                  </a:cxn>
                  <a:cxn ang="0">
                    <a:pos x="T6" y="T7"/>
                  </a:cxn>
                  <a:cxn ang="0">
                    <a:pos x="T8" y="T9"/>
                  </a:cxn>
                </a:cxnLst>
                <a:rect l="0" t="0" r="r" b="b"/>
                <a:pathLst>
                  <a:path w="24" h="18">
                    <a:moveTo>
                      <a:pt x="0" y="0"/>
                    </a:moveTo>
                    <a:lnTo>
                      <a:pt x="24" y="6"/>
                    </a:lnTo>
                    <a:lnTo>
                      <a:pt x="24" y="18"/>
                    </a:lnTo>
                    <a:lnTo>
                      <a:pt x="0" y="12"/>
                    </a:lnTo>
                    <a:lnTo>
                      <a:pt x="0"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60" name="Freeform 148"/>
              <p:cNvSpPr>
                <a:spLocks/>
              </p:cNvSpPr>
              <p:nvPr/>
            </p:nvSpPr>
            <p:spPr bwMode="auto">
              <a:xfrm>
                <a:off x="3342" y="1242"/>
                <a:ext cx="60" cy="18"/>
              </a:xfrm>
              <a:custGeom>
                <a:avLst/>
                <a:gdLst>
                  <a:gd name="T0" fmla="*/ 0 w 60"/>
                  <a:gd name="T1" fmla="*/ 0 h 18"/>
                  <a:gd name="T2" fmla="*/ 60 w 60"/>
                  <a:gd name="T3" fmla="*/ 6 h 18"/>
                  <a:gd name="T4" fmla="*/ 60 w 60"/>
                  <a:gd name="T5" fmla="*/ 18 h 18"/>
                  <a:gd name="T6" fmla="*/ 0 w 60"/>
                  <a:gd name="T7" fmla="*/ 12 h 18"/>
                  <a:gd name="T8" fmla="*/ 0 w 60"/>
                  <a:gd name="T9" fmla="*/ 0 h 18"/>
                </a:gdLst>
                <a:ahLst/>
                <a:cxnLst>
                  <a:cxn ang="0">
                    <a:pos x="T0" y="T1"/>
                  </a:cxn>
                  <a:cxn ang="0">
                    <a:pos x="T2" y="T3"/>
                  </a:cxn>
                  <a:cxn ang="0">
                    <a:pos x="T4" y="T5"/>
                  </a:cxn>
                  <a:cxn ang="0">
                    <a:pos x="T6" y="T7"/>
                  </a:cxn>
                  <a:cxn ang="0">
                    <a:pos x="T8" y="T9"/>
                  </a:cxn>
                </a:cxnLst>
                <a:rect l="0" t="0" r="r" b="b"/>
                <a:pathLst>
                  <a:path w="60" h="18">
                    <a:moveTo>
                      <a:pt x="0" y="0"/>
                    </a:moveTo>
                    <a:lnTo>
                      <a:pt x="60" y="6"/>
                    </a:lnTo>
                    <a:lnTo>
                      <a:pt x="60" y="18"/>
                    </a:lnTo>
                    <a:lnTo>
                      <a:pt x="0" y="12"/>
                    </a:lnTo>
                    <a:lnTo>
                      <a:pt x="0"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61" name="Freeform 149"/>
              <p:cNvSpPr>
                <a:spLocks/>
              </p:cNvSpPr>
              <p:nvPr/>
            </p:nvSpPr>
            <p:spPr bwMode="auto">
              <a:xfrm>
                <a:off x="3450" y="1248"/>
                <a:ext cx="84" cy="18"/>
              </a:xfrm>
              <a:custGeom>
                <a:avLst/>
                <a:gdLst>
                  <a:gd name="T0" fmla="*/ 0 w 84"/>
                  <a:gd name="T1" fmla="*/ 0 h 18"/>
                  <a:gd name="T2" fmla="*/ 84 w 84"/>
                  <a:gd name="T3" fmla="*/ 6 h 18"/>
                  <a:gd name="T4" fmla="*/ 84 w 84"/>
                  <a:gd name="T5" fmla="*/ 18 h 18"/>
                  <a:gd name="T6" fmla="*/ 0 w 84"/>
                  <a:gd name="T7" fmla="*/ 12 h 18"/>
                  <a:gd name="T8" fmla="*/ 0 w 84"/>
                  <a:gd name="T9" fmla="*/ 0 h 18"/>
                </a:gdLst>
                <a:ahLst/>
                <a:cxnLst>
                  <a:cxn ang="0">
                    <a:pos x="T0" y="T1"/>
                  </a:cxn>
                  <a:cxn ang="0">
                    <a:pos x="T2" y="T3"/>
                  </a:cxn>
                  <a:cxn ang="0">
                    <a:pos x="T4" y="T5"/>
                  </a:cxn>
                  <a:cxn ang="0">
                    <a:pos x="T6" y="T7"/>
                  </a:cxn>
                  <a:cxn ang="0">
                    <a:pos x="T8" y="T9"/>
                  </a:cxn>
                </a:cxnLst>
                <a:rect l="0" t="0" r="r" b="b"/>
                <a:pathLst>
                  <a:path w="84" h="18">
                    <a:moveTo>
                      <a:pt x="0" y="0"/>
                    </a:moveTo>
                    <a:lnTo>
                      <a:pt x="84" y="6"/>
                    </a:lnTo>
                    <a:lnTo>
                      <a:pt x="84" y="18"/>
                    </a:lnTo>
                    <a:lnTo>
                      <a:pt x="0" y="12"/>
                    </a:lnTo>
                    <a:lnTo>
                      <a:pt x="0"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62" name="Freeform 150"/>
              <p:cNvSpPr>
                <a:spLocks/>
              </p:cNvSpPr>
              <p:nvPr/>
            </p:nvSpPr>
            <p:spPr bwMode="auto">
              <a:xfrm>
                <a:off x="3582" y="1254"/>
                <a:ext cx="78" cy="18"/>
              </a:xfrm>
              <a:custGeom>
                <a:avLst/>
                <a:gdLst>
                  <a:gd name="T0" fmla="*/ 0 w 78"/>
                  <a:gd name="T1" fmla="*/ 0 h 18"/>
                  <a:gd name="T2" fmla="*/ 78 w 78"/>
                  <a:gd name="T3" fmla="*/ 6 h 18"/>
                  <a:gd name="T4" fmla="*/ 78 w 78"/>
                  <a:gd name="T5" fmla="*/ 18 h 18"/>
                  <a:gd name="T6" fmla="*/ 0 w 78"/>
                  <a:gd name="T7" fmla="*/ 12 h 18"/>
                  <a:gd name="T8" fmla="*/ 0 w 78"/>
                  <a:gd name="T9" fmla="*/ 0 h 18"/>
                </a:gdLst>
                <a:ahLst/>
                <a:cxnLst>
                  <a:cxn ang="0">
                    <a:pos x="T0" y="T1"/>
                  </a:cxn>
                  <a:cxn ang="0">
                    <a:pos x="T2" y="T3"/>
                  </a:cxn>
                  <a:cxn ang="0">
                    <a:pos x="T4" y="T5"/>
                  </a:cxn>
                  <a:cxn ang="0">
                    <a:pos x="T6" y="T7"/>
                  </a:cxn>
                  <a:cxn ang="0">
                    <a:pos x="T8" y="T9"/>
                  </a:cxn>
                </a:cxnLst>
                <a:rect l="0" t="0" r="r" b="b"/>
                <a:pathLst>
                  <a:path w="78" h="18">
                    <a:moveTo>
                      <a:pt x="0" y="0"/>
                    </a:moveTo>
                    <a:lnTo>
                      <a:pt x="78" y="6"/>
                    </a:lnTo>
                    <a:lnTo>
                      <a:pt x="78" y="18"/>
                    </a:lnTo>
                    <a:lnTo>
                      <a:pt x="0" y="12"/>
                    </a:lnTo>
                    <a:lnTo>
                      <a:pt x="0"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63" name="Rectangle 151"/>
              <p:cNvSpPr>
                <a:spLocks noChangeArrowheads="1"/>
              </p:cNvSpPr>
              <p:nvPr/>
            </p:nvSpPr>
            <p:spPr bwMode="auto">
              <a:xfrm>
                <a:off x="3660" y="1260"/>
                <a:ext cx="6" cy="12"/>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92664" name="Freeform 152"/>
              <p:cNvSpPr>
                <a:spLocks/>
              </p:cNvSpPr>
              <p:nvPr/>
            </p:nvSpPr>
            <p:spPr bwMode="auto">
              <a:xfrm>
                <a:off x="3714" y="1236"/>
                <a:ext cx="84" cy="24"/>
              </a:xfrm>
              <a:custGeom>
                <a:avLst/>
                <a:gdLst>
                  <a:gd name="T0" fmla="*/ 0 w 84"/>
                  <a:gd name="T1" fmla="*/ 12 h 24"/>
                  <a:gd name="T2" fmla="*/ 84 w 84"/>
                  <a:gd name="T3" fmla="*/ 0 h 24"/>
                  <a:gd name="T4" fmla="*/ 84 w 84"/>
                  <a:gd name="T5" fmla="*/ 12 h 24"/>
                  <a:gd name="T6" fmla="*/ 0 w 84"/>
                  <a:gd name="T7" fmla="*/ 24 h 24"/>
                  <a:gd name="T8" fmla="*/ 0 w 84"/>
                  <a:gd name="T9" fmla="*/ 12 h 24"/>
                </a:gdLst>
                <a:ahLst/>
                <a:cxnLst>
                  <a:cxn ang="0">
                    <a:pos x="T0" y="T1"/>
                  </a:cxn>
                  <a:cxn ang="0">
                    <a:pos x="T2" y="T3"/>
                  </a:cxn>
                  <a:cxn ang="0">
                    <a:pos x="T4" y="T5"/>
                  </a:cxn>
                  <a:cxn ang="0">
                    <a:pos x="T6" y="T7"/>
                  </a:cxn>
                  <a:cxn ang="0">
                    <a:pos x="T8" y="T9"/>
                  </a:cxn>
                </a:cxnLst>
                <a:rect l="0" t="0" r="r" b="b"/>
                <a:pathLst>
                  <a:path w="84" h="24">
                    <a:moveTo>
                      <a:pt x="0" y="12"/>
                    </a:moveTo>
                    <a:lnTo>
                      <a:pt x="84" y="0"/>
                    </a:lnTo>
                    <a:lnTo>
                      <a:pt x="84" y="12"/>
                    </a:lnTo>
                    <a:lnTo>
                      <a:pt x="0" y="24"/>
                    </a:lnTo>
                    <a:lnTo>
                      <a:pt x="0" y="12"/>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65" name="Freeform 153"/>
              <p:cNvSpPr>
                <a:spLocks/>
              </p:cNvSpPr>
              <p:nvPr/>
            </p:nvSpPr>
            <p:spPr bwMode="auto">
              <a:xfrm>
                <a:off x="3846" y="1212"/>
                <a:ext cx="84" cy="24"/>
              </a:xfrm>
              <a:custGeom>
                <a:avLst/>
                <a:gdLst>
                  <a:gd name="T0" fmla="*/ 0 w 84"/>
                  <a:gd name="T1" fmla="*/ 12 h 24"/>
                  <a:gd name="T2" fmla="*/ 84 w 84"/>
                  <a:gd name="T3" fmla="*/ 0 h 24"/>
                  <a:gd name="T4" fmla="*/ 84 w 84"/>
                  <a:gd name="T5" fmla="*/ 12 h 24"/>
                  <a:gd name="T6" fmla="*/ 0 w 84"/>
                  <a:gd name="T7" fmla="*/ 24 h 24"/>
                  <a:gd name="T8" fmla="*/ 0 w 84"/>
                  <a:gd name="T9" fmla="*/ 12 h 24"/>
                </a:gdLst>
                <a:ahLst/>
                <a:cxnLst>
                  <a:cxn ang="0">
                    <a:pos x="T0" y="T1"/>
                  </a:cxn>
                  <a:cxn ang="0">
                    <a:pos x="T2" y="T3"/>
                  </a:cxn>
                  <a:cxn ang="0">
                    <a:pos x="T4" y="T5"/>
                  </a:cxn>
                  <a:cxn ang="0">
                    <a:pos x="T6" y="T7"/>
                  </a:cxn>
                  <a:cxn ang="0">
                    <a:pos x="T8" y="T9"/>
                  </a:cxn>
                </a:cxnLst>
                <a:rect l="0" t="0" r="r" b="b"/>
                <a:pathLst>
                  <a:path w="84" h="24">
                    <a:moveTo>
                      <a:pt x="0" y="12"/>
                    </a:moveTo>
                    <a:lnTo>
                      <a:pt x="84" y="0"/>
                    </a:lnTo>
                    <a:lnTo>
                      <a:pt x="84" y="12"/>
                    </a:lnTo>
                    <a:lnTo>
                      <a:pt x="0" y="24"/>
                    </a:lnTo>
                    <a:lnTo>
                      <a:pt x="0" y="12"/>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66" name="Rectangle 154"/>
              <p:cNvSpPr>
                <a:spLocks noChangeArrowheads="1"/>
              </p:cNvSpPr>
              <p:nvPr/>
            </p:nvSpPr>
            <p:spPr bwMode="auto">
              <a:xfrm>
                <a:off x="3978" y="1200"/>
                <a:ext cx="6" cy="12"/>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92667" name="Freeform 155"/>
              <p:cNvSpPr>
                <a:spLocks/>
              </p:cNvSpPr>
              <p:nvPr/>
            </p:nvSpPr>
            <p:spPr bwMode="auto">
              <a:xfrm>
                <a:off x="3984" y="1200"/>
                <a:ext cx="78" cy="42"/>
              </a:xfrm>
              <a:custGeom>
                <a:avLst/>
                <a:gdLst>
                  <a:gd name="T0" fmla="*/ 6 w 78"/>
                  <a:gd name="T1" fmla="*/ 0 h 42"/>
                  <a:gd name="T2" fmla="*/ 78 w 78"/>
                  <a:gd name="T3" fmla="*/ 30 h 42"/>
                  <a:gd name="T4" fmla="*/ 72 w 78"/>
                  <a:gd name="T5" fmla="*/ 42 h 42"/>
                  <a:gd name="T6" fmla="*/ 0 w 78"/>
                  <a:gd name="T7" fmla="*/ 12 h 42"/>
                  <a:gd name="T8" fmla="*/ 6 w 78"/>
                  <a:gd name="T9" fmla="*/ 0 h 42"/>
                </a:gdLst>
                <a:ahLst/>
                <a:cxnLst>
                  <a:cxn ang="0">
                    <a:pos x="T0" y="T1"/>
                  </a:cxn>
                  <a:cxn ang="0">
                    <a:pos x="T2" y="T3"/>
                  </a:cxn>
                  <a:cxn ang="0">
                    <a:pos x="T4" y="T5"/>
                  </a:cxn>
                  <a:cxn ang="0">
                    <a:pos x="T6" y="T7"/>
                  </a:cxn>
                  <a:cxn ang="0">
                    <a:pos x="T8" y="T9"/>
                  </a:cxn>
                </a:cxnLst>
                <a:rect l="0" t="0" r="r" b="b"/>
                <a:pathLst>
                  <a:path w="78" h="42">
                    <a:moveTo>
                      <a:pt x="6" y="0"/>
                    </a:moveTo>
                    <a:lnTo>
                      <a:pt x="78" y="30"/>
                    </a:lnTo>
                    <a:lnTo>
                      <a:pt x="72" y="42"/>
                    </a:lnTo>
                    <a:lnTo>
                      <a:pt x="0" y="12"/>
                    </a:lnTo>
                    <a:lnTo>
                      <a:pt x="6"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68" name="Freeform 156"/>
              <p:cNvSpPr>
                <a:spLocks/>
              </p:cNvSpPr>
              <p:nvPr/>
            </p:nvSpPr>
            <p:spPr bwMode="auto">
              <a:xfrm>
                <a:off x="4104" y="1248"/>
                <a:ext cx="84" cy="42"/>
              </a:xfrm>
              <a:custGeom>
                <a:avLst/>
                <a:gdLst>
                  <a:gd name="T0" fmla="*/ 6 w 84"/>
                  <a:gd name="T1" fmla="*/ 0 h 42"/>
                  <a:gd name="T2" fmla="*/ 84 w 84"/>
                  <a:gd name="T3" fmla="*/ 30 h 42"/>
                  <a:gd name="T4" fmla="*/ 78 w 84"/>
                  <a:gd name="T5" fmla="*/ 42 h 42"/>
                  <a:gd name="T6" fmla="*/ 0 w 84"/>
                  <a:gd name="T7" fmla="*/ 12 h 42"/>
                  <a:gd name="T8" fmla="*/ 6 w 84"/>
                  <a:gd name="T9" fmla="*/ 0 h 42"/>
                </a:gdLst>
                <a:ahLst/>
                <a:cxnLst>
                  <a:cxn ang="0">
                    <a:pos x="T0" y="T1"/>
                  </a:cxn>
                  <a:cxn ang="0">
                    <a:pos x="T2" y="T3"/>
                  </a:cxn>
                  <a:cxn ang="0">
                    <a:pos x="T4" y="T5"/>
                  </a:cxn>
                  <a:cxn ang="0">
                    <a:pos x="T6" y="T7"/>
                  </a:cxn>
                  <a:cxn ang="0">
                    <a:pos x="T8" y="T9"/>
                  </a:cxn>
                </a:cxnLst>
                <a:rect l="0" t="0" r="r" b="b"/>
                <a:pathLst>
                  <a:path w="84" h="42">
                    <a:moveTo>
                      <a:pt x="6" y="0"/>
                    </a:moveTo>
                    <a:lnTo>
                      <a:pt x="84" y="30"/>
                    </a:lnTo>
                    <a:lnTo>
                      <a:pt x="78" y="42"/>
                    </a:lnTo>
                    <a:lnTo>
                      <a:pt x="0" y="12"/>
                    </a:lnTo>
                    <a:lnTo>
                      <a:pt x="6"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69" name="Freeform 157"/>
              <p:cNvSpPr>
                <a:spLocks/>
              </p:cNvSpPr>
              <p:nvPr/>
            </p:nvSpPr>
            <p:spPr bwMode="auto">
              <a:xfrm>
                <a:off x="4230" y="1290"/>
                <a:ext cx="78" cy="42"/>
              </a:xfrm>
              <a:custGeom>
                <a:avLst/>
                <a:gdLst>
                  <a:gd name="T0" fmla="*/ 6 w 78"/>
                  <a:gd name="T1" fmla="*/ 0 h 42"/>
                  <a:gd name="T2" fmla="*/ 78 w 78"/>
                  <a:gd name="T3" fmla="*/ 30 h 42"/>
                  <a:gd name="T4" fmla="*/ 72 w 78"/>
                  <a:gd name="T5" fmla="*/ 42 h 42"/>
                  <a:gd name="T6" fmla="*/ 0 w 78"/>
                  <a:gd name="T7" fmla="*/ 12 h 42"/>
                  <a:gd name="T8" fmla="*/ 6 w 78"/>
                  <a:gd name="T9" fmla="*/ 0 h 42"/>
                </a:gdLst>
                <a:ahLst/>
                <a:cxnLst>
                  <a:cxn ang="0">
                    <a:pos x="T0" y="T1"/>
                  </a:cxn>
                  <a:cxn ang="0">
                    <a:pos x="T2" y="T3"/>
                  </a:cxn>
                  <a:cxn ang="0">
                    <a:pos x="T4" y="T5"/>
                  </a:cxn>
                  <a:cxn ang="0">
                    <a:pos x="T6" y="T7"/>
                  </a:cxn>
                  <a:cxn ang="0">
                    <a:pos x="T8" y="T9"/>
                  </a:cxn>
                </a:cxnLst>
                <a:rect l="0" t="0" r="r" b="b"/>
                <a:pathLst>
                  <a:path w="78" h="42">
                    <a:moveTo>
                      <a:pt x="6" y="0"/>
                    </a:moveTo>
                    <a:lnTo>
                      <a:pt x="78" y="30"/>
                    </a:lnTo>
                    <a:lnTo>
                      <a:pt x="72" y="42"/>
                    </a:lnTo>
                    <a:lnTo>
                      <a:pt x="0" y="12"/>
                    </a:lnTo>
                    <a:lnTo>
                      <a:pt x="6"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70" name="Rectangle 158"/>
              <p:cNvSpPr>
                <a:spLocks noChangeArrowheads="1"/>
              </p:cNvSpPr>
              <p:nvPr/>
            </p:nvSpPr>
            <p:spPr bwMode="auto">
              <a:xfrm>
                <a:off x="4302" y="1320"/>
                <a:ext cx="6" cy="12"/>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92671" name="Rectangle 159"/>
              <p:cNvSpPr>
                <a:spLocks noChangeArrowheads="1"/>
              </p:cNvSpPr>
              <p:nvPr/>
            </p:nvSpPr>
            <p:spPr bwMode="auto">
              <a:xfrm>
                <a:off x="4356" y="1314"/>
                <a:ext cx="84" cy="12"/>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92672" name="Freeform 160"/>
              <p:cNvSpPr>
                <a:spLocks/>
              </p:cNvSpPr>
              <p:nvPr/>
            </p:nvSpPr>
            <p:spPr bwMode="auto">
              <a:xfrm>
                <a:off x="4488" y="1302"/>
                <a:ext cx="84" cy="18"/>
              </a:xfrm>
              <a:custGeom>
                <a:avLst/>
                <a:gdLst>
                  <a:gd name="T0" fmla="*/ 0 w 84"/>
                  <a:gd name="T1" fmla="*/ 6 h 18"/>
                  <a:gd name="T2" fmla="*/ 84 w 84"/>
                  <a:gd name="T3" fmla="*/ 0 h 18"/>
                  <a:gd name="T4" fmla="*/ 84 w 84"/>
                  <a:gd name="T5" fmla="*/ 12 h 18"/>
                  <a:gd name="T6" fmla="*/ 0 w 84"/>
                  <a:gd name="T7" fmla="*/ 18 h 18"/>
                  <a:gd name="T8" fmla="*/ 0 w 84"/>
                  <a:gd name="T9" fmla="*/ 6 h 18"/>
                </a:gdLst>
                <a:ahLst/>
                <a:cxnLst>
                  <a:cxn ang="0">
                    <a:pos x="T0" y="T1"/>
                  </a:cxn>
                  <a:cxn ang="0">
                    <a:pos x="T2" y="T3"/>
                  </a:cxn>
                  <a:cxn ang="0">
                    <a:pos x="T4" y="T5"/>
                  </a:cxn>
                  <a:cxn ang="0">
                    <a:pos x="T6" y="T7"/>
                  </a:cxn>
                  <a:cxn ang="0">
                    <a:pos x="T8" y="T9"/>
                  </a:cxn>
                </a:cxnLst>
                <a:rect l="0" t="0" r="r" b="b"/>
                <a:pathLst>
                  <a:path w="84" h="18">
                    <a:moveTo>
                      <a:pt x="0" y="6"/>
                    </a:moveTo>
                    <a:lnTo>
                      <a:pt x="84" y="0"/>
                    </a:lnTo>
                    <a:lnTo>
                      <a:pt x="84" y="12"/>
                    </a:lnTo>
                    <a:lnTo>
                      <a:pt x="0" y="18"/>
                    </a:lnTo>
                    <a:lnTo>
                      <a:pt x="0" y="6"/>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73" name="Freeform 161"/>
              <p:cNvSpPr>
                <a:spLocks/>
              </p:cNvSpPr>
              <p:nvPr/>
            </p:nvSpPr>
            <p:spPr bwMode="auto">
              <a:xfrm>
                <a:off x="4620" y="1302"/>
                <a:ext cx="66" cy="66"/>
              </a:xfrm>
              <a:custGeom>
                <a:avLst/>
                <a:gdLst>
                  <a:gd name="T0" fmla="*/ 6 w 66"/>
                  <a:gd name="T1" fmla="*/ 0 h 66"/>
                  <a:gd name="T2" fmla="*/ 66 w 66"/>
                  <a:gd name="T3" fmla="*/ 60 h 66"/>
                  <a:gd name="T4" fmla="*/ 60 w 66"/>
                  <a:gd name="T5" fmla="*/ 66 h 66"/>
                  <a:gd name="T6" fmla="*/ 0 w 66"/>
                  <a:gd name="T7" fmla="*/ 6 h 66"/>
                  <a:gd name="T8" fmla="*/ 6 w 66"/>
                  <a:gd name="T9" fmla="*/ 0 h 66"/>
                </a:gdLst>
                <a:ahLst/>
                <a:cxnLst>
                  <a:cxn ang="0">
                    <a:pos x="T0" y="T1"/>
                  </a:cxn>
                  <a:cxn ang="0">
                    <a:pos x="T2" y="T3"/>
                  </a:cxn>
                  <a:cxn ang="0">
                    <a:pos x="T4" y="T5"/>
                  </a:cxn>
                  <a:cxn ang="0">
                    <a:pos x="T6" y="T7"/>
                  </a:cxn>
                  <a:cxn ang="0">
                    <a:pos x="T8" y="T9"/>
                  </a:cxn>
                </a:cxnLst>
                <a:rect l="0" t="0" r="r" b="b"/>
                <a:pathLst>
                  <a:path w="66" h="66">
                    <a:moveTo>
                      <a:pt x="6" y="0"/>
                    </a:moveTo>
                    <a:lnTo>
                      <a:pt x="66" y="60"/>
                    </a:lnTo>
                    <a:lnTo>
                      <a:pt x="60" y="66"/>
                    </a:lnTo>
                    <a:lnTo>
                      <a:pt x="0" y="6"/>
                    </a:lnTo>
                    <a:lnTo>
                      <a:pt x="6"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74" name="Freeform 162"/>
              <p:cNvSpPr>
                <a:spLocks/>
              </p:cNvSpPr>
              <p:nvPr/>
            </p:nvSpPr>
            <p:spPr bwMode="auto">
              <a:xfrm>
                <a:off x="4716" y="1398"/>
                <a:ext cx="66" cy="66"/>
              </a:xfrm>
              <a:custGeom>
                <a:avLst/>
                <a:gdLst>
                  <a:gd name="T0" fmla="*/ 6 w 66"/>
                  <a:gd name="T1" fmla="*/ 0 h 66"/>
                  <a:gd name="T2" fmla="*/ 66 w 66"/>
                  <a:gd name="T3" fmla="*/ 60 h 66"/>
                  <a:gd name="T4" fmla="*/ 60 w 66"/>
                  <a:gd name="T5" fmla="*/ 66 h 66"/>
                  <a:gd name="T6" fmla="*/ 0 w 66"/>
                  <a:gd name="T7" fmla="*/ 6 h 66"/>
                  <a:gd name="T8" fmla="*/ 6 w 66"/>
                  <a:gd name="T9" fmla="*/ 0 h 66"/>
                </a:gdLst>
                <a:ahLst/>
                <a:cxnLst>
                  <a:cxn ang="0">
                    <a:pos x="T0" y="T1"/>
                  </a:cxn>
                  <a:cxn ang="0">
                    <a:pos x="T2" y="T3"/>
                  </a:cxn>
                  <a:cxn ang="0">
                    <a:pos x="T4" y="T5"/>
                  </a:cxn>
                  <a:cxn ang="0">
                    <a:pos x="T6" y="T7"/>
                  </a:cxn>
                  <a:cxn ang="0">
                    <a:pos x="T8" y="T9"/>
                  </a:cxn>
                </a:cxnLst>
                <a:rect l="0" t="0" r="r" b="b"/>
                <a:pathLst>
                  <a:path w="66" h="66">
                    <a:moveTo>
                      <a:pt x="6" y="0"/>
                    </a:moveTo>
                    <a:lnTo>
                      <a:pt x="66" y="60"/>
                    </a:lnTo>
                    <a:lnTo>
                      <a:pt x="60" y="66"/>
                    </a:lnTo>
                    <a:lnTo>
                      <a:pt x="0" y="6"/>
                    </a:lnTo>
                    <a:lnTo>
                      <a:pt x="6"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75" name="Freeform 163"/>
              <p:cNvSpPr>
                <a:spLocks/>
              </p:cNvSpPr>
              <p:nvPr/>
            </p:nvSpPr>
            <p:spPr bwMode="auto">
              <a:xfrm>
                <a:off x="4812" y="1494"/>
                <a:ext cx="66" cy="66"/>
              </a:xfrm>
              <a:custGeom>
                <a:avLst/>
                <a:gdLst>
                  <a:gd name="T0" fmla="*/ 6 w 66"/>
                  <a:gd name="T1" fmla="*/ 0 h 66"/>
                  <a:gd name="T2" fmla="*/ 66 w 66"/>
                  <a:gd name="T3" fmla="*/ 60 h 66"/>
                  <a:gd name="T4" fmla="*/ 60 w 66"/>
                  <a:gd name="T5" fmla="*/ 66 h 66"/>
                  <a:gd name="T6" fmla="*/ 0 w 66"/>
                  <a:gd name="T7" fmla="*/ 6 h 66"/>
                  <a:gd name="T8" fmla="*/ 6 w 66"/>
                  <a:gd name="T9" fmla="*/ 0 h 66"/>
                </a:gdLst>
                <a:ahLst/>
                <a:cxnLst>
                  <a:cxn ang="0">
                    <a:pos x="T0" y="T1"/>
                  </a:cxn>
                  <a:cxn ang="0">
                    <a:pos x="T2" y="T3"/>
                  </a:cxn>
                  <a:cxn ang="0">
                    <a:pos x="T4" y="T5"/>
                  </a:cxn>
                  <a:cxn ang="0">
                    <a:pos x="T6" y="T7"/>
                  </a:cxn>
                  <a:cxn ang="0">
                    <a:pos x="T8" y="T9"/>
                  </a:cxn>
                </a:cxnLst>
                <a:rect l="0" t="0" r="r" b="b"/>
                <a:pathLst>
                  <a:path w="66" h="66">
                    <a:moveTo>
                      <a:pt x="6" y="0"/>
                    </a:moveTo>
                    <a:lnTo>
                      <a:pt x="66" y="60"/>
                    </a:lnTo>
                    <a:lnTo>
                      <a:pt x="60" y="66"/>
                    </a:lnTo>
                    <a:lnTo>
                      <a:pt x="0" y="6"/>
                    </a:lnTo>
                    <a:lnTo>
                      <a:pt x="6"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76" name="Freeform 164"/>
              <p:cNvSpPr>
                <a:spLocks/>
              </p:cNvSpPr>
              <p:nvPr/>
            </p:nvSpPr>
            <p:spPr bwMode="auto">
              <a:xfrm>
                <a:off x="4902" y="1584"/>
                <a:ext cx="42" cy="42"/>
              </a:xfrm>
              <a:custGeom>
                <a:avLst/>
                <a:gdLst>
                  <a:gd name="T0" fmla="*/ 6 w 42"/>
                  <a:gd name="T1" fmla="*/ 0 h 42"/>
                  <a:gd name="T2" fmla="*/ 42 w 42"/>
                  <a:gd name="T3" fmla="*/ 36 h 42"/>
                  <a:gd name="T4" fmla="*/ 36 w 42"/>
                  <a:gd name="T5" fmla="*/ 42 h 42"/>
                  <a:gd name="T6" fmla="*/ 0 w 42"/>
                  <a:gd name="T7" fmla="*/ 6 h 42"/>
                  <a:gd name="T8" fmla="*/ 6 w 42"/>
                  <a:gd name="T9" fmla="*/ 0 h 42"/>
                </a:gdLst>
                <a:ahLst/>
                <a:cxnLst>
                  <a:cxn ang="0">
                    <a:pos x="T0" y="T1"/>
                  </a:cxn>
                  <a:cxn ang="0">
                    <a:pos x="T2" y="T3"/>
                  </a:cxn>
                  <a:cxn ang="0">
                    <a:pos x="T4" y="T5"/>
                  </a:cxn>
                  <a:cxn ang="0">
                    <a:pos x="T6" y="T7"/>
                  </a:cxn>
                  <a:cxn ang="0">
                    <a:pos x="T8" y="T9"/>
                  </a:cxn>
                </a:cxnLst>
                <a:rect l="0" t="0" r="r" b="b"/>
                <a:pathLst>
                  <a:path w="42" h="42">
                    <a:moveTo>
                      <a:pt x="6" y="0"/>
                    </a:moveTo>
                    <a:lnTo>
                      <a:pt x="42" y="36"/>
                    </a:lnTo>
                    <a:lnTo>
                      <a:pt x="36" y="42"/>
                    </a:lnTo>
                    <a:lnTo>
                      <a:pt x="0" y="6"/>
                    </a:lnTo>
                    <a:lnTo>
                      <a:pt x="6"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77" name="Freeform 165"/>
              <p:cNvSpPr>
                <a:spLocks/>
              </p:cNvSpPr>
              <p:nvPr/>
            </p:nvSpPr>
            <p:spPr bwMode="auto">
              <a:xfrm>
                <a:off x="4938" y="1620"/>
                <a:ext cx="42" cy="24"/>
              </a:xfrm>
              <a:custGeom>
                <a:avLst/>
                <a:gdLst>
                  <a:gd name="T0" fmla="*/ 6 w 42"/>
                  <a:gd name="T1" fmla="*/ 0 h 24"/>
                  <a:gd name="T2" fmla="*/ 42 w 42"/>
                  <a:gd name="T3" fmla="*/ 12 h 24"/>
                  <a:gd name="T4" fmla="*/ 36 w 42"/>
                  <a:gd name="T5" fmla="*/ 24 h 24"/>
                  <a:gd name="T6" fmla="*/ 0 w 42"/>
                  <a:gd name="T7" fmla="*/ 12 h 24"/>
                  <a:gd name="T8" fmla="*/ 6 w 42"/>
                  <a:gd name="T9" fmla="*/ 0 h 24"/>
                </a:gdLst>
                <a:ahLst/>
                <a:cxnLst>
                  <a:cxn ang="0">
                    <a:pos x="T0" y="T1"/>
                  </a:cxn>
                  <a:cxn ang="0">
                    <a:pos x="T2" y="T3"/>
                  </a:cxn>
                  <a:cxn ang="0">
                    <a:pos x="T4" y="T5"/>
                  </a:cxn>
                  <a:cxn ang="0">
                    <a:pos x="T6" y="T7"/>
                  </a:cxn>
                  <a:cxn ang="0">
                    <a:pos x="T8" y="T9"/>
                  </a:cxn>
                </a:cxnLst>
                <a:rect l="0" t="0" r="r" b="b"/>
                <a:pathLst>
                  <a:path w="42" h="24">
                    <a:moveTo>
                      <a:pt x="6" y="0"/>
                    </a:moveTo>
                    <a:lnTo>
                      <a:pt x="42" y="12"/>
                    </a:lnTo>
                    <a:lnTo>
                      <a:pt x="36" y="24"/>
                    </a:lnTo>
                    <a:lnTo>
                      <a:pt x="0" y="12"/>
                    </a:lnTo>
                    <a:lnTo>
                      <a:pt x="6"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78" name="Freeform 166"/>
              <p:cNvSpPr>
                <a:spLocks/>
              </p:cNvSpPr>
              <p:nvPr/>
            </p:nvSpPr>
            <p:spPr bwMode="auto">
              <a:xfrm>
                <a:off x="5016" y="1656"/>
                <a:ext cx="84" cy="42"/>
              </a:xfrm>
              <a:custGeom>
                <a:avLst/>
                <a:gdLst>
                  <a:gd name="T0" fmla="*/ 6 w 84"/>
                  <a:gd name="T1" fmla="*/ 0 h 42"/>
                  <a:gd name="T2" fmla="*/ 84 w 84"/>
                  <a:gd name="T3" fmla="*/ 30 h 42"/>
                  <a:gd name="T4" fmla="*/ 78 w 84"/>
                  <a:gd name="T5" fmla="*/ 42 h 42"/>
                  <a:gd name="T6" fmla="*/ 0 w 84"/>
                  <a:gd name="T7" fmla="*/ 12 h 42"/>
                  <a:gd name="T8" fmla="*/ 6 w 84"/>
                  <a:gd name="T9" fmla="*/ 0 h 42"/>
                </a:gdLst>
                <a:ahLst/>
                <a:cxnLst>
                  <a:cxn ang="0">
                    <a:pos x="T0" y="T1"/>
                  </a:cxn>
                  <a:cxn ang="0">
                    <a:pos x="T2" y="T3"/>
                  </a:cxn>
                  <a:cxn ang="0">
                    <a:pos x="T4" y="T5"/>
                  </a:cxn>
                  <a:cxn ang="0">
                    <a:pos x="T6" y="T7"/>
                  </a:cxn>
                  <a:cxn ang="0">
                    <a:pos x="T8" y="T9"/>
                  </a:cxn>
                </a:cxnLst>
                <a:rect l="0" t="0" r="r" b="b"/>
                <a:pathLst>
                  <a:path w="84" h="42">
                    <a:moveTo>
                      <a:pt x="6" y="0"/>
                    </a:moveTo>
                    <a:lnTo>
                      <a:pt x="84" y="30"/>
                    </a:lnTo>
                    <a:lnTo>
                      <a:pt x="78" y="42"/>
                    </a:lnTo>
                    <a:lnTo>
                      <a:pt x="0" y="12"/>
                    </a:lnTo>
                    <a:lnTo>
                      <a:pt x="6"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79" name="Freeform 167"/>
              <p:cNvSpPr>
                <a:spLocks/>
              </p:cNvSpPr>
              <p:nvPr/>
            </p:nvSpPr>
            <p:spPr bwMode="auto">
              <a:xfrm>
                <a:off x="5136" y="1710"/>
                <a:ext cx="84" cy="42"/>
              </a:xfrm>
              <a:custGeom>
                <a:avLst/>
                <a:gdLst>
                  <a:gd name="T0" fmla="*/ 6 w 84"/>
                  <a:gd name="T1" fmla="*/ 0 h 42"/>
                  <a:gd name="T2" fmla="*/ 84 w 84"/>
                  <a:gd name="T3" fmla="*/ 30 h 42"/>
                  <a:gd name="T4" fmla="*/ 78 w 84"/>
                  <a:gd name="T5" fmla="*/ 42 h 42"/>
                  <a:gd name="T6" fmla="*/ 0 w 84"/>
                  <a:gd name="T7" fmla="*/ 12 h 42"/>
                  <a:gd name="T8" fmla="*/ 6 w 84"/>
                  <a:gd name="T9" fmla="*/ 0 h 42"/>
                </a:gdLst>
                <a:ahLst/>
                <a:cxnLst>
                  <a:cxn ang="0">
                    <a:pos x="T0" y="T1"/>
                  </a:cxn>
                  <a:cxn ang="0">
                    <a:pos x="T2" y="T3"/>
                  </a:cxn>
                  <a:cxn ang="0">
                    <a:pos x="T4" y="T5"/>
                  </a:cxn>
                  <a:cxn ang="0">
                    <a:pos x="T6" y="T7"/>
                  </a:cxn>
                  <a:cxn ang="0">
                    <a:pos x="T8" y="T9"/>
                  </a:cxn>
                </a:cxnLst>
                <a:rect l="0" t="0" r="r" b="b"/>
                <a:pathLst>
                  <a:path w="84" h="42">
                    <a:moveTo>
                      <a:pt x="6" y="0"/>
                    </a:moveTo>
                    <a:lnTo>
                      <a:pt x="84" y="30"/>
                    </a:lnTo>
                    <a:lnTo>
                      <a:pt x="78" y="42"/>
                    </a:lnTo>
                    <a:lnTo>
                      <a:pt x="0" y="12"/>
                    </a:lnTo>
                    <a:lnTo>
                      <a:pt x="6"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2680" name="Rectangle 168"/>
              <p:cNvSpPr>
                <a:spLocks noChangeArrowheads="1"/>
              </p:cNvSpPr>
              <p:nvPr/>
            </p:nvSpPr>
            <p:spPr bwMode="auto">
              <a:xfrm>
                <a:off x="1062" y="3210"/>
                <a:ext cx="90" cy="90"/>
              </a:xfrm>
              <a:prstGeom prst="rect">
                <a:avLst/>
              </a:prstGeom>
              <a:solidFill>
                <a:srgbClr val="000080"/>
              </a:solidFill>
              <a:ln w="9525">
                <a:solidFill>
                  <a:srgbClr val="000080"/>
                </a:solidFill>
                <a:miter lim="800000"/>
                <a:headEnd/>
                <a:tailEnd/>
              </a:ln>
            </p:spPr>
            <p:txBody>
              <a:bodyPr/>
              <a:lstStyle/>
              <a:p>
                <a:endParaRPr lang="de-DE"/>
              </a:p>
            </p:txBody>
          </p:sp>
          <p:sp>
            <p:nvSpPr>
              <p:cNvPr id="192681" name="Rectangle 169"/>
              <p:cNvSpPr>
                <a:spLocks noChangeArrowheads="1"/>
              </p:cNvSpPr>
              <p:nvPr/>
            </p:nvSpPr>
            <p:spPr bwMode="auto">
              <a:xfrm>
                <a:off x="1380" y="2754"/>
                <a:ext cx="90" cy="90"/>
              </a:xfrm>
              <a:prstGeom prst="rect">
                <a:avLst/>
              </a:prstGeom>
              <a:solidFill>
                <a:srgbClr val="000080"/>
              </a:solidFill>
              <a:ln w="9525">
                <a:solidFill>
                  <a:srgbClr val="000080"/>
                </a:solidFill>
                <a:miter lim="800000"/>
                <a:headEnd/>
                <a:tailEnd/>
              </a:ln>
            </p:spPr>
            <p:txBody>
              <a:bodyPr/>
              <a:lstStyle/>
              <a:p>
                <a:endParaRPr lang="de-DE"/>
              </a:p>
            </p:txBody>
          </p:sp>
          <p:sp>
            <p:nvSpPr>
              <p:cNvPr id="192682" name="Rectangle 170"/>
              <p:cNvSpPr>
                <a:spLocks noChangeArrowheads="1"/>
              </p:cNvSpPr>
              <p:nvPr/>
            </p:nvSpPr>
            <p:spPr bwMode="auto">
              <a:xfrm>
                <a:off x="1698" y="2412"/>
                <a:ext cx="90" cy="90"/>
              </a:xfrm>
              <a:prstGeom prst="rect">
                <a:avLst/>
              </a:prstGeom>
              <a:solidFill>
                <a:srgbClr val="000080"/>
              </a:solidFill>
              <a:ln w="9525">
                <a:solidFill>
                  <a:srgbClr val="000080"/>
                </a:solidFill>
                <a:miter lim="800000"/>
                <a:headEnd/>
                <a:tailEnd/>
              </a:ln>
            </p:spPr>
            <p:txBody>
              <a:bodyPr/>
              <a:lstStyle/>
              <a:p>
                <a:endParaRPr lang="de-DE"/>
              </a:p>
            </p:txBody>
          </p:sp>
          <p:sp>
            <p:nvSpPr>
              <p:cNvPr id="192683" name="Rectangle 171"/>
              <p:cNvSpPr>
                <a:spLocks noChangeArrowheads="1"/>
              </p:cNvSpPr>
              <p:nvPr/>
            </p:nvSpPr>
            <p:spPr bwMode="auto">
              <a:xfrm>
                <a:off x="2016" y="2136"/>
                <a:ext cx="90" cy="90"/>
              </a:xfrm>
              <a:prstGeom prst="rect">
                <a:avLst/>
              </a:prstGeom>
              <a:solidFill>
                <a:srgbClr val="000080"/>
              </a:solidFill>
              <a:ln w="9525">
                <a:solidFill>
                  <a:srgbClr val="000080"/>
                </a:solidFill>
                <a:miter lim="800000"/>
                <a:headEnd/>
                <a:tailEnd/>
              </a:ln>
            </p:spPr>
            <p:txBody>
              <a:bodyPr/>
              <a:lstStyle/>
              <a:p>
                <a:endParaRPr lang="de-DE"/>
              </a:p>
            </p:txBody>
          </p:sp>
          <p:sp>
            <p:nvSpPr>
              <p:cNvPr id="192684" name="Rectangle 172"/>
              <p:cNvSpPr>
                <a:spLocks noChangeArrowheads="1"/>
              </p:cNvSpPr>
              <p:nvPr/>
            </p:nvSpPr>
            <p:spPr bwMode="auto">
              <a:xfrm>
                <a:off x="2334" y="1938"/>
                <a:ext cx="90" cy="90"/>
              </a:xfrm>
              <a:prstGeom prst="rect">
                <a:avLst/>
              </a:prstGeom>
              <a:solidFill>
                <a:srgbClr val="000080"/>
              </a:solidFill>
              <a:ln w="9525">
                <a:solidFill>
                  <a:srgbClr val="000080"/>
                </a:solidFill>
                <a:miter lim="800000"/>
                <a:headEnd/>
                <a:tailEnd/>
              </a:ln>
            </p:spPr>
            <p:txBody>
              <a:bodyPr/>
              <a:lstStyle/>
              <a:p>
                <a:endParaRPr lang="de-DE"/>
              </a:p>
            </p:txBody>
          </p:sp>
          <p:sp>
            <p:nvSpPr>
              <p:cNvPr id="192685" name="Rectangle 173"/>
              <p:cNvSpPr>
                <a:spLocks noChangeArrowheads="1"/>
              </p:cNvSpPr>
              <p:nvPr/>
            </p:nvSpPr>
            <p:spPr bwMode="auto">
              <a:xfrm>
                <a:off x="2658" y="1818"/>
                <a:ext cx="90" cy="90"/>
              </a:xfrm>
              <a:prstGeom prst="rect">
                <a:avLst/>
              </a:prstGeom>
              <a:solidFill>
                <a:srgbClr val="000080"/>
              </a:solidFill>
              <a:ln w="9525">
                <a:solidFill>
                  <a:srgbClr val="000080"/>
                </a:solidFill>
                <a:miter lim="800000"/>
                <a:headEnd/>
                <a:tailEnd/>
              </a:ln>
            </p:spPr>
            <p:txBody>
              <a:bodyPr/>
              <a:lstStyle/>
              <a:p>
                <a:endParaRPr lang="de-DE"/>
              </a:p>
            </p:txBody>
          </p:sp>
          <p:sp>
            <p:nvSpPr>
              <p:cNvPr id="192686" name="Rectangle 174"/>
              <p:cNvSpPr>
                <a:spLocks noChangeArrowheads="1"/>
              </p:cNvSpPr>
              <p:nvPr/>
            </p:nvSpPr>
            <p:spPr bwMode="auto">
              <a:xfrm>
                <a:off x="2976" y="1776"/>
                <a:ext cx="90" cy="90"/>
              </a:xfrm>
              <a:prstGeom prst="rect">
                <a:avLst/>
              </a:prstGeom>
              <a:solidFill>
                <a:srgbClr val="000080"/>
              </a:solidFill>
              <a:ln w="9525">
                <a:solidFill>
                  <a:srgbClr val="000080"/>
                </a:solidFill>
                <a:miter lim="800000"/>
                <a:headEnd/>
                <a:tailEnd/>
              </a:ln>
            </p:spPr>
            <p:txBody>
              <a:bodyPr/>
              <a:lstStyle/>
              <a:p>
                <a:endParaRPr lang="de-DE"/>
              </a:p>
            </p:txBody>
          </p:sp>
          <p:sp>
            <p:nvSpPr>
              <p:cNvPr id="192687" name="Rectangle 175"/>
              <p:cNvSpPr>
                <a:spLocks noChangeArrowheads="1"/>
              </p:cNvSpPr>
              <p:nvPr/>
            </p:nvSpPr>
            <p:spPr bwMode="auto">
              <a:xfrm>
                <a:off x="3294" y="1716"/>
                <a:ext cx="90" cy="90"/>
              </a:xfrm>
              <a:prstGeom prst="rect">
                <a:avLst/>
              </a:prstGeom>
              <a:solidFill>
                <a:srgbClr val="000080"/>
              </a:solidFill>
              <a:ln w="9525">
                <a:solidFill>
                  <a:srgbClr val="000080"/>
                </a:solidFill>
                <a:miter lim="800000"/>
                <a:headEnd/>
                <a:tailEnd/>
              </a:ln>
            </p:spPr>
            <p:txBody>
              <a:bodyPr/>
              <a:lstStyle/>
              <a:p>
                <a:endParaRPr lang="de-DE"/>
              </a:p>
            </p:txBody>
          </p:sp>
          <p:sp>
            <p:nvSpPr>
              <p:cNvPr id="192688" name="Rectangle 176"/>
              <p:cNvSpPr>
                <a:spLocks noChangeArrowheads="1"/>
              </p:cNvSpPr>
              <p:nvPr/>
            </p:nvSpPr>
            <p:spPr bwMode="auto">
              <a:xfrm>
                <a:off x="3612" y="1740"/>
                <a:ext cx="90" cy="90"/>
              </a:xfrm>
              <a:prstGeom prst="rect">
                <a:avLst/>
              </a:prstGeom>
              <a:solidFill>
                <a:srgbClr val="000080"/>
              </a:solidFill>
              <a:ln w="9525">
                <a:solidFill>
                  <a:srgbClr val="000080"/>
                </a:solidFill>
                <a:miter lim="800000"/>
                <a:headEnd/>
                <a:tailEnd/>
              </a:ln>
            </p:spPr>
            <p:txBody>
              <a:bodyPr/>
              <a:lstStyle/>
              <a:p>
                <a:endParaRPr lang="de-DE"/>
              </a:p>
            </p:txBody>
          </p:sp>
          <p:sp>
            <p:nvSpPr>
              <p:cNvPr id="192689" name="Rectangle 177"/>
              <p:cNvSpPr>
                <a:spLocks noChangeArrowheads="1"/>
              </p:cNvSpPr>
              <p:nvPr/>
            </p:nvSpPr>
            <p:spPr bwMode="auto">
              <a:xfrm>
                <a:off x="3936" y="1800"/>
                <a:ext cx="90" cy="90"/>
              </a:xfrm>
              <a:prstGeom prst="rect">
                <a:avLst/>
              </a:prstGeom>
              <a:solidFill>
                <a:srgbClr val="000080"/>
              </a:solidFill>
              <a:ln w="9525">
                <a:solidFill>
                  <a:srgbClr val="000080"/>
                </a:solidFill>
                <a:miter lim="800000"/>
                <a:headEnd/>
                <a:tailEnd/>
              </a:ln>
            </p:spPr>
            <p:txBody>
              <a:bodyPr/>
              <a:lstStyle/>
              <a:p>
                <a:endParaRPr lang="de-DE"/>
              </a:p>
            </p:txBody>
          </p:sp>
          <p:sp>
            <p:nvSpPr>
              <p:cNvPr id="192690" name="Rectangle 178"/>
              <p:cNvSpPr>
                <a:spLocks noChangeArrowheads="1"/>
              </p:cNvSpPr>
              <p:nvPr/>
            </p:nvSpPr>
            <p:spPr bwMode="auto">
              <a:xfrm>
                <a:off x="4254" y="1818"/>
                <a:ext cx="90" cy="90"/>
              </a:xfrm>
              <a:prstGeom prst="rect">
                <a:avLst/>
              </a:prstGeom>
              <a:solidFill>
                <a:srgbClr val="000080"/>
              </a:solidFill>
              <a:ln w="9525">
                <a:solidFill>
                  <a:srgbClr val="000080"/>
                </a:solidFill>
                <a:miter lim="800000"/>
                <a:headEnd/>
                <a:tailEnd/>
              </a:ln>
            </p:spPr>
            <p:txBody>
              <a:bodyPr/>
              <a:lstStyle/>
              <a:p>
                <a:endParaRPr lang="de-DE"/>
              </a:p>
            </p:txBody>
          </p:sp>
          <p:sp>
            <p:nvSpPr>
              <p:cNvPr id="192691" name="Rectangle 179"/>
              <p:cNvSpPr>
                <a:spLocks noChangeArrowheads="1"/>
              </p:cNvSpPr>
              <p:nvPr/>
            </p:nvSpPr>
            <p:spPr bwMode="auto">
              <a:xfrm>
                <a:off x="4572" y="1974"/>
                <a:ext cx="90" cy="90"/>
              </a:xfrm>
              <a:prstGeom prst="rect">
                <a:avLst/>
              </a:prstGeom>
              <a:solidFill>
                <a:srgbClr val="000080"/>
              </a:solidFill>
              <a:ln w="9525">
                <a:solidFill>
                  <a:srgbClr val="000080"/>
                </a:solidFill>
                <a:miter lim="800000"/>
                <a:headEnd/>
                <a:tailEnd/>
              </a:ln>
            </p:spPr>
            <p:txBody>
              <a:bodyPr/>
              <a:lstStyle/>
              <a:p>
                <a:endParaRPr lang="de-DE"/>
              </a:p>
            </p:txBody>
          </p:sp>
          <p:sp>
            <p:nvSpPr>
              <p:cNvPr id="192692" name="Rectangle 180"/>
              <p:cNvSpPr>
                <a:spLocks noChangeArrowheads="1"/>
              </p:cNvSpPr>
              <p:nvPr/>
            </p:nvSpPr>
            <p:spPr bwMode="auto">
              <a:xfrm>
                <a:off x="4890" y="2154"/>
                <a:ext cx="90" cy="90"/>
              </a:xfrm>
              <a:prstGeom prst="rect">
                <a:avLst/>
              </a:prstGeom>
              <a:solidFill>
                <a:srgbClr val="000080"/>
              </a:solidFill>
              <a:ln w="9525">
                <a:solidFill>
                  <a:srgbClr val="000080"/>
                </a:solidFill>
                <a:miter lim="800000"/>
                <a:headEnd/>
                <a:tailEnd/>
              </a:ln>
            </p:spPr>
            <p:txBody>
              <a:bodyPr/>
              <a:lstStyle/>
              <a:p>
                <a:endParaRPr lang="de-DE"/>
              </a:p>
            </p:txBody>
          </p:sp>
          <p:sp>
            <p:nvSpPr>
              <p:cNvPr id="192693" name="Rectangle 181"/>
              <p:cNvSpPr>
                <a:spLocks noChangeArrowheads="1"/>
              </p:cNvSpPr>
              <p:nvPr/>
            </p:nvSpPr>
            <p:spPr bwMode="auto">
              <a:xfrm>
                <a:off x="5208" y="2652"/>
                <a:ext cx="90" cy="90"/>
              </a:xfrm>
              <a:prstGeom prst="rect">
                <a:avLst/>
              </a:prstGeom>
              <a:solidFill>
                <a:srgbClr val="000080"/>
              </a:solidFill>
              <a:ln w="9525">
                <a:solidFill>
                  <a:srgbClr val="000080"/>
                </a:solidFill>
                <a:miter lim="800000"/>
                <a:headEnd/>
                <a:tailEnd/>
              </a:ln>
            </p:spPr>
            <p:txBody>
              <a:bodyPr/>
              <a:lstStyle/>
              <a:p>
                <a:endParaRPr lang="de-DE"/>
              </a:p>
            </p:txBody>
          </p:sp>
          <p:sp>
            <p:nvSpPr>
              <p:cNvPr id="192694" name="Oval 182"/>
              <p:cNvSpPr>
                <a:spLocks noChangeArrowheads="1"/>
              </p:cNvSpPr>
              <p:nvPr/>
            </p:nvSpPr>
            <p:spPr bwMode="auto">
              <a:xfrm>
                <a:off x="1062" y="3030"/>
                <a:ext cx="90" cy="90"/>
              </a:xfrm>
              <a:prstGeom prst="ellipse">
                <a:avLst/>
              </a:prstGeom>
              <a:solidFill>
                <a:srgbClr val="FFFFFF"/>
              </a:solidFill>
              <a:ln w="9525">
                <a:solidFill>
                  <a:srgbClr val="FF0000"/>
                </a:solidFill>
                <a:round/>
                <a:headEnd/>
                <a:tailEnd/>
              </a:ln>
            </p:spPr>
            <p:txBody>
              <a:bodyPr/>
              <a:lstStyle/>
              <a:p>
                <a:endParaRPr lang="de-DE"/>
              </a:p>
            </p:txBody>
          </p:sp>
          <p:sp>
            <p:nvSpPr>
              <p:cNvPr id="192695" name="Oval 183"/>
              <p:cNvSpPr>
                <a:spLocks noChangeArrowheads="1"/>
              </p:cNvSpPr>
              <p:nvPr/>
            </p:nvSpPr>
            <p:spPr bwMode="auto">
              <a:xfrm>
                <a:off x="1380" y="2934"/>
                <a:ext cx="90" cy="90"/>
              </a:xfrm>
              <a:prstGeom prst="ellipse">
                <a:avLst/>
              </a:prstGeom>
              <a:solidFill>
                <a:srgbClr val="FFFFFF"/>
              </a:solidFill>
              <a:ln w="9525">
                <a:solidFill>
                  <a:srgbClr val="FF0000"/>
                </a:solidFill>
                <a:round/>
                <a:headEnd/>
                <a:tailEnd/>
              </a:ln>
            </p:spPr>
            <p:txBody>
              <a:bodyPr/>
              <a:lstStyle/>
              <a:p>
                <a:endParaRPr lang="de-DE"/>
              </a:p>
            </p:txBody>
          </p:sp>
          <p:sp>
            <p:nvSpPr>
              <p:cNvPr id="192696" name="Oval 184"/>
              <p:cNvSpPr>
                <a:spLocks noChangeArrowheads="1"/>
              </p:cNvSpPr>
              <p:nvPr/>
            </p:nvSpPr>
            <p:spPr bwMode="auto">
              <a:xfrm>
                <a:off x="1698" y="2832"/>
                <a:ext cx="90" cy="90"/>
              </a:xfrm>
              <a:prstGeom prst="ellipse">
                <a:avLst/>
              </a:prstGeom>
              <a:solidFill>
                <a:srgbClr val="FFFFFF"/>
              </a:solidFill>
              <a:ln w="9525">
                <a:solidFill>
                  <a:srgbClr val="FF0000"/>
                </a:solidFill>
                <a:round/>
                <a:headEnd/>
                <a:tailEnd/>
              </a:ln>
            </p:spPr>
            <p:txBody>
              <a:bodyPr/>
              <a:lstStyle/>
              <a:p>
                <a:endParaRPr lang="de-DE"/>
              </a:p>
            </p:txBody>
          </p:sp>
          <p:sp>
            <p:nvSpPr>
              <p:cNvPr id="192697" name="Oval 185"/>
              <p:cNvSpPr>
                <a:spLocks noChangeArrowheads="1"/>
              </p:cNvSpPr>
              <p:nvPr/>
            </p:nvSpPr>
            <p:spPr bwMode="auto">
              <a:xfrm>
                <a:off x="2016" y="2652"/>
                <a:ext cx="90" cy="90"/>
              </a:xfrm>
              <a:prstGeom prst="ellipse">
                <a:avLst/>
              </a:prstGeom>
              <a:solidFill>
                <a:srgbClr val="FFFFFF"/>
              </a:solidFill>
              <a:ln w="9525">
                <a:solidFill>
                  <a:srgbClr val="FF0000"/>
                </a:solidFill>
                <a:round/>
                <a:headEnd/>
                <a:tailEnd/>
              </a:ln>
            </p:spPr>
            <p:txBody>
              <a:bodyPr/>
              <a:lstStyle/>
              <a:p>
                <a:endParaRPr lang="de-DE"/>
              </a:p>
            </p:txBody>
          </p:sp>
          <p:sp>
            <p:nvSpPr>
              <p:cNvPr id="192698" name="Oval 186"/>
              <p:cNvSpPr>
                <a:spLocks noChangeArrowheads="1"/>
              </p:cNvSpPr>
              <p:nvPr/>
            </p:nvSpPr>
            <p:spPr bwMode="auto">
              <a:xfrm>
                <a:off x="2334" y="2454"/>
                <a:ext cx="90" cy="90"/>
              </a:xfrm>
              <a:prstGeom prst="ellipse">
                <a:avLst/>
              </a:prstGeom>
              <a:solidFill>
                <a:srgbClr val="FFFFFF"/>
              </a:solidFill>
              <a:ln w="9525">
                <a:solidFill>
                  <a:srgbClr val="FF0000"/>
                </a:solidFill>
                <a:round/>
                <a:headEnd/>
                <a:tailEnd/>
              </a:ln>
            </p:spPr>
            <p:txBody>
              <a:bodyPr/>
              <a:lstStyle/>
              <a:p>
                <a:endParaRPr lang="de-DE"/>
              </a:p>
            </p:txBody>
          </p:sp>
          <p:sp>
            <p:nvSpPr>
              <p:cNvPr id="192699" name="Oval 187"/>
              <p:cNvSpPr>
                <a:spLocks noChangeArrowheads="1"/>
              </p:cNvSpPr>
              <p:nvPr/>
            </p:nvSpPr>
            <p:spPr bwMode="auto">
              <a:xfrm>
                <a:off x="2658" y="2136"/>
                <a:ext cx="90" cy="90"/>
              </a:xfrm>
              <a:prstGeom prst="ellipse">
                <a:avLst/>
              </a:prstGeom>
              <a:solidFill>
                <a:srgbClr val="FFFFFF"/>
              </a:solidFill>
              <a:ln w="9525">
                <a:solidFill>
                  <a:srgbClr val="FF0000"/>
                </a:solidFill>
                <a:round/>
                <a:headEnd/>
                <a:tailEnd/>
              </a:ln>
            </p:spPr>
            <p:txBody>
              <a:bodyPr/>
              <a:lstStyle/>
              <a:p>
                <a:endParaRPr lang="de-DE"/>
              </a:p>
            </p:txBody>
          </p:sp>
          <p:sp>
            <p:nvSpPr>
              <p:cNvPr id="192700" name="Oval 188"/>
              <p:cNvSpPr>
                <a:spLocks noChangeArrowheads="1"/>
              </p:cNvSpPr>
              <p:nvPr/>
            </p:nvSpPr>
            <p:spPr bwMode="auto">
              <a:xfrm>
                <a:off x="2976" y="1698"/>
                <a:ext cx="90" cy="90"/>
              </a:xfrm>
              <a:prstGeom prst="ellipse">
                <a:avLst/>
              </a:prstGeom>
              <a:solidFill>
                <a:srgbClr val="FFFFFF"/>
              </a:solidFill>
              <a:ln w="9525">
                <a:solidFill>
                  <a:srgbClr val="FF0000"/>
                </a:solidFill>
                <a:round/>
                <a:headEnd/>
                <a:tailEnd/>
              </a:ln>
            </p:spPr>
            <p:txBody>
              <a:bodyPr/>
              <a:lstStyle/>
              <a:p>
                <a:endParaRPr lang="de-DE"/>
              </a:p>
            </p:txBody>
          </p:sp>
          <p:sp>
            <p:nvSpPr>
              <p:cNvPr id="192701" name="Oval 189"/>
              <p:cNvSpPr>
                <a:spLocks noChangeArrowheads="1"/>
              </p:cNvSpPr>
              <p:nvPr/>
            </p:nvSpPr>
            <p:spPr bwMode="auto">
              <a:xfrm>
                <a:off x="3294" y="1416"/>
                <a:ext cx="90" cy="90"/>
              </a:xfrm>
              <a:prstGeom prst="ellipse">
                <a:avLst/>
              </a:prstGeom>
              <a:solidFill>
                <a:srgbClr val="FFFFFF"/>
              </a:solidFill>
              <a:ln w="9525">
                <a:solidFill>
                  <a:srgbClr val="FF0000"/>
                </a:solidFill>
                <a:round/>
                <a:headEnd/>
                <a:tailEnd/>
              </a:ln>
            </p:spPr>
            <p:txBody>
              <a:bodyPr/>
              <a:lstStyle/>
              <a:p>
                <a:endParaRPr lang="de-DE"/>
              </a:p>
            </p:txBody>
          </p:sp>
          <p:sp>
            <p:nvSpPr>
              <p:cNvPr id="192702" name="Oval 190"/>
              <p:cNvSpPr>
                <a:spLocks noChangeArrowheads="1"/>
              </p:cNvSpPr>
              <p:nvPr/>
            </p:nvSpPr>
            <p:spPr bwMode="auto">
              <a:xfrm>
                <a:off x="3612" y="1320"/>
                <a:ext cx="90" cy="90"/>
              </a:xfrm>
              <a:prstGeom prst="ellipse">
                <a:avLst/>
              </a:prstGeom>
              <a:solidFill>
                <a:srgbClr val="FFFFFF"/>
              </a:solidFill>
              <a:ln w="9525">
                <a:solidFill>
                  <a:srgbClr val="FF0000"/>
                </a:solidFill>
                <a:round/>
                <a:headEnd/>
                <a:tailEnd/>
              </a:ln>
            </p:spPr>
            <p:txBody>
              <a:bodyPr/>
              <a:lstStyle/>
              <a:p>
                <a:endParaRPr lang="de-DE"/>
              </a:p>
            </p:txBody>
          </p:sp>
          <p:sp>
            <p:nvSpPr>
              <p:cNvPr id="192703" name="Oval 191"/>
              <p:cNvSpPr>
                <a:spLocks noChangeArrowheads="1"/>
              </p:cNvSpPr>
              <p:nvPr/>
            </p:nvSpPr>
            <p:spPr bwMode="auto">
              <a:xfrm>
                <a:off x="3936" y="1320"/>
                <a:ext cx="90" cy="90"/>
              </a:xfrm>
              <a:prstGeom prst="ellipse">
                <a:avLst/>
              </a:prstGeom>
              <a:solidFill>
                <a:srgbClr val="FFFFFF"/>
              </a:solidFill>
              <a:ln w="9525">
                <a:solidFill>
                  <a:srgbClr val="FF0000"/>
                </a:solidFill>
                <a:round/>
                <a:headEnd/>
                <a:tailEnd/>
              </a:ln>
            </p:spPr>
            <p:txBody>
              <a:bodyPr/>
              <a:lstStyle/>
              <a:p>
                <a:endParaRPr lang="de-DE"/>
              </a:p>
            </p:txBody>
          </p:sp>
          <p:sp>
            <p:nvSpPr>
              <p:cNvPr id="192704" name="Oval 192"/>
              <p:cNvSpPr>
                <a:spLocks noChangeArrowheads="1"/>
              </p:cNvSpPr>
              <p:nvPr/>
            </p:nvSpPr>
            <p:spPr bwMode="auto">
              <a:xfrm>
                <a:off x="4254" y="1320"/>
                <a:ext cx="90" cy="90"/>
              </a:xfrm>
              <a:prstGeom prst="ellipse">
                <a:avLst/>
              </a:prstGeom>
              <a:solidFill>
                <a:srgbClr val="FFFFFF"/>
              </a:solidFill>
              <a:ln w="9525">
                <a:solidFill>
                  <a:srgbClr val="FF0000"/>
                </a:solidFill>
                <a:round/>
                <a:headEnd/>
                <a:tailEnd/>
              </a:ln>
            </p:spPr>
            <p:txBody>
              <a:bodyPr/>
              <a:lstStyle/>
              <a:p>
                <a:endParaRPr lang="de-DE"/>
              </a:p>
            </p:txBody>
          </p:sp>
          <p:sp>
            <p:nvSpPr>
              <p:cNvPr id="192705" name="Oval 193"/>
              <p:cNvSpPr>
                <a:spLocks noChangeArrowheads="1"/>
              </p:cNvSpPr>
              <p:nvPr/>
            </p:nvSpPr>
            <p:spPr bwMode="auto">
              <a:xfrm>
                <a:off x="4572" y="1416"/>
                <a:ext cx="90" cy="90"/>
              </a:xfrm>
              <a:prstGeom prst="ellipse">
                <a:avLst/>
              </a:prstGeom>
              <a:solidFill>
                <a:srgbClr val="FFFFFF"/>
              </a:solidFill>
              <a:ln w="9525">
                <a:solidFill>
                  <a:srgbClr val="FF0000"/>
                </a:solidFill>
                <a:round/>
                <a:headEnd/>
                <a:tailEnd/>
              </a:ln>
            </p:spPr>
            <p:txBody>
              <a:bodyPr/>
              <a:lstStyle/>
              <a:p>
                <a:endParaRPr lang="de-DE"/>
              </a:p>
            </p:txBody>
          </p:sp>
          <p:sp>
            <p:nvSpPr>
              <p:cNvPr id="192706" name="Oval 194"/>
              <p:cNvSpPr>
                <a:spLocks noChangeArrowheads="1"/>
              </p:cNvSpPr>
              <p:nvPr/>
            </p:nvSpPr>
            <p:spPr bwMode="auto">
              <a:xfrm>
                <a:off x="4890" y="1596"/>
                <a:ext cx="90" cy="90"/>
              </a:xfrm>
              <a:prstGeom prst="ellipse">
                <a:avLst/>
              </a:prstGeom>
              <a:solidFill>
                <a:srgbClr val="FFFFFF"/>
              </a:solidFill>
              <a:ln w="9525">
                <a:solidFill>
                  <a:srgbClr val="FF0000"/>
                </a:solidFill>
                <a:round/>
                <a:headEnd/>
                <a:tailEnd/>
              </a:ln>
            </p:spPr>
            <p:txBody>
              <a:bodyPr/>
              <a:lstStyle/>
              <a:p>
                <a:endParaRPr lang="de-DE"/>
              </a:p>
            </p:txBody>
          </p:sp>
          <p:sp>
            <p:nvSpPr>
              <p:cNvPr id="192707" name="Oval 195"/>
              <p:cNvSpPr>
                <a:spLocks noChangeArrowheads="1"/>
              </p:cNvSpPr>
              <p:nvPr/>
            </p:nvSpPr>
            <p:spPr bwMode="auto">
              <a:xfrm>
                <a:off x="5208" y="1596"/>
                <a:ext cx="90" cy="90"/>
              </a:xfrm>
              <a:prstGeom prst="ellipse">
                <a:avLst/>
              </a:prstGeom>
              <a:solidFill>
                <a:srgbClr val="FFFFFF"/>
              </a:solidFill>
              <a:ln w="9525">
                <a:solidFill>
                  <a:srgbClr val="FF0000"/>
                </a:solidFill>
                <a:round/>
                <a:headEnd/>
                <a:tailEnd/>
              </a:ln>
            </p:spPr>
            <p:txBody>
              <a:bodyPr/>
              <a:lstStyle/>
              <a:p>
                <a:endParaRPr lang="de-DE"/>
              </a:p>
            </p:txBody>
          </p:sp>
          <p:sp>
            <p:nvSpPr>
              <p:cNvPr id="192708" name="Rectangle 196"/>
              <p:cNvSpPr>
                <a:spLocks noChangeArrowheads="1"/>
              </p:cNvSpPr>
              <p:nvPr/>
            </p:nvSpPr>
            <p:spPr bwMode="auto">
              <a:xfrm>
                <a:off x="1398" y="2592"/>
                <a:ext cx="54" cy="54"/>
              </a:xfrm>
              <a:prstGeom prst="rect">
                <a:avLst/>
              </a:prstGeom>
              <a:solidFill>
                <a:srgbClr val="3366FF"/>
              </a:solidFill>
              <a:ln w="9525">
                <a:solidFill>
                  <a:srgbClr val="3366FF"/>
                </a:solidFill>
                <a:miter lim="800000"/>
                <a:headEnd/>
                <a:tailEnd/>
              </a:ln>
            </p:spPr>
            <p:txBody>
              <a:bodyPr/>
              <a:lstStyle/>
              <a:p>
                <a:endParaRPr lang="de-DE"/>
              </a:p>
            </p:txBody>
          </p:sp>
          <p:sp>
            <p:nvSpPr>
              <p:cNvPr id="192709" name="Rectangle 197"/>
              <p:cNvSpPr>
                <a:spLocks noChangeArrowheads="1"/>
              </p:cNvSpPr>
              <p:nvPr/>
            </p:nvSpPr>
            <p:spPr bwMode="auto">
              <a:xfrm>
                <a:off x="1716" y="1176"/>
                <a:ext cx="54" cy="54"/>
              </a:xfrm>
              <a:prstGeom prst="rect">
                <a:avLst/>
              </a:prstGeom>
              <a:solidFill>
                <a:srgbClr val="3366FF"/>
              </a:solidFill>
              <a:ln w="9525">
                <a:solidFill>
                  <a:srgbClr val="3366FF"/>
                </a:solidFill>
                <a:miter lim="800000"/>
                <a:headEnd/>
                <a:tailEnd/>
              </a:ln>
            </p:spPr>
            <p:txBody>
              <a:bodyPr/>
              <a:lstStyle/>
              <a:p>
                <a:endParaRPr lang="de-DE"/>
              </a:p>
            </p:txBody>
          </p:sp>
          <p:sp>
            <p:nvSpPr>
              <p:cNvPr id="192710" name="Rectangle 198"/>
              <p:cNvSpPr>
                <a:spLocks noChangeArrowheads="1"/>
              </p:cNvSpPr>
              <p:nvPr/>
            </p:nvSpPr>
            <p:spPr bwMode="auto">
              <a:xfrm>
                <a:off x="2034" y="1518"/>
                <a:ext cx="54" cy="54"/>
              </a:xfrm>
              <a:prstGeom prst="rect">
                <a:avLst/>
              </a:prstGeom>
              <a:solidFill>
                <a:srgbClr val="3366FF"/>
              </a:solidFill>
              <a:ln w="9525">
                <a:solidFill>
                  <a:srgbClr val="3366FF"/>
                </a:solidFill>
                <a:miter lim="800000"/>
                <a:headEnd/>
                <a:tailEnd/>
              </a:ln>
            </p:spPr>
            <p:txBody>
              <a:bodyPr/>
              <a:lstStyle/>
              <a:p>
                <a:endParaRPr lang="de-DE"/>
              </a:p>
            </p:txBody>
          </p:sp>
          <p:sp>
            <p:nvSpPr>
              <p:cNvPr id="192711" name="Rectangle 199"/>
              <p:cNvSpPr>
                <a:spLocks noChangeArrowheads="1"/>
              </p:cNvSpPr>
              <p:nvPr/>
            </p:nvSpPr>
            <p:spPr bwMode="auto">
              <a:xfrm>
                <a:off x="2352" y="900"/>
                <a:ext cx="54" cy="54"/>
              </a:xfrm>
              <a:prstGeom prst="rect">
                <a:avLst/>
              </a:prstGeom>
              <a:solidFill>
                <a:srgbClr val="3366FF"/>
              </a:solidFill>
              <a:ln w="9525">
                <a:solidFill>
                  <a:srgbClr val="3366FF"/>
                </a:solidFill>
                <a:miter lim="800000"/>
                <a:headEnd/>
                <a:tailEnd/>
              </a:ln>
            </p:spPr>
            <p:txBody>
              <a:bodyPr/>
              <a:lstStyle/>
              <a:p>
                <a:endParaRPr lang="de-DE"/>
              </a:p>
            </p:txBody>
          </p:sp>
          <p:sp>
            <p:nvSpPr>
              <p:cNvPr id="192712" name="Rectangle 200"/>
              <p:cNvSpPr>
                <a:spLocks noChangeArrowheads="1"/>
              </p:cNvSpPr>
              <p:nvPr/>
            </p:nvSpPr>
            <p:spPr bwMode="auto">
              <a:xfrm>
                <a:off x="2676" y="1416"/>
                <a:ext cx="54" cy="54"/>
              </a:xfrm>
              <a:prstGeom prst="rect">
                <a:avLst/>
              </a:prstGeom>
              <a:solidFill>
                <a:srgbClr val="3366FF"/>
              </a:solidFill>
              <a:ln w="9525">
                <a:solidFill>
                  <a:srgbClr val="3366FF"/>
                </a:solidFill>
                <a:miter lim="800000"/>
                <a:headEnd/>
                <a:tailEnd/>
              </a:ln>
            </p:spPr>
            <p:txBody>
              <a:bodyPr/>
              <a:lstStyle/>
              <a:p>
                <a:endParaRPr lang="de-DE"/>
              </a:p>
            </p:txBody>
          </p:sp>
          <p:sp>
            <p:nvSpPr>
              <p:cNvPr id="192713" name="Rectangle 201"/>
              <p:cNvSpPr>
                <a:spLocks noChangeArrowheads="1"/>
              </p:cNvSpPr>
              <p:nvPr/>
            </p:nvSpPr>
            <p:spPr bwMode="auto">
              <a:xfrm>
                <a:off x="2994" y="1476"/>
                <a:ext cx="54" cy="54"/>
              </a:xfrm>
              <a:prstGeom prst="rect">
                <a:avLst/>
              </a:prstGeom>
              <a:solidFill>
                <a:srgbClr val="3366FF"/>
              </a:solidFill>
              <a:ln w="9525">
                <a:solidFill>
                  <a:srgbClr val="3366FF"/>
                </a:solidFill>
                <a:miter lim="800000"/>
                <a:headEnd/>
                <a:tailEnd/>
              </a:ln>
            </p:spPr>
            <p:txBody>
              <a:bodyPr/>
              <a:lstStyle/>
              <a:p>
                <a:endParaRPr lang="de-DE"/>
              </a:p>
            </p:txBody>
          </p:sp>
          <p:sp>
            <p:nvSpPr>
              <p:cNvPr id="192714" name="Rectangle 202"/>
              <p:cNvSpPr>
                <a:spLocks noChangeArrowheads="1"/>
              </p:cNvSpPr>
              <p:nvPr/>
            </p:nvSpPr>
            <p:spPr bwMode="auto">
              <a:xfrm>
                <a:off x="3312" y="1434"/>
                <a:ext cx="54" cy="54"/>
              </a:xfrm>
              <a:prstGeom prst="rect">
                <a:avLst/>
              </a:prstGeom>
              <a:solidFill>
                <a:srgbClr val="3366FF"/>
              </a:solidFill>
              <a:ln w="9525">
                <a:solidFill>
                  <a:srgbClr val="3366FF"/>
                </a:solidFill>
                <a:miter lim="800000"/>
                <a:headEnd/>
                <a:tailEnd/>
              </a:ln>
            </p:spPr>
            <p:txBody>
              <a:bodyPr/>
              <a:lstStyle/>
              <a:p>
                <a:endParaRPr lang="de-DE"/>
              </a:p>
            </p:txBody>
          </p:sp>
          <p:sp>
            <p:nvSpPr>
              <p:cNvPr id="192715" name="Rectangle 203"/>
              <p:cNvSpPr>
                <a:spLocks noChangeArrowheads="1"/>
              </p:cNvSpPr>
              <p:nvPr/>
            </p:nvSpPr>
            <p:spPr bwMode="auto">
              <a:xfrm>
                <a:off x="3630" y="1638"/>
                <a:ext cx="54" cy="54"/>
              </a:xfrm>
              <a:prstGeom prst="rect">
                <a:avLst/>
              </a:prstGeom>
              <a:solidFill>
                <a:srgbClr val="3366FF"/>
              </a:solidFill>
              <a:ln w="9525">
                <a:solidFill>
                  <a:srgbClr val="3366FF"/>
                </a:solidFill>
                <a:miter lim="800000"/>
                <a:headEnd/>
                <a:tailEnd/>
              </a:ln>
            </p:spPr>
            <p:txBody>
              <a:bodyPr/>
              <a:lstStyle/>
              <a:p>
                <a:endParaRPr lang="de-DE"/>
              </a:p>
            </p:txBody>
          </p:sp>
          <p:sp>
            <p:nvSpPr>
              <p:cNvPr id="192716" name="Rectangle 204"/>
              <p:cNvSpPr>
                <a:spLocks noChangeArrowheads="1"/>
              </p:cNvSpPr>
              <p:nvPr/>
            </p:nvSpPr>
            <p:spPr bwMode="auto">
              <a:xfrm>
                <a:off x="3954" y="1578"/>
                <a:ext cx="54" cy="54"/>
              </a:xfrm>
              <a:prstGeom prst="rect">
                <a:avLst/>
              </a:prstGeom>
              <a:solidFill>
                <a:srgbClr val="3366FF"/>
              </a:solidFill>
              <a:ln w="9525">
                <a:solidFill>
                  <a:srgbClr val="3366FF"/>
                </a:solidFill>
                <a:miter lim="800000"/>
                <a:headEnd/>
                <a:tailEnd/>
              </a:ln>
            </p:spPr>
            <p:txBody>
              <a:bodyPr/>
              <a:lstStyle/>
              <a:p>
                <a:endParaRPr lang="de-DE"/>
              </a:p>
            </p:txBody>
          </p:sp>
          <p:sp>
            <p:nvSpPr>
              <p:cNvPr id="192717" name="Rectangle 205"/>
              <p:cNvSpPr>
                <a:spLocks noChangeArrowheads="1"/>
              </p:cNvSpPr>
              <p:nvPr/>
            </p:nvSpPr>
            <p:spPr bwMode="auto">
              <a:xfrm>
                <a:off x="4272" y="1614"/>
                <a:ext cx="54" cy="54"/>
              </a:xfrm>
              <a:prstGeom prst="rect">
                <a:avLst/>
              </a:prstGeom>
              <a:solidFill>
                <a:srgbClr val="3366FF"/>
              </a:solidFill>
              <a:ln w="9525">
                <a:solidFill>
                  <a:srgbClr val="3366FF"/>
                </a:solidFill>
                <a:miter lim="800000"/>
                <a:headEnd/>
                <a:tailEnd/>
              </a:ln>
            </p:spPr>
            <p:txBody>
              <a:bodyPr/>
              <a:lstStyle/>
              <a:p>
                <a:endParaRPr lang="de-DE"/>
              </a:p>
            </p:txBody>
          </p:sp>
          <p:sp>
            <p:nvSpPr>
              <p:cNvPr id="192718" name="Rectangle 206"/>
              <p:cNvSpPr>
                <a:spLocks noChangeArrowheads="1"/>
              </p:cNvSpPr>
              <p:nvPr/>
            </p:nvSpPr>
            <p:spPr bwMode="auto">
              <a:xfrm>
                <a:off x="4590" y="1854"/>
                <a:ext cx="54" cy="54"/>
              </a:xfrm>
              <a:prstGeom prst="rect">
                <a:avLst/>
              </a:prstGeom>
              <a:solidFill>
                <a:srgbClr val="3366FF"/>
              </a:solidFill>
              <a:ln w="9525">
                <a:solidFill>
                  <a:srgbClr val="3366FF"/>
                </a:solidFill>
                <a:miter lim="800000"/>
                <a:headEnd/>
                <a:tailEnd/>
              </a:ln>
            </p:spPr>
            <p:txBody>
              <a:bodyPr/>
              <a:lstStyle/>
              <a:p>
                <a:endParaRPr lang="de-DE"/>
              </a:p>
            </p:txBody>
          </p:sp>
          <p:sp>
            <p:nvSpPr>
              <p:cNvPr id="192719" name="Rectangle 207"/>
              <p:cNvSpPr>
                <a:spLocks noChangeArrowheads="1"/>
              </p:cNvSpPr>
              <p:nvPr/>
            </p:nvSpPr>
            <p:spPr bwMode="auto">
              <a:xfrm>
                <a:off x="4908" y="1872"/>
                <a:ext cx="54" cy="54"/>
              </a:xfrm>
              <a:prstGeom prst="rect">
                <a:avLst/>
              </a:prstGeom>
              <a:solidFill>
                <a:srgbClr val="3366FF"/>
              </a:solidFill>
              <a:ln w="9525">
                <a:solidFill>
                  <a:srgbClr val="3366FF"/>
                </a:solidFill>
                <a:miter lim="800000"/>
                <a:headEnd/>
                <a:tailEnd/>
              </a:ln>
            </p:spPr>
            <p:txBody>
              <a:bodyPr/>
              <a:lstStyle/>
              <a:p>
                <a:endParaRPr lang="de-DE"/>
              </a:p>
            </p:txBody>
          </p:sp>
          <p:sp>
            <p:nvSpPr>
              <p:cNvPr id="192720" name="Rectangle 208"/>
              <p:cNvSpPr>
                <a:spLocks noChangeArrowheads="1"/>
              </p:cNvSpPr>
              <p:nvPr/>
            </p:nvSpPr>
            <p:spPr bwMode="auto">
              <a:xfrm>
                <a:off x="5226" y="2394"/>
                <a:ext cx="54" cy="54"/>
              </a:xfrm>
              <a:prstGeom prst="rect">
                <a:avLst/>
              </a:prstGeom>
              <a:solidFill>
                <a:srgbClr val="3366FF"/>
              </a:solidFill>
              <a:ln w="9525">
                <a:solidFill>
                  <a:srgbClr val="3366FF"/>
                </a:solidFill>
                <a:miter lim="800000"/>
                <a:headEnd/>
                <a:tailEnd/>
              </a:ln>
            </p:spPr>
            <p:txBody>
              <a:bodyPr/>
              <a:lstStyle/>
              <a:p>
                <a:endParaRPr lang="de-DE"/>
              </a:p>
            </p:txBody>
          </p:sp>
          <p:sp>
            <p:nvSpPr>
              <p:cNvPr id="192721" name="Oval 209"/>
              <p:cNvSpPr>
                <a:spLocks noChangeArrowheads="1"/>
              </p:cNvSpPr>
              <p:nvPr/>
            </p:nvSpPr>
            <p:spPr bwMode="auto">
              <a:xfrm>
                <a:off x="1710" y="2688"/>
                <a:ext cx="66" cy="66"/>
              </a:xfrm>
              <a:prstGeom prst="ellipse">
                <a:avLst/>
              </a:prstGeom>
              <a:solidFill>
                <a:srgbClr val="FFFFFF"/>
              </a:solidFill>
              <a:ln w="9525">
                <a:solidFill>
                  <a:srgbClr val="FF99CC"/>
                </a:solidFill>
                <a:round/>
                <a:headEnd/>
                <a:tailEnd/>
              </a:ln>
            </p:spPr>
            <p:txBody>
              <a:bodyPr/>
              <a:lstStyle/>
              <a:p>
                <a:endParaRPr lang="de-DE"/>
              </a:p>
            </p:txBody>
          </p:sp>
          <p:sp>
            <p:nvSpPr>
              <p:cNvPr id="192722" name="Oval 210"/>
              <p:cNvSpPr>
                <a:spLocks noChangeArrowheads="1"/>
              </p:cNvSpPr>
              <p:nvPr/>
            </p:nvSpPr>
            <p:spPr bwMode="auto">
              <a:xfrm>
                <a:off x="2028" y="2526"/>
                <a:ext cx="66" cy="66"/>
              </a:xfrm>
              <a:prstGeom prst="ellipse">
                <a:avLst/>
              </a:prstGeom>
              <a:solidFill>
                <a:srgbClr val="FFFFFF"/>
              </a:solidFill>
              <a:ln w="9525">
                <a:solidFill>
                  <a:srgbClr val="FF99CC"/>
                </a:solidFill>
                <a:round/>
                <a:headEnd/>
                <a:tailEnd/>
              </a:ln>
            </p:spPr>
            <p:txBody>
              <a:bodyPr/>
              <a:lstStyle/>
              <a:p>
                <a:endParaRPr lang="de-DE"/>
              </a:p>
            </p:txBody>
          </p:sp>
          <p:sp>
            <p:nvSpPr>
              <p:cNvPr id="192723" name="Oval 211"/>
              <p:cNvSpPr>
                <a:spLocks noChangeArrowheads="1"/>
              </p:cNvSpPr>
              <p:nvPr/>
            </p:nvSpPr>
            <p:spPr bwMode="auto">
              <a:xfrm>
                <a:off x="2346" y="1170"/>
                <a:ext cx="66" cy="66"/>
              </a:xfrm>
              <a:prstGeom prst="ellipse">
                <a:avLst/>
              </a:prstGeom>
              <a:solidFill>
                <a:srgbClr val="FFFFFF"/>
              </a:solidFill>
              <a:ln w="9525">
                <a:solidFill>
                  <a:srgbClr val="FF99CC"/>
                </a:solidFill>
                <a:round/>
                <a:headEnd/>
                <a:tailEnd/>
              </a:ln>
            </p:spPr>
            <p:txBody>
              <a:bodyPr/>
              <a:lstStyle/>
              <a:p>
                <a:endParaRPr lang="de-DE"/>
              </a:p>
            </p:txBody>
          </p:sp>
          <p:sp>
            <p:nvSpPr>
              <p:cNvPr id="192724" name="Oval 212"/>
              <p:cNvSpPr>
                <a:spLocks noChangeArrowheads="1"/>
              </p:cNvSpPr>
              <p:nvPr/>
            </p:nvSpPr>
            <p:spPr bwMode="auto">
              <a:xfrm>
                <a:off x="2670" y="876"/>
                <a:ext cx="66" cy="66"/>
              </a:xfrm>
              <a:prstGeom prst="ellipse">
                <a:avLst/>
              </a:prstGeom>
              <a:solidFill>
                <a:srgbClr val="FFFFFF"/>
              </a:solidFill>
              <a:ln w="9525">
                <a:solidFill>
                  <a:srgbClr val="FF99CC"/>
                </a:solidFill>
                <a:round/>
                <a:headEnd/>
                <a:tailEnd/>
              </a:ln>
            </p:spPr>
            <p:txBody>
              <a:bodyPr/>
              <a:lstStyle/>
              <a:p>
                <a:endParaRPr lang="de-DE"/>
              </a:p>
            </p:txBody>
          </p:sp>
          <p:sp>
            <p:nvSpPr>
              <p:cNvPr id="192725" name="Oval 213"/>
              <p:cNvSpPr>
                <a:spLocks noChangeArrowheads="1"/>
              </p:cNvSpPr>
              <p:nvPr/>
            </p:nvSpPr>
            <p:spPr bwMode="auto">
              <a:xfrm>
                <a:off x="2988" y="1170"/>
                <a:ext cx="66" cy="66"/>
              </a:xfrm>
              <a:prstGeom prst="ellipse">
                <a:avLst/>
              </a:prstGeom>
              <a:solidFill>
                <a:srgbClr val="FFFFFF"/>
              </a:solidFill>
              <a:ln w="9525">
                <a:solidFill>
                  <a:srgbClr val="FF99CC"/>
                </a:solidFill>
                <a:round/>
                <a:headEnd/>
                <a:tailEnd/>
              </a:ln>
            </p:spPr>
            <p:txBody>
              <a:bodyPr/>
              <a:lstStyle/>
              <a:p>
                <a:endParaRPr lang="de-DE"/>
              </a:p>
            </p:txBody>
          </p:sp>
          <p:sp>
            <p:nvSpPr>
              <p:cNvPr id="192726" name="Oval 214"/>
              <p:cNvSpPr>
                <a:spLocks noChangeArrowheads="1"/>
              </p:cNvSpPr>
              <p:nvPr/>
            </p:nvSpPr>
            <p:spPr bwMode="auto">
              <a:xfrm>
                <a:off x="3306" y="1212"/>
                <a:ext cx="66" cy="66"/>
              </a:xfrm>
              <a:prstGeom prst="ellipse">
                <a:avLst/>
              </a:prstGeom>
              <a:solidFill>
                <a:srgbClr val="FFFFFF"/>
              </a:solidFill>
              <a:ln w="9525">
                <a:solidFill>
                  <a:srgbClr val="FF99CC"/>
                </a:solidFill>
                <a:round/>
                <a:headEnd/>
                <a:tailEnd/>
              </a:ln>
            </p:spPr>
            <p:txBody>
              <a:bodyPr/>
              <a:lstStyle/>
              <a:p>
                <a:endParaRPr lang="de-DE"/>
              </a:p>
            </p:txBody>
          </p:sp>
          <p:sp>
            <p:nvSpPr>
              <p:cNvPr id="192727" name="Oval 215"/>
              <p:cNvSpPr>
                <a:spLocks noChangeArrowheads="1"/>
              </p:cNvSpPr>
              <p:nvPr/>
            </p:nvSpPr>
            <p:spPr bwMode="auto">
              <a:xfrm>
                <a:off x="3624" y="1230"/>
                <a:ext cx="66" cy="66"/>
              </a:xfrm>
              <a:prstGeom prst="ellipse">
                <a:avLst/>
              </a:prstGeom>
              <a:solidFill>
                <a:srgbClr val="FFFFFF"/>
              </a:solidFill>
              <a:ln w="9525">
                <a:solidFill>
                  <a:srgbClr val="FF99CC"/>
                </a:solidFill>
                <a:round/>
                <a:headEnd/>
                <a:tailEnd/>
              </a:ln>
            </p:spPr>
            <p:txBody>
              <a:bodyPr/>
              <a:lstStyle/>
              <a:p>
                <a:endParaRPr lang="de-DE"/>
              </a:p>
            </p:txBody>
          </p:sp>
          <p:sp>
            <p:nvSpPr>
              <p:cNvPr id="192728" name="Oval 216"/>
              <p:cNvSpPr>
                <a:spLocks noChangeArrowheads="1"/>
              </p:cNvSpPr>
              <p:nvPr/>
            </p:nvSpPr>
            <p:spPr bwMode="auto">
              <a:xfrm>
                <a:off x="3948" y="1170"/>
                <a:ext cx="66" cy="66"/>
              </a:xfrm>
              <a:prstGeom prst="ellipse">
                <a:avLst/>
              </a:prstGeom>
              <a:solidFill>
                <a:srgbClr val="FFFFFF"/>
              </a:solidFill>
              <a:ln w="9525">
                <a:solidFill>
                  <a:srgbClr val="FF99CC"/>
                </a:solidFill>
                <a:round/>
                <a:headEnd/>
                <a:tailEnd/>
              </a:ln>
            </p:spPr>
            <p:txBody>
              <a:bodyPr/>
              <a:lstStyle/>
              <a:p>
                <a:endParaRPr lang="de-DE"/>
              </a:p>
            </p:txBody>
          </p:sp>
          <p:sp>
            <p:nvSpPr>
              <p:cNvPr id="192729" name="Oval 217"/>
              <p:cNvSpPr>
                <a:spLocks noChangeArrowheads="1"/>
              </p:cNvSpPr>
              <p:nvPr/>
            </p:nvSpPr>
            <p:spPr bwMode="auto">
              <a:xfrm>
                <a:off x="4266" y="1290"/>
                <a:ext cx="66" cy="66"/>
              </a:xfrm>
              <a:prstGeom prst="ellipse">
                <a:avLst/>
              </a:prstGeom>
              <a:solidFill>
                <a:srgbClr val="FFFFFF"/>
              </a:solidFill>
              <a:ln w="9525">
                <a:solidFill>
                  <a:srgbClr val="FF99CC"/>
                </a:solidFill>
                <a:round/>
                <a:headEnd/>
                <a:tailEnd/>
              </a:ln>
            </p:spPr>
            <p:txBody>
              <a:bodyPr/>
              <a:lstStyle/>
              <a:p>
                <a:endParaRPr lang="de-DE"/>
              </a:p>
            </p:txBody>
          </p:sp>
          <p:sp>
            <p:nvSpPr>
              <p:cNvPr id="192730" name="Oval 218"/>
              <p:cNvSpPr>
                <a:spLocks noChangeArrowheads="1"/>
              </p:cNvSpPr>
              <p:nvPr/>
            </p:nvSpPr>
            <p:spPr bwMode="auto">
              <a:xfrm>
                <a:off x="4584" y="1272"/>
                <a:ext cx="66" cy="66"/>
              </a:xfrm>
              <a:prstGeom prst="ellipse">
                <a:avLst/>
              </a:prstGeom>
              <a:solidFill>
                <a:srgbClr val="FFFFFF"/>
              </a:solidFill>
              <a:ln w="9525">
                <a:solidFill>
                  <a:srgbClr val="FF99CC"/>
                </a:solidFill>
                <a:round/>
                <a:headEnd/>
                <a:tailEnd/>
              </a:ln>
            </p:spPr>
            <p:txBody>
              <a:bodyPr/>
              <a:lstStyle/>
              <a:p>
                <a:endParaRPr lang="de-DE"/>
              </a:p>
            </p:txBody>
          </p:sp>
          <p:sp>
            <p:nvSpPr>
              <p:cNvPr id="192731" name="Oval 219"/>
              <p:cNvSpPr>
                <a:spLocks noChangeArrowheads="1"/>
              </p:cNvSpPr>
              <p:nvPr/>
            </p:nvSpPr>
            <p:spPr bwMode="auto">
              <a:xfrm>
                <a:off x="4902" y="1590"/>
                <a:ext cx="66" cy="66"/>
              </a:xfrm>
              <a:prstGeom prst="ellipse">
                <a:avLst/>
              </a:prstGeom>
              <a:solidFill>
                <a:srgbClr val="FFFFFF"/>
              </a:solidFill>
              <a:ln w="9525">
                <a:solidFill>
                  <a:srgbClr val="FF99CC"/>
                </a:solidFill>
                <a:round/>
                <a:headEnd/>
                <a:tailEnd/>
              </a:ln>
            </p:spPr>
            <p:txBody>
              <a:bodyPr/>
              <a:lstStyle/>
              <a:p>
                <a:endParaRPr lang="de-DE"/>
              </a:p>
            </p:txBody>
          </p:sp>
          <p:sp>
            <p:nvSpPr>
              <p:cNvPr id="192732" name="Oval 220"/>
              <p:cNvSpPr>
                <a:spLocks noChangeArrowheads="1"/>
              </p:cNvSpPr>
              <p:nvPr/>
            </p:nvSpPr>
            <p:spPr bwMode="auto">
              <a:xfrm>
                <a:off x="5220" y="1728"/>
                <a:ext cx="66" cy="66"/>
              </a:xfrm>
              <a:prstGeom prst="ellipse">
                <a:avLst/>
              </a:prstGeom>
              <a:solidFill>
                <a:srgbClr val="FFFFFF"/>
              </a:solidFill>
              <a:ln w="9525">
                <a:solidFill>
                  <a:srgbClr val="FF99CC"/>
                </a:solidFill>
                <a:round/>
                <a:headEnd/>
                <a:tailEnd/>
              </a:ln>
            </p:spPr>
            <p:txBody>
              <a:bodyPr/>
              <a:lstStyle/>
              <a:p>
                <a:endParaRPr lang="de-DE"/>
              </a:p>
            </p:txBody>
          </p:sp>
          <p:sp>
            <p:nvSpPr>
              <p:cNvPr id="192733" name="Rectangle 221"/>
              <p:cNvSpPr>
                <a:spLocks noChangeArrowheads="1"/>
              </p:cNvSpPr>
              <p:nvPr/>
            </p:nvSpPr>
            <p:spPr bwMode="auto">
              <a:xfrm>
                <a:off x="657" y="3432"/>
                <a:ext cx="24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800" b="1">
                    <a:solidFill>
                      <a:srgbClr val="000000"/>
                    </a:solidFill>
                    <a:ea typeface="ＭＳ Ｐゴシック" pitchFamily="50" charset="-128"/>
                  </a:rPr>
                  <a:t>175</a:t>
                </a:r>
                <a:endParaRPr kumimoji="1" lang="en-US" altLang="ja-JP" sz="1800" b="1">
                  <a:ea typeface="ＭＳ Ｐゴシック" pitchFamily="50" charset="-128"/>
                </a:endParaRPr>
              </a:p>
            </p:txBody>
          </p:sp>
          <p:sp>
            <p:nvSpPr>
              <p:cNvPr id="192734" name="Rectangle 222"/>
              <p:cNvSpPr>
                <a:spLocks noChangeArrowheads="1"/>
              </p:cNvSpPr>
              <p:nvPr/>
            </p:nvSpPr>
            <p:spPr bwMode="auto">
              <a:xfrm>
                <a:off x="657" y="2748"/>
                <a:ext cx="24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800" b="1">
                    <a:solidFill>
                      <a:srgbClr val="000000"/>
                    </a:solidFill>
                    <a:ea typeface="ＭＳ Ｐゴシック" pitchFamily="50" charset="-128"/>
                  </a:rPr>
                  <a:t>200</a:t>
                </a:r>
                <a:endParaRPr kumimoji="1" lang="en-US" altLang="ja-JP" sz="1800" b="1">
                  <a:ea typeface="ＭＳ Ｐゴシック" pitchFamily="50" charset="-128"/>
                </a:endParaRPr>
              </a:p>
            </p:txBody>
          </p:sp>
          <p:sp>
            <p:nvSpPr>
              <p:cNvPr id="192735" name="Rectangle 223"/>
              <p:cNvSpPr>
                <a:spLocks noChangeArrowheads="1"/>
              </p:cNvSpPr>
              <p:nvPr/>
            </p:nvSpPr>
            <p:spPr bwMode="auto">
              <a:xfrm>
                <a:off x="657" y="2058"/>
                <a:ext cx="24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800" b="1">
                    <a:solidFill>
                      <a:srgbClr val="000000"/>
                    </a:solidFill>
                    <a:ea typeface="ＭＳ Ｐゴシック" pitchFamily="50" charset="-128"/>
                  </a:rPr>
                  <a:t>225</a:t>
                </a:r>
                <a:endParaRPr kumimoji="1" lang="en-US" altLang="ja-JP" sz="1800" b="1">
                  <a:ea typeface="ＭＳ Ｐゴシック" pitchFamily="50" charset="-128"/>
                </a:endParaRPr>
              </a:p>
            </p:txBody>
          </p:sp>
          <p:sp>
            <p:nvSpPr>
              <p:cNvPr id="192736" name="Rectangle 224"/>
              <p:cNvSpPr>
                <a:spLocks noChangeArrowheads="1"/>
              </p:cNvSpPr>
              <p:nvPr/>
            </p:nvSpPr>
            <p:spPr bwMode="auto">
              <a:xfrm>
                <a:off x="657" y="1374"/>
                <a:ext cx="24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800" b="1">
                    <a:solidFill>
                      <a:srgbClr val="000000"/>
                    </a:solidFill>
                    <a:ea typeface="ＭＳ Ｐゴシック" pitchFamily="50" charset="-128"/>
                  </a:rPr>
                  <a:t>250</a:t>
                </a:r>
                <a:endParaRPr kumimoji="1" lang="en-US" altLang="ja-JP" sz="1800" b="1">
                  <a:ea typeface="ＭＳ Ｐゴシック" pitchFamily="50" charset="-128"/>
                </a:endParaRPr>
              </a:p>
            </p:txBody>
          </p:sp>
          <p:sp>
            <p:nvSpPr>
              <p:cNvPr id="192737" name="Text Box 225"/>
              <p:cNvSpPr txBox="1">
                <a:spLocks noChangeArrowheads="1"/>
              </p:cNvSpPr>
              <p:nvPr/>
            </p:nvSpPr>
            <p:spPr bwMode="auto">
              <a:xfrm rot="-5400000">
                <a:off x="-315" y="1654"/>
                <a:ext cx="1420" cy="256"/>
              </a:xfrm>
              <a:prstGeom prst="rect">
                <a:avLst/>
              </a:prstGeom>
              <a:solidFill>
                <a:srgbClr val="FFFFE5"/>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2000">
                    <a:ea typeface="ＭＳ Ｐゴシック" pitchFamily="50" charset="-128"/>
                  </a:rPr>
                  <a:t>Cholesterin mg/dL</a:t>
                </a:r>
              </a:p>
            </p:txBody>
          </p:sp>
        </p:grpSp>
        <p:sp>
          <p:nvSpPr>
            <p:cNvPr id="192738" name="Text Box 226"/>
            <p:cNvSpPr txBox="1">
              <a:spLocks noChangeArrowheads="1"/>
            </p:cNvSpPr>
            <p:nvPr/>
          </p:nvSpPr>
          <p:spPr bwMode="auto">
            <a:xfrm>
              <a:off x="4717" y="4089"/>
              <a:ext cx="1043" cy="231"/>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38100">
                  <a:solidFill>
                    <a:srgbClr val="FF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kumimoji="1" lang="en-US" altLang="ja-JP" sz="1800" b="1">
                  <a:ea typeface="ＭＳ Ｐゴシック" pitchFamily="50" charset="-128"/>
                </a:rPr>
                <a:t>Alter</a:t>
              </a:r>
            </a:p>
          </p:txBody>
        </p:sp>
      </p:grpSp>
    </p:spTree>
    <p:extLst>
      <p:ext uri="{BB962C8B-B14F-4D97-AF65-F5344CB8AC3E}">
        <p14:creationId xmlns:p14="http://schemas.microsoft.com/office/powerpoint/2010/main" val="4018324056"/>
      </p:ext>
    </p:extLst>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ctrTitle"/>
          </p:nvPr>
        </p:nvSpPr>
        <p:spPr>
          <a:xfrm>
            <a:off x="611188" y="1524000"/>
            <a:ext cx="4464868" cy="2120900"/>
          </a:xfrm>
        </p:spPr>
        <p:txBody>
          <a:bodyPr>
            <a:normAutofit/>
          </a:bodyPr>
          <a:lstStyle/>
          <a:p>
            <a:pPr algn="ctr"/>
            <a:r>
              <a:rPr lang="de-DE" sz="3600" dirty="0" smtClean="0"/>
              <a:t>Grundlagen der</a:t>
            </a:r>
            <a:br>
              <a:rPr lang="de-DE" sz="3600" dirty="0" smtClean="0"/>
            </a:br>
            <a:r>
              <a:rPr lang="de-DE" dirty="0" smtClean="0"/>
              <a:t>Epidemiologie</a:t>
            </a:r>
            <a:r>
              <a:rPr lang="de-DE" sz="3600" dirty="0" smtClean="0"/>
              <a:t> </a:t>
            </a:r>
            <a:r>
              <a:rPr lang="de-DE" sz="3600" dirty="0"/>
              <a:t/>
            </a:r>
            <a:br>
              <a:rPr lang="de-DE" sz="3600" dirty="0"/>
            </a:br>
            <a:r>
              <a:rPr lang="de-DE" sz="1000" dirty="0"/>
              <a:t/>
            </a:r>
            <a:br>
              <a:rPr lang="de-DE" sz="1000" dirty="0"/>
            </a:br>
            <a:endParaRPr lang="de-DE" sz="1000" dirty="0"/>
          </a:p>
        </p:txBody>
      </p:sp>
      <p:sp>
        <p:nvSpPr>
          <p:cNvPr id="7" name="Rectangle 3"/>
          <p:cNvSpPr txBox="1">
            <a:spLocks noChangeArrowheads="1"/>
          </p:cNvSpPr>
          <p:nvPr/>
        </p:nvSpPr>
        <p:spPr bwMode="auto">
          <a:xfrm>
            <a:off x="1187450" y="4435475"/>
            <a:ext cx="6553200" cy="2089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de-DE" sz="24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rPr>
              <a:t>Hanno Ulmer</a:t>
            </a: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de-DE" sz="20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rPr>
              <a:t>Department für Medizinische Statistik, Informatik und Gesundheitsökonomie, Medizinische Universität Innsbruck</a:t>
            </a: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p:txBody>
      </p:sp>
    </p:spTree>
    <p:extLst>
      <p:ext uri="{BB962C8B-B14F-4D97-AF65-F5344CB8AC3E}">
        <p14:creationId xmlns:p14="http://schemas.microsoft.com/office/powerpoint/2010/main" val="2217592191"/>
      </p:ext>
    </p:extLst>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CD0D55FF-866C-446E-85CE-F092D6BAAE87}" type="datetime1">
              <a:rPr lang="de-AT"/>
              <a:pPr/>
              <a:t>18.06.2021</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CAB77967-298F-4D70-8B65-AF97CD2188F4}" type="slidenum">
              <a:rPr lang="de-DE" altLang="en-US"/>
              <a:pPr/>
              <a:t>305</a:t>
            </a:fld>
            <a:endParaRPr lang="de-DE" altLang="en-US"/>
          </a:p>
        </p:txBody>
      </p:sp>
      <p:sp>
        <p:nvSpPr>
          <p:cNvPr id="318466" name="Rectangle 2"/>
          <p:cNvSpPr>
            <a:spLocks noGrp="1" noChangeArrowheads="1"/>
          </p:cNvSpPr>
          <p:nvPr>
            <p:ph type="title"/>
          </p:nvPr>
        </p:nvSpPr>
        <p:spPr/>
        <p:txBody>
          <a:bodyPr/>
          <a:lstStyle/>
          <a:p>
            <a:r>
              <a:rPr lang="de-DE"/>
              <a:t>Epidemiologie, Definition</a:t>
            </a:r>
          </a:p>
        </p:txBody>
      </p:sp>
      <p:sp>
        <p:nvSpPr>
          <p:cNvPr id="318467" name="Rectangle 3"/>
          <p:cNvSpPr>
            <a:spLocks noGrp="1" noChangeArrowheads="1"/>
          </p:cNvSpPr>
          <p:nvPr>
            <p:ph type="body" idx="1"/>
          </p:nvPr>
        </p:nvSpPr>
        <p:spPr/>
        <p:txBody>
          <a:bodyPr/>
          <a:lstStyle/>
          <a:p>
            <a:pPr>
              <a:lnSpc>
                <a:spcPct val="90000"/>
              </a:lnSpc>
            </a:pPr>
            <a:r>
              <a:rPr lang="de-DE" sz="2100"/>
              <a:t>Die </a:t>
            </a:r>
            <a:r>
              <a:rPr lang="de-DE" sz="2100" b="1"/>
              <a:t>Epidemiologie</a:t>
            </a:r>
            <a:r>
              <a:rPr lang="de-DE" sz="2100"/>
              <a:t> (von </a:t>
            </a:r>
            <a:r>
              <a:rPr lang="de-DE" sz="2100">
                <a:hlinkClick r:id="rId3" tooltip="Griechische Sprache"/>
              </a:rPr>
              <a:t>griech.</a:t>
            </a:r>
            <a:r>
              <a:rPr lang="de-DE" sz="2100"/>
              <a:t> </a:t>
            </a:r>
            <a:r>
              <a:rPr lang="de-DE" sz="2100" i="1"/>
              <a:t>epi</a:t>
            </a:r>
            <a:r>
              <a:rPr lang="de-DE" sz="2100"/>
              <a:t> „auf, über“, </a:t>
            </a:r>
            <a:r>
              <a:rPr lang="de-DE" sz="2100" i="1"/>
              <a:t>demos</a:t>
            </a:r>
            <a:r>
              <a:rPr lang="de-DE" sz="2100"/>
              <a:t> „</a:t>
            </a:r>
            <a:r>
              <a:rPr lang="de-DE" sz="2100">
                <a:hlinkClick r:id="rId4" tooltip="Volk"/>
              </a:rPr>
              <a:t>Volk</a:t>
            </a:r>
            <a:r>
              <a:rPr lang="de-DE" sz="2100"/>
              <a:t>“, </a:t>
            </a:r>
            <a:r>
              <a:rPr lang="de-DE" sz="2100" i="1"/>
              <a:t>logos</a:t>
            </a:r>
            <a:r>
              <a:rPr lang="de-DE" sz="2100"/>
              <a:t> „</a:t>
            </a:r>
            <a:r>
              <a:rPr lang="de-DE" sz="2100">
                <a:hlinkClick r:id="rId5" tooltip="Lehre"/>
              </a:rPr>
              <a:t>Lehre</a:t>
            </a:r>
            <a:r>
              <a:rPr lang="de-DE" sz="2100"/>
              <a:t>“, ursprünglich: "Seuchenkunde") ist jene wissenschaftliche Disziplin, die sich mit den Ursachen und Folgen sowie der Verbreitung von gesundheitsbezogenen Zuständen und Ereignissen in </a:t>
            </a:r>
            <a:r>
              <a:rPr lang="de-DE" sz="2100">
                <a:hlinkClick r:id="rId6" tooltip="Population (Biologie)"/>
              </a:rPr>
              <a:t>Populationen</a:t>
            </a:r>
            <a:r>
              <a:rPr lang="de-DE" sz="2100"/>
              <a:t> beschäftigt. Die Epidemiologie untersucht somit jene Faktoren, die zu Gesundheit und </a:t>
            </a:r>
            <a:r>
              <a:rPr lang="de-DE" sz="2100">
                <a:hlinkClick r:id="rId7" tooltip="Krankheit"/>
              </a:rPr>
              <a:t>Krankheit</a:t>
            </a:r>
            <a:r>
              <a:rPr lang="de-DE" sz="2100"/>
              <a:t> von Individuen und Populationen beitragen und ist deshalb die Basis aller Maßnahmen, die im Interesse der </a:t>
            </a:r>
            <a:r>
              <a:rPr lang="de-DE" sz="2100">
                <a:hlinkClick r:id="rId8" tooltip="Volksgesundheit (Seite nicht vorhanden)"/>
              </a:rPr>
              <a:t>Volksgesundheit</a:t>
            </a:r>
            <a:r>
              <a:rPr lang="de-DE" sz="2100"/>
              <a:t> unternommen werden. </a:t>
            </a:r>
          </a:p>
          <a:p>
            <a:pPr>
              <a:lnSpc>
                <a:spcPct val="90000"/>
              </a:lnSpc>
            </a:pPr>
            <a:r>
              <a:rPr lang="de-DE" sz="2100"/>
              <a:t>Im Gegensatz dazu kümmert sich die </a:t>
            </a:r>
            <a:r>
              <a:rPr lang="de-DE" sz="2100">
                <a:hlinkClick r:id="rId9" tooltip="Medizin"/>
              </a:rPr>
              <a:t>Medizin</a:t>
            </a:r>
            <a:r>
              <a:rPr lang="de-DE" sz="2100"/>
              <a:t> darum, dem einzelnen Menschen in einem konkreten Krankheitsfall zu helfen.</a:t>
            </a:r>
          </a:p>
        </p:txBody>
      </p:sp>
    </p:spTree>
    <p:extLst>
      <p:ext uri="{BB962C8B-B14F-4D97-AF65-F5344CB8AC3E}">
        <p14:creationId xmlns:p14="http://schemas.microsoft.com/office/powerpoint/2010/main" val="3589423394"/>
      </p:ext>
    </p:extLst>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200DBB44-0FA7-4103-9E75-4412A83B644D}" type="datetime1">
              <a:rPr lang="de-AT"/>
              <a:pPr/>
              <a:t>18.06.2021</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04D9426C-405B-4F40-943F-4FA469E6EF14}" type="slidenum">
              <a:rPr lang="de-DE" altLang="en-US"/>
              <a:pPr/>
              <a:t>306</a:t>
            </a:fld>
            <a:endParaRPr lang="de-DE" altLang="en-US"/>
          </a:p>
        </p:txBody>
      </p:sp>
      <p:sp>
        <p:nvSpPr>
          <p:cNvPr id="320514" name="Rectangle 2"/>
          <p:cNvSpPr>
            <a:spLocks noGrp="1" noChangeArrowheads="1"/>
          </p:cNvSpPr>
          <p:nvPr>
            <p:ph type="title"/>
          </p:nvPr>
        </p:nvSpPr>
        <p:spPr/>
        <p:txBody>
          <a:bodyPr/>
          <a:lstStyle/>
          <a:p>
            <a:r>
              <a:rPr lang="de-DE"/>
              <a:t>Bereiche/Teilgebiete der Epidemiologie</a:t>
            </a:r>
          </a:p>
        </p:txBody>
      </p:sp>
      <p:sp>
        <p:nvSpPr>
          <p:cNvPr id="320515" name="Rectangle 3"/>
          <p:cNvSpPr>
            <a:spLocks noGrp="1" noChangeArrowheads="1"/>
          </p:cNvSpPr>
          <p:nvPr>
            <p:ph type="body" idx="1"/>
          </p:nvPr>
        </p:nvSpPr>
        <p:spPr/>
        <p:txBody>
          <a:bodyPr/>
          <a:lstStyle/>
          <a:p>
            <a:pPr>
              <a:buFont typeface="Arial" pitchFamily="34" charset="0"/>
              <a:buNone/>
            </a:pPr>
            <a:r>
              <a:rPr lang="de-DE"/>
              <a:t>	Infektionsepidemiologie, Epidemiologie allergischer und dermatologischer Erkrankungen, Epidemiologie der Arbeitswelt, Epidemiologische Methoden, Ernährungsepidemiologie, Genetische Epidemiologie, Herz-Kreislauf-Epidemiologie, Krebsepidemiologie, etc. </a:t>
            </a:r>
          </a:p>
        </p:txBody>
      </p:sp>
    </p:spTree>
    <p:extLst>
      <p:ext uri="{BB962C8B-B14F-4D97-AF65-F5344CB8AC3E}">
        <p14:creationId xmlns:p14="http://schemas.microsoft.com/office/powerpoint/2010/main" val="3516792076"/>
      </p:ext>
    </p:extLst>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104B06B8-46CA-468D-81F9-91FEC6A65643}" type="datetime1">
              <a:rPr lang="de-AT"/>
              <a:pPr/>
              <a:t>18.06.2021</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FF7F8BA3-BCB5-41BE-8881-15EC53533B16}" type="slidenum">
              <a:rPr lang="de-DE" altLang="en-US"/>
              <a:pPr/>
              <a:t>307</a:t>
            </a:fld>
            <a:endParaRPr lang="de-DE" altLang="en-US"/>
          </a:p>
        </p:txBody>
      </p:sp>
      <p:sp>
        <p:nvSpPr>
          <p:cNvPr id="257027" name="Rectangle 3"/>
          <p:cNvSpPr>
            <a:spLocks noGrp="1" noChangeArrowheads="1"/>
          </p:cNvSpPr>
          <p:nvPr>
            <p:ph type="body" idx="1"/>
          </p:nvPr>
        </p:nvSpPr>
        <p:spPr/>
        <p:txBody>
          <a:bodyPr/>
          <a:lstStyle/>
          <a:p>
            <a:pPr>
              <a:spcBef>
                <a:spcPts val="575"/>
              </a:spcBef>
              <a:buSzPct val="85000"/>
              <a:buFont typeface="Wingdings 2" pitchFamily="18" charset="2"/>
              <a:buChar char=""/>
            </a:pPr>
            <a:r>
              <a:rPr lang="de-DE" sz="2600">
                <a:solidFill>
                  <a:srgbClr val="000000"/>
                </a:solidFill>
                <a:latin typeface="Perpetua" pitchFamily="18" charset="0"/>
              </a:rPr>
              <a:t>Was?</a:t>
            </a:r>
          </a:p>
          <a:p>
            <a:pPr lvl="1">
              <a:spcBef>
                <a:spcPts val="375"/>
              </a:spcBef>
              <a:buClr>
                <a:schemeClr val="accent2"/>
              </a:buClr>
              <a:buSzPct val="85000"/>
              <a:buFont typeface="Wingdings 2" pitchFamily="18" charset="2"/>
              <a:buChar char=""/>
            </a:pPr>
            <a:r>
              <a:rPr lang="de-DE" sz="2000">
                <a:solidFill>
                  <a:srgbClr val="000000"/>
                </a:solidFill>
                <a:latin typeface="Perpetua" pitchFamily="18" charset="0"/>
              </a:rPr>
              <a:t>Um welches Gesundheitsproblem geht es? Spezifizierung</a:t>
            </a:r>
          </a:p>
          <a:p>
            <a:pPr>
              <a:spcBef>
                <a:spcPts val="575"/>
              </a:spcBef>
              <a:buSzPct val="85000"/>
              <a:buFont typeface="Wingdings 2" pitchFamily="18" charset="2"/>
              <a:buChar char=""/>
            </a:pPr>
            <a:r>
              <a:rPr lang="de-DE" sz="2600">
                <a:solidFill>
                  <a:srgbClr val="000000"/>
                </a:solidFill>
                <a:latin typeface="Perpetua" pitchFamily="18" charset="0"/>
              </a:rPr>
              <a:t>Wann?</a:t>
            </a:r>
          </a:p>
          <a:p>
            <a:pPr lvl="1">
              <a:spcBef>
                <a:spcPts val="375"/>
              </a:spcBef>
              <a:buClr>
                <a:schemeClr val="accent2"/>
              </a:buClr>
              <a:buSzPct val="85000"/>
              <a:buFont typeface="Wingdings 2" pitchFamily="18" charset="2"/>
              <a:buChar char=""/>
            </a:pPr>
            <a:r>
              <a:rPr lang="de-DE" sz="2000">
                <a:solidFill>
                  <a:srgbClr val="000000"/>
                </a:solidFill>
                <a:latin typeface="Perpetua" pitchFamily="18" charset="0"/>
              </a:rPr>
              <a:t>Zu welchem Zeitpunkt oder in welchem Zeitraum?</a:t>
            </a:r>
          </a:p>
          <a:p>
            <a:pPr>
              <a:spcBef>
                <a:spcPts val="575"/>
              </a:spcBef>
              <a:buSzPct val="85000"/>
              <a:buFont typeface="Wingdings 2" pitchFamily="18" charset="2"/>
              <a:buChar char=""/>
            </a:pPr>
            <a:r>
              <a:rPr lang="de-DE" sz="2600">
                <a:solidFill>
                  <a:srgbClr val="000000"/>
                </a:solidFill>
                <a:latin typeface="Perpetua" pitchFamily="18" charset="0"/>
              </a:rPr>
              <a:t>Wo?</a:t>
            </a:r>
          </a:p>
          <a:p>
            <a:pPr lvl="1">
              <a:spcBef>
                <a:spcPts val="375"/>
              </a:spcBef>
              <a:buClr>
                <a:schemeClr val="accent2"/>
              </a:buClr>
              <a:buSzPct val="85000"/>
              <a:buFont typeface="Wingdings 2" pitchFamily="18" charset="2"/>
              <a:buChar char=""/>
            </a:pPr>
            <a:r>
              <a:rPr lang="de-DE" sz="2000">
                <a:solidFill>
                  <a:srgbClr val="000000"/>
                </a:solidFill>
                <a:latin typeface="Perpetua" pitchFamily="18" charset="0"/>
              </a:rPr>
              <a:t>An welchen Orten tritt das Problem auf? </a:t>
            </a:r>
          </a:p>
          <a:p>
            <a:pPr>
              <a:spcBef>
                <a:spcPts val="575"/>
              </a:spcBef>
              <a:buSzPct val="85000"/>
              <a:buFont typeface="Wingdings 2" pitchFamily="18" charset="2"/>
              <a:buChar char=""/>
            </a:pPr>
            <a:r>
              <a:rPr lang="de-DE" sz="2600">
                <a:solidFill>
                  <a:srgbClr val="000000"/>
                </a:solidFill>
                <a:latin typeface="Perpetua" pitchFamily="18" charset="0"/>
              </a:rPr>
              <a:t>Wer? </a:t>
            </a:r>
          </a:p>
          <a:p>
            <a:pPr lvl="1">
              <a:spcBef>
                <a:spcPts val="375"/>
              </a:spcBef>
              <a:buClr>
                <a:schemeClr val="accent2"/>
              </a:buClr>
              <a:buSzPct val="85000"/>
              <a:buFont typeface="Wingdings 2" pitchFamily="18" charset="2"/>
              <a:buChar char=""/>
            </a:pPr>
            <a:r>
              <a:rPr lang="de-DE" sz="2000">
                <a:solidFill>
                  <a:srgbClr val="000000"/>
                </a:solidFill>
                <a:latin typeface="Perpetua" pitchFamily="18" charset="0"/>
              </a:rPr>
              <a:t>Wer ist von dem Problem betroffen? Geschlecht, Alter, Sozialstatus…</a:t>
            </a:r>
          </a:p>
          <a:p>
            <a:pPr>
              <a:spcBef>
                <a:spcPts val="575"/>
              </a:spcBef>
              <a:buSzPct val="85000"/>
              <a:buFont typeface="Wingdings 2" pitchFamily="18" charset="2"/>
              <a:buChar char=""/>
            </a:pPr>
            <a:r>
              <a:rPr lang="de-DE" sz="2600">
                <a:solidFill>
                  <a:srgbClr val="000000"/>
                </a:solidFill>
                <a:latin typeface="Perpetua" pitchFamily="18" charset="0"/>
              </a:rPr>
              <a:t>Warum?</a:t>
            </a:r>
          </a:p>
          <a:p>
            <a:pPr lvl="1">
              <a:spcBef>
                <a:spcPts val="375"/>
              </a:spcBef>
              <a:buClr>
                <a:schemeClr val="accent2"/>
              </a:buClr>
              <a:buSzPct val="85000"/>
              <a:buFont typeface="Wingdings 2" pitchFamily="18" charset="2"/>
              <a:buChar char=""/>
            </a:pPr>
            <a:r>
              <a:rPr lang="de-DE" sz="2000">
                <a:solidFill>
                  <a:srgbClr val="000000"/>
                </a:solidFill>
                <a:latin typeface="Perpetua" pitchFamily="18" charset="0"/>
              </a:rPr>
              <a:t>Welche Ursachen gibt es für das Problem?</a:t>
            </a:r>
          </a:p>
          <a:p>
            <a:endParaRPr lang="de-DE"/>
          </a:p>
        </p:txBody>
      </p:sp>
      <p:sp>
        <p:nvSpPr>
          <p:cNvPr id="257028" name="Titel 1"/>
          <p:cNvSpPr>
            <a:spLocks noGrp="1"/>
          </p:cNvSpPr>
          <p:nvPr>
            <p:ph type="title"/>
          </p:nvPr>
        </p:nvSpPr>
        <p:spPr>
          <a:ln/>
        </p:spPr>
        <p:txBody>
          <a:bodyPr/>
          <a:lstStyle/>
          <a:p>
            <a:r>
              <a:rPr lang="de-DE"/>
              <a:t>Schlüsselfragen der Epidemiologie</a:t>
            </a:r>
          </a:p>
        </p:txBody>
      </p:sp>
    </p:spTree>
    <p:extLst>
      <p:ext uri="{BB962C8B-B14F-4D97-AF65-F5344CB8AC3E}">
        <p14:creationId xmlns:p14="http://schemas.microsoft.com/office/powerpoint/2010/main" val="1553085895"/>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ctrTitle"/>
          </p:nvPr>
        </p:nvSpPr>
        <p:spPr>
          <a:xfrm>
            <a:off x="611188" y="1524000"/>
            <a:ext cx="4968924" cy="2120900"/>
          </a:xfrm>
        </p:spPr>
        <p:txBody>
          <a:bodyPr/>
          <a:lstStyle/>
          <a:p>
            <a:pPr algn="ctr"/>
            <a:r>
              <a:rPr lang="de-DE" dirty="0" smtClean="0"/>
              <a:t>Herzkreislauf-</a:t>
            </a:r>
            <a:br>
              <a:rPr lang="de-DE" dirty="0" smtClean="0"/>
            </a:br>
            <a:r>
              <a:rPr lang="de-DE" dirty="0" smtClean="0"/>
              <a:t>Epidemiologie</a:t>
            </a:r>
            <a:r>
              <a:rPr lang="de-DE" dirty="0"/>
              <a:t>: </a:t>
            </a:r>
            <a:br>
              <a:rPr lang="de-DE" dirty="0"/>
            </a:br>
            <a:r>
              <a:rPr lang="de-DE" dirty="0"/>
              <a:t>Beispiel </a:t>
            </a:r>
            <a:r>
              <a:rPr lang="de-DE" dirty="0" smtClean="0"/>
              <a:t>Schlaganfalls </a:t>
            </a:r>
            <a:r>
              <a:rPr lang="de-DE" sz="1200" dirty="0"/>
              <a:t/>
            </a:r>
            <a:br>
              <a:rPr lang="de-DE" sz="1200" dirty="0"/>
            </a:br>
            <a:endParaRPr lang="de-DE" sz="2500" b="1" i="1" dirty="0"/>
          </a:p>
        </p:txBody>
      </p:sp>
      <p:sp>
        <p:nvSpPr>
          <p:cNvPr id="261123" name="Rectangle 3"/>
          <p:cNvSpPr>
            <a:spLocks noGrp="1" noChangeArrowheads="1"/>
          </p:cNvSpPr>
          <p:nvPr>
            <p:ph type="subTitle" idx="1"/>
          </p:nvPr>
        </p:nvSpPr>
        <p:spPr>
          <a:xfrm>
            <a:off x="1187450" y="4435475"/>
            <a:ext cx="6553200" cy="2089150"/>
          </a:xfrm>
        </p:spPr>
        <p:txBody>
          <a:bodyPr/>
          <a:lstStyle/>
          <a:p>
            <a:pPr algn="ctr"/>
            <a:r>
              <a:rPr lang="de-DE" sz="2400" dirty="0"/>
              <a:t>Hanno </a:t>
            </a:r>
            <a:r>
              <a:rPr lang="de-DE" sz="2400" dirty="0" smtClean="0"/>
              <a:t>Ulmer</a:t>
            </a:r>
          </a:p>
          <a:p>
            <a:pPr algn="ctr"/>
            <a:endParaRPr lang="de-DE" sz="2400" dirty="0" smtClean="0"/>
          </a:p>
          <a:p>
            <a:pPr algn="ctr"/>
            <a:endParaRPr lang="de-DE" sz="2400" dirty="0"/>
          </a:p>
          <a:p>
            <a:pPr algn="ctr"/>
            <a:r>
              <a:rPr lang="de-DE" sz="2000" dirty="0"/>
              <a:t>Department für Medizinische Statistik, Informatik und Gesundheitsökonomie, Medizinische Universität Innsbruck</a:t>
            </a:r>
          </a:p>
          <a:p>
            <a:endParaRPr lang="de-DE" sz="2400" dirty="0"/>
          </a:p>
          <a:p>
            <a:pPr algn="ctr"/>
            <a:endParaRPr lang="de-DE" sz="2400" dirty="0"/>
          </a:p>
        </p:txBody>
      </p:sp>
    </p:spTree>
    <p:extLst>
      <p:ext uri="{BB962C8B-B14F-4D97-AF65-F5344CB8AC3E}">
        <p14:creationId xmlns:p14="http://schemas.microsoft.com/office/powerpoint/2010/main" val="2936598946"/>
      </p:ext>
    </p:extLst>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1"/>
          <p:cNvSpPr>
            <a:spLocks noGrp="1"/>
          </p:cNvSpPr>
          <p:nvPr>
            <p:ph type="dt" sz="half" idx="10"/>
          </p:nvPr>
        </p:nvSpPr>
        <p:spPr/>
        <p:txBody>
          <a:bodyPr/>
          <a:lstStyle/>
          <a:p>
            <a:fld id="{E803CC80-1377-4928-B314-439BBAC2B7EC}" type="datetime1">
              <a:rPr lang="de-AT"/>
              <a:pPr/>
              <a:t>18.06.2021</a:t>
            </a:fld>
            <a:endParaRPr lang="de-DE" altLang="en-US"/>
          </a:p>
        </p:txBody>
      </p:sp>
      <p:sp>
        <p:nvSpPr>
          <p:cNvPr id="4" name="Fußzeilenplatzhalter 2"/>
          <p:cNvSpPr>
            <a:spLocks noGrp="1"/>
          </p:cNvSpPr>
          <p:nvPr>
            <p:ph type="ftr" sz="quarter" idx="11"/>
          </p:nvPr>
        </p:nvSpPr>
        <p:spPr/>
        <p:txBody>
          <a:bodyPr/>
          <a:lstStyle/>
          <a:p>
            <a:r>
              <a:rPr lang="de-DE" altLang="en-US"/>
              <a:t>hanno.ulmer@i-med.ac.at</a:t>
            </a:r>
          </a:p>
        </p:txBody>
      </p:sp>
      <p:sp>
        <p:nvSpPr>
          <p:cNvPr id="5" name="Foliennummernplatzhalter 3"/>
          <p:cNvSpPr>
            <a:spLocks noGrp="1"/>
          </p:cNvSpPr>
          <p:nvPr>
            <p:ph type="sldNum" sz="quarter" idx="12"/>
          </p:nvPr>
        </p:nvSpPr>
        <p:spPr/>
        <p:txBody>
          <a:bodyPr/>
          <a:lstStyle/>
          <a:p>
            <a:r>
              <a:rPr lang="de-DE" altLang="en-US"/>
              <a:t>Seite </a:t>
            </a:r>
            <a:fld id="{F0F59F49-1CB2-4914-97A3-2C3F760F70B6}" type="slidenum">
              <a:rPr lang="de-DE" altLang="en-US"/>
              <a:pPr/>
              <a:t>309</a:t>
            </a:fld>
            <a:endParaRPr lang="de-DE" altLang="en-US"/>
          </a:p>
        </p:txBody>
      </p:sp>
      <p:pic>
        <p:nvPicPr>
          <p:cNvPr id="232450" name="Picture 2" descr="01 Schlaganfall.jpg                                            001371F6Macintosh HD                   ABA78158:"/>
          <p:cNvPicPr>
            <a:picLocks noChangeAspect="1" noChangeArrowheads="1"/>
          </p:cNvPicPr>
          <p:nvPr/>
        </p:nvPicPr>
        <p:blipFill>
          <a:blip r:embed="rId3" r:link="rId4" cstate="print"/>
          <a:srcRect/>
          <a:stretch>
            <a:fillRect/>
          </a:stretch>
        </p:blipFill>
        <p:spPr bwMode="auto">
          <a:xfrm>
            <a:off x="-9525" y="0"/>
            <a:ext cx="9164638" cy="6859588"/>
          </a:xfrm>
          <a:prstGeom prst="rect">
            <a:avLst/>
          </a:prstGeom>
          <a:noFill/>
        </p:spPr>
      </p:pic>
    </p:spTree>
    <p:extLst>
      <p:ext uri="{BB962C8B-B14F-4D97-AF65-F5344CB8AC3E}">
        <p14:creationId xmlns:p14="http://schemas.microsoft.com/office/powerpoint/2010/main" val="25212877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Beispieldaten, BMJ 2005</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31</a:t>
            </a:fld>
            <a:endParaRPr lang="de-DE" altLang="en-US"/>
          </a:p>
        </p:txBody>
      </p:sp>
      <p:pic>
        <p:nvPicPr>
          <p:cNvPr id="8" name="Picture 3" descr="D:\WORK\PEARSON\000 FOLIEN\4100\JPG\4100-21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772816"/>
            <a:ext cx="5619750"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D:\WORK\PEARSON\000 FOLIEN\4100\JPG\4100-23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894" y="4797152"/>
            <a:ext cx="56134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hteck 9"/>
          <p:cNvSpPr/>
          <p:nvPr/>
        </p:nvSpPr>
        <p:spPr>
          <a:xfrm>
            <a:off x="6516216" y="1772816"/>
            <a:ext cx="1800200" cy="4801314"/>
          </a:xfrm>
          <a:prstGeom prst="rect">
            <a:avLst/>
          </a:prstGeom>
        </p:spPr>
        <p:txBody>
          <a:bodyPr wrap="square">
            <a:spAutoFit/>
          </a:bodyPr>
          <a:lstStyle/>
          <a:p>
            <a:r>
              <a:rPr lang="de-DE" dirty="0" err="1"/>
              <a:t>Didgeridoo</a:t>
            </a:r>
            <a:r>
              <a:rPr lang="de-DE" dirty="0"/>
              <a:t> </a:t>
            </a:r>
            <a:r>
              <a:rPr lang="de-DE" dirty="0" err="1"/>
              <a:t>playing</a:t>
            </a:r>
            <a:r>
              <a:rPr lang="de-DE" dirty="0"/>
              <a:t> </a:t>
            </a:r>
            <a:r>
              <a:rPr lang="de-DE" dirty="0" err="1"/>
              <a:t>as</a:t>
            </a:r>
            <a:r>
              <a:rPr lang="de-DE" dirty="0"/>
              <a:t> alternative </a:t>
            </a:r>
            <a:r>
              <a:rPr lang="de-DE" dirty="0" err="1"/>
              <a:t>treatment</a:t>
            </a:r>
            <a:r>
              <a:rPr lang="de-DE" dirty="0"/>
              <a:t> </a:t>
            </a:r>
            <a:r>
              <a:rPr lang="de-DE" dirty="0" err="1"/>
              <a:t>for</a:t>
            </a:r>
            <a:r>
              <a:rPr lang="de-DE" dirty="0"/>
              <a:t> </a:t>
            </a:r>
            <a:r>
              <a:rPr lang="de-DE" dirty="0" err="1"/>
              <a:t>obstructive</a:t>
            </a:r>
            <a:r>
              <a:rPr lang="de-DE" dirty="0"/>
              <a:t> </a:t>
            </a:r>
            <a:r>
              <a:rPr lang="de-DE" dirty="0" err="1"/>
              <a:t>sleep</a:t>
            </a:r>
            <a:r>
              <a:rPr lang="de-DE" dirty="0"/>
              <a:t> </a:t>
            </a:r>
            <a:r>
              <a:rPr lang="de-DE" dirty="0" err="1"/>
              <a:t>apnoea</a:t>
            </a:r>
            <a:r>
              <a:rPr lang="de-DE" dirty="0"/>
              <a:t> </a:t>
            </a:r>
            <a:r>
              <a:rPr lang="de-DE" dirty="0" err="1"/>
              <a:t>syndrome</a:t>
            </a:r>
            <a:r>
              <a:rPr lang="de-DE" dirty="0"/>
              <a:t>: </a:t>
            </a:r>
            <a:r>
              <a:rPr lang="de-DE" dirty="0" err="1"/>
              <a:t>randomised</a:t>
            </a:r>
            <a:r>
              <a:rPr lang="de-DE" dirty="0"/>
              <a:t> </a:t>
            </a:r>
            <a:r>
              <a:rPr lang="de-DE" dirty="0" err="1"/>
              <a:t>controlled</a:t>
            </a:r>
            <a:r>
              <a:rPr lang="de-DE" dirty="0"/>
              <a:t> </a:t>
            </a:r>
            <a:r>
              <a:rPr lang="de-DE" dirty="0" err="1"/>
              <a:t>trial</a:t>
            </a:r>
            <a:r>
              <a:rPr lang="de-DE" dirty="0"/>
              <a:t> Milo A </a:t>
            </a:r>
            <a:r>
              <a:rPr lang="de-DE" dirty="0" err="1"/>
              <a:t>Puhan</a:t>
            </a:r>
            <a:r>
              <a:rPr lang="de-DE" dirty="0"/>
              <a:t>, Alex Suarez, Christian Lo </a:t>
            </a:r>
            <a:r>
              <a:rPr lang="de-DE" dirty="0" err="1"/>
              <a:t>Cascio</a:t>
            </a:r>
            <a:r>
              <a:rPr lang="de-DE" dirty="0"/>
              <a:t>, Alfred Zahn, Markus Heitz, Otto </a:t>
            </a:r>
            <a:r>
              <a:rPr lang="de-DE" dirty="0" smtClean="0"/>
              <a:t>Braendli, BMJ 2005</a:t>
            </a:r>
            <a:endParaRPr lang="de-DE" dirty="0"/>
          </a:p>
        </p:txBody>
      </p:sp>
    </p:spTree>
    <p:extLst>
      <p:ext uri="{BB962C8B-B14F-4D97-AF65-F5344CB8AC3E}">
        <p14:creationId xmlns:p14="http://schemas.microsoft.com/office/powerpoint/2010/main" val="948467564"/>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1"/>
          <p:cNvSpPr>
            <a:spLocks noGrp="1"/>
          </p:cNvSpPr>
          <p:nvPr>
            <p:ph type="dt" sz="half" idx="10"/>
          </p:nvPr>
        </p:nvSpPr>
        <p:spPr/>
        <p:txBody>
          <a:bodyPr/>
          <a:lstStyle/>
          <a:p>
            <a:fld id="{25DEFC27-954E-463E-8C56-4263501BCDDA}" type="datetime1">
              <a:rPr lang="de-AT"/>
              <a:pPr/>
              <a:t>18.06.2021</a:t>
            </a:fld>
            <a:endParaRPr lang="de-DE" altLang="en-US"/>
          </a:p>
        </p:txBody>
      </p:sp>
      <p:sp>
        <p:nvSpPr>
          <p:cNvPr id="4" name="Fußzeilenplatzhalter 2"/>
          <p:cNvSpPr>
            <a:spLocks noGrp="1"/>
          </p:cNvSpPr>
          <p:nvPr>
            <p:ph type="ftr" sz="quarter" idx="11"/>
          </p:nvPr>
        </p:nvSpPr>
        <p:spPr/>
        <p:txBody>
          <a:bodyPr/>
          <a:lstStyle/>
          <a:p>
            <a:r>
              <a:rPr lang="de-DE" altLang="en-US"/>
              <a:t>hanno.ulmer@i-med.ac.at</a:t>
            </a:r>
          </a:p>
        </p:txBody>
      </p:sp>
      <p:sp>
        <p:nvSpPr>
          <p:cNvPr id="5" name="Foliennummernplatzhalter 3"/>
          <p:cNvSpPr>
            <a:spLocks noGrp="1"/>
          </p:cNvSpPr>
          <p:nvPr>
            <p:ph type="sldNum" sz="quarter" idx="12"/>
          </p:nvPr>
        </p:nvSpPr>
        <p:spPr/>
        <p:txBody>
          <a:bodyPr/>
          <a:lstStyle/>
          <a:p>
            <a:r>
              <a:rPr lang="de-DE" altLang="en-US"/>
              <a:t>Seite </a:t>
            </a:r>
            <a:fld id="{BC020561-EAF2-44D0-9414-628FDB2F346C}" type="slidenum">
              <a:rPr lang="de-DE" altLang="en-US"/>
              <a:pPr/>
              <a:t>310</a:t>
            </a:fld>
            <a:endParaRPr lang="de-DE" altLang="en-US"/>
          </a:p>
        </p:txBody>
      </p:sp>
      <p:pic>
        <p:nvPicPr>
          <p:cNvPr id="234498" name="Picture 2" descr="002_jpg                                                        001371F6Macintosh HD                   ABA78158:"/>
          <p:cNvPicPr>
            <a:picLocks noChangeAspect="1" noChangeArrowheads="1"/>
          </p:cNvPicPr>
          <p:nvPr/>
        </p:nvPicPr>
        <p:blipFill>
          <a:blip r:embed="rId3" r:link="rId4" cstate="print"/>
          <a:srcRect/>
          <a:stretch>
            <a:fillRect/>
          </a:stretch>
        </p:blipFill>
        <p:spPr bwMode="auto">
          <a:xfrm>
            <a:off x="-9525" y="-6350"/>
            <a:ext cx="9164638" cy="6872288"/>
          </a:xfrm>
          <a:prstGeom prst="rect">
            <a:avLst/>
          </a:prstGeom>
          <a:noFill/>
        </p:spPr>
      </p:pic>
    </p:spTree>
    <p:extLst>
      <p:ext uri="{BB962C8B-B14F-4D97-AF65-F5344CB8AC3E}">
        <p14:creationId xmlns:p14="http://schemas.microsoft.com/office/powerpoint/2010/main" val="2610528847"/>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1"/>
          <p:cNvSpPr>
            <a:spLocks noGrp="1"/>
          </p:cNvSpPr>
          <p:nvPr>
            <p:ph type="dt" sz="half" idx="10"/>
          </p:nvPr>
        </p:nvSpPr>
        <p:spPr/>
        <p:txBody>
          <a:bodyPr/>
          <a:lstStyle/>
          <a:p>
            <a:fld id="{FA4A2516-CE82-4060-BA6A-DA1D6901F37B}" type="datetime1">
              <a:rPr lang="de-AT"/>
              <a:pPr/>
              <a:t>18.06.2021</a:t>
            </a:fld>
            <a:endParaRPr lang="de-DE" altLang="en-US"/>
          </a:p>
        </p:txBody>
      </p:sp>
      <p:sp>
        <p:nvSpPr>
          <p:cNvPr id="4" name="Fußzeilenplatzhalter 2"/>
          <p:cNvSpPr>
            <a:spLocks noGrp="1"/>
          </p:cNvSpPr>
          <p:nvPr>
            <p:ph type="ftr" sz="quarter" idx="11"/>
          </p:nvPr>
        </p:nvSpPr>
        <p:spPr/>
        <p:txBody>
          <a:bodyPr/>
          <a:lstStyle/>
          <a:p>
            <a:r>
              <a:rPr lang="de-DE" altLang="en-US"/>
              <a:t>hanno.ulmer@i-med.ac.at</a:t>
            </a:r>
          </a:p>
        </p:txBody>
      </p:sp>
      <p:sp>
        <p:nvSpPr>
          <p:cNvPr id="5" name="Foliennummernplatzhalter 3"/>
          <p:cNvSpPr>
            <a:spLocks noGrp="1"/>
          </p:cNvSpPr>
          <p:nvPr>
            <p:ph type="sldNum" sz="quarter" idx="12"/>
          </p:nvPr>
        </p:nvSpPr>
        <p:spPr/>
        <p:txBody>
          <a:bodyPr/>
          <a:lstStyle/>
          <a:p>
            <a:r>
              <a:rPr lang="de-DE" altLang="en-US"/>
              <a:t>Seite </a:t>
            </a:r>
            <a:fld id="{005462C6-6B08-4298-9053-E78D49E4F826}" type="slidenum">
              <a:rPr lang="de-DE" altLang="en-US"/>
              <a:pPr/>
              <a:t>311</a:t>
            </a:fld>
            <a:endParaRPr lang="de-DE" altLang="en-US"/>
          </a:p>
        </p:txBody>
      </p:sp>
      <p:pic>
        <p:nvPicPr>
          <p:cNvPr id="236546" name="Picture 2" descr="003_.jpg                                                       001371F6Macintosh HD                   ABA78158:"/>
          <p:cNvPicPr>
            <a:picLocks noChangeAspect="1" noChangeArrowheads="1"/>
          </p:cNvPicPr>
          <p:nvPr/>
        </p:nvPicPr>
        <p:blipFill>
          <a:blip r:embed="rId3" r:link="rId4" cstate="print"/>
          <a:srcRect/>
          <a:stretch>
            <a:fillRect/>
          </a:stretch>
        </p:blipFill>
        <p:spPr bwMode="auto">
          <a:xfrm>
            <a:off x="-12700" y="0"/>
            <a:ext cx="9170988" cy="6859588"/>
          </a:xfrm>
          <a:prstGeom prst="rect">
            <a:avLst/>
          </a:prstGeom>
          <a:noFill/>
        </p:spPr>
      </p:pic>
    </p:spTree>
    <p:extLst>
      <p:ext uri="{BB962C8B-B14F-4D97-AF65-F5344CB8AC3E}">
        <p14:creationId xmlns:p14="http://schemas.microsoft.com/office/powerpoint/2010/main" val="4193908686"/>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1"/>
          <p:cNvSpPr>
            <a:spLocks noGrp="1"/>
          </p:cNvSpPr>
          <p:nvPr>
            <p:ph type="dt" sz="half" idx="10"/>
          </p:nvPr>
        </p:nvSpPr>
        <p:spPr/>
        <p:txBody>
          <a:bodyPr/>
          <a:lstStyle/>
          <a:p>
            <a:fld id="{5A59F073-399A-40E2-AE5A-F77C73A3C6EB}" type="datetime1">
              <a:rPr lang="de-AT"/>
              <a:pPr/>
              <a:t>18.06.2021</a:t>
            </a:fld>
            <a:endParaRPr lang="de-DE" altLang="en-US"/>
          </a:p>
        </p:txBody>
      </p:sp>
      <p:sp>
        <p:nvSpPr>
          <p:cNvPr id="4" name="Fußzeilenplatzhalter 2"/>
          <p:cNvSpPr>
            <a:spLocks noGrp="1"/>
          </p:cNvSpPr>
          <p:nvPr>
            <p:ph type="ftr" sz="quarter" idx="11"/>
          </p:nvPr>
        </p:nvSpPr>
        <p:spPr/>
        <p:txBody>
          <a:bodyPr/>
          <a:lstStyle/>
          <a:p>
            <a:r>
              <a:rPr lang="de-DE" altLang="en-US"/>
              <a:t>hanno.ulmer@i-med.ac.at</a:t>
            </a:r>
          </a:p>
        </p:txBody>
      </p:sp>
      <p:sp>
        <p:nvSpPr>
          <p:cNvPr id="5" name="Foliennummernplatzhalter 3"/>
          <p:cNvSpPr>
            <a:spLocks noGrp="1"/>
          </p:cNvSpPr>
          <p:nvPr>
            <p:ph type="sldNum" sz="quarter" idx="12"/>
          </p:nvPr>
        </p:nvSpPr>
        <p:spPr/>
        <p:txBody>
          <a:bodyPr/>
          <a:lstStyle/>
          <a:p>
            <a:r>
              <a:rPr lang="de-DE" altLang="en-US"/>
              <a:t>Seite </a:t>
            </a:r>
            <a:fld id="{D4F13E1A-2E25-4640-8FB6-91D5851C9BE4}" type="slidenum">
              <a:rPr lang="de-DE" altLang="en-US"/>
              <a:pPr/>
              <a:t>312</a:t>
            </a:fld>
            <a:endParaRPr lang="de-DE" altLang="en-US"/>
          </a:p>
        </p:txBody>
      </p:sp>
      <p:pic>
        <p:nvPicPr>
          <p:cNvPr id="246786" name="Picture 2" descr="008_jpg                                                        001371F6Macintosh HD                   ABA78158:"/>
          <p:cNvPicPr>
            <a:picLocks noChangeAspect="1" noChangeArrowheads="1"/>
          </p:cNvPicPr>
          <p:nvPr/>
        </p:nvPicPr>
        <p:blipFill>
          <a:blip r:embed="rId3" r:link="rId4" cstate="print"/>
          <a:srcRect/>
          <a:stretch>
            <a:fillRect/>
          </a:stretch>
        </p:blipFill>
        <p:spPr bwMode="auto">
          <a:xfrm>
            <a:off x="-6350" y="0"/>
            <a:ext cx="9158288" cy="6859588"/>
          </a:xfrm>
          <a:prstGeom prst="rect">
            <a:avLst/>
          </a:prstGeom>
          <a:noFill/>
        </p:spPr>
      </p:pic>
    </p:spTree>
    <p:extLst>
      <p:ext uri="{BB962C8B-B14F-4D97-AF65-F5344CB8AC3E}">
        <p14:creationId xmlns:p14="http://schemas.microsoft.com/office/powerpoint/2010/main" val="3549332952"/>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1"/>
          <p:cNvSpPr>
            <a:spLocks noGrp="1"/>
          </p:cNvSpPr>
          <p:nvPr>
            <p:ph type="dt" sz="half" idx="10"/>
          </p:nvPr>
        </p:nvSpPr>
        <p:spPr/>
        <p:txBody>
          <a:bodyPr/>
          <a:lstStyle/>
          <a:p>
            <a:fld id="{121CD874-358C-4B22-BB2B-0AC3475561F0}" type="datetime1">
              <a:rPr lang="de-AT"/>
              <a:pPr/>
              <a:t>18.06.2021</a:t>
            </a:fld>
            <a:endParaRPr lang="de-DE" altLang="en-US"/>
          </a:p>
        </p:txBody>
      </p:sp>
      <p:sp>
        <p:nvSpPr>
          <p:cNvPr id="4" name="Fußzeilenplatzhalter 2"/>
          <p:cNvSpPr>
            <a:spLocks noGrp="1"/>
          </p:cNvSpPr>
          <p:nvPr>
            <p:ph type="ftr" sz="quarter" idx="11"/>
          </p:nvPr>
        </p:nvSpPr>
        <p:spPr/>
        <p:txBody>
          <a:bodyPr/>
          <a:lstStyle/>
          <a:p>
            <a:r>
              <a:rPr lang="de-DE" altLang="en-US"/>
              <a:t>hanno.ulmer@i-med.ac.at</a:t>
            </a:r>
          </a:p>
        </p:txBody>
      </p:sp>
      <p:sp>
        <p:nvSpPr>
          <p:cNvPr id="5" name="Foliennummernplatzhalter 3"/>
          <p:cNvSpPr>
            <a:spLocks noGrp="1"/>
          </p:cNvSpPr>
          <p:nvPr>
            <p:ph type="sldNum" sz="quarter" idx="12"/>
          </p:nvPr>
        </p:nvSpPr>
        <p:spPr/>
        <p:txBody>
          <a:bodyPr/>
          <a:lstStyle/>
          <a:p>
            <a:r>
              <a:rPr lang="de-DE" altLang="en-US"/>
              <a:t>Seite </a:t>
            </a:r>
            <a:fld id="{00D0C5DC-E6D3-471A-AA3D-B849A0030D89}" type="slidenum">
              <a:rPr lang="de-DE" altLang="en-US"/>
              <a:pPr/>
              <a:t>313</a:t>
            </a:fld>
            <a:endParaRPr lang="de-DE" altLang="en-US"/>
          </a:p>
        </p:txBody>
      </p:sp>
      <p:pic>
        <p:nvPicPr>
          <p:cNvPr id="238594" name="Picture 2" descr="004_jpg                                                        001371F6Macintosh HD                   ABA78158:"/>
          <p:cNvPicPr>
            <a:picLocks noChangeAspect="1" noChangeArrowheads="1"/>
          </p:cNvPicPr>
          <p:nvPr/>
        </p:nvPicPr>
        <p:blipFill>
          <a:blip r:embed="rId3" r:link="rId4" cstate="print"/>
          <a:srcRect/>
          <a:stretch>
            <a:fillRect/>
          </a:stretch>
        </p:blipFill>
        <p:spPr bwMode="auto">
          <a:xfrm>
            <a:off x="-12700" y="-3175"/>
            <a:ext cx="9170988" cy="6865938"/>
          </a:xfrm>
          <a:prstGeom prst="rect">
            <a:avLst/>
          </a:prstGeom>
          <a:noFill/>
        </p:spPr>
      </p:pic>
    </p:spTree>
    <p:extLst>
      <p:ext uri="{BB962C8B-B14F-4D97-AF65-F5344CB8AC3E}">
        <p14:creationId xmlns:p14="http://schemas.microsoft.com/office/powerpoint/2010/main" val="3456341783"/>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1"/>
          <p:cNvSpPr>
            <a:spLocks noGrp="1"/>
          </p:cNvSpPr>
          <p:nvPr>
            <p:ph type="dt" sz="half" idx="10"/>
          </p:nvPr>
        </p:nvSpPr>
        <p:spPr/>
        <p:txBody>
          <a:bodyPr/>
          <a:lstStyle/>
          <a:p>
            <a:fld id="{37AC566D-D62A-4494-AF7A-2D02B240B7F7}" type="datetime1">
              <a:rPr lang="de-AT"/>
              <a:pPr/>
              <a:t>18.06.2021</a:t>
            </a:fld>
            <a:endParaRPr lang="de-DE" altLang="en-US"/>
          </a:p>
        </p:txBody>
      </p:sp>
      <p:sp>
        <p:nvSpPr>
          <p:cNvPr id="4" name="Fußzeilenplatzhalter 2"/>
          <p:cNvSpPr>
            <a:spLocks noGrp="1"/>
          </p:cNvSpPr>
          <p:nvPr>
            <p:ph type="ftr" sz="quarter" idx="11"/>
          </p:nvPr>
        </p:nvSpPr>
        <p:spPr/>
        <p:txBody>
          <a:bodyPr/>
          <a:lstStyle/>
          <a:p>
            <a:r>
              <a:rPr lang="de-DE" altLang="en-US"/>
              <a:t>hanno.ulmer@i-med.ac.at</a:t>
            </a:r>
          </a:p>
        </p:txBody>
      </p:sp>
      <p:sp>
        <p:nvSpPr>
          <p:cNvPr id="5" name="Foliennummernplatzhalter 3"/>
          <p:cNvSpPr>
            <a:spLocks noGrp="1"/>
          </p:cNvSpPr>
          <p:nvPr>
            <p:ph type="sldNum" sz="quarter" idx="12"/>
          </p:nvPr>
        </p:nvSpPr>
        <p:spPr/>
        <p:txBody>
          <a:bodyPr/>
          <a:lstStyle/>
          <a:p>
            <a:r>
              <a:rPr lang="de-DE" altLang="en-US"/>
              <a:t>Seite </a:t>
            </a:r>
            <a:fld id="{1FDAE530-0371-40FC-8A0A-1C7F4A08AF14}" type="slidenum">
              <a:rPr lang="de-DE" altLang="en-US"/>
              <a:pPr/>
              <a:t>314</a:t>
            </a:fld>
            <a:endParaRPr lang="de-DE" altLang="en-US"/>
          </a:p>
        </p:txBody>
      </p:sp>
      <p:pic>
        <p:nvPicPr>
          <p:cNvPr id="240642" name="Picture 2" descr="005_jpg                                                        001371F6Macintosh HD                   ABA78158:"/>
          <p:cNvPicPr>
            <a:picLocks noChangeAspect="1" noChangeArrowheads="1"/>
          </p:cNvPicPr>
          <p:nvPr/>
        </p:nvPicPr>
        <p:blipFill>
          <a:blip r:embed="rId3" r:link="rId4" cstate="print"/>
          <a:srcRect/>
          <a:stretch>
            <a:fillRect/>
          </a:stretch>
        </p:blipFill>
        <p:spPr bwMode="auto">
          <a:xfrm>
            <a:off x="-9525" y="-6350"/>
            <a:ext cx="9164638" cy="6872288"/>
          </a:xfrm>
          <a:prstGeom prst="rect">
            <a:avLst/>
          </a:prstGeom>
          <a:noFill/>
        </p:spPr>
      </p:pic>
    </p:spTree>
    <p:extLst>
      <p:ext uri="{BB962C8B-B14F-4D97-AF65-F5344CB8AC3E}">
        <p14:creationId xmlns:p14="http://schemas.microsoft.com/office/powerpoint/2010/main" val="2851501107"/>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1"/>
          <p:cNvSpPr>
            <a:spLocks noGrp="1"/>
          </p:cNvSpPr>
          <p:nvPr>
            <p:ph type="dt" sz="half" idx="10"/>
          </p:nvPr>
        </p:nvSpPr>
        <p:spPr/>
        <p:txBody>
          <a:bodyPr/>
          <a:lstStyle/>
          <a:p>
            <a:fld id="{9120BA16-60C9-4FCA-B5FB-2F346647BC22}" type="datetime1">
              <a:rPr lang="de-AT"/>
              <a:pPr/>
              <a:t>18.06.2021</a:t>
            </a:fld>
            <a:endParaRPr lang="de-DE" altLang="en-US"/>
          </a:p>
        </p:txBody>
      </p:sp>
      <p:sp>
        <p:nvSpPr>
          <p:cNvPr id="4" name="Fußzeilenplatzhalter 2"/>
          <p:cNvSpPr>
            <a:spLocks noGrp="1"/>
          </p:cNvSpPr>
          <p:nvPr>
            <p:ph type="ftr" sz="quarter" idx="11"/>
          </p:nvPr>
        </p:nvSpPr>
        <p:spPr/>
        <p:txBody>
          <a:bodyPr/>
          <a:lstStyle/>
          <a:p>
            <a:r>
              <a:rPr lang="de-DE" altLang="en-US"/>
              <a:t>hanno.ulmer@i-med.ac.at</a:t>
            </a:r>
          </a:p>
        </p:txBody>
      </p:sp>
      <p:sp>
        <p:nvSpPr>
          <p:cNvPr id="5" name="Foliennummernplatzhalter 3"/>
          <p:cNvSpPr>
            <a:spLocks noGrp="1"/>
          </p:cNvSpPr>
          <p:nvPr>
            <p:ph type="sldNum" sz="quarter" idx="12"/>
          </p:nvPr>
        </p:nvSpPr>
        <p:spPr/>
        <p:txBody>
          <a:bodyPr/>
          <a:lstStyle/>
          <a:p>
            <a:r>
              <a:rPr lang="de-DE" altLang="en-US"/>
              <a:t>Seite </a:t>
            </a:r>
            <a:fld id="{2528A9E2-3E77-462D-819B-2AFF1BAE8C5C}" type="slidenum">
              <a:rPr lang="de-DE" altLang="en-US"/>
              <a:pPr/>
              <a:t>315</a:t>
            </a:fld>
            <a:endParaRPr lang="de-DE" altLang="en-US"/>
          </a:p>
        </p:txBody>
      </p:sp>
      <p:pic>
        <p:nvPicPr>
          <p:cNvPr id="242690" name="Picture 2" descr="006_jpg                                                        001371F6Macintosh HD                   ABA78158:"/>
          <p:cNvPicPr>
            <a:picLocks noChangeAspect="1" noChangeArrowheads="1"/>
          </p:cNvPicPr>
          <p:nvPr/>
        </p:nvPicPr>
        <p:blipFill>
          <a:blip r:embed="rId3" r:link="rId4" cstate="print"/>
          <a:srcRect/>
          <a:stretch>
            <a:fillRect/>
          </a:stretch>
        </p:blipFill>
        <p:spPr bwMode="auto">
          <a:xfrm>
            <a:off x="-15875" y="-9525"/>
            <a:ext cx="9177338" cy="6878638"/>
          </a:xfrm>
          <a:prstGeom prst="rect">
            <a:avLst/>
          </a:prstGeom>
          <a:noFill/>
        </p:spPr>
      </p:pic>
    </p:spTree>
    <p:extLst>
      <p:ext uri="{BB962C8B-B14F-4D97-AF65-F5344CB8AC3E}">
        <p14:creationId xmlns:p14="http://schemas.microsoft.com/office/powerpoint/2010/main" val="3577665434"/>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1"/>
          <p:cNvSpPr>
            <a:spLocks noGrp="1"/>
          </p:cNvSpPr>
          <p:nvPr>
            <p:ph type="dt" sz="half" idx="10"/>
          </p:nvPr>
        </p:nvSpPr>
        <p:spPr/>
        <p:txBody>
          <a:bodyPr/>
          <a:lstStyle/>
          <a:p>
            <a:fld id="{8E0C5DF8-018C-48D9-9043-ADB727CE6547}" type="datetime1">
              <a:rPr lang="de-AT"/>
              <a:pPr/>
              <a:t>18.06.2021</a:t>
            </a:fld>
            <a:endParaRPr lang="de-DE" altLang="en-US"/>
          </a:p>
        </p:txBody>
      </p:sp>
      <p:sp>
        <p:nvSpPr>
          <p:cNvPr id="4" name="Fußzeilenplatzhalter 2"/>
          <p:cNvSpPr>
            <a:spLocks noGrp="1"/>
          </p:cNvSpPr>
          <p:nvPr>
            <p:ph type="ftr" sz="quarter" idx="11"/>
          </p:nvPr>
        </p:nvSpPr>
        <p:spPr/>
        <p:txBody>
          <a:bodyPr/>
          <a:lstStyle/>
          <a:p>
            <a:r>
              <a:rPr lang="de-DE" altLang="en-US"/>
              <a:t>hanno.ulmer@i-med.ac.at</a:t>
            </a:r>
          </a:p>
        </p:txBody>
      </p:sp>
      <p:sp>
        <p:nvSpPr>
          <p:cNvPr id="5" name="Foliennummernplatzhalter 3"/>
          <p:cNvSpPr>
            <a:spLocks noGrp="1"/>
          </p:cNvSpPr>
          <p:nvPr>
            <p:ph type="sldNum" sz="quarter" idx="12"/>
          </p:nvPr>
        </p:nvSpPr>
        <p:spPr/>
        <p:txBody>
          <a:bodyPr/>
          <a:lstStyle/>
          <a:p>
            <a:r>
              <a:rPr lang="de-DE" altLang="en-US"/>
              <a:t>Seite </a:t>
            </a:r>
            <a:fld id="{AB49A875-EA35-453C-9134-D05B028B1B86}" type="slidenum">
              <a:rPr lang="de-DE" altLang="en-US"/>
              <a:pPr/>
              <a:t>316</a:t>
            </a:fld>
            <a:endParaRPr lang="de-DE" altLang="en-US"/>
          </a:p>
        </p:txBody>
      </p:sp>
      <p:pic>
        <p:nvPicPr>
          <p:cNvPr id="244738" name="Picture 2" descr="007_jpg                                                        001371F6Macintosh HD                   ABA78158:"/>
          <p:cNvPicPr>
            <a:picLocks noChangeAspect="1" noChangeArrowheads="1"/>
          </p:cNvPicPr>
          <p:nvPr/>
        </p:nvPicPr>
        <p:blipFill>
          <a:blip r:embed="rId3" r:link="rId4" cstate="print"/>
          <a:srcRect/>
          <a:stretch>
            <a:fillRect/>
          </a:stretch>
        </p:blipFill>
        <p:spPr bwMode="auto">
          <a:xfrm>
            <a:off x="-3175" y="0"/>
            <a:ext cx="9151938" cy="6859588"/>
          </a:xfrm>
          <a:prstGeom prst="rect">
            <a:avLst/>
          </a:prstGeom>
          <a:noFill/>
        </p:spPr>
      </p:pic>
    </p:spTree>
    <p:extLst>
      <p:ext uri="{BB962C8B-B14F-4D97-AF65-F5344CB8AC3E}">
        <p14:creationId xmlns:p14="http://schemas.microsoft.com/office/powerpoint/2010/main" val="1368194590"/>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noChangeArrowheads="1"/>
          </p:cNvSpPr>
          <p:nvPr>
            <p:ph type="ctrTitle"/>
          </p:nvPr>
        </p:nvSpPr>
        <p:spPr>
          <a:xfrm>
            <a:off x="611188" y="1524000"/>
            <a:ext cx="5112940" cy="2120900"/>
          </a:xfrm>
        </p:spPr>
        <p:txBody>
          <a:bodyPr>
            <a:normAutofit/>
          </a:bodyPr>
          <a:lstStyle/>
          <a:p>
            <a:pPr algn="ctr"/>
            <a:r>
              <a:rPr lang="de-DE" dirty="0"/>
              <a:t>Grundbegriffe der Epidemiologie</a:t>
            </a:r>
            <a:br>
              <a:rPr lang="de-DE" dirty="0"/>
            </a:br>
            <a:r>
              <a:rPr lang="de-DE" sz="1200" dirty="0"/>
              <a:t/>
            </a:r>
            <a:br>
              <a:rPr lang="de-DE" sz="1200" dirty="0"/>
            </a:br>
            <a:endParaRPr lang="de-DE" sz="2500" b="1" i="1" dirty="0"/>
          </a:p>
        </p:txBody>
      </p:sp>
      <p:sp>
        <p:nvSpPr>
          <p:cNvPr id="324611" name="Rectangle 3"/>
          <p:cNvSpPr>
            <a:spLocks noGrp="1" noChangeArrowheads="1"/>
          </p:cNvSpPr>
          <p:nvPr>
            <p:ph type="subTitle" idx="1"/>
          </p:nvPr>
        </p:nvSpPr>
        <p:spPr>
          <a:xfrm>
            <a:off x="1187450" y="4435475"/>
            <a:ext cx="6553200" cy="2089150"/>
          </a:xfrm>
        </p:spPr>
        <p:txBody>
          <a:bodyPr/>
          <a:lstStyle/>
          <a:p>
            <a:pPr algn="ctr"/>
            <a:r>
              <a:rPr lang="de-DE" sz="2400" dirty="0"/>
              <a:t>Hanno </a:t>
            </a:r>
            <a:r>
              <a:rPr lang="de-DE" sz="2400" dirty="0" smtClean="0"/>
              <a:t>Ulmer</a:t>
            </a:r>
          </a:p>
          <a:p>
            <a:pPr algn="ctr"/>
            <a:endParaRPr lang="de-DE" sz="2400" dirty="0" smtClean="0"/>
          </a:p>
          <a:p>
            <a:pPr algn="ctr"/>
            <a:endParaRPr lang="de-DE" sz="2400" dirty="0"/>
          </a:p>
          <a:p>
            <a:pPr algn="ctr"/>
            <a:r>
              <a:rPr lang="de-DE" sz="2000" dirty="0"/>
              <a:t>Department für Medizinische Statistik, Informatik und Gesundheitsökonomie, Medizinische Universität Innsbruck</a:t>
            </a:r>
          </a:p>
          <a:p>
            <a:endParaRPr lang="de-DE" sz="2400" dirty="0"/>
          </a:p>
          <a:p>
            <a:pPr algn="ctr"/>
            <a:endParaRPr lang="de-DE" sz="2400" dirty="0"/>
          </a:p>
        </p:txBody>
      </p:sp>
    </p:spTree>
    <p:extLst>
      <p:ext uri="{BB962C8B-B14F-4D97-AF65-F5344CB8AC3E}">
        <p14:creationId xmlns:p14="http://schemas.microsoft.com/office/powerpoint/2010/main" val="1572532391"/>
      </p:ext>
    </p:extLst>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fld id="{52D697B8-9744-44BC-BE45-260F4FD5DA2C}" type="datetime1">
              <a:rPr lang="de-AT"/>
              <a:pPr/>
              <a:t>18.06.2021</a:t>
            </a:fld>
            <a:endParaRPr lang="de-DE" altLang="en-US"/>
          </a:p>
        </p:txBody>
      </p:sp>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6715973B-7880-4249-B40A-AF9680C1EE2E}" type="slidenum">
              <a:rPr lang="de-DE" altLang="en-US"/>
              <a:pPr/>
              <a:t>318</a:t>
            </a:fld>
            <a:endParaRPr lang="de-DE" altLang="en-US"/>
          </a:p>
        </p:txBody>
      </p:sp>
      <p:sp>
        <p:nvSpPr>
          <p:cNvPr id="330754" name="Rectangle 2"/>
          <p:cNvSpPr>
            <a:spLocks noGrp="1" noChangeArrowheads="1"/>
          </p:cNvSpPr>
          <p:nvPr>
            <p:ph type="title"/>
          </p:nvPr>
        </p:nvSpPr>
        <p:spPr>
          <a:xfrm>
            <a:off x="685800" y="228600"/>
            <a:ext cx="6046440" cy="1143000"/>
          </a:xfrm>
          <a:solidFill>
            <a:schemeClr val="bg1"/>
          </a:solidFill>
          <a:ln/>
        </p:spPr>
        <p:txBody>
          <a:bodyPr anchor="ctr">
            <a:normAutofit/>
          </a:bodyPr>
          <a:lstStyle/>
          <a:p>
            <a:pPr algn="r">
              <a:lnSpc>
                <a:spcPct val="120000"/>
              </a:lnSpc>
              <a:buFont typeface="Wingdings" pitchFamily="2" charset="2"/>
              <a:buNone/>
            </a:pPr>
            <a:r>
              <a:rPr lang="de-DE" sz="3600" dirty="0"/>
              <a:t>Epidemiologische </a:t>
            </a:r>
            <a:r>
              <a:rPr lang="de-DE" sz="3600" dirty="0" smtClean="0"/>
              <a:t>Maßzahlen</a:t>
            </a:r>
            <a:endParaRPr lang="de-DE" sz="3600" dirty="0"/>
          </a:p>
        </p:txBody>
      </p:sp>
      <p:sp>
        <p:nvSpPr>
          <p:cNvPr id="330756" name="Text Box 4"/>
          <p:cNvSpPr txBox="1">
            <a:spLocks noChangeArrowheads="1"/>
          </p:cNvSpPr>
          <p:nvPr/>
        </p:nvSpPr>
        <p:spPr bwMode="auto">
          <a:xfrm>
            <a:off x="900113" y="1916113"/>
            <a:ext cx="7632700" cy="3378200"/>
          </a:xfrm>
          <a:prstGeom prst="rect">
            <a:avLst/>
          </a:prstGeom>
          <a:noFill/>
          <a:ln w="9525">
            <a:noFill/>
            <a:miter lim="800000"/>
            <a:headEnd/>
            <a:tailEnd/>
          </a:ln>
          <a:effectLst/>
        </p:spPr>
        <p:txBody>
          <a:bodyPr>
            <a:spAutoFit/>
          </a:bodyPr>
          <a:lstStyle/>
          <a:p>
            <a:r>
              <a:rPr lang="de-DE" sz="2400" dirty="0"/>
              <a:t>Inzidenz: Maß für die Anzahl der Neuerkrankungen in einem definierten Zeitraum</a:t>
            </a:r>
          </a:p>
          <a:p>
            <a:r>
              <a:rPr lang="de-DE" sz="2400" dirty="0"/>
              <a:t>Prävalenz: Maß für die Anzahl von Erkrankten zu einem definierten Zeitpunkt</a:t>
            </a:r>
          </a:p>
          <a:p>
            <a:r>
              <a:rPr lang="de-DE" sz="2400" dirty="0"/>
              <a:t>Mortalität: Maß für die Anzahl der Todesfälle </a:t>
            </a:r>
          </a:p>
          <a:p>
            <a:endParaRPr lang="de-DE" sz="2400" dirty="0"/>
          </a:p>
          <a:p>
            <a:endParaRPr lang="de-DE" sz="2400" dirty="0"/>
          </a:p>
          <a:p>
            <a:r>
              <a:rPr lang="de-DE" sz="2400" dirty="0"/>
              <a:t>Altersstandardisierung</a:t>
            </a:r>
          </a:p>
          <a:p>
            <a:endParaRPr lang="de-DE" sz="2400" dirty="0"/>
          </a:p>
        </p:txBody>
      </p:sp>
    </p:spTree>
    <p:extLst>
      <p:ext uri="{BB962C8B-B14F-4D97-AF65-F5344CB8AC3E}">
        <p14:creationId xmlns:p14="http://schemas.microsoft.com/office/powerpoint/2010/main" val="146012802"/>
      </p:ext>
    </p:extLst>
  </p:cSld>
  <p:clrMapOvr>
    <a:masterClrMapping/>
  </p:clrMapOvr>
  <p:transition/>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fld id="{6233A4CD-EA0E-49FE-AD4D-9792B86E09B7}" type="datetime1">
              <a:rPr lang="de-AT"/>
              <a:pPr/>
              <a:t>18.06.2021</a:t>
            </a:fld>
            <a:endParaRPr lang="de-DE" altLang="en-US"/>
          </a:p>
        </p:txBody>
      </p:sp>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3D090C2C-78EC-477D-81CB-258846B570BA}" type="slidenum">
              <a:rPr lang="de-DE" altLang="en-US"/>
              <a:pPr/>
              <a:t>319</a:t>
            </a:fld>
            <a:endParaRPr lang="de-DE" altLang="en-US"/>
          </a:p>
        </p:txBody>
      </p:sp>
      <p:sp>
        <p:nvSpPr>
          <p:cNvPr id="328706" name="Rectangle 2"/>
          <p:cNvSpPr>
            <a:spLocks noGrp="1" noChangeArrowheads="1"/>
          </p:cNvSpPr>
          <p:nvPr>
            <p:ph type="title"/>
          </p:nvPr>
        </p:nvSpPr>
        <p:spPr>
          <a:xfrm>
            <a:off x="685800" y="228600"/>
            <a:ext cx="5542384" cy="1143000"/>
          </a:xfrm>
          <a:solidFill>
            <a:schemeClr val="bg1"/>
          </a:solidFill>
          <a:ln/>
        </p:spPr>
        <p:txBody>
          <a:bodyPr anchor="ctr"/>
          <a:lstStyle/>
          <a:p>
            <a:pPr>
              <a:lnSpc>
                <a:spcPct val="120000"/>
              </a:lnSpc>
              <a:buFont typeface="Wingdings" pitchFamily="2" charset="2"/>
              <a:buNone/>
            </a:pPr>
            <a:r>
              <a:rPr lang="de-DE" dirty="0" smtClean="0"/>
              <a:t>Epidemiologische Maßzahlen</a:t>
            </a:r>
            <a:endParaRPr lang="de-DE" b="1" dirty="0">
              <a:solidFill>
                <a:srgbClr val="BDBDFF"/>
              </a:solidFill>
              <a:latin typeface="Arial Narrow" pitchFamily="34" charset="0"/>
            </a:endParaRPr>
          </a:p>
        </p:txBody>
      </p:sp>
      <p:sp>
        <p:nvSpPr>
          <p:cNvPr id="328715" name="Text Box 11"/>
          <p:cNvSpPr txBox="1">
            <a:spLocks noChangeArrowheads="1"/>
          </p:cNvSpPr>
          <p:nvPr/>
        </p:nvSpPr>
        <p:spPr bwMode="auto">
          <a:xfrm>
            <a:off x="900113" y="1916113"/>
            <a:ext cx="7632700" cy="4838700"/>
          </a:xfrm>
          <a:prstGeom prst="rect">
            <a:avLst/>
          </a:prstGeom>
          <a:noFill/>
          <a:ln w="9525">
            <a:noFill/>
            <a:miter lim="800000"/>
            <a:headEnd/>
            <a:tailEnd/>
          </a:ln>
          <a:effectLst/>
        </p:spPr>
        <p:txBody>
          <a:bodyPr>
            <a:spAutoFit/>
          </a:bodyPr>
          <a:lstStyle/>
          <a:p>
            <a:r>
              <a:rPr lang="de-DE" sz="2400" dirty="0"/>
              <a:t>Inzidenz = Anzahl der Neuerkrankungen im Beobachtungszeitraum / Anzahl der Personen unter Risiko (zu Beginn des Zeitraums)</a:t>
            </a:r>
          </a:p>
          <a:p>
            <a:endParaRPr lang="de-DE" sz="2400" dirty="0"/>
          </a:p>
          <a:p>
            <a:r>
              <a:rPr lang="de-DE" sz="2400" dirty="0"/>
              <a:t>Beispiel: In einer Stadt leben 100.000 Frauen. Aktuell leiden 800 von ihnen an Brustkrebs. Von den anderen 99.200 erkranken im Laufe eines Jahres 110 an Brustkrebs.</a:t>
            </a:r>
          </a:p>
          <a:p>
            <a:endParaRPr lang="de-DE" sz="2400" dirty="0"/>
          </a:p>
          <a:p>
            <a:r>
              <a:rPr lang="de-DE" sz="2400" dirty="0"/>
              <a:t>Inzidenz = 110/99.200 = 0,001109 oder 110,9 pro 100,000 Frauen</a:t>
            </a:r>
          </a:p>
          <a:p>
            <a:endParaRPr lang="de-DE" sz="2400" dirty="0"/>
          </a:p>
          <a:p>
            <a:endParaRPr lang="de-DE" sz="2400" dirty="0"/>
          </a:p>
        </p:txBody>
      </p:sp>
    </p:spTree>
    <p:extLst>
      <p:ext uri="{BB962C8B-B14F-4D97-AF65-F5344CB8AC3E}">
        <p14:creationId xmlns:p14="http://schemas.microsoft.com/office/powerpoint/2010/main" val="2708593800"/>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Deskription qualitativer Daten</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a:xfrm>
            <a:off x="6588224" y="6309320"/>
            <a:ext cx="2133600" cy="365125"/>
          </a:xfrm>
        </p:spPr>
        <p:txBody>
          <a:bodyPr/>
          <a:lstStyle/>
          <a:p>
            <a:r>
              <a:rPr lang="de-DE" altLang="en-US" smtClean="0"/>
              <a:t>Seite </a:t>
            </a:r>
            <a:fld id="{0D2F5E8F-47EE-403F-B671-2683899C2F18}" type="slidenum">
              <a:rPr lang="de-DE" altLang="en-US" smtClean="0"/>
              <a:pPr/>
              <a:t>32</a:t>
            </a:fld>
            <a:endParaRPr lang="de-DE" altLang="en-US"/>
          </a:p>
        </p:txBody>
      </p:sp>
      <p:pic>
        <p:nvPicPr>
          <p:cNvPr id="8" name="Picture 2" descr="D:\WORK\PEARSON\000 FOLIEN\4100\JPG\4100-26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9994" y="1844824"/>
            <a:ext cx="4057650"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D:\WORK\PEARSON\000 FOLIEN\4100\JPG\4100-26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861048"/>
            <a:ext cx="4054475"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D:\WORK\PEARSON\000 FOLIEN\4100\JPG\4100-26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1599995"/>
            <a:ext cx="3746500"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D:\WORK\PEARSON\000 FOLIEN\4100\JPG\4100-2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9390" y="4244415"/>
            <a:ext cx="4864100"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719016"/>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fld id="{07322AAF-D2D2-4DA7-BC18-757A9AE24C79}" type="datetime1">
              <a:rPr lang="de-AT"/>
              <a:pPr/>
              <a:t>18.06.2021</a:t>
            </a:fld>
            <a:endParaRPr lang="de-DE" altLang="en-US"/>
          </a:p>
        </p:txBody>
      </p:sp>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4C0A6809-BEBA-4D49-AD96-0457C472C115}" type="slidenum">
              <a:rPr lang="de-DE" altLang="en-US"/>
              <a:pPr/>
              <a:t>320</a:t>
            </a:fld>
            <a:endParaRPr lang="de-DE" altLang="en-US"/>
          </a:p>
        </p:txBody>
      </p:sp>
      <p:sp>
        <p:nvSpPr>
          <p:cNvPr id="332802" name="Rectangle 2"/>
          <p:cNvSpPr>
            <a:spLocks noGrp="1" noChangeArrowheads="1"/>
          </p:cNvSpPr>
          <p:nvPr>
            <p:ph type="title"/>
          </p:nvPr>
        </p:nvSpPr>
        <p:spPr>
          <a:xfrm>
            <a:off x="685800" y="228600"/>
            <a:ext cx="5974432" cy="1143000"/>
          </a:xfrm>
          <a:solidFill>
            <a:schemeClr val="bg1"/>
          </a:solidFill>
          <a:ln/>
        </p:spPr>
        <p:txBody>
          <a:bodyPr anchor="ctr">
            <a:normAutofit/>
          </a:bodyPr>
          <a:lstStyle/>
          <a:p>
            <a:pPr>
              <a:lnSpc>
                <a:spcPct val="120000"/>
              </a:lnSpc>
              <a:buFont typeface="Wingdings" pitchFamily="2" charset="2"/>
              <a:buNone/>
            </a:pPr>
            <a:r>
              <a:rPr lang="de-DE" dirty="0" smtClean="0"/>
              <a:t>Epidemiologische Maßzahlen</a:t>
            </a:r>
            <a:endParaRPr lang="de-DE" b="1" dirty="0">
              <a:solidFill>
                <a:srgbClr val="BDBDFF"/>
              </a:solidFill>
              <a:latin typeface="Arial Narrow" pitchFamily="34" charset="0"/>
            </a:endParaRPr>
          </a:p>
        </p:txBody>
      </p:sp>
      <p:sp>
        <p:nvSpPr>
          <p:cNvPr id="332804" name="Text Box 4"/>
          <p:cNvSpPr txBox="1">
            <a:spLocks noChangeArrowheads="1"/>
          </p:cNvSpPr>
          <p:nvPr/>
        </p:nvSpPr>
        <p:spPr bwMode="auto">
          <a:xfrm>
            <a:off x="900113" y="1916113"/>
            <a:ext cx="7632700" cy="4108450"/>
          </a:xfrm>
          <a:prstGeom prst="rect">
            <a:avLst/>
          </a:prstGeom>
          <a:noFill/>
          <a:ln w="9525">
            <a:noFill/>
            <a:miter lim="800000"/>
            <a:headEnd/>
            <a:tailEnd/>
          </a:ln>
          <a:effectLst/>
        </p:spPr>
        <p:txBody>
          <a:bodyPr>
            <a:spAutoFit/>
          </a:bodyPr>
          <a:lstStyle/>
          <a:p>
            <a:r>
              <a:rPr lang="de-DE" sz="2400" dirty="0"/>
              <a:t>Prävalenz  = Anzahl der Erkrankungsfälle in der Bevölkerung / Bevölkerungsumfang</a:t>
            </a:r>
          </a:p>
          <a:p>
            <a:endParaRPr lang="de-DE" sz="2400" dirty="0"/>
          </a:p>
          <a:p>
            <a:r>
              <a:rPr lang="de-DE" sz="2400" dirty="0"/>
              <a:t>Beispiel: Aktuell sind 800 von 100.000 Frauen an Brustkrebs erkrankt. </a:t>
            </a:r>
          </a:p>
          <a:p>
            <a:endParaRPr lang="de-DE" sz="2400" dirty="0"/>
          </a:p>
          <a:p>
            <a:r>
              <a:rPr lang="de-DE" sz="2400" dirty="0"/>
              <a:t>Prävalenz  = 800/100.000 = 0,008 oder 800 pro </a:t>
            </a:r>
          </a:p>
          <a:p>
            <a:r>
              <a:rPr lang="de-DE" sz="2400" dirty="0"/>
              <a:t>100,000 Frauen</a:t>
            </a:r>
          </a:p>
          <a:p>
            <a:endParaRPr lang="de-DE" sz="2400" dirty="0"/>
          </a:p>
          <a:p>
            <a:r>
              <a:rPr lang="de-DE" sz="2400" dirty="0"/>
              <a:t>Prävalenz = Inzidenz x Krankheitsdauer</a:t>
            </a:r>
          </a:p>
          <a:p>
            <a:endParaRPr lang="de-DE" sz="2400" dirty="0"/>
          </a:p>
        </p:txBody>
      </p:sp>
    </p:spTree>
    <p:extLst>
      <p:ext uri="{BB962C8B-B14F-4D97-AF65-F5344CB8AC3E}">
        <p14:creationId xmlns:p14="http://schemas.microsoft.com/office/powerpoint/2010/main" val="2114882724"/>
      </p:ext>
    </p:extLst>
  </p:cSld>
  <p:clrMapOvr>
    <a:masterClrMapping/>
  </p:clrMapOvr>
  <p:transition/>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3"/>
          <p:cNvSpPr>
            <a:spLocks noGrp="1"/>
          </p:cNvSpPr>
          <p:nvPr>
            <p:ph type="dt" sz="half" idx="10"/>
          </p:nvPr>
        </p:nvSpPr>
        <p:spPr/>
        <p:txBody>
          <a:bodyPr/>
          <a:lstStyle/>
          <a:p>
            <a:fld id="{2DD29BEA-F40E-419B-9A32-08795B0EA377}" type="datetime1">
              <a:rPr lang="de-AT"/>
              <a:pPr/>
              <a:t>18.06.2021</a:t>
            </a:fld>
            <a:endParaRPr lang="de-DE" altLang="en-US"/>
          </a:p>
        </p:txBody>
      </p:sp>
      <p:sp>
        <p:nvSpPr>
          <p:cNvPr id="11" name="Fußzeilenplatzhalter 4"/>
          <p:cNvSpPr>
            <a:spLocks noGrp="1"/>
          </p:cNvSpPr>
          <p:nvPr>
            <p:ph type="ftr" sz="quarter" idx="11"/>
          </p:nvPr>
        </p:nvSpPr>
        <p:spPr/>
        <p:txBody>
          <a:bodyPr/>
          <a:lstStyle/>
          <a:p>
            <a:r>
              <a:rPr lang="de-DE" altLang="en-US"/>
              <a:t>hanno.ulmer@i-med.ac.at</a:t>
            </a:r>
          </a:p>
        </p:txBody>
      </p:sp>
      <p:sp>
        <p:nvSpPr>
          <p:cNvPr id="12" name="Foliennummernplatzhalter 5"/>
          <p:cNvSpPr>
            <a:spLocks noGrp="1"/>
          </p:cNvSpPr>
          <p:nvPr>
            <p:ph type="sldNum" sz="quarter" idx="12"/>
          </p:nvPr>
        </p:nvSpPr>
        <p:spPr/>
        <p:txBody>
          <a:bodyPr/>
          <a:lstStyle/>
          <a:p>
            <a:r>
              <a:rPr lang="de-DE" altLang="en-US"/>
              <a:t>Seite </a:t>
            </a:r>
            <a:fld id="{CEFF163C-A961-423A-80C3-B1513AC41DEA}" type="slidenum">
              <a:rPr lang="de-DE" altLang="en-US"/>
              <a:pPr/>
              <a:t>321</a:t>
            </a:fld>
            <a:endParaRPr lang="de-DE" altLang="en-US"/>
          </a:p>
        </p:txBody>
      </p:sp>
      <p:sp>
        <p:nvSpPr>
          <p:cNvPr id="263170" name="Rectangle 2"/>
          <p:cNvSpPr>
            <a:spLocks noGrp="1" noChangeArrowheads="1"/>
          </p:cNvSpPr>
          <p:nvPr>
            <p:ph type="title"/>
          </p:nvPr>
        </p:nvSpPr>
        <p:spPr>
          <a:xfrm>
            <a:off x="685800" y="228600"/>
            <a:ext cx="4894312" cy="1143000"/>
          </a:xfrm>
          <a:solidFill>
            <a:schemeClr val="bg1"/>
          </a:solidFill>
          <a:ln/>
        </p:spPr>
        <p:txBody>
          <a:bodyPr anchor="ctr">
            <a:noAutofit/>
          </a:bodyPr>
          <a:lstStyle/>
          <a:p>
            <a:pPr algn="r">
              <a:lnSpc>
                <a:spcPct val="120000"/>
              </a:lnSpc>
              <a:buFont typeface="Wingdings" pitchFamily="2" charset="2"/>
              <a:buNone/>
            </a:pPr>
            <a:r>
              <a:rPr lang="de-DE" dirty="0" smtClean="0"/>
              <a:t>Prävalenz versus Inzidenz</a:t>
            </a:r>
          </a:p>
        </p:txBody>
      </p:sp>
      <p:grpSp>
        <p:nvGrpSpPr>
          <p:cNvPr id="2" name="Group 4"/>
          <p:cNvGrpSpPr>
            <a:grpSpLocks/>
          </p:cNvGrpSpPr>
          <p:nvPr/>
        </p:nvGrpSpPr>
        <p:grpSpPr bwMode="auto">
          <a:xfrm>
            <a:off x="1600200" y="1700808"/>
            <a:ext cx="6948488" cy="5040560"/>
            <a:chOff x="1008" y="864"/>
            <a:chExt cx="4377" cy="3456"/>
          </a:xfrm>
        </p:grpSpPr>
        <p:sp>
          <p:nvSpPr>
            <p:cNvPr id="263173" name="Text Box 5"/>
            <p:cNvSpPr txBox="1">
              <a:spLocks noChangeArrowheads="1"/>
            </p:cNvSpPr>
            <p:nvPr/>
          </p:nvSpPr>
          <p:spPr bwMode="auto">
            <a:xfrm>
              <a:off x="1056" y="2976"/>
              <a:ext cx="818" cy="288"/>
            </a:xfrm>
            <a:prstGeom prst="rect">
              <a:avLst/>
            </a:prstGeom>
            <a:noFill/>
            <a:ln w="9525">
              <a:noFill/>
              <a:miter lim="800000"/>
              <a:headEnd/>
              <a:tailEnd/>
            </a:ln>
            <a:effectLst/>
          </p:spPr>
          <p:txBody>
            <a:bodyPr wrap="none">
              <a:spAutoFit/>
            </a:bodyPr>
            <a:lstStyle/>
            <a:p>
              <a:r>
                <a:rPr lang="de-DE" sz="2400">
                  <a:latin typeface="Arial Narrow" pitchFamily="34" charset="0"/>
                </a:rPr>
                <a:t>Prävalenz</a:t>
              </a:r>
            </a:p>
          </p:txBody>
        </p:sp>
        <p:pic>
          <p:nvPicPr>
            <p:cNvPr id="263174" name="Picture 6" descr="inzidenz_praev_kl"/>
            <p:cNvPicPr>
              <a:picLocks noChangeAspect="1" noChangeArrowheads="1"/>
            </p:cNvPicPr>
            <p:nvPr/>
          </p:nvPicPr>
          <p:blipFill>
            <a:blip r:embed="rId3" cstate="print"/>
            <a:srcRect/>
            <a:stretch>
              <a:fillRect/>
            </a:stretch>
          </p:blipFill>
          <p:spPr bwMode="auto">
            <a:xfrm>
              <a:off x="2160" y="864"/>
              <a:ext cx="3225" cy="3456"/>
            </a:xfrm>
            <a:prstGeom prst="rect">
              <a:avLst/>
            </a:prstGeom>
            <a:noFill/>
          </p:spPr>
        </p:pic>
        <p:sp>
          <p:nvSpPr>
            <p:cNvPr id="263175" name="Text Box 7"/>
            <p:cNvSpPr txBox="1">
              <a:spLocks noChangeArrowheads="1"/>
            </p:cNvSpPr>
            <p:nvPr/>
          </p:nvSpPr>
          <p:spPr bwMode="auto">
            <a:xfrm>
              <a:off x="1008" y="1824"/>
              <a:ext cx="1392" cy="518"/>
            </a:xfrm>
            <a:prstGeom prst="rect">
              <a:avLst/>
            </a:prstGeom>
            <a:noFill/>
            <a:ln w="9525">
              <a:noFill/>
              <a:miter lim="800000"/>
              <a:headEnd/>
              <a:tailEnd/>
            </a:ln>
            <a:effectLst/>
          </p:spPr>
          <p:txBody>
            <a:bodyPr>
              <a:spAutoFit/>
            </a:bodyPr>
            <a:lstStyle/>
            <a:p>
              <a:r>
                <a:rPr lang="de-DE" sz="2400">
                  <a:latin typeface="Arial Narrow" pitchFamily="34" charset="0"/>
                </a:rPr>
                <a:t>Inzidenz</a:t>
              </a:r>
            </a:p>
            <a:p>
              <a:r>
                <a:rPr lang="de-DE" sz="2400">
                  <a:latin typeface="Arial Narrow" pitchFamily="34" charset="0"/>
                </a:rPr>
                <a:t>(absolutes Risiko)</a:t>
              </a:r>
            </a:p>
          </p:txBody>
        </p:sp>
        <p:sp>
          <p:nvSpPr>
            <p:cNvPr id="263176" name="Text Box 8"/>
            <p:cNvSpPr txBox="1">
              <a:spLocks noChangeArrowheads="1"/>
            </p:cNvSpPr>
            <p:nvPr/>
          </p:nvSpPr>
          <p:spPr bwMode="auto">
            <a:xfrm>
              <a:off x="2844" y="1824"/>
              <a:ext cx="1872" cy="288"/>
            </a:xfrm>
            <a:prstGeom prst="rect">
              <a:avLst/>
            </a:prstGeom>
            <a:noFill/>
            <a:ln w="9525">
              <a:noFill/>
              <a:miter lim="800000"/>
              <a:headEnd/>
              <a:tailEnd/>
            </a:ln>
            <a:effectLst/>
          </p:spPr>
          <p:txBody>
            <a:bodyPr>
              <a:spAutoFit/>
            </a:bodyPr>
            <a:lstStyle/>
            <a:p>
              <a:pPr algn="ctr">
                <a:spcBef>
                  <a:spcPct val="50000"/>
                </a:spcBef>
              </a:pPr>
              <a:r>
                <a:rPr lang="de-DE" sz="2400"/>
                <a:t>Neuerkrankungen</a:t>
              </a:r>
            </a:p>
          </p:txBody>
        </p:sp>
        <p:sp>
          <p:nvSpPr>
            <p:cNvPr id="263177" name="Text Box 9"/>
            <p:cNvSpPr txBox="1">
              <a:spLocks noChangeArrowheads="1"/>
            </p:cNvSpPr>
            <p:nvPr/>
          </p:nvSpPr>
          <p:spPr bwMode="auto">
            <a:xfrm>
              <a:off x="3384" y="3228"/>
              <a:ext cx="816" cy="288"/>
            </a:xfrm>
            <a:prstGeom prst="rect">
              <a:avLst/>
            </a:prstGeom>
            <a:noFill/>
            <a:ln w="9525">
              <a:noFill/>
              <a:miter lim="800000"/>
              <a:headEnd/>
              <a:tailEnd/>
            </a:ln>
            <a:effectLst/>
          </p:spPr>
          <p:txBody>
            <a:bodyPr>
              <a:spAutoFit/>
            </a:bodyPr>
            <a:lstStyle/>
            <a:p>
              <a:pPr algn="ctr">
                <a:spcBef>
                  <a:spcPct val="50000"/>
                </a:spcBef>
              </a:pPr>
              <a:r>
                <a:rPr lang="de-DE" sz="2400"/>
                <a:t>Kranke</a:t>
              </a:r>
            </a:p>
          </p:txBody>
        </p:sp>
      </p:grpSp>
    </p:spTree>
    <p:extLst>
      <p:ext uri="{BB962C8B-B14F-4D97-AF65-F5344CB8AC3E}">
        <p14:creationId xmlns:p14="http://schemas.microsoft.com/office/powerpoint/2010/main" val="3208018647"/>
      </p:ext>
    </p:extLst>
  </p:cSld>
  <p:clrMapOvr>
    <a:masterClrMapping/>
  </p:clrMapOvr>
  <p:transition/>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fld id="{D651D9BF-AA9E-4377-9A30-21F51CB836FC}" type="datetime1">
              <a:rPr lang="de-AT"/>
              <a:pPr/>
              <a:t>18.06.2021</a:t>
            </a:fld>
            <a:endParaRPr lang="de-DE" altLang="en-US"/>
          </a:p>
        </p:txBody>
      </p:sp>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6FDF1D59-B38B-46EF-9279-025E03F876CE}" type="slidenum">
              <a:rPr lang="de-DE" altLang="en-US"/>
              <a:pPr/>
              <a:t>322</a:t>
            </a:fld>
            <a:endParaRPr lang="de-DE" altLang="en-US"/>
          </a:p>
        </p:txBody>
      </p:sp>
      <p:sp>
        <p:nvSpPr>
          <p:cNvPr id="334850" name="Rectangle 2"/>
          <p:cNvSpPr>
            <a:spLocks noGrp="1" noChangeArrowheads="1"/>
          </p:cNvSpPr>
          <p:nvPr>
            <p:ph type="title"/>
          </p:nvPr>
        </p:nvSpPr>
        <p:spPr>
          <a:xfrm>
            <a:off x="685800" y="228600"/>
            <a:ext cx="6118448" cy="1143000"/>
          </a:xfrm>
          <a:solidFill>
            <a:schemeClr val="bg1"/>
          </a:solidFill>
          <a:ln/>
        </p:spPr>
        <p:txBody>
          <a:bodyPr anchor="ctr"/>
          <a:lstStyle/>
          <a:p>
            <a:pPr>
              <a:lnSpc>
                <a:spcPct val="120000"/>
              </a:lnSpc>
              <a:buFont typeface="Wingdings" pitchFamily="2" charset="2"/>
              <a:buNone/>
            </a:pPr>
            <a:r>
              <a:rPr lang="de-DE" dirty="0" smtClean="0"/>
              <a:t>Epidemiologische Maßzahlen</a:t>
            </a:r>
            <a:endParaRPr lang="de-DE" b="1" dirty="0">
              <a:solidFill>
                <a:srgbClr val="BDBDFF"/>
              </a:solidFill>
              <a:latin typeface="Arial Narrow" pitchFamily="34" charset="0"/>
            </a:endParaRPr>
          </a:p>
        </p:txBody>
      </p:sp>
      <p:sp>
        <p:nvSpPr>
          <p:cNvPr id="334852" name="Text Box 4"/>
          <p:cNvSpPr txBox="1">
            <a:spLocks noChangeArrowheads="1"/>
          </p:cNvSpPr>
          <p:nvPr/>
        </p:nvSpPr>
        <p:spPr bwMode="auto">
          <a:xfrm>
            <a:off x="900113" y="1916113"/>
            <a:ext cx="7632700" cy="3743325"/>
          </a:xfrm>
          <a:prstGeom prst="rect">
            <a:avLst/>
          </a:prstGeom>
          <a:noFill/>
          <a:ln w="9525">
            <a:noFill/>
            <a:miter lim="800000"/>
            <a:headEnd/>
            <a:tailEnd/>
          </a:ln>
          <a:effectLst/>
        </p:spPr>
        <p:txBody>
          <a:bodyPr>
            <a:spAutoFit/>
          </a:bodyPr>
          <a:lstStyle/>
          <a:p>
            <a:r>
              <a:rPr lang="de-DE" sz="2400"/>
              <a:t>Gesamtmortalität  = Anzahl der Todesfälle in einem Zeitraum / Bevölkerungsumfang</a:t>
            </a:r>
          </a:p>
          <a:p>
            <a:endParaRPr lang="de-DE" sz="2400"/>
          </a:p>
          <a:p>
            <a:r>
              <a:rPr lang="de-DE" sz="2400"/>
              <a:t>Beispiel: Im Laufe eines Jahres versterben in der Beispielstadt 100 Frauen. </a:t>
            </a:r>
          </a:p>
          <a:p>
            <a:endParaRPr lang="de-DE" sz="2400"/>
          </a:p>
          <a:p>
            <a:r>
              <a:rPr lang="de-DE" sz="2400"/>
              <a:t>Gesamtmortalität  = 100/100.000 = 0,001 oder 100 pro </a:t>
            </a:r>
          </a:p>
          <a:p>
            <a:r>
              <a:rPr lang="de-DE" sz="2400"/>
              <a:t>100,000 Frauen</a:t>
            </a:r>
          </a:p>
          <a:p>
            <a:endParaRPr lang="de-DE" sz="2400"/>
          </a:p>
          <a:p>
            <a:endParaRPr lang="de-DE" sz="2400"/>
          </a:p>
        </p:txBody>
      </p:sp>
    </p:spTree>
    <p:extLst>
      <p:ext uri="{BB962C8B-B14F-4D97-AF65-F5344CB8AC3E}">
        <p14:creationId xmlns:p14="http://schemas.microsoft.com/office/powerpoint/2010/main" val="951815560"/>
      </p:ext>
    </p:extLst>
  </p:cSld>
  <p:clrMapOvr>
    <a:masterClrMapping/>
  </p:clrMapOvr>
  <p:transition/>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fld id="{01833F06-5D59-44AF-85AE-AFF90819497E}" type="datetime1">
              <a:rPr lang="de-AT"/>
              <a:pPr/>
              <a:t>18.06.2021</a:t>
            </a:fld>
            <a:endParaRPr lang="de-DE" altLang="en-US"/>
          </a:p>
        </p:txBody>
      </p:sp>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47F02D22-FF61-4DAE-989A-C6131E937217}" type="slidenum">
              <a:rPr lang="de-DE" altLang="en-US"/>
              <a:pPr/>
              <a:t>323</a:t>
            </a:fld>
            <a:endParaRPr lang="de-DE" altLang="en-US"/>
          </a:p>
        </p:txBody>
      </p:sp>
      <p:sp>
        <p:nvSpPr>
          <p:cNvPr id="336898" name="Rectangle 2"/>
          <p:cNvSpPr>
            <a:spLocks noGrp="1" noChangeArrowheads="1"/>
          </p:cNvSpPr>
          <p:nvPr>
            <p:ph type="title"/>
          </p:nvPr>
        </p:nvSpPr>
        <p:spPr>
          <a:xfrm>
            <a:off x="685800" y="228600"/>
            <a:ext cx="8229600" cy="1143000"/>
          </a:xfrm>
          <a:solidFill>
            <a:schemeClr val="bg1"/>
          </a:solidFill>
          <a:ln/>
        </p:spPr>
        <p:txBody>
          <a:bodyPr anchor="ctr">
            <a:normAutofit/>
          </a:bodyPr>
          <a:lstStyle/>
          <a:p>
            <a:pPr>
              <a:lnSpc>
                <a:spcPct val="120000"/>
              </a:lnSpc>
            </a:pPr>
            <a:r>
              <a:rPr lang="de-DE" dirty="0" smtClean="0"/>
              <a:t>Epidemiologische Maßzahlen</a:t>
            </a:r>
          </a:p>
        </p:txBody>
      </p:sp>
      <p:sp>
        <p:nvSpPr>
          <p:cNvPr id="336900" name="Text Box 4"/>
          <p:cNvSpPr txBox="1">
            <a:spLocks noChangeArrowheads="1"/>
          </p:cNvSpPr>
          <p:nvPr/>
        </p:nvSpPr>
        <p:spPr bwMode="auto">
          <a:xfrm>
            <a:off x="900113" y="1916113"/>
            <a:ext cx="7632700" cy="3743325"/>
          </a:xfrm>
          <a:prstGeom prst="rect">
            <a:avLst/>
          </a:prstGeom>
          <a:noFill/>
          <a:ln w="9525">
            <a:noFill/>
            <a:miter lim="800000"/>
            <a:headEnd/>
            <a:tailEnd/>
          </a:ln>
          <a:effectLst/>
        </p:spPr>
        <p:txBody>
          <a:bodyPr>
            <a:spAutoFit/>
          </a:bodyPr>
          <a:lstStyle/>
          <a:p>
            <a:r>
              <a:rPr lang="de-DE" sz="2400"/>
              <a:t>Ursachenspezifische Mortalität  = Anzahl der Todesfälle nach Ursache in einem Zeitraum / Bevölkerungsumfang</a:t>
            </a:r>
          </a:p>
          <a:p>
            <a:endParaRPr lang="de-DE" sz="2400"/>
          </a:p>
          <a:p>
            <a:r>
              <a:rPr lang="de-DE" sz="2400"/>
              <a:t>Beispiel: Von den 100 Todesfällen sind 40 auf Brustkrebs zurückzuführen. Somit beträgt die </a:t>
            </a:r>
          </a:p>
          <a:p>
            <a:endParaRPr lang="de-DE" sz="2400"/>
          </a:p>
          <a:p>
            <a:r>
              <a:rPr lang="de-DE" sz="2400"/>
              <a:t>Brustkrebsmortalität = 40/100.000 = 0,0004 oder 40  von 100.000 Frauen.</a:t>
            </a:r>
          </a:p>
          <a:p>
            <a:endParaRPr lang="de-DE" sz="2400"/>
          </a:p>
        </p:txBody>
      </p:sp>
    </p:spTree>
    <p:extLst>
      <p:ext uri="{BB962C8B-B14F-4D97-AF65-F5344CB8AC3E}">
        <p14:creationId xmlns:p14="http://schemas.microsoft.com/office/powerpoint/2010/main" val="2226209735"/>
      </p:ext>
    </p:extLst>
  </p:cSld>
  <p:clrMapOvr>
    <a:masterClrMapping/>
  </p:clrMapOvr>
  <p:transition/>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fld id="{D5FE2DEC-DE2E-4C8F-AB3D-08DB6CCE61AB}" type="datetime1">
              <a:rPr lang="de-AT"/>
              <a:pPr/>
              <a:t>18.06.2021</a:t>
            </a:fld>
            <a:endParaRPr lang="de-DE" altLang="en-US"/>
          </a:p>
        </p:txBody>
      </p:sp>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6CBB6CCA-4793-42BD-8F2F-F4512B092DE8}" type="slidenum">
              <a:rPr lang="de-DE" altLang="en-US"/>
              <a:pPr/>
              <a:t>324</a:t>
            </a:fld>
            <a:endParaRPr lang="de-DE" altLang="en-US"/>
          </a:p>
        </p:txBody>
      </p:sp>
      <p:sp>
        <p:nvSpPr>
          <p:cNvPr id="338946" name="Rectangle 2"/>
          <p:cNvSpPr>
            <a:spLocks noGrp="1" noChangeArrowheads="1"/>
          </p:cNvSpPr>
          <p:nvPr>
            <p:ph type="title"/>
          </p:nvPr>
        </p:nvSpPr>
        <p:spPr>
          <a:xfrm>
            <a:off x="685800" y="228600"/>
            <a:ext cx="6334472" cy="1143000"/>
          </a:xfrm>
          <a:solidFill>
            <a:schemeClr val="bg1"/>
          </a:solidFill>
          <a:ln/>
        </p:spPr>
        <p:txBody>
          <a:bodyPr anchor="ctr"/>
          <a:lstStyle/>
          <a:p>
            <a:pPr>
              <a:lnSpc>
                <a:spcPct val="120000"/>
              </a:lnSpc>
              <a:buFont typeface="Wingdings" pitchFamily="2" charset="2"/>
              <a:buNone/>
            </a:pPr>
            <a:r>
              <a:rPr lang="de-DE" dirty="0" smtClean="0"/>
              <a:t>Epidemiologische Maßzahlen</a:t>
            </a:r>
            <a:endParaRPr lang="de-DE" b="1" dirty="0">
              <a:solidFill>
                <a:srgbClr val="BDBDFF"/>
              </a:solidFill>
              <a:latin typeface="Arial Narrow" pitchFamily="34" charset="0"/>
            </a:endParaRPr>
          </a:p>
        </p:txBody>
      </p:sp>
      <p:sp>
        <p:nvSpPr>
          <p:cNvPr id="338948" name="Text Box 4"/>
          <p:cNvSpPr txBox="1">
            <a:spLocks noChangeArrowheads="1"/>
          </p:cNvSpPr>
          <p:nvPr/>
        </p:nvSpPr>
        <p:spPr bwMode="auto">
          <a:xfrm>
            <a:off x="900113" y="1916113"/>
            <a:ext cx="7632700" cy="4108450"/>
          </a:xfrm>
          <a:prstGeom prst="rect">
            <a:avLst/>
          </a:prstGeom>
          <a:noFill/>
          <a:ln w="9525">
            <a:noFill/>
            <a:miter lim="800000"/>
            <a:headEnd/>
            <a:tailEnd/>
          </a:ln>
          <a:effectLst/>
        </p:spPr>
        <p:txBody>
          <a:bodyPr>
            <a:spAutoFit/>
          </a:bodyPr>
          <a:lstStyle/>
          <a:p>
            <a:r>
              <a:rPr lang="de-DE" sz="2400"/>
              <a:t>Altersspezifische Mortalität  = Anzahl der Todesfälle in einer bestimmten Altersklasse / Bevölkerungsumfang in dieser Altersklasse</a:t>
            </a:r>
          </a:p>
          <a:p>
            <a:endParaRPr lang="de-DE" sz="2400"/>
          </a:p>
          <a:p>
            <a:r>
              <a:rPr lang="de-DE" sz="2400"/>
              <a:t>Beispiel: In der betrachteten Stadt sind 16.000 Frauen zwischen 55 und 60 Jahre alt. In dieser Altersklasse versterben im Laufe des Jahres 10 Frauen. </a:t>
            </a:r>
          </a:p>
          <a:p>
            <a:endParaRPr lang="de-DE" sz="2400"/>
          </a:p>
          <a:p>
            <a:r>
              <a:rPr lang="de-DE" sz="2400"/>
              <a:t>Altersspezifische Mortalität = 10/16.000 = 0,000625 oder 63 von 100.000 Frauen.</a:t>
            </a:r>
          </a:p>
          <a:p>
            <a:endParaRPr lang="de-DE" sz="2400"/>
          </a:p>
        </p:txBody>
      </p:sp>
    </p:spTree>
    <p:extLst>
      <p:ext uri="{BB962C8B-B14F-4D97-AF65-F5344CB8AC3E}">
        <p14:creationId xmlns:p14="http://schemas.microsoft.com/office/powerpoint/2010/main" val="4235077929"/>
      </p:ext>
    </p:extLst>
  </p:cSld>
  <p:clrMapOvr>
    <a:masterClrMapping/>
  </p:clrMapOvr>
  <p:transition/>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fld id="{6B4805BC-4B86-4259-8F3E-439464BADE64}" type="datetime1">
              <a:rPr lang="de-AT"/>
              <a:pPr/>
              <a:t>18.06.2021</a:t>
            </a:fld>
            <a:endParaRPr lang="de-DE" altLang="en-US"/>
          </a:p>
        </p:txBody>
      </p:sp>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2B7E847E-BD8A-4099-A91F-042AB5E822E6}" type="slidenum">
              <a:rPr lang="de-DE" altLang="en-US"/>
              <a:pPr/>
              <a:t>325</a:t>
            </a:fld>
            <a:endParaRPr lang="de-DE" altLang="en-US"/>
          </a:p>
        </p:txBody>
      </p:sp>
      <p:sp>
        <p:nvSpPr>
          <p:cNvPr id="340994" name="Rectangle 2"/>
          <p:cNvSpPr>
            <a:spLocks noGrp="1" noChangeArrowheads="1"/>
          </p:cNvSpPr>
          <p:nvPr>
            <p:ph type="title"/>
          </p:nvPr>
        </p:nvSpPr>
        <p:spPr>
          <a:xfrm>
            <a:off x="685800" y="228600"/>
            <a:ext cx="6046440" cy="1143000"/>
          </a:xfrm>
          <a:solidFill>
            <a:schemeClr val="bg1"/>
          </a:solidFill>
          <a:ln/>
        </p:spPr>
        <p:txBody>
          <a:bodyPr anchor="ctr"/>
          <a:lstStyle/>
          <a:p>
            <a:pPr>
              <a:lnSpc>
                <a:spcPct val="120000"/>
              </a:lnSpc>
              <a:buFont typeface="Wingdings" pitchFamily="2" charset="2"/>
              <a:buNone/>
            </a:pPr>
            <a:r>
              <a:rPr lang="de-DE" dirty="0" smtClean="0"/>
              <a:t>Epidemiologische Maßzahlen</a:t>
            </a:r>
            <a:endParaRPr lang="de-DE" b="1" dirty="0">
              <a:solidFill>
                <a:srgbClr val="BDBDFF"/>
              </a:solidFill>
              <a:latin typeface="Arial Narrow" pitchFamily="34" charset="0"/>
            </a:endParaRPr>
          </a:p>
        </p:txBody>
      </p:sp>
      <p:sp>
        <p:nvSpPr>
          <p:cNvPr id="340996" name="Text Box 4"/>
          <p:cNvSpPr txBox="1">
            <a:spLocks noChangeArrowheads="1"/>
          </p:cNvSpPr>
          <p:nvPr/>
        </p:nvSpPr>
        <p:spPr bwMode="auto">
          <a:xfrm>
            <a:off x="900113" y="1916113"/>
            <a:ext cx="7632700" cy="3743325"/>
          </a:xfrm>
          <a:prstGeom prst="rect">
            <a:avLst/>
          </a:prstGeom>
          <a:noFill/>
          <a:ln w="9525">
            <a:noFill/>
            <a:miter lim="800000"/>
            <a:headEnd/>
            <a:tailEnd/>
          </a:ln>
          <a:effectLst/>
        </p:spPr>
        <p:txBody>
          <a:bodyPr>
            <a:spAutoFit/>
          </a:bodyPr>
          <a:lstStyle/>
          <a:p>
            <a:r>
              <a:rPr lang="de-DE" sz="2400" dirty="0"/>
              <a:t>Letalität („</a:t>
            </a:r>
            <a:r>
              <a:rPr lang="de-DE" sz="2400" dirty="0" err="1"/>
              <a:t>Tödlichkeit</a:t>
            </a:r>
            <a:r>
              <a:rPr lang="de-DE" sz="2400" dirty="0"/>
              <a:t> einer Erkrankung“) = Anzahl der Todesfälle nach Ursache in einem Zeitraum / Anzahl der Neuerkrankungen an dieser Ursache im selben Zeitraum</a:t>
            </a:r>
          </a:p>
          <a:p>
            <a:endParaRPr lang="de-DE" sz="2400" dirty="0"/>
          </a:p>
          <a:p>
            <a:r>
              <a:rPr lang="de-DE" sz="2400" dirty="0"/>
              <a:t>Beispiel: Von den 110 neu an Brustkrebs erkrankten Frauen sterben im Laufe des Jahres 10 Frauen. </a:t>
            </a:r>
          </a:p>
          <a:p>
            <a:endParaRPr lang="de-DE" sz="2400" dirty="0"/>
          </a:p>
          <a:p>
            <a:r>
              <a:rPr lang="de-DE" sz="2400" dirty="0"/>
              <a:t>Letalität = 10/110 = 0,091 oder 9,1%</a:t>
            </a:r>
          </a:p>
          <a:p>
            <a:endParaRPr lang="de-DE" sz="2400" dirty="0"/>
          </a:p>
        </p:txBody>
      </p:sp>
    </p:spTree>
    <p:extLst>
      <p:ext uri="{BB962C8B-B14F-4D97-AF65-F5344CB8AC3E}">
        <p14:creationId xmlns:p14="http://schemas.microsoft.com/office/powerpoint/2010/main" val="3559603543"/>
      </p:ext>
    </p:extLst>
  </p:cSld>
  <p:clrMapOvr>
    <a:masterClrMapping/>
  </p:clrMapOvr>
  <p:transition/>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umsplatzhalter 3"/>
          <p:cNvSpPr>
            <a:spLocks noGrp="1"/>
          </p:cNvSpPr>
          <p:nvPr>
            <p:ph type="dt" sz="half" idx="10"/>
          </p:nvPr>
        </p:nvSpPr>
        <p:spPr/>
        <p:txBody>
          <a:bodyPr/>
          <a:lstStyle/>
          <a:p>
            <a:fld id="{CB444E38-EB0D-4EB1-89B2-915585C75E72}" type="datetime1">
              <a:rPr lang="de-AT"/>
              <a:pPr/>
              <a:t>18.06.2021</a:t>
            </a:fld>
            <a:endParaRPr lang="de-DE" altLang="en-US"/>
          </a:p>
        </p:txBody>
      </p:sp>
      <p:sp>
        <p:nvSpPr>
          <p:cNvPr id="7" name="Fußzeilenplatzhalter 4"/>
          <p:cNvSpPr>
            <a:spLocks noGrp="1"/>
          </p:cNvSpPr>
          <p:nvPr>
            <p:ph type="ftr" sz="quarter" idx="11"/>
          </p:nvPr>
        </p:nvSpPr>
        <p:spPr/>
        <p:txBody>
          <a:bodyPr/>
          <a:lstStyle/>
          <a:p>
            <a:r>
              <a:rPr lang="de-DE" altLang="en-US"/>
              <a:t>hanno.ulmer@i-med.ac.at</a:t>
            </a:r>
          </a:p>
        </p:txBody>
      </p:sp>
      <p:sp>
        <p:nvSpPr>
          <p:cNvPr id="8" name="Foliennummernplatzhalter 5"/>
          <p:cNvSpPr>
            <a:spLocks noGrp="1"/>
          </p:cNvSpPr>
          <p:nvPr>
            <p:ph type="sldNum" sz="quarter" idx="12"/>
          </p:nvPr>
        </p:nvSpPr>
        <p:spPr/>
        <p:txBody>
          <a:bodyPr/>
          <a:lstStyle/>
          <a:p>
            <a:r>
              <a:rPr lang="de-DE" altLang="en-US"/>
              <a:t>Seite </a:t>
            </a:r>
            <a:fld id="{AA62BD4A-52A3-4F66-BD84-C7740002FDC0}" type="slidenum">
              <a:rPr lang="de-DE" altLang="en-US"/>
              <a:pPr/>
              <a:t>326</a:t>
            </a:fld>
            <a:endParaRPr lang="de-DE" altLang="en-US"/>
          </a:p>
        </p:txBody>
      </p:sp>
      <p:sp>
        <p:nvSpPr>
          <p:cNvPr id="343042" name="Rectangle 2"/>
          <p:cNvSpPr>
            <a:spLocks noGrp="1" noChangeArrowheads="1"/>
          </p:cNvSpPr>
          <p:nvPr>
            <p:ph type="title"/>
          </p:nvPr>
        </p:nvSpPr>
        <p:spPr>
          <a:xfrm>
            <a:off x="685800" y="228600"/>
            <a:ext cx="5830416" cy="1143000"/>
          </a:xfrm>
          <a:solidFill>
            <a:schemeClr val="bg1"/>
          </a:solidFill>
          <a:ln/>
        </p:spPr>
        <p:txBody>
          <a:bodyPr anchor="ctr">
            <a:normAutofit/>
          </a:bodyPr>
          <a:lstStyle/>
          <a:p>
            <a:pPr>
              <a:lnSpc>
                <a:spcPct val="120000"/>
              </a:lnSpc>
              <a:buFont typeface="Wingdings" pitchFamily="2" charset="2"/>
              <a:buNone/>
            </a:pPr>
            <a:r>
              <a:rPr lang="de-DE" dirty="0" smtClean="0"/>
              <a:t>Altersstandardisierung</a:t>
            </a:r>
          </a:p>
        </p:txBody>
      </p:sp>
      <p:sp>
        <p:nvSpPr>
          <p:cNvPr id="343044" name="Text Box 4"/>
          <p:cNvSpPr txBox="1">
            <a:spLocks noChangeArrowheads="1"/>
          </p:cNvSpPr>
          <p:nvPr/>
        </p:nvSpPr>
        <p:spPr bwMode="auto">
          <a:xfrm>
            <a:off x="900113" y="1484313"/>
            <a:ext cx="7632700" cy="4473575"/>
          </a:xfrm>
          <a:prstGeom prst="rect">
            <a:avLst/>
          </a:prstGeom>
          <a:noFill/>
          <a:ln w="9525">
            <a:noFill/>
            <a:miter lim="800000"/>
            <a:headEnd/>
            <a:tailEnd/>
          </a:ln>
          <a:effectLst/>
        </p:spPr>
        <p:txBody>
          <a:bodyPr>
            <a:spAutoFit/>
          </a:bodyPr>
          <a:lstStyle/>
          <a:p>
            <a:r>
              <a:rPr lang="de-DE" sz="2400" dirty="0"/>
              <a:t>Ermöglicht den Vergleich von Bevölkerungen mit unterschiedlicher Altersstruktur, indem verzerrende Alterseinflüsse beseitigt werden.</a:t>
            </a:r>
          </a:p>
          <a:p>
            <a:endParaRPr lang="de-DE" sz="2400" dirty="0"/>
          </a:p>
          <a:p>
            <a:endParaRPr lang="de-DE" sz="2400" dirty="0"/>
          </a:p>
          <a:p>
            <a:endParaRPr lang="de-DE" sz="2400" dirty="0"/>
          </a:p>
          <a:p>
            <a:endParaRPr lang="de-DE" sz="2400" dirty="0"/>
          </a:p>
          <a:p>
            <a:endParaRPr lang="de-DE" sz="2400" dirty="0"/>
          </a:p>
          <a:p>
            <a:endParaRPr lang="de-DE" sz="2400" dirty="0"/>
          </a:p>
          <a:p>
            <a:r>
              <a:rPr lang="de-DE" sz="2400" dirty="0"/>
              <a:t>Aufgrund des demographischen Wandels nimmt die Anzahl der über 70-jährigen stark zu. Dies muss bei temporalen Vergleichen berücksichtigt werden</a:t>
            </a:r>
          </a:p>
        </p:txBody>
      </p:sp>
      <p:pic>
        <p:nvPicPr>
          <p:cNvPr id="343045" name="Picture 5"/>
          <p:cNvPicPr>
            <a:picLocks noChangeAspect="1" noChangeArrowheads="1"/>
          </p:cNvPicPr>
          <p:nvPr/>
        </p:nvPicPr>
        <p:blipFill>
          <a:blip r:embed="rId3" cstate="print"/>
          <a:srcRect/>
          <a:stretch>
            <a:fillRect/>
          </a:stretch>
        </p:blipFill>
        <p:spPr bwMode="auto">
          <a:xfrm>
            <a:off x="2700338" y="2852738"/>
            <a:ext cx="3522662" cy="1811337"/>
          </a:xfrm>
          <a:prstGeom prst="rect">
            <a:avLst/>
          </a:prstGeom>
          <a:noFill/>
          <a:ln w="9525">
            <a:noFill/>
            <a:miter lim="800000"/>
            <a:headEnd/>
            <a:tailEnd/>
          </a:ln>
          <a:effectLst/>
        </p:spPr>
      </p:pic>
    </p:spTree>
    <p:extLst>
      <p:ext uri="{BB962C8B-B14F-4D97-AF65-F5344CB8AC3E}">
        <p14:creationId xmlns:p14="http://schemas.microsoft.com/office/powerpoint/2010/main" val="1812446188"/>
      </p:ext>
    </p:extLst>
  </p:cSld>
  <p:clrMapOvr>
    <a:masterClrMapping/>
  </p:clrMapOvr>
  <p:transition/>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5372F43E-F222-45E3-8384-17289862C961}" type="datetime1">
              <a:rPr lang="de-AT"/>
              <a:pPr/>
              <a:t>18.06.2021</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278645BB-AF4E-4779-B9E5-A4CEAB795ADC}" type="slidenum">
              <a:rPr lang="de-DE" altLang="en-US"/>
              <a:pPr/>
              <a:t>327</a:t>
            </a:fld>
            <a:endParaRPr lang="de-DE" altLang="en-US"/>
          </a:p>
        </p:txBody>
      </p:sp>
      <p:pic>
        <p:nvPicPr>
          <p:cNvPr id="345094" name="Picture 6"/>
          <p:cNvPicPr>
            <a:picLocks noChangeAspect="1" noChangeArrowheads="1"/>
          </p:cNvPicPr>
          <p:nvPr/>
        </p:nvPicPr>
        <p:blipFill>
          <a:blip r:embed="rId3" cstate="print"/>
          <a:srcRect/>
          <a:stretch>
            <a:fillRect/>
          </a:stretch>
        </p:blipFill>
        <p:spPr bwMode="auto">
          <a:xfrm>
            <a:off x="0" y="0"/>
            <a:ext cx="9144000" cy="6847066"/>
          </a:xfrm>
          <a:prstGeom prst="rect">
            <a:avLst/>
          </a:prstGeom>
          <a:noFill/>
          <a:ln w="9525">
            <a:noFill/>
            <a:miter lim="800000"/>
            <a:headEnd/>
            <a:tailEnd/>
          </a:ln>
          <a:effectLst/>
        </p:spPr>
      </p:pic>
      <p:sp>
        <p:nvSpPr>
          <p:cNvPr id="345095" name="Rectangle 7"/>
          <p:cNvSpPr>
            <a:spLocks noChangeArrowheads="1"/>
          </p:cNvSpPr>
          <p:nvPr/>
        </p:nvSpPr>
        <p:spPr bwMode="auto">
          <a:xfrm>
            <a:off x="4932040" y="4869160"/>
            <a:ext cx="4070544" cy="1077218"/>
          </a:xfrm>
          <a:prstGeom prst="rect">
            <a:avLst/>
          </a:prstGeom>
          <a:noFill/>
          <a:ln w="9525">
            <a:noFill/>
            <a:miter lim="800000"/>
            <a:headEnd/>
            <a:tailEnd/>
          </a:ln>
          <a:effectLst/>
        </p:spPr>
        <p:txBody>
          <a:bodyPr wrap="square">
            <a:spAutoFit/>
          </a:bodyPr>
          <a:lstStyle/>
          <a:p>
            <a:r>
              <a:rPr lang="de-DE" sz="1600" b="1" dirty="0">
                <a:solidFill>
                  <a:srgbClr val="000099"/>
                </a:solidFill>
              </a:rPr>
              <a:t>Beispiel zur Altersstandardisierung,</a:t>
            </a:r>
            <a:br>
              <a:rPr lang="de-DE" sz="1600" b="1" dirty="0">
                <a:solidFill>
                  <a:srgbClr val="000099"/>
                </a:solidFill>
              </a:rPr>
            </a:br>
            <a:r>
              <a:rPr lang="de-DE" sz="1600" b="1" dirty="0" smtClean="0">
                <a:solidFill>
                  <a:srgbClr val="000099"/>
                </a:solidFill>
              </a:rPr>
              <a:t>entnommen </a:t>
            </a:r>
            <a:r>
              <a:rPr lang="de-DE" sz="1600" b="1" dirty="0">
                <a:solidFill>
                  <a:srgbClr val="000099"/>
                </a:solidFill>
              </a:rPr>
              <a:t>einem Vortrag von A. </a:t>
            </a:r>
            <a:r>
              <a:rPr lang="de-DE" sz="1600" b="1" dirty="0" err="1">
                <a:solidFill>
                  <a:srgbClr val="000099"/>
                </a:solidFill>
              </a:rPr>
              <a:t>Daugs</a:t>
            </a:r>
            <a:r>
              <a:rPr lang="de-DE" sz="1600" b="1" dirty="0">
                <a:solidFill>
                  <a:srgbClr val="000099"/>
                </a:solidFill>
              </a:rPr>
              <a:t>, Tumorzentrum Erlangen-Nürnberg</a:t>
            </a:r>
          </a:p>
        </p:txBody>
      </p:sp>
    </p:spTree>
    <p:extLst>
      <p:ext uri="{BB962C8B-B14F-4D97-AF65-F5344CB8AC3E}">
        <p14:creationId xmlns:p14="http://schemas.microsoft.com/office/powerpoint/2010/main" val="1736091651"/>
      </p:ext>
    </p:extLst>
  </p:cSld>
  <p:clrMapOvr>
    <a:masterClrMapping/>
  </p:clrMapOvr>
  <p:transition/>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fld id="{7B1DE5E1-397A-4F1C-BD03-C260A6BFAA49}" type="datetime1">
              <a:rPr lang="de-AT"/>
              <a:pPr/>
              <a:t>18.06.2021</a:t>
            </a:fld>
            <a:endParaRPr lang="de-DE" altLang="en-US"/>
          </a:p>
        </p:txBody>
      </p:sp>
      <p:sp>
        <p:nvSpPr>
          <p:cNvPr id="4" name="Fußzeilenplatzhalter 4"/>
          <p:cNvSpPr>
            <a:spLocks noGrp="1"/>
          </p:cNvSpPr>
          <p:nvPr>
            <p:ph type="ftr" sz="quarter" idx="11"/>
          </p:nvPr>
        </p:nvSpPr>
        <p:spPr/>
        <p:txBody>
          <a:bodyPr/>
          <a:lstStyle/>
          <a:p>
            <a:r>
              <a:rPr lang="de-DE" altLang="en-US"/>
              <a:t>hanno.ulmer@i-med.ac.at</a:t>
            </a:r>
          </a:p>
        </p:txBody>
      </p:sp>
      <p:sp>
        <p:nvSpPr>
          <p:cNvPr id="5" name="Foliennummernplatzhalter 5"/>
          <p:cNvSpPr>
            <a:spLocks noGrp="1"/>
          </p:cNvSpPr>
          <p:nvPr>
            <p:ph type="sldNum" sz="quarter" idx="12"/>
          </p:nvPr>
        </p:nvSpPr>
        <p:spPr/>
        <p:txBody>
          <a:bodyPr/>
          <a:lstStyle/>
          <a:p>
            <a:r>
              <a:rPr lang="de-DE" altLang="en-US"/>
              <a:t>Seite </a:t>
            </a:r>
            <a:fld id="{72BD5081-5E7B-4D71-BD13-4BB31E790FDC}" type="slidenum">
              <a:rPr lang="de-DE" altLang="en-US"/>
              <a:pPr/>
              <a:t>328</a:t>
            </a:fld>
            <a:endParaRPr lang="de-DE" altLang="en-US"/>
          </a:p>
        </p:txBody>
      </p:sp>
      <p:pic>
        <p:nvPicPr>
          <p:cNvPr id="347140" name="Picture 4"/>
          <p:cNvPicPr>
            <a:picLocks noChangeAspect="1" noChangeArrowheads="1"/>
          </p:cNvPicPr>
          <p:nvPr/>
        </p:nvPicPr>
        <p:blipFill>
          <a:blip r:embed="rId3" cstate="print"/>
          <a:srcRect/>
          <a:stretch>
            <a:fillRect/>
          </a:stretch>
        </p:blipFill>
        <p:spPr bwMode="auto">
          <a:xfrm>
            <a:off x="0" y="0"/>
            <a:ext cx="9159709" cy="6858000"/>
          </a:xfrm>
          <a:prstGeom prst="rect">
            <a:avLst/>
          </a:prstGeom>
          <a:noFill/>
          <a:ln w="9525">
            <a:noFill/>
            <a:miter lim="800000"/>
            <a:headEnd/>
            <a:tailEnd/>
          </a:ln>
          <a:effectLst/>
        </p:spPr>
      </p:pic>
    </p:spTree>
    <p:extLst>
      <p:ext uri="{BB962C8B-B14F-4D97-AF65-F5344CB8AC3E}">
        <p14:creationId xmlns:p14="http://schemas.microsoft.com/office/powerpoint/2010/main" val="2037307189"/>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fld id="{9235BFC5-69F2-450D-A1D0-893A52D2E55A}" type="datetime1">
              <a:rPr lang="de-AT"/>
              <a:pPr/>
              <a:t>18.06.2021</a:t>
            </a:fld>
            <a:endParaRPr lang="de-DE" altLang="en-US"/>
          </a:p>
        </p:txBody>
      </p:sp>
      <p:sp>
        <p:nvSpPr>
          <p:cNvPr id="4" name="Fußzeilenplatzhalter 4"/>
          <p:cNvSpPr>
            <a:spLocks noGrp="1"/>
          </p:cNvSpPr>
          <p:nvPr>
            <p:ph type="ftr" sz="quarter" idx="11"/>
          </p:nvPr>
        </p:nvSpPr>
        <p:spPr/>
        <p:txBody>
          <a:bodyPr/>
          <a:lstStyle/>
          <a:p>
            <a:r>
              <a:rPr lang="de-DE" altLang="en-US"/>
              <a:t>hanno.ulmer@i-med.ac.at</a:t>
            </a:r>
          </a:p>
        </p:txBody>
      </p:sp>
      <p:sp>
        <p:nvSpPr>
          <p:cNvPr id="5" name="Foliennummernplatzhalter 5"/>
          <p:cNvSpPr>
            <a:spLocks noGrp="1"/>
          </p:cNvSpPr>
          <p:nvPr>
            <p:ph type="sldNum" sz="quarter" idx="12"/>
          </p:nvPr>
        </p:nvSpPr>
        <p:spPr/>
        <p:txBody>
          <a:bodyPr/>
          <a:lstStyle/>
          <a:p>
            <a:r>
              <a:rPr lang="de-DE" altLang="en-US"/>
              <a:t>Seite </a:t>
            </a:r>
            <a:fld id="{CC90DA21-31E0-4762-9F9F-F18D2662FF61}" type="slidenum">
              <a:rPr lang="de-DE" altLang="en-US"/>
              <a:pPr/>
              <a:t>329</a:t>
            </a:fld>
            <a:endParaRPr lang="de-DE" altLang="en-US"/>
          </a:p>
        </p:txBody>
      </p:sp>
      <p:pic>
        <p:nvPicPr>
          <p:cNvPr id="349188" name="Picture 4"/>
          <p:cNvPicPr>
            <a:picLocks noChangeAspect="1" noChangeArrowheads="1"/>
          </p:cNvPicPr>
          <p:nvPr/>
        </p:nvPicPr>
        <p:blipFill>
          <a:blip r:embed="rId3" cstate="print"/>
          <a:srcRect/>
          <a:stretch>
            <a:fillRect/>
          </a:stretch>
        </p:blipFill>
        <p:spPr bwMode="auto">
          <a:xfrm>
            <a:off x="-1" y="-35520"/>
            <a:ext cx="9206379" cy="6893520"/>
          </a:xfrm>
          <a:prstGeom prst="rect">
            <a:avLst/>
          </a:prstGeom>
          <a:noFill/>
          <a:ln w="9525">
            <a:noFill/>
            <a:miter lim="800000"/>
            <a:headEnd/>
            <a:tailEnd/>
          </a:ln>
          <a:effectLst/>
        </p:spPr>
      </p:pic>
    </p:spTree>
    <p:extLst>
      <p:ext uri="{BB962C8B-B14F-4D97-AF65-F5344CB8AC3E}">
        <p14:creationId xmlns:p14="http://schemas.microsoft.com/office/powerpoint/2010/main" val="37209885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Deskription quantitativer Daten</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33</a:t>
            </a:fld>
            <a:endParaRPr lang="de-DE" altLang="en-US"/>
          </a:p>
        </p:txBody>
      </p:sp>
      <p:pic>
        <p:nvPicPr>
          <p:cNvPr id="7" name="Picture 2" descr="D:\WORK\PEARSON\000 FOLIEN\4100\JPG\4100-24a.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3688" y="1988840"/>
            <a:ext cx="5598622" cy="1338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D:\WORK\PEARSON\000 FOLIEN\4100\JPG\4100-34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3789040"/>
            <a:ext cx="562292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4924606"/>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fld id="{A46692A6-5ED3-4CF1-868B-1ADCB2C9D2E5}" type="datetime1">
              <a:rPr lang="de-AT"/>
              <a:pPr/>
              <a:t>18.06.2021</a:t>
            </a:fld>
            <a:endParaRPr lang="de-DE" altLang="en-US"/>
          </a:p>
        </p:txBody>
      </p:sp>
      <p:sp>
        <p:nvSpPr>
          <p:cNvPr id="4" name="Fußzeilenplatzhalter 4"/>
          <p:cNvSpPr>
            <a:spLocks noGrp="1"/>
          </p:cNvSpPr>
          <p:nvPr>
            <p:ph type="ftr" sz="quarter" idx="11"/>
          </p:nvPr>
        </p:nvSpPr>
        <p:spPr/>
        <p:txBody>
          <a:bodyPr/>
          <a:lstStyle/>
          <a:p>
            <a:r>
              <a:rPr lang="de-DE" altLang="en-US"/>
              <a:t>hanno.ulmer@i-med.ac.at</a:t>
            </a:r>
          </a:p>
        </p:txBody>
      </p:sp>
      <p:sp>
        <p:nvSpPr>
          <p:cNvPr id="5" name="Foliennummernplatzhalter 5"/>
          <p:cNvSpPr>
            <a:spLocks noGrp="1"/>
          </p:cNvSpPr>
          <p:nvPr>
            <p:ph type="sldNum" sz="quarter" idx="12"/>
          </p:nvPr>
        </p:nvSpPr>
        <p:spPr/>
        <p:txBody>
          <a:bodyPr/>
          <a:lstStyle/>
          <a:p>
            <a:r>
              <a:rPr lang="de-DE" altLang="en-US"/>
              <a:t>Seite </a:t>
            </a:r>
            <a:fld id="{D9268DE4-CB92-4448-9484-139D99D346FE}" type="slidenum">
              <a:rPr lang="de-DE" altLang="en-US"/>
              <a:pPr/>
              <a:t>330</a:t>
            </a:fld>
            <a:endParaRPr lang="de-DE" altLang="en-US"/>
          </a:p>
        </p:txBody>
      </p:sp>
      <p:pic>
        <p:nvPicPr>
          <p:cNvPr id="351236" name="Picture 4"/>
          <p:cNvPicPr>
            <a:picLocks noChangeAspect="1" noChangeArrowheads="1"/>
          </p:cNvPicPr>
          <p:nvPr/>
        </p:nvPicPr>
        <p:blipFill>
          <a:blip r:embed="rId3" cstate="print"/>
          <a:srcRect/>
          <a:stretch>
            <a:fillRect/>
          </a:stretch>
        </p:blipFill>
        <p:spPr bwMode="auto">
          <a:xfrm>
            <a:off x="-1" y="0"/>
            <a:ext cx="9158941" cy="6858000"/>
          </a:xfrm>
          <a:prstGeom prst="rect">
            <a:avLst/>
          </a:prstGeom>
          <a:noFill/>
          <a:ln w="9525">
            <a:noFill/>
            <a:miter lim="800000"/>
            <a:headEnd/>
            <a:tailEnd/>
          </a:ln>
          <a:effectLst/>
        </p:spPr>
      </p:pic>
    </p:spTree>
    <p:extLst>
      <p:ext uri="{BB962C8B-B14F-4D97-AF65-F5344CB8AC3E}">
        <p14:creationId xmlns:p14="http://schemas.microsoft.com/office/powerpoint/2010/main" val="2741735683"/>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fld id="{81261BBB-4CFD-485D-9727-0171DD43ABAB}" type="datetime1">
              <a:rPr lang="de-AT"/>
              <a:pPr/>
              <a:t>18.06.2021</a:t>
            </a:fld>
            <a:endParaRPr lang="de-DE" altLang="en-US"/>
          </a:p>
        </p:txBody>
      </p:sp>
      <p:sp>
        <p:nvSpPr>
          <p:cNvPr id="4" name="Fußzeilenplatzhalter 4"/>
          <p:cNvSpPr>
            <a:spLocks noGrp="1"/>
          </p:cNvSpPr>
          <p:nvPr>
            <p:ph type="ftr" sz="quarter" idx="11"/>
          </p:nvPr>
        </p:nvSpPr>
        <p:spPr/>
        <p:txBody>
          <a:bodyPr/>
          <a:lstStyle/>
          <a:p>
            <a:r>
              <a:rPr lang="de-DE" altLang="en-US"/>
              <a:t>hanno.ulmer@i-med.ac.at</a:t>
            </a:r>
          </a:p>
        </p:txBody>
      </p:sp>
      <p:sp>
        <p:nvSpPr>
          <p:cNvPr id="5" name="Foliennummernplatzhalter 5"/>
          <p:cNvSpPr>
            <a:spLocks noGrp="1"/>
          </p:cNvSpPr>
          <p:nvPr>
            <p:ph type="sldNum" sz="quarter" idx="12"/>
          </p:nvPr>
        </p:nvSpPr>
        <p:spPr/>
        <p:txBody>
          <a:bodyPr/>
          <a:lstStyle/>
          <a:p>
            <a:r>
              <a:rPr lang="de-DE" altLang="en-US"/>
              <a:t>Seite </a:t>
            </a:r>
            <a:fld id="{DA672273-911C-4708-A041-87D0E4197A35}" type="slidenum">
              <a:rPr lang="de-DE" altLang="en-US"/>
              <a:pPr/>
              <a:t>331</a:t>
            </a:fld>
            <a:endParaRPr lang="de-DE" altLang="en-US"/>
          </a:p>
        </p:txBody>
      </p:sp>
      <p:pic>
        <p:nvPicPr>
          <p:cNvPr id="353284" name="Picture 4"/>
          <p:cNvPicPr>
            <a:picLocks noChangeAspect="1" noChangeArrowheads="1"/>
          </p:cNvPicPr>
          <p:nvPr/>
        </p:nvPicPr>
        <p:blipFill>
          <a:blip r:embed="rId3" cstate="print"/>
          <a:srcRect/>
          <a:stretch>
            <a:fillRect/>
          </a:stretch>
        </p:blipFill>
        <p:spPr bwMode="auto">
          <a:xfrm>
            <a:off x="-1" y="0"/>
            <a:ext cx="9158941" cy="6858000"/>
          </a:xfrm>
          <a:prstGeom prst="rect">
            <a:avLst/>
          </a:prstGeom>
          <a:noFill/>
          <a:ln w="9525">
            <a:noFill/>
            <a:miter lim="800000"/>
            <a:headEnd/>
            <a:tailEnd/>
          </a:ln>
          <a:effectLst/>
        </p:spPr>
      </p:pic>
    </p:spTree>
    <p:extLst>
      <p:ext uri="{BB962C8B-B14F-4D97-AF65-F5344CB8AC3E}">
        <p14:creationId xmlns:p14="http://schemas.microsoft.com/office/powerpoint/2010/main" val="1562250286"/>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fld id="{1A2B94D6-7F04-43B0-ACD8-1270D15B4A84}" type="datetime1">
              <a:rPr lang="de-AT"/>
              <a:pPr/>
              <a:t>18.06.2021</a:t>
            </a:fld>
            <a:endParaRPr lang="de-DE" altLang="en-US"/>
          </a:p>
        </p:txBody>
      </p:sp>
      <p:sp>
        <p:nvSpPr>
          <p:cNvPr id="4" name="Fußzeilenplatzhalter 4"/>
          <p:cNvSpPr>
            <a:spLocks noGrp="1"/>
          </p:cNvSpPr>
          <p:nvPr>
            <p:ph type="ftr" sz="quarter" idx="11"/>
          </p:nvPr>
        </p:nvSpPr>
        <p:spPr/>
        <p:txBody>
          <a:bodyPr/>
          <a:lstStyle/>
          <a:p>
            <a:r>
              <a:rPr lang="de-DE" altLang="en-US"/>
              <a:t>hanno.ulmer@i-med.ac.at</a:t>
            </a:r>
          </a:p>
        </p:txBody>
      </p:sp>
      <p:sp>
        <p:nvSpPr>
          <p:cNvPr id="5" name="Foliennummernplatzhalter 5"/>
          <p:cNvSpPr>
            <a:spLocks noGrp="1"/>
          </p:cNvSpPr>
          <p:nvPr>
            <p:ph type="sldNum" sz="quarter" idx="12"/>
          </p:nvPr>
        </p:nvSpPr>
        <p:spPr/>
        <p:txBody>
          <a:bodyPr/>
          <a:lstStyle/>
          <a:p>
            <a:r>
              <a:rPr lang="de-DE" altLang="en-US"/>
              <a:t>Seite </a:t>
            </a:r>
            <a:fld id="{E5BE0B80-8F45-406F-891C-A215886AC96C}" type="slidenum">
              <a:rPr lang="de-DE" altLang="en-US"/>
              <a:pPr/>
              <a:t>332</a:t>
            </a:fld>
            <a:endParaRPr lang="de-DE" altLang="en-US"/>
          </a:p>
        </p:txBody>
      </p:sp>
      <p:pic>
        <p:nvPicPr>
          <p:cNvPr id="355332" name="Picture 4"/>
          <p:cNvPicPr>
            <a:picLocks noChangeAspect="1" noChangeArrowheads="1"/>
          </p:cNvPicPr>
          <p:nvPr/>
        </p:nvPicPr>
        <p:blipFill>
          <a:blip r:embed="rId3" cstate="print"/>
          <a:srcRect/>
          <a:stretch>
            <a:fillRect/>
          </a:stretch>
        </p:blipFill>
        <p:spPr bwMode="auto">
          <a:xfrm>
            <a:off x="-1" y="0"/>
            <a:ext cx="9158941" cy="6858000"/>
          </a:xfrm>
          <a:prstGeom prst="rect">
            <a:avLst/>
          </a:prstGeom>
          <a:noFill/>
          <a:ln w="9525">
            <a:noFill/>
            <a:miter lim="800000"/>
            <a:headEnd/>
            <a:tailEnd/>
          </a:ln>
          <a:effectLst/>
        </p:spPr>
      </p:pic>
    </p:spTree>
    <p:extLst>
      <p:ext uri="{BB962C8B-B14F-4D97-AF65-F5344CB8AC3E}">
        <p14:creationId xmlns:p14="http://schemas.microsoft.com/office/powerpoint/2010/main" val="1552552481"/>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umsplatzhalter 3"/>
          <p:cNvSpPr>
            <a:spLocks noGrp="1"/>
          </p:cNvSpPr>
          <p:nvPr>
            <p:ph type="dt" sz="half" idx="10"/>
          </p:nvPr>
        </p:nvSpPr>
        <p:spPr/>
        <p:txBody>
          <a:bodyPr/>
          <a:lstStyle/>
          <a:p>
            <a:fld id="{368B9498-BE91-401A-8378-643567C5E784}" type="datetime1">
              <a:rPr lang="de-AT"/>
              <a:pPr/>
              <a:t>18.06.2021</a:t>
            </a:fld>
            <a:endParaRPr lang="de-DE" altLang="en-US"/>
          </a:p>
        </p:txBody>
      </p:sp>
      <p:sp>
        <p:nvSpPr>
          <p:cNvPr id="9" name="Fußzeilenplatzhalter 4"/>
          <p:cNvSpPr>
            <a:spLocks noGrp="1"/>
          </p:cNvSpPr>
          <p:nvPr>
            <p:ph type="ftr" sz="quarter" idx="11"/>
          </p:nvPr>
        </p:nvSpPr>
        <p:spPr/>
        <p:txBody>
          <a:bodyPr/>
          <a:lstStyle/>
          <a:p>
            <a:r>
              <a:rPr lang="de-DE" altLang="en-US"/>
              <a:t>hanno.ulmer@i-med.ac.at</a:t>
            </a:r>
          </a:p>
        </p:txBody>
      </p:sp>
      <p:sp>
        <p:nvSpPr>
          <p:cNvPr id="10" name="Foliennummernplatzhalter 5"/>
          <p:cNvSpPr>
            <a:spLocks noGrp="1"/>
          </p:cNvSpPr>
          <p:nvPr>
            <p:ph type="sldNum" sz="quarter" idx="12"/>
          </p:nvPr>
        </p:nvSpPr>
        <p:spPr/>
        <p:txBody>
          <a:bodyPr/>
          <a:lstStyle/>
          <a:p>
            <a:r>
              <a:rPr lang="de-DE" altLang="en-US"/>
              <a:t>Seite </a:t>
            </a:r>
            <a:fld id="{B5CAC06C-74DC-4D4E-BE16-3ECB7BE05611}" type="slidenum">
              <a:rPr lang="de-DE" altLang="en-US"/>
              <a:pPr/>
              <a:t>333</a:t>
            </a:fld>
            <a:endParaRPr lang="de-DE" altLang="en-US"/>
          </a:p>
        </p:txBody>
      </p:sp>
      <p:sp>
        <p:nvSpPr>
          <p:cNvPr id="265218" name="Text Box 2"/>
          <p:cNvSpPr txBox="1">
            <a:spLocks noChangeArrowheads="1"/>
          </p:cNvSpPr>
          <p:nvPr/>
        </p:nvSpPr>
        <p:spPr bwMode="auto">
          <a:xfrm>
            <a:off x="8285163" y="65088"/>
            <a:ext cx="169862" cy="519112"/>
          </a:xfrm>
          <a:prstGeom prst="rect">
            <a:avLst/>
          </a:prstGeom>
          <a:noFill/>
          <a:ln w="12700">
            <a:noFill/>
            <a:miter lim="800000"/>
            <a:headEnd/>
            <a:tailEnd/>
          </a:ln>
          <a:effectLst/>
        </p:spPr>
        <p:txBody>
          <a:bodyPr wrap="none">
            <a:spAutoFit/>
          </a:bodyPr>
          <a:lstStyle/>
          <a:p>
            <a:pPr defTabSz="762000" eaLnBrk="0" hangingPunct="0"/>
            <a:endParaRPr lang="en-US" sz="2800">
              <a:solidFill>
                <a:schemeClr val="bg1"/>
              </a:solidFill>
            </a:endParaRPr>
          </a:p>
        </p:txBody>
      </p:sp>
      <p:sp>
        <p:nvSpPr>
          <p:cNvPr id="265219" name="Rectangle 3"/>
          <p:cNvSpPr>
            <a:spLocks noGrp="1" noChangeArrowheads="1"/>
          </p:cNvSpPr>
          <p:nvPr>
            <p:ph type="title"/>
          </p:nvPr>
        </p:nvSpPr>
        <p:spPr>
          <a:xfrm>
            <a:off x="685800" y="228600"/>
            <a:ext cx="5830416" cy="1143000"/>
          </a:xfrm>
          <a:solidFill>
            <a:schemeClr val="bg1"/>
          </a:solidFill>
          <a:ln/>
        </p:spPr>
        <p:txBody>
          <a:bodyPr anchor="ctr">
            <a:normAutofit/>
          </a:bodyPr>
          <a:lstStyle/>
          <a:p>
            <a:pPr>
              <a:lnSpc>
                <a:spcPct val="120000"/>
              </a:lnSpc>
            </a:pPr>
            <a:r>
              <a:rPr lang="de-DE" dirty="0" smtClean="0"/>
              <a:t>Prävalenz/Inzidenz schätzen</a:t>
            </a:r>
          </a:p>
        </p:txBody>
      </p:sp>
      <p:pic>
        <p:nvPicPr>
          <p:cNvPr id="265221" name="Picture 5" descr="stichprobe"/>
          <p:cNvPicPr>
            <a:picLocks noChangeAspect="1" noChangeArrowheads="1"/>
          </p:cNvPicPr>
          <p:nvPr/>
        </p:nvPicPr>
        <p:blipFill>
          <a:blip r:embed="rId3" cstate="print"/>
          <a:srcRect/>
          <a:stretch>
            <a:fillRect/>
          </a:stretch>
        </p:blipFill>
        <p:spPr bwMode="auto">
          <a:xfrm>
            <a:off x="1143000" y="1600200"/>
            <a:ext cx="7010400" cy="4114800"/>
          </a:xfrm>
          <a:prstGeom prst="rect">
            <a:avLst/>
          </a:prstGeom>
          <a:noFill/>
        </p:spPr>
      </p:pic>
      <p:sp>
        <p:nvSpPr>
          <p:cNvPr id="265222" name="Line 6"/>
          <p:cNvSpPr>
            <a:spLocks noChangeShapeType="1"/>
          </p:cNvSpPr>
          <p:nvPr/>
        </p:nvSpPr>
        <p:spPr bwMode="auto">
          <a:xfrm>
            <a:off x="1600200" y="4572000"/>
            <a:ext cx="1066800" cy="0"/>
          </a:xfrm>
          <a:prstGeom prst="line">
            <a:avLst/>
          </a:prstGeom>
          <a:noFill/>
          <a:ln w="9525">
            <a:solidFill>
              <a:srgbClr val="FF0000"/>
            </a:solidFill>
            <a:round/>
            <a:headEnd/>
            <a:tailEnd/>
          </a:ln>
          <a:effectLst/>
        </p:spPr>
        <p:txBody>
          <a:bodyPr/>
          <a:lstStyle/>
          <a:p>
            <a:endParaRPr lang="en-US"/>
          </a:p>
        </p:txBody>
      </p:sp>
      <p:sp>
        <p:nvSpPr>
          <p:cNvPr id="265223" name="Line 7"/>
          <p:cNvSpPr>
            <a:spLocks noChangeShapeType="1"/>
          </p:cNvSpPr>
          <p:nvPr/>
        </p:nvSpPr>
        <p:spPr bwMode="auto">
          <a:xfrm>
            <a:off x="1600200" y="5486400"/>
            <a:ext cx="914400" cy="0"/>
          </a:xfrm>
          <a:prstGeom prst="line">
            <a:avLst/>
          </a:prstGeom>
          <a:noFill/>
          <a:ln w="9525">
            <a:solidFill>
              <a:srgbClr val="FF0000"/>
            </a:solidFill>
            <a:round/>
            <a:headEnd/>
            <a:tailEnd/>
          </a:ln>
          <a:effectLst/>
        </p:spPr>
        <p:txBody>
          <a:bodyPr/>
          <a:lstStyle/>
          <a:p>
            <a:endParaRPr lang="en-US"/>
          </a:p>
        </p:txBody>
      </p:sp>
    </p:spTree>
    <p:extLst>
      <p:ext uri="{BB962C8B-B14F-4D97-AF65-F5344CB8AC3E}">
        <p14:creationId xmlns:p14="http://schemas.microsoft.com/office/powerpoint/2010/main" val="2066083908"/>
      </p:ext>
    </p:extLst>
  </p:cSld>
  <p:clrMapOvr>
    <a:masterClrMapping/>
  </p:clrMapOvr>
  <p:transition/>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lstStyle/>
          <a:p>
            <a:pPr algn="l"/>
            <a:r>
              <a:rPr lang="de-DE" dirty="0" smtClean="0"/>
              <a:t>Die wichtigsten</a:t>
            </a:r>
            <a:br>
              <a:rPr lang="de-DE" dirty="0" smtClean="0"/>
            </a:br>
            <a:r>
              <a:rPr lang="de-DE" dirty="0" smtClean="0"/>
              <a:t> Studientypen</a:t>
            </a:r>
            <a:r>
              <a:rPr lang="de-DE" dirty="0"/>
              <a:t/>
            </a:r>
            <a:br>
              <a:rPr lang="de-DE" dirty="0"/>
            </a:br>
            <a:r>
              <a:rPr lang="de-DE" sz="1200" dirty="0"/>
              <a:t/>
            </a:r>
            <a:br>
              <a:rPr lang="de-DE" sz="1200" dirty="0"/>
            </a:br>
            <a:endParaRPr lang="de-DE" sz="2500" b="1" i="1" dirty="0"/>
          </a:p>
        </p:txBody>
      </p:sp>
      <p:sp>
        <p:nvSpPr>
          <p:cNvPr id="7"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Dr. Hanno Ulmer</a:t>
            </a:r>
          </a:p>
          <a:p>
            <a:r>
              <a:rPr lang="de-AT" sz="1600" i="1" dirty="0" smtClean="0">
                <a:hlinkClick r:id="rId3"/>
              </a:rPr>
              <a:t>hanno.ulmer@i-med.ac.at</a:t>
            </a:r>
            <a:endParaRPr lang="de-DE" sz="1600" i="1" dirty="0" smtClean="0"/>
          </a:p>
          <a:p>
            <a:endParaRPr lang="de-DE" sz="2000" dirty="0" smtClean="0"/>
          </a:p>
          <a:p>
            <a:endParaRPr lang="de-DE" sz="2400" dirty="0" smtClean="0"/>
          </a:p>
          <a:p>
            <a:endParaRPr lang="de-DE" sz="2400" dirty="0"/>
          </a:p>
        </p:txBody>
      </p:sp>
      <p:sp>
        <p:nvSpPr>
          <p:cNvPr id="8" name="Rectangle 3"/>
          <p:cNvSpPr>
            <a:spLocks noGrp="1" noChangeArrowheads="1"/>
          </p:cNvSpPr>
          <p:nvPr>
            <p:ph type="subTitle" idx="1"/>
          </p:nvPr>
        </p:nvSpPr>
        <p:spPr>
          <a:xfrm>
            <a:off x="1339850" y="5589240"/>
            <a:ext cx="6400800" cy="985664"/>
          </a:xfrm>
        </p:spPr>
        <p:txBody>
          <a:bodyPr>
            <a:normAutofit/>
          </a:bodyPr>
          <a:lstStyle/>
          <a:p>
            <a:pPr algn="ctr"/>
            <a:r>
              <a:rPr lang="de-DE" sz="2000" dirty="0" smtClean="0"/>
              <a:t>Department </a:t>
            </a:r>
            <a:r>
              <a:rPr lang="de-DE" sz="2000" dirty="0"/>
              <a:t>für Medizinische Statistik, Informatik und Gesundheitsökonomie, Medizinische Universität Innsbruck</a:t>
            </a:r>
          </a:p>
          <a:p>
            <a:endParaRPr lang="de-DE" sz="2400" dirty="0"/>
          </a:p>
          <a:p>
            <a:pPr algn="ctr"/>
            <a:endParaRPr lang="de-DE" sz="2400" dirty="0"/>
          </a:p>
        </p:txBody>
      </p:sp>
    </p:spTree>
    <p:extLst>
      <p:ext uri="{BB962C8B-B14F-4D97-AF65-F5344CB8AC3E}">
        <p14:creationId xmlns:p14="http://schemas.microsoft.com/office/powerpoint/2010/main" val="2467840222"/>
      </p:ext>
    </p:extLst>
  </p:cSld>
  <p:clrMapOvr>
    <a:masterClrMapping/>
  </p:clrMapOvr>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atumsplatzhalter 3"/>
          <p:cNvSpPr>
            <a:spLocks noGrp="1"/>
          </p:cNvSpPr>
          <p:nvPr>
            <p:ph type="dt" sz="half" idx="10"/>
          </p:nvPr>
        </p:nvSpPr>
        <p:spPr/>
        <p:txBody>
          <a:bodyPr/>
          <a:lstStyle/>
          <a:p>
            <a:fld id="{82BABDFF-9139-4568-907A-04023C90F8A6}" type="datetime1">
              <a:rPr lang="de-AT"/>
              <a:pPr/>
              <a:t>18.06.2021</a:t>
            </a:fld>
            <a:endParaRPr lang="de-DE" altLang="en-US"/>
          </a:p>
        </p:txBody>
      </p:sp>
      <p:sp>
        <p:nvSpPr>
          <p:cNvPr id="23" name="Fußzeilenplatzhalter 4"/>
          <p:cNvSpPr>
            <a:spLocks noGrp="1"/>
          </p:cNvSpPr>
          <p:nvPr>
            <p:ph type="ftr" sz="quarter" idx="11"/>
          </p:nvPr>
        </p:nvSpPr>
        <p:spPr/>
        <p:txBody>
          <a:bodyPr/>
          <a:lstStyle/>
          <a:p>
            <a:r>
              <a:rPr lang="de-DE" altLang="en-US"/>
              <a:t>hanno.ulmer@i-med.ac.at</a:t>
            </a:r>
          </a:p>
        </p:txBody>
      </p:sp>
      <p:sp>
        <p:nvSpPr>
          <p:cNvPr id="24" name="Foliennummernplatzhalter 5"/>
          <p:cNvSpPr>
            <a:spLocks noGrp="1"/>
          </p:cNvSpPr>
          <p:nvPr>
            <p:ph type="sldNum" sz="quarter" idx="12"/>
          </p:nvPr>
        </p:nvSpPr>
        <p:spPr/>
        <p:txBody>
          <a:bodyPr/>
          <a:lstStyle/>
          <a:p>
            <a:r>
              <a:rPr lang="de-DE" altLang="en-US"/>
              <a:t>Seite </a:t>
            </a:r>
            <a:fld id="{4CCEEB2D-7E45-406A-9DF9-AADF3D851624}" type="slidenum">
              <a:rPr lang="de-DE" altLang="en-US"/>
              <a:pPr/>
              <a:t>335</a:t>
            </a:fld>
            <a:endParaRPr lang="de-DE" altLang="en-US"/>
          </a:p>
        </p:txBody>
      </p:sp>
      <p:sp>
        <p:nvSpPr>
          <p:cNvPr id="269314" name="Rectangle 2"/>
          <p:cNvSpPr>
            <a:spLocks noGrp="1" noChangeArrowheads="1"/>
          </p:cNvSpPr>
          <p:nvPr>
            <p:ph type="title"/>
          </p:nvPr>
        </p:nvSpPr>
        <p:spPr>
          <a:xfrm>
            <a:off x="617538" y="228600"/>
            <a:ext cx="7993062" cy="838200"/>
          </a:xfrm>
          <a:noFill/>
          <a:ln w="12700">
            <a:solidFill>
              <a:srgbClr val="B40000"/>
            </a:solidFill>
          </a:ln>
        </p:spPr>
        <p:txBody>
          <a:bodyPr lIns="90488" tIns="44450" rIns="90488" bIns="44450" anchor="ctr"/>
          <a:lstStyle/>
          <a:p>
            <a:r>
              <a:rPr lang="de-DE" b="1">
                <a:solidFill>
                  <a:srgbClr val="000099"/>
                </a:solidFill>
                <a:latin typeface="Arial Narrow" pitchFamily="34" charset="0"/>
              </a:rPr>
              <a:t>EPI DEMOS – ‚Was auf dem Volke liegt‘</a:t>
            </a:r>
          </a:p>
        </p:txBody>
      </p:sp>
      <p:sp>
        <p:nvSpPr>
          <p:cNvPr id="269315" name="Line 3"/>
          <p:cNvSpPr>
            <a:spLocks noChangeShapeType="1"/>
          </p:cNvSpPr>
          <p:nvPr/>
        </p:nvSpPr>
        <p:spPr bwMode="auto">
          <a:xfrm>
            <a:off x="3017838" y="1981200"/>
            <a:ext cx="0" cy="609600"/>
          </a:xfrm>
          <a:prstGeom prst="line">
            <a:avLst/>
          </a:prstGeom>
          <a:noFill/>
          <a:ln w="28575">
            <a:solidFill>
              <a:srgbClr val="CF0E30"/>
            </a:solidFill>
            <a:round/>
            <a:headEnd/>
            <a:tailEnd type="triangle" w="med" len="med"/>
          </a:ln>
          <a:effectLst/>
        </p:spPr>
        <p:txBody>
          <a:bodyPr/>
          <a:lstStyle/>
          <a:p>
            <a:endParaRPr lang="en-US"/>
          </a:p>
        </p:txBody>
      </p:sp>
      <p:grpSp>
        <p:nvGrpSpPr>
          <p:cNvPr id="2" name="Group 4"/>
          <p:cNvGrpSpPr>
            <a:grpSpLocks/>
          </p:cNvGrpSpPr>
          <p:nvPr/>
        </p:nvGrpSpPr>
        <p:grpSpPr bwMode="auto">
          <a:xfrm>
            <a:off x="1527175" y="4800600"/>
            <a:ext cx="7464425" cy="1828800"/>
            <a:chOff x="962" y="3024"/>
            <a:chExt cx="4702" cy="1152"/>
          </a:xfrm>
        </p:grpSpPr>
        <p:sp>
          <p:nvSpPr>
            <p:cNvPr id="269317" name="Rectangle 5"/>
            <p:cNvSpPr>
              <a:spLocks noChangeArrowheads="1"/>
            </p:cNvSpPr>
            <p:nvPr/>
          </p:nvSpPr>
          <p:spPr bwMode="auto">
            <a:xfrm>
              <a:off x="962" y="3120"/>
              <a:ext cx="1822" cy="288"/>
            </a:xfrm>
            <a:prstGeom prst="rect">
              <a:avLst/>
            </a:prstGeom>
            <a:noFill/>
            <a:ln w="12700">
              <a:noFill/>
              <a:miter lim="800000"/>
              <a:headEnd/>
              <a:tailEnd/>
            </a:ln>
            <a:effectLst/>
          </p:spPr>
          <p:txBody>
            <a:bodyPr wrap="none">
              <a:spAutoFit/>
            </a:bodyPr>
            <a:lstStyle/>
            <a:p>
              <a:pPr defTabSz="762000" eaLnBrk="0" hangingPunct="0">
                <a:spcBef>
                  <a:spcPct val="20000"/>
                </a:spcBef>
                <a:buSzPct val="100000"/>
              </a:pPr>
              <a:r>
                <a:rPr lang="de-DE" sz="2400" b="1">
                  <a:solidFill>
                    <a:srgbClr val="B40000"/>
                  </a:solidFill>
                </a:rPr>
                <a:t>Fazit für die Praxis</a:t>
              </a:r>
            </a:p>
          </p:txBody>
        </p:sp>
        <p:pic>
          <p:nvPicPr>
            <p:cNvPr id="269318" name="Picture 6" descr="BD20066_"/>
            <p:cNvPicPr>
              <a:picLocks noChangeAspect="1" noChangeArrowheads="1"/>
            </p:cNvPicPr>
            <p:nvPr/>
          </p:nvPicPr>
          <p:blipFill>
            <a:blip r:embed="rId3" cstate="print"/>
            <a:srcRect/>
            <a:stretch>
              <a:fillRect/>
            </a:stretch>
          </p:blipFill>
          <p:spPr bwMode="auto">
            <a:xfrm>
              <a:off x="3989" y="3024"/>
              <a:ext cx="1675" cy="1152"/>
            </a:xfrm>
            <a:prstGeom prst="rect">
              <a:avLst/>
            </a:prstGeom>
            <a:noFill/>
          </p:spPr>
        </p:pic>
      </p:grpSp>
      <p:sp>
        <p:nvSpPr>
          <p:cNvPr id="269319" name="Rectangle 7"/>
          <p:cNvSpPr>
            <a:spLocks noChangeArrowheads="1"/>
          </p:cNvSpPr>
          <p:nvPr/>
        </p:nvSpPr>
        <p:spPr bwMode="auto">
          <a:xfrm>
            <a:off x="101600" y="2774950"/>
            <a:ext cx="3403600" cy="822325"/>
          </a:xfrm>
          <a:prstGeom prst="rect">
            <a:avLst/>
          </a:prstGeom>
          <a:noFill/>
          <a:ln w="76200">
            <a:noFill/>
            <a:miter lim="800000"/>
            <a:headEnd/>
            <a:tailEnd/>
          </a:ln>
          <a:effectLst/>
        </p:spPr>
        <p:txBody>
          <a:bodyPr>
            <a:spAutoFit/>
          </a:bodyPr>
          <a:lstStyle/>
          <a:p>
            <a:pPr marL="190500" indent="-190500" eaLnBrk="0" hangingPunct="0">
              <a:lnSpc>
                <a:spcPct val="120000"/>
              </a:lnSpc>
              <a:buClr>
                <a:srgbClr val="CC0000"/>
              </a:buClr>
              <a:buSzPct val="120000"/>
              <a:buFont typeface="Wingdings" pitchFamily="2" charset="2"/>
              <a:buChar char="§"/>
            </a:pPr>
            <a:r>
              <a:rPr lang="de-DE" sz="2000" b="1">
                <a:solidFill>
                  <a:srgbClr val="4D4D4D"/>
                </a:solidFill>
                <a:latin typeface="Comic Sans MS" pitchFamily="66" charset="0"/>
              </a:rPr>
              <a:t>Survey	</a:t>
            </a:r>
          </a:p>
          <a:p>
            <a:pPr marL="190500" indent="-190500" eaLnBrk="0" hangingPunct="0">
              <a:lnSpc>
                <a:spcPct val="120000"/>
              </a:lnSpc>
              <a:buClr>
                <a:srgbClr val="CC0000"/>
              </a:buClr>
              <a:buSzPct val="120000"/>
              <a:buFont typeface="Wingdings" pitchFamily="2" charset="2"/>
              <a:buChar char="§"/>
            </a:pPr>
            <a:r>
              <a:rPr lang="de-DE" sz="2000" b="1">
                <a:solidFill>
                  <a:srgbClr val="4D4D4D"/>
                </a:solidFill>
                <a:latin typeface="Comic Sans MS" pitchFamily="66" charset="0"/>
              </a:rPr>
              <a:t>Register</a:t>
            </a:r>
          </a:p>
        </p:txBody>
      </p:sp>
      <p:grpSp>
        <p:nvGrpSpPr>
          <p:cNvPr id="3" name="Group 8"/>
          <p:cNvGrpSpPr>
            <a:grpSpLocks/>
          </p:cNvGrpSpPr>
          <p:nvPr/>
        </p:nvGrpSpPr>
        <p:grpSpPr bwMode="auto">
          <a:xfrm>
            <a:off x="2171700" y="2971800"/>
            <a:ext cx="6057900" cy="1828800"/>
            <a:chOff x="1368" y="1872"/>
            <a:chExt cx="3816" cy="1152"/>
          </a:xfrm>
        </p:grpSpPr>
        <p:pic>
          <p:nvPicPr>
            <p:cNvPr id="269321" name="Picture 9"/>
            <p:cNvPicPr>
              <a:picLocks noChangeAspect="1" noChangeArrowheads="1"/>
            </p:cNvPicPr>
            <p:nvPr/>
          </p:nvPicPr>
          <p:blipFill>
            <a:blip r:embed="rId4" cstate="print"/>
            <a:srcRect/>
            <a:stretch>
              <a:fillRect/>
            </a:stretch>
          </p:blipFill>
          <p:spPr bwMode="auto">
            <a:xfrm>
              <a:off x="3268" y="1872"/>
              <a:ext cx="1916" cy="1152"/>
            </a:xfrm>
            <a:prstGeom prst="rect">
              <a:avLst/>
            </a:prstGeom>
            <a:noFill/>
            <a:ln w="12700">
              <a:noFill/>
              <a:miter lim="800000"/>
              <a:headEnd/>
              <a:tailEnd/>
            </a:ln>
            <a:effectLst/>
          </p:spPr>
        </p:pic>
        <p:sp>
          <p:nvSpPr>
            <p:cNvPr id="269322" name="Rectangle 10"/>
            <p:cNvSpPr>
              <a:spLocks noChangeArrowheads="1"/>
            </p:cNvSpPr>
            <p:nvPr/>
          </p:nvSpPr>
          <p:spPr bwMode="auto">
            <a:xfrm>
              <a:off x="1368" y="2352"/>
              <a:ext cx="1173" cy="288"/>
            </a:xfrm>
            <a:prstGeom prst="rect">
              <a:avLst/>
            </a:prstGeom>
            <a:noFill/>
            <a:ln w="76200">
              <a:noFill/>
              <a:miter lim="800000"/>
              <a:headEnd/>
              <a:tailEnd/>
            </a:ln>
            <a:effectLst/>
          </p:spPr>
          <p:txBody>
            <a:bodyPr wrap="none">
              <a:spAutoFit/>
            </a:bodyPr>
            <a:lstStyle/>
            <a:p>
              <a:pPr eaLnBrk="0" hangingPunct="0"/>
              <a:r>
                <a:rPr lang="de-DE" sz="2400" b="1">
                  <a:solidFill>
                    <a:srgbClr val="B40000"/>
                  </a:solidFill>
                </a:rPr>
                <a:t>analysieren</a:t>
              </a:r>
            </a:p>
          </p:txBody>
        </p:sp>
      </p:grpSp>
      <p:sp>
        <p:nvSpPr>
          <p:cNvPr id="269323" name="Rectangle 11"/>
          <p:cNvSpPr>
            <a:spLocks noChangeArrowheads="1"/>
          </p:cNvSpPr>
          <p:nvPr/>
        </p:nvSpPr>
        <p:spPr bwMode="auto">
          <a:xfrm>
            <a:off x="76200" y="4206875"/>
            <a:ext cx="3157538" cy="822325"/>
          </a:xfrm>
          <a:prstGeom prst="rect">
            <a:avLst/>
          </a:prstGeom>
          <a:noFill/>
          <a:ln w="76200">
            <a:noFill/>
            <a:miter lim="800000"/>
            <a:headEnd/>
            <a:tailEnd/>
          </a:ln>
          <a:effectLst/>
        </p:spPr>
        <p:txBody>
          <a:bodyPr>
            <a:spAutoFit/>
          </a:bodyPr>
          <a:lstStyle/>
          <a:p>
            <a:pPr marL="190500" indent="-190500" eaLnBrk="0" hangingPunct="0">
              <a:lnSpc>
                <a:spcPct val="120000"/>
              </a:lnSpc>
              <a:buClr>
                <a:srgbClr val="CC0000"/>
              </a:buClr>
              <a:buSzPct val="120000"/>
              <a:buFont typeface="Wingdings" pitchFamily="2" charset="2"/>
              <a:buChar char="§"/>
            </a:pPr>
            <a:r>
              <a:rPr lang="de-DE" sz="2000" b="1">
                <a:solidFill>
                  <a:srgbClr val="4D4D4D"/>
                </a:solidFill>
                <a:latin typeface="Comic Sans MS" pitchFamily="66" charset="0"/>
              </a:rPr>
              <a:t>Kontrollierte Studie</a:t>
            </a:r>
          </a:p>
          <a:p>
            <a:pPr marL="190500" indent="-190500" eaLnBrk="0" hangingPunct="0">
              <a:lnSpc>
                <a:spcPct val="120000"/>
              </a:lnSpc>
              <a:buClr>
                <a:srgbClr val="CC0000"/>
              </a:buClr>
              <a:buSzPct val="120000"/>
              <a:buFont typeface="Wingdings" pitchFamily="2" charset="2"/>
              <a:buChar char="§"/>
            </a:pPr>
            <a:r>
              <a:rPr lang="de-DE" sz="2000" b="1">
                <a:solidFill>
                  <a:srgbClr val="4D4D4D"/>
                </a:solidFill>
                <a:latin typeface="Comic Sans MS" pitchFamily="66" charset="0"/>
              </a:rPr>
              <a:t>RCT </a:t>
            </a:r>
          </a:p>
        </p:txBody>
      </p:sp>
      <p:sp>
        <p:nvSpPr>
          <p:cNvPr id="269324" name="Rectangle 12"/>
          <p:cNvSpPr>
            <a:spLocks noChangeArrowheads="1"/>
          </p:cNvSpPr>
          <p:nvPr/>
        </p:nvSpPr>
        <p:spPr bwMode="auto">
          <a:xfrm>
            <a:off x="76200" y="5334000"/>
            <a:ext cx="4572000" cy="1187450"/>
          </a:xfrm>
          <a:prstGeom prst="rect">
            <a:avLst/>
          </a:prstGeom>
          <a:noFill/>
          <a:ln w="76200">
            <a:noFill/>
            <a:miter lim="800000"/>
            <a:headEnd/>
            <a:tailEnd/>
          </a:ln>
          <a:effectLst/>
        </p:spPr>
        <p:txBody>
          <a:bodyPr>
            <a:spAutoFit/>
          </a:bodyPr>
          <a:lstStyle/>
          <a:p>
            <a:pPr marL="190500" indent="-190500" eaLnBrk="0" hangingPunct="0">
              <a:lnSpc>
                <a:spcPct val="120000"/>
              </a:lnSpc>
              <a:buClr>
                <a:srgbClr val="CC0000"/>
              </a:buClr>
              <a:buSzPct val="120000"/>
              <a:buFont typeface="Wingdings" pitchFamily="2" charset="2"/>
              <a:buChar char="§"/>
            </a:pPr>
            <a:r>
              <a:rPr lang="de-DE" sz="2000" b="1">
                <a:solidFill>
                  <a:srgbClr val="4D4D4D"/>
                </a:solidFill>
                <a:latin typeface="Comic Sans MS" pitchFamily="66" charset="0"/>
              </a:rPr>
              <a:t>Anwendungsbeobachtung</a:t>
            </a:r>
          </a:p>
          <a:p>
            <a:pPr marL="190500" indent="-190500" eaLnBrk="0" hangingPunct="0">
              <a:lnSpc>
                <a:spcPct val="120000"/>
              </a:lnSpc>
              <a:buClr>
                <a:srgbClr val="CC0000"/>
              </a:buClr>
              <a:buSzPct val="120000"/>
              <a:buFont typeface="Wingdings" pitchFamily="2" charset="2"/>
              <a:buChar char="§"/>
            </a:pPr>
            <a:r>
              <a:rPr lang="de-DE" sz="2000" b="1">
                <a:solidFill>
                  <a:srgbClr val="4D4D4D"/>
                </a:solidFill>
                <a:latin typeface="Comic Sans MS" pitchFamily="66" charset="0"/>
              </a:rPr>
              <a:t>Meta-Analyse, system. Review</a:t>
            </a:r>
          </a:p>
          <a:p>
            <a:pPr marL="190500" indent="-190500" eaLnBrk="0" hangingPunct="0">
              <a:lnSpc>
                <a:spcPct val="120000"/>
              </a:lnSpc>
              <a:buClr>
                <a:srgbClr val="CC0000"/>
              </a:buClr>
              <a:buSzPct val="120000"/>
              <a:buFont typeface="Wingdings" pitchFamily="2" charset="2"/>
              <a:buChar char="§"/>
            </a:pPr>
            <a:r>
              <a:rPr lang="de-DE" sz="2000" b="1">
                <a:solidFill>
                  <a:srgbClr val="4D4D4D"/>
                </a:solidFill>
                <a:latin typeface="Comic Sans MS" pitchFamily="66" charset="0"/>
              </a:rPr>
              <a:t>Leitlinien-, HTA-Bericht</a:t>
            </a:r>
          </a:p>
        </p:txBody>
      </p:sp>
      <p:grpSp>
        <p:nvGrpSpPr>
          <p:cNvPr id="4" name="Group 13"/>
          <p:cNvGrpSpPr>
            <a:grpSpLocks/>
          </p:cNvGrpSpPr>
          <p:nvPr/>
        </p:nvGrpSpPr>
        <p:grpSpPr bwMode="auto">
          <a:xfrm>
            <a:off x="1866900" y="1981200"/>
            <a:ext cx="4229100" cy="1828800"/>
            <a:chOff x="1176" y="1248"/>
            <a:chExt cx="2664" cy="1152"/>
          </a:xfrm>
        </p:grpSpPr>
        <p:pic>
          <p:nvPicPr>
            <p:cNvPr id="269326" name="Picture 14"/>
            <p:cNvPicPr>
              <a:picLocks noChangeAspect="1" noChangeArrowheads="1"/>
            </p:cNvPicPr>
            <p:nvPr/>
          </p:nvPicPr>
          <p:blipFill>
            <a:blip r:embed="rId5" cstate="print"/>
            <a:srcRect/>
            <a:stretch>
              <a:fillRect/>
            </a:stretch>
          </p:blipFill>
          <p:spPr bwMode="auto">
            <a:xfrm>
              <a:off x="2544" y="1248"/>
              <a:ext cx="1296" cy="1152"/>
            </a:xfrm>
            <a:prstGeom prst="rect">
              <a:avLst/>
            </a:prstGeom>
            <a:noFill/>
            <a:ln w="12700">
              <a:noFill/>
              <a:miter lim="800000"/>
              <a:headEnd/>
              <a:tailEnd/>
            </a:ln>
            <a:effectLst/>
          </p:spPr>
        </p:pic>
        <p:sp>
          <p:nvSpPr>
            <p:cNvPr id="269327" name="Rectangle 15"/>
            <p:cNvSpPr>
              <a:spLocks noChangeArrowheads="1"/>
            </p:cNvSpPr>
            <p:nvPr/>
          </p:nvSpPr>
          <p:spPr bwMode="auto">
            <a:xfrm>
              <a:off x="1176" y="1632"/>
              <a:ext cx="1416" cy="288"/>
            </a:xfrm>
            <a:prstGeom prst="rect">
              <a:avLst/>
            </a:prstGeom>
            <a:noFill/>
            <a:ln w="76200">
              <a:noFill/>
              <a:miter lim="800000"/>
              <a:headEnd/>
              <a:tailEnd/>
            </a:ln>
            <a:effectLst/>
          </p:spPr>
          <p:txBody>
            <a:bodyPr wrap="none">
              <a:spAutoFit/>
            </a:bodyPr>
            <a:lstStyle/>
            <a:p>
              <a:pPr eaLnBrk="0" hangingPunct="0"/>
              <a:r>
                <a:rPr lang="de-DE" sz="2400" b="1">
                  <a:solidFill>
                    <a:srgbClr val="B40000"/>
                  </a:solidFill>
                </a:rPr>
                <a:t>quantifizieren </a:t>
              </a:r>
            </a:p>
          </p:txBody>
        </p:sp>
      </p:grpSp>
      <p:sp>
        <p:nvSpPr>
          <p:cNvPr id="269328" name="Rectangle 16"/>
          <p:cNvSpPr>
            <a:spLocks noChangeArrowheads="1"/>
          </p:cNvSpPr>
          <p:nvPr/>
        </p:nvSpPr>
        <p:spPr bwMode="auto">
          <a:xfrm>
            <a:off x="76200" y="1920875"/>
            <a:ext cx="3403600" cy="822325"/>
          </a:xfrm>
          <a:prstGeom prst="rect">
            <a:avLst/>
          </a:prstGeom>
          <a:noFill/>
          <a:ln w="76200">
            <a:noFill/>
            <a:miter lim="800000"/>
            <a:headEnd/>
            <a:tailEnd/>
          </a:ln>
          <a:effectLst/>
        </p:spPr>
        <p:txBody>
          <a:bodyPr>
            <a:spAutoFit/>
          </a:bodyPr>
          <a:lstStyle/>
          <a:p>
            <a:pPr marL="190500" indent="-190500" eaLnBrk="0" hangingPunct="0">
              <a:lnSpc>
                <a:spcPct val="120000"/>
              </a:lnSpc>
              <a:buClr>
                <a:srgbClr val="CC0000"/>
              </a:buClr>
              <a:buSzPct val="120000"/>
              <a:buFont typeface="Wingdings" pitchFamily="2" charset="2"/>
              <a:buChar char="§"/>
            </a:pPr>
            <a:r>
              <a:rPr lang="de-DE" sz="2000" b="1">
                <a:solidFill>
                  <a:srgbClr val="4D4D4D"/>
                </a:solidFill>
                <a:latin typeface="Comic Sans MS" pitchFamily="66" charset="0"/>
              </a:rPr>
              <a:t>Kasuistik</a:t>
            </a:r>
          </a:p>
          <a:p>
            <a:pPr marL="190500" indent="-190500" eaLnBrk="0" hangingPunct="0">
              <a:lnSpc>
                <a:spcPct val="120000"/>
              </a:lnSpc>
              <a:buClr>
                <a:srgbClr val="CC0000"/>
              </a:buClr>
              <a:buSzPct val="120000"/>
              <a:buFont typeface="Wingdings" pitchFamily="2" charset="2"/>
              <a:buChar char="§"/>
            </a:pPr>
            <a:r>
              <a:rPr lang="de-DE" sz="2000" b="1">
                <a:solidFill>
                  <a:srgbClr val="4D4D4D"/>
                </a:solidFill>
                <a:latin typeface="Comic Sans MS" pitchFamily="66" charset="0"/>
              </a:rPr>
              <a:t>Fallserie</a:t>
            </a:r>
          </a:p>
        </p:txBody>
      </p:sp>
      <p:grpSp>
        <p:nvGrpSpPr>
          <p:cNvPr id="5" name="Group 17"/>
          <p:cNvGrpSpPr>
            <a:grpSpLocks/>
          </p:cNvGrpSpPr>
          <p:nvPr/>
        </p:nvGrpSpPr>
        <p:grpSpPr bwMode="auto">
          <a:xfrm>
            <a:off x="1112838" y="1143000"/>
            <a:ext cx="7878762" cy="1828800"/>
            <a:chOff x="701" y="720"/>
            <a:chExt cx="4963" cy="1152"/>
          </a:xfrm>
        </p:grpSpPr>
        <p:pic>
          <p:nvPicPr>
            <p:cNvPr id="269330" name="Picture 18" descr="BD20063_"/>
            <p:cNvPicPr>
              <a:picLocks noChangeAspect="1" noChangeArrowheads="1"/>
            </p:cNvPicPr>
            <p:nvPr/>
          </p:nvPicPr>
          <p:blipFill>
            <a:blip r:embed="rId6" cstate="print"/>
            <a:srcRect/>
            <a:stretch>
              <a:fillRect/>
            </a:stretch>
          </p:blipFill>
          <p:spPr bwMode="auto">
            <a:xfrm>
              <a:off x="3984" y="720"/>
              <a:ext cx="1680" cy="1152"/>
            </a:xfrm>
            <a:prstGeom prst="rect">
              <a:avLst/>
            </a:prstGeom>
            <a:noFill/>
            <a:ln w="12700">
              <a:noFill/>
              <a:miter lim="800000"/>
              <a:headEnd/>
              <a:tailEnd/>
            </a:ln>
            <a:effectLst/>
          </p:spPr>
        </p:pic>
        <p:sp>
          <p:nvSpPr>
            <p:cNvPr id="269331" name="Rectangle 19"/>
            <p:cNvSpPr>
              <a:spLocks noChangeArrowheads="1"/>
            </p:cNvSpPr>
            <p:nvPr/>
          </p:nvSpPr>
          <p:spPr bwMode="auto">
            <a:xfrm>
              <a:off x="701" y="912"/>
              <a:ext cx="3272" cy="288"/>
            </a:xfrm>
            <a:prstGeom prst="rect">
              <a:avLst/>
            </a:prstGeom>
            <a:noFill/>
            <a:ln w="76200">
              <a:noFill/>
              <a:miter lim="800000"/>
              <a:headEnd/>
              <a:tailEnd/>
            </a:ln>
            <a:effectLst/>
          </p:spPr>
          <p:txBody>
            <a:bodyPr wrap="none">
              <a:spAutoFit/>
            </a:bodyPr>
            <a:lstStyle/>
            <a:p>
              <a:pPr eaLnBrk="0" hangingPunct="0"/>
              <a:r>
                <a:rPr lang="de-DE" sz="2400" b="1">
                  <a:solidFill>
                    <a:srgbClr val="B40000"/>
                  </a:solidFill>
                </a:rPr>
                <a:t>Gesundheitsproblem beschreiben </a:t>
              </a:r>
            </a:p>
          </p:txBody>
        </p:sp>
      </p:grpSp>
      <p:sp>
        <p:nvSpPr>
          <p:cNvPr id="269332" name="Line 20"/>
          <p:cNvSpPr>
            <a:spLocks noChangeShapeType="1"/>
          </p:cNvSpPr>
          <p:nvPr/>
        </p:nvSpPr>
        <p:spPr bwMode="auto">
          <a:xfrm>
            <a:off x="3009900" y="3124200"/>
            <a:ext cx="0" cy="609600"/>
          </a:xfrm>
          <a:prstGeom prst="line">
            <a:avLst/>
          </a:prstGeom>
          <a:noFill/>
          <a:ln w="28575">
            <a:solidFill>
              <a:srgbClr val="CF0E30"/>
            </a:solidFill>
            <a:round/>
            <a:headEnd/>
            <a:tailEnd type="triangle" w="med" len="med"/>
          </a:ln>
          <a:effectLst/>
        </p:spPr>
        <p:txBody>
          <a:bodyPr/>
          <a:lstStyle/>
          <a:p>
            <a:endParaRPr lang="en-US"/>
          </a:p>
        </p:txBody>
      </p:sp>
      <p:sp>
        <p:nvSpPr>
          <p:cNvPr id="269333" name="Line 21"/>
          <p:cNvSpPr>
            <a:spLocks noChangeShapeType="1"/>
          </p:cNvSpPr>
          <p:nvPr/>
        </p:nvSpPr>
        <p:spPr bwMode="auto">
          <a:xfrm>
            <a:off x="3009900" y="4343400"/>
            <a:ext cx="0" cy="609600"/>
          </a:xfrm>
          <a:prstGeom prst="line">
            <a:avLst/>
          </a:prstGeom>
          <a:noFill/>
          <a:ln w="28575">
            <a:solidFill>
              <a:srgbClr val="CF0E30"/>
            </a:solidFill>
            <a:round/>
            <a:headEnd/>
            <a:tailEnd type="triangle" w="med" len="med"/>
          </a:ln>
          <a:effectLst/>
        </p:spPr>
        <p:txBody>
          <a:bodyPr/>
          <a:lstStyle/>
          <a:p>
            <a:endParaRPr lang="en-US"/>
          </a:p>
        </p:txBody>
      </p:sp>
    </p:spTree>
    <p:extLst>
      <p:ext uri="{BB962C8B-B14F-4D97-AF65-F5344CB8AC3E}">
        <p14:creationId xmlns:p14="http://schemas.microsoft.com/office/powerpoint/2010/main" val="11638563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69315"/>
                                        </p:tgtEl>
                                        <p:attrNameLst>
                                          <p:attrName>style.visibility</p:attrName>
                                        </p:attrNameLst>
                                      </p:cBhvr>
                                      <p:to>
                                        <p:strVal val="visible"/>
                                      </p:to>
                                    </p:set>
                                    <p:animEffect transition="in" filter="wipe(up)">
                                      <p:cBhvr>
                                        <p:cTn id="11" dur="500"/>
                                        <p:tgtEl>
                                          <p:spTgt spid="26931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499"/>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69332"/>
                                        </p:tgtEl>
                                        <p:attrNameLst>
                                          <p:attrName>style.visibility</p:attrName>
                                        </p:attrNameLst>
                                      </p:cBhvr>
                                      <p:to>
                                        <p:strVal val="visible"/>
                                      </p:to>
                                    </p:set>
                                    <p:animEffect transition="in" filter="wipe(up)">
                                      <p:cBhvr>
                                        <p:cTn id="20" dur="500"/>
                                        <p:tgtEl>
                                          <p:spTgt spid="26933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499"/>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269333"/>
                                        </p:tgtEl>
                                        <p:attrNameLst>
                                          <p:attrName>style.visibility</p:attrName>
                                        </p:attrNameLst>
                                      </p:cBhvr>
                                      <p:to>
                                        <p:strVal val="visible"/>
                                      </p:to>
                                    </p:set>
                                    <p:animEffect transition="in" filter="wipe(up)">
                                      <p:cBhvr>
                                        <p:cTn id="29" dur="500"/>
                                        <p:tgtEl>
                                          <p:spTgt spid="26933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499"/>
                                          </p:stCondLst>
                                        </p:cTn>
                                        <p:tgtEl>
                                          <p:spTgt spid="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269328"/>
                                        </p:tgtEl>
                                        <p:attrNameLst>
                                          <p:attrName>style.visibility</p:attrName>
                                        </p:attrNameLst>
                                      </p:cBhvr>
                                      <p:to>
                                        <p:strVal val="visible"/>
                                      </p:to>
                                    </p:set>
                                    <p:anim calcmode="lin" valueType="num">
                                      <p:cBhvr additive="base">
                                        <p:cTn id="38" dur="500" fill="hold"/>
                                        <p:tgtEl>
                                          <p:spTgt spid="269328"/>
                                        </p:tgtEl>
                                        <p:attrNameLst>
                                          <p:attrName>ppt_x</p:attrName>
                                        </p:attrNameLst>
                                      </p:cBhvr>
                                      <p:tavLst>
                                        <p:tav tm="0">
                                          <p:val>
                                            <p:strVal val="0-#ppt_w/2"/>
                                          </p:val>
                                        </p:tav>
                                        <p:tav tm="100000">
                                          <p:val>
                                            <p:strVal val="#ppt_x"/>
                                          </p:val>
                                        </p:tav>
                                      </p:tavLst>
                                    </p:anim>
                                    <p:anim calcmode="lin" valueType="num">
                                      <p:cBhvr additive="base">
                                        <p:cTn id="39" dur="500" fill="hold"/>
                                        <p:tgtEl>
                                          <p:spTgt spid="269328"/>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269319"/>
                                        </p:tgtEl>
                                        <p:attrNameLst>
                                          <p:attrName>style.visibility</p:attrName>
                                        </p:attrNameLst>
                                      </p:cBhvr>
                                      <p:to>
                                        <p:strVal val="visible"/>
                                      </p:to>
                                    </p:set>
                                    <p:anim calcmode="lin" valueType="num">
                                      <p:cBhvr additive="base">
                                        <p:cTn id="44" dur="500" fill="hold"/>
                                        <p:tgtEl>
                                          <p:spTgt spid="269319"/>
                                        </p:tgtEl>
                                        <p:attrNameLst>
                                          <p:attrName>ppt_x</p:attrName>
                                        </p:attrNameLst>
                                      </p:cBhvr>
                                      <p:tavLst>
                                        <p:tav tm="0">
                                          <p:val>
                                            <p:strVal val="0-#ppt_w/2"/>
                                          </p:val>
                                        </p:tav>
                                        <p:tav tm="100000">
                                          <p:val>
                                            <p:strVal val="#ppt_x"/>
                                          </p:val>
                                        </p:tav>
                                      </p:tavLst>
                                    </p:anim>
                                    <p:anim calcmode="lin" valueType="num">
                                      <p:cBhvr additive="base">
                                        <p:cTn id="45" dur="500" fill="hold"/>
                                        <p:tgtEl>
                                          <p:spTgt spid="269319"/>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269323"/>
                                        </p:tgtEl>
                                        <p:attrNameLst>
                                          <p:attrName>style.visibility</p:attrName>
                                        </p:attrNameLst>
                                      </p:cBhvr>
                                      <p:to>
                                        <p:strVal val="visible"/>
                                      </p:to>
                                    </p:set>
                                    <p:anim calcmode="lin" valueType="num">
                                      <p:cBhvr additive="base">
                                        <p:cTn id="50" dur="500" fill="hold"/>
                                        <p:tgtEl>
                                          <p:spTgt spid="269323"/>
                                        </p:tgtEl>
                                        <p:attrNameLst>
                                          <p:attrName>ppt_x</p:attrName>
                                        </p:attrNameLst>
                                      </p:cBhvr>
                                      <p:tavLst>
                                        <p:tav tm="0">
                                          <p:val>
                                            <p:strVal val="0-#ppt_w/2"/>
                                          </p:val>
                                        </p:tav>
                                        <p:tav tm="100000">
                                          <p:val>
                                            <p:strVal val="#ppt_x"/>
                                          </p:val>
                                        </p:tav>
                                      </p:tavLst>
                                    </p:anim>
                                    <p:anim calcmode="lin" valueType="num">
                                      <p:cBhvr additive="base">
                                        <p:cTn id="51" dur="500" fill="hold"/>
                                        <p:tgtEl>
                                          <p:spTgt spid="269323"/>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269324"/>
                                        </p:tgtEl>
                                        <p:attrNameLst>
                                          <p:attrName>style.visibility</p:attrName>
                                        </p:attrNameLst>
                                      </p:cBhvr>
                                      <p:to>
                                        <p:strVal val="visible"/>
                                      </p:to>
                                    </p:set>
                                    <p:anim calcmode="lin" valueType="num">
                                      <p:cBhvr additive="base">
                                        <p:cTn id="56" dur="500" fill="hold"/>
                                        <p:tgtEl>
                                          <p:spTgt spid="269324"/>
                                        </p:tgtEl>
                                        <p:attrNameLst>
                                          <p:attrName>ppt_x</p:attrName>
                                        </p:attrNameLst>
                                      </p:cBhvr>
                                      <p:tavLst>
                                        <p:tav tm="0">
                                          <p:val>
                                            <p:strVal val="0-#ppt_w/2"/>
                                          </p:val>
                                        </p:tav>
                                        <p:tav tm="100000">
                                          <p:val>
                                            <p:strVal val="#ppt_x"/>
                                          </p:val>
                                        </p:tav>
                                      </p:tavLst>
                                    </p:anim>
                                    <p:anim calcmode="lin" valueType="num">
                                      <p:cBhvr additive="base">
                                        <p:cTn id="57" dur="500" fill="hold"/>
                                        <p:tgtEl>
                                          <p:spTgt spid="2693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5" grpId="0" animBg="1"/>
      <p:bldP spid="269319" grpId="0" autoUpdateAnimBg="0"/>
      <p:bldP spid="269323" grpId="0" autoUpdateAnimBg="0"/>
      <p:bldP spid="269324" grpId="0" autoUpdateAnimBg="0"/>
      <p:bldP spid="269328" grpId="0" autoUpdateAnimBg="0"/>
      <p:bldP spid="269332" grpId="0" animBg="1"/>
      <p:bldP spid="269333" grpId="0" animBg="1"/>
    </p:bld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88" name="Rectangle 28"/>
          <p:cNvSpPr>
            <a:spLocks noGrp="1" noChangeArrowheads="1"/>
          </p:cNvSpPr>
          <p:nvPr>
            <p:ph type="title"/>
          </p:nvPr>
        </p:nvSpPr>
        <p:spPr>
          <a:xfrm>
            <a:off x="719138" y="898525"/>
            <a:ext cx="7543800" cy="657225"/>
          </a:xfrm>
          <a:noFill/>
          <a:ln/>
        </p:spPr>
        <p:txBody>
          <a:bodyPr anchor="ctr">
            <a:normAutofit/>
          </a:bodyPr>
          <a:lstStyle/>
          <a:p>
            <a:r>
              <a:rPr lang="de-DE"/>
              <a:t>Welche Studientypen kennen Sie?</a:t>
            </a:r>
          </a:p>
        </p:txBody>
      </p:sp>
      <p:sp>
        <p:nvSpPr>
          <p:cNvPr id="13" name="Fußzeilenplatzhalter 4"/>
          <p:cNvSpPr>
            <a:spLocks noGrp="1"/>
          </p:cNvSpPr>
          <p:nvPr>
            <p:ph type="ftr" sz="quarter" idx="11"/>
          </p:nvPr>
        </p:nvSpPr>
        <p:spPr/>
        <p:txBody>
          <a:bodyPr/>
          <a:lstStyle/>
          <a:p>
            <a:r>
              <a:rPr lang="de-DE" altLang="en-US" dirty="0"/>
              <a:t>hanno.ulmer@i-med.ac.at</a:t>
            </a:r>
          </a:p>
        </p:txBody>
      </p:sp>
      <p:sp>
        <p:nvSpPr>
          <p:cNvPr id="14" name="Foliennummernplatzhalter 5"/>
          <p:cNvSpPr>
            <a:spLocks noGrp="1"/>
          </p:cNvSpPr>
          <p:nvPr>
            <p:ph type="sldNum" sz="quarter" idx="12"/>
          </p:nvPr>
        </p:nvSpPr>
        <p:spPr/>
        <p:txBody>
          <a:bodyPr/>
          <a:lstStyle/>
          <a:p>
            <a:r>
              <a:rPr lang="de-DE" altLang="en-US"/>
              <a:t>Seite </a:t>
            </a:r>
            <a:fld id="{26EB952E-39E7-4349-A3D9-83F4F62DEDC2}" type="slidenum">
              <a:rPr lang="de-DE" altLang="en-US"/>
              <a:pPr/>
              <a:t>336</a:t>
            </a:fld>
            <a:endParaRPr lang="de-DE" altLang="en-US"/>
          </a:p>
        </p:txBody>
      </p:sp>
      <p:sp>
        <p:nvSpPr>
          <p:cNvPr id="271390" name="Text Box 30"/>
          <p:cNvSpPr txBox="1">
            <a:spLocks noChangeArrowheads="1"/>
          </p:cNvSpPr>
          <p:nvPr/>
        </p:nvSpPr>
        <p:spPr bwMode="auto">
          <a:xfrm>
            <a:off x="1692275" y="5157788"/>
            <a:ext cx="2449513" cy="396875"/>
          </a:xfrm>
          <a:prstGeom prst="rect">
            <a:avLst/>
          </a:prstGeom>
          <a:noFill/>
          <a:ln w="9525">
            <a:noFill/>
            <a:miter lim="800000"/>
            <a:headEnd/>
            <a:tailEnd/>
          </a:ln>
          <a:effectLst/>
        </p:spPr>
        <p:txBody>
          <a:bodyPr>
            <a:spAutoFit/>
          </a:bodyPr>
          <a:lstStyle/>
          <a:p>
            <a:pPr eaLnBrk="0" hangingPunct="0">
              <a:spcBef>
                <a:spcPct val="50000"/>
              </a:spcBef>
            </a:pPr>
            <a:r>
              <a:rPr lang="de-DE" sz="2000">
                <a:solidFill>
                  <a:srgbClr val="000000"/>
                </a:solidFill>
              </a:rPr>
              <a:t>Fall-Kontroll-Studie</a:t>
            </a:r>
          </a:p>
        </p:txBody>
      </p:sp>
      <p:sp>
        <p:nvSpPr>
          <p:cNvPr id="271393" name="Text Box 33"/>
          <p:cNvSpPr txBox="1">
            <a:spLocks noChangeArrowheads="1"/>
          </p:cNvSpPr>
          <p:nvPr/>
        </p:nvSpPr>
        <p:spPr bwMode="auto">
          <a:xfrm>
            <a:off x="5364163" y="2852738"/>
            <a:ext cx="2736850" cy="396875"/>
          </a:xfrm>
          <a:prstGeom prst="rect">
            <a:avLst/>
          </a:prstGeom>
          <a:noFill/>
          <a:ln w="9525">
            <a:noFill/>
            <a:miter lim="800000"/>
            <a:headEnd/>
            <a:tailEnd/>
          </a:ln>
          <a:effectLst/>
        </p:spPr>
        <p:txBody>
          <a:bodyPr>
            <a:spAutoFit/>
          </a:bodyPr>
          <a:lstStyle/>
          <a:p>
            <a:pPr eaLnBrk="0" hangingPunct="0">
              <a:spcBef>
                <a:spcPct val="50000"/>
              </a:spcBef>
            </a:pPr>
            <a:r>
              <a:rPr lang="de-DE" sz="2000">
                <a:solidFill>
                  <a:srgbClr val="000000"/>
                </a:solidFill>
              </a:rPr>
              <a:t>Kasuistik/Fallserie</a:t>
            </a:r>
          </a:p>
        </p:txBody>
      </p:sp>
      <p:sp>
        <p:nvSpPr>
          <p:cNvPr id="271394" name="Text Box 34"/>
          <p:cNvSpPr txBox="1">
            <a:spLocks noChangeArrowheads="1"/>
          </p:cNvSpPr>
          <p:nvPr/>
        </p:nvSpPr>
        <p:spPr bwMode="auto">
          <a:xfrm>
            <a:off x="1403350" y="2565400"/>
            <a:ext cx="3455988" cy="396875"/>
          </a:xfrm>
          <a:prstGeom prst="rect">
            <a:avLst/>
          </a:prstGeom>
          <a:noFill/>
          <a:ln w="9525">
            <a:noFill/>
            <a:miter lim="800000"/>
            <a:headEnd/>
            <a:tailEnd/>
          </a:ln>
          <a:effectLst/>
        </p:spPr>
        <p:txBody>
          <a:bodyPr>
            <a:spAutoFit/>
          </a:bodyPr>
          <a:lstStyle/>
          <a:p>
            <a:pPr eaLnBrk="0" hangingPunct="0">
              <a:spcBef>
                <a:spcPct val="50000"/>
              </a:spcBef>
            </a:pPr>
            <a:r>
              <a:rPr lang="de-DE" sz="2000">
                <a:solidFill>
                  <a:srgbClr val="000000"/>
                </a:solidFill>
              </a:rPr>
              <a:t>Klinische Prüfung/RCT </a:t>
            </a:r>
          </a:p>
        </p:txBody>
      </p:sp>
      <p:sp>
        <p:nvSpPr>
          <p:cNvPr id="271397" name="Rectangle 37"/>
          <p:cNvSpPr>
            <a:spLocks noChangeArrowheads="1"/>
          </p:cNvSpPr>
          <p:nvPr/>
        </p:nvSpPr>
        <p:spPr bwMode="auto">
          <a:xfrm>
            <a:off x="684213" y="3357563"/>
            <a:ext cx="2305050" cy="396875"/>
          </a:xfrm>
          <a:prstGeom prst="rect">
            <a:avLst/>
          </a:prstGeom>
          <a:noFill/>
          <a:ln w="9525">
            <a:noFill/>
            <a:miter lim="800000"/>
            <a:headEnd/>
            <a:tailEnd/>
          </a:ln>
          <a:effectLst/>
        </p:spPr>
        <p:txBody>
          <a:bodyPr>
            <a:spAutoFit/>
          </a:bodyPr>
          <a:lstStyle/>
          <a:p>
            <a:pPr eaLnBrk="0" hangingPunct="0"/>
            <a:r>
              <a:rPr lang="de-DE" sz="2000">
                <a:solidFill>
                  <a:srgbClr val="000000"/>
                </a:solidFill>
              </a:rPr>
              <a:t>Prävalenzstudie</a:t>
            </a:r>
          </a:p>
        </p:txBody>
      </p:sp>
      <p:sp>
        <p:nvSpPr>
          <p:cNvPr id="271401" name="Text Box 41"/>
          <p:cNvSpPr txBox="1">
            <a:spLocks noChangeArrowheads="1"/>
          </p:cNvSpPr>
          <p:nvPr/>
        </p:nvSpPr>
        <p:spPr bwMode="auto">
          <a:xfrm>
            <a:off x="539750" y="1916113"/>
            <a:ext cx="2665413" cy="396875"/>
          </a:xfrm>
          <a:prstGeom prst="rect">
            <a:avLst/>
          </a:prstGeom>
          <a:solidFill>
            <a:srgbClr val="FFFFFF"/>
          </a:solidFill>
          <a:ln w="9525">
            <a:noFill/>
            <a:miter lim="800000"/>
            <a:headEnd/>
            <a:tailEnd/>
          </a:ln>
          <a:effectLst/>
        </p:spPr>
        <p:txBody>
          <a:bodyPr>
            <a:spAutoFit/>
          </a:bodyPr>
          <a:lstStyle/>
          <a:p>
            <a:pPr eaLnBrk="0" hangingPunct="0">
              <a:spcBef>
                <a:spcPct val="50000"/>
              </a:spcBef>
            </a:pPr>
            <a:r>
              <a:rPr lang="de-DE" sz="2000" b="1">
                <a:solidFill>
                  <a:srgbClr val="FF0000"/>
                </a:solidFill>
              </a:rPr>
              <a:t>Querschnittstudie</a:t>
            </a:r>
          </a:p>
        </p:txBody>
      </p:sp>
      <p:sp>
        <p:nvSpPr>
          <p:cNvPr id="271403" name="Text Box 43"/>
          <p:cNvSpPr txBox="1">
            <a:spLocks noChangeArrowheads="1"/>
          </p:cNvSpPr>
          <p:nvPr/>
        </p:nvSpPr>
        <p:spPr bwMode="auto">
          <a:xfrm>
            <a:off x="1835150" y="4149725"/>
            <a:ext cx="2159000" cy="396875"/>
          </a:xfrm>
          <a:prstGeom prst="rect">
            <a:avLst/>
          </a:prstGeom>
          <a:solidFill>
            <a:srgbClr val="FFFFFF"/>
          </a:solidFill>
          <a:ln w="9525">
            <a:noFill/>
            <a:miter lim="800000"/>
            <a:headEnd/>
            <a:tailEnd/>
          </a:ln>
          <a:effectLst/>
        </p:spPr>
        <p:txBody>
          <a:bodyPr>
            <a:spAutoFit/>
          </a:bodyPr>
          <a:lstStyle/>
          <a:p>
            <a:pPr eaLnBrk="0" hangingPunct="0">
              <a:spcBef>
                <a:spcPct val="50000"/>
              </a:spcBef>
            </a:pPr>
            <a:r>
              <a:rPr lang="de-DE" sz="2000" b="1">
                <a:solidFill>
                  <a:srgbClr val="FF0000"/>
                </a:solidFill>
              </a:rPr>
              <a:t>Kohortenstudie</a:t>
            </a:r>
          </a:p>
        </p:txBody>
      </p:sp>
      <p:sp>
        <p:nvSpPr>
          <p:cNvPr id="271404" name="Text Box 44"/>
          <p:cNvSpPr txBox="1">
            <a:spLocks noChangeArrowheads="1"/>
          </p:cNvSpPr>
          <p:nvPr/>
        </p:nvSpPr>
        <p:spPr bwMode="auto">
          <a:xfrm>
            <a:off x="5219700" y="3716338"/>
            <a:ext cx="2665413" cy="396875"/>
          </a:xfrm>
          <a:prstGeom prst="rect">
            <a:avLst/>
          </a:prstGeom>
          <a:solidFill>
            <a:srgbClr val="FFFFFF"/>
          </a:solidFill>
          <a:ln w="9525">
            <a:noFill/>
            <a:miter lim="800000"/>
            <a:headEnd/>
            <a:tailEnd/>
          </a:ln>
          <a:effectLst/>
        </p:spPr>
        <p:txBody>
          <a:bodyPr>
            <a:spAutoFit/>
          </a:bodyPr>
          <a:lstStyle/>
          <a:p>
            <a:pPr eaLnBrk="0" hangingPunct="0">
              <a:spcBef>
                <a:spcPct val="50000"/>
              </a:spcBef>
            </a:pPr>
            <a:r>
              <a:rPr lang="de-DE" sz="2000" b="1">
                <a:solidFill>
                  <a:srgbClr val="FF0000"/>
                </a:solidFill>
              </a:rPr>
              <a:t>Interventionsstudie</a:t>
            </a:r>
          </a:p>
        </p:txBody>
      </p:sp>
      <p:sp>
        <p:nvSpPr>
          <p:cNvPr id="271405" name="Rectangle 45"/>
          <p:cNvSpPr>
            <a:spLocks noChangeArrowheads="1"/>
          </p:cNvSpPr>
          <p:nvPr/>
        </p:nvSpPr>
        <p:spPr bwMode="auto">
          <a:xfrm>
            <a:off x="5219700" y="1989138"/>
            <a:ext cx="3095625" cy="396875"/>
          </a:xfrm>
          <a:prstGeom prst="rect">
            <a:avLst/>
          </a:prstGeom>
          <a:solidFill>
            <a:srgbClr val="FFFFFF"/>
          </a:solidFill>
          <a:ln w="9525">
            <a:noFill/>
            <a:miter lim="800000"/>
            <a:headEnd/>
            <a:tailEnd/>
          </a:ln>
          <a:effectLst/>
        </p:spPr>
        <p:txBody>
          <a:bodyPr>
            <a:spAutoFit/>
          </a:bodyPr>
          <a:lstStyle/>
          <a:p>
            <a:pPr eaLnBrk="0" hangingPunct="0"/>
            <a:r>
              <a:rPr lang="de-DE" sz="2000" b="1">
                <a:solidFill>
                  <a:srgbClr val="FF0000"/>
                </a:solidFill>
              </a:rPr>
              <a:t>Ökologische Studie</a:t>
            </a:r>
          </a:p>
        </p:txBody>
      </p:sp>
      <p:sp>
        <p:nvSpPr>
          <p:cNvPr id="271407" name="Text Box 47"/>
          <p:cNvSpPr txBox="1">
            <a:spLocks noChangeArrowheads="1"/>
          </p:cNvSpPr>
          <p:nvPr/>
        </p:nvSpPr>
        <p:spPr bwMode="auto">
          <a:xfrm>
            <a:off x="4500563" y="4652963"/>
            <a:ext cx="2233612" cy="396875"/>
          </a:xfrm>
          <a:prstGeom prst="rect">
            <a:avLst/>
          </a:prstGeom>
          <a:noFill/>
          <a:ln w="9525">
            <a:noFill/>
            <a:miter lim="800000"/>
            <a:headEnd/>
            <a:tailEnd/>
          </a:ln>
          <a:effectLst/>
        </p:spPr>
        <p:txBody>
          <a:bodyPr>
            <a:spAutoFit/>
          </a:bodyPr>
          <a:lstStyle/>
          <a:p>
            <a:pPr eaLnBrk="0" hangingPunct="0">
              <a:spcBef>
                <a:spcPct val="50000"/>
              </a:spcBef>
            </a:pPr>
            <a:r>
              <a:rPr lang="de-DE" sz="2000">
                <a:solidFill>
                  <a:srgbClr val="000000"/>
                </a:solidFill>
              </a:rPr>
              <a:t>Meta-Analyse</a:t>
            </a:r>
          </a:p>
        </p:txBody>
      </p:sp>
    </p:spTree>
    <p:extLst>
      <p:ext uri="{BB962C8B-B14F-4D97-AF65-F5344CB8AC3E}">
        <p14:creationId xmlns:p14="http://schemas.microsoft.com/office/powerpoint/2010/main" val="146710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140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140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140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14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401" grpId="0" animBg="1"/>
    </p:bld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Datumsplatzhalter 3"/>
          <p:cNvSpPr>
            <a:spLocks noGrp="1"/>
          </p:cNvSpPr>
          <p:nvPr>
            <p:ph type="dt" sz="quarter" idx="10"/>
          </p:nvPr>
        </p:nvSpPr>
        <p:spPr>
          <a:noFill/>
        </p:spPr>
        <p:txBody>
          <a:bodyPr/>
          <a:lstStyle/>
          <a:p>
            <a:fld id="{DECAC804-CEEA-4826-8D83-846C731BF1AC}" type="datetime1">
              <a:rPr lang="de-DE"/>
              <a:pPr/>
              <a:t>18.06.2021</a:t>
            </a:fld>
            <a:endParaRPr lang="de-DE"/>
          </a:p>
        </p:txBody>
      </p:sp>
      <p:sp>
        <p:nvSpPr>
          <p:cNvPr id="43011" name="Fußzeilenplatzhalter 4"/>
          <p:cNvSpPr>
            <a:spLocks noGrp="1"/>
          </p:cNvSpPr>
          <p:nvPr>
            <p:ph type="ftr" sz="quarter" idx="11"/>
          </p:nvPr>
        </p:nvSpPr>
        <p:spPr>
          <a:noFill/>
        </p:spPr>
        <p:txBody>
          <a:bodyPr/>
          <a:lstStyle/>
          <a:p>
            <a:r>
              <a:rPr lang="de-DE" altLang="en-US" dirty="0" smtClean="0"/>
              <a:t>hanno.ulmer@i-med.ac.at</a:t>
            </a:r>
            <a:endParaRPr lang="de-DE" altLang="en-US" dirty="0"/>
          </a:p>
        </p:txBody>
      </p:sp>
      <p:sp>
        <p:nvSpPr>
          <p:cNvPr id="43012" name="Foliennummernplatzhalter 5"/>
          <p:cNvSpPr>
            <a:spLocks noGrp="1"/>
          </p:cNvSpPr>
          <p:nvPr>
            <p:ph type="sldNum" sz="quarter" idx="12"/>
          </p:nvPr>
        </p:nvSpPr>
        <p:spPr>
          <a:noFill/>
        </p:spPr>
        <p:txBody>
          <a:bodyPr/>
          <a:lstStyle/>
          <a:p>
            <a:fld id="{5C7C17BF-A17A-4E30-B19C-4021E9CFB1E1}" type="slidenum">
              <a:rPr lang="de-DE"/>
              <a:pPr/>
              <a:t>337</a:t>
            </a:fld>
            <a:endParaRPr lang="de-DE"/>
          </a:p>
        </p:txBody>
      </p:sp>
      <p:sp>
        <p:nvSpPr>
          <p:cNvPr id="43013" name="Rectangle 2"/>
          <p:cNvSpPr>
            <a:spLocks noGrp="1" noChangeArrowheads="1"/>
          </p:cNvSpPr>
          <p:nvPr>
            <p:ph type="title"/>
          </p:nvPr>
        </p:nvSpPr>
        <p:spPr/>
        <p:txBody>
          <a:bodyPr/>
          <a:lstStyle/>
          <a:p>
            <a:pPr eaLnBrk="1" hangingPunct="1"/>
            <a:r>
              <a:rPr lang="de-DE" dirty="0" smtClean="0"/>
              <a:t>Hierarchie von Medizinischen Studien</a:t>
            </a:r>
            <a:endParaRPr lang="de-AT" dirty="0" smtClean="0"/>
          </a:p>
        </p:txBody>
      </p:sp>
      <p:pic>
        <p:nvPicPr>
          <p:cNvPr id="43016" name="Picture 9" descr="pyramid12"/>
          <p:cNvPicPr>
            <a:picLocks noChangeAspect="1" noChangeArrowheads="1"/>
          </p:cNvPicPr>
          <p:nvPr/>
        </p:nvPicPr>
        <p:blipFill>
          <a:blip r:embed="rId2" cstate="print"/>
          <a:srcRect/>
          <a:stretch>
            <a:fillRect/>
          </a:stretch>
        </p:blipFill>
        <p:spPr bwMode="auto">
          <a:xfrm>
            <a:off x="1692275" y="1484313"/>
            <a:ext cx="5932488" cy="42973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Rectangle 2"/>
          <p:cNvSpPr>
            <a:spLocks noGrp="1" noChangeArrowheads="1"/>
          </p:cNvSpPr>
          <p:nvPr>
            <p:ph type="title"/>
          </p:nvPr>
        </p:nvSpPr>
        <p:spPr/>
        <p:txBody>
          <a:bodyPr/>
          <a:lstStyle/>
          <a:p>
            <a:pPr eaLnBrk="1" hangingPunct="1"/>
            <a:r>
              <a:rPr lang="de-DE" dirty="0" smtClean="0"/>
              <a:t>RCT: Randomisierte kontrollierte Studie</a:t>
            </a:r>
            <a:endParaRPr lang="de-AT" sz="2000" dirty="0" smtClean="0"/>
          </a:p>
        </p:txBody>
      </p:sp>
      <p:sp>
        <p:nvSpPr>
          <p:cNvPr id="76806" name="Rectangle 3"/>
          <p:cNvSpPr>
            <a:spLocks noGrp="1" noChangeArrowheads="1"/>
          </p:cNvSpPr>
          <p:nvPr>
            <p:ph idx="1"/>
          </p:nvPr>
        </p:nvSpPr>
        <p:spPr/>
        <p:txBody>
          <a:bodyPr>
            <a:normAutofit/>
          </a:bodyPr>
          <a:lstStyle/>
          <a:p>
            <a:pPr eaLnBrk="1" hangingPunct="1">
              <a:lnSpc>
                <a:spcPct val="90000"/>
              </a:lnSpc>
            </a:pPr>
            <a:endParaRPr lang="de-DE" sz="2500" b="1" dirty="0" smtClean="0"/>
          </a:p>
          <a:p>
            <a:pPr eaLnBrk="1" hangingPunct="1">
              <a:lnSpc>
                <a:spcPct val="90000"/>
              </a:lnSpc>
            </a:pPr>
            <a:r>
              <a:rPr lang="de-DE" sz="2500" b="1" dirty="0" smtClean="0"/>
              <a:t>Klinische Studien sind ein Experiment</a:t>
            </a:r>
          </a:p>
          <a:p>
            <a:pPr lvl="1" eaLnBrk="1" hangingPunct="1">
              <a:lnSpc>
                <a:spcPct val="90000"/>
              </a:lnSpc>
            </a:pPr>
            <a:r>
              <a:rPr lang="de-DE" sz="2100" dirty="0" smtClean="0"/>
              <a:t>Einflussfaktor wird gesteuert</a:t>
            </a:r>
          </a:p>
          <a:p>
            <a:pPr lvl="1" eaLnBrk="1" hangingPunct="1">
              <a:lnSpc>
                <a:spcPct val="90000"/>
              </a:lnSpc>
            </a:pPr>
            <a:r>
              <a:rPr lang="de-DE" sz="2100" dirty="0" smtClean="0"/>
              <a:t>Alle anderen Faktoren sollen möglichst konstant gehalten werden</a:t>
            </a:r>
          </a:p>
          <a:p>
            <a:pPr eaLnBrk="1" hangingPunct="1">
              <a:lnSpc>
                <a:spcPct val="90000"/>
              </a:lnSpc>
            </a:pPr>
            <a:r>
              <a:rPr lang="de-DE" sz="2500" b="1" dirty="0" err="1" smtClean="0"/>
              <a:t>Randomisierung</a:t>
            </a:r>
            <a:endParaRPr lang="de-DE" sz="2500" b="1" dirty="0" smtClean="0"/>
          </a:p>
          <a:p>
            <a:pPr lvl="1" eaLnBrk="1" hangingPunct="1">
              <a:lnSpc>
                <a:spcPct val="90000"/>
              </a:lnSpc>
            </a:pPr>
            <a:r>
              <a:rPr lang="de-DE" sz="2100" dirty="0" smtClean="0"/>
              <a:t>Zufällige Behandlungszuteilung </a:t>
            </a:r>
          </a:p>
          <a:p>
            <a:pPr lvl="1" eaLnBrk="1" hangingPunct="1">
              <a:lnSpc>
                <a:spcPct val="90000"/>
              </a:lnSpc>
            </a:pPr>
            <a:r>
              <a:rPr lang="de-DE" sz="2000" dirty="0" smtClean="0"/>
              <a:t>Ausschluss von Verzerrungen (Bias) durch Selektion</a:t>
            </a:r>
          </a:p>
          <a:p>
            <a:pPr>
              <a:lnSpc>
                <a:spcPct val="90000"/>
              </a:lnSpc>
            </a:pPr>
            <a:r>
              <a:rPr lang="de-DE" sz="2500" b="1" dirty="0" err="1" smtClean="0"/>
              <a:t>Verblindung</a:t>
            </a:r>
            <a:endParaRPr lang="de-DE" sz="2500" b="1" dirty="0"/>
          </a:p>
          <a:p>
            <a:pPr lvl="1">
              <a:lnSpc>
                <a:spcPct val="90000"/>
              </a:lnSpc>
            </a:pPr>
            <a:r>
              <a:rPr lang="de-DE" sz="2100" dirty="0" smtClean="0"/>
              <a:t>Ausschluss von Verzerrungen </a:t>
            </a:r>
            <a:r>
              <a:rPr lang="de-DE" sz="2100" smtClean="0"/>
              <a:t>(Bias) durch </a:t>
            </a:r>
            <a:r>
              <a:rPr lang="de-DE" sz="2100" dirty="0" smtClean="0"/>
              <a:t>Information</a:t>
            </a:r>
            <a:endParaRPr lang="de-DE" sz="2000" dirty="0" smtClean="0"/>
          </a:p>
        </p:txBody>
      </p:sp>
      <p:sp>
        <p:nvSpPr>
          <p:cNvPr id="76804" name="Foliennummernplatzhalter 5"/>
          <p:cNvSpPr>
            <a:spLocks noGrp="1"/>
          </p:cNvSpPr>
          <p:nvPr>
            <p:ph type="sldNum" sz="quarter" idx="12"/>
          </p:nvPr>
        </p:nvSpPr>
        <p:spPr>
          <a:noFill/>
        </p:spPr>
        <p:txBody>
          <a:bodyPr/>
          <a:lstStyle/>
          <a:p>
            <a:fld id="{50285759-7282-4738-8940-1AAD18F5EF5F}" type="slidenum">
              <a:rPr lang="de-DE"/>
              <a:pPr/>
              <a:t>338</a:t>
            </a:fld>
            <a:endParaRPr lang="de-DE"/>
          </a:p>
        </p:txBody>
      </p:sp>
      <p:sp>
        <p:nvSpPr>
          <p:cNvPr id="2" name="Fußzeilenplatzhalter 1"/>
          <p:cNvSpPr>
            <a:spLocks noGrp="1"/>
          </p:cNvSpPr>
          <p:nvPr>
            <p:ph type="ftr" sz="quarter" idx="11"/>
          </p:nvPr>
        </p:nvSpPr>
        <p:spPr/>
        <p:txBody>
          <a:bodyPr/>
          <a:lstStyle/>
          <a:p>
            <a:r>
              <a:rPr lang="de-DE" altLang="en-US" smtClean="0"/>
              <a:t>hanno.ulmer@i-med.ac.at</a:t>
            </a:r>
            <a:endParaRPr lang="de-DE" altLang="en-US" dirty="0"/>
          </a:p>
        </p:txBody>
      </p:sp>
      <p:sp>
        <p:nvSpPr>
          <p:cNvPr id="6" name="Datumsplatzhalter 5"/>
          <p:cNvSpPr>
            <a:spLocks noGrp="1"/>
          </p:cNvSpPr>
          <p:nvPr>
            <p:ph type="dt" sz="half" idx="10"/>
          </p:nvPr>
        </p:nvSpPr>
        <p:spPr/>
        <p:txBody>
          <a:bodyPr/>
          <a:lstStyle/>
          <a:p>
            <a:r>
              <a:rPr lang="en-US" smtClean="0"/>
              <a:t>Modul 2.02</a:t>
            </a:r>
            <a:endParaRPr lang="de-DE" altLang="en-US" dirty="0"/>
          </a:p>
        </p:txBody>
      </p:sp>
    </p:spTree>
    <p:extLst>
      <p:ext uri="{BB962C8B-B14F-4D97-AF65-F5344CB8AC3E}">
        <p14:creationId xmlns:p14="http://schemas.microsoft.com/office/powerpoint/2010/main" val="3730727426"/>
      </p:ext>
    </p:extLst>
  </p:cSld>
  <p:clrMapOvr>
    <a:masterClrMapping/>
  </p:clrMapOvr>
  <p:transition/>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ußzeilenplatzhalter 4"/>
          <p:cNvSpPr>
            <a:spLocks noGrp="1"/>
          </p:cNvSpPr>
          <p:nvPr>
            <p:ph type="ftr" sz="quarter" idx="11"/>
          </p:nvPr>
        </p:nvSpPr>
        <p:spPr/>
        <p:txBody>
          <a:bodyPr/>
          <a:lstStyle/>
          <a:p>
            <a:r>
              <a:rPr lang="de-DE" altLang="en-US" dirty="0"/>
              <a:t>hanno.ulmer@i-med.ac.at</a:t>
            </a:r>
          </a:p>
        </p:txBody>
      </p:sp>
      <p:sp>
        <p:nvSpPr>
          <p:cNvPr id="12" name="Foliennummernplatzhalter 5"/>
          <p:cNvSpPr>
            <a:spLocks noGrp="1"/>
          </p:cNvSpPr>
          <p:nvPr>
            <p:ph type="sldNum" sz="quarter" idx="12"/>
          </p:nvPr>
        </p:nvSpPr>
        <p:spPr/>
        <p:txBody>
          <a:bodyPr/>
          <a:lstStyle/>
          <a:p>
            <a:r>
              <a:rPr lang="de-DE" altLang="en-US"/>
              <a:t>Seite </a:t>
            </a:r>
            <a:fld id="{28791C86-A101-4DA7-84C1-DC3E0E5B0139}" type="slidenum">
              <a:rPr lang="de-DE" altLang="en-US"/>
              <a:pPr/>
              <a:t>339</a:t>
            </a:fld>
            <a:endParaRPr lang="de-DE" altLang="en-US"/>
          </a:p>
        </p:txBody>
      </p:sp>
      <p:sp>
        <p:nvSpPr>
          <p:cNvPr id="273413" name="Rectangle 5"/>
          <p:cNvSpPr>
            <a:spLocks noChangeArrowheads="1"/>
          </p:cNvSpPr>
          <p:nvPr/>
        </p:nvSpPr>
        <p:spPr bwMode="auto">
          <a:xfrm>
            <a:off x="395288" y="1484313"/>
            <a:ext cx="8305800" cy="4876800"/>
          </a:xfrm>
          <a:prstGeom prst="rect">
            <a:avLst/>
          </a:prstGeom>
          <a:noFill/>
          <a:ln w="9525">
            <a:noFill/>
            <a:miter lim="800000"/>
            <a:headEnd/>
            <a:tailEnd/>
          </a:ln>
          <a:effectLst/>
        </p:spPr>
        <p:txBody>
          <a:bodyPr/>
          <a:lstStyle/>
          <a:p>
            <a:pPr marL="342900" indent="-342900" algn="ctr">
              <a:spcBef>
                <a:spcPct val="40000"/>
              </a:spcBef>
              <a:buClr>
                <a:schemeClr val="accent1"/>
              </a:buClr>
              <a:buSzPct val="95000"/>
              <a:buFont typeface="Arial" charset="0"/>
              <a:buChar char="●"/>
            </a:pPr>
            <a:r>
              <a:rPr lang="de-DE" sz="2000" dirty="0">
                <a:solidFill>
                  <a:srgbClr val="26547C"/>
                </a:solidFill>
              </a:rPr>
              <a:t>Zu untersuchender Faktor</a:t>
            </a:r>
            <a:r>
              <a:rPr lang="de-DE" sz="2000" dirty="0">
                <a:solidFill>
                  <a:srgbClr val="000036"/>
                </a:solidFill>
              </a:rPr>
              <a:t/>
            </a:r>
            <a:br>
              <a:rPr lang="de-DE" sz="2000" dirty="0">
                <a:solidFill>
                  <a:srgbClr val="000036"/>
                </a:solidFill>
              </a:rPr>
            </a:br>
            <a:r>
              <a:rPr lang="de-DE" sz="2000" dirty="0">
                <a:solidFill>
                  <a:srgbClr val="000036"/>
                </a:solidFill>
              </a:rPr>
              <a:t>(z.B. Wirksamkeit einer Therapie oder eines Medikaments, </a:t>
            </a:r>
            <a:br>
              <a:rPr lang="de-DE" sz="2000" dirty="0">
                <a:solidFill>
                  <a:srgbClr val="000036"/>
                </a:solidFill>
              </a:rPr>
            </a:br>
            <a:r>
              <a:rPr lang="de-DE" sz="2000" dirty="0">
                <a:solidFill>
                  <a:srgbClr val="000036"/>
                </a:solidFill>
              </a:rPr>
              <a:t>schädlicher Einfluss von Rauchen oder Übergewicht, </a:t>
            </a:r>
            <a:br>
              <a:rPr lang="de-DE" sz="2000" dirty="0">
                <a:solidFill>
                  <a:srgbClr val="000036"/>
                </a:solidFill>
              </a:rPr>
            </a:br>
            <a:r>
              <a:rPr lang="de-DE" sz="2000" dirty="0">
                <a:solidFill>
                  <a:srgbClr val="000036"/>
                </a:solidFill>
              </a:rPr>
              <a:t>Schützender Einfluss von Obst/Gemüse, Sport...)</a:t>
            </a:r>
          </a:p>
          <a:p>
            <a:pPr marL="342900" indent="-342900" algn="ctr">
              <a:spcBef>
                <a:spcPct val="40000"/>
              </a:spcBef>
              <a:buClr>
                <a:schemeClr val="accent1"/>
              </a:buClr>
              <a:buSzPct val="95000"/>
              <a:buFont typeface="Arial" charset="0"/>
              <a:buChar char="●"/>
            </a:pPr>
            <a:endParaRPr lang="de-DE" sz="2000" dirty="0">
              <a:solidFill>
                <a:srgbClr val="000036"/>
              </a:solidFill>
            </a:endParaRPr>
          </a:p>
        </p:txBody>
      </p:sp>
      <p:sp>
        <p:nvSpPr>
          <p:cNvPr id="273414" name="Line 6"/>
          <p:cNvSpPr>
            <a:spLocks noChangeShapeType="1"/>
          </p:cNvSpPr>
          <p:nvPr/>
        </p:nvSpPr>
        <p:spPr bwMode="auto">
          <a:xfrm flipH="1">
            <a:off x="1908175" y="3248025"/>
            <a:ext cx="1901825" cy="1549400"/>
          </a:xfrm>
          <a:prstGeom prst="line">
            <a:avLst/>
          </a:prstGeom>
          <a:noFill/>
          <a:ln w="38100">
            <a:solidFill>
              <a:schemeClr val="tx1"/>
            </a:solidFill>
            <a:round/>
            <a:headEnd/>
            <a:tailEnd type="triangle" w="med" len="med"/>
          </a:ln>
          <a:effectLst/>
        </p:spPr>
        <p:txBody>
          <a:bodyPr/>
          <a:lstStyle/>
          <a:p>
            <a:endParaRPr lang="en-US"/>
          </a:p>
        </p:txBody>
      </p:sp>
      <p:sp>
        <p:nvSpPr>
          <p:cNvPr id="273415" name="Line 7"/>
          <p:cNvSpPr>
            <a:spLocks noChangeShapeType="1"/>
          </p:cNvSpPr>
          <p:nvPr/>
        </p:nvSpPr>
        <p:spPr bwMode="auto">
          <a:xfrm>
            <a:off x="4800600" y="3248025"/>
            <a:ext cx="1676400" cy="1524000"/>
          </a:xfrm>
          <a:prstGeom prst="line">
            <a:avLst/>
          </a:prstGeom>
          <a:noFill/>
          <a:ln w="38100">
            <a:solidFill>
              <a:schemeClr val="tx1"/>
            </a:solidFill>
            <a:round/>
            <a:headEnd/>
            <a:tailEnd type="triangle" w="med" len="med"/>
          </a:ln>
          <a:effectLst/>
        </p:spPr>
        <p:txBody>
          <a:bodyPr/>
          <a:lstStyle/>
          <a:p>
            <a:endParaRPr lang="en-US"/>
          </a:p>
        </p:txBody>
      </p:sp>
      <p:sp>
        <p:nvSpPr>
          <p:cNvPr id="273416" name="Text Box 8"/>
          <p:cNvSpPr txBox="1">
            <a:spLocks noChangeArrowheads="1"/>
          </p:cNvSpPr>
          <p:nvPr/>
        </p:nvSpPr>
        <p:spPr bwMode="auto">
          <a:xfrm>
            <a:off x="533400" y="3324225"/>
            <a:ext cx="2438400" cy="396875"/>
          </a:xfrm>
          <a:prstGeom prst="rect">
            <a:avLst/>
          </a:prstGeom>
          <a:noFill/>
          <a:ln w="9525">
            <a:noFill/>
            <a:miter lim="800000"/>
            <a:headEnd/>
            <a:tailEnd/>
          </a:ln>
          <a:effectLst/>
        </p:spPr>
        <p:txBody>
          <a:bodyPr>
            <a:spAutoFit/>
          </a:bodyPr>
          <a:lstStyle/>
          <a:p>
            <a:pPr algn="r">
              <a:spcBef>
                <a:spcPct val="50000"/>
              </a:spcBef>
            </a:pPr>
            <a:r>
              <a:rPr lang="de-DE" sz="2000">
                <a:solidFill>
                  <a:srgbClr val="26547C"/>
                </a:solidFill>
              </a:rPr>
              <a:t>Intervention</a:t>
            </a:r>
          </a:p>
        </p:txBody>
      </p:sp>
      <p:sp>
        <p:nvSpPr>
          <p:cNvPr id="273417" name="Text Box 9"/>
          <p:cNvSpPr txBox="1">
            <a:spLocks noChangeArrowheads="1"/>
          </p:cNvSpPr>
          <p:nvPr/>
        </p:nvSpPr>
        <p:spPr bwMode="auto">
          <a:xfrm>
            <a:off x="5508625" y="3284538"/>
            <a:ext cx="2590800" cy="396875"/>
          </a:xfrm>
          <a:prstGeom prst="rect">
            <a:avLst/>
          </a:prstGeom>
          <a:noFill/>
          <a:ln w="9525">
            <a:noFill/>
            <a:miter lim="800000"/>
            <a:headEnd/>
            <a:tailEnd/>
          </a:ln>
          <a:effectLst/>
        </p:spPr>
        <p:txBody>
          <a:bodyPr>
            <a:spAutoFit/>
          </a:bodyPr>
          <a:lstStyle/>
          <a:p>
            <a:pPr>
              <a:spcBef>
                <a:spcPct val="50000"/>
              </a:spcBef>
            </a:pPr>
            <a:r>
              <a:rPr lang="de-DE" sz="2000">
                <a:solidFill>
                  <a:srgbClr val="26547C"/>
                </a:solidFill>
              </a:rPr>
              <a:t>Beobachtung</a:t>
            </a:r>
          </a:p>
        </p:txBody>
      </p:sp>
      <p:sp>
        <p:nvSpPr>
          <p:cNvPr id="273418" name="Text Box 10"/>
          <p:cNvSpPr txBox="1">
            <a:spLocks noChangeArrowheads="1"/>
          </p:cNvSpPr>
          <p:nvPr/>
        </p:nvSpPr>
        <p:spPr bwMode="auto">
          <a:xfrm>
            <a:off x="228600" y="4837113"/>
            <a:ext cx="3962400" cy="1190625"/>
          </a:xfrm>
          <a:prstGeom prst="rect">
            <a:avLst/>
          </a:prstGeom>
          <a:noFill/>
          <a:ln w="9525">
            <a:noFill/>
            <a:miter lim="800000"/>
            <a:headEnd/>
            <a:tailEnd/>
          </a:ln>
          <a:effectLst/>
        </p:spPr>
        <p:txBody>
          <a:bodyPr>
            <a:spAutoFit/>
          </a:bodyPr>
          <a:lstStyle/>
          <a:p>
            <a:pPr>
              <a:spcBef>
                <a:spcPct val="50000"/>
              </a:spcBef>
            </a:pPr>
            <a:r>
              <a:rPr lang="de-DE"/>
              <a:t>Der Faktor wird gezielt eingesetzt und vorgegeben. Wirksamkeit (und Verträglichkeit) in Hinblick auf die Zielerkrankung werden geprüft.</a:t>
            </a:r>
          </a:p>
        </p:txBody>
      </p:sp>
      <p:sp>
        <p:nvSpPr>
          <p:cNvPr id="273419" name="Text Box 11"/>
          <p:cNvSpPr txBox="1">
            <a:spLocks noChangeArrowheads="1"/>
          </p:cNvSpPr>
          <p:nvPr/>
        </p:nvSpPr>
        <p:spPr bwMode="auto">
          <a:xfrm>
            <a:off x="5029200" y="4848225"/>
            <a:ext cx="3962400" cy="1190625"/>
          </a:xfrm>
          <a:prstGeom prst="rect">
            <a:avLst/>
          </a:prstGeom>
          <a:noFill/>
          <a:ln w="9525">
            <a:noFill/>
            <a:miter lim="800000"/>
            <a:headEnd/>
            <a:tailEnd/>
          </a:ln>
          <a:effectLst/>
        </p:spPr>
        <p:txBody>
          <a:bodyPr>
            <a:spAutoFit/>
          </a:bodyPr>
          <a:lstStyle/>
          <a:p>
            <a:pPr>
              <a:spcBef>
                <a:spcPct val="50000"/>
              </a:spcBef>
            </a:pPr>
            <a:r>
              <a:rPr lang="de-DE"/>
              <a:t>Der Faktor wird beobachtet und Zusammenhänge mit bzw. sein Einfluss auf das Auftreten von Krankheit  geprüft.</a:t>
            </a:r>
          </a:p>
        </p:txBody>
      </p:sp>
      <p:sp>
        <p:nvSpPr>
          <p:cNvPr id="273420" name="Rectangle 12"/>
          <p:cNvSpPr>
            <a:spLocks noChangeArrowheads="1"/>
          </p:cNvSpPr>
          <p:nvPr/>
        </p:nvSpPr>
        <p:spPr bwMode="auto">
          <a:xfrm>
            <a:off x="684213" y="620713"/>
            <a:ext cx="7543800" cy="657225"/>
          </a:xfrm>
          <a:prstGeom prst="rect">
            <a:avLst/>
          </a:prstGeom>
          <a:noFill/>
          <a:ln w="9525">
            <a:noFill/>
            <a:miter lim="800000"/>
            <a:headEnd/>
            <a:tailEnd/>
          </a:ln>
          <a:effectLst/>
        </p:spPr>
        <p:txBody>
          <a:bodyPr anchor="ctr"/>
          <a:lstStyle/>
          <a:p>
            <a:r>
              <a:rPr lang="de-DE" sz="3200" dirty="0">
                <a:solidFill>
                  <a:srgbClr val="4F81BD"/>
                </a:solidFill>
                <a:latin typeface="+mj-lt"/>
                <a:ea typeface="+mj-ea"/>
                <a:cs typeface="+mj-cs"/>
              </a:rPr>
              <a:t>Experiment vs. Erhebung 	</a:t>
            </a:r>
            <a:r>
              <a:rPr lang="de-DE" sz="3200" dirty="0">
                <a:solidFill>
                  <a:srgbClr val="000036"/>
                </a:solidFill>
              </a:rPr>
              <a:t>	</a:t>
            </a:r>
          </a:p>
        </p:txBody>
      </p:sp>
      <p:sp>
        <p:nvSpPr>
          <p:cNvPr id="13" name="Datumsplatzhalter 12"/>
          <p:cNvSpPr>
            <a:spLocks noGrp="1"/>
          </p:cNvSpPr>
          <p:nvPr>
            <p:ph type="dt" sz="half" idx="10"/>
          </p:nvPr>
        </p:nvSpPr>
        <p:spPr/>
        <p:txBody>
          <a:bodyPr/>
          <a:lstStyle/>
          <a:p>
            <a:r>
              <a:rPr lang="en-US" smtClean="0"/>
              <a:t>Modul 2.02</a:t>
            </a:r>
            <a:endParaRPr lang="de-DE" altLang="en-US" dirty="0"/>
          </a:p>
        </p:txBody>
      </p:sp>
    </p:spTree>
    <p:extLst>
      <p:ext uri="{BB962C8B-B14F-4D97-AF65-F5344CB8AC3E}">
        <p14:creationId xmlns:p14="http://schemas.microsoft.com/office/powerpoint/2010/main" val="35954533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Deskription quantitativer Daten</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34</a:t>
            </a:fld>
            <a:endParaRPr lang="de-DE" altLang="en-US"/>
          </a:p>
        </p:txBody>
      </p:sp>
      <p:pic>
        <p:nvPicPr>
          <p:cNvPr id="7" name="Picture 2" descr="D:\WORK\PEARSON\000 FOLIEN\4100\JPG\4100-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149080"/>
            <a:ext cx="5622925"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WORK\PEARSON\000 FOLIEN\4100\JPG\4100-35a.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72277" y="1988840"/>
            <a:ext cx="38695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2977582"/>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Kohortenstudie</a:t>
            </a:r>
            <a:r>
              <a:rPr lang="de-DE" dirty="0" smtClean="0"/>
              <a:t/>
            </a:r>
            <a:br>
              <a:rPr lang="de-DE" dirty="0" smtClean="0"/>
            </a:b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340</a:t>
            </a:fld>
            <a:endParaRPr lang="de-DE" altLang="en-US"/>
          </a:p>
        </p:txBody>
      </p:sp>
      <p:pic>
        <p:nvPicPr>
          <p:cNvPr id="7" name="Picture 2" descr="D:\WORK\PEARSON\000 FOLIEN\4100\JPG\4100-39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2348880"/>
            <a:ext cx="8396973"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5561865"/>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Kohortenstudie</a:t>
            </a:r>
            <a:r>
              <a:rPr lang="de-DE" dirty="0" smtClean="0"/>
              <a:t/>
            </a:r>
            <a:br>
              <a:rPr lang="de-DE" dirty="0" smtClean="0"/>
            </a:b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341</a:t>
            </a:fld>
            <a:endParaRPr lang="de-DE" altLang="en-US"/>
          </a:p>
        </p:txBody>
      </p:sp>
      <p:pic>
        <p:nvPicPr>
          <p:cNvPr id="8" name="Picture 2" descr="D:\WORK\PEARSON\000 FOLIEN\4100\JPG\4100-39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2492896"/>
            <a:ext cx="8190704" cy="288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4379339"/>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ußzeilenplatzhalter 4"/>
          <p:cNvSpPr>
            <a:spLocks noGrp="1"/>
          </p:cNvSpPr>
          <p:nvPr>
            <p:ph type="ftr" sz="quarter" idx="11"/>
          </p:nvPr>
        </p:nvSpPr>
        <p:spPr/>
        <p:txBody>
          <a:bodyPr/>
          <a:lstStyle/>
          <a:p>
            <a:r>
              <a:rPr lang="de-DE" altLang="en-US"/>
              <a:t>hanno.ulmer@i-med.ac.at</a:t>
            </a:r>
          </a:p>
        </p:txBody>
      </p:sp>
      <p:sp>
        <p:nvSpPr>
          <p:cNvPr id="22" name="Foliennummernplatzhalter 5"/>
          <p:cNvSpPr>
            <a:spLocks noGrp="1"/>
          </p:cNvSpPr>
          <p:nvPr>
            <p:ph type="sldNum" sz="quarter" idx="12"/>
          </p:nvPr>
        </p:nvSpPr>
        <p:spPr/>
        <p:txBody>
          <a:bodyPr/>
          <a:lstStyle/>
          <a:p>
            <a:r>
              <a:rPr lang="de-DE" altLang="en-US"/>
              <a:t>Seite </a:t>
            </a:r>
            <a:fld id="{EE638F10-C31D-4158-82C4-CEE8F975A39D}" type="slidenum">
              <a:rPr lang="de-DE" altLang="en-US"/>
              <a:pPr/>
              <a:t>342</a:t>
            </a:fld>
            <a:endParaRPr lang="de-DE" altLang="en-US"/>
          </a:p>
        </p:txBody>
      </p:sp>
      <p:sp>
        <p:nvSpPr>
          <p:cNvPr id="283652" name="Rectangle 4"/>
          <p:cNvSpPr>
            <a:spLocks noChangeArrowheads="1"/>
          </p:cNvSpPr>
          <p:nvPr/>
        </p:nvSpPr>
        <p:spPr bwMode="auto">
          <a:xfrm>
            <a:off x="539552" y="404664"/>
            <a:ext cx="8029575" cy="657225"/>
          </a:xfrm>
          <a:prstGeom prst="rect">
            <a:avLst/>
          </a:prstGeom>
          <a:noFill/>
          <a:ln w="9525">
            <a:noFill/>
            <a:miter lim="800000"/>
            <a:headEnd/>
            <a:tailEnd/>
          </a:ln>
          <a:effectLst/>
        </p:spPr>
        <p:txBody>
          <a:bodyPr anchor="ctr"/>
          <a:lstStyle/>
          <a:p>
            <a:r>
              <a:rPr lang="en-US" sz="4000" dirty="0" err="1">
                <a:solidFill>
                  <a:srgbClr val="4F81BD"/>
                </a:solidFill>
                <a:latin typeface="+mj-lt"/>
                <a:ea typeface="+mj-ea"/>
                <a:cs typeface="+mj-cs"/>
              </a:rPr>
              <a:t>Kohorten</a:t>
            </a:r>
            <a:r>
              <a:rPr lang="en-US" sz="4000" dirty="0">
                <a:solidFill>
                  <a:srgbClr val="4F81BD"/>
                </a:solidFill>
                <a:latin typeface="+mj-lt"/>
                <a:ea typeface="+mj-ea"/>
                <a:cs typeface="+mj-cs"/>
              </a:rPr>
              <a:t> </a:t>
            </a:r>
            <a:r>
              <a:rPr lang="en-US" sz="4000" dirty="0" err="1">
                <a:solidFill>
                  <a:srgbClr val="4F81BD"/>
                </a:solidFill>
                <a:latin typeface="+mj-lt"/>
                <a:ea typeface="+mj-ea"/>
                <a:cs typeface="+mj-cs"/>
              </a:rPr>
              <a:t>Studie</a:t>
            </a:r>
            <a:r>
              <a:rPr lang="en-US" sz="4000" dirty="0">
                <a:solidFill>
                  <a:srgbClr val="4F81BD"/>
                </a:solidFill>
                <a:latin typeface="+mj-lt"/>
                <a:ea typeface="+mj-ea"/>
                <a:cs typeface="+mj-cs"/>
              </a:rPr>
              <a:t>: </a:t>
            </a:r>
            <a:endParaRPr lang="en-US" sz="4000" dirty="0" smtClean="0">
              <a:solidFill>
                <a:srgbClr val="4F81BD"/>
              </a:solidFill>
              <a:latin typeface="+mj-lt"/>
              <a:ea typeface="+mj-ea"/>
              <a:cs typeface="+mj-cs"/>
            </a:endParaRPr>
          </a:p>
          <a:p>
            <a:r>
              <a:rPr lang="en-US" sz="4000" dirty="0" smtClean="0">
                <a:solidFill>
                  <a:srgbClr val="4F81BD"/>
                </a:solidFill>
                <a:latin typeface="+mj-lt"/>
                <a:ea typeface="+mj-ea"/>
                <a:cs typeface="+mj-cs"/>
              </a:rPr>
              <a:t>Framingham </a:t>
            </a:r>
            <a:r>
              <a:rPr lang="en-US" sz="4000" dirty="0">
                <a:solidFill>
                  <a:srgbClr val="4F81BD"/>
                </a:solidFill>
                <a:latin typeface="+mj-lt"/>
                <a:ea typeface="+mj-ea"/>
                <a:cs typeface="+mj-cs"/>
              </a:rPr>
              <a:t>Heart Study</a:t>
            </a:r>
            <a:endParaRPr lang="de-DE" sz="4000" dirty="0">
              <a:solidFill>
                <a:srgbClr val="4F81BD"/>
              </a:solidFill>
              <a:latin typeface="+mj-lt"/>
              <a:ea typeface="+mj-ea"/>
              <a:cs typeface="+mj-cs"/>
            </a:endParaRPr>
          </a:p>
        </p:txBody>
      </p:sp>
      <p:pic>
        <p:nvPicPr>
          <p:cNvPr id="283653" name="Picture 5"/>
          <p:cNvPicPr>
            <a:picLocks noChangeAspect="1" noChangeArrowheads="1"/>
          </p:cNvPicPr>
          <p:nvPr/>
        </p:nvPicPr>
        <p:blipFill>
          <a:blip r:embed="rId3" cstate="print"/>
          <a:srcRect l="72476" t="70033" r="11604" b="9636"/>
          <a:stretch>
            <a:fillRect/>
          </a:stretch>
        </p:blipFill>
        <p:spPr bwMode="auto">
          <a:xfrm>
            <a:off x="6948488" y="4221163"/>
            <a:ext cx="1728787" cy="1655762"/>
          </a:xfrm>
          <a:prstGeom prst="rect">
            <a:avLst/>
          </a:prstGeom>
          <a:noFill/>
          <a:ln w="9525">
            <a:noFill/>
            <a:miter lim="800000"/>
            <a:headEnd/>
            <a:tailEnd/>
          </a:ln>
          <a:effectLst/>
        </p:spPr>
      </p:pic>
      <p:pic>
        <p:nvPicPr>
          <p:cNvPr id="283654" name="Picture 6"/>
          <p:cNvPicPr>
            <a:picLocks noChangeAspect="1" noChangeArrowheads="1"/>
          </p:cNvPicPr>
          <p:nvPr/>
        </p:nvPicPr>
        <p:blipFill>
          <a:blip r:embed="rId3" cstate="print"/>
          <a:srcRect l="16780" t="49037" r="15952" b="36195"/>
          <a:stretch>
            <a:fillRect/>
          </a:stretch>
        </p:blipFill>
        <p:spPr bwMode="auto">
          <a:xfrm>
            <a:off x="0" y="2565400"/>
            <a:ext cx="8893175" cy="935038"/>
          </a:xfrm>
          <a:prstGeom prst="rect">
            <a:avLst/>
          </a:prstGeom>
          <a:noFill/>
          <a:ln w="9525">
            <a:noFill/>
            <a:miter lim="800000"/>
            <a:headEnd/>
            <a:tailEnd/>
          </a:ln>
          <a:effectLst/>
        </p:spPr>
      </p:pic>
      <p:sp>
        <p:nvSpPr>
          <p:cNvPr id="283655" name="Rectangle 7"/>
          <p:cNvSpPr>
            <a:spLocks noChangeArrowheads="1"/>
          </p:cNvSpPr>
          <p:nvPr/>
        </p:nvSpPr>
        <p:spPr bwMode="auto">
          <a:xfrm>
            <a:off x="395288" y="1773238"/>
            <a:ext cx="6624637" cy="779462"/>
          </a:xfrm>
          <a:prstGeom prst="rect">
            <a:avLst/>
          </a:prstGeom>
          <a:noFill/>
          <a:ln w="9525">
            <a:noFill/>
            <a:miter lim="800000"/>
            <a:headEnd/>
            <a:tailEnd/>
          </a:ln>
          <a:effectLst/>
        </p:spPr>
        <p:txBody>
          <a:bodyPr>
            <a:spAutoFit/>
          </a:bodyPr>
          <a:lstStyle/>
          <a:p>
            <a:pPr eaLnBrk="0" hangingPunct="0">
              <a:spcBef>
                <a:spcPct val="50000"/>
              </a:spcBef>
            </a:pPr>
            <a:r>
              <a:rPr lang="de-DE"/>
              <a:t>1948	Rekrutierung von 5209 gesunden Probanden (30-62J)</a:t>
            </a:r>
          </a:p>
          <a:p>
            <a:pPr eaLnBrk="0" hangingPunct="0">
              <a:spcBef>
                <a:spcPct val="50000"/>
              </a:spcBef>
            </a:pPr>
            <a:endParaRPr lang="de-DE"/>
          </a:p>
        </p:txBody>
      </p:sp>
      <p:sp>
        <p:nvSpPr>
          <p:cNvPr id="283656" name="Line 8"/>
          <p:cNvSpPr>
            <a:spLocks noChangeShapeType="1"/>
          </p:cNvSpPr>
          <p:nvPr/>
        </p:nvSpPr>
        <p:spPr bwMode="auto">
          <a:xfrm>
            <a:off x="2022475" y="3500438"/>
            <a:ext cx="0" cy="433387"/>
          </a:xfrm>
          <a:prstGeom prst="line">
            <a:avLst/>
          </a:prstGeom>
          <a:noFill/>
          <a:ln w="9525">
            <a:solidFill>
              <a:srgbClr val="990033"/>
            </a:solidFill>
            <a:round/>
            <a:headEnd/>
            <a:tailEnd type="triangle" w="med" len="med"/>
          </a:ln>
          <a:effectLst/>
        </p:spPr>
        <p:txBody>
          <a:bodyPr/>
          <a:lstStyle/>
          <a:p>
            <a:endParaRPr lang="en-US"/>
          </a:p>
        </p:txBody>
      </p:sp>
      <p:sp>
        <p:nvSpPr>
          <p:cNvPr id="283657" name="Rectangle 9"/>
          <p:cNvSpPr>
            <a:spLocks noChangeArrowheads="1"/>
          </p:cNvSpPr>
          <p:nvPr/>
        </p:nvSpPr>
        <p:spPr bwMode="auto">
          <a:xfrm>
            <a:off x="1331913" y="4005263"/>
            <a:ext cx="3744912" cy="825500"/>
          </a:xfrm>
          <a:prstGeom prst="rect">
            <a:avLst/>
          </a:prstGeom>
          <a:noFill/>
          <a:ln w="9525">
            <a:noFill/>
            <a:miter lim="800000"/>
            <a:headEnd/>
            <a:tailEnd/>
          </a:ln>
          <a:effectLst/>
        </p:spPr>
        <p:txBody>
          <a:bodyPr>
            <a:spAutoFit/>
          </a:bodyPr>
          <a:lstStyle/>
          <a:p>
            <a:pPr algn="ctr" eaLnBrk="0" hangingPunct="0"/>
            <a:r>
              <a:rPr lang="de-DE" sz="1600"/>
              <a:t>1970</a:t>
            </a:r>
          </a:p>
          <a:p>
            <a:pPr algn="ctr" eaLnBrk="0" hangingPunct="0"/>
            <a:r>
              <a:rPr lang="de-DE" sz="1600"/>
              <a:t>Bluthochdruck </a:t>
            </a:r>
            <a:br>
              <a:rPr lang="de-DE" sz="1600"/>
            </a:br>
            <a:r>
              <a:rPr lang="de-DE" sz="1600">
                <a:cs typeface="Arial" charset="0"/>
              </a:rPr>
              <a:t>↑  Schlaganfall</a:t>
            </a:r>
          </a:p>
        </p:txBody>
      </p:sp>
      <p:sp>
        <p:nvSpPr>
          <p:cNvPr id="283658" name="Rectangle 10"/>
          <p:cNvSpPr>
            <a:spLocks noChangeArrowheads="1"/>
          </p:cNvSpPr>
          <p:nvPr/>
        </p:nvSpPr>
        <p:spPr bwMode="auto">
          <a:xfrm>
            <a:off x="1835150" y="5699125"/>
            <a:ext cx="1943100" cy="825500"/>
          </a:xfrm>
          <a:prstGeom prst="rect">
            <a:avLst/>
          </a:prstGeom>
          <a:noFill/>
          <a:ln w="9525">
            <a:noFill/>
            <a:miter lim="800000"/>
            <a:headEnd/>
            <a:tailEnd/>
          </a:ln>
          <a:effectLst/>
        </p:spPr>
        <p:txBody>
          <a:bodyPr wrap="none">
            <a:spAutoFit/>
          </a:bodyPr>
          <a:lstStyle/>
          <a:p>
            <a:pPr algn="ctr" eaLnBrk="0" hangingPunct="0"/>
            <a:r>
              <a:rPr lang="de-DE" sz="1600"/>
              <a:t>1967</a:t>
            </a:r>
          </a:p>
          <a:p>
            <a:pPr algn="ctr" eaLnBrk="0" hangingPunct="0"/>
            <a:r>
              <a:rPr lang="de-DE" sz="1600"/>
              <a:t>Bewegung </a:t>
            </a:r>
            <a:r>
              <a:rPr lang="de-DE" sz="1600">
                <a:cs typeface="Arial" charset="0"/>
              </a:rPr>
              <a:t>↓ KHK</a:t>
            </a:r>
          </a:p>
          <a:p>
            <a:pPr algn="ctr" eaLnBrk="0" hangingPunct="0"/>
            <a:r>
              <a:rPr lang="de-DE" sz="1600">
                <a:cs typeface="Arial" charset="0"/>
              </a:rPr>
              <a:t>Übergewicht ↑ KHK</a:t>
            </a:r>
          </a:p>
        </p:txBody>
      </p:sp>
      <p:sp>
        <p:nvSpPr>
          <p:cNvPr id="283659" name="Rectangle 11"/>
          <p:cNvSpPr>
            <a:spLocks noChangeArrowheads="1"/>
          </p:cNvSpPr>
          <p:nvPr/>
        </p:nvSpPr>
        <p:spPr bwMode="auto">
          <a:xfrm>
            <a:off x="539750" y="4732338"/>
            <a:ext cx="3311525" cy="581025"/>
          </a:xfrm>
          <a:prstGeom prst="rect">
            <a:avLst/>
          </a:prstGeom>
          <a:noFill/>
          <a:ln w="9525">
            <a:noFill/>
            <a:miter lim="800000"/>
            <a:headEnd/>
            <a:tailEnd/>
          </a:ln>
          <a:effectLst/>
        </p:spPr>
        <p:txBody>
          <a:bodyPr>
            <a:spAutoFit/>
          </a:bodyPr>
          <a:lstStyle/>
          <a:p>
            <a:pPr algn="ctr" eaLnBrk="0" hangingPunct="0"/>
            <a:r>
              <a:rPr lang="de-DE" sz="1600"/>
              <a:t>1961</a:t>
            </a:r>
          </a:p>
          <a:p>
            <a:pPr algn="ctr" eaLnBrk="0" hangingPunct="0"/>
            <a:r>
              <a:rPr lang="de-DE" sz="1600"/>
              <a:t>Cholesterin, Blutdruck </a:t>
            </a:r>
            <a:r>
              <a:rPr lang="de-DE" sz="1600">
                <a:cs typeface="Arial" charset="0"/>
              </a:rPr>
              <a:t>↑ KHK</a:t>
            </a:r>
          </a:p>
        </p:txBody>
      </p:sp>
      <p:sp>
        <p:nvSpPr>
          <p:cNvPr id="283660" name="Rectangle 12"/>
          <p:cNvSpPr>
            <a:spLocks noChangeArrowheads="1"/>
          </p:cNvSpPr>
          <p:nvPr/>
        </p:nvSpPr>
        <p:spPr bwMode="auto">
          <a:xfrm>
            <a:off x="149225" y="4005263"/>
            <a:ext cx="2119313" cy="581025"/>
          </a:xfrm>
          <a:prstGeom prst="rect">
            <a:avLst/>
          </a:prstGeom>
          <a:noFill/>
          <a:ln w="9525">
            <a:noFill/>
            <a:miter lim="800000"/>
            <a:headEnd/>
            <a:tailEnd/>
          </a:ln>
          <a:effectLst/>
        </p:spPr>
        <p:txBody>
          <a:bodyPr>
            <a:spAutoFit/>
          </a:bodyPr>
          <a:lstStyle/>
          <a:p>
            <a:pPr algn="r" eaLnBrk="0" hangingPunct="0"/>
            <a:r>
              <a:rPr lang="de-DE" sz="1600"/>
              <a:t>1960</a:t>
            </a:r>
          </a:p>
          <a:p>
            <a:pPr algn="r" eaLnBrk="0" hangingPunct="0"/>
            <a:r>
              <a:rPr lang="de-DE" sz="1600"/>
              <a:t>Rauchen </a:t>
            </a:r>
            <a:r>
              <a:rPr lang="de-DE" sz="1600">
                <a:cs typeface="Arial" charset="0"/>
              </a:rPr>
              <a:t>↑ KHK</a:t>
            </a:r>
          </a:p>
        </p:txBody>
      </p:sp>
      <p:sp>
        <p:nvSpPr>
          <p:cNvPr id="283661" name="Rectangle 13"/>
          <p:cNvSpPr>
            <a:spLocks noChangeArrowheads="1"/>
          </p:cNvSpPr>
          <p:nvPr/>
        </p:nvSpPr>
        <p:spPr bwMode="auto">
          <a:xfrm>
            <a:off x="2484438" y="5157788"/>
            <a:ext cx="2879725" cy="581025"/>
          </a:xfrm>
          <a:prstGeom prst="rect">
            <a:avLst/>
          </a:prstGeom>
          <a:noFill/>
          <a:ln w="9525">
            <a:noFill/>
            <a:miter lim="800000"/>
            <a:headEnd/>
            <a:tailEnd/>
          </a:ln>
          <a:effectLst/>
        </p:spPr>
        <p:txBody>
          <a:bodyPr>
            <a:spAutoFit/>
          </a:bodyPr>
          <a:lstStyle/>
          <a:p>
            <a:pPr algn="ctr" eaLnBrk="0" hangingPunct="0"/>
            <a:r>
              <a:rPr lang="de-DE" sz="1600"/>
              <a:t>1976</a:t>
            </a:r>
          </a:p>
          <a:p>
            <a:pPr algn="ctr" eaLnBrk="0" hangingPunct="0"/>
            <a:r>
              <a:rPr lang="de-DE" sz="1600"/>
              <a:t>Menopause </a:t>
            </a:r>
            <a:r>
              <a:rPr lang="de-DE" sz="1600">
                <a:cs typeface="Arial" charset="0"/>
              </a:rPr>
              <a:t>↑ KHK</a:t>
            </a:r>
          </a:p>
        </p:txBody>
      </p:sp>
      <p:sp>
        <p:nvSpPr>
          <p:cNvPr id="283662" name="Rectangle 14"/>
          <p:cNvSpPr>
            <a:spLocks noChangeArrowheads="1"/>
          </p:cNvSpPr>
          <p:nvPr/>
        </p:nvSpPr>
        <p:spPr bwMode="auto">
          <a:xfrm>
            <a:off x="3924300" y="4005263"/>
            <a:ext cx="3384550" cy="825500"/>
          </a:xfrm>
          <a:prstGeom prst="rect">
            <a:avLst/>
          </a:prstGeom>
          <a:noFill/>
          <a:ln w="9525">
            <a:noFill/>
            <a:miter lim="800000"/>
            <a:headEnd/>
            <a:tailEnd/>
          </a:ln>
          <a:effectLst/>
        </p:spPr>
        <p:txBody>
          <a:bodyPr>
            <a:spAutoFit/>
          </a:bodyPr>
          <a:lstStyle/>
          <a:p>
            <a:pPr eaLnBrk="0" hangingPunct="0"/>
            <a:r>
              <a:rPr lang="de-DE" sz="1600"/>
              <a:t>1978</a:t>
            </a:r>
          </a:p>
          <a:p>
            <a:pPr eaLnBrk="0" hangingPunct="0"/>
            <a:r>
              <a:rPr lang="de-DE" sz="1600"/>
              <a:t>Psychosoziale </a:t>
            </a:r>
            <a:br>
              <a:rPr lang="de-DE" sz="1600"/>
            </a:br>
            <a:r>
              <a:rPr lang="de-DE" sz="1600"/>
              <a:t>Faktoren </a:t>
            </a:r>
            <a:r>
              <a:rPr lang="de-DE" sz="1600">
                <a:cs typeface="Arial" charset="0"/>
              </a:rPr>
              <a:t>↑ KHK</a:t>
            </a:r>
          </a:p>
        </p:txBody>
      </p:sp>
      <p:sp>
        <p:nvSpPr>
          <p:cNvPr id="283663" name="Rectangle 15"/>
          <p:cNvSpPr>
            <a:spLocks noChangeArrowheads="1"/>
          </p:cNvSpPr>
          <p:nvPr/>
        </p:nvSpPr>
        <p:spPr bwMode="auto">
          <a:xfrm>
            <a:off x="5076825" y="5008563"/>
            <a:ext cx="2447925" cy="581025"/>
          </a:xfrm>
          <a:prstGeom prst="rect">
            <a:avLst/>
          </a:prstGeom>
          <a:noFill/>
          <a:ln w="9525">
            <a:noFill/>
            <a:miter lim="800000"/>
            <a:headEnd/>
            <a:tailEnd/>
          </a:ln>
          <a:effectLst/>
        </p:spPr>
        <p:txBody>
          <a:bodyPr>
            <a:spAutoFit/>
          </a:bodyPr>
          <a:lstStyle/>
          <a:p>
            <a:pPr eaLnBrk="0" hangingPunct="0"/>
            <a:r>
              <a:rPr lang="de-DE" sz="1600"/>
              <a:t>1988</a:t>
            </a:r>
          </a:p>
          <a:p>
            <a:pPr eaLnBrk="0" hangingPunct="0"/>
            <a:r>
              <a:rPr lang="de-DE" sz="1600"/>
              <a:t>HDL </a:t>
            </a:r>
            <a:r>
              <a:rPr lang="de-DE" sz="1600">
                <a:cs typeface="Arial" charset="0"/>
              </a:rPr>
              <a:t>↓ KHK</a:t>
            </a:r>
          </a:p>
        </p:txBody>
      </p:sp>
      <p:sp>
        <p:nvSpPr>
          <p:cNvPr id="283664" name="Line 16"/>
          <p:cNvSpPr>
            <a:spLocks noChangeShapeType="1"/>
          </p:cNvSpPr>
          <p:nvPr/>
        </p:nvSpPr>
        <p:spPr bwMode="auto">
          <a:xfrm>
            <a:off x="3203575" y="3500438"/>
            <a:ext cx="0" cy="433387"/>
          </a:xfrm>
          <a:prstGeom prst="line">
            <a:avLst/>
          </a:prstGeom>
          <a:noFill/>
          <a:ln w="9525">
            <a:solidFill>
              <a:srgbClr val="990033"/>
            </a:solidFill>
            <a:round/>
            <a:headEnd/>
            <a:tailEnd type="triangle" w="med" len="med"/>
          </a:ln>
          <a:effectLst/>
        </p:spPr>
        <p:txBody>
          <a:bodyPr/>
          <a:lstStyle/>
          <a:p>
            <a:endParaRPr lang="en-US"/>
          </a:p>
        </p:txBody>
      </p:sp>
      <p:sp>
        <p:nvSpPr>
          <p:cNvPr id="283665" name="Line 17"/>
          <p:cNvSpPr>
            <a:spLocks noChangeShapeType="1"/>
          </p:cNvSpPr>
          <p:nvPr/>
        </p:nvSpPr>
        <p:spPr bwMode="auto">
          <a:xfrm>
            <a:off x="4140200" y="3500438"/>
            <a:ext cx="0" cy="433387"/>
          </a:xfrm>
          <a:prstGeom prst="line">
            <a:avLst/>
          </a:prstGeom>
          <a:noFill/>
          <a:ln w="9525">
            <a:solidFill>
              <a:srgbClr val="990033"/>
            </a:solidFill>
            <a:round/>
            <a:headEnd/>
            <a:tailEnd type="triangle" w="med" len="med"/>
          </a:ln>
          <a:effectLst/>
        </p:spPr>
        <p:txBody>
          <a:bodyPr/>
          <a:lstStyle/>
          <a:p>
            <a:endParaRPr lang="en-US"/>
          </a:p>
        </p:txBody>
      </p:sp>
      <p:sp>
        <p:nvSpPr>
          <p:cNvPr id="283666" name="Line 18"/>
          <p:cNvSpPr>
            <a:spLocks noChangeShapeType="1"/>
          </p:cNvSpPr>
          <p:nvPr/>
        </p:nvSpPr>
        <p:spPr bwMode="auto">
          <a:xfrm>
            <a:off x="5364163" y="3500438"/>
            <a:ext cx="0" cy="1512887"/>
          </a:xfrm>
          <a:prstGeom prst="line">
            <a:avLst/>
          </a:prstGeom>
          <a:noFill/>
          <a:ln w="9525">
            <a:solidFill>
              <a:srgbClr val="990033"/>
            </a:solidFill>
            <a:round/>
            <a:headEnd/>
            <a:tailEnd type="triangle" w="med" len="med"/>
          </a:ln>
          <a:effectLst/>
        </p:spPr>
        <p:txBody>
          <a:bodyPr/>
          <a:lstStyle/>
          <a:p>
            <a:endParaRPr lang="en-US"/>
          </a:p>
        </p:txBody>
      </p:sp>
      <p:sp>
        <p:nvSpPr>
          <p:cNvPr id="283667" name="Line 19"/>
          <p:cNvSpPr>
            <a:spLocks noChangeShapeType="1"/>
          </p:cNvSpPr>
          <p:nvPr/>
        </p:nvSpPr>
        <p:spPr bwMode="auto">
          <a:xfrm>
            <a:off x="2166938" y="3487738"/>
            <a:ext cx="0" cy="1236662"/>
          </a:xfrm>
          <a:prstGeom prst="line">
            <a:avLst/>
          </a:prstGeom>
          <a:noFill/>
          <a:ln w="9525">
            <a:solidFill>
              <a:srgbClr val="990033"/>
            </a:solidFill>
            <a:round/>
            <a:headEnd/>
            <a:tailEnd type="triangle" w="med" len="med"/>
          </a:ln>
          <a:effectLst/>
        </p:spPr>
        <p:txBody>
          <a:bodyPr/>
          <a:lstStyle/>
          <a:p>
            <a:endParaRPr lang="en-US"/>
          </a:p>
        </p:txBody>
      </p:sp>
      <p:sp>
        <p:nvSpPr>
          <p:cNvPr id="283668" name="Line 20"/>
          <p:cNvSpPr>
            <a:spLocks noChangeShapeType="1"/>
          </p:cNvSpPr>
          <p:nvPr/>
        </p:nvSpPr>
        <p:spPr bwMode="auto">
          <a:xfrm>
            <a:off x="2846388" y="3475038"/>
            <a:ext cx="0" cy="2259012"/>
          </a:xfrm>
          <a:prstGeom prst="line">
            <a:avLst/>
          </a:prstGeom>
          <a:noFill/>
          <a:ln w="9525">
            <a:solidFill>
              <a:srgbClr val="990033"/>
            </a:solidFill>
            <a:round/>
            <a:headEnd/>
            <a:tailEnd type="triangle" w="med" len="med"/>
          </a:ln>
          <a:effectLst/>
        </p:spPr>
        <p:txBody>
          <a:bodyPr/>
          <a:lstStyle/>
          <a:p>
            <a:endParaRPr lang="en-US"/>
          </a:p>
        </p:txBody>
      </p:sp>
      <p:sp>
        <p:nvSpPr>
          <p:cNvPr id="283669" name="Line 21"/>
          <p:cNvSpPr>
            <a:spLocks noChangeShapeType="1"/>
          </p:cNvSpPr>
          <p:nvPr/>
        </p:nvSpPr>
        <p:spPr bwMode="auto">
          <a:xfrm>
            <a:off x="3884613" y="3500438"/>
            <a:ext cx="0" cy="1657350"/>
          </a:xfrm>
          <a:prstGeom prst="line">
            <a:avLst/>
          </a:prstGeom>
          <a:noFill/>
          <a:ln w="9525">
            <a:solidFill>
              <a:srgbClr val="990033"/>
            </a:solidFill>
            <a:round/>
            <a:headEnd/>
            <a:tailEnd type="triangle" w="med" len="med"/>
          </a:ln>
          <a:effectLst/>
        </p:spPr>
        <p:txBody>
          <a:bodyPr/>
          <a:lstStyle/>
          <a:p>
            <a:endParaRPr lang="en-US"/>
          </a:p>
        </p:txBody>
      </p:sp>
    </p:spTree>
    <p:extLst>
      <p:ext uri="{BB962C8B-B14F-4D97-AF65-F5344CB8AC3E}">
        <p14:creationId xmlns:p14="http://schemas.microsoft.com/office/powerpoint/2010/main" val="704939463"/>
      </p:ext>
    </p:extLst>
  </p:cSld>
  <p:clrMapOvr>
    <a:masterClrMapping/>
  </p:clrMapOvr>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Fall-</a:t>
            </a:r>
            <a:r>
              <a:rPr lang="de-DE" dirty="0" err="1" smtClean="0"/>
              <a:t>Kontroll</a:t>
            </a:r>
            <a:r>
              <a:rPr lang="de-DE" dirty="0" smtClean="0"/>
              <a:t> Studie</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a:xfrm>
            <a:off x="6518313" y="6381328"/>
            <a:ext cx="2133600" cy="365125"/>
          </a:xfrm>
        </p:spPr>
        <p:txBody>
          <a:bodyPr/>
          <a:lstStyle/>
          <a:p>
            <a:r>
              <a:rPr lang="de-DE" altLang="en-US" smtClean="0"/>
              <a:t>Seite </a:t>
            </a:r>
            <a:fld id="{0D2F5E8F-47EE-403F-B671-2683899C2F18}" type="slidenum">
              <a:rPr lang="de-DE" altLang="en-US" smtClean="0"/>
              <a:pPr/>
              <a:t>343</a:t>
            </a:fld>
            <a:endParaRPr lang="de-DE" altLang="en-US"/>
          </a:p>
        </p:txBody>
      </p:sp>
      <p:pic>
        <p:nvPicPr>
          <p:cNvPr id="7" name="Picture 2" descr="D:\WORK\PEARSON\000 FOLIEN\4100\JPG\4100-39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3" y="2119536"/>
            <a:ext cx="8208913" cy="3443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4205645"/>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D6DB84DA-8C7D-4449-97E4-A0D59F1D2DA2}" type="slidenum">
              <a:rPr lang="de-DE" altLang="en-US"/>
              <a:pPr/>
              <a:t>344</a:t>
            </a:fld>
            <a:endParaRPr lang="de-DE" altLang="en-US"/>
          </a:p>
        </p:txBody>
      </p:sp>
      <p:sp>
        <p:nvSpPr>
          <p:cNvPr id="281604" name="Rectangle 4"/>
          <p:cNvSpPr>
            <a:spLocks noChangeArrowheads="1"/>
          </p:cNvSpPr>
          <p:nvPr/>
        </p:nvSpPr>
        <p:spPr bwMode="auto">
          <a:xfrm>
            <a:off x="539552" y="404664"/>
            <a:ext cx="7543800" cy="657225"/>
          </a:xfrm>
          <a:prstGeom prst="rect">
            <a:avLst/>
          </a:prstGeom>
          <a:noFill/>
          <a:ln w="9525">
            <a:noFill/>
            <a:miter lim="800000"/>
            <a:headEnd/>
            <a:tailEnd/>
          </a:ln>
          <a:effectLst/>
        </p:spPr>
        <p:txBody>
          <a:bodyPr anchor="ctr"/>
          <a:lstStyle/>
          <a:p>
            <a:r>
              <a:rPr lang="de-DE" sz="4000" dirty="0">
                <a:solidFill>
                  <a:srgbClr val="4F81BD"/>
                </a:solidFill>
                <a:latin typeface="+mj-lt"/>
                <a:ea typeface="+mj-ea"/>
                <a:cs typeface="+mj-cs"/>
              </a:rPr>
              <a:t>Fall-</a:t>
            </a:r>
            <a:r>
              <a:rPr lang="de-DE" sz="4000" dirty="0" err="1">
                <a:solidFill>
                  <a:srgbClr val="4F81BD"/>
                </a:solidFill>
                <a:latin typeface="+mj-lt"/>
                <a:ea typeface="+mj-ea"/>
                <a:cs typeface="+mj-cs"/>
              </a:rPr>
              <a:t>Kontroll</a:t>
            </a:r>
            <a:r>
              <a:rPr lang="de-DE" sz="4000" dirty="0">
                <a:solidFill>
                  <a:srgbClr val="4F81BD"/>
                </a:solidFill>
                <a:latin typeface="+mj-lt"/>
                <a:ea typeface="+mj-ea"/>
                <a:cs typeface="+mj-cs"/>
              </a:rPr>
              <a:t> Studie</a:t>
            </a:r>
            <a:r>
              <a:rPr lang="de-DE" sz="4000" dirty="0" smtClean="0">
                <a:solidFill>
                  <a:srgbClr val="4F81BD"/>
                </a:solidFill>
                <a:latin typeface="+mj-lt"/>
                <a:ea typeface="+mj-ea"/>
                <a:cs typeface="+mj-cs"/>
              </a:rPr>
              <a:t>:</a:t>
            </a:r>
          </a:p>
          <a:p>
            <a:r>
              <a:rPr lang="de-DE" sz="2800" dirty="0" smtClean="0">
                <a:solidFill>
                  <a:srgbClr val="4F81BD"/>
                </a:solidFill>
                <a:latin typeface="+mj-lt"/>
                <a:ea typeface="+mj-ea"/>
                <a:cs typeface="+mj-cs"/>
              </a:rPr>
              <a:t>Passivrauchen </a:t>
            </a:r>
            <a:r>
              <a:rPr lang="de-DE" sz="2800" dirty="0">
                <a:solidFill>
                  <a:srgbClr val="4F81BD"/>
                </a:solidFill>
                <a:latin typeface="+mj-lt"/>
                <a:ea typeface="+mj-ea"/>
                <a:cs typeface="+mj-cs"/>
              </a:rPr>
              <a:t>(ETS) und Lungenkrebs</a:t>
            </a:r>
          </a:p>
        </p:txBody>
      </p:sp>
      <p:sp>
        <p:nvSpPr>
          <p:cNvPr id="281605" name="Text Box 5"/>
          <p:cNvSpPr txBox="1">
            <a:spLocks noChangeArrowheads="1"/>
          </p:cNvSpPr>
          <p:nvPr/>
        </p:nvSpPr>
        <p:spPr bwMode="auto">
          <a:xfrm>
            <a:off x="179388" y="6092825"/>
            <a:ext cx="7561262" cy="336550"/>
          </a:xfrm>
          <a:prstGeom prst="rect">
            <a:avLst/>
          </a:prstGeom>
          <a:noFill/>
          <a:ln w="9525">
            <a:noFill/>
            <a:miter lim="800000"/>
            <a:headEnd/>
            <a:tailEnd/>
          </a:ln>
          <a:effectLst/>
        </p:spPr>
        <p:txBody>
          <a:bodyPr>
            <a:spAutoFit/>
          </a:bodyPr>
          <a:lstStyle/>
          <a:p>
            <a:pPr>
              <a:spcBef>
                <a:spcPct val="50000"/>
              </a:spcBef>
            </a:pPr>
            <a:r>
              <a:rPr lang="de-DE" sz="1600"/>
              <a:t>Kreuzer, Krauss, Kreienbrock, Jöckel, Wichmann in AJE, 1999</a:t>
            </a:r>
          </a:p>
        </p:txBody>
      </p:sp>
      <p:pic>
        <p:nvPicPr>
          <p:cNvPr id="281606" name="Picture 6"/>
          <p:cNvPicPr>
            <a:picLocks noChangeAspect="1" noChangeArrowheads="1"/>
          </p:cNvPicPr>
          <p:nvPr/>
        </p:nvPicPr>
        <p:blipFill>
          <a:blip r:embed="rId3" cstate="print"/>
          <a:srcRect b="2371"/>
          <a:stretch>
            <a:fillRect/>
          </a:stretch>
        </p:blipFill>
        <p:spPr bwMode="auto">
          <a:xfrm>
            <a:off x="971550" y="1700213"/>
            <a:ext cx="6904038" cy="4183062"/>
          </a:xfrm>
          <a:prstGeom prst="rect">
            <a:avLst/>
          </a:prstGeom>
          <a:noFill/>
          <a:ln w="9525">
            <a:noFill/>
            <a:miter lim="800000"/>
            <a:headEnd/>
            <a:tailEnd/>
          </a:ln>
          <a:effectLst/>
        </p:spPr>
      </p:pic>
    </p:spTree>
    <p:extLst>
      <p:ext uri="{BB962C8B-B14F-4D97-AF65-F5344CB8AC3E}">
        <p14:creationId xmlns:p14="http://schemas.microsoft.com/office/powerpoint/2010/main" val="1375812692"/>
      </p:ext>
    </p:extLst>
  </p:cSld>
  <p:clrMapOvr>
    <a:masterClrMapping/>
  </p:clrMapOvr>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Datumsplatzhalter 1"/>
          <p:cNvSpPr>
            <a:spLocks noGrp="1"/>
          </p:cNvSpPr>
          <p:nvPr>
            <p:ph type="dt" sz="half" idx="10"/>
          </p:nvPr>
        </p:nvSpPr>
        <p:spPr/>
        <p:txBody>
          <a:bodyPr/>
          <a:lstStyle/>
          <a:p>
            <a:fld id="{AABBE4F8-4A7B-424C-840A-542EC3CBA214}" type="datetime1">
              <a:rPr lang="de-AT"/>
              <a:pPr/>
              <a:t>18.06.2021</a:t>
            </a:fld>
            <a:endParaRPr lang="de-DE" altLang="en-US"/>
          </a:p>
        </p:txBody>
      </p:sp>
      <p:sp>
        <p:nvSpPr>
          <p:cNvPr id="93" name="Fußzeilenplatzhalter 2"/>
          <p:cNvSpPr>
            <a:spLocks noGrp="1"/>
          </p:cNvSpPr>
          <p:nvPr>
            <p:ph type="ftr" sz="quarter" idx="11"/>
          </p:nvPr>
        </p:nvSpPr>
        <p:spPr/>
        <p:txBody>
          <a:bodyPr/>
          <a:lstStyle/>
          <a:p>
            <a:r>
              <a:rPr lang="de-DE" altLang="en-US"/>
              <a:t>hanno.ulmer@i-med.ac.at</a:t>
            </a:r>
          </a:p>
        </p:txBody>
      </p:sp>
      <p:sp>
        <p:nvSpPr>
          <p:cNvPr id="94" name="Foliennummernplatzhalter 3"/>
          <p:cNvSpPr>
            <a:spLocks noGrp="1"/>
          </p:cNvSpPr>
          <p:nvPr>
            <p:ph type="sldNum" sz="quarter" idx="12"/>
          </p:nvPr>
        </p:nvSpPr>
        <p:spPr/>
        <p:txBody>
          <a:bodyPr/>
          <a:lstStyle/>
          <a:p>
            <a:r>
              <a:rPr lang="de-DE" altLang="en-US"/>
              <a:t>Seite </a:t>
            </a:r>
            <a:fld id="{9AE1321D-9A30-449F-AEC0-3514C8474F42}" type="slidenum">
              <a:rPr lang="de-DE" altLang="en-US"/>
              <a:pPr/>
              <a:t>345</a:t>
            </a:fld>
            <a:endParaRPr lang="de-DE" altLang="en-US"/>
          </a:p>
        </p:txBody>
      </p:sp>
      <p:grpSp>
        <p:nvGrpSpPr>
          <p:cNvPr id="2" name="Group 2"/>
          <p:cNvGrpSpPr>
            <a:grpSpLocks/>
          </p:cNvGrpSpPr>
          <p:nvPr/>
        </p:nvGrpSpPr>
        <p:grpSpPr bwMode="auto">
          <a:xfrm>
            <a:off x="152400" y="685800"/>
            <a:ext cx="4267200" cy="609600"/>
            <a:chOff x="96" y="432"/>
            <a:chExt cx="2688" cy="384"/>
          </a:xfrm>
        </p:grpSpPr>
        <p:sp>
          <p:nvSpPr>
            <p:cNvPr id="267267" name="Line 3"/>
            <p:cNvSpPr>
              <a:spLocks noChangeShapeType="1"/>
            </p:cNvSpPr>
            <p:nvPr/>
          </p:nvSpPr>
          <p:spPr bwMode="auto">
            <a:xfrm flipV="1">
              <a:off x="96" y="816"/>
              <a:ext cx="2688" cy="0"/>
            </a:xfrm>
            <a:prstGeom prst="line">
              <a:avLst/>
            </a:prstGeom>
            <a:noFill/>
            <a:ln w="76200">
              <a:pattFill prst="trellis">
                <a:fgClr>
                  <a:srgbClr val="FF3300"/>
                </a:fgClr>
                <a:bgClr>
                  <a:srgbClr val="FFFFFF"/>
                </a:bgClr>
              </a:pattFill>
              <a:round/>
              <a:headEnd/>
              <a:tailEnd type="triangle" w="med" len="med"/>
            </a:ln>
          </p:spPr>
          <p:txBody>
            <a:bodyPr/>
            <a:lstStyle/>
            <a:p>
              <a:endParaRPr lang="en-US"/>
            </a:p>
          </p:txBody>
        </p:sp>
        <p:sp>
          <p:nvSpPr>
            <p:cNvPr id="267268" name="Rectangle 4"/>
            <p:cNvSpPr>
              <a:spLocks noChangeArrowheads="1"/>
            </p:cNvSpPr>
            <p:nvPr/>
          </p:nvSpPr>
          <p:spPr bwMode="auto">
            <a:xfrm>
              <a:off x="384" y="432"/>
              <a:ext cx="1104" cy="288"/>
            </a:xfrm>
            <a:prstGeom prst="rect">
              <a:avLst/>
            </a:prstGeom>
            <a:noFill/>
            <a:ln w="9525">
              <a:noFill/>
              <a:miter lim="800000"/>
              <a:headEnd/>
              <a:tailEnd/>
            </a:ln>
            <a:effectLst/>
          </p:spPr>
          <p:txBody>
            <a:bodyPr>
              <a:spAutoFit/>
            </a:bodyPr>
            <a:lstStyle/>
            <a:p>
              <a:r>
                <a:rPr lang="de-DE" sz="2400" b="1">
                  <a:solidFill>
                    <a:srgbClr val="FF3300"/>
                  </a:solidFill>
                  <a:latin typeface="Comic Sans MS" pitchFamily="66" charset="0"/>
                  <a:cs typeface="Times New Roman" pitchFamily="18" charset="0"/>
                </a:rPr>
                <a:t>prospektiv</a:t>
              </a:r>
              <a:r>
                <a:rPr lang="de-DE" sz="1400">
                  <a:solidFill>
                    <a:srgbClr val="4D4D4D"/>
                  </a:solidFill>
                  <a:latin typeface="Comic Sans MS" pitchFamily="66" charset="0"/>
                </a:rPr>
                <a:t> </a:t>
              </a:r>
              <a:endParaRPr lang="de-DE" sz="2400">
                <a:solidFill>
                  <a:srgbClr val="4D4D4D"/>
                </a:solidFill>
                <a:latin typeface="Comic Sans MS" pitchFamily="66" charset="0"/>
              </a:endParaRPr>
            </a:p>
          </p:txBody>
        </p:sp>
      </p:grpSp>
      <p:grpSp>
        <p:nvGrpSpPr>
          <p:cNvPr id="3" name="Group 5"/>
          <p:cNvGrpSpPr>
            <a:grpSpLocks/>
          </p:cNvGrpSpPr>
          <p:nvPr/>
        </p:nvGrpSpPr>
        <p:grpSpPr bwMode="auto">
          <a:xfrm>
            <a:off x="4648200" y="685800"/>
            <a:ext cx="4267200" cy="609600"/>
            <a:chOff x="2928" y="432"/>
            <a:chExt cx="2688" cy="384"/>
          </a:xfrm>
        </p:grpSpPr>
        <p:sp>
          <p:nvSpPr>
            <p:cNvPr id="267270" name="Line 6"/>
            <p:cNvSpPr>
              <a:spLocks noChangeShapeType="1"/>
            </p:cNvSpPr>
            <p:nvPr/>
          </p:nvSpPr>
          <p:spPr bwMode="auto">
            <a:xfrm>
              <a:off x="2928" y="816"/>
              <a:ext cx="2688" cy="0"/>
            </a:xfrm>
            <a:prstGeom prst="line">
              <a:avLst/>
            </a:prstGeom>
            <a:noFill/>
            <a:ln w="76200">
              <a:pattFill prst="trellis">
                <a:fgClr>
                  <a:srgbClr val="FF3300"/>
                </a:fgClr>
                <a:bgClr>
                  <a:srgbClr val="FFFFFF"/>
                </a:bgClr>
              </a:pattFill>
              <a:round/>
              <a:headEnd type="triangle" w="med" len="med"/>
              <a:tailEnd/>
            </a:ln>
          </p:spPr>
          <p:txBody>
            <a:bodyPr/>
            <a:lstStyle/>
            <a:p>
              <a:endParaRPr lang="en-US"/>
            </a:p>
          </p:txBody>
        </p:sp>
        <p:sp>
          <p:nvSpPr>
            <p:cNvPr id="267271" name="Rectangle 7"/>
            <p:cNvSpPr>
              <a:spLocks noChangeArrowheads="1"/>
            </p:cNvSpPr>
            <p:nvPr/>
          </p:nvSpPr>
          <p:spPr bwMode="auto">
            <a:xfrm>
              <a:off x="4176" y="432"/>
              <a:ext cx="1344" cy="288"/>
            </a:xfrm>
            <a:prstGeom prst="rect">
              <a:avLst/>
            </a:prstGeom>
            <a:noFill/>
            <a:ln w="9525">
              <a:noFill/>
              <a:miter lim="800000"/>
              <a:headEnd/>
              <a:tailEnd/>
            </a:ln>
            <a:effectLst/>
          </p:spPr>
          <p:txBody>
            <a:bodyPr>
              <a:spAutoFit/>
            </a:bodyPr>
            <a:lstStyle/>
            <a:p>
              <a:r>
                <a:rPr lang="de-DE" sz="2400" b="1">
                  <a:solidFill>
                    <a:srgbClr val="FF3300"/>
                  </a:solidFill>
                  <a:latin typeface="Comic Sans MS" pitchFamily="66" charset="0"/>
                  <a:cs typeface="Times New Roman" pitchFamily="18" charset="0"/>
                </a:rPr>
                <a:t>retrospektiv</a:t>
              </a:r>
              <a:r>
                <a:rPr lang="de-DE" sz="1400">
                  <a:solidFill>
                    <a:srgbClr val="4D4D4D"/>
                  </a:solidFill>
                  <a:latin typeface="Comic Sans MS" pitchFamily="66" charset="0"/>
                </a:rPr>
                <a:t> </a:t>
              </a:r>
              <a:endParaRPr lang="de-DE" sz="2400">
                <a:solidFill>
                  <a:srgbClr val="4D4D4D"/>
                </a:solidFill>
                <a:latin typeface="Comic Sans MS" pitchFamily="66" charset="0"/>
              </a:endParaRPr>
            </a:p>
          </p:txBody>
        </p:sp>
      </p:grpSp>
      <p:sp>
        <p:nvSpPr>
          <p:cNvPr id="267272" name="Rectangle 8"/>
          <p:cNvSpPr>
            <a:spLocks noChangeArrowheads="1"/>
          </p:cNvSpPr>
          <p:nvPr/>
        </p:nvSpPr>
        <p:spPr bwMode="auto">
          <a:xfrm>
            <a:off x="533400" y="106363"/>
            <a:ext cx="3124200" cy="579437"/>
          </a:xfrm>
          <a:prstGeom prst="rect">
            <a:avLst/>
          </a:prstGeom>
          <a:noFill/>
          <a:ln w="9525">
            <a:noFill/>
            <a:miter lim="800000"/>
            <a:headEnd/>
            <a:tailEnd/>
          </a:ln>
          <a:effectLst/>
        </p:spPr>
        <p:txBody>
          <a:bodyPr>
            <a:spAutoFit/>
          </a:bodyPr>
          <a:lstStyle/>
          <a:p>
            <a:r>
              <a:rPr lang="de-DE" sz="3200" b="1">
                <a:solidFill>
                  <a:srgbClr val="4D4D4D"/>
                </a:solidFill>
                <a:latin typeface="Comic Sans MS" pitchFamily="66" charset="0"/>
                <a:cs typeface="Times New Roman" pitchFamily="18" charset="0"/>
              </a:rPr>
              <a:t>Kohortenstudie</a:t>
            </a:r>
            <a:r>
              <a:rPr lang="de-DE" sz="3200">
                <a:solidFill>
                  <a:srgbClr val="4D4D4D"/>
                </a:solidFill>
                <a:latin typeface="Comic Sans MS" pitchFamily="66" charset="0"/>
              </a:rPr>
              <a:t> </a:t>
            </a:r>
          </a:p>
        </p:txBody>
      </p:sp>
      <p:sp>
        <p:nvSpPr>
          <p:cNvPr id="267273" name="Rectangle 9"/>
          <p:cNvSpPr>
            <a:spLocks noChangeArrowheads="1"/>
          </p:cNvSpPr>
          <p:nvPr/>
        </p:nvSpPr>
        <p:spPr bwMode="auto">
          <a:xfrm>
            <a:off x="4876800" y="106363"/>
            <a:ext cx="4495800" cy="579437"/>
          </a:xfrm>
          <a:prstGeom prst="rect">
            <a:avLst/>
          </a:prstGeom>
          <a:noFill/>
          <a:ln w="9525">
            <a:noFill/>
            <a:miter lim="800000"/>
            <a:headEnd/>
            <a:tailEnd/>
          </a:ln>
          <a:effectLst/>
        </p:spPr>
        <p:txBody>
          <a:bodyPr>
            <a:spAutoFit/>
          </a:bodyPr>
          <a:lstStyle/>
          <a:p>
            <a:r>
              <a:rPr lang="de-DE" sz="3200" b="1">
                <a:solidFill>
                  <a:srgbClr val="4D4D4D"/>
                </a:solidFill>
                <a:latin typeface="Comic Sans MS" pitchFamily="66" charset="0"/>
                <a:cs typeface="Times New Roman" pitchFamily="18" charset="0"/>
              </a:rPr>
              <a:t>Fall-Kontroll-Studie</a:t>
            </a:r>
            <a:r>
              <a:rPr lang="de-DE" sz="3200">
                <a:solidFill>
                  <a:srgbClr val="4D4D4D"/>
                </a:solidFill>
                <a:latin typeface="Comic Sans MS" pitchFamily="66" charset="0"/>
              </a:rPr>
              <a:t> </a:t>
            </a:r>
          </a:p>
        </p:txBody>
      </p:sp>
      <p:grpSp>
        <p:nvGrpSpPr>
          <p:cNvPr id="4" name="Group 10"/>
          <p:cNvGrpSpPr>
            <a:grpSpLocks/>
          </p:cNvGrpSpPr>
          <p:nvPr/>
        </p:nvGrpSpPr>
        <p:grpSpPr bwMode="auto">
          <a:xfrm>
            <a:off x="1371600" y="1585913"/>
            <a:ext cx="1981200" cy="2300287"/>
            <a:chOff x="864" y="999"/>
            <a:chExt cx="1248" cy="1449"/>
          </a:xfrm>
        </p:grpSpPr>
        <p:sp>
          <p:nvSpPr>
            <p:cNvPr id="267275" name="Line 11"/>
            <p:cNvSpPr>
              <a:spLocks noChangeShapeType="1"/>
            </p:cNvSpPr>
            <p:nvPr/>
          </p:nvSpPr>
          <p:spPr bwMode="auto">
            <a:xfrm flipH="1" flipV="1">
              <a:off x="908" y="1278"/>
              <a:ext cx="4" cy="882"/>
            </a:xfrm>
            <a:prstGeom prst="line">
              <a:avLst/>
            </a:prstGeom>
            <a:noFill/>
            <a:ln w="28575">
              <a:solidFill>
                <a:srgbClr val="000000"/>
              </a:solidFill>
              <a:round/>
              <a:headEnd/>
              <a:tailEnd/>
            </a:ln>
          </p:spPr>
          <p:txBody>
            <a:bodyPr/>
            <a:lstStyle/>
            <a:p>
              <a:endParaRPr lang="en-US"/>
            </a:p>
          </p:txBody>
        </p:sp>
        <p:sp>
          <p:nvSpPr>
            <p:cNvPr id="267276" name="Rectangle 12"/>
            <p:cNvSpPr>
              <a:spLocks noChangeArrowheads="1"/>
            </p:cNvSpPr>
            <p:nvPr/>
          </p:nvSpPr>
          <p:spPr bwMode="auto">
            <a:xfrm>
              <a:off x="864" y="999"/>
              <a:ext cx="1056" cy="250"/>
            </a:xfrm>
            <a:prstGeom prst="rect">
              <a:avLst/>
            </a:prstGeom>
            <a:noFill/>
            <a:ln w="9525">
              <a:noFill/>
              <a:miter lim="800000"/>
              <a:headEnd/>
              <a:tailEnd/>
            </a:ln>
            <a:effectLst/>
          </p:spPr>
          <p:txBody>
            <a:bodyPr>
              <a:spAutoFit/>
            </a:bodyPr>
            <a:lstStyle/>
            <a:p>
              <a:r>
                <a:rPr lang="de-DE" sz="2000" b="1">
                  <a:solidFill>
                    <a:srgbClr val="4D4D4D"/>
                  </a:solidFill>
                  <a:latin typeface="Arial Narrow" pitchFamily="34" charset="0"/>
                  <a:cs typeface="Times New Roman" pitchFamily="18" charset="0"/>
                </a:rPr>
                <a:t>Risikofaktor +</a:t>
              </a:r>
              <a:endParaRPr lang="de-DE" sz="2000">
                <a:solidFill>
                  <a:srgbClr val="4D4D4D"/>
                </a:solidFill>
                <a:latin typeface="Arial Narrow" pitchFamily="34" charset="0"/>
              </a:endParaRPr>
            </a:p>
          </p:txBody>
        </p:sp>
        <p:sp>
          <p:nvSpPr>
            <p:cNvPr id="267277" name="Rectangle 13"/>
            <p:cNvSpPr>
              <a:spLocks noChangeArrowheads="1"/>
            </p:cNvSpPr>
            <p:nvPr/>
          </p:nvSpPr>
          <p:spPr bwMode="auto">
            <a:xfrm>
              <a:off x="864" y="2198"/>
              <a:ext cx="1248" cy="250"/>
            </a:xfrm>
            <a:prstGeom prst="rect">
              <a:avLst/>
            </a:prstGeom>
            <a:noFill/>
            <a:ln w="9525">
              <a:noFill/>
              <a:miter lim="800000"/>
              <a:headEnd/>
              <a:tailEnd/>
            </a:ln>
            <a:effectLst/>
          </p:spPr>
          <p:txBody>
            <a:bodyPr>
              <a:spAutoFit/>
            </a:bodyPr>
            <a:lstStyle/>
            <a:p>
              <a:r>
                <a:rPr lang="de-DE" sz="2000" b="1">
                  <a:solidFill>
                    <a:srgbClr val="4D4D4D"/>
                  </a:solidFill>
                  <a:latin typeface="Arial Narrow" pitchFamily="34" charset="0"/>
                  <a:cs typeface="Times New Roman" pitchFamily="18" charset="0"/>
                </a:rPr>
                <a:t>Risikofaktor</a:t>
              </a:r>
              <a:r>
                <a:rPr lang="de-DE" sz="2000">
                  <a:solidFill>
                    <a:srgbClr val="4D4D4D"/>
                  </a:solidFill>
                  <a:latin typeface="Arial Narrow" pitchFamily="34" charset="0"/>
                  <a:cs typeface="Times New Roman" pitchFamily="18" charset="0"/>
                </a:rPr>
                <a:t> </a:t>
              </a:r>
              <a:r>
                <a:rPr lang="de-DE" sz="2000" b="1">
                  <a:solidFill>
                    <a:srgbClr val="4D4D4D"/>
                  </a:solidFill>
                  <a:cs typeface="Times New Roman" pitchFamily="18" charset="0"/>
                </a:rPr>
                <a:t>-</a:t>
              </a:r>
            </a:p>
          </p:txBody>
        </p:sp>
      </p:grpSp>
      <p:grpSp>
        <p:nvGrpSpPr>
          <p:cNvPr id="5" name="Group 14"/>
          <p:cNvGrpSpPr>
            <a:grpSpLocks/>
          </p:cNvGrpSpPr>
          <p:nvPr/>
        </p:nvGrpSpPr>
        <p:grpSpPr bwMode="auto">
          <a:xfrm>
            <a:off x="1449388" y="1508125"/>
            <a:ext cx="3046412" cy="2530475"/>
            <a:chOff x="913" y="950"/>
            <a:chExt cx="1919" cy="1594"/>
          </a:xfrm>
        </p:grpSpPr>
        <p:sp>
          <p:nvSpPr>
            <p:cNvPr id="267279" name="Line 15"/>
            <p:cNvSpPr>
              <a:spLocks noChangeShapeType="1"/>
            </p:cNvSpPr>
            <p:nvPr/>
          </p:nvSpPr>
          <p:spPr bwMode="auto">
            <a:xfrm flipV="1">
              <a:off x="1763" y="1021"/>
              <a:ext cx="344" cy="252"/>
            </a:xfrm>
            <a:prstGeom prst="line">
              <a:avLst/>
            </a:prstGeom>
            <a:noFill/>
            <a:ln w="28575">
              <a:solidFill>
                <a:srgbClr val="000000"/>
              </a:solidFill>
              <a:round/>
              <a:headEnd/>
              <a:tailEnd type="triangle" w="med" len="med"/>
            </a:ln>
          </p:spPr>
          <p:txBody>
            <a:bodyPr/>
            <a:lstStyle/>
            <a:p>
              <a:endParaRPr lang="en-US"/>
            </a:p>
          </p:txBody>
        </p:sp>
        <p:sp>
          <p:nvSpPr>
            <p:cNvPr id="267280" name="Line 16"/>
            <p:cNvSpPr>
              <a:spLocks noChangeShapeType="1"/>
            </p:cNvSpPr>
            <p:nvPr/>
          </p:nvSpPr>
          <p:spPr bwMode="auto">
            <a:xfrm>
              <a:off x="1764" y="1284"/>
              <a:ext cx="340" cy="288"/>
            </a:xfrm>
            <a:prstGeom prst="line">
              <a:avLst/>
            </a:prstGeom>
            <a:noFill/>
            <a:ln w="28575">
              <a:solidFill>
                <a:srgbClr val="000000"/>
              </a:solidFill>
              <a:round/>
              <a:headEnd/>
              <a:tailEnd type="triangle" w="med" len="med"/>
            </a:ln>
          </p:spPr>
          <p:txBody>
            <a:bodyPr/>
            <a:lstStyle/>
            <a:p>
              <a:endParaRPr lang="en-US"/>
            </a:p>
          </p:txBody>
        </p:sp>
        <p:sp>
          <p:nvSpPr>
            <p:cNvPr id="267281" name="Line 17"/>
            <p:cNvSpPr>
              <a:spLocks noChangeShapeType="1"/>
            </p:cNvSpPr>
            <p:nvPr/>
          </p:nvSpPr>
          <p:spPr bwMode="auto">
            <a:xfrm flipV="1">
              <a:off x="1773" y="1872"/>
              <a:ext cx="339" cy="276"/>
            </a:xfrm>
            <a:prstGeom prst="line">
              <a:avLst/>
            </a:prstGeom>
            <a:noFill/>
            <a:ln w="28575">
              <a:solidFill>
                <a:srgbClr val="000000"/>
              </a:solidFill>
              <a:round/>
              <a:headEnd/>
              <a:tailEnd type="triangle" w="med" len="med"/>
            </a:ln>
          </p:spPr>
          <p:txBody>
            <a:bodyPr/>
            <a:lstStyle/>
            <a:p>
              <a:endParaRPr lang="en-US"/>
            </a:p>
          </p:txBody>
        </p:sp>
        <p:sp>
          <p:nvSpPr>
            <p:cNvPr id="267282" name="Line 18"/>
            <p:cNvSpPr>
              <a:spLocks noChangeShapeType="1"/>
            </p:cNvSpPr>
            <p:nvPr/>
          </p:nvSpPr>
          <p:spPr bwMode="auto">
            <a:xfrm>
              <a:off x="1776" y="2160"/>
              <a:ext cx="329" cy="180"/>
            </a:xfrm>
            <a:prstGeom prst="line">
              <a:avLst/>
            </a:prstGeom>
            <a:noFill/>
            <a:ln w="28575">
              <a:solidFill>
                <a:srgbClr val="000000"/>
              </a:solidFill>
              <a:round/>
              <a:headEnd/>
              <a:tailEnd type="triangle" w="med" len="med"/>
            </a:ln>
          </p:spPr>
          <p:txBody>
            <a:bodyPr/>
            <a:lstStyle/>
            <a:p>
              <a:endParaRPr lang="en-US"/>
            </a:p>
          </p:txBody>
        </p:sp>
        <p:sp>
          <p:nvSpPr>
            <p:cNvPr id="267283" name="Line 19"/>
            <p:cNvSpPr>
              <a:spLocks noChangeShapeType="1"/>
            </p:cNvSpPr>
            <p:nvPr/>
          </p:nvSpPr>
          <p:spPr bwMode="auto">
            <a:xfrm flipH="1">
              <a:off x="918" y="1278"/>
              <a:ext cx="841" cy="0"/>
            </a:xfrm>
            <a:prstGeom prst="line">
              <a:avLst/>
            </a:prstGeom>
            <a:noFill/>
            <a:ln w="28575">
              <a:solidFill>
                <a:srgbClr val="000000"/>
              </a:solidFill>
              <a:round/>
              <a:headEnd/>
              <a:tailEnd/>
            </a:ln>
          </p:spPr>
          <p:txBody>
            <a:bodyPr/>
            <a:lstStyle/>
            <a:p>
              <a:endParaRPr lang="en-US"/>
            </a:p>
          </p:txBody>
        </p:sp>
        <p:sp>
          <p:nvSpPr>
            <p:cNvPr id="267284" name="Line 20"/>
            <p:cNvSpPr>
              <a:spLocks noChangeShapeType="1"/>
            </p:cNvSpPr>
            <p:nvPr/>
          </p:nvSpPr>
          <p:spPr bwMode="auto">
            <a:xfrm flipH="1">
              <a:off x="913" y="2160"/>
              <a:ext cx="862" cy="0"/>
            </a:xfrm>
            <a:prstGeom prst="line">
              <a:avLst/>
            </a:prstGeom>
            <a:noFill/>
            <a:ln w="28575">
              <a:solidFill>
                <a:srgbClr val="000000"/>
              </a:solidFill>
              <a:round/>
              <a:headEnd/>
              <a:tailEnd/>
            </a:ln>
          </p:spPr>
          <p:txBody>
            <a:bodyPr/>
            <a:lstStyle/>
            <a:p>
              <a:endParaRPr lang="en-US"/>
            </a:p>
          </p:txBody>
        </p:sp>
        <p:sp>
          <p:nvSpPr>
            <p:cNvPr id="267285" name="Rectangle 21"/>
            <p:cNvSpPr>
              <a:spLocks noChangeArrowheads="1"/>
            </p:cNvSpPr>
            <p:nvPr/>
          </p:nvSpPr>
          <p:spPr bwMode="auto">
            <a:xfrm>
              <a:off x="2112" y="950"/>
              <a:ext cx="720" cy="250"/>
            </a:xfrm>
            <a:prstGeom prst="rect">
              <a:avLst/>
            </a:prstGeom>
            <a:noFill/>
            <a:ln w="9525">
              <a:noFill/>
              <a:miter lim="800000"/>
              <a:headEnd/>
              <a:tailEnd/>
            </a:ln>
            <a:effectLst/>
          </p:spPr>
          <p:txBody>
            <a:bodyPr>
              <a:spAutoFit/>
            </a:bodyPr>
            <a:lstStyle/>
            <a:p>
              <a:r>
                <a:rPr lang="de-DE" sz="2000" b="1">
                  <a:solidFill>
                    <a:srgbClr val="4D4D4D"/>
                  </a:solidFill>
                  <a:latin typeface="Arial Narrow" pitchFamily="34" charset="0"/>
                  <a:cs typeface="Times New Roman" pitchFamily="18" charset="0"/>
                </a:rPr>
                <a:t>Krank</a:t>
              </a:r>
              <a:r>
                <a:rPr lang="de-DE" sz="2000">
                  <a:solidFill>
                    <a:srgbClr val="4D4D4D"/>
                  </a:solidFill>
                  <a:latin typeface="Arial Narrow" pitchFamily="34" charset="0"/>
                </a:rPr>
                <a:t> </a:t>
              </a:r>
            </a:p>
          </p:txBody>
        </p:sp>
        <p:sp>
          <p:nvSpPr>
            <p:cNvPr id="267286" name="Rectangle 22"/>
            <p:cNvSpPr>
              <a:spLocks noChangeArrowheads="1"/>
            </p:cNvSpPr>
            <p:nvPr/>
          </p:nvSpPr>
          <p:spPr bwMode="auto">
            <a:xfrm>
              <a:off x="2112" y="1412"/>
              <a:ext cx="720" cy="250"/>
            </a:xfrm>
            <a:prstGeom prst="rect">
              <a:avLst/>
            </a:prstGeom>
            <a:noFill/>
            <a:ln w="9525">
              <a:noFill/>
              <a:miter lim="800000"/>
              <a:headEnd/>
              <a:tailEnd/>
            </a:ln>
            <a:effectLst/>
          </p:spPr>
          <p:txBody>
            <a:bodyPr>
              <a:spAutoFit/>
            </a:bodyPr>
            <a:lstStyle/>
            <a:p>
              <a:r>
                <a:rPr lang="de-DE" sz="2000" b="1">
                  <a:solidFill>
                    <a:srgbClr val="4D4D4D"/>
                  </a:solidFill>
                  <a:latin typeface="Arial Narrow" pitchFamily="34" charset="0"/>
                  <a:cs typeface="Times New Roman" pitchFamily="18" charset="0"/>
                </a:rPr>
                <a:t>Gesund</a:t>
              </a:r>
              <a:r>
                <a:rPr lang="de-DE" sz="2000">
                  <a:solidFill>
                    <a:srgbClr val="4D4D4D"/>
                  </a:solidFill>
                  <a:latin typeface="Arial Narrow" pitchFamily="34" charset="0"/>
                </a:rPr>
                <a:t> </a:t>
              </a:r>
            </a:p>
          </p:txBody>
        </p:sp>
        <p:sp>
          <p:nvSpPr>
            <p:cNvPr id="267287" name="Rectangle 23"/>
            <p:cNvSpPr>
              <a:spLocks noChangeArrowheads="1"/>
            </p:cNvSpPr>
            <p:nvPr/>
          </p:nvSpPr>
          <p:spPr bwMode="auto">
            <a:xfrm>
              <a:off x="2064" y="2294"/>
              <a:ext cx="768" cy="250"/>
            </a:xfrm>
            <a:prstGeom prst="rect">
              <a:avLst/>
            </a:prstGeom>
            <a:noFill/>
            <a:ln w="9525">
              <a:noFill/>
              <a:miter lim="800000"/>
              <a:headEnd/>
              <a:tailEnd/>
            </a:ln>
            <a:effectLst/>
          </p:spPr>
          <p:txBody>
            <a:bodyPr>
              <a:spAutoFit/>
            </a:bodyPr>
            <a:lstStyle/>
            <a:p>
              <a:r>
                <a:rPr lang="de-DE" sz="2000" b="1">
                  <a:solidFill>
                    <a:srgbClr val="4D4D4D"/>
                  </a:solidFill>
                  <a:latin typeface="Arial Narrow" pitchFamily="34" charset="0"/>
                  <a:cs typeface="Times New Roman" pitchFamily="18" charset="0"/>
                </a:rPr>
                <a:t>Gesund</a:t>
              </a:r>
              <a:r>
                <a:rPr lang="de-DE" sz="2000">
                  <a:solidFill>
                    <a:srgbClr val="4D4D4D"/>
                  </a:solidFill>
                  <a:latin typeface="Arial Narrow" pitchFamily="34" charset="0"/>
                </a:rPr>
                <a:t> </a:t>
              </a:r>
            </a:p>
          </p:txBody>
        </p:sp>
        <p:sp>
          <p:nvSpPr>
            <p:cNvPr id="267288" name="Rectangle 24"/>
            <p:cNvSpPr>
              <a:spLocks noChangeArrowheads="1"/>
            </p:cNvSpPr>
            <p:nvPr/>
          </p:nvSpPr>
          <p:spPr bwMode="auto">
            <a:xfrm>
              <a:off x="2112" y="1766"/>
              <a:ext cx="720" cy="250"/>
            </a:xfrm>
            <a:prstGeom prst="rect">
              <a:avLst/>
            </a:prstGeom>
            <a:noFill/>
            <a:ln w="9525">
              <a:noFill/>
              <a:miter lim="800000"/>
              <a:headEnd/>
              <a:tailEnd/>
            </a:ln>
            <a:effectLst/>
          </p:spPr>
          <p:txBody>
            <a:bodyPr>
              <a:spAutoFit/>
            </a:bodyPr>
            <a:lstStyle/>
            <a:p>
              <a:r>
                <a:rPr lang="de-DE" sz="2000" b="1">
                  <a:solidFill>
                    <a:srgbClr val="4D4D4D"/>
                  </a:solidFill>
                  <a:latin typeface="Arial Narrow" pitchFamily="34" charset="0"/>
                  <a:cs typeface="Times New Roman" pitchFamily="18" charset="0"/>
                </a:rPr>
                <a:t>Krank</a:t>
              </a:r>
              <a:r>
                <a:rPr lang="de-DE" sz="2000">
                  <a:solidFill>
                    <a:srgbClr val="4D4D4D"/>
                  </a:solidFill>
                  <a:latin typeface="Arial Narrow" pitchFamily="34" charset="0"/>
                </a:rPr>
                <a:t> </a:t>
              </a:r>
            </a:p>
          </p:txBody>
        </p:sp>
      </p:grpSp>
      <p:grpSp>
        <p:nvGrpSpPr>
          <p:cNvPr id="6" name="Group 25"/>
          <p:cNvGrpSpPr>
            <a:grpSpLocks/>
          </p:cNvGrpSpPr>
          <p:nvPr/>
        </p:nvGrpSpPr>
        <p:grpSpPr bwMode="auto">
          <a:xfrm>
            <a:off x="4800600" y="1600200"/>
            <a:ext cx="2849563" cy="2586038"/>
            <a:chOff x="3024" y="1008"/>
            <a:chExt cx="1795" cy="1629"/>
          </a:xfrm>
        </p:grpSpPr>
        <p:sp>
          <p:nvSpPr>
            <p:cNvPr id="267290" name="Line 26"/>
            <p:cNvSpPr>
              <a:spLocks noChangeShapeType="1"/>
            </p:cNvSpPr>
            <p:nvPr/>
          </p:nvSpPr>
          <p:spPr bwMode="auto">
            <a:xfrm>
              <a:off x="4032" y="1144"/>
              <a:ext cx="780" cy="180"/>
            </a:xfrm>
            <a:prstGeom prst="line">
              <a:avLst/>
            </a:prstGeom>
            <a:noFill/>
            <a:ln w="28575">
              <a:solidFill>
                <a:srgbClr val="000000"/>
              </a:solidFill>
              <a:round/>
              <a:headEnd type="triangle" w="med" len="med"/>
              <a:tailEnd/>
            </a:ln>
          </p:spPr>
          <p:txBody>
            <a:bodyPr/>
            <a:lstStyle/>
            <a:p>
              <a:endParaRPr lang="en-US"/>
            </a:p>
          </p:txBody>
        </p:sp>
        <p:sp>
          <p:nvSpPr>
            <p:cNvPr id="267291" name="Line 27"/>
            <p:cNvSpPr>
              <a:spLocks noChangeShapeType="1"/>
            </p:cNvSpPr>
            <p:nvPr/>
          </p:nvSpPr>
          <p:spPr bwMode="auto">
            <a:xfrm flipV="1">
              <a:off x="4033" y="1326"/>
              <a:ext cx="786" cy="210"/>
            </a:xfrm>
            <a:prstGeom prst="line">
              <a:avLst/>
            </a:prstGeom>
            <a:noFill/>
            <a:ln w="28575">
              <a:solidFill>
                <a:srgbClr val="000000"/>
              </a:solidFill>
              <a:round/>
              <a:headEnd type="triangle" w="med" len="med"/>
              <a:tailEnd/>
            </a:ln>
          </p:spPr>
          <p:txBody>
            <a:bodyPr/>
            <a:lstStyle/>
            <a:p>
              <a:endParaRPr lang="en-US"/>
            </a:p>
          </p:txBody>
        </p:sp>
        <p:sp>
          <p:nvSpPr>
            <p:cNvPr id="267292" name="Line 28"/>
            <p:cNvSpPr>
              <a:spLocks noChangeShapeType="1"/>
            </p:cNvSpPr>
            <p:nvPr/>
          </p:nvSpPr>
          <p:spPr bwMode="auto">
            <a:xfrm>
              <a:off x="4080" y="2064"/>
              <a:ext cx="732" cy="180"/>
            </a:xfrm>
            <a:prstGeom prst="line">
              <a:avLst/>
            </a:prstGeom>
            <a:noFill/>
            <a:ln w="28575">
              <a:solidFill>
                <a:srgbClr val="000000"/>
              </a:solidFill>
              <a:round/>
              <a:headEnd type="triangle" w="med" len="med"/>
              <a:tailEnd/>
            </a:ln>
          </p:spPr>
          <p:txBody>
            <a:bodyPr/>
            <a:lstStyle/>
            <a:p>
              <a:endParaRPr lang="en-US"/>
            </a:p>
          </p:txBody>
        </p:sp>
        <p:sp>
          <p:nvSpPr>
            <p:cNvPr id="267293" name="Line 29"/>
            <p:cNvSpPr>
              <a:spLocks noChangeShapeType="1"/>
            </p:cNvSpPr>
            <p:nvPr/>
          </p:nvSpPr>
          <p:spPr bwMode="auto">
            <a:xfrm flipV="1">
              <a:off x="4113" y="2246"/>
              <a:ext cx="702" cy="246"/>
            </a:xfrm>
            <a:prstGeom prst="line">
              <a:avLst/>
            </a:prstGeom>
            <a:noFill/>
            <a:ln w="28575">
              <a:solidFill>
                <a:srgbClr val="000000"/>
              </a:solidFill>
              <a:round/>
              <a:headEnd type="triangle" w="med" len="med"/>
              <a:tailEnd/>
            </a:ln>
          </p:spPr>
          <p:txBody>
            <a:bodyPr/>
            <a:lstStyle/>
            <a:p>
              <a:endParaRPr lang="en-US"/>
            </a:p>
          </p:txBody>
        </p:sp>
        <p:sp>
          <p:nvSpPr>
            <p:cNvPr id="267294" name="Rectangle 30"/>
            <p:cNvSpPr>
              <a:spLocks noChangeArrowheads="1"/>
            </p:cNvSpPr>
            <p:nvPr/>
          </p:nvSpPr>
          <p:spPr bwMode="auto">
            <a:xfrm>
              <a:off x="3024" y="1008"/>
              <a:ext cx="1008" cy="250"/>
            </a:xfrm>
            <a:prstGeom prst="rect">
              <a:avLst/>
            </a:prstGeom>
            <a:noFill/>
            <a:ln w="9525">
              <a:noFill/>
              <a:miter lim="800000"/>
              <a:headEnd/>
              <a:tailEnd/>
            </a:ln>
            <a:effectLst/>
          </p:spPr>
          <p:txBody>
            <a:bodyPr>
              <a:spAutoFit/>
            </a:bodyPr>
            <a:lstStyle/>
            <a:p>
              <a:r>
                <a:rPr lang="de-DE" sz="2000" b="1">
                  <a:solidFill>
                    <a:srgbClr val="4D4D4D"/>
                  </a:solidFill>
                  <a:latin typeface="Arial Narrow" pitchFamily="34" charset="0"/>
                  <a:cs typeface="Times New Roman" pitchFamily="18" charset="0"/>
                </a:rPr>
                <a:t>Risikofaktor +</a:t>
              </a:r>
              <a:r>
                <a:rPr lang="de-DE" sz="2000" b="1">
                  <a:solidFill>
                    <a:srgbClr val="4D4D4D"/>
                  </a:solidFill>
                  <a:latin typeface="Arial Narrow" pitchFamily="34" charset="0"/>
                </a:rPr>
                <a:t> </a:t>
              </a:r>
            </a:p>
          </p:txBody>
        </p:sp>
        <p:sp>
          <p:nvSpPr>
            <p:cNvPr id="267295" name="Rectangle 31"/>
            <p:cNvSpPr>
              <a:spLocks noChangeArrowheads="1"/>
            </p:cNvSpPr>
            <p:nvPr/>
          </p:nvSpPr>
          <p:spPr bwMode="auto">
            <a:xfrm>
              <a:off x="3024" y="1402"/>
              <a:ext cx="963" cy="250"/>
            </a:xfrm>
            <a:prstGeom prst="rect">
              <a:avLst/>
            </a:prstGeom>
            <a:noFill/>
            <a:ln w="9525">
              <a:noFill/>
              <a:miter lim="800000"/>
              <a:headEnd/>
              <a:tailEnd/>
            </a:ln>
            <a:effectLst/>
          </p:spPr>
          <p:txBody>
            <a:bodyPr wrap="none">
              <a:spAutoFit/>
            </a:bodyPr>
            <a:lstStyle/>
            <a:p>
              <a:r>
                <a:rPr lang="de-DE" sz="2000" b="1">
                  <a:solidFill>
                    <a:srgbClr val="4D4D4D"/>
                  </a:solidFill>
                  <a:latin typeface="Arial Narrow" pitchFamily="34" charset="0"/>
                  <a:cs typeface="Times New Roman" pitchFamily="18" charset="0"/>
                </a:rPr>
                <a:t>Risikofaktor</a:t>
              </a:r>
              <a:r>
                <a:rPr lang="de-DE" sz="2000">
                  <a:solidFill>
                    <a:srgbClr val="FF3300"/>
                  </a:solidFill>
                  <a:latin typeface="Arial Narrow" pitchFamily="34" charset="0"/>
                  <a:cs typeface="Times New Roman" pitchFamily="18" charset="0"/>
                </a:rPr>
                <a:t> </a:t>
              </a:r>
              <a:r>
                <a:rPr lang="de-DE" sz="2000" b="1">
                  <a:solidFill>
                    <a:srgbClr val="4D4D4D"/>
                  </a:solidFill>
                  <a:cs typeface="Times New Roman" pitchFamily="18" charset="0"/>
                </a:rPr>
                <a:t>-</a:t>
              </a:r>
            </a:p>
          </p:txBody>
        </p:sp>
        <p:sp>
          <p:nvSpPr>
            <p:cNvPr id="267296" name="Rectangle 32"/>
            <p:cNvSpPr>
              <a:spLocks noChangeArrowheads="1"/>
            </p:cNvSpPr>
            <p:nvPr/>
          </p:nvSpPr>
          <p:spPr bwMode="auto">
            <a:xfrm>
              <a:off x="3072" y="1958"/>
              <a:ext cx="1008" cy="250"/>
            </a:xfrm>
            <a:prstGeom prst="rect">
              <a:avLst/>
            </a:prstGeom>
            <a:noFill/>
            <a:ln w="9525">
              <a:noFill/>
              <a:miter lim="800000"/>
              <a:headEnd/>
              <a:tailEnd/>
            </a:ln>
            <a:effectLst/>
          </p:spPr>
          <p:txBody>
            <a:bodyPr>
              <a:spAutoFit/>
            </a:bodyPr>
            <a:lstStyle/>
            <a:p>
              <a:r>
                <a:rPr lang="de-DE" sz="2000" b="1">
                  <a:solidFill>
                    <a:srgbClr val="4D4D4D"/>
                  </a:solidFill>
                  <a:latin typeface="Arial Narrow" pitchFamily="34" charset="0"/>
                  <a:cs typeface="Times New Roman" pitchFamily="18" charset="0"/>
                </a:rPr>
                <a:t>Risikofaktor +</a:t>
              </a:r>
              <a:r>
                <a:rPr lang="de-DE" sz="2000" b="1">
                  <a:solidFill>
                    <a:srgbClr val="4D4D4D"/>
                  </a:solidFill>
                  <a:latin typeface="Arial Narrow" pitchFamily="34" charset="0"/>
                </a:rPr>
                <a:t> </a:t>
              </a:r>
            </a:p>
          </p:txBody>
        </p:sp>
        <p:sp>
          <p:nvSpPr>
            <p:cNvPr id="267297" name="Rectangle 33"/>
            <p:cNvSpPr>
              <a:spLocks noChangeArrowheads="1"/>
            </p:cNvSpPr>
            <p:nvPr/>
          </p:nvSpPr>
          <p:spPr bwMode="auto">
            <a:xfrm>
              <a:off x="3072" y="2387"/>
              <a:ext cx="963" cy="250"/>
            </a:xfrm>
            <a:prstGeom prst="rect">
              <a:avLst/>
            </a:prstGeom>
            <a:noFill/>
            <a:ln w="9525">
              <a:noFill/>
              <a:miter lim="800000"/>
              <a:headEnd/>
              <a:tailEnd/>
            </a:ln>
            <a:effectLst/>
          </p:spPr>
          <p:txBody>
            <a:bodyPr wrap="none">
              <a:spAutoFit/>
            </a:bodyPr>
            <a:lstStyle/>
            <a:p>
              <a:r>
                <a:rPr lang="de-DE" sz="2000" b="1">
                  <a:solidFill>
                    <a:srgbClr val="4D4D4D"/>
                  </a:solidFill>
                  <a:latin typeface="Arial Narrow" pitchFamily="34" charset="0"/>
                  <a:cs typeface="Times New Roman" pitchFamily="18" charset="0"/>
                </a:rPr>
                <a:t>Risikofaktor</a:t>
              </a:r>
              <a:r>
                <a:rPr lang="de-DE" sz="2000">
                  <a:solidFill>
                    <a:srgbClr val="4D4D4D"/>
                  </a:solidFill>
                  <a:latin typeface="Arial Narrow" pitchFamily="34" charset="0"/>
                  <a:cs typeface="Times New Roman" pitchFamily="18" charset="0"/>
                </a:rPr>
                <a:t> </a:t>
              </a:r>
              <a:r>
                <a:rPr lang="de-DE" sz="2000" b="1">
                  <a:solidFill>
                    <a:srgbClr val="4D4D4D"/>
                  </a:solidFill>
                  <a:cs typeface="Times New Roman" pitchFamily="18" charset="0"/>
                </a:rPr>
                <a:t>-</a:t>
              </a:r>
            </a:p>
          </p:txBody>
        </p:sp>
      </p:grpSp>
      <p:grpSp>
        <p:nvGrpSpPr>
          <p:cNvPr id="7" name="Group 34"/>
          <p:cNvGrpSpPr>
            <a:grpSpLocks/>
          </p:cNvGrpSpPr>
          <p:nvPr/>
        </p:nvGrpSpPr>
        <p:grpSpPr bwMode="auto">
          <a:xfrm>
            <a:off x="7696200" y="1676400"/>
            <a:ext cx="1371600" cy="2225675"/>
            <a:chOff x="4848" y="1056"/>
            <a:chExt cx="864" cy="1402"/>
          </a:xfrm>
        </p:grpSpPr>
        <p:sp>
          <p:nvSpPr>
            <p:cNvPr id="267299" name="Rectangle 35"/>
            <p:cNvSpPr>
              <a:spLocks noChangeArrowheads="1"/>
            </p:cNvSpPr>
            <p:nvPr/>
          </p:nvSpPr>
          <p:spPr bwMode="auto">
            <a:xfrm>
              <a:off x="4848" y="1056"/>
              <a:ext cx="720" cy="462"/>
            </a:xfrm>
            <a:prstGeom prst="rect">
              <a:avLst/>
            </a:prstGeom>
            <a:noFill/>
            <a:ln w="9525">
              <a:noFill/>
              <a:miter lim="800000"/>
              <a:headEnd/>
              <a:tailEnd/>
            </a:ln>
            <a:effectLst/>
          </p:spPr>
          <p:txBody>
            <a:bodyPr>
              <a:spAutoFit/>
            </a:bodyPr>
            <a:lstStyle/>
            <a:p>
              <a:pPr>
                <a:lnSpc>
                  <a:spcPct val="105000"/>
                </a:lnSpc>
              </a:pPr>
              <a:r>
                <a:rPr lang="de-DE" sz="2000" b="1">
                  <a:solidFill>
                    <a:srgbClr val="4D4D4D"/>
                  </a:solidFill>
                  <a:latin typeface="Arial Narrow" pitchFamily="34" charset="0"/>
                  <a:cs typeface="Times New Roman" pitchFamily="18" charset="0"/>
                </a:rPr>
                <a:t>Fälle</a:t>
              </a:r>
            </a:p>
            <a:p>
              <a:pPr>
                <a:lnSpc>
                  <a:spcPct val="105000"/>
                </a:lnSpc>
              </a:pPr>
              <a:r>
                <a:rPr lang="de-DE" sz="2000" b="1">
                  <a:solidFill>
                    <a:srgbClr val="4D4D4D"/>
                  </a:solidFill>
                  <a:latin typeface="Arial Narrow" pitchFamily="34" charset="0"/>
                  <a:cs typeface="Times New Roman" pitchFamily="18" charset="0"/>
                </a:rPr>
                <a:t>(Krank)</a:t>
              </a:r>
              <a:r>
                <a:rPr lang="de-DE" sz="2000">
                  <a:solidFill>
                    <a:srgbClr val="4D4D4D"/>
                  </a:solidFill>
                  <a:latin typeface="Arial Narrow" pitchFamily="34" charset="0"/>
                </a:rPr>
                <a:t> </a:t>
              </a:r>
            </a:p>
          </p:txBody>
        </p:sp>
        <p:sp>
          <p:nvSpPr>
            <p:cNvPr id="267300" name="Rectangle 36"/>
            <p:cNvSpPr>
              <a:spLocks noChangeArrowheads="1"/>
            </p:cNvSpPr>
            <p:nvPr/>
          </p:nvSpPr>
          <p:spPr bwMode="auto">
            <a:xfrm>
              <a:off x="4848" y="1996"/>
              <a:ext cx="864" cy="462"/>
            </a:xfrm>
            <a:prstGeom prst="rect">
              <a:avLst/>
            </a:prstGeom>
            <a:noFill/>
            <a:ln w="9525">
              <a:noFill/>
              <a:miter lim="800000"/>
              <a:headEnd/>
              <a:tailEnd/>
            </a:ln>
            <a:effectLst/>
          </p:spPr>
          <p:txBody>
            <a:bodyPr>
              <a:spAutoFit/>
            </a:bodyPr>
            <a:lstStyle/>
            <a:p>
              <a:pPr>
                <a:lnSpc>
                  <a:spcPct val="105000"/>
                </a:lnSpc>
              </a:pPr>
              <a:r>
                <a:rPr lang="de-DE" sz="2000" b="1">
                  <a:solidFill>
                    <a:srgbClr val="4D4D4D"/>
                  </a:solidFill>
                  <a:latin typeface="Arial Narrow" pitchFamily="34" charset="0"/>
                  <a:cs typeface="Times New Roman" pitchFamily="18" charset="0"/>
                </a:rPr>
                <a:t>Kontrollen</a:t>
              </a:r>
            </a:p>
            <a:p>
              <a:pPr>
                <a:lnSpc>
                  <a:spcPct val="105000"/>
                </a:lnSpc>
              </a:pPr>
              <a:r>
                <a:rPr lang="de-DE" sz="2000" b="1">
                  <a:solidFill>
                    <a:srgbClr val="4D4D4D"/>
                  </a:solidFill>
                  <a:latin typeface="Arial Narrow" pitchFamily="34" charset="0"/>
                  <a:cs typeface="Times New Roman" pitchFamily="18" charset="0"/>
                </a:rPr>
                <a:t>(Gesund)</a:t>
              </a:r>
              <a:endParaRPr lang="de-DE" sz="2000" b="1">
                <a:solidFill>
                  <a:srgbClr val="4D4D4D"/>
                </a:solidFill>
                <a:latin typeface="Arial Narrow" pitchFamily="34" charset="0"/>
              </a:endParaRPr>
            </a:p>
          </p:txBody>
        </p:sp>
      </p:grpSp>
      <p:sp>
        <p:nvSpPr>
          <p:cNvPr id="267301" name="Line 37"/>
          <p:cNvSpPr>
            <a:spLocks noChangeShapeType="1"/>
          </p:cNvSpPr>
          <p:nvPr/>
        </p:nvSpPr>
        <p:spPr bwMode="auto">
          <a:xfrm>
            <a:off x="4495800" y="0"/>
            <a:ext cx="0" cy="6858000"/>
          </a:xfrm>
          <a:prstGeom prst="line">
            <a:avLst/>
          </a:prstGeom>
          <a:noFill/>
          <a:ln w="9525" cap="rnd">
            <a:solidFill>
              <a:schemeClr val="tx1"/>
            </a:solidFill>
            <a:prstDash val="sysDot"/>
            <a:round/>
            <a:headEnd/>
            <a:tailEnd/>
          </a:ln>
          <a:effectLst/>
        </p:spPr>
        <p:txBody>
          <a:bodyPr/>
          <a:lstStyle/>
          <a:p>
            <a:endParaRPr lang="en-US"/>
          </a:p>
        </p:txBody>
      </p:sp>
      <p:grpSp>
        <p:nvGrpSpPr>
          <p:cNvPr id="8" name="Group 38"/>
          <p:cNvGrpSpPr>
            <a:grpSpLocks/>
          </p:cNvGrpSpPr>
          <p:nvPr/>
        </p:nvGrpSpPr>
        <p:grpSpPr bwMode="auto">
          <a:xfrm>
            <a:off x="76200" y="4343400"/>
            <a:ext cx="4495800" cy="1371600"/>
            <a:chOff x="144" y="2640"/>
            <a:chExt cx="2832" cy="864"/>
          </a:xfrm>
        </p:grpSpPr>
        <p:sp>
          <p:nvSpPr>
            <p:cNvPr id="267303" name="Rectangle 39"/>
            <p:cNvSpPr>
              <a:spLocks noChangeArrowheads="1"/>
            </p:cNvSpPr>
            <p:nvPr/>
          </p:nvSpPr>
          <p:spPr bwMode="auto">
            <a:xfrm>
              <a:off x="1152" y="2640"/>
              <a:ext cx="576" cy="212"/>
            </a:xfrm>
            <a:prstGeom prst="rect">
              <a:avLst/>
            </a:prstGeom>
            <a:noFill/>
            <a:ln w="9525">
              <a:noFill/>
              <a:miter lim="800000"/>
              <a:headEnd/>
              <a:tailEnd/>
            </a:ln>
            <a:effectLst/>
          </p:spPr>
          <p:txBody>
            <a:bodyPr>
              <a:spAutoFit/>
            </a:bodyPr>
            <a:lstStyle/>
            <a:p>
              <a:r>
                <a:rPr lang="de-DE" sz="1600" b="1">
                  <a:solidFill>
                    <a:srgbClr val="4D4D4D"/>
                  </a:solidFill>
                  <a:latin typeface="Comic Sans MS" pitchFamily="66" charset="0"/>
                  <a:cs typeface="Times New Roman" pitchFamily="18" charset="0"/>
                </a:rPr>
                <a:t>Kranke</a:t>
              </a:r>
              <a:r>
                <a:rPr lang="de-DE" sz="1400">
                  <a:solidFill>
                    <a:srgbClr val="4D4D4D"/>
                  </a:solidFill>
                  <a:latin typeface="Comic Sans MS" pitchFamily="66" charset="0"/>
                </a:rPr>
                <a:t> </a:t>
              </a:r>
              <a:endParaRPr lang="de-DE" sz="2400">
                <a:solidFill>
                  <a:srgbClr val="4D4D4D"/>
                </a:solidFill>
                <a:latin typeface="Comic Sans MS" pitchFamily="66" charset="0"/>
              </a:endParaRPr>
            </a:p>
          </p:txBody>
        </p:sp>
        <p:sp>
          <p:nvSpPr>
            <p:cNvPr id="267304" name="Rectangle 40"/>
            <p:cNvSpPr>
              <a:spLocks noChangeArrowheads="1"/>
            </p:cNvSpPr>
            <p:nvPr/>
          </p:nvSpPr>
          <p:spPr bwMode="auto">
            <a:xfrm>
              <a:off x="1728" y="2640"/>
              <a:ext cx="672" cy="212"/>
            </a:xfrm>
            <a:prstGeom prst="rect">
              <a:avLst/>
            </a:prstGeom>
            <a:noFill/>
            <a:ln w="9525">
              <a:noFill/>
              <a:miter lim="800000"/>
              <a:headEnd/>
              <a:tailEnd/>
            </a:ln>
            <a:effectLst/>
          </p:spPr>
          <p:txBody>
            <a:bodyPr>
              <a:spAutoFit/>
            </a:bodyPr>
            <a:lstStyle/>
            <a:p>
              <a:r>
                <a:rPr lang="de-DE" sz="1600" b="1">
                  <a:solidFill>
                    <a:srgbClr val="4D4D4D"/>
                  </a:solidFill>
                  <a:latin typeface="Comic Sans MS" pitchFamily="66" charset="0"/>
                  <a:cs typeface="Times New Roman" pitchFamily="18" charset="0"/>
                </a:rPr>
                <a:t>Gesunde</a:t>
              </a:r>
              <a:r>
                <a:rPr lang="de-DE" sz="1400">
                  <a:solidFill>
                    <a:srgbClr val="4D4D4D"/>
                  </a:solidFill>
                  <a:latin typeface="Comic Sans MS" pitchFamily="66" charset="0"/>
                </a:rPr>
                <a:t> </a:t>
              </a:r>
              <a:endParaRPr lang="de-DE" sz="2400">
                <a:solidFill>
                  <a:srgbClr val="4D4D4D"/>
                </a:solidFill>
                <a:latin typeface="Comic Sans MS" pitchFamily="66" charset="0"/>
              </a:endParaRPr>
            </a:p>
          </p:txBody>
        </p:sp>
        <p:sp>
          <p:nvSpPr>
            <p:cNvPr id="267305" name="Rectangle 41"/>
            <p:cNvSpPr>
              <a:spLocks noChangeArrowheads="1"/>
            </p:cNvSpPr>
            <p:nvPr/>
          </p:nvSpPr>
          <p:spPr bwMode="auto">
            <a:xfrm>
              <a:off x="144" y="2880"/>
              <a:ext cx="1008" cy="231"/>
            </a:xfrm>
            <a:prstGeom prst="rect">
              <a:avLst/>
            </a:prstGeom>
            <a:noFill/>
            <a:ln w="9525">
              <a:noFill/>
              <a:miter lim="800000"/>
              <a:headEnd/>
              <a:tailEnd/>
            </a:ln>
            <a:effectLst/>
          </p:spPr>
          <p:txBody>
            <a:bodyPr>
              <a:spAutoFit/>
            </a:bodyPr>
            <a:lstStyle/>
            <a:p>
              <a:r>
                <a:rPr lang="de-DE" sz="1600" b="1">
                  <a:solidFill>
                    <a:srgbClr val="4D4D4D"/>
                  </a:solidFill>
                  <a:latin typeface="Helvetica" pitchFamily="34" charset="0"/>
                  <a:cs typeface="Times New Roman" pitchFamily="18" charset="0"/>
                </a:rPr>
                <a:t>Risikofaktor </a:t>
              </a:r>
              <a:r>
                <a:rPr lang="de-DE" b="1">
                  <a:solidFill>
                    <a:srgbClr val="4D4D4D"/>
                  </a:solidFill>
                  <a:latin typeface="Helvetica" pitchFamily="34" charset="0"/>
                  <a:cs typeface="Times New Roman" pitchFamily="18" charset="0"/>
                </a:rPr>
                <a:t>+</a:t>
              </a:r>
              <a:r>
                <a:rPr lang="de-DE" b="1">
                  <a:solidFill>
                    <a:srgbClr val="4D4D4D"/>
                  </a:solidFill>
                  <a:latin typeface="Helvetica" pitchFamily="34" charset="0"/>
                </a:rPr>
                <a:t> </a:t>
              </a:r>
            </a:p>
          </p:txBody>
        </p:sp>
        <p:sp>
          <p:nvSpPr>
            <p:cNvPr id="267306" name="Rectangle 42"/>
            <p:cNvSpPr>
              <a:spLocks noChangeArrowheads="1"/>
            </p:cNvSpPr>
            <p:nvPr/>
          </p:nvSpPr>
          <p:spPr bwMode="auto">
            <a:xfrm>
              <a:off x="144" y="3120"/>
              <a:ext cx="956" cy="288"/>
            </a:xfrm>
            <a:prstGeom prst="rect">
              <a:avLst/>
            </a:prstGeom>
            <a:noFill/>
            <a:ln w="9525">
              <a:noFill/>
              <a:miter lim="800000"/>
              <a:headEnd/>
              <a:tailEnd/>
            </a:ln>
            <a:effectLst/>
          </p:spPr>
          <p:txBody>
            <a:bodyPr wrap="none">
              <a:spAutoFit/>
            </a:bodyPr>
            <a:lstStyle/>
            <a:p>
              <a:r>
                <a:rPr lang="de-DE" sz="1600" b="1">
                  <a:solidFill>
                    <a:srgbClr val="4D4D4D"/>
                  </a:solidFill>
                  <a:latin typeface="Helvetica" pitchFamily="34" charset="0"/>
                  <a:cs typeface="Times New Roman" pitchFamily="18" charset="0"/>
                </a:rPr>
                <a:t>Risikofaktor</a:t>
              </a:r>
              <a:r>
                <a:rPr lang="de-DE" sz="1600">
                  <a:solidFill>
                    <a:srgbClr val="4D4D4D"/>
                  </a:solidFill>
                  <a:latin typeface="Helvetica" pitchFamily="34" charset="0"/>
                  <a:cs typeface="Times New Roman" pitchFamily="18" charset="0"/>
                </a:rPr>
                <a:t> </a:t>
              </a:r>
              <a:r>
                <a:rPr lang="de-DE" sz="2400" b="1">
                  <a:solidFill>
                    <a:srgbClr val="4D4D4D"/>
                  </a:solidFill>
                  <a:latin typeface="Helvetica" pitchFamily="34" charset="0"/>
                  <a:cs typeface="Times New Roman" pitchFamily="18" charset="0"/>
                </a:rPr>
                <a:t>-</a:t>
              </a:r>
            </a:p>
          </p:txBody>
        </p:sp>
        <p:sp>
          <p:nvSpPr>
            <p:cNvPr id="267307" name="Rectangle 43"/>
            <p:cNvSpPr>
              <a:spLocks noChangeArrowheads="1"/>
            </p:cNvSpPr>
            <p:nvPr/>
          </p:nvSpPr>
          <p:spPr bwMode="auto">
            <a:xfrm>
              <a:off x="2400" y="2908"/>
              <a:ext cx="576" cy="212"/>
            </a:xfrm>
            <a:prstGeom prst="rect">
              <a:avLst/>
            </a:prstGeom>
            <a:noFill/>
            <a:ln w="9525">
              <a:noFill/>
              <a:miter lim="800000"/>
              <a:headEnd/>
              <a:tailEnd/>
            </a:ln>
            <a:effectLst/>
          </p:spPr>
          <p:txBody>
            <a:bodyPr>
              <a:spAutoFit/>
            </a:bodyPr>
            <a:lstStyle/>
            <a:p>
              <a:r>
                <a:rPr lang="de-DE" sz="1600" b="1">
                  <a:solidFill>
                    <a:srgbClr val="4D4D4D"/>
                  </a:solidFill>
                  <a:latin typeface="Helvetica" pitchFamily="34" charset="0"/>
                  <a:cs typeface="Times New Roman" pitchFamily="18" charset="0"/>
                </a:rPr>
                <a:t>A + B</a:t>
              </a:r>
              <a:r>
                <a:rPr lang="de-DE" sz="1400">
                  <a:solidFill>
                    <a:srgbClr val="4D4D4D"/>
                  </a:solidFill>
                </a:rPr>
                <a:t> </a:t>
              </a:r>
              <a:endParaRPr lang="de-DE" sz="2400">
                <a:solidFill>
                  <a:srgbClr val="4D4D4D"/>
                </a:solidFill>
                <a:latin typeface="Times New Roman" pitchFamily="18" charset="0"/>
              </a:endParaRPr>
            </a:p>
          </p:txBody>
        </p:sp>
        <p:sp>
          <p:nvSpPr>
            <p:cNvPr id="267308" name="Text Box 44"/>
            <p:cNvSpPr txBox="1">
              <a:spLocks noChangeArrowheads="1"/>
            </p:cNvSpPr>
            <p:nvPr/>
          </p:nvSpPr>
          <p:spPr bwMode="auto">
            <a:xfrm>
              <a:off x="1286" y="2911"/>
              <a:ext cx="208" cy="212"/>
            </a:xfrm>
            <a:prstGeom prst="rect">
              <a:avLst/>
            </a:prstGeom>
            <a:noFill/>
            <a:ln w="9525">
              <a:noFill/>
              <a:miter lim="800000"/>
              <a:headEnd/>
              <a:tailEnd/>
            </a:ln>
            <a:effectLst/>
          </p:spPr>
          <p:txBody>
            <a:bodyPr wrap="none">
              <a:spAutoFit/>
            </a:bodyPr>
            <a:lstStyle/>
            <a:p>
              <a:r>
                <a:rPr lang="de-DE" sz="1600" b="1">
                  <a:solidFill>
                    <a:srgbClr val="4D4D4D"/>
                  </a:solidFill>
                </a:rPr>
                <a:t>A</a:t>
              </a:r>
            </a:p>
          </p:txBody>
        </p:sp>
        <p:sp>
          <p:nvSpPr>
            <p:cNvPr id="267309" name="Text Box 45"/>
            <p:cNvSpPr txBox="1">
              <a:spLocks noChangeArrowheads="1"/>
            </p:cNvSpPr>
            <p:nvPr/>
          </p:nvSpPr>
          <p:spPr bwMode="auto">
            <a:xfrm>
              <a:off x="1920" y="2908"/>
              <a:ext cx="208" cy="212"/>
            </a:xfrm>
            <a:prstGeom prst="rect">
              <a:avLst/>
            </a:prstGeom>
            <a:noFill/>
            <a:ln w="9525">
              <a:noFill/>
              <a:miter lim="800000"/>
              <a:headEnd/>
              <a:tailEnd/>
            </a:ln>
            <a:effectLst/>
          </p:spPr>
          <p:txBody>
            <a:bodyPr wrap="none">
              <a:spAutoFit/>
            </a:bodyPr>
            <a:lstStyle/>
            <a:p>
              <a:r>
                <a:rPr lang="de-DE" sz="1600" b="1">
                  <a:solidFill>
                    <a:srgbClr val="4D4D4D"/>
                  </a:solidFill>
                </a:rPr>
                <a:t>B</a:t>
              </a:r>
            </a:p>
          </p:txBody>
        </p:sp>
        <p:sp>
          <p:nvSpPr>
            <p:cNvPr id="267310" name="Text Box 46"/>
            <p:cNvSpPr txBox="1">
              <a:spLocks noChangeArrowheads="1"/>
            </p:cNvSpPr>
            <p:nvPr/>
          </p:nvSpPr>
          <p:spPr bwMode="auto">
            <a:xfrm>
              <a:off x="1296"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C</a:t>
              </a:r>
            </a:p>
          </p:txBody>
        </p:sp>
        <p:sp>
          <p:nvSpPr>
            <p:cNvPr id="267311" name="Text Box 47"/>
            <p:cNvSpPr txBox="1">
              <a:spLocks noChangeArrowheads="1"/>
            </p:cNvSpPr>
            <p:nvPr/>
          </p:nvSpPr>
          <p:spPr bwMode="auto">
            <a:xfrm>
              <a:off x="1920"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D</a:t>
              </a:r>
            </a:p>
          </p:txBody>
        </p:sp>
        <p:sp>
          <p:nvSpPr>
            <p:cNvPr id="267312" name="Rectangle 48"/>
            <p:cNvSpPr>
              <a:spLocks noChangeArrowheads="1"/>
            </p:cNvSpPr>
            <p:nvPr/>
          </p:nvSpPr>
          <p:spPr bwMode="auto">
            <a:xfrm>
              <a:off x="2400" y="3196"/>
              <a:ext cx="576" cy="212"/>
            </a:xfrm>
            <a:prstGeom prst="rect">
              <a:avLst/>
            </a:prstGeom>
            <a:noFill/>
            <a:ln w="9525">
              <a:noFill/>
              <a:miter lim="800000"/>
              <a:headEnd/>
              <a:tailEnd/>
            </a:ln>
            <a:effectLst/>
          </p:spPr>
          <p:txBody>
            <a:bodyPr>
              <a:spAutoFit/>
            </a:bodyPr>
            <a:lstStyle/>
            <a:p>
              <a:r>
                <a:rPr lang="de-DE" sz="1600" b="1">
                  <a:solidFill>
                    <a:srgbClr val="4D4D4D"/>
                  </a:solidFill>
                  <a:latin typeface="Helvetica" pitchFamily="34" charset="0"/>
                  <a:cs typeface="Times New Roman" pitchFamily="18" charset="0"/>
                </a:rPr>
                <a:t>C + D</a:t>
              </a:r>
              <a:r>
                <a:rPr lang="de-DE" sz="1400">
                  <a:solidFill>
                    <a:srgbClr val="4D4D4D"/>
                  </a:solidFill>
                </a:rPr>
                <a:t> </a:t>
              </a:r>
              <a:endParaRPr lang="de-DE" sz="2400">
                <a:solidFill>
                  <a:srgbClr val="4D4D4D"/>
                </a:solidFill>
                <a:latin typeface="Times New Roman" pitchFamily="18" charset="0"/>
              </a:endParaRPr>
            </a:p>
          </p:txBody>
        </p:sp>
        <p:sp>
          <p:nvSpPr>
            <p:cNvPr id="267313" name="Line 49"/>
            <p:cNvSpPr>
              <a:spLocks noChangeShapeType="1"/>
            </p:cNvSpPr>
            <p:nvPr/>
          </p:nvSpPr>
          <p:spPr bwMode="auto">
            <a:xfrm>
              <a:off x="144" y="3168"/>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14" name="Line 50"/>
            <p:cNvSpPr>
              <a:spLocks noChangeShapeType="1"/>
            </p:cNvSpPr>
            <p:nvPr/>
          </p:nvSpPr>
          <p:spPr bwMode="auto">
            <a:xfrm>
              <a:off x="1680"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15" name="Line 51"/>
            <p:cNvSpPr>
              <a:spLocks noChangeShapeType="1"/>
            </p:cNvSpPr>
            <p:nvPr/>
          </p:nvSpPr>
          <p:spPr bwMode="auto">
            <a:xfrm>
              <a:off x="2352"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16" name="Line 52"/>
            <p:cNvSpPr>
              <a:spLocks noChangeShapeType="1"/>
            </p:cNvSpPr>
            <p:nvPr/>
          </p:nvSpPr>
          <p:spPr bwMode="auto">
            <a:xfrm>
              <a:off x="1104"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17" name="Line 53"/>
            <p:cNvSpPr>
              <a:spLocks noChangeShapeType="1"/>
            </p:cNvSpPr>
            <p:nvPr/>
          </p:nvSpPr>
          <p:spPr bwMode="auto">
            <a:xfrm>
              <a:off x="144" y="2880"/>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18" name="Line 54"/>
            <p:cNvSpPr>
              <a:spLocks noChangeShapeType="1"/>
            </p:cNvSpPr>
            <p:nvPr/>
          </p:nvSpPr>
          <p:spPr bwMode="auto">
            <a:xfrm>
              <a:off x="144" y="3504"/>
              <a:ext cx="2688" cy="0"/>
            </a:xfrm>
            <a:prstGeom prst="line">
              <a:avLst/>
            </a:prstGeom>
            <a:noFill/>
            <a:ln w="9525" cap="rnd">
              <a:solidFill>
                <a:schemeClr val="tx1"/>
              </a:solidFill>
              <a:prstDash val="sysDot"/>
              <a:round/>
              <a:headEnd/>
              <a:tailEnd/>
            </a:ln>
            <a:effectLst/>
          </p:spPr>
          <p:txBody>
            <a:bodyPr/>
            <a:lstStyle/>
            <a:p>
              <a:endParaRPr lang="en-US"/>
            </a:p>
          </p:txBody>
        </p:sp>
      </p:grpSp>
      <p:grpSp>
        <p:nvGrpSpPr>
          <p:cNvPr id="9" name="Group 55"/>
          <p:cNvGrpSpPr>
            <a:grpSpLocks/>
          </p:cNvGrpSpPr>
          <p:nvPr/>
        </p:nvGrpSpPr>
        <p:grpSpPr bwMode="auto">
          <a:xfrm>
            <a:off x="4572000" y="4343400"/>
            <a:ext cx="4495800" cy="1371600"/>
            <a:chOff x="144" y="2640"/>
            <a:chExt cx="2832" cy="864"/>
          </a:xfrm>
        </p:grpSpPr>
        <p:sp>
          <p:nvSpPr>
            <p:cNvPr id="267320" name="Rectangle 56"/>
            <p:cNvSpPr>
              <a:spLocks noChangeArrowheads="1"/>
            </p:cNvSpPr>
            <p:nvPr/>
          </p:nvSpPr>
          <p:spPr bwMode="auto">
            <a:xfrm>
              <a:off x="1152" y="2640"/>
              <a:ext cx="576" cy="212"/>
            </a:xfrm>
            <a:prstGeom prst="rect">
              <a:avLst/>
            </a:prstGeom>
            <a:noFill/>
            <a:ln w="9525">
              <a:noFill/>
              <a:miter lim="800000"/>
              <a:headEnd/>
              <a:tailEnd/>
            </a:ln>
            <a:effectLst/>
          </p:spPr>
          <p:txBody>
            <a:bodyPr>
              <a:spAutoFit/>
            </a:bodyPr>
            <a:lstStyle/>
            <a:p>
              <a:r>
                <a:rPr lang="de-DE" sz="1600" b="1">
                  <a:solidFill>
                    <a:srgbClr val="4D4D4D"/>
                  </a:solidFill>
                  <a:latin typeface="Comic Sans MS" pitchFamily="66" charset="0"/>
                  <a:cs typeface="Times New Roman" pitchFamily="18" charset="0"/>
                </a:rPr>
                <a:t>Kranke</a:t>
              </a:r>
              <a:r>
                <a:rPr lang="de-DE" sz="1400">
                  <a:solidFill>
                    <a:srgbClr val="4D4D4D"/>
                  </a:solidFill>
                  <a:latin typeface="Comic Sans MS" pitchFamily="66" charset="0"/>
                </a:rPr>
                <a:t> </a:t>
              </a:r>
              <a:endParaRPr lang="de-DE" sz="2400">
                <a:solidFill>
                  <a:srgbClr val="4D4D4D"/>
                </a:solidFill>
                <a:latin typeface="Comic Sans MS" pitchFamily="66" charset="0"/>
              </a:endParaRPr>
            </a:p>
          </p:txBody>
        </p:sp>
        <p:sp>
          <p:nvSpPr>
            <p:cNvPr id="267321" name="Rectangle 57"/>
            <p:cNvSpPr>
              <a:spLocks noChangeArrowheads="1"/>
            </p:cNvSpPr>
            <p:nvPr/>
          </p:nvSpPr>
          <p:spPr bwMode="auto">
            <a:xfrm>
              <a:off x="1728" y="2640"/>
              <a:ext cx="672" cy="212"/>
            </a:xfrm>
            <a:prstGeom prst="rect">
              <a:avLst/>
            </a:prstGeom>
            <a:noFill/>
            <a:ln w="9525">
              <a:noFill/>
              <a:miter lim="800000"/>
              <a:headEnd/>
              <a:tailEnd/>
            </a:ln>
            <a:effectLst/>
          </p:spPr>
          <p:txBody>
            <a:bodyPr>
              <a:spAutoFit/>
            </a:bodyPr>
            <a:lstStyle/>
            <a:p>
              <a:r>
                <a:rPr lang="de-DE" sz="1600" b="1">
                  <a:solidFill>
                    <a:srgbClr val="4D4D4D"/>
                  </a:solidFill>
                  <a:latin typeface="Comic Sans MS" pitchFamily="66" charset="0"/>
                  <a:cs typeface="Times New Roman" pitchFamily="18" charset="0"/>
                </a:rPr>
                <a:t>Gesunde</a:t>
              </a:r>
              <a:r>
                <a:rPr lang="de-DE" sz="1400">
                  <a:solidFill>
                    <a:srgbClr val="4D4D4D"/>
                  </a:solidFill>
                  <a:latin typeface="Comic Sans MS" pitchFamily="66" charset="0"/>
                </a:rPr>
                <a:t> </a:t>
              </a:r>
              <a:endParaRPr lang="de-DE" sz="2400">
                <a:solidFill>
                  <a:srgbClr val="4D4D4D"/>
                </a:solidFill>
                <a:latin typeface="Comic Sans MS" pitchFamily="66" charset="0"/>
              </a:endParaRPr>
            </a:p>
          </p:txBody>
        </p:sp>
        <p:sp>
          <p:nvSpPr>
            <p:cNvPr id="267322" name="Rectangle 58"/>
            <p:cNvSpPr>
              <a:spLocks noChangeArrowheads="1"/>
            </p:cNvSpPr>
            <p:nvPr/>
          </p:nvSpPr>
          <p:spPr bwMode="auto">
            <a:xfrm>
              <a:off x="144" y="2880"/>
              <a:ext cx="1008" cy="231"/>
            </a:xfrm>
            <a:prstGeom prst="rect">
              <a:avLst/>
            </a:prstGeom>
            <a:noFill/>
            <a:ln w="9525">
              <a:noFill/>
              <a:miter lim="800000"/>
              <a:headEnd/>
              <a:tailEnd/>
            </a:ln>
            <a:effectLst/>
          </p:spPr>
          <p:txBody>
            <a:bodyPr>
              <a:spAutoFit/>
            </a:bodyPr>
            <a:lstStyle/>
            <a:p>
              <a:r>
                <a:rPr lang="de-DE" sz="1600" b="1">
                  <a:solidFill>
                    <a:srgbClr val="4D4D4D"/>
                  </a:solidFill>
                  <a:latin typeface="Helvetica" pitchFamily="34" charset="0"/>
                  <a:cs typeface="Times New Roman" pitchFamily="18" charset="0"/>
                </a:rPr>
                <a:t>Risikofaktor </a:t>
              </a:r>
              <a:r>
                <a:rPr lang="de-DE" b="1">
                  <a:solidFill>
                    <a:srgbClr val="4D4D4D"/>
                  </a:solidFill>
                  <a:latin typeface="Helvetica" pitchFamily="34" charset="0"/>
                  <a:cs typeface="Times New Roman" pitchFamily="18" charset="0"/>
                </a:rPr>
                <a:t>+</a:t>
              </a:r>
              <a:r>
                <a:rPr lang="de-DE" b="1">
                  <a:solidFill>
                    <a:srgbClr val="4D4D4D"/>
                  </a:solidFill>
                  <a:latin typeface="Helvetica" pitchFamily="34" charset="0"/>
                </a:rPr>
                <a:t> </a:t>
              </a:r>
            </a:p>
          </p:txBody>
        </p:sp>
        <p:sp>
          <p:nvSpPr>
            <p:cNvPr id="267323" name="Rectangle 59"/>
            <p:cNvSpPr>
              <a:spLocks noChangeArrowheads="1"/>
            </p:cNvSpPr>
            <p:nvPr/>
          </p:nvSpPr>
          <p:spPr bwMode="auto">
            <a:xfrm>
              <a:off x="144" y="3120"/>
              <a:ext cx="956" cy="288"/>
            </a:xfrm>
            <a:prstGeom prst="rect">
              <a:avLst/>
            </a:prstGeom>
            <a:noFill/>
            <a:ln w="9525">
              <a:noFill/>
              <a:miter lim="800000"/>
              <a:headEnd/>
              <a:tailEnd/>
            </a:ln>
            <a:effectLst/>
          </p:spPr>
          <p:txBody>
            <a:bodyPr wrap="none">
              <a:spAutoFit/>
            </a:bodyPr>
            <a:lstStyle/>
            <a:p>
              <a:r>
                <a:rPr lang="de-DE" sz="1600" b="1">
                  <a:solidFill>
                    <a:srgbClr val="4D4D4D"/>
                  </a:solidFill>
                  <a:latin typeface="Helvetica" pitchFamily="34" charset="0"/>
                  <a:cs typeface="Times New Roman" pitchFamily="18" charset="0"/>
                </a:rPr>
                <a:t>Risikofaktor</a:t>
              </a:r>
              <a:r>
                <a:rPr lang="de-DE" sz="1600">
                  <a:solidFill>
                    <a:srgbClr val="4D4D4D"/>
                  </a:solidFill>
                  <a:latin typeface="Helvetica" pitchFamily="34" charset="0"/>
                  <a:cs typeface="Times New Roman" pitchFamily="18" charset="0"/>
                </a:rPr>
                <a:t> </a:t>
              </a:r>
              <a:r>
                <a:rPr lang="de-DE" sz="2400" b="1">
                  <a:solidFill>
                    <a:srgbClr val="4D4D4D"/>
                  </a:solidFill>
                  <a:latin typeface="Helvetica" pitchFamily="34" charset="0"/>
                  <a:cs typeface="Times New Roman" pitchFamily="18" charset="0"/>
                </a:rPr>
                <a:t>-</a:t>
              </a:r>
            </a:p>
          </p:txBody>
        </p:sp>
        <p:sp>
          <p:nvSpPr>
            <p:cNvPr id="267324" name="Rectangle 60"/>
            <p:cNvSpPr>
              <a:spLocks noChangeArrowheads="1"/>
            </p:cNvSpPr>
            <p:nvPr/>
          </p:nvSpPr>
          <p:spPr bwMode="auto">
            <a:xfrm>
              <a:off x="2400" y="2908"/>
              <a:ext cx="576" cy="212"/>
            </a:xfrm>
            <a:prstGeom prst="rect">
              <a:avLst/>
            </a:prstGeom>
            <a:noFill/>
            <a:ln w="9525">
              <a:noFill/>
              <a:miter lim="800000"/>
              <a:headEnd/>
              <a:tailEnd/>
            </a:ln>
            <a:effectLst/>
          </p:spPr>
          <p:txBody>
            <a:bodyPr>
              <a:spAutoFit/>
            </a:bodyPr>
            <a:lstStyle/>
            <a:p>
              <a:r>
                <a:rPr lang="de-DE" sz="1600" b="1">
                  <a:solidFill>
                    <a:srgbClr val="4D4D4D"/>
                  </a:solidFill>
                  <a:latin typeface="Helvetica" pitchFamily="34" charset="0"/>
                  <a:cs typeface="Times New Roman" pitchFamily="18" charset="0"/>
                </a:rPr>
                <a:t>A + B</a:t>
              </a:r>
              <a:r>
                <a:rPr lang="de-DE" sz="1400">
                  <a:solidFill>
                    <a:srgbClr val="4D4D4D"/>
                  </a:solidFill>
                </a:rPr>
                <a:t> </a:t>
              </a:r>
              <a:endParaRPr lang="de-DE" sz="2400">
                <a:solidFill>
                  <a:srgbClr val="4D4D4D"/>
                </a:solidFill>
                <a:latin typeface="Times New Roman" pitchFamily="18" charset="0"/>
              </a:endParaRPr>
            </a:p>
          </p:txBody>
        </p:sp>
        <p:sp>
          <p:nvSpPr>
            <p:cNvPr id="267325" name="Text Box 61"/>
            <p:cNvSpPr txBox="1">
              <a:spLocks noChangeArrowheads="1"/>
            </p:cNvSpPr>
            <p:nvPr/>
          </p:nvSpPr>
          <p:spPr bwMode="auto">
            <a:xfrm>
              <a:off x="1286" y="2911"/>
              <a:ext cx="208" cy="212"/>
            </a:xfrm>
            <a:prstGeom prst="rect">
              <a:avLst/>
            </a:prstGeom>
            <a:noFill/>
            <a:ln w="9525">
              <a:noFill/>
              <a:miter lim="800000"/>
              <a:headEnd/>
              <a:tailEnd/>
            </a:ln>
            <a:effectLst/>
          </p:spPr>
          <p:txBody>
            <a:bodyPr wrap="none">
              <a:spAutoFit/>
            </a:bodyPr>
            <a:lstStyle/>
            <a:p>
              <a:r>
                <a:rPr lang="de-DE" sz="1600" b="1">
                  <a:solidFill>
                    <a:srgbClr val="4D4D4D"/>
                  </a:solidFill>
                </a:rPr>
                <a:t>A</a:t>
              </a:r>
            </a:p>
          </p:txBody>
        </p:sp>
        <p:sp>
          <p:nvSpPr>
            <p:cNvPr id="267326" name="Text Box 62"/>
            <p:cNvSpPr txBox="1">
              <a:spLocks noChangeArrowheads="1"/>
            </p:cNvSpPr>
            <p:nvPr/>
          </p:nvSpPr>
          <p:spPr bwMode="auto">
            <a:xfrm>
              <a:off x="1920" y="2908"/>
              <a:ext cx="208" cy="212"/>
            </a:xfrm>
            <a:prstGeom prst="rect">
              <a:avLst/>
            </a:prstGeom>
            <a:noFill/>
            <a:ln w="9525">
              <a:noFill/>
              <a:miter lim="800000"/>
              <a:headEnd/>
              <a:tailEnd/>
            </a:ln>
            <a:effectLst/>
          </p:spPr>
          <p:txBody>
            <a:bodyPr wrap="none">
              <a:spAutoFit/>
            </a:bodyPr>
            <a:lstStyle/>
            <a:p>
              <a:r>
                <a:rPr lang="de-DE" sz="1600" b="1">
                  <a:solidFill>
                    <a:srgbClr val="4D4D4D"/>
                  </a:solidFill>
                </a:rPr>
                <a:t>B</a:t>
              </a:r>
            </a:p>
          </p:txBody>
        </p:sp>
        <p:sp>
          <p:nvSpPr>
            <p:cNvPr id="267327" name="Text Box 63"/>
            <p:cNvSpPr txBox="1">
              <a:spLocks noChangeArrowheads="1"/>
            </p:cNvSpPr>
            <p:nvPr/>
          </p:nvSpPr>
          <p:spPr bwMode="auto">
            <a:xfrm>
              <a:off x="1296"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C</a:t>
              </a:r>
            </a:p>
          </p:txBody>
        </p:sp>
        <p:sp>
          <p:nvSpPr>
            <p:cNvPr id="267328" name="Text Box 64"/>
            <p:cNvSpPr txBox="1">
              <a:spLocks noChangeArrowheads="1"/>
            </p:cNvSpPr>
            <p:nvPr/>
          </p:nvSpPr>
          <p:spPr bwMode="auto">
            <a:xfrm>
              <a:off x="1920"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D</a:t>
              </a:r>
            </a:p>
          </p:txBody>
        </p:sp>
        <p:sp>
          <p:nvSpPr>
            <p:cNvPr id="267329" name="Rectangle 65"/>
            <p:cNvSpPr>
              <a:spLocks noChangeArrowheads="1"/>
            </p:cNvSpPr>
            <p:nvPr/>
          </p:nvSpPr>
          <p:spPr bwMode="auto">
            <a:xfrm>
              <a:off x="2400" y="3196"/>
              <a:ext cx="576" cy="212"/>
            </a:xfrm>
            <a:prstGeom prst="rect">
              <a:avLst/>
            </a:prstGeom>
            <a:noFill/>
            <a:ln w="9525">
              <a:noFill/>
              <a:miter lim="800000"/>
              <a:headEnd/>
              <a:tailEnd/>
            </a:ln>
            <a:effectLst/>
          </p:spPr>
          <p:txBody>
            <a:bodyPr>
              <a:spAutoFit/>
            </a:bodyPr>
            <a:lstStyle/>
            <a:p>
              <a:r>
                <a:rPr lang="de-DE" sz="1600" b="1">
                  <a:solidFill>
                    <a:srgbClr val="4D4D4D"/>
                  </a:solidFill>
                  <a:latin typeface="Helvetica" pitchFamily="34" charset="0"/>
                  <a:cs typeface="Times New Roman" pitchFamily="18" charset="0"/>
                </a:rPr>
                <a:t>C + D</a:t>
              </a:r>
              <a:r>
                <a:rPr lang="de-DE" sz="1400">
                  <a:solidFill>
                    <a:srgbClr val="4D4D4D"/>
                  </a:solidFill>
                </a:rPr>
                <a:t> </a:t>
              </a:r>
              <a:endParaRPr lang="de-DE" sz="2400">
                <a:solidFill>
                  <a:srgbClr val="4D4D4D"/>
                </a:solidFill>
                <a:latin typeface="Times New Roman" pitchFamily="18" charset="0"/>
              </a:endParaRPr>
            </a:p>
          </p:txBody>
        </p:sp>
        <p:sp>
          <p:nvSpPr>
            <p:cNvPr id="267330" name="Line 66"/>
            <p:cNvSpPr>
              <a:spLocks noChangeShapeType="1"/>
            </p:cNvSpPr>
            <p:nvPr/>
          </p:nvSpPr>
          <p:spPr bwMode="auto">
            <a:xfrm>
              <a:off x="144" y="3168"/>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31" name="Line 67"/>
            <p:cNvSpPr>
              <a:spLocks noChangeShapeType="1"/>
            </p:cNvSpPr>
            <p:nvPr/>
          </p:nvSpPr>
          <p:spPr bwMode="auto">
            <a:xfrm>
              <a:off x="1680"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32" name="Line 68"/>
            <p:cNvSpPr>
              <a:spLocks noChangeShapeType="1"/>
            </p:cNvSpPr>
            <p:nvPr/>
          </p:nvSpPr>
          <p:spPr bwMode="auto">
            <a:xfrm>
              <a:off x="2352"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33" name="Line 69"/>
            <p:cNvSpPr>
              <a:spLocks noChangeShapeType="1"/>
            </p:cNvSpPr>
            <p:nvPr/>
          </p:nvSpPr>
          <p:spPr bwMode="auto">
            <a:xfrm>
              <a:off x="1104"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34" name="Line 70"/>
            <p:cNvSpPr>
              <a:spLocks noChangeShapeType="1"/>
            </p:cNvSpPr>
            <p:nvPr/>
          </p:nvSpPr>
          <p:spPr bwMode="auto">
            <a:xfrm>
              <a:off x="144" y="2880"/>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35" name="Line 71"/>
            <p:cNvSpPr>
              <a:spLocks noChangeShapeType="1"/>
            </p:cNvSpPr>
            <p:nvPr/>
          </p:nvSpPr>
          <p:spPr bwMode="auto">
            <a:xfrm>
              <a:off x="144" y="3504"/>
              <a:ext cx="2688" cy="0"/>
            </a:xfrm>
            <a:prstGeom prst="line">
              <a:avLst/>
            </a:prstGeom>
            <a:noFill/>
            <a:ln w="9525" cap="rnd">
              <a:solidFill>
                <a:schemeClr val="tx1"/>
              </a:solidFill>
              <a:prstDash val="sysDot"/>
              <a:round/>
              <a:headEnd/>
              <a:tailEnd/>
            </a:ln>
            <a:effectLst/>
          </p:spPr>
          <p:txBody>
            <a:bodyPr/>
            <a:lstStyle/>
            <a:p>
              <a:endParaRPr lang="en-US"/>
            </a:p>
          </p:txBody>
        </p:sp>
      </p:grpSp>
      <p:grpSp>
        <p:nvGrpSpPr>
          <p:cNvPr id="10" name="Group 72"/>
          <p:cNvGrpSpPr>
            <a:grpSpLocks/>
          </p:cNvGrpSpPr>
          <p:nvPr/>
        </p:nvGrpSpPr>
        <p:grpSpPr bwMode="auto">
          <a:xfrm>
            <a:off x="4572000" y="5867400"/>
            <a:ext cx="4637088" cy="838200"/>
            <a:chOff x="2880" y="3648"/>
            <a:chExt cx="2745" cy="528"/>
          </a:xfrm>
        </p:grpSpPr>
        <p:sp>
          <p:nvSpPr>
            <p:cNvPr id="267337" name="Line 73"/>
            <p:cNvSpPr>
              <a:spLocks noChangeShapeType="1"/>
            </p:cNvSpPr>
            <p:nvPr/>
          </p:nvSpPr>
          <p:spPr bwMode="auto">
            <a:xfrm>
              <a:off x="3600" y="3936"/>
              <a:ext cx="1296" cy="0"/>
            </a:xfrm>
            <a:prstGeom prst="line">
              <a:avLst/>
            </a:prstGeom>
            <a:noFill/>
            <a:ln w="3175">
              <a:solidFill>
                <a:schemeClr val="tx1"/>
              </a:solidFill>
              <a:round/>
              <a:headEnd/>
              <a:tailEnd/>
            </a:ln>
            <a:effectLst/>
          </p:spPr>
          <p:txBody>
            <a:bodyPr/>
            <a:lstStyle/>
            <a:p>
              <a:endParaRPr lang="en-US"/>
            </a:p>
          </p:txBody>
        </p:sp>
        <p:sp>
          <p:nvSpPr>
            <p:cNvPr id="267338" name="Line 74"/>
            <p:cNvSpPr>
              <a:spLocks noChangeShapeType="1"/>
            </p:cNvSpPr>
            <p:nvPr/>
          </p:nvSpPr>
          <p:spPr bwMode="auto">
            <a:xfrm>
              <a:off x="5136" y="3936"/>
              <a:ext cx="432" cy="0"/>
            </a:xfrm>
            <a:prstGeom prst="line">
              <a:avLst/>
            </a:prstGeom>
            <a:noFill/>
            <a:ln w="3175">
              <a:solidFill>
                <a:schemeClr val="tx1"/>
              </a:solidFill>
              <a:round/>
              <a:headEnd/>
              <a:tailEnd/>
            </a:ln>
            <a:effectLst/>
          </p:spPr>
          <p:txBody>
            <a:bodyPr/>
            <a:lstStyle/>
            <a:p>
              <a:endParaRPr lang="en-US"/>
            </a:p>
          </p:txBody>
        </p:sp>
        <p:grpSp>
          <p:nvGrpSpPr>
            <p:cNvPr id="11" name="Group 75"/>
            <p:cNvGrpSpPr>
              <a:grpSpLocks/>
            </p:cNvGrpSpPr>
            <p:nvPr/>
          </p:nvGrpSpPr>
          <p:grpSpPr bwMode="auto">
            <a:xfrm>
              <a:off x="2880" y="3648"/>
              <a:ext cx="2745" cy="528"/>
              <a:chOff x="2887" y="3610"/>
              <a:chExt cx="2745" cy="528"/>
            </a:xfrm>
          </p:grpSpPr>
          <p:sp>
            <p:nvSpPr>
              <p:cNvPr id="267340" name="Text Box 76"/>
              <p:cNvSpPr txBox="1">
                <a:spLocks noChangeArrowheads="1"/>
              </p:cNvSpPr>
              <p:nvPr/>
            </p:nvSpPr>
            <p:spPr bwMode="auto">
              <a:xfrm>
                <a:off x="4907" y="3830"/>
                <a:ext cx="216" cy="250"/>
              </a:xfrm>
              <a:prstGeom prst="rect">
                <a:avLst/>
              </a:prstGeom>
              <a:noFill/>
              <a:ln w="9525">
                <a:noFill/>
                <a:miter lim="800000"/>
                <a:headEnd/>
                <a:tailEnd/>
              </a:ln>
              <a:effectLst/>
            </p:spPr>
            <p:txBody>
              <a:bodyPr wrap="none">
                <a:spAutoFit/>
              </a:bodyPr>
              <a:lstStyle/>
              <a:p>
                <a:r>
                  <a:rPr lang="de-DE" sz="2000" b="1">
                    <a:solidFill>
                      <a:srgbClr val="4D4D4D"/>
                    </a:solidFill>
                    <a:latin typeface="Arial Narrow" pitchFamily="34" charset="0"/>
                  </a:rPr>
                  <a:t> =</a:t>
                </a:r>
              </a:p>
            </p:txBody>
          </p:sp>
          <p:sp>
            <p:nvSpPr>
              <p:cNvPr id="267341" name="Text Box 77"/>
              <p:cNvSpPr txBox="1">
                <a:spLocks noChangeArrowheads="1"/>
              </p:cNvSpPr>
              <p:nvPr/>
            </p:nvSpPr>
            <p:spPr bwMode="auto">
              <a:xfrm>
                <a:off x="3564" y="3638"/>
                <a:ext cx="1620" cy="250"/>
              </a:xfrm>
              <a:prstGeom prst="rect">
                <a:avLst/>
              </a:prstGeom>
              <a:noFill/>
              <a:ln w="9525">
                <a:noFill/>
                <a:miter lim="800000"/>
                <a:headEnd/>
                <a:tailEnd/>
              </a:ln>
              <a:effectLst/>
            </p:spPr>
            <p:txBody>
              <a:bodyPr>
                <a:spAutoFit/>
              </a:bodyPr>
              <a:lstStyle/>
              <a:p>
                <a:r>
                  <a:rPr lang="de-DE" sz="2000" b="1">
                    <a:solidFill>
                      <a:srgbClr val="4D4D4D"/>
                    </a:solidFill>
                    <a:latin typeface="Helvetica Condensed" pitchFamily="34" charset="0"/>
                  </a:rPr>
                  <a:t>(A / A+B) / (B / A+B) </a:t>
                </a:r>
              </a:p>
            </p:txBody>
          </p:sp>
          <p:sp>
            <p:nvSpPr>
              <p:cNvPr id="267342" name="Text Box 78"/>
              <p:cNvSpPr txBox="1">
                <a:spLocks noChangeArrowheads="1"/>
              </p:cNvSpPr>
              <p:nvPr/>
            </p:nvSpPr>
            <p:spPr bwMode="auto">
              <a:xfrm>
                <a:off x="3552" y="3888"/>
                <a:ext cx="1632" cy="250"/>
              </a:xfrm>
              <a:prstGeom prst="rect">
                <a:avLst/>
              </a:prstGeom>
              <a:noFill/>
              <a:ln w="9525">
                <a:noFill/>
                <a:miter lim="800000"/>
                <a:headEnd/>
                <a:tailEnd/>
              </a:ln>
              <a:effectLst/>
            </p:spPr>
            <p:txBody>
              <a:bodyPr>
                <a:spAutoFit/>
              </a:bodyPr>
              <a:lstStyle/>
              <a:p>
                <a:r>
                  <a:rPr lang="de-DE" sz="2000" b="1">
                    <a:solidFill>
                      <a:srgbClr val="4D4D4D"/>
                    </a:solidFill>
                    <a:latin typeface="Helvetica Condensed" pitchFamily="34" charset="0"/>
                  </a:rPr>
                  <a:t>(C / C+D) / (D / C+D) </a:t>
                </a:r>
              </a:p>
            </p:txBody>
          </p:sp>
          <p:sp>
            <p:nvSpPr>
              <p:cNvPr id="267343" name="Text Box 79"/>
              <p:cNvSpPr txBox="1">
                <a:spLocks noChangeArrowheads="1"/>
              </p:cNvSpPr>
              <p:nvPr/>
            </p:nvSpPr>
            <p:spPr bwMode="auto">
              <a:xfrm>
                <a:off x="2887" y="3610"/>
                <a:ext cx="535" cy="518"/>
              </a:xfrm>
              <a:prstGeom prst="rect">
                <a:avLst/>
              </a:prstGeom>
              <a:noFill/>
              <a:ln w="9525">
                <a:noFill/>
                <a:miter lim="800000"/>
                <a:headEnd/>
                <a:tailEnd/>
              </a:ln>
              <a:effectLst/>
            </p:spPr>
            <p:txBody>
              <a:bodyPr wrap="none">
                <a:spAutoFit/>
              </a:bodyPr>
              <a:lstStyle/>
              <a:p>
                <a:pPr>
                  <a:lnSpc>
                    <a:spcPct val="120000"/>
                  </a:lnSpc>
                </a:pPr>
                <a:r>
                  <a:rPr lang="de-DE" sz="2000" b="1">
                    <a:solidFill>
                      <a:srgbClr val="FF3300"/>
                    </a:solidFill>
                    <a:latin typeface="Helvetica" pitchFamily="34" charset="0"/>
                  </a:rPr>
                  <a:t>O</a:t>
                </a:r>
                <a:r>
                  <a:rPr lang="de-DE" sz="2000" b="1">
                    <a:solidFill>
                      <a:srgbClr val="4D4D4D"/>
                    </a:solidFill>
                    <a:latin typeface="Helvetica" pitchFamily="34" charset="0"/>
                  </a:rPr>
                  <a:t>dds </a:t>
                </a:r>
              </a:p>
              <a:p>
                <a:pPr>
                  <a:lnSpc>
                    <a:spcPct val="120000"/>
                  </a:lnSpc>
                </a:pPr>
                <a:r>
                  <a:rPr lang="de-DE" sz="2000" b="1">
                    <a:solidFill>
                      <a:srgbClr val="FF3300"/>
                    </a:solidFill>
                    <a:latin typeface="Helvetica" pitchFamily="34" charset="0"/>
                  </a:rPr>
                  <a:t>R</a:t>
                </a:r>
                <a:r>
                  <a:rPr lang="de-DE" sz="2000" b="1">
                    <a:solidFill>
                      <a:srgbClr val="4D4D4D"/>
                    </a:solidFill>
                    <a:latin typeface="Helvetica" pitchFamily="34" charset="0"/>
                  </a:rPr>
                  <a:t>atio</a:t>
                </a:r>
              </a:p>
            </p:txBody>
          </p:sp>
          <p:sp>
            <p:nvSpPr>
              <p:cNvPr id="267344" name="Text Box 80"/>
              <p:cNvSpPr txBox="1">
                <a:spLocks noChangeArrowheads="1"/>
              </p:cNvSpPr>
              <p:nvPr/>
            </p:nvSpPr>
            <p:spPr bwMode="auto">
              <a:xfrm>
                <a:off x="5139" y="3638"/>
                <a:ext cx="493"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A x D</a:t>
                </a:r>
              </a:p>
            </p:txBody>
          </p:sp>
          <p:sp>
            <p:nvSpPr>
              <p:cNvPr id="267345" name="Text Box 81"/>
              <p:cNvSpPr txBox="1">
                <a:spLocks noChangeArrowheads="1"/>
              </p:cNvSpPr>
              <p:nvPr/>
            </p:nvSpPr>
            <p:spPr bwMode="auto">
              <a:xfrm>
                <a:off x="5136" y="3888"/>
                <a:ext cx="494"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B x C</a:t>
                </a:r>
              </a:p>
            </p:txBody>
          </p:sp>
          <p:sp>
            <p:nvSpPr>
              <p:cNvPr id="267346" name="Text Box 82"/>
              <p:cNvSpPr txBox="1">
                <a:spLocks noChangeArrowheads="1"/>
              </p:cNvSpPr>
              <p:nvPr/>
            </p:nvSpPr>
            <p:spPr bwMode="auto">
              <a:xfrm>
                <a:off x="3323" y="3782"/>
                <a:ext cx="215" cy="250"/>
              </a:xfrm>
              <a:prstGeom prst="rect">
                <a:avLst/>
              </a:prstGeom>
              <a:noFill/>
              <a:ln w="9525">
                <a:noFill/>
                <a:miter lim="800000"/>
                <a:headEnd/>
                <a:tailEnd/>
              </a:ln>
              <a:effectLst/>
            </p:spPr>
            <p:txBody>
              <a:bodyPr wrap="none">
                <a:spAutoFit/>
              </a:bodyPr>
              <a:lstStyle/>
              <a:p>
                <a:r>
                  <a:rPr lang="de-DE" sz="2000" b="1">
                    <a:solidFill>
                      <a:srgbClr val="4D4D4D"/>
                    </a:solidFill>
                    <a:latin typeface="Arial Narrow" pitchFamily="34" charset="0"/>
                  </a:rPr>
                  <a:t> =</a:t>
                </a:r>
              </a:p>
            </p:txBody>
          </p:sp>
        </p:grpSp>
      </p:grpSp>
      <p:grpSp>
        <p:nvGrpSpPr>
          <p:cNvPr id="12" name="Group 83"/>
          <p:cNvGrpSpPr>
            <a:grpSpLocks/>
          </p:cNvGrpSpPr>
          <p:nvPr/>
        </p:nvGrpSpPr>
        <p:grpSpPr bwMode="auto">
          <a:xfrm>
            <a:off x="685800" y="5807075"/>
            <a:ext cx="2597150" cy="838200"/>
            <a:chOff x="544" y="3658"/>
            <a:chExt cx="1636" cy="528"/>
          </a:xfrm>
        </p:grpSpPr>
        <p:sp>
          <p:nvSpPr>
            <p:cNvPr id="267348" name="Text Box 84"/>
            <p:cNvSpPr txBox="1">
              <a:spLocks noChangeArrowheads="1"/>
            </p:cNvSpPr>
            <p:nvPr/>
          </p:nvSpPr>
          <p:spPr bwMode="auto">
            <a:xfrm>
              <a:off x="1588" y="3696"/>
              <a:ext cx="587"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A / A+B</a:t>
              </a:r>
            </a:p>
          </p:txBody>
        </p:sp>
        <p:sp>
          <p:nvSpPr>
            <p:cNvPr id="267349" name="Line 85"/>
            <p:cNvSpPr>
              <a:spLocks noChangeShapeType="1"/>
            </p:cNvSpPr>
            <p:nvPr/>
          </p:nvSpPr>
          <p:spPr bwMode="auto">
            <a:xfrm>
              <a:off x="1584" y="3936"/>
              <a:ext cx="576" cy="0"/>
            </a:xfrm>
            <a:prstGeom prst="line">
              <a:avLst/>
            </a:prstGeom>
            <a:noFill/>
            <a:ln w="3175">
              <a:solidFill>
                <a:schemeClr val="tx1"/>
              </a:solidFill>
              <a:round/>
              <a:headEnd/>
              <a:tailEnd/>
            </a:ln>
            <a:effectLst/>
          </p:spPr>
          <p:txBody>
            <a:bodyPr/>
            <a:lstStyle/>
            <a:p>
              <a:endParaRPr lang="en-US"/>
            </a:p>
          </p:txBody>
        </p:sp>
        <p:sp>
          <p:nvSpPr>
            <p:cNvPr id="267350" name="Rectangle 86"/>
            <p:cNvSpPr>
              <a:spLocks noChangeArrowheads="1"/>
            </p:cNvSpPr>
            <p:nvPr/>
          </p:nvSpPr>
          <p:spPr bwMode="auto">
            <a:xfrm>
              <a:off x="1584" y="3936"/>
              <a:ext cx="596"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C / C+D</a:t>
              </a:r>
            </a:p>
          </p:txBody>
        </p:sp>
        <p:sp>
          <p:nvSpPr>
            <p:cNvPr id="267351" name="Text Box 87"/>
            <p:cNvSpPr txBox="1">
              <a:spLocks noChangeArrowheads="1"/>
            </p:cNvSpPr>
            <p:nvPr/>
          </p:nvSpPr>
          <p:spPr bwMode="auto">
            <a:xfrm>
              <a:off x="544" y="3658"/>
              <a:ext cx="859" cy="518"/>
            </a:xfrm>
            <a:prstGeom prst="rect">
              <a:avLst/>
            </a:prstGeom>
            <a:noFill/>
            <a:ln w="9525">
              <a:noFill/>
              <a:miter lim="800000"/>
              <a:headEnd/>
              <a:tailEnd/>
            </a:ln>
            <a:effectLst/>
          </p:spPr>
          <p:txBody>
            <a:bodyPr wrap="none">
              <a:spAutoFit/>
            </a:bodyPr>
            <a:lstStyle/>
            <a:p>
              <a:pPr>
                <a:lnSpc>
                  <a:spcPct val="120000"/>
                </a:lnSpc>
              </a:pPr>
              <a:r>
                <a:rPr lang="de-DE" sz="2000" b="1" dirty="0">
                  <a:solidFill>
                    <a:srgbClr val="FF3300"/>
                  </a:solidFill>
                  <a:latin typeface="Helvetica" pitchFamily="34" charset="0"/>
                </a:rPr>
                <a:t>R</a:t>
              </a:r>
              <a:r>
                <a:rPr lang="de-DE" sz="2000" b="1" dirty="0">
                  <a:solidFill>
                    <a:srgbClr val="4D4D4D"/>
                  </a:solidFill>
                  <a:latin typeface="Helvetica" pitchFamily="34" charset="0"/>
                </a:rPr>
                <a:t>elatives </a:t>
              </a:r>
            </a:p>
            <a:p>
              <a:pPr>
                <a:lnSpc>
                  <a:spcPct val="120000"/>
                </a:lnSpc>
              </a:pPr>
              <a:r>
                <a:rPr lang="de-DE" sz="2000" b="1" dirty="0">
                  <a:solidFill>
                    <a:srgbClr val="FF3300"/>
                  </a:solidFill>
                  <a:latin typeface="Helvetica" pitchFamily="34" charset="0"/>
                </a:rPr>
                <a:t>R</a:t>
              </a:r>
              <a:r>
                <a:rPr lang="de-DE" sz="2000" b="1" dirty="0">
                  <a:solidFill>
                    <a:srgbClr val="4D4D4D"/>
                  </a:solidFill>
                  <a:latin typeface="Helvetica" pitchFamily="34" charset="0"/>
                </a:rPr>
                <a:t>isiko </a:t>
              </a:r>
            </a:p>
          </p:txBody>
        </p:sp>
        <p:sp>
          <p:nvSpPr>
            <p:cNvPr id="267352" name="Text Box 88"/>
            <p:cNvSpPr txBox="1">
              <a:spLocks noChangeArrowheads="1"/>
            </p:cNvSpPr>
            <p:nvPr/>
          </p:nvSpPr>
          <p:spPr bwMode="auto">
            <a:xfrm>
              <a:off x="1307" y="3790"/>
              <a:ext cx="229" cy="250"/>
            </a:xfrm>
            <a:prstGeom prst="rect">
              <a:avLst/>
            </a:prstGeom>
            <a:noFill/>
            <a:ln w="9525">
              <a:noFill/>
              <a:miter lim="800000"/>
              <a:headEnd/>
              <a:tailEnd/>
            </a:ln>
            <a:effectLst/>
          </p:spPr>
          <p:txBody>
            <a:bodyPr wrap="none">
              <a:spAutoFit/>
            </a:bodyPr>
            <a:lstStyle/>
            <a:p>
              <a:r>
                <a:rPr lang="de-DE" sz="2000" b="1">
                  <a:solidFill>
                    <a:srgbClr val="4D4D4D"/>
                  </a:solidFill>
                  <a:latin typeface="Arial Narrow" pitchFamily="34" charset="0"/>
                </a:rPr>
                <a:t> =</a:t>
              </a:r>
            </a:p>
          </p:txBody>
        </p:sp>
      </p:grpSp>
      <p:grpSp>
        <p:nvGrpSpPr>
          <p:cNvPr id="13" name="Group 89"/>
          <p:cNvGrpSpPr>
            <a:grpSpLocks/>
          </p:cNvGrpSpPr>
          <p:nvPr/>
        </p:nvGrpSpPr>
        <p:grpSpPr bwMode="auto">
          <a:xfrm>
            <a:off x="76200" y="2117725"/>
            <a:ext cx="1489075" cy="1311275"/>
            <a:chOff x="48" y="1334"/>
            <a:chExt cx="938" cy="826"/>
          </a:xfrm>
        </p:grpSpPr>
        <p:sp>
          <p:nvSpPr>
            <p:cNvPr id="267354" name="Rectangle 90"/>
            <p:cNvSpPr>
              <a:spLocks noChangeArrowheads="1"/>
            </p:cNvSpPr>
            <p:nvPr/>
          </p:nvSpPr>
          <p:spPr bwMode="auto">
            <a:xfrm>
              <a:off x="48" y="1334"/>
              <a:ext cx="816" cy="826"/>
            </a:xfrm>
            <a:prstGeom prst="rect">
              <a:avLst/>
            </a:prstGeom>
            <a:noFill/>
            <a:ln w="9525">
              <a:noFill/>
              <a:miter lim="800000"/>
              <a:headEnd/>
              <a:tailEnd/>
            </a:ln>
            <a:effectLst/>
          </p:spPr>
          <p:txBody>
            <a:bodyPr>
              <a:spAutoFit/>
            </a:bodyPr>
            <a:lstStyle/>
            <a:p>
              <a:r>
                <a:rPr lang="de-DE" sz="2000" b="1">
                  <a:solidFill>
                    <a:srgbClr val="4D4D4D"/>
                  </a:solidFill>
                  <a:latin typeface="Arial Narrow" pitchFamily="34" charset="0"/>
                  <a:cs typeface="Times New Roman" pitchFamily="18" charset="0"/>
                </a:rPr>
                <a:t>Studien-</a:t>
              </a:r>
            </a:p>
            <a:p>
              <a:r>
                <a:rPr lang="de-DE" sz="2000" b="1">
                  <a:solidFill>
                    <a:srgbClr val="4D4D4D"/>
                  </a:solidFill>
                  <a:latin typeface="Arial Narrow" pitchFamily="34" charset="0"/>
                  <a:cs typeface="Times New Roman" pitchFamily="18" charset="0"/>
                </a:rPr>
                <a:t>population </a:t>
              </a:r>
            </a:p>
            <a:p>
              <a:r>
                <a:rPr lang="de-DE" sz="2000" b="1">
                  <a:solidFill>
                    <a:srgbClr val="4D4D4D"/>
                  </a:solidFill>
                  <a:latin typeface="Arial Narrow" pitchFamily="34" charset="0"/>
                  <a:cs typeface="Times New Roman" pitchFamily="18" charset="0"/>
                </a:rPr>
                <a:t>von </a:t>
              </a:r>
              <a:br>
                <a:rPr lang="de-DE" sz="2000" b="1">
                  <a:solidFill>
                    <a:srgbClr val="4D4D4D"/>
                  </a:solidFill>
                  <a:latin typeface="Arial Narrow" pitchFamily="34" charset="0"/>
                  <a:cs typeface="Times New Roman" pitchFamily="18" charset="0"/>
                </a:rPr>
              </a:br>
              <a:r>
                <a:rPr lang="de-DE" sz="2000" b="1">
                  <a:solidFill>
                    <a:srgbClr val="4D4D4D"/>
                  </a:solidFill>
                  <a:latin typeface="Arial Narrow" pitchFamily="34" charset="0"/>
                  <a:cs typeface="Times New Roman" pitchFamily="18" charset="0"/>
                </a:rPr>
                <a:t>Gesunden</a:t>
              </a:r>
              <a:r>
                <a:rPr lang="de-DE" sz="2000">
                  <a:solidFill>
                    <a:srgbClr val="4D4D4D"/>
                  </a:solidFill>
                  <a:latin typeface="Arial Narrow" pitchFamily="34" charset="0"/>
                </a:rPr>
                <a:t> </a:t>
              </a:r>
            </a:p>
          </p:txBody>
        </p:sp>
        <p:sp>
          <p:nvSpPr>
            <p:cNvPr id="267355" name="Oval 91"/>
            <p:cNvSpPr>
              <a:spLocks noChangeArrowheads="1"/>
            </p:cNvSpPr>
            <p:nvPr/>
          </p:nvSpPr>
          <p:spPr bwMode="auto">
            <a:xfrm>
              <a:off x="819" y="1632"/>
              <a:ext cx="167" cy="192"/>
            </a:xfrm>
            <a:prstGeom prst="ellipse">
              <a:avLst/>
            </a:prstGeom>
            <a:solidFill>
              <a:schemeClr val="bg1"/>
            </a:solidFill>
            <a:ln w="28575">
              <a:solidFill>
                <a:srgbClr val="000000"/>
              </a:solidFill>
              <a:round/>
              <a:headEnd/>
              <a:tailEnd/>
            </a:ln>
          </p:spPr>
          <p:txBody>
            <a:bodyPr/>
            <a:lstStyle/>
            <a:p>
              <a:endParaRPr lang="en-US"/>
            </a:p>
          </p:txBody>
        </p:sp>
      </p:grpSp>
    </p:spTree>
    <p:extLst>
      <p:ext uri="{BB962C8B-B14F-4D97-AF65-F5344CB8AC3E}">
        <p14:creationId xmlns:p14="http://schemas.microsoft.com/office/powerpoint/2010/main" val="386625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0-#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499"/>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0-#ppt_w/2"/>
                                          </p:val>
                                        </p:tav>
                                        <p:tav tm="100000">
                                          <p:val>
                                            <p:strVal val="#ppt_x"/>
                                          </p:val>
                                        </p:tav>
                                      </p:tavLst>
                                    </p:anim>
                                    <p:anim calcmode="lin" valueType="num">
                                      <p:cBhvr additive="base">
                                        <p:cTn id="3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267273"/>
                                        </p:tgtEl>
                                        <p:attrNameLst>
                                          <p:attrName>style.visibility</p:attrName>
                                        </p:attrNameLst>
                                      </p:cBhvr>
                                      <p:to>
                                        <p:strVal val="visible"/>
                                      </p:to>
                                    </p:set>
                                    <p:anim calcmode="lin" valueType="num">
                                      <p:cBhvr additive="base">
                                        <p:cTn id="39" dur="500" fill="hold"/>
                                        <p:tgtEl>
                                          <p:spTgt spid="267273"/>
                                        </p:tgtEl>
                                        <p:attrNameLst>
                                          <p:attrName>ppt_x</p:attrName>
                                        </p:attrNameLst>
                                      </p:cBhvr>
                                      <p:tavLst>
                                        <p:tav tm="0">
                                          <p:val>
                                            <p:strVal val="1+#ppt_w/2"/>
                                          </p:val>
                                        </p:tav>
                                        <p:tav tm="100000">
                                          <p:val>
                                            <p:strVal val="#ppt_x"/>
                                          </p:val>
                                        </p:tav>
                                      </p:tavLst>
                                    </p:anim>
                                    <p:anim calcmode="lin" valueType="num">
                                      <p:cBhvr additive="base">
                                        <p:cTn id="40" dur="500" fill="hold"/>
                                        <p:tgtEl>
                                          <p:spTgt spid="267273"/>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1+#ppt_w/2"/>
                                          </p:val>
                                        </p:tav>
                                        <p:tav tm="100000">
                                          <p:val>
                                            <p:strVal val="#ppt_x"/>
                                          </p:val>
                                        </p:tav>
                                      </p:tavLst>
                                    </p:anim>
                                    <p:anim calcmode="lin" valueType="num">
                                      <p:cBhvr additive="base">
                                        <p:cTn id="4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500" fill="hold"/>
                                        <p:tgtEl>
                                          <p:spTgt spid="7"/>
                                        </p:tgtEl>
                                        <p:attrNameLst>
                                          <p:attrName>ppt_x</p:attrName>
                                        </p:attrNameLst>
                                      </p:cBhvr>
                                      <p:tavLst>
                                        <p:tav tm="0">
                                          <p:val>
                                            <p:strVal val="1+#ppt_w/2"/>
                                          </p:val>
                                        </p:tav>
                                        <p:tav tm="100000">
                                          <p:val>
                                            <p:strVal val="#ppt_x"/>
                                          </p:val>
                                        </p:tav>
                                      </p:tavLst>
                                    </p:anim>
                                    <p:anim calcmode="lin" valueType="num">
                                      <p:cBhvr additive="base">
                                        <p:cTn id="5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wipe(right)">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2"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additive="base">
                                        <p:cTn id="62" dur="500" fill="hold"/>
                                        <p:tgtEl>
                                          <p:spTgt spid="9"/>
                                        </p:tgtEl>
                                        <p:attrNameLst>
                                          <p:attrName>ppt_x</p:attrName>
                                        </p:attrNameLst>
                                      </p:cBhvr>
                                      <p:tavLst>
                                        <p:tav tm="0">
                                          <p:val>
                                            <p:strVal val="1+#ppt_w/2"/>
                                          </p:val>
                                        </p:tav>
                                        <p:tav tm="100000">
                                          <p:val>
                                            <p:strVal val="#ppt_x"/>
                                          </p:val>
                                        </p:tav>
                                      </p:tavLst>
                                    </p:anim>
                                    <p:anim calcmode="lin" valueType="num">
                                      <p:cBhvr additive="base">
                                        <p:cTn id="6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2" fill="hold" nodeType="clickEffect">
                                  <p:stCondLst>
                                    <p:cond delay="0"/>
                                  </p:stCondLst>
                                  <p:childTnLst>
                                    <p:set>
                                      <p:cBhvr>
                                        <p:cTn id="67" dur="1" fill="hold">
                                          <p:stCondLst>
                                            <p:cond delay="0"/>
                                          </p:stCondLst>
                                        </p:cTn>
                                        <p:tgtEl>
                                          <p:spTgt spid="10"/>
                                        </p:tgtEl>
                                        <p:attrNameLst>
                                          <p:attrName>style.visibility</p:attrName>
                                        </p:attrNameLst>
                                      </p:cBhvr>
                                      <p:to>
                                        <p:strVal val="visible"/>
                                      </p:to>
                                    </p:set>
                                    <p:anim calcmode="lin" valueType="num">
                                      <p:cBhvr additive="base">
                                        <p:cTn id="68" dur="500" fill="hold"/>
                                        <p:tgtEl>
                                          <p:spTgt spid="10"/>
                                        </p:tgtEl>
                                        <p:attrNameLst>
                                          <p:attrName>ppt_x</p:attrName>
                                        </p:attrNameLst>
                                      </p:cBhvr>
                                      <p:tavLst>
                                        <p:tav tm="0">
                                          <p:val>
                                            <p:strVal val="1+#ppt_w/2"/>
                                          </p:val>
                                        </p:tav>
                                        <p:tav tm="100000">
                                          <p:val>
                                            <p:strVal val="#ppt_x"/>
                                          </p:val>
                                        </p:tav>
                                      </p:tavLst>
                                    </p:anim>
                                    <p:anim calcmode="lin" valueType="num">
                                      <p:cBhvr additive="base">
                                        <p:cTn id="69"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73" grpId="0" autoUpdateAnimBg="0"/>
    </p:bld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a:xfrm>
            <a:off x="467544" y="188640"/>
            <a:ext cx="6186502" cy="1143000"/>
          </a:xfrm>
        </p:spPr>
        <p:txBody>
          <a:bodyPr/>
          <a:lstStyle/>
          <a:p>
            <a:r>
              <a:rPr lang="de-DE" sz="2800" dirty="0"/>
              <a:t>Interventionsstudie: </a:t>
            </a:r>
            <a:r>
              <a:rPr lang="de-DE" sz="2800" dirty="0" err="1"/>
              <a:t>Women`s</a:t>
            </a:r>
            <a:r>
              <a:rPr lang="de-DE" sz="2800" dirty="0"/>
              <a:t> </a:t>
            </a:r>
            <a:r>
              <a:rPr lang="de-DE" sz="2800" dirty="0" err="1"/>
              <a:t>Health</a:t>
            </a:r>
            <a:r>
              <a:rPr lang="de-DE" sz="2800" dirty="0"/>
              <a:t> Initiative</a:t>
            </a:r>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83909F36-76EB-404B-8FE0-481B04A2C88B}" type="slidenum">
              <a:rPr lang="de-DE" altLang="en-US"/>
              <a:pPr/>
              <a:t>346</a:t>
            </a:fld>
            <a:endParaRPr lang="de-DE" altLang="en-US"/>
          </a:p>
        </p:txBody>
      </p:sp>
      <p:pic>
        <p:nvPicPr>
          <p:cNvPr id="285700" name="Picture 4"/>
          <p:cNvPicPr>
            <a:picLocks noChangeAspect="1" noChangeArrowheads="1"/>
          </p:cNvPicPr>
          <p:nvPr/>
        </p:nvPicPr>
        <p:blipFill>
          <a:blip r:embed="rId3" cstate="print"/>
          <a:srcRect/>
          <a:stretch>
            <a:fillRect/>
          </a:stretch>
        </p:blipFill>
        <p:spPr bwMode="auto">
          <a:xfrm>
            <a:off x="2267744" y="1772816"/>
            <a:ext cx="4614862" cy="4679950"/>
          </a:xfrm>
          <a:prstGeom prst="rect">
            <a:avLst/>
          </a:prstGeom>
          <a:noFill/>
          <a:ln w="9525">
            <a:noFill/>
            <a:miter lim="800000"/>
            <a:headEnd/>
            <a:tailEnd/>
          </a:ln>
          <a:effectLst/>
        </p:spPr>
      </p:pic>
    </p:spTree>
    <p:extLst>
      <p:ext uri="{BB962C8B-B14F-4D97-AF65-F5344CB8AC3E}">
        <p14:creationId xmlns:p14="http://schemas.microsoft.com/office/powerpoint/2010/main" val="423951982"/>
      </p:ext>
    </p:extLst>
  </p:cSld>
  <p:clrMapOvr>
    <a:masterClrMapping/>
  </p:clrMapOvr>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90" y="1524001"/>
            <a:ext cx="7905750" cy="2120900"/>
          </a:xfrm>
        </p:spPr>
        <p:txBody>
          <a:bodyPr/>
          <a:lstStyle/>
          <a:p>
            <a:pPr algn="l"/>
            <a:r>
              <a:rPr lang="de-DE" dirty="0" smtClean="0"/>
              <a:t>Meta-Analyse</a:t>
            </a:r>
            <a:r>
              <a:rPr lang="de-DE" dirty="0"/>
              <a:t/>
            </a:r>
            <a:br>
              <a:rPr lang="de-DE" dirty="0"/>
            </a:br>
            <a:r>
              <a:rPr lang="de-DE" sz="1200" dirty="0"/>
              <a:t/>
            </a:r>
            <a:br>
              <a:rPr lang="de-DE" sz="1200" dirty="0"/>
            </a:br>
            <a:endParaRPr lang="de-DE" sz="2500" b="1" i="1" dirty="0"/>
          </a:p>
        </p:txBody>
      </p:sp>
      <p:sp>
        <p:nvSpPr>
          <p:cNvPr id="7" name="Rectangle 3"/>
          <p:cNvSpPr txBox="1">
            <a:spLocks noChangeArrowheads="1"/>
          </p:cNvSpPr>
          <p:nvPr/>
        </p:nvSpPr>
        <p:spPr>
          <a:xfrm>
            <a:off x="1339850" y="4077072"/>
            <a:ext cx="6553200" cy="1007393"/>
          </a:xfrm>
          <a:prstGeom prst="rect">
            <a:avLst/>
          </a:prstGeom>
        </p:spPr>
        <p:txBody>
          <a:bodyPr vert="horz" lIns="91418" tIns="45709" rIns="91418" bIns="45709"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a:solidFill>
                  <a:prstClr val="black">
                    <a:lumMod val="50000"/>
                    <a:lumOff val="50000"/>
                  </a:prstClr>
                </a:solidFill>
              </a:rPr>
              <a:t>Dr. Hanno Ulmer</a:t>
            </a:r>
          </a:p>
          <a:p>
            <a:r>
              <a:rPr lang="de-AT" sz="1600" i="1" dirty="0">
                <a:solidFill>
                  <a:prstClr val="black">
                    <a:lumMod val="50000"/>
                    <a:lumOff val="50000"/>
                  </a:prstClr>
                </a:solidFill>
              </a:rPr>
              <a:t>hanno.ulmer@i-med.ac.at</a:t>
            </a:r>
            <a:endParaRPr lang="de-DE" sz="1600" i="1" dirty="0">
              <a:solidFill>
                <a:prstClr val="black">
                  <a:lumMod val="50000"/>
                  <a:lumOff val="50000"/>
                </a:prstClr>
              </a:solidFill>
            </a:endParaRPr>
          </a:p>
          <a:p>
            <a:endParaRPr lang="de-DE" sz="2000" dirty="0">
              <a:solidFill>
                <a:prstClr val="black">
                  <a:lumMod val="50000"/>
                  <a:lumOff val="50000"/>
                </a:prstClr>
              </a:solidFill>
            </a:endParaRPr>
          </a:p>
          <a:p>
            <a:endParaRPr lang="de-DE" sz="2400" dirty="0">
              <a:solidFill>
                <a:prstClr val="black">
                  <a:lumMod val="50000"/>
                  <a:lumOff val="50000"/>
                </a:prstClr>
              </a:solidFill>
            </a:endParaRPr>
          </a:p>
          <a:p>
            <a:endParaRPr lang="de-DE" sz="2400" dirty="0">
              <a:solidFill>
                <a:prstClr val="black">
                  <a:lumMod val="50000"/>
                  <a:lumOff val="50000"/>
                </a:prstClr>
              </a:solidFill>
            </a:endParaRPr>
          </a:p>
        </p:txBody>
      </p:sp>
      <p:sp>
        <p:nvSpPr>
          <p:cNvPr id="8" name="Rectangle 3"/>
          <p:cNvSpPr txBox="1">
            <a:spLocks noChangeArrowheads="1"/>
          </p:cNvSpPr>
          <p:nvPr/>
        </p:nvSpPr>
        <p:spPr>
          <a:xfrm>
            <a:off x="1339850" y="5589240"/>
            <a:ext cx="6400800" cy="985664"/>
          </a:xfrm>
          <a:prstGeom prst="rect">
            <a:avLst/>
          </a:prstGeom>
        </p:spPr>
        <p:txBody>
          <a:bodyPr vert="horz" lIns="91418" tIns="45709" rIns="91418" bIns="45709"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a:solidFill>
                  <a:prstClr val="black">
                    <a:lumMod val="50000"/>
                    <a:lumOff val="50000"/>
                  </a:prstClr>
                </a:solidFill>
              </a:rPr>
              <a:t>Department für Medizinische Statistik, Informatik und Gesundheitsökonomie, Medizinische Universität Innsbruck</a:t>
            </a:r>
          </a:p>
          <a:p>
            <a:endParaRPr lang="de-DE" sz="2400" dirty="0">
              <a:solidFill>
                <a:prstClr val="black">
                  <a:lumMod val="50000"/>
                  <a:lumOff val="50000"/>
                </a:prstClr>
              </a:solidFill>
            </a:endParaRPr>
          </a:p>
          <a:p>
            <a:endParaRPr lang="de-DE" sz="2400" dirty="0">
              <a:solidFill>
                <a:prstClr val="black">
                  <a:lumMod val="50000"/>
                  <a:lumOff val="50000"/>
                </a:prstClr>
              </a:solidFill>
            </a:endParaRPr>
          </a:p>
        </p:txBody>
      </p:sp>
    </p:spTree>
    <p:extLst>
      <p:ext uri="{BB962C8B-B14F-4D97-AF65-F5344CB8AC3E}">
        <p14:creationId xmlns:p14="http://schemas.microsoft.com/office/powerpoint/2010/main" val="11904624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Gliederung</a:t>
            </a:r>
            <a:endParaRPr lang="de-DE" dirty="0"/>
          </a:p>
        </p:txBody>
      </p:sp>
      <p:sp>
        <p:nvSpPr>
          <p:cNvPr id="3" name="Inhaltsplatzhalter 2"/>
          <p:cNvSpPr>
            <a:spLocks noGrp="1"/>
          </p:cNvSpPr>
          <p:nvPr>
            <p:ph idx="1"/>
          </p:nvPr>
        </p:nvSpPr>
        <p:spPr/>
        <p:txBody>
          <a:bodyPr>
            <a:normAutofit/>
          </a:bodyPr>
          <a:lstStyle/>
          <a:p>
            <a:r>
              <a:rPr lang="de-DE" sz="3200" dirty="0"/>
              <a:t>Allgemeiner Teil</a:t>
            </a:r>
          </a:p>
          <a:p>
            <a:r>
              <a:rPr lang="de-DE" sz="3200" dirty="0"/>
              <a:t>Praktische Meta-Analyse mit </a:t>
            </a:r>
            <a:r>
              <a:rPr lang="de-DE" sz="3200" dirty="0" err="1"/>
              <a:t>MedCalc</a:t>
            </a:r>
            <a:endParaRPr lang="de-DE" sz="3200" dirty="0"/>
          </a:p>
          <a:p>
            <a:r>
              <a:rPr lang="de-DE" sz="3200" dirty="0"/>
              <a:t>Übung </a:t>
            </a:r>
            <a:r>
              <a:rPr lang="de-DE" sz="3200" dirty="0" err="1"/>
              <a:t>Lionheart-Levorep</a:t>
            </a:r>
            <a:endParaRPr lang="de-DE" sz="3200"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18.06.2021</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348</a:t>
            </a:fld>
            <a:endParaRPr lang="de-DE" altLang="en-US">
              <a:solidFill>
                <a:prstClr val="black">
                  <a:tint val="75000"/>
                </a:prstClr>
              </a:solidFill>
            </a:endParaRPr>
          </a:p>
        </p:txBody>
      </p:sp>
    </p:spTree>
    <p:extLst>
      <p:ext uri="{BB962C8B-B14F-4D97-AF65-F5344CB8AC3E}">
        <p14:creationId xmlns:p14="http://schemas.microsoft.com/office/powerpoint/2010/main" val="2653313501"/>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Literaturhinweise, Quellen</a:t>
            </a:r>
            <a:endParaRPr lang="de-DE" dirty="0"/>
          </a:p>
        </p:txBody>
      </p:sp>
      <p:sp>
        <p:nvSpPr>
          <p:cNvPr id="3" name="Inhaltsplatzhalter 2"/>
          <p:cNvSpPr>
            <a:spLocks noGrp="1"/>
          </p:cNvSpPr>
          <p:nvPr>
            <p:ph idx="1"/>
          </p:nvPr>
        </p:nvSpPr>
        <p:spPr/>
        <p:txBody>
          <a:bodyPr>
            <a:normAutofit lnSpcReduction="10000"/>
          </a:bodyPr>
          <a:lstStyle/>
          <a:p>
            <a:r>
              <a:rPr lang="de-DE" dirty="0"/>
              <a:t>Marcus Müllner - Erfolgreich wissenschaftlich arbeiten in der Klinik; </a:t>
            </a:r>
            <a:r>
              <a:rPr lang="de-DE" dirty="0" err="1"/>
              <a:t>Evidence</a:t>
            </a:r>
            <a:r>
              <a:rPr lang="de-DE" dirty="0"/>
              <a:t> </a:t>
            </a:r>
            <a:r>
              <a:rPr lang="de-DE" dirty="0" err="1"/>
              <a:t>Based</a:t>
            </a:r>
            <a:r>
              <a:rPr lang="de-DE" dirty="0"/>
              <a:t> </a:t>
            </a:r>
            <a:r>
              <a:rPr lang="de-DE" dirty="0" err="1"/>
              <a:t>Medicine</a:t>
            </a:r>
            <a:r>
              <a:rPr lang="de-DE" dirty="0"/>
              <a:t>-Springer Wien </a:t>
            </a:r>
            <a:r>
              <a:rPr lang="de-DE" dirty="0" smtClean="0"/>
              <a:t>2005, </a:t>
            </a:r>
            <a:r>
              <a:rPr lang="de-DE" dirty="0"/>
              <a:t>S.125 ff</a:t>
            </a:r>
            <a:r>
              <a:rPr lang="de-DE" dirty="0" smtClean="0"/>
              <a:t>.</a:t>
            </a:r>
            <a:endParaRPr lang="de-DE" dirty="0"/>
          </a:p>
          <a:p>
            <a:r>
              <a:rPr lang="de-DE" dirty="0" smtClean="0"/>
              <a:t>George </a:t>
            </a:r>
            <a:r>
              <a:rPr lang="de-DE" dirty="0" err="1"/>
              <a:t>Davey</a:t>
            </a:r>
            <a:r>
              <a:rPr lang="de-DE" dirty="0"/>
              <a:t> Smith, Matthias </a:t>
            </a:r>
            <a:r>
              <a:rPr lang="de-DE" dirty="0" smtClean="0"/>
              <a:t>Egger – Meta-Analysen, pharma-kritik </a:t>
            </a:r>
            <a:r>
              <a:rPr lang="de-DE" dirty="0"/>
              <a:t>Jahrgang 14 , Nummer 14, </a:t>
            </a:r>
            <a:r>
              <a:rPr lang="de-DE" dirty="0" smtClean="0"/>
              <a:t>1992</a:t>
            </a:r>
          </a:p>
          <a:p>
            <a:r>
              <a:rPr lang="de-DE" dirty="0" err="1"/>
              <a:t>Hansueli</a:t>
            </a:r>
            <a:r>
              <a:rPr lang="de-DE" dirty="0"/>
              <a:t> Stamm, Thomas M. </a:t>
            </a:r>
            <a:r>
              <a:rPr lang="de-DE" dirty="0" err="1"/>
              <a:t>Schwarb</a:t>
            </a:r>
            <a:r>
              <a:rPr lang="de-DE" dirty="0"/>
              <a:t>: </a:t>
            </a:r>
            <a:r>
              <a:rPr lang="de-DE" dirty="0" smtClean="0"/>
              <a:t>Meta-analyse- </a:t>
            </a:r>
            <a:r>
              <a:rPr lang="de-DE" dirty="0"/>
              <a:t>Eine Einführung; </a:t>
            </a:r>
            <a:r>
              <a:rPr lang="de-DE" dirty="0" err="1"/>
              <a:t>ZfP</a:t>
            </a:r>
            <a:r>
              <a:rPr lang="de-DE" dirty="0"/>
              <a:t> </a:t>
            </a:r>
            <a:r>
              <a:rPr lang="de-DE" dirty="0" smtClean="0"/>
              <a:t>1995</a:t>
            </a:r>
          </a:p>
          <a:p>
            <a:r>
              <a:rPr lang="de-DE" dirty="0"/>
              <a:t>A. Ziegler, S. Lange, R. Bender; Systematische Übersichten und </a:t>
            </a:r>
            <a:r>
              <a:rPr lang="de-DE" dirty="0" smtClean="0"/>
              <a:t>Meta-Analysen, Deutsche Medizinische Wochenschrift, 129. Ausgabe, 2004.</a:t>
            </a:r>
          </a:p>
          <a:p>
            <a:r>
              <a:rPr lang="de-DE" dirty="0" smtClean="0"/>
              <a:t>Leo Held, Burkhart Seifert, Kaspar </a:t>
            </a:r>
            <a:r>
              <a:rPr lang="de-DE" dirty="0" err="1" smtClean="0"/>
              <a:t>Rufibach</a:t>
            </a:r>
            <a:r>
              <a:rPr lang="de-DE" dirty="0" smtClean="0"/>
              <a:t> Medizinische Statistik, Pearson 2013.</a:t>
            </a:r>
          </a:p>
          <a:p>
            <a:r>
              <a:rPr lang="de-DE" dirty="0"/>
              <a:t>https://training.cochrane.org/interactivelearning</a:t>
            </a:r>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18.06.2021</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349</a:t>
            </a:fld>
            <a:endParaRPr lang="de-DE" altLang="en-US">
              <a:solidFill>
                <a:prstClr val="black">
                  <a:tint val="75000"/>
                </a:prstClr>
              </a:solidFill>
            </a:endParaRPr>
          </a:p>
        </p:txBody>
      </p:sp>
    </p:spTree>
    <p:extLst>
      <p:ext uri="{BB962C8B-B14F-4D97-AF65-F5344CB8AC3E}">
        <p14:creationId xmlns:p14="http://schemas.microsoft.com/office/powerpoint/2010/main" val="1748461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Deskription quantitativer Daten</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a:xfrm>
            <a:off x="3075806" y="6309320"/>
            <a:ext cx="2895600" cy="365125"/>
          </a:xfrm>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35</a:t>
            </a:fld>
            <a:endParaRPr lang="de-DE" altLang="en-US"/>
          </a:p>
        </p:txBody>
      </p:sp>
      <p:pic>
        <p:nvPicPr>
          <p:cNvPr id="8" name="Picture 2" descr="D:\WORK\PEARSON\000 FOLIEN\4100\JPG\4100-38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533" y="1916832"/>
            <a:ext cx="8522147" cy="367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8658639"/>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BDDE31-DE2C-40AE-A998-3716CCAC6AE2}"/>
              </a:ext>
            </a:extLst>
          </p:cNvPr>
          <p:cNvSpPr>
            <a:spLocks noGrp="1"/>
          </p:cNvSpPr>
          <p:nvPr>
            <p:ph type="title"/>
          </p:nvPr>
        </p:nvSpPr>
        <p:spPr/>
        <p:txBody>
          <a:bodyPr/>
          <a:lstStyle/>
          <a:p>
            <a:r>
              <a:rPr lang="de-DE" dirty="0" smtClean="0"/>
              <a:t>Definition und Idee</a:t>
            </a:r>
            <a:endParaRPr lang="de-DE" dirty="0"/>
          </a:p>
        </p:txBody>
      </p:sp>
      <p:sp>
        <p:nvSpPr>
          <p:cNvPr id="3" name="Inhaltsplatzhalter 2">
            <a:extLst>
              <a:ext uri="{FF2B5EF4-FFF2-40B4-BE49-F238E27FC236}">
                <a16:creationId xmlns:a16="http://schemas.microsoft.com/office/drawing/2014/main" id="{80B62A60-FE6E-48F8-9393-AC46CB81E1F7}"/>
              </a:ext>
            </a:extLst>
          </p:cNvPr>
          <p:cNvSpPr>
            <a:spLocks noGrp="1"/>
          </p:cNvSpPr>
          <p:nvPr>
            <p:ph idx="1"/>
          </p:nvPr>
        </p:nvSpPr>
        <p:spPr/>
        <p:txBody>
          <a:bodyPr>
            <a:normAutofit/>
          </a:bodyPr>
          <a:lstStyle/>
          <a:p>
            <a:r>
              <a:rPr lang="de-DE" sz="2000" dirty="0"/>
              <a:t>Die Meta-Analyse ist die quantitative Kombination der Resultate mehrerer Einzelstudien</a:t>
            </a:r>
          </a:p>
          <a:p>
            <a:r>
              <a:rPr lang="de-DE" sz="2000" dirty="0"/>
              <a:t>Idee ca. 100 Jahre alt, erste Analyse 1955 (Becher et al JAMA 1955)</a:t>
            </a:r>
          </a:p>
          <a:p>
            <a:r>
              <a:rPr lang="de-DE" sz="2000" dirty="0"/>
              <a:t>Begriff erstmals 1979 durch Psychologen Gene V. Glass verwendet</a:t>
            </a:r>
          </a:p>
          <a:p>
            <a:r>
              <a:rPr lang="de-DE" sz="2000" dirty="0"/>
              <a:t>Mit der Entwicklung von geeigneteren statistischen Methoden haben Meta-Analysen seit dem Anfang der achtziger Jahre zunehmend an Bedeutung gewonnen. Der meta-analytische Ansatz blieb jedoch von heftiger Kritik nicht verschont. Während die einen die Meta-Analyse als «objektive, quantitative Methode» rühmen, wird das Verfahren von anderen als «statistischer Trick» bezeichnet, der «ungerechtfertigte Annahmen macht und zu unzulässigen Verallgemeinerungen führt».</a:t>
            </a:r>
          </a:p>
          <a:p>
            <a:endParaRPr lang="de-DE" dirty="0"/>
          </a:p>
          <a:p>
            <a:endParaRPr lang="de-DE" dirty="0"/>
          </a:p>
        </p:txBody>
      </p:sp>
    </p:spTree>
    <p:extLst>
      <p:ext uri="{BB962C8B-B14F-4D97-AF65-F5344CB8AC3E}">
        <p14:creationId xmlns:p14="http://schemas.microsoft.com/office/powerpoint/2010/main" val="1723138377"/>
      </p:ext>
    </p:extLst>
  </p:cSld>
  <p:clrMapOvr>
    <a:masterClrMapping/>
  </p:clrMapOvr>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04DA72-4AE6-40E7-AB8E-352540959216}"/>
              </a:ext>
            </a:extLst>
          </p:cNvPr>
          <p:cNvSpPr>
            <a:spLocks noGrp="1"/>
          </p:cNvSpPr>
          <p:nvPr>
            <p:ph type="title"/>
          </p:nvPr>
        </p:nvSpPr>
        <p:spPr/>
        <p:txBody>
          <a:bodyPr/>
          <a:lstStyle/>
          <a:p>
            <a:r>
              <a:rPr lang="de-DE" dirty="0"/>
              <a:t>Ziel</a:t>
            </a:r>
          </a:p>
        </p:txBody>
      </p:sp>
      <p:sp>
        <p:nvSpPr>
          <p:cNvPr id="3" name="Inhaltsplatzhalter 2">
            <a:extLst>
              <a:ext uri="{FF2B5EF4-FFF2-40B4-BE49-F238E27FC236}">
                <a16:creationId xmlns:a16="http://schemas.microsoft.com/office/drawing/2014/main" id="{C9437416-9BD0-405A-8B23-7632526F9812}"/>
              </a:ext>
            </a:extLst>
          </p:cNvPr>
          <p:cNvSpPr>
            <a:spLocks noGrp="1"/>
          </p:cNvSpPr>
          <p:nvPr>
            <p:ph idx="1"/>
          </p:nvPr>
        </p:nvSpPr>
        <p:spPr/>
        <p:txBody>
          <a:bodyPr>
            <a:normAutofit/>
          </a:bodyPr>
          <a:lstStyle/>
          <a:p>
            <a:r>
              <a:rPr lang="de-DE" dirty="0" smtClean="0"/>
              <a:t>Einzelergebnisse </a:t>
            </a:r>
            <a:r>
              <a:rPr lang="de-DE" dirty="0"/>
              <a:t>inhaltlich homogener Primärstudien werden zusammengefasst und empirisch ausgewertet. </a:t>
            </a:r>
          </a:p>
          <a:p>
            <a:r>
              <a:rPr lang="de-DE" dirty="0" smtClean="0"/>
              <a:t>Ziel </a:t>
            </a:r>
            <a:r>
              <a:rPr lang="de-DE" dirty="0"/>
              <a:t>ist eine </a:t>
            </a:r>
            <a:r>
              <a:rPr lang="de-DE" dirty="0" smtClean="0"/>
              <a:t>Effektgrößenschätzung</a:t>
            </a:r>
            <a:r>
              <a:rPr lang="de-DE" dirty="0"/>
              <a:t>. Es soll untersucht werden, ob ein Effekt vorliegt und wie groß dieser ist. </a:t>
            </a:r>
            <a:endParaRPr lang="de-DE" dirty="0" smtClean="0"/>
          </a:p>
          <a:p>
            <a:r>
              <a:rPr lang="de-DE" dirty="0" smtClean="0"/>
              <a:t>Effektgrößen können sein: Mittelwerte, Differenzen, relative oder absolute Risiken, Odds Ratio, etc.</a:t>
            </a:r>
          </a:p>
          <a:p>
            <a:r>
              <a:rPr lang="de-AT" dirty="0" smtClean="0"/>
              <a:t>Mit </a:t>
            </a:r>
            <a:r>
              <a:rPr lang="de-AT" dirty="0"/>
              <a:t>Hilfe der Meta-Analyse lassen sich mehrere geeignete Einzelstudien statistisch zusammenfassen, diese können dabei verschieden gewichtet werden. </a:t>
            </a:r>
          </a:p>
          <a:p>
            <a:r>
              <a:rPr lang="de-AT" dirty="0" smtClean="0"/>
              <a:t>Gewinn </a:t>
            </a:r>
            <a:r>
              <a:rPr lang="de-AT" dirty="0"/>
              <a:t>neuer Erkenntnisse aus alten Daten</a:t>
            </a:r>
          </a:p>
          <a:p>
            <a:endParaRPr lang="de-DE" dirty="0"/>
          </a:p>
          <a:p>
            <a:endParaRPr lang="de-DE" dirty="0"/>
          </a:p>
        </p:txBody>
      </p:sp>
    </p:spTree>
    <p:extLst>
      <p:ext uri="{BB962C8B-B14F-4D97-AF65-F5344CB8AC3E}">
        <p14:creationId xmlns:p14="http://schemas.microsoft.com/office/powerpoint/2010/main" val="2828394552"/>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5A8E4A-9CAC-43D6-9762-4F22D365C4BB}"/>
              </a:ext>
            </a:extLst>
          </p:cNvPr>
          <p:cNvSpPr>
            <a:spLocks noGrp="1"/>
          </p:cNvSpPr>
          <p:nvPr>
            <p:ph type="title"/>
          </p:nvPr>
        </p:nvSpPr>
        <p:spPr/>
        <p:txBody>
          <a:bodyPr/>
          <a:lstStyle/>
          <a:p>
            <a:r>
              <a:rPr lang="de-DE" dirty="0"/>
              <a:t>Zweck</a:t>
            </a:r>
          </a:p>
        </p:txBody>
      </p:sp>
      <p:sp>
        <p:nvSpPr>
          <p:cNvPr id="3" name="Inhaltsplatzhalter 2">
            <a:extLst>
              <a:ext uri="{FF2B5EF4-FFF2-40B4-BE49-F238E27FC236}">
                <a16:creationId xmlns:a16="http://schemas.microsoft.com/office/drawing/2014/main" id="{18B4D332-4618-445D-B891-92D965AB8599}"/>
              </a:ext>
            </a:extLst>
          </p:cNvPr>
          <p:cNvSpPr>
            <a:spLocks noGrp="1"/>
          </p:cNvSpPr>
          <p:nvPr>
            <p:ph idx="1"/>
          </p:nvPr>
        </p:nvSpPr>
        <p:spPr/>
        <p:txBody>
          <a:bodyPr>
            <a:normAutofit/>
          </a:bodyPr>
          <a:lstStyle/>
          <a:p>
            <a:r>
              <a:rPr lang="de-DE" dirty="0"/>
              <a:t>Voraussetzung, es wurden zwei oder mehr Studien mit ähnlicher Fragestellung </a:t>
            </a:r>
            <a:r>
              <a:rPr lang="de-DE" dirty="0" smtClean="0"/>
              <a:t>durchgeführt und/oder publiziert</a:t>
            </a:r>
          </a:p>
          <a:p>
            <a:r>
              <a:rPr lang="de-DE" dirty="0"/>
              <a:t>Stichprobenumfang </a:t>
            </a:r>
            <a:r>
              <a:rPr lang="de-DE" dirty="0" smtClean="0"/>
              <a:t>der Einzelstudien </a:t>
            </a:r>
            <a:r>
              <a:rPr lang="de-DE" dirty="0"/>
              <a:t>zu klein</a:t>
            </a:r>
          </a:p>
          <a:p>
            <a:r>
              <a:rPr lang="de-DE" dirty="0"/>
              <a:t>Vorhandene Studien liefern inkonsistente Ergebnisse</a:t>
            </a:r>
          </a:p>
          <a:p>
            <a:r>
              <a:rPr lang="de-DE" dirty="0"/>
              <a:t>Untersuchung von Einflüssen und ihre Stärke auf das Ergebnis</a:t>
            </a:r>
          </a:p>
          <a:p>
            <a:r>
              <a:rPr lang="de-DE" dirty="0"/>
              <a:t>Grundlage für künftige Forschungstätigkeit</a:t>
            </a:r>
          </a:p>
          <a:p>
            <a:r>
              <a:rPr lang="de-DE" dirty="0"/>
              <a:t>Ermittlung des Publikationsbias</a:t>
            </a:r>
          </a:p>
          <a:p>
            <a:endParaRPr lang="de-DE" dirty="0"/>
          </a:p>
        </p:txBody>
      </p:sp>
    </p:spTree>
    <p:extLst>
      <p:ext uri="{BB962C8B-B14F-4D97-AF65-F5344CB8AC3E}">
        <p14:creationId xmlns:p14="http://schemas.microsoft.com/office/powerpoint/2010/main" val="2958535216"/>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Beispiel</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18.06.2021</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353</a:t>
            </a:fld>
            <a:endParaRPr lang="de-DE" altLang="en-US">
              <a:solidFill>
                <a:prstClr val="black">
                  <a:tint val="75000"/>
                </a:prst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065" y="1844824"/>
            <a:ext cx="8317227" cy="238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5920818"/>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8308" y="307842"/>
            <a:ext cx="7591283" cy="571496"/>
          </a:xfrm>
        </p:spPr>
        <p:txBody>
          <a:bodyPr>
            <a:normAutofit fontScale="90000"/>
          </a:bodyPr>
          <a:lstStyle/>
          <a:p>
            <a:r>
              <a:rPr lang="de-DE" dirty="0" smtClean="0"/>
              <a:t>Beispiel</a:t>
            </a:r>
            <a:endParaRPr lang="de-DE" dirty="0"/>
          </a:p>
        </p:txBody>
      </p:sp>
      <p:sp>
        <p:nvSpPr>
          <p:cNvPr id="4" name="Textfeld 3">
            <a:extLst>
              <a:ext uri="{FF2B5EF4-FFF2-40B4-BE49-F238E27FC236}">
                <a16:creationId xmlns:a16="http://schemas.microsoft.com/office/drawing/2014/main" id="{A671DDB1-95BC-4DC8-A985-113934143EF1}"/>
              </a:ext>
            </a:extLst>
          </p:cNvPr>
          <p:cNvSpPr txBox="1"/>
          <p:nvPr/>
        </p:nvSpPr>
        <p:spPr>
          <a:xfrm>
            <a:off x="263533" y="5929752"/>
            <a:ext cx="8807896" cy="276999"/>
          </a:xfrm>
          <a:prstGeom prst="rect">
            <a:avLst/>
          </a:prstGeom>
          <a:noFill/>
        </p:spPr>
        <p:txBody>
          <a:bodyPr wrap="square" lIns="91418" tIns="45709" rIns="91418" bIns="45709" rtlCol="0">
            <a:spAutoFit/>
          </a:bodyPr>
          <a:lstStyle/>
          <a:p>
            <a:pPr defTabSz="914186" fontAlgn="auto">
              <a:spcBef>
                <a:spcPts val="0"/>
              </a:spcBef>
              <a:spcAft>
                <a:spcPts val="0"/>
              </a:spcAft>
            </a:pPr>
            <a:r>
              <a:rPr lang="de-DE" sz="1200" dirty="0">
                <a:solidFill>
                  <a:prstClr val="black"/>
                </a:solidFill>
                <a:latin typeface="Calibri"/>
              </a:rPr>
              <a:t>[A. Ziegler, S. Lange, R. Bender; Systematische Übersichten und Meta-Analysen .]</a:t>
            </a:r>
          </a:p>
        </p:txBody>
      </p:sp>
      <p:pic>
        <p:nvPicPr>
          <p:cNvPr id="8" name="Grafik 7">
            <a:extLst>
              <a:ext uri="{FF2B5EF4-FFF2-40B4-BE49-F238E27FC236}">
                <a16:creationId xmlns:a16="http://schemas.microsoft.com/office/drawing/2014/main" id="{802A21D6-01BE-4A92-B9DB-275F9B1F52E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b="30202"/>
          <a:stretch/>
        </p:blipFill>
        <p:spPr>
          <a:xfrm>
            <a:off x="395536" y="1556793"/>
            <a:ext cx="6232456" cy="4015015"/>
          </a:xfrm>
          <a:prstGeom prst="rect">
            <a:avLst/>
          </a:prstGeom>
        </p:spPr>
      </p:pic>
      <p:sp>
        <p:nvSpPr>
          <p:cNvPr id="3" name="Textfeld 2">
            <a:extLst>
              <a:ext uri="{FF2B5EF4-FFF2-40B4-BE49-F238E27FC236}">
                <a16:creationId xmlns:a16="http://schemas.microsoft.com/office/drawing/2014/main" id="{526BF05B-3A48-484A-B1F5-6F32B0A16BD4}"/>
              </a:ext>
            </a:extLst>
          </p:cNvPr>
          <p:cNvSpPr txBox="1"/>
          <p:nvPr/>
        </p:nvSpPr>
        <p:spPr>
          <a:xfrm>
            <a:off x="251520" y="5661248"/>
            <a:ext cx="8556376" cy="369332"/>
          </a:xfrm>
          <a:prstGeom prst="rect">
            <a:avLst/>
          </a:prstGeom>
          <a:noFill/>
        </p:spPr>
        <p:txBody>
          <a:bodyPr wrap="square" lIns="91418" tIns="45709" rIns="91418" bIns="45709" rtlCol="0">
            <a:spAutoFit/>
          </a:bodyPr>
          <a:lstStyle/>
          <a:p>
            <a:pPr defTabSz="914186" fontAlgn="auto">
              <a:spcBef>
                <a:spcPts val="0"/>
              </a:spcBef>
              <a:spcAft>
                <a:spcPts val="0"/>
              </a:spcAft>
            </a:pPr>
            <a:r>
              <a:rPr lang="de-DE" dirty="0">
                <a:solidFill>
                  <a:prstClr val="black"/>
                </a:solidFill>
                <a:latin typeface="Calibri"/>
              </a:rPr>
              <a:t>Wirksamkeit von Lidocain zur Reduktion von Mortalität im akuten Myokardinfarkt</a:t>
            </a:r>
          </a:p>
        </p:txBody>
      </p:sp>
    </p:spTree>
    <p:extLst>
      <p:ext uri="{BB962C8B-B14F-4D97-AF65-F5344CB8AC3E}">
        <p14:creationId xmlns:p14="http://schemas.microsoft.com/office/powerpoint/2010/main" val="4016496641"/>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Beispiel, Heterogenität</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18.06.2021</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355</a:t>
            </a:fld>
            <a:endParaRPr lang="de-DE" altLang="en-US">
              <a:solidFill>
                <a:prstClr val="black">
                  <a:tint val="75000"/>
                </a:prst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458573"/>
            <a:ext cx="5256584" cy="4823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2821110"/>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01" name="Rectangle 2"/>
          <p:cNvSpPr>
            <a:spLocks noGrp="1" noChangeArrowheads="1"/>
          </p:cNvSpPr>
          <p:nvPr>
            <p:ph type="title"/>
          </p:nvPr>
        </p:nvSpPr>
        <p:spPr/>
        <p:txBody>
          <a:bodyPr/>
          <a:lstStyle/>
          <a:p>
            <a:pPr eaLnBrk="1" hangingPunct="1"/>
            <a:r>
              <a:rPr lang="de-AT" dirty="0" smtClean="0"/>
              <a:t>Meta-Analyse</a:t>
            </a:r>
          </a:p>
        </p:txBody>
      </p:sp>
      <p:pic>
        <p:nvPicPr>
          <p:cNvPr id="132102" name="Picture 3"/>
          <p:cNvPicPr>
            <a:picLocks noGrp="1" noChangeAspect="1" noChangeArrowheads="1"/>
          </p:cNvPicPr>
          <p:nvPr>
            <p:ph idx="1"/>
          </p:nvPr>
        </p:nvPicPr>
        <p:blipFill>
          <a:blip r:embed="rId2" cstate="print"/>
          <a:stretch>
            <a:fillRect/>
          </a:stretch>
        </p:blipFill>
        <p:spPr>
          <a:xfrm>
            <a:off x="1610097" y="1731450"/>
            <a:ext cx="5923810" cy="4495238"/>
          </a:xfrm>
        </p:spPr>
      </p:pic>
      <p:sp>
        <p:nvSpPr>
          <p:cNvPr id="132100" name="Foliennummernplatzhalter 5"/>
          <p:cNvSpPr>
            <a:spLocks noGrp="1"/>
          </p:cNvSpPr>
          <p:nvPr>
            <p:ph type="sldNum" sz="quarter" idx="12"/>
          </p:nvPr>
        </p:nvSpPr>
        <p:spPr>
          <a:noFill/>
        </p:spPr>
        <p:txBody>
          <a:bodyPr/>
          <a:lstStyle/>
          <a:p>
            <a:fld id="{63AFA850-8369-4F3C-BF14-662866974C9D}" type="slidenum">
              <a:rPr lang="de-DE">
                <a:solidFill>
                  <a:prstClr val="black">
                    <a:tint val="75000"/>
                  </a:prstClr>
                </a:solidFill>
              </a:rPr>
              <a:pPr/>
              <a:t>356</a:t>
            </a:fld>
            <a:endParaRPr lang="de-DE">
              <a:solidFill>
                <a:prstClr val="black">
                  <a:tint val="75000"/>
                </a:prstClr>
              </a:solidFill>
            </a:endParaRPr>
          </a:p>
        </p:txBody>
      </p:sp>
      <p:sp>
        <p:nvSpPr>
          <p:cNvPr id="2" name="Fußzeilenplatzhalter 1"/>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dirty="0">
              <a:solidFill>
                <a:prstClr val="black">
                  <a:tint val="75000"/>
                </a:prstClr>
              </a:solidFill>
            </a:endParaRPr>
          </a:p>
        </p:txBody>
      </p:sp>
      <p:sp>
        <p:nvSpPr>
          <p:cNvPr id="6" name="Datumsplatzhalter 5"/>
          <p:cNvSpPr>
            <a:spLocks noGrp="1"/>
          </p:cNvSpPr>
          <p:nvPr>
            <p:ph type="dt" sz="half" idx="10"/>
          </p:nvPr>
        </p:nvSpPr>
        <p:spPr/>
        <p:txBody>
          <a:bodyPr/>
          <a:lstStyle/>
          <a:p>
            <a:r>
              <a:rPr lang="en-US" smtClean="0">
                <a:solidFill>
                  <a:prstClr val="black">
                    <a:tint val="75000"/>
                  </a:prstClr>
                </a:solidFill>
              </a:rPr>
              <a:t>Modul 2.02</a:t>
            </a:r>
            <a:endParaRPr lang="de-DE" altLang="en-US" dirty="0">
              <a:solidFill>
                <a:prstClr val="black">
                  <a:tint val="75000"/>
                </a:prstClr>
              </a:solidFill>
            </a:endParaRPr>
          </a:p>
        </p:txBody>
      </p:sp>
    </p:spTree>
    <p:extLst>
      <p:ext uri="{BB962C8B-B14F-4D97-AF65-F5344CB8AC3E}">
        <p14:creationId xmlns:p14="http://schemas.microsoft.com/office/powerpoint/2010/main" val="3115066738"/>
      </p:ext>
    </p:extLst>
  </p:cSld>
  <p:clrMapOvr>
    <a:masterClrMapping/>
  </p:clrMapOvr>
  <p:transition/>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7" name="Rectangle 2"/>
          <p:cNvSpPr>
            <a:spLocks noGrp="1" noChangeArrowheads="1"/>
          </p:cNvSpPr>
          <p:nvPr>
            <p:ph type="title"/>
          </p:nvPr>
        </p:nvSpPr>
        <p:spPr/>
        <p:txBody>
          <a:bodyPr/>
          <a:lstStyle/>
          <a:p>
            <a:pPr eaLnBrk="1" hangingPunct="1"/>
            <a:r>
              <a:rPr lang="de-DE" smtClean="0"/>
              <a:t>Stufen einer Meta-Analyse</a:t>
            </a:r>
            <a:endParaRPr lang="de-AT" smtClean="0"/>
          </a:p>
        </p:txBody>
      </p:sp>
      <p:sp>
        <p:nvSpPr>
          <p:cNvPr id="125958" name="Rectangle 3"/>
          <p:cNvSpPr>
            <a:spLocks noGrp="1" noChangeArrowheads="1"/>
          </p:cNvSpPr>
          <p:nvPr>
            <p:ph idx="1"/>
          </p:nvPr>
        </p:nvSpPr>
        <p:spPr/>
        <p:txBody>
          <a:bodyPr/>
          <a:lstStyle/>
          <a:p>
            <a:pPr eaLnBrk="1" hangingPunct="1">
              <a:lnSpc>
                <a:spcPct val="90000"/>
              </a:lnSpc>
            </a:pPr>
            <a:r>
              <a:rPr lang="de-DE" sz="2500"/>
              <a:t>Definition der Hypothese</a:t>
            </a:r>
          </a:p>
          <a:p>
            <a:pPr lvl="1" eaLnBrk="1" hangingPunct="1">
              <a:lnSpc>
                <a:spcPct val="90000"/>
              </a:lnSpc>
            </a:pPr>
            <a:r>
              <a:rPr lang="de-DE" sz="2100"/>
              <a:t>Definition der abhängigen und unabhängigen Variablen</a:t>
            </a:r>
          </a:p>
          <a:p>
            <a:pPr lvl="1" eaLnBrk="1" hangingPunct="1">
              <a:lnSpc>
                <a:spcPct val="90000"/>
              </a:lnSpc>
            </a:pPr>
            <a:r>
              <a:rPr lang="de-DE" sz="2100"/>
              <a:t>Standardisierung der Terminologie</a:t>
            </a:r>
          </a:p>
          <a:p>
            <a:pPr eaLnBrk="1" hangingPunct="1">
              <a:lnSpc>
                <a:spcPct val="90000"/>
              </a:lnSpc>
            </a:pPr>
            <a:r>
              <a:rPr lang="de-DE" sz="2500"/>
              <a:t>Definition der Keywords für Literatursuche und Datensammlung</a:t>
            </a:r>
          </a:p>
          <a:p>
            <a:pPr lvl="1" eaLnBrk="1" hangingPunct="1">
              <a:lnSpc>
                <a:spcPct val="90000"/>
              </a:lnSpc>
            </a:pPr>
            <a:r>
              <a:rPr lang="de-DE" sz="2100"/>
              <a:t>MeSH</a:t>
            </a:r>
          </a:p>
          <a:p>
            <a:pPr eaLnBrk="1" hangingPunct="1">
              <a:lnSpc>
                <a:spcPct val="90000"/>
              </a:lnSpc>
            </a:pPr>
            <a:r>
              <a:rPr lang="de-DE" sz="2500"/>
              <a:t>Definition von Ein- und Ausschlusskriterien für Studien</a:t>
            </a:r>
            <a:endParaRPr lang="de-AT" sz="2500"/>
          </a:p>
          <a:p>
            <a:pPr eaLnBrk="1" hangingPunct="1">
              <a:lnSpc>
                <a:spcPct val="90000"/>
              </a:lnSpc>
            </a:pPr>
            <a:r>
              <a:rPr lang="de-DE" sz="2500"/>
              <a:t>Analyse und Validierung der Ergebnisse</a:t>
            </a:r>
          </a:p>
          <a:p>
            <a:pPr lvl="1" eaLnBrk="1" hangingPunct="1">
              <a:lnSpc>
                <a:spcPct val="90000"/>
              </a:lnSpc>
            </a:pPr>
            <a:r>
              <a:rPr lang="de-DE" sz="2100"/>
              <a:t>Mit geeigneter Software</a:t>
            </a:r>
            <a:endParaRPr lang="de-AT" sz="2100"/>
          </a:p>
        </p:txBody>
      </p:sp>
      <p:sp>
        <p:nvSpPr>
          <p:cNvPr id="125956" name="Foliennummernplatzhalter 5"/>
          <p:cNvSpPr>
            <a:spLocks noGrp="1"/>
          </p:cNvSpPr>
          <p:nvPr>
            <p:ph type="sldNum" sz="quarter" idx="12"/>
          </p:nvPr>
        </p:nvSpPr>
        <p:spPr>
          <a:noFill/>
        </p:spPr>
        <p:txBody>
          <a:bodyPr/>
          <a:lstStyle/>
          <a:p>
            <a:fld id="{CF796F0E-7D67-4CA4-BC90-30590DFCE18B}" type="slidenum">
              <a:rPr lang="de-DE">
                <a:solidFill>
                  <a:prstClr val="black">
                    <a:tint val="75000"/>
                  </a:prstClr>
                </a:solidFill>
              </a:rPr>
              <a:pPr/>
              <a:t>357</a:t>
            </a:fld>
            <a:endParaRPr lang="de-DE">
              <a:solidFill>
                <a:prstClr val="black">
                  <a:tint val="75000"/>
                </a:prstClr>
              </a:solidFill>
            </a:endParaRPr>
          </a:p>
        </p:txBody>
      </p:sp>
      <p:sp>
        <p:nvSpPr>
          <p:cNvPr id="2" name="Fußzeilenplatzhalter 1"/>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dirty="0">
              <a:solidFill>
                <a:prstClr val="black">
                  <a:tint val="75000"/>
                </a:prstClr>
              </a:solidFill>
            </a:endParaRPr>
          </a:p>
        </p:txBody>
      </p:sp>
      <p:sp>
        <p:nvSpPr>
          <p:cNvPr id="6" name="Datumsplatzhalter 5"/>
          <p:cNvSpPr>
            <a:spLocks noGrp="1"/>
          </p:cNvSpPr>
          <p:nvPr>
            <p:ph type="dt" sz="half" idx="10"/>
          </p:nvPr>
        </p:nvSpPr>
        <p:spPr/>
        <p:txBody>
          <a:bodyPr/>
          <a:lstStyle/>
          <a:p>
            <a:r>
              <a:rPr lang="en-US" smtClean="0">
                <a:solidFill>
                  <a:prstClr val="black">
                    <a:tint val="75000"/>
                  </a:prstClr>
                </a:solidFill>
              </a:rPr>
              <a:t>Modul 2.02</a:t>
            </a:r>
            <a:endParaRPr lang="de-DE" altLang="en-US" dirty="0">
              <a:solidFill>
                <a:prstClr val="black">
                  <a:tint val="75000"/>
                </a:prstClr>
              </a:solidFill>
            </a:endParaRPr>
          </a:p>
        </p:txBody>
      </p:sp>
    </p:spTree>
    <p:extLst>
      <p:ext uri="{BB962C8B-B14F-4D97-AF65-F5344CB8AC3E}">
        <p14:creationId xmlns:p14="http://schemas.microsoft.com/office/powerpoint/2010/main" val="3472941996"/>
      </p:ext>
    </p:extLst>
  </p:cSld>
  <p:clrMapOvr>
    <a:masterClrMapping/>
  </p:clrMapOvr>
  <p:transition/>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9692" y="310641"/>
            <a:ext cx="8258204" cy="571496"/>
          </a:xfrm>
        </p:spPr>
        <p:txBody>
          <a:bodyPr>
            <a:normAutofit fontScale="90000"/>
          </a:bodyPr>
          <a:lstStyle/>
          <a:p>
            <a:r>
              <a:rPr lang="de-DE" dirty="0"/>
              <a:t>Ablauf der Meta-Analyse</a:t>
            </a:r>
          </a:p>
        </p:txBody>
      </p:sp>
      <p:graphicFrame>
        <p:nvGraphicFramePr>
          <p:cNvPr id="8" name="Diagramm 7">
            <a:extLst>
              <a:ext uri="{FF2B5EF4-FFF2-40B4-BE49-F238E27FC236}">
                <a16:creationId xmlns:a16="http://schemas.microsoft.com/office/drawing/2014/main" id="{0F8F3B59-590F-4878-BB2D-A69DDE01EEEB}"/>
              </a:ext>
            </a:extLst>
          </p:cNvPr>
          <p:cNvGraphicFramePr/>
          <p:nvPr>
            <p:extLst>
              <p:ext uri="{D42A27DB-BD31-4B8C-83A1-F6EECF244321}">
                <p14:modId xmlns:p14="http://schemas.microsoft.com/office/powerpoint/2010/main" val="3107605072"/>
              </p:ext>
            </p:extLst>
          </p:nvPr>
        </p:nvGraphicFramePr>
        <p:xfrm>
          <a:off x="899592" y="1772817"/>
          <a:ext cx="7749108" cy="4203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1300394"/>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t>
            </a:r>
            <a:r>
              <a:rPr lang="de-DE" dirty="0" err="1" smtClean="0"/>
              <a:t>Analyis</a:t>
            </a:r>
            <a:r>
              <a:rPr lang="de-DE" dirty="0" smtClean="0"/>
              <a:t> Protocol (FDA </a:t>
            </a:r>
            <a:r>
              <a:rPr lang="de-DE" dirty="0" err="1" smtClean="0"/>
              <a:t>guidance</a:t>
            </a:r>
            <a:r>
              <a:rPr lang="de-DE" dirty="0" smtClean="0"/>
              <a:t>)</a:t>
            </a:r>
            <a:endParaRPr lang="de-DE" dirty="0"/>
          </a:p>
        </p:txBody>
      </p:sp>
      <p:sp>
        <p:nvSpPr>
          <p:cNvPr id="3" name="Inhaltsplatzhalter 2"/>
          <p:cNvSpPr>
            <a:spLocks noGrp="1"/>
          </p:cNvSpPr>
          <p:nvPr>
            <p:ph idx="1"/>
          </p:nvPr>
        </p:nvSpPr>
        <p:spPr/>
        <p:txBody>
          <a:bodyPr>
            <a:normAutofit/>
          </a:bodyPr>
          <a:lstStyle/>
          <a:p>
            <a:r>
              <a:rPr lang="en-US" dirty="0"/>
              <a:t>The planned purpose of the meta-analysis </a:t>
            </a:r>
          </a:p>
          <a:p>
            <a:r>
              <a:rPr lang="en-US" dirty="0" smtClean="0"/>
              <a:t> </a:t>
            </a:r>
            <a:r>
              <a:rPr lang="en-US" dirty="0"/>
              <a:t>The background information available at the time of protocol development that </a:t>
            </a:r>
            <a:r>
              <a:rPr lang="en-US" dirty="0" smtClean="0"/>
              <a:t>motivated </a:t>
            </a:r>
            <a:r>
              <a:rPr lang="en-US" dirty="0"/>
              <a:t>the meta-analysis </a:t>
            </a:r>
          </a:p>
          <a:p>
            <a:r>
              <a:rPr lang="en-US" dirty="0" smtClean="0"/>
              <a:t>The </a:t>
            </a:r>
            <a:r>
              <a:rPr lang="en-US" dirty="0"/>
              <a:t>design features of the meta-analysis, including outcome definition and </a:t>
            </a:r>
            <a:r>
              <a:rPr lang="en-US" dirty="0" smtClean="0"/>
              <a:t>ascertainment</a:t>
            </a:r>
            <a:r>
              <a:rPr lang="en-US" dirty="0"/>
              <a:t>, exposure periods and assessment, comparator drugs, and target subject </a:t>
            </a:r>
            <a:r>
              <a:rPr lang="en-US" dirty="0" smtClean="0"/>
              <a:t>population </a:t>
            </a:r>
            <a:endParaRPr lang="en-US" dirty="0"/>
          </a:p>
          <a:p>
            <a:r>
              <a:rPr lang="en-US" dirty="0" smtClean="0"/>
              <a:t>A </a:t>
            </a:r>
            <a:r>
              <a:rPr lang="en-US" dirty="0"/>
              <a:t>description of the search strategy that will be used to identify candidate trials and </a:t>
            </a:r>
            <a:r>
              <a:rPr lang="en-US" dirty="0" smtClean="0"/>
              <a:t>the </a:t>
            </a:r>
            <a:r>
              <a:rPr lang="en-US" dirty="0"/>
              <a:t>criteria that will be applied for trial selection </a:t>
            </a:r>
          </a:p>
          <a:p>
            <a:r>
              <a:rPr lang="en-US" dirty="0" smtClean="0"/>
              <a:t>The </a:t>
            </a:r>
            <a:r>
              <a:rPr lang="en-US" dirty="0"/>
              <a:t>analysis strategy for conducting the meta-analysis, including planned subgroup </a:t>
            </a:r>
            <a:r>
              <a:rPr lang="en-US" dirty="0" smtClean="0"/>
              <a:t>analyses </a:t>
            </a:r>
            <a:r>
              <a:rPr lang="en-US" dirty="0"/>
              <a:t>and sensitivity analyses </a:t>
            </a:r>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18.06.2021</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359</a:t>
            </a:fld>
            <a:endParaRPr lang="de-DE" altLang="en-US">
              <a:solidFill>
                <a:prstClr val="black">
                  <a:tint val="75000"/>
                </a:prstClr>
              </a:solidFill>
            </a:endParaRPr>
          </a:p>
        </p:txBody>
      </p:sp>
    </p:spTree>
    <p:extLst>
      <p:ext uri="{BB962C8B-B14F-4D97-AF65-F5344CB8AC3E}">
        <p14:creationId xmlns:p14="http://schemas.microsoft.com/office/powerpoint/2010/main" val="16399342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Statistische Kennwerte</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36</a:t>
            </a:fld>
            <a:endParaRPr lang="de-DE" altLang="en-US"/>
          </a:p>
        </p:txBody>
      </p:sp>
      <p:pic>
        <p:nvPicPr>
          <p:cNvPr id="7" name="Picture 2" descr="D:\WORK\PEARSON\000 FOLIEN\4100\JPG\4100-28b.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9408" y="1484784"/>
            <a:ext cx="5590309" cy="1762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WORK\PEARSON\000 FOLIEN\4100\JPG\4100-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781" y="3284984"/>
            <a:ext cx="5578475"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D:\WORK\PEARSON\000 FOLIEN\4100\JPG\4100-33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47" y="5013176"/>
            <a:ext cx="5590309" cy="126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5231952"/>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GB" dirty="0" smtClean="0">
                <a:solidFill>
                  <a:schemeClr val="accent1">
                    <a:lumMod val="75000"/>
                  </a:schemeClr>
                </a:solidFill>
              </a:rPr>
              <a:t>Methods: Search strategy</a:t>
            </a:r>
            <a:endParaRPr lang="en-GB" dirty="0">
              <a:solidFill>
                <a:schemeClr val="accent1">
                  <a:lumMod val="75000"/>
                </a:schemeClr>
              </a:solidFill>
            </a:endParaRPr>
          </a:p>
        </p:txBody>
      </p:sp>
      <p:sp>
        <p:nvSpPr>
          <p:cNvPr id="18435" name="Text Placeholder 3"/>
          <p:cNvSpPr>
            <a:spLocks noGrp="1"/>
          </p:cNvSpPr>
          <p:nvPr>
            <p:ph type="body" idx="1"/>
          </p:nvPr>
        </p:nvSpPr>
        <p:spPr>
          <a:xfrm>
            <a:off x="468313" y="1268413"/>
            <a:ext cx="4040187" cy="639762"/>
          </a:xfrm>
        </p:spPr>
        <p:txBody>
          <a:bodyPr/>
          <a:lstStyle/>
          <a:p>
            <a:r>
              <a:rPr lang="en-GB" altLang="de-DE" smtClean="0"/>
              <a:t>Search strategy</a:t>
            </a:r>
          </a:p>
        </p:txBody>
      </p:sp>
      <p:sp>
        <p:nvSpPr>
          <p:cNvPr id="18436" name="Content Placeholder 2"/>
          <p:cNvSpPr>
            <a:spLocks noGrp="1"/>
          </p:cNvSpPr>
          <p:nvPr>
            <p:ph sz="half" idx="2"/>
          </p:nvPr>
        </p:nvSpPr>
        <p:spPr>
          <a:xfrm>
            <a:off x="250825" y="1916113"/>
            <a:ext cx="4176713" cy="3889375"/>
          </a:xfrm>
        </p:spPr>
        <p:txBody>
          <a:bodyPr/>
          <a:lstStyle/>
          <a:p>
            <a:pPr marL="0" indent="0">
              <a:buFont typeface="Arial" charset="0"/>
              <a:buNone/>
            </a:pPr>
            <a:r>
              <a:rPr lang="en-GB" altLang="de-DE" dirty="0" smtClean="0"/>
              <a:t>Key terms:</a:t>
            </a:r>
          </a:p>
          <a:p>
            <a:pPr marL="0" indent="0">
              <a:buFont typeface="Arial" charset="0"/>
              <a:buNone/>
            </a:pPr>
            <a:r>
              <a:rPr lang="en-GB" altLang="de-DE" dirty="0" smtClean="0"/>
              <a:t>“physical activity”, “exercise”, “increase”, “brief intervention”, “counselling”, “systematic review”, “meta analysis”.</a:t>
            </a:r>
          </a:p>
          <a:p>
            <a:pPr marL="0" indent="0">
              <a:buFont typeface="Arial" charset="0"/>
              <a:buNone/>
            </a:pPr>
            <a:endParaRPr lang="en-GB" altLang="de-DE" dirty="0" smtClean="0"/>
          </a:p>
          <a:p>
            <a:pPr marL="0" indent="0">
              <a:buFont typeface="Arial" charset="0"/>
              <a:buNone/>
            </a:pPr>
            <a:r>
              <a:rPr lang="en-GB" altLang="de-DE" dirty="0" smtClean="0"/>
              <a:t>Period covered: 1854 - October 2011.</a:t>
            </a:r>
          </a:p>
          <a:p>
            <a:pPr marL="0" indent="0">
              <a:buFont typeface="Arial" charset="0"/>
              <a:buNone/>
            </a:pPr>
            <a:endParaRPr lang="en-GB" altLang="de-DE" dirty="0" smtClean="0"/>
          </a:p>
          <a:p>
            <a:pPr marL="0" indent="0">
              <a:buFont typeface="Arial" charset="0"/>
              <a:buNone/>
            </a:pPr>
            <a:endParaRPr lang="en-GB" altLang="de-DE" dirty="0" smtClean="0"/>
          </a:p>
          <a:p>
            <a:pPr marL="0" indent="0" algn="r">
              <a:buFont typeface="Arial" charset="0"/>
              <a:buNone/>
            </a:pPr>
            <a:endParaRPr lang="en-GB" altLang="de-DE" dirty="0" smtClean="0"/>
          </a:p>
        </p:txBody>
      </p:sp>
      <p:sp>
        <p:nvSpPr>
          <p:cNvPr id="18437" name="Text Placeholder 4"/>
          <p:cNvSpPr>
            <a:spLocks noGrp="1"/>
          </p:cNvSpPr>
          <p:nvPr>
            <p:ph type="body" sz="quarter" idx="3"/>
          </p:nvPr>
        </p:nvSpPr>
        <p:spPr>
          <a:xfrm>
            <a:off x="4643438" y="1341438"/>
            <a:ext cx="4041775" cy="639762"/>
          </a:xfrm>
        </p:spPr>
        <p:txBody>
          <a:bodyPr/>
          <a:lstStyle/>
          <a:p>
            <a:r>
              <a:rPr lang="en-GB" altLang="de-DE" smtClean="0"/>
              <a:t>Databases</a:t>
            </a:r>
          </a:p>
        </p:txBody>
      </p:sp>
      <p:sp>
        <p:nvSpPr>
          <p:cNvPr id="18438" name="Content Placeholder 5"/>
          <p:cNvSpPr>
            <a:spLocks noGrp="1"/>
          </p:cNvSpPr>
          <p:nvPr>
            <p:ph sz="quarter" idx="4"/>
          </p:nvPr>
        </p:nvSpPr>
        <p:spPr>
          <a:xfrm>
            <a:off x="4356100" y="1916113"/>
            <a:ext cx="4608513" cy="4392612"/>
          </a:xfrm>
        </p:spPr>
        <p:txBody>
          <a:bodyPr/>
          <a:lstStyle/>
          <a:p>
            <a:r>
              <a:rPr lang="en-GB" altLang="de-DE" sz="1600" smtClean="0"/>
              <a:t>CINAHL </a:t>
            </a:r>
          </a:p>
          <a:p>
            <a:r>
              <a:rPr lang="en-GB" altLang="de-DE" sz="1600" smtClean="0"/>
              <a:t>Cochrane Database of Systematic Reviews</a:t>
            </a:r>
          </a:p>
          <a:p>
            <a:r>
              <a:rPr lang="en-GB" altLang="de-DE" sz="1600" smtClean="0"/>
              <a:t>Database of Abstracts of Reviews of Effects (DARE) on Cochrane Library and Centre for Reviews and Dissemination (CRD)</a:t>
            </a:r>
          </a:p>
          <a:p>
            <a:r>
              <a:rPr lang="en-GB" altLang="de-DE" sz="1600" smtClean="0"/>
              <a:t>Health Technology Assessment database on Cochrane Library and Centre for Reviews and Dissemination (CRD) </a:t>
            </a:r>
          </a:p>
          <a:p>
            <a:r>
              <a:rPr lang="en-GB" altLang="de-DE" sz="1600" smtClean="0"/>
              <a:t>Embase </a:t>
            </a:r>
          </a:p>
          <a:p>
            <a:r>
              <a:rPr lang="en-GB" altLang="de-DE" sz="1600" smtClean="0"/>
              <a:t>MEDLINE </a:t>
            </a:r>
          </a:p>
          <a:p>
            <a:r>
              <a:rPr lang="en-GB" altLang="de-DE" sz="1600" smtClean="0"/>
              <a:t>PsycINFO </a:t>
            </a:r>
          </a:p>
          <a:p>
            <a:r>
              <a:rPr lang="en-GB" altLang="de-DE" sz="1600" smtClean="0"/>
              <a:t>SCI-Expanded </a:t>
            </a:r>
          </a:p>
          <a:p>
            <a:r>
              <a:rPr lang="en-GB" altLang="de-DE" sz="1600" smtClean="0"/>
              <a:t>SSCI SIGN </a:t>
            </a:r>
          </a:p>
          <a:p>
            <a:r>
              <a:rPr lang="en-GB" altLang="de-DE" sz="1600" smtClean="0"/>
              <a:t>Hand search of first authors’(LL) personal collections of articles</a:t>
            </a:r>
          </a:p>
        </p:txBody>
      </p:sp>
    </p:spTree>
    <p:extLst>
      <p:ext uri="{BB962C8B-B14F-4D97-AF65-F5344CB8AC3E}">
        <p14:creationId xmlns:p14="http://schemas.microsoft.com/office/powerpoint/2010/main" val="867685120"/>
      </p:ext>
    </p:extLst>
  </p:cSld>
  <p:clrMapOvr>
    <a:masterClrMapping/>
  </p:clrMapOvr>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3" name="Rectangle 2"/>
          <p:cNvSpPr>
            <a:spLocks noGrp="1" noChangeArrowheads="1"/>
          </p:cNvSpPr>
          <p:nvPr>
            <p:ph type="title"/>
          </p:nvPr>
        </p:nvSpPr>
        <p:spPr/>
        <p:txBody>
          <a:bodyPr/>
          <a:lstStyle/>
          <a:p>
            <a:pPr eaLnBrk="1" hangingPunct="1"/>
            <a:r>
              <a:rPr lang="de-DE" sz="2400"/>
              <a:t>Hierarchie von Medizinischen Studien</a:t>
            </a:r>
            <a:endParaRPr lang="de-AT" sz="2400"/>
          </a:p>
        </p:txBody>
      </p:sp>
      <p:pic>
        <p:nvPicPr>
          <p:cNvPr id="43016" name="Picture 9" descr="pyramid12"/>
          <p:cNvPicPr>
            <a:picLocks noChangeAspect="1" noChangeArrowheads="1"/>
          </p:cNvPicPr>
          <p:nvPr/>
        </p:nvPicPr>
        <p:blipFill>
          <a:blip r:embed="rId2" cstate="print"/>
          <a:srcRect/>
          <a:stretch>
            <a:fillRect/>
          </a:stretch>
        </p:blipFill>
        <p:spPr bwMode="auto">
          <a:xfrm>
            <a:off x="1692275" y="1484313"/>
            <a:ext cx="5932488" cy="4297362"/>
          </a:xfrm>
          <a:prstGeom prst="rect">
            <a:avLst/>
          </a:prstGeom>
          <a:noFill/>
          <a:ln w="9525">
            <a:noFill/>
            <a:miter lim="800000"/>
            <a:headEnd/>
            <a:tailEnd/>
          </a:ln>
        </p:spPr>
      </p:pic>
      <p:sp>
        <p:nvSpPr>
          <p:cNvPr id="2" name="Fußzeilenplatzhalter 1"/>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dirty="0">
              <a:solidFill>
                <a:prstClr val="black">
                  <a:tint val="75000"/>
                </a:prstClr>
              </a:solidFill>
            </a:endParaRP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0D2F5E8F-47EE-403F-B671-2683899C2F18}" type="slidenum">
              <a:rPr lang="de-DE" altLang="en-US" smtClean="0">
                <a:solidFill>
                  <a:prstClr val="black">
                    <a:tint val="75000"/>
                  </a:prstClr>
                </a:solidFill>
              </a:rPr>
              <a:pPr/>
              <a:t>361</a:t>
            </a:fld>
            <a:endParaRPr lang="de-DE" altLang="en-US">
              <a:solidFill>
                <a:prstClr val="black">
                  <a:tint val="75000"/>
                </a:prstClr>
              </a:solidFill>
            </a:endParaRPr>
          </a:p>
        </p:txBody>
      </p:sp>
      <p:sp>
        <p:nvSpPr>
          <p:cNvPr id="6" name="Datumsplatzhalter 5"/>
          <p:cNvSpPr>
            <a:spLocks noGrp="1"/>
          </p:cNvSpPr>
          <p:nvPr>
            <p:ph type="dt" sz="half" idx="10"/>
          </p:nvPr>
        </p:nvSpPr>
        <p:spPr/>
        <p:txBody>
          <a:bodyPr/>
          <a:lstStyle/>
          <a:p>
            <a:r>
              <a:rPr lang="en-US" smtClean="0">
                <a:solidFill>
                  <a:prstClr val="black">
                    <a:tint val="75000"/>
                  </a:prstClr>
                </a:solidFill>
              </a:rPr>
              <a:t>Modul 2.02</a:t>
            </a:r>
            <a:endParaRPr lang="de-DE" altLang="en-US" dirty="0">
              <a:solidFill>
                <a:prstClr val="black">
                  <a:tint val="75000"/>
                </a:prstClr>
              </a:solidFill>
            </a:endParaRPr>
          </a:p>
        </p:txBody>
      </p:sp>
    </p:spTree>
    <p:extLst>
      <p:ext uri="{BB962C8B-B14F-4D97-AF65-F5344CB8AC3E}">
        <p14:creationId xmlns:p14="http://schemas.microsoft.com/office/powerpoint/2010/main" val="3924598036"/>
      </p:ext>
    </p:extLst>
  </p:cSld>
  <p:clrMapOvr>
    <a:masterClrMapping/>
  </p:clrMapOvr>
  <p:transition/>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40" name="Rectangle 4"/>
          <p:cNvSpPr>
            <a:spLocks noGrp="1" noChangeArrowheads="1"/>
          </p:cNvSpPr>
          <p:nvPr>
            <p:ph type="title"/>
          </p:nvPr>
        </p:nvSpPr>
        <p:spPr>
          <a:xfrm>
            <a:off x="539750" y="620715"/>
            <a:ext cx="7543800" cy="657225"/>
          </a:xfrm>
          <a:noFill/>
          <a:ln/>
        </p:spPr>
        <p:txBody>
          <a:bodyPr anchor="ctr"/>
          <a:lstStyle/>
          <a:p>
            <a:r>
              <a:rPr lang="de-DE"/>
              <a:t>Konsistenz</a:t>
            </a:r>
          </a:p>
        </p:txBody>
      </p:sp>
      <p:sp>
        <p:nvSpPr>
          <p:cNvPr id="7"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8" name="Foliennummernplatzhalter 5"/>
          <p:cNvSpPr>
            <a:spLocks noGrp="1"/>
          </p:cNvSpPr>
          <p:nvPr>
            <p:ph type="sldNum" sz="quarter" idx="12"/>
          </p:nvPr>
        </p:nvSpPr>
        <p:spPr/>
        <p:txBody>
          <a:bodyPr/>
          <a:lstStyle/>
          <a:p>
            <a:r>
              <a:rPr lang="de-DE" altLang="en-US">
                <a:solidFill>
                  <a:prstClr val="black">
                    <a:tint val="75000"/>
                  </a:prstClr>
                </a:solidFill>
              </a:rPr>
              <a:t>Seite </a:t>
            </a:r>
            <a:fld id="{13613C93-B0C7-4DE2-A0B6-E3687AE9890C}" type="slidenum">
              <a:rPr lang="de-DE" altLang="en-US">
                <a:solidFill>
                  <a:prstClr val="black">
                    <a:tint val="75000"/>
                  </a:prstClr>
                </a:solidFill>
              </a:rPr>
              <a:pPr/>
              <a:t>362</a:t>
            </a:fld>
            <a:endParaRPr lang="de-DE" altLang="en-US">
              <a:solidFill>
                <a:prstClr val="black">
                  <a:tint val="75000"/>
                </a:prstClr>
              </a:solidFill>
            </a:endParaRPr>
          </a:p>
        </p:txBody>
      </p:sp>
      <p:pic>
        <p:nvPicPr>
          <p:cNvPr id="295942" name="Picture 6"/>
          <p:cNvPicPr>
            <a:picLocks noChangeAspect="1" noChangeArrowheads="1"/>
          </p:cNvPicPr>
          <p:nvPr/>
        </p:nvPicPr>
        <p:blipFill>
          <a:blip r:embed="rId3" cstate="print"/>
          <a:srcRect l="7178" t="15538" r="16780" b="7683"/>
          <a:stretch>
            <a:fillRect/>
          </a:stretch>
        </p:blipFill>
        <p:spPr bwMode="auto">
          <a:xfrm>
            <a:off x="2411762" y="1628800"/>
            <a:ext cx="6179895" cy="4679850"/>
          </a:xfrm>
          <a:prstGeom prst="rect">
            <a:avLst/>
          </a:prstGeom>
          <a:noFill/>
          <a:ln w="9525">
            <a:noFill/>
            <a:miter lim="800000"/>
            <a:headEnd/>
            <a:tailEnd/>
          </a:ln>
          <a:effectLst/>
        </p:spPr>
      </p:pic>
      <p:sp>
        <p:nvSpPr>
          <p:cNvPr id="295943" name="Text Box 7"/>
          <p:cNvSpPr txBox="1">
            <a:spLocks noChangeArrowheads="1"/>
          </p:cNvSpPr>
          <p:nvPr/>
        </p:nvSpPr>
        <p:spPr bwMode="auto">
          <a:xfrm>
            <a:off x="179390" y="4437063"/>
            <a:ext cx="1755775" cy="825500"/>
          </a:xfrm>
          <a:prstGeom prst="rect">
            <a:avLst/>
          </a:prstGeom>
          <a:noFill/>
          <a:ln w="9525">
            <a:noFill/>
            <a:miter lim="800000"/>
            <a:headEnd/>
            <a:tailEnd/>
          </a:ln>
          <a:effectLst/>
        </p:spPr>
        <p:txBody>
          <a:bodyPr lIns="91418" tIns="45709" rIns="91418" bIns="45709">
            <a:spAutoFit/>
          </a:bodyPr>
          <a:lstStyle/>
          <a:p>
            <a:pPr defTabSz="914186">
              <a:spcBef>
                <a:spcPct val="50000"/>
              </a:spcBef>
            </a:pPr>
            <a:r>
              <a:rPr lang="en-US" sz="1600">
                <a:solidFill>
                  <a:prstClr val="black"/>
                </a:solidFill>
              </a:rPr>
              <a:t>Davey Smith &amp; Ebrahim, Int J Epidemiol  2001</a:t>
            </a:r>
            <a:endParaRPr lang="de-DE" sz="1600">
              <a:solidFill>
                <a:prstClr val="black"/>
              </a:solidFill>
            </a:endParaRPr>
          </a:p>
        </p:txBody>
      </p:sp>
      <p:sp>
        <p:nvSpPr>
          <p:cNvPr id="295944" name="Rectangle 8"/>
          <p:cNvSpPr>
            <a:spLocks noChangeArrowheads="1"/>
          </p:cNvSpPr>
          <p:nvPr/>
        </p:nvSpPr>
        <p:spPr bwMode="auto">
          <a:xfrm>
            <a:off x="684214" y="1989139"/>
            <a:ext cx="1353233" cy="1938980"/>
          </a:xfrm>
          <a:prstGeom prst="rect">
            <a:avLst/>
          </a:prstGeom>
          <a:noFill/>
          <a:ln w="9525">
            <a:noFill/>
            <a:miter lim="800000"/>
            <a:headEnd/>
            <a:tailEnd/>
          </a:ln>
          <a:effectLst/>
        </p:spPr>
        <p:txBody>
          <a:bodyPr wrap="none" lIns="91418" tIns="45709" rIns="91418" bIns="45709">
            <a:spAutoFit/>
          </a:bodyPr>
          <a:lstStyle/>
          <a:p>
            <a:pPr defTabSz="914186" eaLnBrk="0" hangingPunct="0"/>
            <a:r>
              <a:rPr lang="de-DE" sz="2000">
                <a:solidFill>
                  <a:prstClr val="black"/>
                </a:solidFill>
              </a:rPr>
              <a:t>Beta-</a:t>
            </a:r>
          </a:p>
          <a:p>
            <a:pPr defTabSz="914186" eaLnBrk="0" hangingPunct="0"/>
            <a:r>
              <a:rPr lang="de-DE" sz="2000">
                <a:solidFill>
                  <a:prstClr val="black"/>
                </a:solidFill>
              </a:rPr>
              <a:t>Carotin </a:t>
            </a:r>
          </a:p>
          <a:p>
            <a:pPr defTabSz="914186" eaLnBrk="0" hangingPunct="0"/>
            <a:r>
              <a:rPr lang="de-DE" sz="2000">
                <a:solidFill>
                  <a:prstClr val="black"/>
                </a:solidFill>
              </a:rPr>
              <a:t>und </a:t>
            </a:r>
          </a:p>
          <a:p>
            <a:pPr defTabSz="914186" eaLnBrk="0" hangingPunct="0"/>
            <a:r>
              <a:rPr lang="de-DE" sz="2000">
                <a:solidFill>
                  <a:prstClr val="black"/>
                </a:solidFill>
              </a:rPr>
              <a:t>kardio-</a:t>
            </a:r>
          </a:p>
          <a:p>
            <a:pPr defTabSz="914186" eaLnBrk="0" hangingPunct="0"/>
            <a:r>
              <a:rPr lang="de-DE" sz="2000">
                <a:solidFill>
                  <a:prstClr val="black"/>
                </a:solidFill>
              </a:rPr>
              <a:t>vaskuläre </a:t>
            </a:r>
          </a:p>
          <a:p>
            <a:pPr defTabSz="914186" eaLnBrk="0" hangingPunct="0"/>
            <a:r>
              <a:rPr lang="de-DE" sz="2000">
                <a:solidFill>
                  <a:prstClr val="black"/>
                </a:solidFill>
              </a:rPr>
              <a:t>Mortalität</a:t>
            </a:r>
          </a:p>
        </p:txBody>
      </p:sp>
    </p:spTree>
    <p:extLst>
      <p:ext uri="{BB962C8B-B14F-4D97-AF65-F5344CB8AC3E}">
        <p14:creationId xmlns:p14="http://schemas.microsoft.com/office/powerpoint/2010/main" val="2178298871"/>
      </p:ext>
    </p:extLst>
  </p:cSld>
  <p:clrMapOvr>
    <a:masterClrMapping/>
  </p:clrMapOvr>
  <p:timing>
    <p:tnLst>
      <p:par>
        <p:cT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5" name="Rectangle 5"/>
          <p:cNvSpPr>
            <a:spLocks noGrp="1" noChangeArrowheads="1"/>
          </p:cNvSpPr>
          <p:nvPr>
            <p:ph type="title"/>
          </p:nvPr>
        </p:nvSpPr>
        <p:spPr>
          <a:xfrm>
            <a:off x="539750" y="620715"/>
            <a:ext cx="7543800" cy="657225"/>
          </a:xfrm>
          <a:noFill/>
          <a:ln/>
        </p:spPr>
        <p:txBody>
          <a:bodyPr anchor="ctr"/>
          <a:lstStyle/>
          <a:p>
            <a:r>
              <a:rPr lang="de-DE"/>
              <a:t>Evidenzgrade von Studien </a:t>
            </a: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6" name="Foliennummernplatzhalter 5"/>
          <p:cNvSpPr>
            <a:spLocks noGrp="1"/>
          </p:cNvSpPr>
          <p:nvPr>
            <p:ph type="sldNum" sz="quarter" idx="12"/>
          </p:nvPr>
        </p:nvSpPr>
        <p:spPr/>
        <p:txBody>
          <a:bodyPr/>
          <a:lstStyle/>
          <a:p>
            <a:r>
              <a:rPr lang="de-DE" altLang="en-US">
                <a:solidFill>
                  <a:prstClr val="black">
                    <a:tint val="75000"/>
                  </a:prstClr>
                </a:solidFill>
              </a:rPr>
              <a:t>Seite </a:t>
            </a:r>
            <a:fld id="{EABAF38E-92B1-476D-B9B7-B450B069610B}" type="slidenum">
              <a:rPr lang="de-DE" altLang="en-US">
                <a:solidFill>
                  <a:prstClr val="black">
                    <a:tint val="75000"/>
                  </a:prstClr>
                </a:solidFill>
              </a:rPr>
              <a:pPr/>
              <a:t>363</a:t>
            </a:fld>
            <a:endParaRPr lang="de-DE" altLang="en-US">
              <a:solidFill>
                <a:prstClr val="black">
                  <a:tint val="75000"/>
                </a:prstClr>
              </a:solidFill>
            </a:endParaRPr>
          </a:p>
        </p:txBody>
      </p:sp>
      <p:pic>
        <p:nvPicPr>
          <p:cNvPr id="302084" name="Picture 4"/>
          <p:cNvPicPr>
            <a:picLocks noChangeAspect="1" noChangeArrowheads="1"/>
          </p:cNvPicPr>
          <p:nvPr/>
        </p:nvPicPr>
        <p:blipFill>
          <a:blip r:embed="rId3" cstate="print"/>
          <a:srcRect/>
          <a:stretch>
            <a:fillRect/>
          </a:stretch>
        </p:blipFill>
        <p:spPr bwMode="auto">
          <a:xfrm>
            <a:off x="395289" y="1484313"/>
            <a:ext cx="8316912" cy="4608512"/>
          </a:xfrm>
          <a:prstGeom prst="rect">
            <a:avLst/>
          </a:prstGeom>
          <a:noFill/>
          <a:ln w="9525">
            <a:noFill/>
            <a:miter lim="800000"/>
            <a:headEnd/>
            <a:tailEnd/>
          </a:ln>
          <a:effectLst/>
        </p:spPr>
      </p:pic>
      <p:sp>
        <p:nvSpPr>
          <p:cNvPr id="7" name="Datumsplatzhalter 6"/>
          <p:cNvSpPr>
            <a:spLocks noGrp="1"/>
          </p:cNvSpPr>
          <p:nvPr>
            <p:ph type="dt" sz="half" idx="10"/>
          </p:nvPr>
        </p:nvSpPr>
        <p:spPr/>
        <p:txBody>
          <a:bodyPr/>
          <a:lstStyle/>
          <a:p>
            <a:r>
              <a:rPr lang="en-US" smtClean="0">
                <a:solidFill>
                  <a:prstClr val="black">
                    <a:tint val="75000"/>
                  </a:prstClr>
                </a:solidFill>
              </a:rPr>
              <a:t>Modul 2.02</a:t>
            </a:r>
            <a:endParaRPr lang="de-DE" altLang="en-US" dirty="0">
              <a:solidFill>
                <a:prstClr val="black">
                  <a:tint val="75000"/>
                </a:prstClr>
              </a:solidFill>
            </a:endParaRPr>
          </a:p>
        </p:txBody>
      </p:sp>
    </p:spTree>
    <p:extLst>
      <p:ext uri="{BB962C8B-B14F-4D97-AF65-F5344CB8AC3E}">
        <p14:creationId xmlns:p14="http://schemas.microsoft.com/office/powerpoint/2010/main" val="217020045"/>
      </p:ext>
    </p:extLst>
  </p:cSld>
  <p:clrMapOvr>
    <a:masterClrMapping/>
  </p:clrMapOvr>
  <p:timing>
    <p:tnLst>
      <p:par>
        <p:cT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Fragen zur Meta-Analyse</a:t>
            </a:r>
            <a:endParaRPr lang="de-DE" dirty="0"/>
          </a:p>
        </p:txBody>
      </p:sp>
      <p:sp>
        <p:nvSpPr>
          <p:cNvPr id="3" name="Inhaltsplatzhalter 2"/>
          <p:cNvSpPr>
            <a:spLocks noGrp="1"/>
          </p:cNvSpPr>
          <p:nvPr>
            <p:ph idx="1"/>
          </p:nvPr>
        </p:nvSpPr>
        <p:spPr/>
        <p:txBody>
          <a:bodyPr>
            <a:noAutofit/>
          </a:bodyPr>
          <a:lstStyle/>
          <a:p>
            <a:r>
              <a:rPr lang="de-DE" sz="1800" i="1" dirty="0"/>
              <a:t>Ist die Qualität der berücksichtigten Studien zufriedenstellend? </a:t>
            </a:r>
            <a:br>
              <a:rPr lang="de-DE" sz="1800" i="1" dirty="0"/>
            </a:br>
            <a:r>
              <a:rPr lang="de-DE" sz="1800" dirty="0"/>
              <a:t/>
            </a:r>
            <a:br>
              <a:rPr lang="de-DE" sz="1800" dirty="0"/>
            </a:br>
            <a:r>
              <a:rPr lang="de-DE" sz="1400" dirty="0"/>
              <a:t>Zwischen verschiedenen Studien bestehen zum Teil erhebliche Qualitätsunterschiede, die in einer Meta- Analyse zunächst nicht berücksichtigt werden. Als Mindestanforderung gilt, dass nur korrekt </a:t>
            </a:r>
            <a:r>
              <a:rPr lang="de-DE" sz="1400" i="1" dirty="0"/>
              <a:t>randomisierte</a:t>
            </a:r>
            <a:r>
              <a:rPr lang="de-DE" sz="1400" dirty="0"/>
              <a:t> </a:t>
            </a:r>
            <a:r>
              <a:rPr lang="de-DE" sz="1400" i="1" dirty="0"/>
              <a:t>Studien</a:t>
            </a:r>
            <a:r>
              <a:rPr lang="de-DE" sz="1400" dirty="0"/>
              <a:t> mit vollständigen Angaben über alle am Anfang in die Studie aufgenommenen Personen meta-analysiert werden. Der </a:t>
            </a:r>
            <a:r>
              <a:rPr lang="de-DE" sz="1400" dirty="0" err="1"/>
              <a:t>Randomisierungsvorgang</a:t>
            </a:r>
            <a:r>
              <a:rPr lang="de-DE" sz="1400" dirty="0"/>
              <a:t>, der leider oft ungenügend beschrieben ist, verdient deshalb besondere Aufmerksamkeit.</a:t>
            </a:r>
            <a:br>
              <a:rPr lang="de-DE" sz="1400" dirty="0"/>
            </a:br>
            <a:r>
              <a:rPr lang="de-DE" sz="1400" dirty="0"/>
              <a:t>Daneben ist es auch von Bedeutung, dass in den verschiedenen Studien tatsächlich gleiche oder vergleichbare Therapien und Beurteilungsverfahren eingesetzt wurden. Bei vielen Medikamentenstudien muss z.B. gefordert werden, dass die Bewertung der Therapieergebnisse </a:t>
            </a:r>
            <a:r>
              <a:rPr lang="de-DE" sz="1400" i="1" dirty="0"/>
              <a:t>blind</a:t>
            </a:r>
            <a:r>
              <a:rPr lang="de-DE" sz="1400" dirty="0"/>
              <a:t> erfolgt.</a:t>
            </a:r>
            <a:br>
              <a:rPr lang="de-DE" sz="1400" dirty="0"/>
            </a:br>
            <a:r>
              <a:rPr lang="de-DE" sz="1400" dirty="0"/>
              <a:t/>
            </a:r>
            <a:br>
              <a:rPr lang="de-DE" sz="1400" dirty="0"/>
            </a:br>
            <a:endParaRPr lang="de-DE" sz="1400" dirty="0"/>
          </a:p>
          <a:p>
            <a:r>
              <a:rPr lang="de-DE" sz="1800" i="1" dirty="0"/>
              <a:t>Wurden alle relevanten Studien berücksichtigt? </a:t>
            </a:r>
            <a:br>
              <a:rPr lang="de-DE" sz="1800" i="1" dirty="0"/>
            </a:br>
            <a:r>
              <a:rPr lang="de-DE" sz="1800" i="1" dirty="0"/>
              <a:t/>
            </a:r>
            <a:br>
              <a:rPr lang="de-DE" sz="1800" i="1" dirty="0"/>
            </a:br>
            <a:r>
              <a:rPr lang="de-DE" sz="1400" dirty="0"/>
              <a:t>Da «positive» Resultate mit </a:t>
            </a:r>
            <a:r>
              <a:rPr lang="de-DE" sz="1400" dirty="0" err="1"/>
              <a:t>grösserer</a:t>
            </a:r>
            <a:r>
              <a:rPr lang="de-DE" sz="1400" dirty="0"/>
              <a:t> Wahrscheinlichkeit veröffentlicht werden als Studien, die keinen Effekt zeigen, sollten auch </a:t>
            </a:r>
            <a:r>
              <a:rPr lang="de-DE" sz="1400" dirty="0" err="1"/>
              <a:t>unpublizierte</a:t>
            </a:r>
            <a:r>
              <a:rPr lang="de-DE" sz="1400" dirty="0"/>
              <a:t> Studien berücksichtigt werden. Dies gilt natürlich nur, soweit die erwähnten Qualitätskriterien erfüllt sind. Wenn allenfalls in Frage kommende Studien nicht in eine Meta-Analyse aufgenommen werden, so sollten sie erwähnt und die entsprechende Entscheidung begründet werden.</a:t>
            </a:r>
            <a:br>
              <a:rPr lang="de-DE" sz="1400" dirty="0"/>
            </a:br>
            <a:r>
              <a:rPr lang="de-DE" sz="1400" dirty="0"/>
              <a:t/>
            </a:r>
            <a:br>
              <a:rPr lang="de-DE" sz="1400" dirty="0"/>
            </a:br>
            <a:endParaRPr lang="de-DE" sz="1400"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18.06.2021</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364</a:t>
            </a:fld>
            <a:endParaRPr lang="de-DE" altLang="en-US">
              <a:solidFill>
                <a:prstClr val="black">
                  <a:tint val="75000"/>
                </a:prstClr>
              </a:solidFill>
            </a:endParaRPr>
          </a:p>
        </p:txBody>
      </p:sp>
    </p:spTree>
    <p:extLst>
      <p:ext uri="{BB962C8B-B14F-4D97-AF65-F5344CB8AC3E}">
        <p14:creationId xmlns:p14="http://schemas.microsoft.com/office/powerpoint/2010/main" val="4147784881"/>
      </p:ext>
    </p:extLst>
  </p:cSld>
  <p:clrMapOvr>
    <a:masterClrMapping/>
  </p:clrMapOvr>
  <p:timing>
    <p:tnLst>
      <p:par>
        <p:cTn id="1" dur="indefinite" restart="never" nodeType="tmRoot"/>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Fragen zur Meta-Analyse</a:t>
            </a:r>
            <a:endParaRPr lang="de-DE" dirty="0"/>
          </a:p>
        </p:txBody>
      </p:sp>
      <p:sp>
        <p:nvSpPr>
          <p:cNvPr id="3" name="Inhaltsplatzhalter 2"/>
          <p:cNvSpPr>
            <a:spLocks noGrp="1"/>
          </p:cNvSpPr>
          <p:nvPr>
            <p:ph idx="1"/>
          </p:nvPr>
        </p:nvSpPr>
        <p:spPr/>
        <p:txBody>
          <a:bodyPr>
            <a:noAutofit/>
          </a:bodyPr>
          <a:lstStyle/>
          <a:p>
            <a:r>
              <a:rPr lang="de-DE" sz="1800" i="1" dirty="0"/>
              <a:t>Haben die berücksichtigten Studien teilweise entgegengesetzte Resultate erbracht? </a:t>
            </a:r>
            <a:br>
              <a:rPr lang="de-DE" sz="1800" i="1" dirty="0"/>
            </a:br>
            <a:r>
              <a:rPr lang="de-DE" sz="1800" i="1" dirty="0"/>
              <a:t/>
            </a:r>
            <a:br>
              <a:rPr lang="de-DE" sz="1800" i="1" dirty="0"/>
            </a:br>
            <a:r>
              <a:rPr lang="de-DE" sz="1400" dirty="0"/>
              <a:t>Der Variabilität der Ergebnisse wird oft nicht genügend Beachtung geschenkt. Das Problem der Heterogenität von Studienresultaten kann nicht durch die Anwendung eines statistischen Tests gelöst werden. Wenn stark voneinander abweichende Resultate vorliegen, geben klinische und biologische Überlegungen den Ausschlag, ob überhaupt eine Meta-Analyse sinnvoll ist.</a:t>
            </a:r>
            <a:br>
              <a:rPr lang="de-DE" sz="1400" dirty="0"/>
            </a:br>
            <a:r>
              <a:rPr lang="de-DE" sz="1400" dirty="0"/>
              <a:t/>
            </a:r>
            <a:br>
              <a:rPr lang="de-DE" sz="1400" dirty="0"/>
            </a:br>
            <a:endParaRPr lang="de-DE" sz="1400" dirty="0"/>
          </a:p>
          <a:p>
            <a:r>
              <a:rPr lang="de-DE" sz="1800" i="1" dirty="0"/>
              <a:t>Wie «robust» sind die Ergebnisse der Meta-Analyse? </a:t>
            </a:r>
            <a:br>
              <a:rPr lang="de-DE" sz="1800" i="1" dirty="0"/>
            </a:br>
            <a:r>
              <a:rPr lang="de-DE" sz="1400" dirty="0"/>
              <a:t/>
            </a:r>
            <a:br>
              <a:rPr lang="de-DE" sz="1400" dirty="0"/>
            </a:br>
            <a:r>
              <a:rPr lang="de-DE" sz="1400" dirty="0"/>
              <a:t>Bei der Durchführung einer Meta-Analyse gibt es eine Reihe von teilweise </a:t>
            </a:r>
            <a:r>
              <a:rPr lang="de-DE" sz="1400" i="1" dirty="0"/>
              <a:t>arbiträren</a:t>
            </a:r>
            <a:r>
              <a:rPr lang="de-DE" sz="1400" dirty="0"/>
              <a:t> Entscheiden (Ausschluss von Studien, Wahl der statistischen Methoden, Interpretation bestimmter Resultate). Das Resultat einer Meta- Analyse sollte von solchen Entscheiden einigermaßen unabhängig sein. Wenn also die gleiche Meta-Analyse z.B. mit einer etwas anderen Studienauswahl oder mit einem anderen statistischen Verfahren durchgeführt wird, sollte sie ungefähr dasselbe Resultat ergeben. </a:t>
            </a:r>
            <a:br>
              <a:rPr lang="de-DE" sz="1400" dirty="0"/>
            </a:br>
            <a:endParaRPr lang="de-DE" sz="1400"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18.06.2021</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365</a:t>
            </a:fld>
            <a:endParaRPr lang="de-DE" altLang="en-US">
              <a:solidFill>
                <a:prstClr val="black">
                  <a:tint val="75000"/>
                </a:prstClr>
              </a:solidFill>
            </a:endParaRPr>
          </a:p>
        </p:txBody>
      </p:sp>
    </p:spTree>
    <p:extLst>
      <p:ext uri="{BB962C8B-B14F-4D97-AF65-F5344CB8AC3E}">
        <p14:creationId xmlns:p14="http://schemas.microsoft.com/office/powerpoint/2010/main" val="1475097260"/>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EFF8D0-21D2-456E-811C-8982D880972C}"/>
              </a:ext>
            </a:extLst>
          </p:cNvPr>
          <p:cNvSpPr>
            <a:spLocks noGrp="1"/>
          </p:cNvSpPr>
          <p:nvPr>
            <p:ph type="title"/>
          </p:nvPr>
        </p:nvSpPr>
        <p:spPr/>
        <p:txBody>
          <a:bodyPr/>
          <a:lstStyle/>
          <a:p>
            <a:r>
              <a:rPr lang="de-DE" dirty="0"/>
              <a:t>Stärken</a:t>
            </a:r>
          </a:p>
        </p:txBody>
      </p:sp>
      <p:sp>
        <p:nvSpPr>
          <p:cNvPr id="3" name="Inhaltsplatzhalter 2">
            <a:extLst>
              <a:ext uri="{FF2B5EF4-FFF2-40B4-BE49-F238E27FC236}">
                <a16:creationId xmlns:a16="http://schemas.microsoft.com/office/drawing/2014/main" id="{339611AD-EC48-4B88-87E5-C676D7C52B13}"/>
              </a:ext>
            </a:extLst>
          </p:cNvPr>
          <p:cNvSpPr>
            <a:spLocks noGrp="1"/>
          </p:cNvSpPr>
          <p:nvPr>
            <p:ph idx="1"/>
          </p:nvPr>
        </p:nvSpPr>
        <p:spPr/>
        <p:txBody>
          <a:bodyPr>
            <a:normAutofit/>
          </a:bodyPr>
          <a:lstStyle/>
          <a:p>
            <a:r>
              <a:rPr lang="de-DE" dirty="0" smtClean="0"/>
              <a:t>Mathematische-statistische Zusammenfassung von Einzelstudien</a:t>
            </a:r>
          </a:p>
          <a:p>
            <a:r>
              <a:rPr lang="de-DE" dirty="0" smtClean="0"/>
              <a:t>Im Gegensatz dazu steht der narrative Review</a:t>
            </a:r>
          </a:p>
          <a:p>
            <a:r>
              <a:rPr lang="de-DE" dirty="0" smtClean="0"/>
              <a:t>Meta-Analyse </a:t>
            </a:r>
            <a:r>
              <a:rPr lang="de-DE" dirty="0"/>
              <a:t>objektiver durch ihre Festlegung von Kriterien für die Auswahl von </a:t>
            </a:r>
            <a:r>
              <a:rPr lang="de-DE" dirty="0" smtClean="0"/>
              <a:t>Primärstudien </a:t>
            </a:r>
            <a:r>
              <a:rPr lang="de-DE" dirty="0"/>
              <a:t>(</a:t>
            </a:r>
            <a:r>
              <a:rPr lang="de-DE" dirty="0" smtClean="0"/>
              <a:t>gegebenenfalls sinkt aber die Studienanzahl</a:t>
            </a:r>
            <a:r>
              <a:rPr lang="de-DE" dirty="0"/>
              <a:t>)</a:t>
            </a:r>
          </a:p>
          <a:p>
            <a:r>
              <a:rPr lang="de-DE" dirty="0"/>
              <a:t>Relativ kostengünstig</a:t>
            </a:r>
          </a:p>
          <a:p>
            <a:r>
              <a:rPr lang="de-DE" dirty="0"/>
              <a:t>Erhöhung der Validität und Trennschärfe</a:t>
            </a:r>
          </a:p>
          <a:p>
            <a:r>
              <a:rPr lang="de-DE" dirty="0"/>
              <a:t>Ermittlung welche Eigenschaften zu welchen Effektstärken führen</a:t>
            </a:r>
          </a:p>
          <a:p>
            <a:pPr marL="0" indent="0">
              <a:buNone/>
            </a:pPr>
            <a:endParaRPr lang="de-DE" dirty="0"/>
          </a:p>
          <a:p>
            <a:endParaRPr lang="de-DE" dirty="0"/>
          </a:p>
        </p:txBody>
      </p:sp>
    </p:spTree>
    <p:extLst>
      <p:ext uri="{BB962C8B-B14F-4D97-AF65-F5344CB8AC3E}">
        <p14:creationId xmlns:p14="http://schemas.microsoft.com/office/powerpoint/2010/main" val="158507549"/>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Schwächen</a:t>
            </a:r>
          </a:p>
        </p:txBody>
      </p:sp>
      <p:sp>
        <p:nvSpPr>
          <p:cNvPr id="3" name="Inhaltsplatzhalter 2"/>
          <p:cNvSpPr>
            <a:spLocks noGrp="1"/>
          </p:cNvSpPr>
          <p:nvPr>
            <p:ph idx="1"/>
          </p:nvPr>
        </p:nvSpPr>
        <p:spPr/>
        <p:txBody>
          <a:bodyPr/>
          <a:lstStyle/>
          <a:p>
            <a:pPr marL="0" indent="0">
              <a:buNone/>
            </a:pPr>
            <a:endParaRPr lang="de-DE" dirty="0"/>
          </a:p>
          <a:p>
            <a:endParaRPr lang="de-DE" dirty="0">
              <a:latin typeface="Arial" pitchFamily="34" charset="0"/>
              <a:cs typeface="Arial" pitchFamily="34" charset="0"/>
            </a:endParaRPr>
          </a:p>
          <a:p>
            <a:endParaRPr lang="de-AT" dirty="0">
              <a:latin typeface="Arial" pitchFamily="34" charset="0"/>
              <a:cs typeface="Arial" pitchFamily="34" charset="0"/>
            </a:endParaRPr>
          </a:p>
        </p:txBody>
      </p:sp>
      <p:graphicFrame>
        <p:nvGraphicFramePr>
          <p:cNvPr id="5" name="Diagramm 4">
            <a:extLst>
              <a:ext uri="{FF2B5EF4-FFF2-40B4-BE49-F238E27FC236}">
                <a16:creationId xmlns:a16="http://schemas.microsoft.com/office/drawing/2014/main" id="{D2BCD13D-70D1-4B6B-9A8C-7ECC8A9864FF}"/>
              </a:ext>
            </a:extLst>
          </p:cNvPr>
          <p:cNvGraphicFramePr/>
          <p:nvPr>
            <p:extLst>
              <p:ext uri="{D42A27DB-BD31-4B8C-83A1-F6EECF244321}">
                <p14:modId xmlns:p14="http://schemas.microsoft.com/office/powerpoint/2010/main" val="676206446"/>
              </p:ext>
            </p:extLst>
          </p:nvPr>
        </p:nvGraphicFramePr>
        <p:xfrm>
          <a:off x="611560" y="1700808"/>
          <a:ext cx="7822298" cy="4675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1882893"/>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3" name="Rectangle 2"/>
          <p:cNvSpPr>
            <a:spLocks noGrp="1" noChangeArrowheads="1"/>
          </p:cNvSpPr>
          <p:nvPr>
            <p:ph type="title"/>
          </p:nvPr>
        </p:nvSpPr>
        <p:spPr/>
        <p:txBody>
          <a:bodyPr/>
          <a:lstStyle/>
          <a:p>
            <a:pPr eaLnBrk="1" hangingPunct="1"/>
            <a:r>
              <a:rPr lang="de-DE" dirty="0" smtClean="0"/>
              <a:t>Meta-Analyse</a:t>
            </a:r>
            <a:endParaRPr lang="de-AT" dirty="0" smtClean="0"/>
          </a:p>
        </p:txBody>
      </p:sp>
      <p:sp>
        <p:nvSpPr>
          <p:cNvPr id="124932" name="Foliennummernplatzhalter 5"/>
          <p:cNvSpPr>
            <a:spLocks noGrp="1"/>
          </p:cNvSpPr>
          <p:nvPr>
            <p:ph type="sldNum" sz="quarter" idx="12"/>
          </p:nvPr>
        </p:nvSpPr>
        <p:spPr>
          <a:noFill/>
        </p:spPr>
        <p:txBody>
          <a:bodyPr/>
          <a:lstStyle/>
          <a:p>
            <a:fld id="{A9D459F2-FE6A-4618-B1BD-FE34BE8C6EDF}" type="slidenum">
              <a:rPr lang="de-DE">
                <a:solidFill>
                  <a:prstClr val="black">
                    <a:tint val="75000"/>
                  </a:prstClr>
                </a:solidFill>
              </a:rPr>
              <a:pPr/>
              <a:t>368</a:t>
            </a:fld>
            <a:endParaRPr lang="de-DE">
              <a:solidFill>
                <a:prstClr val="black">
                  <a:tint val="75000"/>
                </a:prstClr>
              </a:solidFill>
            </a:endParaRPr>
          </a:p>
        </p:txBody>
      </p:sp>
      <p:sp>
        <p:nvSpPr>
          <p:cNvPr id="2" name="Fußzeilenplatzhalter 1"/>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dirty="0">
              <a:solidFill>
                <a:prstClr val="black">
                  <a:tint val="75000"/>
                </a:prstClr>
              </a:solidFill>
            </a:endParaRPr>
          </a:p>
        </p:txBody>
      </p:sp>
      <p:sp>
        <p:nvSpPr>
          <p:cNvPr id="6" name="Datumsplatzhalter 5"/>
          <p:cNvSpPr>
            <a:spLocks noGrp="1"/>
          </p:cNvSpPr>
          <p:nvPr>
            <p:ph type="dt" sz="half" idx="10"/>
          </p:nvPr>
        </p:nvSpPr>
        <p:spPr/>
        <p:txBody>
          <a:bodyPr/>
          <a:lstStyle/>
          <a:p>
            <a:r>
              <a:rPr lang="en-US" smtClean="0">
                <a:solidFill>
                  <a:prstClr val="black">
                    <a:tint val="75000"/>
                  </a:prstClr>
                </a:solidFill>
              </a:rPr>
              <a:t>Modul 2.02</a:t>
            </a:r>
            <a:endParaRPr lang="de-DE" altLang="en-US" dirty="0">
              <a:solidFill>
                <a:prstClr val="black">
                  <a:tint val="75000"/>
                </a:prstClr>
              </a:solidFill>
            </a:endParaRPr>
          </a:p>
        </p:txBody>
      </p:sp>
      <p:pic>
        <p:nvPicPr>
          <p:cNvPr id="7" name="Picture 3" descr="D:\WORK\PEARSON\000 FOLIEN\4100\JPG\4100-417__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2" y="1921769"/>
            <a:ext cx="8533735"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WORK\PEARSON\000 FOLIEN\4100\JPG\4100-418.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5522168"/>
            <a:ext cx="5256584" cy="1185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4414373"/>
      </p:ext>
    </p:extLst>
  </p:cSld>
  <p:clrMapOvr>
    <a:masterClrMapping/>
  </p:clrMapOvr>
  <p:transition/>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Publications Bias</a:t>
            </a:r>
            <a:endParaRPr lang="de-DE" dirty="0"/>
          </a:p>
        </p:txBody>
      </p:sp>
      <p:sp>
        <p:nvSpPr>
          <p:cNvPr id="4" name="Datumsplatzhalter 3"/>
          <p:cNvSpPr>
            <a:spLocks noGrp="1"/>
          </p:cNvSpPr>
          <p:nvPr>
            <p:ph type="dt" sz="half" idx="10"/>
          </p:nvPr>
        </p:nvSpPr>
        <p:spPr/>
        <p:txBody>
          <a:bodyPr/>
          <a:lstStyle/>
          <a:p>
            <a:r>
              <a:rPr lang="en-US" smtClean="0">
                <a:solidFill>
                  <a:prstClr val="black">
                    <a:tint val="75000"/>
                  </a:prstClr>
                </a:solidFill>
              </a:rPr>
              <a:t>Modul 2.02</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dirty="0">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0D2F5E8F-47EE-403F-B671-2683899C2F18}" type="slidenum">
              <a:rPr lang="de-DE" altLang="en-US" smtClean="0">
                <a:solidFill>
                  <a:prstClr val="black">
                    <a:tint val="75000"/>
                  </a:prstClr>
                </a:solidFill>
              </a:rPr>
              <a:pPr/>
              <a:t>369</a:t>
            </a:fld>
            <a:endParaRPr lang="de-DE" altLang="en-US">
              <a:solidFill>
                <a:prstClr val="black">
                  <a:tint val="75000"/>
                </a:prstClr>
              </a:solidFill>
            </a:endParaRPr>
          </a:p>
        </p:txBody>
      </p:sp>
      <p:pic>
        <p:nvPicPr>
          <p:cNvPr id="9" name="Picture 2" descr="D:\WORK\PEARSON\000 FOLIEN\4100\JPG\4100-42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1628800"/>
            <a:ext cx="7416824" cy="4599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5116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37</a:t>
            </a:fld>
            <a:endParaRPr lang="de-DE" altLang="en-US"/>
          </a:p>
        </p:txBody>
      </p:sp>
      <p:pic>
        <p:nvPicPr>
          <p:cNvPr id="7" name="Picture 2" descr="D:\WORK\PEARSON\000 FOLIEN\4100\JPG\4100-31a.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7116" y="2864336"/>
            <a:ext cx="5561215" cy="214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WORK\PEARSON\000 FOLIEN\4100\JPG\4100-3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046" y="5085184"/>
            <a:ext cx="560705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el 1"/>
          <p:cNvSpPr>
            <a:spLocks noGrp="1"/>
          </p:cNvSpPr>
          <p:nvPr>
            <p:ph type="title"/>
          </p:nvPr>
        </p:nvSpPr>
        <p:spPr>
          <a:xfrm>
            <a:off x="457200" y="274638"/>
            <a:ext cx="6186502" cy="1143000"/>
          </a:xfrm>
        </p:spPr>
        <p:txBody>
          <a:bodyPr/>
          <a:lstStyle/>
          <a:p>
            <a:r>
              <a:rPr lang="de-DE" dirty="0" smtClean="0"/>
              <a:t>Statistische Kennwerte</a:t>
            </a:r>
            <a:endParaRPr lang="de-DE" dirty="0"/>
          </a:p>
        </p:txBody>
      </p:sp>
      <p:pic>
        <p:nvPicPr>
          <p:cNvPr id="9" name="Picture 2" descr="D:\WORK\PEARSON\000 FOLIEN\4100\JPG\4100-34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1423914"/>
            <a:ext cx="5623560" cy="1334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0025266"/>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S</a:t>
            </a:r>
            <a:r>
              <a:rPr lang="de-DE" dirty="0" err="1"/>
              <a:t>tr</a:t>
            </a:r>
            <a:r>
              <a:rPr lang="de-DE" dirty="0" err="1" smtClean="0"/>
              <a:t>atifying</a:t>
            </a:r>
            <a:r>
              <a:rPr lang="de-DE" dirty="0" smtClean="0"/>
              <a:t> </a:t>
            </a:r>
            <a:r>
              <a:rPr lang="de-DE" dirty="0" err="1" smtClean="0"/>
              <a:t>the</a:t>
            </a:r>
            <a:r>
              <a:rPr lang="de-DE" dirty="0" smtClean="0"/>
              <a:t> </a:t>
            </a:r>
            <a:r>
              <a:rPr lang="de-DE" dirty="0" err="1" smtClean="0"/>
              <a:t>analysis</a:t>
            </a:r>
            <a:r>
              <a:rPr lang="de-DE" dirty="0" smtClean="0"/>
              <a:t> </a:t>
            </a:r>
            <a:r>
              <a:rPr lang="de-DE" dirty="0" err="1" smtClean="0"/>
              <a:t>by</a:t>
            </a:r>
            <a:r>
              <a:rPr lang="de-DE" dirty="0" smtClean="0"/>
              <a:t> </a:t>
            </a:r>
            <a:r>
              <a:rPr lang="de-DE" dirty="0" err="1" smtClean="0"/>
              <a:t>trial</a:t>
            </a:r>
            <a:endParaRPr lang="de-DE" dirty="0"/>
          </a:p>
        </p:txBody>
      </p:sp>
      <p:sp>
        <p:nvSpPr>
          <p:cNvPr id="3" name="Inhaltsplatzhalter 2"/>
          <p:cNvSpPr>
            <a:spLocks noGrp="1"/>
          </p:cNvSpPr>
          <p:nvPr>
            <p:ph idx="1"/>
          </p:nvPr>
        </p:nvSpPr>
        <p:spPr/>
        <p:txBody>
          <a:bodyPr/>
          <a:lstStyle/>
          <a:p>
            <a:r>
              <a:rPr lang="en-US" dirty="0"/>
              <a:t>An important principle involved in estimating risk from a meta-analysis is that the randomized </a:t>
            </a:r>
            <a:r>
              <a:rPr lang="en-US" dirty="0" smtClean="0"/>
              <a:t>comparisons </a:t>
            </a:r>
            <a:r>
              <a:rPr lang="en-US" dirty="0"/>
              <a:t>of the individual trials should be maintained when analyzing the combined data. </a:t>
            </a:r>
            <a:endParaRPr lang="en-US" dirty="0" smtClean="0"/>
          </a:p>
          <a:p>
            <a:r>
              <a:rPr lang="en-US" dirty="0" smtClean="0"/>
              <a:t>In other </a:t>
            </a:r>
            <a:r>
              <a:rPr lang="en-US" dirty="0"/>
              <a:t>words, when comparing drug A to drug B, subjects randomly assigned to drug A in a single </a:t>
            </a:r>
            <a:r>
              <a:rPr lang="en-US" dirty="0" smtClean="0"/>
              <a:t>trial </a:t>
            </a:r>
            <a:r>
              <a:rPr lang="en-US" dirty="0"/>
              <a:t>are compared to subjects assigned to drug B from the same trial and not to subjects from </a:t>
            </a:r>
            <a:r>
              <a:rPr lang="en-US" dirty="0" smtClean="0"/>
              <a:t>other </a:t>
            </a:r>
            <a:r>
              <a:rPr lang="en-US" dirty="0"/>
              <a:t>trials. In the statistics literature, this is referred to as stratifying the analysis by trial. </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18.06.2021</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370</a:t>
            </a:fld>
            <a:endParaRPr lang="de-DE" altLang="en-US">
              <a:solidFill>
                <a:prstClr val="black">
                  <a:tint val="75000"/>
                </a:prstClr>
              </a:solidFill>
            </a:endParaRPr>
          </a:p>
        </p:txBody>
      </p:sp>
    </p:spTree>
    <p:extLst>
      <p:ext uri="{BB962C8B-B14F-4D97-AF65-F5344CB8AC3E}">
        <p14:creationId xmlns:p14="http://schemas.microsoft.com/office/powerpoint/2010/main" val="1982232721"/>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Simpson`s</a:t>
            </a:r>
            <a:r>
              <a:rPr lang="de-DE" dirty="0" smtClean="0"/>
              <a:t> Paradoxon</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18.06.2021</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371</a:t>
            </a:fld>
            <a:endParaRPr lang="de-DE" altLang="en-US">
              <a:solidFill>
                <a:prstClr val="black">
                  <a:tint val="75000"/>
                </a:prst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934" y="1641701"/>
            <a:ext cx="7772024" cy="2125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611560" y="3933058"/>
            <a:ext cx="7848872" cy="1477328"/>
          </a:xfrm>
          <a:prstGeom prst="rect">
            <a:avLst/>
          </a:prstGeom>
        </p:spPr>
        <p:txBody>
          <a:bodyPr wrap="square" lIns="91418" tIns="45709" rIns="91418" bIns="45709">
            <a:spAutoFit/>
          </a:bodyPr>
          <a:lstStyle/>
          <a:p>
            <a:pPr defTabSz="914186" fontAlgn="auto">
              <a:spcBef>
                <a:spcPts val="0"/>
              </a:spcBef>
              <a:spcAft>
                <a:spcPts val="0"/>
              </a:spcAft>
            </a:pPr>
            <a:r>
              <a:rPr lang="en-US" dirty="0">
                <a:solidFill>
                  <a:prstClr val="black"/>
                </a:solidFill>
                <a:latin typeface="Calibri"/>
              </a:rPr>
              <a:t>The hypothetical example in Table 1 illustrates an extreme </a:t>
            </a:r>
            <a:r>
              <a:rPr lang="en-US" dirty="0" smtClean="0">
                <a:solidFill>
                  <a:prstClr val="black"/>
                </a:solidFill>
                <a:latin typeface="Calibri"/>
              </a:rPr>
              <a:t>example </a:t>
            </a:r>
            <a:r>
              <a:rPr lang="en-US" dirty="0">
                <a:solidFill>
                  <a:prstClr val="black"/>
                </a:solidFill>
                <a:latin typeface="Calibri"/>
              </a:rPr>
              <a:t>of Simpson’s paradox in which, for each of four trials, the estimated risk of a safety </a:t>
            </a:r>
            <a:r>
              <a:rPr lang="en-US" dirty="0" smtClean="0">
                <a:solidFill>
                  <a:prstClr val="black"/>
                </a:solidFill>
                <a:latin typeface="Calibri"/>
              </a:rPr>
              <a:t>event </a:t>
            </a:r>
            <a:r>
              <a:rPr lang="en-US" dirty="0">
                <a:solidFill>
                  <a:prstClr val="black"/>
                </a:solidFill>
                <a:latin typeface="Calibri"/>
              </a:rPr>
              <a:t>is identical for both Drug A and Drug B. With simple pooling, however, the risk for Drug </a:t>
            </a:r>
            <a:r>
              <a:rPr lang="en-US" dirty="0" smtClean="0">
                <a:solidFill>
                  <a:prstClr val="black"/>
                </a:solidFill>
                <a:latin typeface="Calibri"/>
              </a:rPr>
              <a:t>A </a:t>
            </a:r>
            <a:r>
              <a:rPr lang="en-US" dirty="0">
                <a:solidFill>
                  <a:prstClr val="black"/>
                </a:solidFill>
                <a:latin typeface="Calibri"/>
              </a:rPr>
              <a:t>appears to be more than twice as high as that for Drug B (12.8 percent vs. 6.2 percent)</a:t>
            </a:r>
            <a:endParaRPr lang="de-DE" dirty="0">
              <a:solidFill>
                <a:prstClr val="black"/>
              </a:solidFill>
              <a:latin typeface="Calibri"/>
            </a:endParaRPr>
          </a:p>
        </p:txBody>
      </p:sp>
    </p:spTree>
    <p:extLst>
      <p:ext uri="{BB962C8B-B14F-4D97-AF65-F5344CB8AC3E}">
        <p14:creationId xmlns:p14="http://schemas.microsoft.com/office/powerpoint/2010/main" val="3359959986"/>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Mantel-</a:t>
            </a:r>
            <a:r>
              <a:rPr lang="de-DE" dirty="0" err="1" smtClean="0"/>
              <a:t>Haenszel</a:t>
            </a:r>
            <a:r>
              <a:rPr lang="de-DE" dirty="0" smtClean="0"/>
              <a:t> Methode – stratifizierte Analyse</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18.06.2021</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372</a:t>
            </a:fld>
            <a:endParaRPr lang="de-DE" altLang="en-US">
              <a:solidFill>
                <a:prstClr val="black">
                  <a:tint val="75000"/>
                </a:prstClr>
              </a:solidFill>
            </a:endParaRPr>
          </a:p>
        </p:txBody>
      </p:sp>
      <p:pic>
        <p:nvPicPr>
          <p:cNvPr id="7" name="Picture 2" descr="D:\WORK\PEARSON\000 FOLIEN\4100\JPG\4100-190a.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8" y="1844825"/>
            <a:ext cx="3823855" cy="1251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WORK\PEARSON\000 FOLIEN\4100\JPG\4100-190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3356994"/>
            <a:ext cx="56261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9" name="Textfeld 8"/>
              <p:cNvSpPr txBox="1"/>
              <p:nvPr/>
            </p:nvSpPr>
            <p:spPr>
              <a:xfrm>
                <a:off x="971601" y="5085186"/>
                <a:ext cx="6552728" cy="713593"/>
              </a:xfrm>
              <a:prstGeom prst="rect">
                <a:avLst/>
              </a:prstGeom>
              <a:noFill/>
            </p:spPr>
            <p:txBody>
              <a:bodyPr wrap="square" lIns="91418" tIns="45709" rIns="91418" bIns="45709" rtlCol="0">
                <a:spAutoFit/>
              </a:bodyPr>
              <a:lstStyle/>
              <a:p>
                <a:pPr defTabSz="914186" fontAlgn="auto">
                  <a:spcBef>
                    <a:spcPts val="0"/>
                  </a:spcBef>
                  <a:spcAft>
                    <a:spcPts val="0"/>
                  </a:spcAft>
                </a:pPr>
                <a14:m>
                  <m:oMath xmlns:m="http://schemas.openxmlformats.org/officeDocument/2006/math">
                    <m:r>
                      <a:rPr lang="de-DE" i="1" smtClean="0">
                        <a:solidFill>
                          <a:prstClr val="black"/>
                        </a:solidFill>
                        <a:latin typeface="Cambria Math"/>
                      </a:rPr>
                      <m:t>𝑂𝑑𝑑𝑠</m:t>
                    </m:r>
                    <m:r>
                      <a:rPr lang="de-DE" i="1" smtClean="0">
                        <a:solidFill>
                          <a:prstClr val="black"/>
                        </a:solidFill>
                        <a:latin typeface="Cambria Math"/>
                      </a:rPr>
                      <m:t> </m:t>
                    </m:r>
                    <m:r>
                      <a:rPr lang="de-DE" i="1" smtClean="0">
                        <a:solidFill>
                          <a:prstClr val="black"/>
                        </a:solidFill>
                        <a:latin typeface="Cambria Math"/>
                      </a:rPr>
                      <m:t>𝑅𝑎𝑡𝑖𝑜</m:t>
                    </m:r>
                    <m:r>
                      <a:rPr lang="de-DE" i="1" smtClean="0">
                        <a:solidFill>
                          <a:prstClr val="black"/>
                        </a:solidFill>
                        <a:latin typeface="Cambria Math"/>
                      </a:rPr>
                      <m:t> </m:t>
                    </m:r>
                    <m:r>
                      <a:rPr lang="de-DE" i="1" baseline="-25000" smtClean="0">
                        <a:solidFill>
                          <a:prstClr val="black"/>
                        </a:solidFill>
                        <a:latin typeface="Cambria Math"/>
                      </a:rPr>
                      <m:t>𝑀𝑎𝑛𝑡𝑒𝑙</m:t>
                    </m:r>
                    <m:r>
                      <a:rPr lang="de-DE" i="1" baseline="-25000" smtClean="0">
                        <a:solidFill>
                          <a:prstClr val="black"/>
                        </a:solidFill>
                        <a:latin typeface="Cambria Math"/>
                      </a:rPr>
                      <m:t>−</m:t>
                    </m:r>
                    <m:r>
                      <a:rPr lang="de-DE" i="1" baseline="-25000" smtClean="0">
                        <a:solidFill>
                          <a:prstClr val="black"/>
                        </a:solidFill>
                        <a:latin typeface="Cambria Math"/>
                      </a:rPr>
                      <m:t>𝐻𝑎𝑒𝑛𝑠𝑧𝑒𝑙</m:t>
                    </m:r>
                    <m:r>
                      <a:rPr lang="de-DE" i="1" smtClean="0">
                        <a:solidFill>
                          <a:prstClr val="black"/>
                        </a:solidFill>
                        <a:latin typeface="Cambria Math"/>
                      </a:rPr>
                      <m:t>=</m:t>
                    </m:r>
                    <m:f>
                      <m:fPr>
                        <m:ctrlPr>
                          <a:rPr lang="de-DE" i="1" smtClean="0">
                            <a:solidFill>
                              <a:prstClr val="black"/>
                            </a:solidFill>
                            <a:latin typeface="Cambria Math" panose="02040503050406030204" pitchFamily="18" charset="0"/>
                          </a:rPr>
                        </m:ctrlPr>
                      </m:fPr>
                      <m:num>
                        <m:f>
                          <m:fPr>
                            <m:ctrlPr>
                              <a:rPr lang="de-DE" i="1" smtClean="0">
                                <a:solidFill>
                                  <a:prstClr val="black"/>
                                </a:solidFill>
                                <a:latin typeface="Cambria Math" panose="02040503050406030204" pitchFamily="18" charset="0"/>
                              </a:rPr>
                            </m:ctrlPr>
                          </m:fPr>
                          <m:num>
                            <m:r>
                              <a:rPr lang="de-DE" i="1" smtClean="0">
                                <a:solidFill>
                                  <a:prstClr val="black"/>
                                </a:solidFill>
                                <a:latin typeface="Cambria Math"/>
                              </a:rPr>
                              <m:t>81</m:t>
                            </m:r>
                            <m:r>
                              <a:rPr lang="de-DE" i="1" smtClean="0">
                                <a:solidFill>
                                  <a:prstClr val="black"/>
                                </a:solidFill>
                                <a:latin typeface="Cambria Math"/>
                              </a:rPr>
                              <m:t>𝑥</m:t>
                            </m:r>
                            <m:r>
                              <a:rPr lang="de-DE" i="1" smtClean="0">
                                <a:solidFill>
                                  <a:prstClr val="black"/>
                                </a:solidFill>
                                <a:latin typeface="Cambria Math"/>
                              </a:rPr>
                              <m:t>36</m:t>
                            </m:r>
                          </m:num>
                          <m:den>
                            <m:r>
                              <a:rPr lang="de-DE" i="1" smtClean="0">
                                <a:solidFill>
                                  <a:prstClr val="black"/>
                                </a:solidFill>
                                <a:latin typeface="Cambria Math"/>
                              </a:rPr>
                              <m:t>357</m:t>
                            </m:r>
                          </m:den>
                        </m:f>
                        <m:r>
                          <a:rPr lang="de-DE" i="1" smtClean="0">
                            <a:solidFill>
                              <a:prstClr val="black"/>
                            </a:solidFill>
                            <a:latin typeface="Cambria Math"/>
                          </a:rPr>
                          <m:t>+</m:t>
                        </m:r>
                        <m:f>
                          <m:fPr>
                            <m:ctrlPr>
                              <a:rPr lang="de-DE" i="1" smtClean="0">
                                <a:solidFill>
                                  <a:prstClr val="black"/>
                                </a:solidFill>
                                <a:latin typeface="Cambria Math" panose="02040503050406030204" pitchFamily="18" charset="0"/>
                              </a:rPr>
                            </m:ctrlPr>
                          </m:fPr>
                          <m:num>
                            <m:r>
                              <a:rPr lang="de-DE" i="1" smtClean="0">
                                <a:solidFill>
                                  <a:prstClr val="black"/>
                                </a:solidFill>
                                <a:latin typeface="Cambria Math"/>
                              </a:rPr>
                              <m:t>192</m:t>
                            </m:r>
                            <m:r>
                              <a:rPr lang="de-DE" i="1" smtClean="0">
                                <a:solidFill>
                                  <a:prstClr val="black"/>
                                </a:solidFill>
                                <a:latin typeface="Cambria Math"/>
                              </a:rPr>
                              <m:t>𝑥</m:t>
                            </m:r>
                            <m:r>
                              <a:rPr lang="de-DE" i="1" smtClean="0">
                                <a:solidFill>
                                  <a:prstClr val="black"/>
                                </a:solidFill>
                                <a:latin typeface="Cambria Math"/>
                              </a:rPr>
                              <m:t>25</m:t>
                            </m:r>
                          </m:num>
                          <m:den>
                            <m:r>
                              <a:rPr lang="de-DE" i="1" smtClean="0">
                                <a:solidFill>
                                  <a:prstClr val="black"/>
                                </a:solidFill>
                                <a:latin typeface="Cambria Math"/>
                              </a:rPr>
                              <m:t>343</m:t>
                            </m:r>
                          </m:den>
                        </m:f>
                      </m:num>
                      <m:den>
                        <m:f>
                          <m:fPr>
                            <m:ctrlPr>
                              <a:rPr lang="de-DE" i="1" smtClean="0">
                                <a:solidFill>
                                  <a:prstClr val="black"/>
                                </a:solidFill>
                                <a:latin typeface="Cambria Math" panose="02040503050406030204" pitchFamily="18" charset="0"/>
                              </a:rPr>
                            </m:ctrlPr>
                          </m:fPr>
                          <m:num>
                            <m:r>
                              <a:rPr lang="de-DE" i="1" smtClean="0">
                                <a:solidFill>
                                  <a:prstClr val="black"/>
                                </a:solidFill>
                                <a:latin typeface="Cambria Math"/>
                              </a:rPr>
                              <m:t>6</m:t>
                            </m:r>
                            <m:r>
                              <a:rPr lang="de-DE" i="1" smtClean="0">
                                <a:solidFill>
                                  <a:prstClr val="black"/>
                                </a:solidFill>
                                <a:latin typeface="Cambria Math"/>
                              </a:rPr>
                              <m:t>𝑥</m:t>
                            </m:r>
                            <m:r>
                              <a:rPr lang="de-DE" i="1" smtClean="0">
                                <a:solidFill>
                                  <a:prstClr val="black"/>
                                </a:solidFill>
                                <a:latin typeface="Cambria Math"/>
                              </a:rPr>
                              <m:t>234</m:t>
                            </m:r>
                          </m:num>
                          <m:den>
                            <m:r>
                              <a:rPr lang="de-DE" i="1" smtClean="0">
                                <a:solidFill>
                                  <a:prstClr val="black"/>
                                </a:solidFill>
                                <a:latin typeface="Cambria Math"/>
                              </a:rPr>
                              <m:t>357</m:t>
                            </m:r>
                          </m:den>
                        </m:f>
                        <m:r>
                          <a:rPr lang="de-DE" i="1" smtClean="0">
                            <a:solidFill>
                              <a:prstClr val="black"/>
                            </a:solidFill>
                            <a:latin typeface="Cambria Math"/>
                          </a:rPr>
                          <m:t>+</m:t>
                        </m:r>
                        <m:f>
                          <m:fPr>
                            <m:ctrlPr>
                              <a:rPr lang="de-DE" i="1" smtClean="0">
                                <a:solidFill>
                                  <a:prstClr val="black"/>
                                </a:solidFill>
                                <a:latin typeface="Cambria Math" panose="02040503050406030204" pitchFamily="18" charset="0"/>
                              </a:rPr>
                            </m:ctrlPr>
                          </m:fPr>
                          <m:num>
                            <m:r>
                              <a:rPr lang="de-DE" i="1" smtClean="0">
                                <a:solidFill>
                                  <a:prstClr val="black"/>
                                </a:solidFill>
                                <a:latin typeface="Cambria Math"/>
                              </a:rPr>
                              <m:t>71</m:t>
                            </m:r>
                            <m:r>
                              <a:rPr lang="de-DE" i="1" smtClean="0">
                                <a:solidFill>
                                  <a:prstClr val="black"/>
                                </a:solidFill>
                                <a:latin typeface="Cambria Math"/>
                              </a:rPr>
                              <m:t>𝑥</m:t>
                            </m:r>
                            <m:r>
                              <a:rPr lang="de-DE" i="1" smtClean="0">
                                <a:solidFill>
                                  <a:prstClr val="black"/>
                                </a:solidFill>
                                <a:latin typeface="Cambria Math"/>
                              </a:rPr>
                              <m:t>55</m:t>
                            </m:r>
                          </m:num>
                          <m:den>
                            <m:r>
                              <a:rPr lang="de-DE" i="1" smtClean="0">
                                <a:solidFill>
                                  <a:prstClr val="black"/>
                                </a:solidFill>
                                <a:latin typeface="Cambria Math"/>
                              </a:rPr>
                              <m:t>343</m:t>
                            </m:r>
                          </m:den>
                        </m:f>
                      </m:den>
                    </m:f>
                  </m:oMath>
                </a14:m>
                <a:r>
                  <a:rPr lang="de-DE" dirty="0" smtClean="0">
                    <a:solidFill>
                      <a:prstClr val="black"/>
                    </a:solidFill>
                    <a:latin typeface="Calibri"/>
                  </a:rPr>
                  <a:t> = 1,45 (p=0,12)</a:t>
                </a:r>
                <a:endParaRPr lang="de-DE" dirty="0">
                  <a:solidFill>
                    <a:prstClr val="black"/>
                  </a:solidFill>
                  <a:latin typeface="Calibri"/>
                </a:endParaRPr>
              </a:p>
            </p:txBody>
          </p:sp>
        </mc:Choice>
        <mc:Fallback xmlns="">
          <p:sp>
            <p:nvSpPr>
              <p:cNvPr id="9" name="Textfeld 8"/>
              <p:cNvSpPr txBox="1">
                <a:spLocks noRot="1" noChangeAspect="1" noMove="1" noResize="1" noEditPoints="1" noAdjustHandles="1" noChangeArrowheads="1" noChangeShapeType="1" noTextEdit="1"/>
              </p:cNvSpPr>
              <p:nvPr/>
            </p:nvSpPr>
            <p:spPr>
              <a:xfrm>
                <a:off x="971600" y="5085184"/>
                <a:ext cx="6552728" cy="713593"/>
              </a:xfrm>
              <a:prstGeom prst="rect">
                <a:avLst/>
              </a:prstGeom>
              <a:blipFill rotWithShape="1">
                <a:blip r:embed="rId4"/>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160305588"/>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err="1"/>
              <a:t>Sensitivity</a:t>
            </a:r>
            <a:r>
              <a:rPr lang="de-DE" dirty="0"/>
              <a:t> Analysis </a:t>
            </a:r>
          </a:p>
        </p:txBody>
      </p:sp>
      <p:sp>
        <p:nvSpPr>
          <p:cNvPr id="3" name="Inhaltsplatzhalter 2"/>
          <p:cNvSpPr>
            <a:spLocks noGrp="1"/>
          </p:cNvSpPr>
          <p:nvPr>
            <p:ph idx="1"/>
          </p:nvPr>
        </p:nvSpPr>
        <p:spPr/>
        <p:txBody>
          <a:bodyPr/>
          <a:lstStyle/>
          <a:p>
            <a:r>
              <a:rPr lang="en-US" dirty="0"/>
              <a:t>The </a:t>
            </a:r>
            <a:r>
              <a:rPr lang="en-US" dirty="0" smtClean="0"/>
              <a:t>goal </a:t>
            </a:r>
            <a:r>
              <a:rPr lang="en-US" dirty="0"/>
              <a:t>of any sensitivity analysis should not be to search for additional findings, but to support and 634 understand the primary findings of the meta-analysis. </a:t>
            </a:r>
            <a:endParaRPr lang="en-US" dirty="0" smtClean="0"/>
          </a:p>
          <a:p>
            <a:r>
              <a:rPr lang="de-DE" dirty="0" err="1"/>
              <a:t>For</a:t>
            </a:r>
            <a:r>
              <a:rPr lang="de-DE" dirty="0"/>
              <a:t> </a:t>
            </a:r>
            <a:r>
              <a:rPr lang="de-DE" dirty="0" err="1" smtClean="0"/>
              <a:t>example</a:t>
            </a:r>
            <a:r>
              <a:rPr lang="de-DE" dirty="0" smtClean="0"/>
              <a:t>, a </a:t>
            </a:r>
            <a:r>
              <a:rPr lang="en-US" dirty="0"/>
              <a:t>meta-analysis that included one very large study contributing a large </a:t>
            </a:r>
            <a:r>
              <a:rPr lang="en-US" dirty="0" smtClean="0"/>
              <a:t>proportion </a:t>
            </a:r>
            <a:r>
              <a:rPr lang="en-US" dirty="0"/>
              <a:t>of subjects and events could raise a concern that it was overly influencing the </a:t>
            </a:r>
            <a:r>
              <a:rPr lang="en-US" dirty="0" smtClean="0"/>
              <a:t>meta-analytic </a:t>
            </a:r>
            <a:r>
              <a:rPr lang="en-US" dirty="0"/>
              <a:t>results. A sensitivity analysis that excluded that study would have reduced numbers of </a:t>
            </a:r>
            <a:r>
              <a:rPr lang="en-US" dirty="0" smtClean="0"/>
              <a:t>subjects </a:t>
            </a:r>
            <a:r>
              <a:rPr lang="en-US" dirty="0"/>
              <a:t>and events and lower power to yield a significant finding, but a risk estimate that was </a:t>
            </a:r>
            <a:r>
              <a:rPr lang="en-US" dirty="0" smtClean="0"/>
              <a:t>consistent </a:t>
            </a:r>
            <a:r>
              <a:rPr lang="en-US" dirty="0"/>
              <a:t>with the original estimate would add to the weight of evidence of the finding </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18.06.2021</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373</a:t>
            </a:fld>
            <a:endParaRPr lang="de-DE" altLang="en-US">
              <a:solidFill>
                <a:prstClr val="black">
                  <a:tint val="75000"/>
                </a:prstClr>
              </a:solidFill>
            </a:endParaRPr>
          </a:p>
        </p:txBody>
      </p:sp>
    </p:spTree>
    <p:extLst>
      <p:ext uri="{BB962C8B-B14F-4D97-AF65-F5344CB8AC3E}">
        <p14:creationId xmlns:p14="http://schemas.microsoft.com/office/powerpoint/2010/main" val="19739398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FDA Meta-Analysis </a:t>
            </a:r>
            <a:r>
              <a:rPr lang="de-DE" dirty="0" err="1" smtClean="0"/>
              <a:t>of</a:t>
            </a:r>
            <a:r>
              <a:rPr lang="de-DE" dirty="0" smtClean="0"/>
              <a:t> </a:t>
            </a:r>
            <a:r>
              <a:rPr lang="de-DE" dirty="0" err="1" smtClean="0"/>
              <a:t>Antidepressants</a:t>
            </a:r>
            <a:r>
              <a:rPr lang="de-DE" dirty="0" smtClean="0"/>
              <a:t> </a:t>
            </a:r>
            <a:r>
              <a:rPr lang="de-DE" dirty="0" err="1" smtClean="0"/>
              <a:t>and</a:t>
            </a:r>
            <a:r>
              <a:rPr lang="de-DE" dirty="0" smtClean="0"/>
              <a:t> </a:t>
            </a:r>
            <a:r>
              <a:rPr lang="de-DE" dirty="0" err="1" smtClean="0"/>
              <a:t>Suicidal</a:t>
            </a:r>
            <a:r>
              <a:rPr lang="de-DE" dirty="0" smtClean="0"/>
              <a:t> </a:t>
            </a:r>
            <a:r>
              <a:rPr lang="de-DE" dirty="0" err="1" smtClean="0"/>
              <a:t>Behaviour</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18.06.2021</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374</a:t>
            </a:fld>
            <a:endParaRPr lang="de-DE" altLang="en-US">
              <a:solidFill>
                <a:prstClr val="black">
                  <a:tint val="75000"/>
                </a:prst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772818"/>
            <a:ext cx="6807200" cy="452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4788024" y="5805264"/>
            <a:ext cx="3631700" cy="369332"/>
          </a:xfrm>
          <a:prstGeom prst="rect">
            <a:avLst/>
          </a:prstGeom>
        </p:spPr>
        <p:txBody>
          <a:bodyPr wrap="none" lIns="91418" tIns="45709" rIns="91418" bIns="45709">
            <a:spAutoFit/>
          </a:bodyPr>
          <a:lstStyle/>
          <a:p>
            <a:pPr defTabSz="914186" fontAlgn="auto">
              <a:spcBef>
                <a:spcPts val="0"/>
              </a:spcBef>
              <a:spcAft>
                <a:spcPts val="0"/>
              </a:spcAft>
            </a:pPr>
            <a:r>
              <a:rPr lang="da-DK" dirty="0">
                <a:solidFill>
                  <a:prstClr val="black"/>
                </a:solidFill>
                <a:latin typeface="Calibri"/>
              </a:rPr>
              <a:t>Hammad, </a:t>
            </a:r>
            <a:r>
              <a:rPr lang="da-DK" dirty="0" smtClean="0">
                <a:solidFill>
                  <a:prstClr val="black"/>
                </a:solidFill>
                <a:latin typeface="Calibri"/>
              </a:rPr>
              <a:t>Laughren </a:t>
            </a:r>
            <a:r>
              <a:rPr lang="da-DK" dirty="0">
                <a:solidFill>
                  <a:prstClr val="black"/>
                </a:solidFill>
                <a:latin typeface="Calibri"/>
              </a:rPr>
              <a:t>et al. </a:t>
            </a:r>
            <a:r>
              <a:rPr lang="da-DK" dirty="0" smtClean="0">
                <a:solidFill>
                  <a:prstClr val="black"/>
                </a:solidFill>
                <a:latin typeface="Calibri"/>
              </a:rPr>
              <a:t>BMJ 2009</a:t>
            </a:r>
            <a:endParaRPr lang="de-DE" dirty="0">
              <a:solidFill>
                <a:prstClr val="black"/>
              </a:solidFill>
              <a:latin typeface="Calibri"/>
            </a:endParaRPr>
          </a:p>
        </p:txBody>
      </p:sp>
    </p:spTree>
    <p:extLst>
      <p:ext uri="{BB962C8B-B14F-4D97-AF65-F5344CB8AC3E}">
        <p14:creationId xmlns:p14="http://schemas.microsoft.com/office/powerpoint/2010/main" val="2562096131"/>
      </p:ext>
    </p:extLst>
  </p:cSld>
  <p:clrMapOvr>
    <a:masterClrMapping/>
  </p:clrMapOvr>
  <p:timing>
    <p:tnLst>
      <p:par>
        <p:cTn id="1" dur="indefinite" restart="never" nodeType="tmRoot"/>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Cochrane</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18.06.2021</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375</a:t>
            </a:fld>
            <a:endParaRPr lang="de-DE" altLang="en-US">
              <a:solidFill>
                <a:prstClr val="black">
                  <a:tint val="75000"/>
                </a:prst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571475"/>
            <a:ext cx="5472608" cy="3081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539552" y="4653136"/>
            <a:ext cx="8208912" cy="1477328"/>
          </a:xfrm>
          <a:prstGeom prst="rect">
            <a:avLst/>
          </a:prstGeom>
        </p:spPr>
        <p:txBody>
          <a:bodyPr wrap="square" lIns="91418" tIns="45709" rIns="91418" bIns="45709">
            <a:spAutoFit/>
          </a:bodyPr>
          <a:lstStyle/>
          <a:p>
            <a:pPr defTabSz="914186" fontAlgn="auto">
              <a:spcBef>
                <a:spcPts val="0"/>
              </a:spcBef>
              <a:spcAft>
                <a:spcPts val="0"/>
              </a:spcAft>
            </a:pPr>
            <a:r>
              <a:rPr lang="de-DE" dirty="0">
                <a:solidFill>
                  <a:prstClr val="black"/>
                </a:solidFill>
                <a:latin typeface="Calibri"/>
              </a:rPr>
              <a:t>Das </a:t>
            </a:r>
            <a:r>
              <a:rPr lang="de-DE" dirty="0" err="1">
                <a:solidFill>
                  <a:prstClr val="black"/>
                </a:solidFill>
                <a:latin typeface="Calibri"/>
              </a:rPr>
              <a:t>Cochrane</a:t>
            </a:r>
            <a:r>
              <a:rPr lang="de-DE" dirty="0">
                <a:solidFill>
                  <a:prstClr val="black"/>
                </a:solidFill>
                <a:latin typeface="Calibri"/>
              </a:rPr>
              <a:t>-Logo spiegelt die Ergebnisse eines Systematischen </a:t>
            </a:r>
            <a:r>
              <a:rPr lang="de-DE" dirty="0" err="1">
                <a:solidFill>
                  <a:prstClr val="black"/>
                </a:solidFill>
                <a:latin typeface="Calibri"/>
              </a:rPr>
              <a:t>Cochrane</a:t>
            </a:r>
            <a:r>
              <a:rPr lang="de-DE" dirty="0">
                <a:solidFill>
                  <a:prstClr val="black"/>
                </a:solidFill>
                <a:latin typeface="Calibri"/>
              </a:rPr>
              <a:t> Reviews mit Kultcharakter wider. In dem Review von 1989 ging es um die Frage, ob die Reifung der Lungen bei Frühgeborenen durch die Gabe von </a:t>
            </a:r>
            <a:r>
              <a:rPr lang="de-DE" dirty="0" err="1">
                <a:solidFill>
                  <a:prstClr val="black"/>
                </a:solidFill>
                <a:latin typeface="Calibri"/>
              </a:rPr>
              <a:t>Kortikosteroiden</a:t>
            </a:r>
            <a:r>
              <a:rPr lang="de-DE" dirty="0">
                <a:solidFill>
                  <a:prstClr val="black"/>
                </a:solidFill>
                <a:latin typeface="Calibri"/>
              </a:rPr>
              <a:t> unterstützt werden kann. </a:t>
            </a:r>
            <a:r>
              <a:rPr lang="de-DE" dirty="0" smtClean="0">
                <a:solidFill>
                  <a:prstClr val="black"/>
                </a:solidFill>
                <a:latin typeface="Calibri"/>
              </a:rPr>
              <a:t>Der Cartoonist David </a:t>
            </a:r>
            <a:r>
              <a:rPr lang="de-DE" dirty="0" err="1" smtClean="0">
                <a:solidFill>
                  <a:prstClr val="black"/>
                </a:solidFill>
                <a:latin typeface="Calibri"/>
              </a:rPr>
              <a:t>Mostyn</a:t>
            </a:r>
            <a:r>
              <a:rPr lang="de-DE" dirty="0" smtClean="0">
                <a:solidFill>
                  <a:prstClr val="black"/>
                </a:solidFill>
                <a:latin typeface="Calibri"/>
              </a:rPr>
              <a:t> kreierte </a:t>
            </a:r>
            <a:r>
              <a:rPr lang="de-DE" dirty="0">
                <a:solidFill>
                  <a:prstClr val="black"/>
                </a:solidFill>
                <a:latin typeface="Calibri"/>
              </a:rPr>
              <a:t>aus den Studienergebnissen ein prägnantes Logo.</a:t>
            </a:r>
          </a:p>
        </p:txBody>
      </p:sp>
    </p:spTree>
    <p:extLst>
      <p:ext uri="{BB962C8B-B14F-4D97-AF65-F5344CB8AC3E}">
        <p14:creationId xmlns:p14="http://schemas.microsoft.com/office/powerpoint/2010/main" val="2524020909"/>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MedCalc</a:t>
            </a:r>
            <a:r>
              <a:rPr lang="de-DE" dirty="0" smtClean="0"/>
              <a:t> </a:t>
            </a:r>
            <a:r>
              <a:rPr lang="de-DE" dirty="0" err="1" smtClean="0"/>
              <a:t>statistical</a:t>
            </a:r>
            <a:r>
              <a:rPr lang="de-DE" dirty="0" smtClean="0"/>
              <a:t> </a:t>
            </a:r>
            <a:r>
              <a:rPr lang="de-DE" dirty="0" err="1" smtClean="0"/>
              <a:t>software</a:t>
            </a:r>
            <a:r>
              <a:rPr lang="de-DE" dirty="0" smtClean="0"/>
              <a:t>:</a:t>
            </a:r>
            <a:br>
              <a:rPr lang="de-DE" dirty="0" smtClean="0"/>
            </a:br>
            <a:r>
              <a:rPr lang="de-DE" dirty="0" smtClean="0"/>
              <a:t>Meta-analysis </a:t>
            </a:r>
            <a:r>
              <a:rPr lang="de-DE" dirty="0" err="1" smtClean="0"/>
              <a:t>Introduction</a:t>
            </a:r>
            <a:endParaRPr lang="de-DE" dirty="0"/>
          </a:p>
        </p:txBody>
      </p:sp>
      <p:sp>
        <p:nvSpPr>
          <p:cNvPr id="3" name="Inhaltsplatzhalter 2"/>
          <p:cNvSpPr>
            <a:spLocks noGrp="1"/>
          </p:cNvSpPr>
          <p:nvPr>
            <p:ph idx="1"/>
          </p:nvPr>
        </p:nvSpPr>
        <p:spPr/>
        <p:txBody>
          <a:bodyPr/>
          <a:lstStyle/>
          <a:p>
            <a:r>
              <a:rPr lang="en-US" dirty="0"/>
              <a:t>A meta-analysis integrates the quantitative findings from separate but similar studies and provides a numerical estimate of the overall effect of interest (Petrie et al., 2003).</a:t>
            </a:r>
          </a:p>
          <a:p>
            <a:r>
              <a:rPr lang="en-US" dirty="0"/>
              <a:t>Different weights are assigned to the different studies for calculating the summary or pooled effect. The </a:t>
            </a:r>
            <a:r>
              <a:rPr lang="en-US" dirty="0" smtClean="0"/>
              <a:t>weighting </a:t>
            </a:r>
            <a:r>
              <a:rPr lang="en-US" dirty="0"/>
              <a:t>is related with the inverse of the standard error (and therefore indirectly to the sample size) reported in the studies. Studies with smaller standard error and larger sample size are given more weight in the calculation of the pooled effect size.</a:t>
            </a:r>
          </a:p>
          <a:p>
            <a:pPr marL="0" indent="0">
              <a:buNone/>
            </a:pP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18.06.2021</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376</a:t>
            </a:fld>
            <a:endParaRPr lang="de-DE" altLang="en-US">
              <a:solidFill>
                <a:prstClr val="black">
                  <a:tint val="75000"/>
                </a:prstClr>
              </a:solidFill>
            </a:endParaRPr>
          </a:p>
        </p:txBody>
      </p:sp>
    </p:spTree>
    <p:extLst>
      <p:ext uri="{BB962C8B-B14F-4D97-AF65-F5344CB8AC3E}">
        <p14:creationId xmlns:p14="http://schemas.microsoft.com/office/powerpoint/2010/main" val="2438587602"/>
      </p:ext>
    </p:extLst>
  </p:cSld>
  <p:clrMapOvr>
    <a:masterClrMapping/>
  </p:clrMapOvr>
  <p:timing>
    <p:tnLst>
      <p:par>
        <p:cTn id="1" dur="indefinite" restart="never" nodeType="tmRoot"/>
      </p:par>
    </p:tn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The </a:t>
            </a:r>
            <a:r>
              <a:rPr lang="de-DE" dirty="0" err="1" smtClean="0"/>
              <a:t>effect</a:t>
            </a:r>
            <a:r>
              <a:rPr lang="de-DE" dirty="0" smtClean="0"/>
              <a:t> </a:t>
            </a:r>
            <a:r>
              <a:rPr lang="de-DE" dirty="0" err="1" smtClean="0"/>
              <a:t>of</a:t>
            </a:r>
            <a:r>
              <a:rPr lang="de-DE" dirty="0" smtClean="0"/>
              <a:t> </a:t>
            </a:r>
            <a:r>
              <a:rPr lang="de-DE" dirty="0" err="1" smtClean="0"/>
              <a:t>interest</a:t>
            </a:r>
            <a:r>
              <a:rPr lang="de-DE" dirty="0" smtClean="0"/>
              <a:t> </a:t>
            </a:r>
            <a:r>
              <a:rPr lang="de-DE" dirty="0" err="1" smtClean="0"/>
              <a:t>can</a:t>
            </a:r>
            <a:r>
              <a:rPr lang="de-DE" dirty="0" smtClean="0"/>
              <a:t> </a:t>
            </a:r>
            <a:r>
              <a:rPr lang="de-DE" dirty="0" err="1" smtClean="0"/>
              <a:t>be</a:t>
            </a:r>
            <a:endParaRPr lang="de-DE" dirty="0"/>
          </a:p>
        </p:txBody>
      </p:sp>
      <p:sp>
        <p:nvSpPr>
          <p:cNvPr id="3" name="Inhaltsplatzhalter 2"/>
          <p:cNvSpPr>
            <a:spLocks noGrp="1"/>
          </p:cNvSpPr>
          <p:nvPr>
            <p:ph idx="1"/>
          </p:nvPr>
        </p:nvSpPr>
        <p:spPr/>
        <p:txBody>
          <a:bodyPr/>
          <a:lstStyle/>
          <a:p>
            <a:r>
              <a:rPr lang="en-US" dirty="0"/>
              <a:t>The effect of interest can be:</a:t>
            </a:r>
          </a:p>
          <a:p>
            <a:r>
              <a:rPr lang="en-US" dirty="0"/>
              <a:t>an average of a continuous variable</a:t>
            </a:r>
          </a:p>
          <a:p>
            <a:r>
              <a:rPr lang="en-US" dirty="0"/>
              <a:t>a correlation between two variables</a:t>
            </a:r>
          </a:p>
          <a:p>
            <a:r>
              <a:rPr lang="en-US" dirty="0"/>
              <a:t>an odds ratio, suitable for analyzing retrospective studies</a:t>
            </a:r>
          </a:p>
          <a:p>
            <a:r>
              <a:rPr lang="en-US" dirty="0"/>
              <a:t>a relative risk (risk ratio) or risk difference, suitable for analyzing prospective studies</a:t>
            </a:r>
          </a:p>
          <a:p>
            <a:r>
              <a:rPr lang="en-US" dirty="0"/>
              <a:t>a proportion</a:t>
            </a:r>
          </a:p>
          <a:p>
            <a:r>
              <a:rPr lang="en-US" dirty="0"/>
              <a:t>the area under the ROC curve</a:t>
            </a:r>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18.06.2021</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377</a:t>
            </a:fld>
            <a:endParaRPr lang="de-DE" altLang="en-US">
              <a:solidFill>
                <a:prstClr val="black">
                  <a:tint val="75000"/>
                </a:prstClr>
              </a:solidFill>
            </a:endParaRPr>
          </a:p>
        </p:txBody>
      </p:sp>
    </p:spTree>
    <p:extLst>
      <p:ext uri="{BB962C8B-B14F-4D97-AF65-F5344CB8AC3E}">
        <p14:creationId xmlns:p14="http://schemas.microsoft.com/office/powerpoint/2010/main" val="3892880527"/>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Fixed </a:t>
            </a:r>
            <a:r>
              <a:rPr lang="de-DE" dirty="0" err="1" smtClean="0"/>
              <a:t>and</a:t>
            </a:r>
            <a:r>
              <a:rPr lang="de-DE" dirty="0" smtClean="0"/>
              <a:t> </a:t>
            </a:r>
            <a:r>
              <a:rPr lang="de-DE" dirty="0" err="1" smtClean="0"/>
              <a:t>random</a:t>
            </a:r>
            <a:r>
              <a:rPr lang="de-DE" dirty="0" smtClean="0"/>
              <a:t> </a:t>
            </a:r>
            <a:r>
              <a:rPr lang="de-DE" dirty="0" err="1" smtClean="0"/>
              <a:t>effects</a:t>
            </a:r>
            <a:r>
              <a:rPr lang="de-DE" dirty="0" smtClean="0"/>
              <a:t> </a:t>
            </a:r>
            <a:r>
              <a:rPr lang="de-DE" dirty="0" err="1" smtClean="0"/>
              <a:t>model</a:t>
            </a:r>
            <a:endParaRPr lang="de-DE" dirty="0"/>
          </a:p>
        </p:txBody>
      </p:sp>
      <p:sp>
        <p:nvSpPr>
          <p:cNvPr id="3" name="Inhaltsplatzhalter 2"/>
          <p:cNvSpPr>
            <a:spLocks noGrp="1"/>
          </p:cNvSpPr>
          <p:nvPr>
            <p:ph idx="1"/>
          </p:nvPr>
        </p:nvSpPr>
        <p:spPr/>
        <p:txBody>
          <a:bodyPr>
            <a:normAutofit lnSpcReduction="10000"/>
          </a:bodyPr>
          <a:lstStyle/>
          <a:p>
            <a:r>
              <a:rPr lang="en-US" dirty="0"/>
              <a:t>Under the fixed effects model, it is assumed that the studies share a common true effect, and the summary effect is an estimate of the common effect size.</a:t>
            </a:r>
          </a:p>
          <a:p>
            <a:r>
              <a:rPr lang="en-US" dirty="0"/>
              <a:t>Under the random effects model the true effects in the studies are assumed to vary between studies and the summary effect is the weighted average of the effects reported in the different studies (</a:t>
            </a:r>
            <a:r>
              <a:rPr lang="en-US" dirty="0" err="1"/>
              <a:t>Borenstein</a:t>
            </a:r>
            <a:r>
              <a:rPr lang="en-US" dirty="0"/>
              <a:t> et al., 2009).</a:t>
            </a:r>
          </a:p>
          <a:p>
            <a:r>
              <a:rPr lang="en-US" dirty="0"/>
              <a:t>The random effects model will tend to give a more conservative estimate (i.e. with wider confidence interval), but the results from the two models usually agree when there is no heterogeneity. </a:t>
            </a:r>
            <a:endParaRPr lang="en-US" dirty="0" smtClean="0"/>
          </a:p>
          <a:p>
            <a:r>
              <a:rPr lang="en-US" dirty="0" smtClean="0"/>
              <a:t>When </a:t>
            </a:r>
            <a:r>
              <a:rPr lang="en-US" dirty="0"/>
              <a:t>heterogeneity is present (see below) the random effects model should be the preferred model.</a:t>
            </a:r>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18.06.2021</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378</a:t>
            </a:fld>
            <a:endParaRPr lang="de-DE" altLang="en-US">
              <a:solidFill>
                <a:prstClr val="black">
                  <a:tint val="75000"/>
                </a:prstClr>
              </a:solidFill>
            </a:endParaRPr>
          </a:p>
        </p:txBody>
      </p:sp>
    </p:spTree>
    <p:extLst>
      <p:ext uri="{BB962C8B-B14F-4D97-AF65-F5344CB8AC3E}">
        <p14:creationId xmlns:p14="http://schemas.microsoft.com/office/powerpoint/2010/main" val="1612218393"/>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Heterogeneity</a:t>
            </a:r>
            <a:endParaRPr lang="de-DE" dirty="0"/>
          </a:p>
        </p:txBody>
      </p:sp>
      <p:sp>
        <p:nvSpPr>
          <p:cNvPr id="3" name="Inhaltsplatzhalter 2"/>
          <p:cNvSpPr>
            <a:spLocks noGrp="1"/>
          </p:cNvSpPr>
          <p:nvPr>
            <p:ph idx="1"/>
          </p:nvPr>
        </p:nvSpPr>
        <p:spPr/>
        <p:txBody>
          <a:bodyPr>
            <a:normAutofit fontScale="92500" lnSpcReduction="10000"/>
          </a:bodyPr>
          <a:lstStyle/>
          <a:p>
            <a:r>
              <a:rPr lang="en-US" dirty="0" smtClean="0"/>
              <a:t>Cochran’s Q </a:t>
            </a:r>
            <a:r>
              <a:rPr lang="en-US" dirty="0"/>
              <a:t>is the weighted sum of squares on a standardized scale. It is reported with a P value with low P-values indicating presence of heterogeneity. This test however is known to have low power to detect heterogeneity and it is suggested to use a value of 0.10 as a cut-off for significance (Higgins et al., 2003). Conversely, Q has too much power as a test of heterogeneity if the number of studies is large.</a:t>
            </a:r>
          </a:p>
          <a:p>
            <a:r>
              <a:rPr lang="en-US" dirty="0" smtClean="0"/>
              <a:t>I</a:t>
            </a:r>
            <a:r>
              <a:rPr lang="en-US" baseline="30000" dirty="0" smtClean="0"/>
              <a:t>2</a:t>
            </a:r>
            <a:r>
              <a:rPr lang="en-US" dirty="0"/>
              <a:t> </a:t>
            </a:r>
            <a:r>
              <a:rPr lang="en-US" dirty="0" smtClean="0"/>
              <a:t>statistics is </a:t>
            </a:r>
            <a:r>
              <a:rPr lang="en-US" dirty="0"/>
              <a:t>the percentage of observed total variation across studies that is due to real heterogeneity rather than chance. It is calculated as I</a:t>
            </a:r>
            <a:r>
              <a:rPr lang="en-US" baseline="30000" dirty="0"/>
              <a:t>2</a:t>
            </a:r>
            <a:r>
              <a:rPr lang="en-US" dirty="0"/>
              <a:t> = 100% x (Q - </a:t>
            </a:r>
            <a:r>
              <a:rPr lang="en-US" dirty="0" err="1"/>
              <a:t>df</a:t>
            </a:r>
            <a:r>
              <a:rPr lang="en-US" dirty="0"/>
              <a:t>)/Q, where Q is Cochran's heterogeneity statistic and </a:t>
            </a:r>
            <a:r>
              <a:rPr lang="en-US" dirty="0" err="1"/>
              <a:t>df</a:t>
            </a:r>
            <a:r>
              <a:rPr lang="en-US" dirty="0"/>
              <a:t> the degrees of freedom. Negative values of I</a:t>
            </a:r>
            <a:r>
              <a:rPr lang="en-US" baseline="30000" dirty="0"/>
              <a:t>2</a:t>
            </a:r>
            <a:r>
              <a:rPr lang="en-US" dirty="0"/>
              <a:t> are put equal to zero so that I</a:t>
            </a:r>
            <a:r>
              <a:rPr lang="en-US" baseline="30000" dirty="0"/>
              <a:t>2</a:t>
            </a:r>
            <a:r>
              <a:rPr lang="en-US" dirty="0"/>
              <a:t>lies between 0% and 100%. A value of 0% indicates no observed heterogeneity, and larger values show increasing heterogeneity (Higgins et al., 2003).</a:t>
            </a:r>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18.06.2021</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379</a:t>
            </a:fld>
            <a:endParaRPr lang="de-DE" altLang="en-US">
              <a:solidFill>
                <a:prstClr val="black">
                  <a:tint val="75000"/>
                </a:prstClr>
              </a:solidFill>
            </a:endParaRPr>
          </a:p>
        </p:txBody>
      </p:sp>
    </p:spTree>
    <p:extLst>
      <p:ext uri="{BB962C8B-B14F-4D97-AF65-F5344CB8AC3E}">
        <p14:creationId xmlns:p14="http://schemas.microsoft.com/office/powerpoint/2010/main" val="6106080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Streuung</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38</a:t>
            </a:fld>
            <a:endParaRPr lang="de-DE" altLang="en-US"/>
          </a:p>
        </p:txBody>
      </p:sp>
      <p:pic>
        <p:nvPicPr>
          <p:cNvPr id="7" name="Picture 2" descr="D:\WORK\PEARSON\000 FOLIEN\4100\JPG\4100-31b.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484784"/>
            <a:ext cx="7909280" cy="2984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WORK\PEARSON\000 FOLIEN\4100\JPG\4100-33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4636233"/>
            <a:ext cx="55880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5887159"/>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Forest</a:t>
            </a:r>
            <a:r>
              <a:rPr lang="de-DE" dirty="0" smtClean="0"/>
              <a:t> </a:t>
            </a:r>
            <a:r>
              <a:rPr lang="de-DE" dirty="0" err="1" smtClean="0"/>
              <a:t>plot</a:t>
            </a:r>
            <a:endParaRPr lang="de-DE" dirty="0"/>
          </a:p>
        </p:txBody>
      </p:sp>
      <p:sp>
        <p:nvSpPr>
          <p:cNvPr id="3" name="Inhaltsplatzhalter 2"/>
          <p:cNvSpPr>
            <a:spLocks noGrp="1"/>
          </p:cNvSpPr>
          <p:nvPr>
            <p:ph idx="1"/>
          </p:nvPr>
        </p:nvSpPr>
        <p:spPr/>
        <p:txBody>
          <a:bodyPr/>
          <a:lstStyle/>
          <a:p>
            <a:pPr marL="0" indent="0">
              <a:buNone/>
            </a:pPr>
            <a:r>
              <a:rPr lang="en-US" dirty="0"/>
              <a:t>The results of the different studies, with 95% CI, and the overall effect (under the fixed and random effects model) with </a:t>
            </a:r>
            <a:r>
              <a:rPr lang="en-US" dirty="0" smtClean="0"/>
              <a:t>95</a:t>
            </a:r>
            <a:r>
              <a:rPr lang="en-US" dirty="0"/>
              <a:t>% CI are illustrated in a graph called "forest plot", </a:t>
            </a:r>
            <a:r>
              <a:rPr lang="en-US" dirty="0" smtClean="0"/>
              <a:t>e.g.:</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18.06.2021</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380</a:t>
            </a:fld>
            <a:endParaRPr lang="de-DE" altLang="en-US">
              <a:solidFill>
                <a:prstClr val="black">
                  <a:tint val="75000"/>
                </a:prst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780930"/>
            <a:ext cx="3350146" cy="2278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39" y="2792334"/>
            <a:ext cx="3439269" cy="2338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692425" y="5059027"/>
            <a:ext cx="7776864" cy="1323439"/>
          </a:xfrm>
          <a:prstGeom prst="rect">
            <a:avLst/>
          </a:prstGeom>
        </p:spPr>
        <p:txBody>
          <a:bodyPr wrap="square" lIns="91418" tIns="45709" rIns="91418" bIns="45709">
            <a:spAutoFit/>
          </a:bodyPr>
          <a:lstStyle/>
          <a:p>
            <a:pPr defTabSz="914186" fontAlgn="auto">
              <a:spcBef>
                <a:spcPts val="0"/>
              </a:spcBef>
              <a:spcAft>
                <a:spcPts val="0"/>
              </a:spcAft>
            </a:pPr>
            <a:r>
              <a:rPr lang="en-US" sz="1600" dirty="0">
                <a:solidFill>
                  <a:prstClr val="black"/>
                </a:solidFill>
                <a:latin typeface="Calibri"/>
              </a:rPr>
              <a:t>In this example the markers representing the effect size all have the same size. Optionally, the marker size may vary in size according to the weights assigned to the different studies. In addition, the pooled effects can be represented using a diamond. The location of the diamond represents the estimated effect size and the width of the diamond reflects the precision of the estimate, </a:t>
            </a:r>
            <a:endParaRPr lang="de-DE" sz="1600" dirty="0">
              <a:solidFill>
                <a:prstClr val="black"/>
              </a:solidFill>
              <a:latin typeface="Calibri"/>
            </a:endParaRPr>
          </a:p>
        </p:txBody>
      </p:sp>
    </p:spTree>
    <p:extLst>
      <p:ext uri="{BB962C8B-B14F-4D97-AF65-F5344CB8AC3E}">
        <p14:creationId xmlns:p14="http://schemas.microsoft.com/office/powerpoint/2010/main" val="481007762"/>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Funnel</a:t>
            </a:r>
            <a:r>
              <a:rPr lang="de-DE" dirty="0" smtClean="0"/>
              <a:t> </a:t>
            </a:r>
            <a:r>
              <a:rPr lang="de-DE" dirty="0" err="1" smtClean="0"/>
              <a:t>plot</a:t>
            </a:r>
            <a:r>
              <a:rPr lang="de-DE" dirty="0" smtClean="0"/>
              <a:t> </a:t>
            </a:r>
            <a:endParaRPr lang="de-DE" dirty="0"/>
          </a:p>
        </p:txBody>
      </p:sp>
      <p:sp>
        <p:nvSpPr>
          <p:cNvPr id="3" name="Inhaltsplatzhalter 2"/>
          <p:cNvSpPr>
            <a:spLocks noGrp="1"/>
          </p:cNvSpPr>
          <p:nvPr>
            <p:ph idx="1"/>
          </p:nvPr>
        </p:nvSpPr>
        <p:spPr>
          <a:xfrm>
            <a:off x="467544" y="1628800"/>
            <a:ext cx="8229600" cy="4757758"/>
          </a:xfrm>
        </p:spPr>
        <p:txBody>
          <a:bodyPr>
            <a:normAutofit fontScale="92500"/>
          </a:bodyPr>
          <a:lstStyle/>
          <a:p>
            <a:r>
              <a:rPr lang="en-US" dirty="0"/>
              <a:t>A funnel plot (Egger et al., 1997) is a graphical tool for detecting bias in meta-analysis.</a:t>
            </a:r>
          </a:p>
          <a:p>
            <a:r>
              <a:rPr lang="en-US" dirty="0"/>
              <a:t>In a funnel plot treatment effect is plotted on the horizontal axis and </a:t>
            </a:r>
            <a:r>
              <a:rPr lang="en-US" dirty="0" err="1"/>
              <a:t>MedCalc</a:t>
            </a:r>
            <a:r>
              <a:rPr lang="en-US" dirty="0"/>
              <a:t> plots the standard error on the vertical axis (Sterne &amp; Egger, 2001).</a:t>
            </a:r>
          </a:p>
          <a:p>
            <a:r>
              <a:rPr lang="en-US" dirty="0"/>
              <a:t>The vertical line represents the summary estimated derived using fixed-effect meta-analysis.</a:t>
            </a:r>
          </a:p>
          <a:p>
            <a:r>
              <a:rPr lang="en-US" dirty="0"/>
              <a:t>Two diagonal lines represent (pseudo) 95% confidence limits (effect ± 1.96 SE) around the summary effect for each standard error on the vertical axis. These show the expected distribution of studies in the absence of heterogeneity or of selection bias. In the absence of heterogeneity, 95% of the studies should lie within the funnel defined by these diagonal lines.</a:t>
            </a:r>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18.06.2021</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381</a:t>
            </a:fld>
            <a:endParaRPr lang="de-DE" altLang="en-US">
              <a:solidFill>
                <a:prstClr val="black">
                  <a:tint val="75000"/>
                </a:prstClr>
              </a:solidFill>
            </a:endParaRPr>
          </a:p>
        </p:txBody>
      </p:sp>
    </p:spTree>
    <p:extLst>
      <p:ext uri="{BB962C8B-B14F-4D97-AF65-F5344CB8AC3E}">
        <p14:creationId xmlns:p14="http://schemas.microsoft.com/office/powerpoint/2010/main" val="422704202"/>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Funnel</a:t>
            </a:r>
            <a:r>
              <a:rPr lang="de-DE" dirty="0" smtClean="0"/>
              <a:t> </a:t>
            </a:r>
            <a:r>
              <a:rPr lang="de-DE" dirty="0" err="1" smtClean="0"/>
              <a:t>plot</a:t>
            </a:r>
            <a:endParaRPr lang="de-DE" dirty="0"/>
          </a:p>
        </p:txBody>
      </p:sp>
      <p:sp>
        <p:nvSpPr>
          <p:cNvPr id="3" name="Inhaltsplatzhalter 2"/>
          <p:cNvSpPr>
            <a:spLocks noGrp="1"/>
          </p:cNvSpPr>
          <p:nvPr>
            <p:ph idx="1"/>
          </p:nvPr>
        </p:nvSpPr>
        <p:spPr>
          <a:xfrm>
            <a:off x="457200" y="4509120"/>
            <a:ext cx="8229600" cy="1848838"/>
          </a:xfrm>
        </p:spPr>
        <p:txBody>
          <a:bodyPr>
            <a:normAutofit fontScale="92500"/>
          </a:bodyPr>
          <a:lstStyle/>
          <a:p>
            <a:pPr marL="0" indent="0">
              <a:buNone/>
            </a:pPr>
            <a:r>
              <a:rPr lang="en-US" dirty="0"/>
              <a:t>Publication bias results in asymmetry of the funnel plot. If publication bias is present, the smaller studies will show the larger effects. See Sterne et al. (2011) for interpreting funnel plot asymmetry. The funnel plot may not always be a reliable tool, in particular when the number of studies included in the analysis is small.</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18.06.2021</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382</a:t>
            </a:fld>
            <a:endParaRPr lang="de-DE" altLang="en-US">
              <a:solidFill>
                <a:prstClr val="black">
                  <a:tint val="75000"/>
                </a:prst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8" y="1844826"/>
            <a:ext cx="3514725" cy="265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8" y="1844825"/>
            <a:ext cx="3514725" cy="265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4520665"/>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References</a:t>
            </a:r>
            <a:endParaRPr lang="de-DE" dirty="0"/>
          </a:p>
        </p:txBody>
      </p:sp>
      <p:sp>
        <p:nvSpPr>
          <p:cNvPr id="3" name="Inhaltsplatzhalter 2"/>
          <p:cNvSpPr>
            <a:spLocks noGrp="1"/>
          </p:cNvSpPr>
          <p:nvPr>
            <p:ph idx="1"/>
          </p:nvPr>
        </p:nvSpPr>
        <p:spPr/>
        <p:txBody>
          <a:bodyPr>
            <a:normAutofit fontScale="62500" lnSpcReduction="20000"/>
          </a:bodyPr>
          <a:lstStyle/>
          <a:p>
            <a:r>
              <a:rPr lang="de-DE" dirty="0" err="1"/>
              <a:t>Borenstein</a:t>
            </a:r>
            <a:r>
              <a:rPr lang="de-DE" dirty="0"/>
              <a:t> M, </a:t>
            </a:r>
            <a:r>
              <a:rPr lang="de-DE" dirty="0" err="1"/>
              <a:t>Hedges</a:t>
            </a:r>
            <a:r>
              <a:rPr lang="de-DE" dirty="0"/>
              <a:t> LV, Higgins JPT, </a:t>
            </a:r>
            <a:r>
              <a:rPr lang="de-DE" dirty="0" err="1"/>
              <a:t>Rothstein</a:t>
            </a:r>
            <a:r>
              <a:rPr lang="de-DE" dirty="0"/>
              <a:t> HR (2009) </a:t>
            </a:r>
            <a:r>
              <a:rPr lang="de-DE" dirty="0" err="1"/>
              <a:t>Introduction</a:t>
            </a:r>
            <a:r>
              <a:rPr lang="de-DE" dirty="0"/>
              <a:t> </a:t>
            </a:r>
            <a:r>
              <a:rPr lang="de-DE" dirty="0" err="1"/>
              <a:t>to</a:t>
            </a:r>
            <a:r>
              <a:rPr lang="de-DE" dirty="0"/>
              <a:t> meta-analysis. </a:t>
            </a:r>
            <a:r>
              <a:rPr lang="de-DE" dirty="0" err="1"/>
              <a:t>Chichester</a:t>
            </a:r>
            <a:r>
              <a:rPr lang="de-DE" dirty="0"/>
              <a:t>, UK: </a:t>
            </a:r>
            <a:r>
              <a:rPr lang="de-DE" dirty="0" err="1"/>
              <a:t>Wiley</a:t>
            </a:r>
            <a:r>
              <a:rPr lang="de-DE" dirty="0"/>
              <a:t>. </a:t>
            </a:r>
            <a:endParaRPr lang="de-DE" dirty="0" smtClean="0"/>
          </a:p>
          <a:p>
            <a:r>
              <a:rPr lang="de-DE" dirty="0" smtClean="0"/>
              <a:t>Egger </a:t>
            </a:r>
            <a:r>
              <a:rPr lang="de-DE" dirty="0"/>
              <a:t>M, Smith GD, Schneider M, Minder C (1997) Bias in meta-analysis </a:t>
            </a:r>
            <a:r>
              <a:rPr lang="de-DE" dirty="0" err="1"/>
              <a:t>detected</a:t>
            </a:r>
            <a:r>
              <a:rPr lang="de-DE" dirty="0"/>
              <a:t> </a:t>
            </a:r>
            <a:r>
              <a:rPr lang="de-DE" dirty="0" err="1"/>
              <a:t>by</a:t>
            </a:r>
            <a:r>
              <a:rPr lang="de-DE" dirty="0"/>
              <a:t> a simple, </a:t>
            </a:r>
            <a:r>
              <a:rPr lang="de-DE" dirty="0" err="1"/>
              <a:t>graphical</a:t>
            </a:r>
            <a:r>
              <a:rPr lang="de-DE" dirty="0"/>
              <a:t> </a:t>
            </a:r>
            <a:r>
              <a:rPr lang="de-DE" dirty="0" err="1"/>
              <a:t>test</a:t>
            </a:r>
            <a:r>
              <a:rPr lang="de-DE" dirty="0"/>
              <a:t>. BMJ 315: 629–634. </a:t>
            </a:r>
          </a:p>
          <a:p>
            <a:r>
              <a:rPr lang="de-DE" dirty="0"/>
              <a:t>Higgins JP, Thompson SG, Deeks JJ, Altman DG (2003) </a:t>
            </a:r>
            <a:r>
              <a:rPr lang="de-DE" dirty="0" err="1"/>
              <a:t>Measuring</a:t>
            </a:r>
            <a:r>
              <a:rPr lang="de-DE" dirty="0"/>
              <a:t> </a:t>
            </a:r>
            <a:r>
              <a:rPr lang="de-DE" dirty="0" err="1"/>
              <a:t>inconsistency</a:t>
            </a:r>
            <a:r>
              <a:rPr lang="de-DE" dirty="0"/>
              <a:t> in meta-</a:t>
            </a:r>
            <a:r>
              <a:rPr lang="de-DE" dirty="0" err="1"/>
              <a:t>analyses</a:t>
            </a:r>
            <a:r>
              <a:rPr lang="de-DE" dirty="0"/>
              <a:t>. BMJ 327:557-560. </a:t>
            </a:r>
          </a:p>
          <a:p>
            <a:r>
              <a:rPr lang="de-DE" dirty="0"/>
              <a:t>Petrie A, </a:t>
            </a:r>
            <a:r>
              <a:rPr lang="de-DE" dirty="0" err="1"/>
              <a:t>Bulman</a:t>
            </a:r>
            <a:r>
              <a:rPr lang="de-DE" dirty="0"/>
              <a:t> JS, Osborn JF (2003) Further </a:t>
            </a:r>
            <a:r>
              <a:rPr lang="de-DE" dirty="0" err="1"/>
              <a:t>statistics</a:t>
            </a:r>
            <a:r>
              <a:rPr lang="de-DE" dirty="0"/>
              <a:t> in </a:t>
            </a:r>
            <a:r>
              <a:rPr lang="de-DE" dirty="0" err="1"/>
              <a:t>dentistry</a:t>
            </a:r>
            <a:r>
              <a:rPr lang="de-DE" dirty="0"/>
              <a:t>. Part 8: </a:t>
            </a:r>
            <a:r>
              <a:rPr lang="de-DE" dirty="0" err="1"/>
              <a:t>systematic</a:t>
            </a:r>
            <a:r>
              <a:rPr lang="de-DE" dirty="0"/>
              <a:t> </a:t>
            </a:r>
            <a:r>
              <a:rPr lang="de-DE" dirty="0" err="1"/>
              <a:t>reviews</a:t>
            </a:r>
            <a:r>
              <a:rPr lang="de-DE" dirty="0"/>
              <a:t> </a:t>
            </a:r>
            <a:r>
              <a:rPr lang="de-DE" dirty="0" err="1"/>
              <a:t>and</a:t>
            </a:r>
            <a:r>
              <a:rPr lang="de-DE" dirty="0"/>
              <a:t> meta-</a:t>
            </a:r>
            <a:r>
              <a:rPr lang="de-DE" dirty="0" err="1"/>
              <a:t>analyses</a:t>
            </a:r>
            <a:r>
              <a:rPr lang="de-DE" dirty="0"/>
              <a:t>. British Dental Journal 194:73-78.</a:t>
            </a:r>
          </a:p>
          <a:p>
            <a:r>
              <a:rPr lang="de-DE" dirty="0"/>
              <a:t>Sterne JA, Egger E (2001) </a:t>
            </a:r>
            <a:r>
              <a:rPr lang="de-DE" dirty="0" err="1"/>
              <a:t>Funnel</a:t>
            </a:r>
            <a:r>
              <a:rPr lang="de-DE" dirty="0"/>
              <a:t> </a:t>
            </a:r>
            <a:r>
              <a:rPr lang="de-DE" dirty="0" err="1"/>
              <a:t>plots</a:t>
            </a:r>
            <a:r>
              <a:rPr lang="de-DE" dirty="0"/>
              <a:t> </a:t>
            </a:r>
            <a:r>
              <a:rPr lang="de-DE" dirty="0" err="1"/>
              <a:t>for</a:t>
            </a:r>
            <a:r>
              <a:rPr lang="de-DE" dirty="0"/>
              <a:t> </a:t>
            </a:r>
            <a:r>
              <a:rPr lang="de-DE" dirty="0" err="1"/>
              <a:t>detecting</a:t>
            </a:r>
            <a:r>
              <a:rPr lang="de-DE" dirty="0"/>
              <a:t> </a:t>
            </a:r>
            <a:r>
              <a:rPr lang="de-DE" dirty="0" err="1"/>
              <a:t>bias</a:t>
            </a:r>
            <a:r>
              <a:rPr lang="de-DE" dirty="0"/>
              <a:t> in meta-analysis: </a:t>
            </a:r>
            <a:r>
              <a:rPr lang="de-DE" dirty="0" err="1"/>
              <a:t>guidelines</a:t>
            </a:r>
            <a:r>
              <a:rPr lang="de-DE" dirty="0"/>
              <a:t> on </a:t>
            </a:r>
            <a:r>
              <a:rPr lang="de-DE" dirty="0" err="1"/>
              <a:t>choice</a:t>
            </a:r>
            <a:r>
              <a:rPr lang="de-DE" dirty="0"/>
              <a:t> </a:t>
            </a:r>
            <a:r>
              <a:rPr lang="de-DE" dirty="0" err="1"/>
              <a:t>of</a:t>
            </a:r>
            <a:r>
              <a:rPr lang="de-DE" dirty="0"/>
              <a:t> </a:t>
            </a:r>
            <a:r>
              <a:rPr lang="de-DE" dirty="0" err="1"/>
              <a:t>axis</a:t>
            </a:r>
            <a:r>
              <a:rPr lang="de-DE" dirty="0"/>
              <a:t>. Journal </a:t>
            </a:r>
            <a:r>
              <a:rPr lang="de-DE" dirty="0" err="1"/>
              <a:t>of</a:t>
            </a:r>
            <a:r>
              <a:rPr lang="de-DE" dirty="0"/>
              <a:t> Clinical </a:t>
            </a:r>
            <a:r>
              <a:rPr lang="de-DE" dirty="0" err="1"/>
              <a:t>Epidemiology</a:t>
            </a:r>
            <a:r>
              <a:rPr lang="de-DE" dirty="0"/>
              <a:t> 54:1046–1055. </a:t>
            </a:r>
          </a:p>
          <a:p>
            <a:r>
              <a:rPr lang="de-DE" dirty="0"/>
              <a:t>Sterne JA, Sutton AJ, </a:t>
            </a:r>
            <a:r>
              <a:rPr lang="de-DE" dirty="0" err="1"/>
              <a:t>Ioannidis</a:t>
            </a:r>
            <a:r>
              <a:rPr lang="de-DE" dirty="0"/>
              <a:t> JP et al. (2011) </a:t>
            </a:r>
            <a:r>
              <a:rPr lang="de-DE" dirty="0" err="1"/>
              <a:t>Recommendations</a:t>
            </a:r>
            <a:r>
              <a:rPr lang="de-DE" dirty="0"/>
              <a:t> </a:t>
            </a:r>
            <a:r>
              <a:rPr lang="de-DE" dirty="0" err="1"/>
              <a:t>for</a:t>
            </a:r>
            <a:r>
              <a:rPr lang="de-DE" dirty="0"/>
              <a:t> </a:t>
            </a:r>
            <a:r>
              <a:rPr lang="de-DE" dirty="0" err="1"/>
              <a:t>examining</a:t>
            </a:r>
            <a:r>
              <a:rPr lang="de-DE" dirty="0"/>
              <a:t> </a:t>
            </a:r>
            <a:r>
              <a:rPr lang="de-DE" dirty="0" err="1"/>
              <a:t>and</a:t>
            </a:r>
            <a:r>
              <a:rPr lang="de-DE" dirty="0"/>
              <a:t> </a:t>
            </a:r>
            <a:r>
              <a:rPr lang="de-DE" dirty="0" err="1"/>
              <a:t>interpreting</a:t>
            </a:r>
            <a:r>
              <a:rPr lang="de-DE" dirty="0"/>
              <a:t> </a:t>
            </a:r>
            <a:r>
              <a:rPr lang="de-DE" dirty="0" err="1"/>
              <a:t>funnel</a:t>
            </a:r>
            <a:r>
              <a:rPr lang="de-DE" dirty="0"/>
              <a:t> </a:t>
            </a:r>
            <a:r>
              <a:rPr lang="de-DE" dirty="0" err="1"/>
              <a:t>plot</a:t>
            </a:r>
            <a:r>
              <a:rPr lang="de-DE" dirty="0"/>
              <a:t> </a:t>
            </a:r>
            <a:r>
              <a:rPr lang="de-DE" dirty="0" err="1"/>
              <a:t>asymmetry</a:t>
            </a:r>
            <a:r>
              <a:rPr lang="de-DE" dirty="0"/>
              <a:t> in meta-</a:t>
            </a:r>
            <a:r>
              <a:rPr lang="de-DE" dirty="0" err="1"/>
              <a:t>analyses</a:t>
            </a:r>
            <a:r>
              <a:rPr lang="de-DE" dirty="0"/>
              <a:t> </a:t>
            </a:r>
            <a:r>
              <a:rPr lang="de-DE" dirty="0" err="1"/>
              <a:t>of</a:t>
            </a:r>
            <a:r>
              <a:rPr lang="de-DE" dirty="0"/>
              <a:t> </a:t>
            </a:r>
            <a:r>
              <a:rPr lang="de-DE" dirty="0" err="1"/>
              <a:t>randomised</a:t>
            </a:r>
            <a:r>
              <a:rPr lang="de-DE" dirty="0"/>
              <a:t> </a:t>
            </a:r>
            <a:r>
              <a:rPr lang="de-DE" dirty="0" err="1"/>
              <a:t>controlled</a:t>
            </a:r>
            <a:r>
              <a:rPr lang="de-DE" dirty="0"/>
              <a:t> </a:t>
            </a:r>
            <a:r>
              <a:rPr lang="de-DE" dirty="0" err="1"/>
              <a:t>trials</a:t>
            </a:r>
            <a:r>
              <a:rPr lang="de-DE" dirty="0"/>
              <a:t>. BMJ 2011;343:d4002. </a:t>
            </a:r>
            <a:endParaRPr lang="de-DE" dirty="0" smtClean="0"/>
          </a:p>
          <a:p>
            <a:r>
              <a:rPr lang="de-DE" dirty="0" err="1"/>
              <a:t>DerSimonian</a:t>
            </a:r>
            <a:r>
              <a:rPr lang="de-DE" dirty="0"/>
              <a:t> R, Laird N (1986) Meta-analysis in </a:t>
            </a:r>
            <a:r>
              <a:rPr lang="de-DE" dirty="0" err="1"/>
              <a:t>clinical</a:t>
            </a:r>
            <a:r>
              <a:rPr lang="de-DE" dirty="0"/>
              <a:t> </a:t>
            </a:r>
            <a:r>
              <a:rPr lang="de-DE" dirty="0" err="1"/>
              <a:t>trials</a:t>
            </a:r>
            <a:r>
              <a:rPr lang="de-DE" dirty="0"/>
              <a:t>. </a:t>
            </a:r>
            <a:r>
              <a:rPr lang="de-DE" dirty="0" err="1"/>
              <a:t>Controlled</a:t>
            </a:r>
            <a:r>
              <a:rPr lang="de-DE" dirty="0"/>
              <a:t> Clinical Trials </a:t>
            </a:r>
            <a:r>
              <a:rPr lang="de-DE" dirty="0" smtClean="0"/>
              <a:t>7:177-188</a:t>
            </a:r>
          </a:p>
          <a:p>
            <a:r>
              <a:rPr lang="en-US" dirty="0"/>
              <a:t>Mantel N, </a:t>
            </a:r>
            <a:r>
              <a:rPr lang="en-US" dirty="0" err="1"/>
              <a:t>Haenszel</a:t>
            </a:r>
            <a:r>
              <a:rPr lang="en-US" dirty="0"/>
              <a:t> W (1959) Statistical aspects of the analysis of data from the retrospective analysis of disease. Journal of the National Cancer Institute 22: 719-748</a:t>
            </a:r>
            <a:r>
              <a:rPr lang="en-US" dirty="0" smtClean="0"/>
              <a:t>.</a:t>
            </a:r>
          </a:p>
          <a:p>
            <a:r>
              <a:rPr lang="en-US" dirty="0"/>
              <a:t>Hedges LV, </a:t>
            </a:r>
            <a:r>
              <a:rPr lang="en-US" dirty="0" err="1"/>
              <a:t>Olkin</a:t>
            </a:r>
            <a:r>
              <a:rPr lang="en-US" dirty="0"/>
              <a:t> I (1985) Statistical methods for meta-analysis. London: Academic Press. </a:t>
            </a:r>
            <a:endParaRPr lang="en-US" dirty="0" smtClean="0"/>
          </a:p>
          <a:p>
            <a:r>
              <a:rPr lang="de-DE" dirty="0"/>
              <a:t>Zhou XH, NA </a:t>
            </a:r>
            <a:r>
              <a:rPr lang="de-DE" dirty="0" err="1"/>
              <a:t>Obuchowski</a:t>
            </a:r>
            <a:r>
              <a:rPr lang="de-DE" dirty="0"/>
              <a:t>, DK </a:t>
            </a:r>
            <a:r>
              <a:rPr lang="de-DE" dirty="0" err="1"/>
              <a:t>McClish</a:t>
            </a:r>
            <a:r>
              <a:rPr lang="de-DE" dirty="0"/>
              <a:t> (2002) Statistical </a:t>
            </a:r>
            <a:r>
              <a:rPr lang="de-DE" dirty="0" err="1"/>
              <a:t>methods</a:t>
            </a:r>
            <a:r>
              <a:rPr lang="de-DE" dirty="0"/>
              <a:t> in </a:t>
            </a:r>
            <a:r>
              <a:rPr lang="de-DE" dirty="0" err="1"/>
              <a:t>diagnostic</a:t>
            </a:r>
            <a:r>
              <a:rPr lang="de-DE" dirty="0"/>
              <a:t> </a:t>
            </a:r>
            <a:r>
              <a:rPr lang="de-DE" dirty="0" err="1"/>
              <a:t>medicine</a:t>
            </a:r>
            <a:r>
              <a:rPr lang="de-DE" dirty="0"/>
              <a:t>. New York: </a:t>
            </a:r>
            <a:r>
              <a:rPr lang="de-DE" dirty="0" err="1"/>
              <a:t>Wiley</a:t>
            </a:r>
            <a:r>
              <a:rPr lang="de-DE" dirty="0"/>
              <a:t>.</a:t>
            </a:r>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18.06.2021</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383</a:t>
            </a:fld>
            <a:endParaRPr lang="de-DE" altLang="en-US">
              <a:solidFill>
                <a:prstClr val="black">
                  <a:tint val="75000"/>
                </a:prstClr>
              </a:solidFill>
            </a:endParaRPr>
          </a:p>
        </p:txBody>
      </p:sp>
    </p:spTree>
    <p:extLst>
      <p:ext uri="{BB962C8B-B14F-4D97-AF65-F5344CB8AC3E}">
        <p14:creationId xmlns:p14="http://schemas.microsoft.com/office/powerpoint/2010/main" val="308251303"/>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in </a:t>
            </a:r>
            <a:r>
              <a:rPr lang="de-DE" dirty="0" err="1" smtClean="0"/>
              <a:t>MedCalc</a:t>
            </a:r>
            <a:endParaRPr lang="de-DE" dirty="0"/>
          </a:p>
        </p:txBody>
      </p:sp>
      <p:sp>
        <p:nvSpPr>
          <p:cNvPr id="3" name="Inhaltsplatzhalter 2"/>
          <p:cNvSpPr>
            <a:spLocks noGrp="1"/>
          </p:cNvSpPr>
          <p:nvPr>
            <p:ph idx="1"/>
          </p:nvPr>
        </p:nvSpPr>
        <p:spPr/>
        <p:txBody>
          <a:bodyPr/>
          <a:lstStyle/>
          <a:p>
            <a:r>
              <a:rPr lang="en-US" dirty="0">
                <a:hlinkClick r:id="rId2"/>
              </a:rPr>
              <a:t>Continuous measure</a:t>
            </a:r>
            <a:endParaRPr lang="en-US" dirty="0"/>
          </a:p>
          <a:p>
            <a:r>
              <a:rPr lang="en-US" dirty="0">
                <a:hlinkClick r:id="rId3"/>
              </a:rPr>
              <a:t>Correlation</a:t>
            </a:r>
            <a:endParaRPr lang="en-US" dirty="0"/>
          </a:p>
          <a:p>
            <a:r>
              <a:rPr lang="en-US" dirty="0">
                <a:hlinkClick r:id="rId4"/>
              </a:rPr>
              <a:t>Proportion</a:t>
            </a:r>
            <a:endParaRPr lang="en-US" dirty="0"/>
          </a:p>
          <a:p>
            <a:r>
              <a:rPr lang="en-US" dirty="0">
                <a:hlinkClick r:id="rId5"/>
              </a:rPr>
              <a:t>Relative risk</a:t>
            </a:r>
            <a:endParaRPr lang="en-US" dirty="0"/>
          </a:p>
          <a:p>
            <a:r>
              <a:rPr lang="en-US" dirty="0">
                <a:hlinkClick r:id="rId6"/>
              </a:rPr>
              <a:t>Risk difference</a:t>
            </a:r>
            <a:endParaRPr lang="en-US" dirty="0"/>
          </a:p>
          <a:p>
            <a:r>
              <a:rPr lang="en-US" dirty="0">
                <a:hlinkClick r:id="rId7"/>
              </a:rPr>
              <a:t>Odds ratio</a:t>
            </a:r>
            <a:endParaRPr lang="en-US" dirty="0"/>
          </a:p>
          <a:p>
            <a:r>
              <a:rPr lang="en-US" dirty="0">
                <a:hlinkClick r:id="rId8"/>
              </a:rPr>
              <a:t>Area under ROC curve</a:t>
            </a:r>
            <a:endParaRPr lang="en-US" dirty="0"/>
          </a:p>
          <a:p>
            <a:r>
              <a:rPr lang="en-US" dirty="0">
                <a:hlinkClick r:id="rId9"/>
              </a:rPr>
              <a:t>Generic inverse variance method</a:t>
            </a:r>
            <a:r>
              <a:rPr lang="en-US" dirty="0"/>
              <a:t> </a:t>
            </a:r>
            <a:r>
              <a:rPr lang="en-US" dirty="0" smtClean="0"/>
              <a:t/>
            </a:r>
            <a:br>
              <a:rPr lang="en-US" dirty="0" smtClean="0"/>
            </a:b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18.06.2021</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384</a:t>
            </a:fld>
            <a:endParaRPr lang="de-DE" altLang="en-US">
              <a:solidFill>
                <a:prstClr val="black">
                  <a:tint val="75000"/>
                </a:prstClr>
              </a:solidFill>
            </a:endParaRPr>
          </a:p>
        </p:txBody>
      </p:sp>
    </p:spTree>
    <p:extLst>
      <p:ext uri="{BB962C8B-B14F-4D97-AF65-F5344CB8AC3E}">
        <p14:creationId xmlns:p14="http://schemas.microsoft.com/office/powerpoint/2010/main" val="2951369470"/>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odds</a:t>
            </a:r>
            <a:r>
              <a:rPr lang="de-DE" dirty="0" smtClean="0"/>
              <a:t> </a:t>
            </a:r>
            <a:r>
              <a:rPr lang="de-DE" dirty="0" err="1" smtClean="0"/>
              <a:t>ratio</a:t>
            </a:r>
            <a:endParaRPr lang="de-DE" dirty="0"/>
          </a:p>
        </p:txBody>
      </p:sp>
      <p:sp>
        <p:nvSpPr>
          <p:cNvPr id="3" name="Inhaltsplatzhalter 2"/>
          <p:cNvSpPr>
            <a:spLocks noGrp="1"/>
          </p:cNvSpPr>
          <p:nvPr>
            <p:ph idx="1"/>
          </p:nvPr>
        </p:nvSpPr>
        <p:spPr/>
        <p:txBody>
          <a:bodyPr/>
          <a:lstStyle/>
          <a:p>
            <a:pPr marL="0" indent="0">
              <a:buNone/>
            </a:pPr>
            <a:r>
              <a:rPr lang="de-DE" dirty="0" err="1"/>
              <a:t>MedCalc</a:t>
            </a:r>
            <a:r>
              <a:rPr lang="de-DE" dirty="0"/>
              <a:t> </a:t>
            </a:r>
            <a:r>
              <a:rPr lang="de-DE" dirty="0" err="1"/>
              <a:t>uses</a:t>
            </a:r>
            <a:r>
              <a:rPr lang="de-DE" dirty="0"/>
              <a:t> </a:t>
            </a:r>
            <a:r>
              <a:rPr lang="de-DE" dirty="0" err="1"/>
              <a:t>the</a:t>
            </a:r>
            <a:r>
              <a:rPr lang="de-DE" dirty="0"/>
              <a:t> Mantel-</a:t>
            </a:r>
            <a:r>
              <a:rPr lang="de-DE" dirty="0" err="1"/>
              <a:t>Haenszel</a:t>
            </a:r>
            <a:r>
              <a:rPr lang="de-DE" dirty="0"/>
              <a:t> </a:t>
            </a:r>
            <a:r>
              <a:rPr lang="de-DE" dirty="0" err="1"/>
              <a:t>method</a:t>
            </a:r>
            <a:r>
              <a:rPr lang="de-DE" dirty="0"/>
              <a:t> (Mantel &amp; </a:t>
            </a:r>
            <a:r>
              <a:rPr lang="de-DE" dirty="0" err="1"/>
              <a:t>Haenszel</a:t>
            </a:r>
            <a:r>
              <a:rPr lang="de-DE" dirty="0"/>
              <a:t>, 1959) </a:t>
            </a:r>
            <a:r>
              <a:rPr lang="de-DE" dirty="0" err="1"/>
              <a:t>for</a:t>
            </a:r>
            <a:r>
              <a:rPr lang="de-DE" dirty="0"/>
              <a:t> </a:t>
            </a:r>
            <a:r>
              <a:rPr lang="de-DE" dirty="0" err="1"/>
              <a:t>calculating</a:t>
            </a:r>
            <a:r>
              <a:rPr lang="de-DE" dirty="0"/>
              <a:t> </a:t>
            </a:r>
            <a:r>
              <a:rPr lang="de-DE" dirty="0" err="1"/>
              <a:t>the</a:t>
            </a:r>
            <a:r>
              <a:rPr lang="de-DE" dirty="0"/>
              <a:t> </a:t>
            </a:r>
            <a:r>
              <a:rPr lang="de-DE" dirty="0" err="1"/>
              <a:t>weighted</a:t>
            </a:r>
            <a:r>
              <a:rPr lang="de-DE" dirty="0"/>
              <a:t> </a:t>
            </a:r>
            <a:r>
              <a:rPr lang="de-DE" dirty="0" err="1"/>
              <a:t>pooled</a:t>
            </a:r>
            <a:r>
              <a:rPr lang="de-DE" dirty="0"/>
              <a:t> </a:t>
            </a:r>
            <a:r>
              <a:rPr lang="de-DE" dirty="0" err="1"/>
              <a:t>odds</a:t>
            </a:r>
            <a:r>
              <a:rPr lang="de-DE" dirty="0"/>
              <a:t> </a:t>
            </a:r>
            <a:r>
              <a:rPr lang="de-DE" dirty="0" err="1"/>
              <a:t>ratio</a:t>
            </a:r>
            <a:r>
              <a:rPr lang="de-DE" dirty="0"/>
              <a:t> </a:t>
            </a:r>
            <a:r>
              <a:rPr lang="de-DE" dirty="0" err="1"/>
              <a:t>under</a:t>
            </a:r>
            <a:r>
              <a:rPr lang="de-DE" dirty="0"/>
              <a:t> </a:t>
            </a:r>
            <a:r>
              <a:rPr lang="de-DE" dirty="0" err="1"/>
              <a:t>the</a:t>
            </a:r>
            <a:r>
              <a:rPr lang="de-DE" dirty="0"/>
              <a:t> </a:t>
            </a:r>
            <a:r>
              <a:rPr lang="de-DE" dirty="0" err="1"/>
              <a:t>fixed</a:t>
            </a:r>
            <a:r>
              <a:rPr lang="de-DE" dirty="0"/>
              <a:t> </a:t>
            </a:r>
            <a:r>
              <a:rPr lang="de-DE" dirty="0" err="1"/>
              <a:t>effects</a:t>
            </a:r>
            <a:r>
              <a:rPr lang="de-DE" dirty="0"/>
              <a:t> </a:t>
            </a:r>
            <a:r>
              <a:rPr lang="de-DE" dirty="0" err="1"/>
              <a:t>model</a:t>
            </a:r>
            <a:r>
              <a:rPr lang="de-DE" dirty="0"/>
              <a:t>. Next </a:t>
            </a:r>
            <a:r>
              <a:rPr lang="de-DE" dirty="0" err="1"/>
              <a:t>the</a:t>
            </a:r>
            <a:r>
              <a:rPr lang="de-DE" dirty="0"/>
              <a:t> </a:t>
            </a:r>
            <a:r>
              <a:rPr lang="de-DE" dirty="0" err="1"/>
              <a:t>heterogeneity</a:t>
            </a:r>
            <a:r>
              <a:rPr lang="de-DE" dirty="0"/>
              <a:t> </a:t>
            </a:r>
            <a:r>
              <a:rPr lang="de-DE" dirty="0" err="1"/>
              <a:t>statistic</a:t>
            </a:r>
            <a:r>
              <a:rPr lang="de-DE" dirty="0"/>
              <a:t> </a:t>
            </a:r>
            <a:r>
              <a:rPr lang="de-DE" dirty="0" err="1"/>
              <a:t>is</a:t>
            </a:r>
            <a:r>
              <a:rPr lang="de-DE" dirty="0"/>
              <a:t> incorporated </a:t>
            </a:r>
            <a:r>
              <a:rPr lang="de-DE" dirty="0" err="1"/>
              <a:t>to</a:t>
            </a:r>
            <a:r>
              <a:rPr lang="de-DE" dirty="0"/>
              <a:t> </a:t>
            </a:r>
            <a:r>
              <a:rPr lang="de-DE" dirty="0" err="1"/>
              <a:t>calculate</a:t>
            </a:r>
            <a:r>
              <a:rPr lang="de-DE" dirty="0"/>
              <a:t> </a:t>
            </a:r>
            <a:r>
              <a:rPr lang="de-DE" dirty="0" err="1"/>
              <a:t>the</a:t>
            </a:r>
            <a:r>
              <a:rPr lang="de-DE" dirty="0"/>
              <a:t> </a:t>
            </a:r>
            <a:r>
              <a:rPr lang="de-DE" dirty="0" err="1"/>
              <a:t>summary</a:t>
            </a:r>
            <a:r>
              <a:rPr lang="de-DE" dirty="0"/>
              <a:t> </a:t>
            </a:r>
            <a:r>
              <a:rPr lang="de-DE" dirty="0" err="1"/>
              <a:t>odds</a:t>
            </a:r>
            <a:r>
              <a:rPr lang="de-DE" dirty="0"/>
              <a:t> </a:t>
            </a:r>
            <a:r>
              <a:rPr lang="de-DE" dirty="0" err="1"/>
              <a:t>ratio</a:t>
            </a:r>
            <a:r>
              <a:rPr lang="de-DE" dirty="0"/>
              <a:t> </a:t>
            </a:r>
            <a:r>
              <a:rPr lang="de-DE" dirty="0" err="1"/>
              <a:t>under</a:t>
            </a:r>
            <a:r>
              <a:rPr lang="de-DE" dirty="0"/>
              <a:t> </a:t>
            </a:r>
            <a:r>
              <a:rPr lang="de-DE" dirty="0" err="1"/>
              <a:t>the</a:t>
            </a:r>
            <a:r>
              <a:rPr lang="de-DE" dirty="0"/>
              <a:t> </a:t>
            </a:r>
            <a:r>
              <a:rPr lang="de-DE" dirty="0" err="1"/>
              <a:t>random</a:t>
            </a:r>
            <a:r>
              <a:rPr lang="de-DE" dirty="0"/>
              <a:t> </a:t>
            </a:r>
            <a:r>
              <a:rPr lang="de-DE" dirty="0" err="1"/>
              <a:t>effects</a:t>
            </a:r>
            <a:r>
              <a:rPr lang="de-DE" dirty="0"/>
              <a:t> </a:t>
            </a:r>
            <a:r>
              <a:rPr lang="de-DE" dirty="0" err="1"/>
              <a:t>model</a:t>
            </a:r>
            <a:r>
              <a:rPr lang="de-DE" dirty="0"/>
              <a:t> (</a:t>
            </a:r>
            <a:r>
              <a:rPr lang="de-DE" dirty="0" err="1"/>
              <a:t>DerSimonian</a:t>
            </a:r>
            <a:r>
              <a:rPr lang="de-DE" dirty="0"/>
              <a:t> &amp; Laird, 1986</a:t>
            </a:r>
            <a:r>
              <a:rPr lang="de-DE" dirty="0" smtClean="0"/>
              <a:t>).</a:t>
            </a:r>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18.06.2021</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385</a:t>
            </a:fld>
            <a:endParaRPr lang="de-DE" altLang="en-US">
              <a:solidFill>
                <a:prstClr val="black">
                  <a:tint val="75000"/>
                </a:prstClr>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3573016"/>
            <a:ext cx="3524290" cy="2779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0539403"/>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odds</a:t>
            </a:r>
            <a:r>
              <a:rPr lang="de-DE" dirty="0" smtClean="0"/>
              <a:t> </a:t>
            </a:r>
            <a:r>
              <a:rPr lang="de-DE" dirty="0" err="1" smtClean="0"/>
              <a:t>ratio</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18.06.2021</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386</a:t>
            </a:fld>
            <a:endParaRPr lang="de-DE" altLang="en-US">
              <a:solidFill>
                <a:prstClr val="black">
                  <a:tint val="75000"/>
                </a:prstClr>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875" y="1844826"/>
            <a:ext cx="7866254"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7675881"/>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relative </a:t>
            </a:r>
            <a:r>
              <a:rPr lang="de-DE" dirty="0" err="1" smtClean="0"/>
              <a:t>risk</a:t>
            </a:r>
            <a:r>
              <a:rPr lang="de-DE" dirty="0" smtClean="0"/>
              <a:t> </a:t>
            </a:r>
            <a:r>
              <a:rPr lang="de-DE" dirty="0" err="1" smtClean="0"/>
              <a:t>and</a:t>
            </a:r>
            <a:r>
              <a:rPr lang="de-DE" dirty="0" smtClean="0"/>
              <a:t> </a:t>
            </a:r>
            <a:r>
              <a:rPr lang="de-DE" dirty="0" err="1" smtClean="0"/>
              <a:t>risk</a:t>
            </a:r>
            <a:r>
              <a:rPr lang="de-DE" dirty="0" smtClean="0"/>
              <a:t> </a:t>
            </a:r>
            <a:r>
              <a:rPr lang="de-DE" dirty="0" err="1" smtClean="0"/>
              <a:t>difference</a:t>
            </a:r>
            <a:r>
              <a:rPr lang="de-DE" dirty="0" smtClean="0"/>
              <a:t> </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18.06.2021</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387</a:t>
            </a:fld>
            <a:endParaRPr lang="de-DE" altLang="en-US">
              <a:solidFill>
                <a:prstClr val="black">
                  <a:tint val="75000"/>
                </a:prstClr>
              </a:solidFill>
            </a:endParaRPr>
          </a:p>
        </p:txBody>
      </p:sp>
      <p:sp>
        <p:nvSpPr>
          <p:cNvPr id="3" name="Rechteck 2"/>
          <p:cNvSpPr/>
          <p:nvPr/>
        </p:nvSpPr>
        <p:spPr>
          <a:xfrm>
            <a:off x="539552" y="1628802"/>
            <a:ext cx="8136904" cy="1200329"/>
          </a:xfrm>
          <a:prstGeom prst="rect">
            <a:avLst/>
          </a:prstGeom>
        </p:spPr>
        <p:txBody>
          <a:bodyPr wrap="square" lIns="91418" tIns="45709" rIns="91418" bIns="45709">
            <a:spAutoFit/>
          </a:bodyPr>
          <a:lstStyle/>
          <a:p>
            <a:pPr defTabSz="914186" fontAlgn="auto">
              <a:spcBef>
                <a:spcPts val="0"/>
              </a:spcBef>
              <a:spcAft>
                <a:spcPts val="0"/>
              </a:spcAft>
            </a:pPr>
            <a:r>
              <a:rPr lang="en-US" dirty="0" err="1">
                <a:solidFill>
                  <a:prstClr val="black"/>
                </a:solidFill>
                <a:latin typeface="Calibri"/>
              </a:rPr>
              <a:t>MedCalc</a:t>
            </a:r>
            <a:r>
              <a:rPr lang="en-US" dirty="0">
                <a:solidFill>
                  <a:prstClr val="black"/>
                </a:solidFill>
                <a:latin typeface="Calibri"/>
              </a:rPr>
              <a:t> uses the Mantel-</a:t>
            </a:r>
            <a:r>
              <a:rPr lang="en-US" dirty="0" err="1">
                <a:solidFill>
                  <a:prstClr val="black"/>
                </a:solidFill>
                <a:latin typeface="Calibri"/>
              </a:rPr>
              <a:t>Haenszel</a:t>
            </a:r>
            <a:r>
              <a:rPr lang="en-US" dirty="0">
                <a:solidFill>
                  <a:prstClr val="black"/>
                </a:solidFill>
                <a:latin typeface="Calibri"/>
              </a:rPr>
              <a:t> method (based on Mantel &amp; </a:t>
            </a:r>
            <a:r>
              <a:rPr lang="en-US" dirty="0" err="1">
                <a:solidFill>
                  <a:prstClr val="black"/>
                </a:solidFill>
                <a:latin typeface="Calibri"/>
              </a:rPr>
              <a:t>Haenszel</a:t>
            </a:r>
            <a:r>
              <a:rPr lang="en-US" dirty="0">
                <a:solidFill>
                  <a:prstClr val="black"/>
                </a:solidFill>
                <a:latin typeface="Calibri"/>
              </a:rPr>
              <a:t>, 1959) for calculating the weighted pooled relative risk </a:t>
            </a:r>
            <a:r>
              <a:rPr lang="en-US" dirty="0" smtClean="0">
                <a:solidFill>
                  <a:prstClr val="black"/>
                </a:solidFill>
                <a:latin typeface="Calibri"/>
              </a:rPr>
              <a:t>and risk difference under </a:t>
            </a:r>
            <a:r>
              <a:rPr lang="en-US" dirty="0">
                <a:solidFill>
                  <a:prstClr val="black"/>
                </a:solidFill>
                <a:latin typeface="Calibri"/>
              </a:rPr>
              <a:t>the fixed effects model. Next the heterogeneity statistic is incorporated to calculate the summary relative risk under the random effects model (</a:t>
            </a:r>
            <a:r>
              <a:rPr lang="en-US" dirty="0" err="1">
                <a:solidFill>
                  <a:prstClr val="black"/>
                </a:solidFill>
                <a:latin typeface="Calibri"/>
              </a:rPr>
              <a:t>DerSimonian</a:t>
            </a:r>
            <a:r>
              <a:rPr lang="en-US" dirty="0">
                <a:solidFill>
                  <a:prstClr val="black"/>
                </a:solidFill>
                <a:latin typeface="Calibri"/>
              </a:rPr>
              <a:t> &amp; Laird, 1986).</a:t>
            </a:r>
            <a:endParaRPr lang="de-DE" dirty="0">
              <a:solidFill>
                <a:prstClr val="black"/>
              </a:solidFill>
              <a:latin typeface="Calibri"/>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70" y="2829130"/>
            <a:ext cx="4412006" cy="3480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0893618"/>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relative </a:t>
            </a:r>
            <a:r>
              <a:rPr lang="de-DE" dirty="0" err="1" smtClean="0"/>
              <a:t>risk</a:t>
            </a:r>
            <a:r>
              <a:rPr lang="de-DE" dirty="0" smtClean="0"/>
              <a:t> </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18.06.2021</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388</a:t>
            </a:fld>
            <a:endParaRPr lang="de-DE" altLang="en-US">
              <a:solidFill>
                <a:prstClr val="black">
                  <a:tint val="75000"/>
                </a:prstClr>
              </a:solidFill>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916834"/>
            <a:ext cx="8256742"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8950170"/>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hazard</a:t>
            </a:r>
            <a:r>
              <a:rPr lang="de-DE" dirty="0" smtClean="0"/>
              <a:t> </a:t>
            </a:r>
            <a:r>
              <a:rPr lang="de-DE" dirty="0" err="1" smtClean="0"/>
              <a:t>ratio</a:t>
            </a:r>
            <a:r>
              <a:rPr lang="de-DE" dirty="0" smtClean="0"/>
              <a:t> (</a:t>
            </a:r>
            <a:r>
              <a:rPr lang="de-DE" dirty="0" err="1" smtClean="0"/>
              <a:t>generic</a:t>
            </a:r>
            <a:r>
              <a:rPr lang="de-DE" dirty="0" smtClean="0"/>
              <a:t> inverse </a:t>
            </a:r>
            <a:r>
              <a:rPr lang="de-DE" dirty="0" err="1" smtClean="0"/>
              <a:t>variance</a:t>
            </a:r>
            <a:r>
              <a:rPr lang="de-DE" dirty="0" smtClean="0"/>
              <a:t> </a:t>
            </a:r>
            <a:r>
              <a:rPr lang="de-DE" dirty="0" err="1" smtClean="0"/>
              <a:t>method</a:t>
            </a:r>
            <a:r>
              <a:rPr lang="de-DE" dirty="0" smtClean="0"/>
              <a:t>) </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18.06.2021</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389</a:t>
            </a:fld>
            <a:endParaRPr lang="de-DE" altLang="en-US">
              <a:solidFill>
                <a:prstClr val="black">
                  <a:tint val="75000"/>
                </a:prstClr>
              </a:solidFill>
            </a:endParaRPr>
          </a:p>
        </p:txBody>
      </p:sp>
      <p:sp>
        <p:nvSpPr>
          <p:cNvPr id="7" name="Rechteck 6"/>
          <p:cNvSpPr/>
          <p:nvPr/>
        </p:nvSpPr>
        <p:spPr>
          <a:xfrm>
            <a:off x="467544" y="1628800"/>
            <a:ext cx="8424936" cy="2031325"/>
          </a:xfrm>
          <a:prstGeom prst="rect">
            <a:avLst/>
          </a:prstGeom>
        </p:spPr>
        <p:txBody>
          <a:bodyPr wrap="square" lIns="91418" tIns="45709" rIns="91418" bIns="45709">
            <a:spAutoFit/>
          </a:bodyPr>
          <a:lstStyle/>
          <a:p>
            <a:pPr defTabSz="914186" fontAlgn="auto">
              <a:spcBef>
                <a:spcPts val="0"/>
              </a:spcBef>
              <a:spcAft>
                <a:spcPts val="0"/>
              </a:spcAft>
            </a:pPr>
            <a:r>
              <a:rPr lang="en-US" dirty="0" smtClean="0">
                <a:solidFill>
                  <a:prstClr val="black"/>
                </a:solidFill>
                <a:latin typeface="Calibri"/>
              </a:rPr>
              <a:t>Estimates </a:t>
            </a:r>
            <a:r>
              <a:rPr lang="en-US" dirty="0">
                <a:solidFill>
                  <a:prstClr val="black"/>
                </a:solidFill>
                <a:latin typeface="Calibri"/>
              </a:rPr>
              <a:t>and their standard errors are entered </a:t>
            </a:r>
            <a:r>
              <a:rPr lang="en-US" dirty="0" smtClean="0">
                <a:solidFill>
                  <a:prstClr val="black"/>
                </a:solidFill>
                <a:latin typeface="Calibri"/>
              </a:rPr>
              <a:t>directly. </a:t>
            </a:r>
            <a:r>
              <a:rPr lang="en-US" dirty="0">
                <a:solidFill>
                  <a:prstClr val="black"/>
                </a:solidFill>
                <a:latin typeface="Calibri"/>
              </a:rPr>
              <a:t>For ratio measures of intervention effect, the data should be entered as natural logarithms (for example as a log Hazard ratio and the standard error of the log Hazard ratio</a:t>
            </a:r>
            <a:r>
              <a:rPr lang="en-US" dirty="0" smtClean="0">
                <a:solidFill>
                  <a:prstClr val="black"/>
                </a:solidFill>
                <a:latin typeface="Calibri"/>
              </a:rPr>
              <a:t>).</a:t>
            </a:r>
            <a:endParaRPr lang="en-US" dirty="0">
              <a:solidFill>
                <a:prstClr val="black"/>
              </a:solidFill>
              <a:latin typeface="Calibri"/>
            </a:endParaRPr>
          </a:p>
          <a:p>
            <a:pPr defTabSz="914186" fontAlgn="auto">
              <a:spcBef>
                <a:spcPts val="0"/>
              </a:spcBef>
              <a:spcAft>
                <a:spcPts val="0"/>
              </a:spcAft>
            </a:pPr>
            <a:r>
              <a:rPr lang="en-US" dirty="0">
                <a:solidFill>
                  <a:prstClr val="black"/>
                </a:solidFill>
                <a:latin typeface="Calibri"/>
              </a:rPr>
              <a:t>In the inverse variance method the weight given to each study is the inverse of the variance of the effect estimate (i.e. one over the square of its standard error). Thus larger studies are given more weight than smaller studies, which have larger standard errors. </a:t>
            </a:r>
            <a:endParaRPr lang="de-DE" dirty="0">
              <a:solidFill>
                <a:prstClr val="black"/>
              </a:solidFill>
              <a:latin typeface="Calibri"/>
            </a:endParaRPr>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8" y="3356992"/>
            <a:ext cx="5401474" cy="2998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39362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39</a:t>
            </a:fld>
            <a:endParaRPr lang="de-DE" altLang="en-US"/>
          </a:p>
        </p:txBody>
      </p:sp>
      <p:sp>
        <p:nvSpPr>
          <p:cNvPr id="7" name="Titel 1"/>
          <p:cNvSpPr>
            <a:spLocks noGrp="1"/>
          </p:cNvSpPr>
          <p:nvPr>
            <p:ph type="title"/>
          </p:nvPr>
        </p:nvSpPr>
        <p:spPr/>
        <p:txBody>
          <a:bodyPr/>
          <a:lstStyle/>
          <a:p>
            <a:r>
              <a:rPr lang="de-DE" dirty="0" smtClean="0"/>
              <a:t>Boxplot</a:t>
            </a:r>
            <a:endParaRPr lang="de-DE" dirty="0"/>
          </a:p>
        </p:txBody>
      </p:sp>
      <p:pic>
        <p:nvPicPr>
          <p:cNvPr id="10" name="Picture 2" descr="D:\WORK\PEARSON\000 FOLIEN\4100\JPG\4100-36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4667" y="1700808"/>
            <a:ext cx="7006067" cy="446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2009009"/>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Meta-analysis: </a:t>
            </a:r>
            <a:r>
              <a:rPr lang="de-DE" dirty="0" err="1"/>
              <a:t>hazard</a:t>
            </a:r>
            <a:r>
              <a:rPr lang="de-DE" dirty="0"/>
              <a:t> </a:t>
            </a:r>
            <a:r>
              <a:rPr lang="de-DE" dirty="0" err="1"/>
              <a:t>ratio</a:t>
            </a:r>
            <a:r>
              <a:rPr lang="de-DE" dirty="0"/>
              <a:t> (</a:t>
            </a:r>
            <a:r>
              <a:rPr lang="de-DE" dirty="0" err="1"/>
              <a:t>generic</a:t>
            </a:r>
            <a:r>
              <a:rPr lang="de-DE" dirty="0"/>
              <a:t> inverse </a:t>
            </a:r>
            <a:r>
              <a:rPr lang="de-DE" dirty="0" err="1"/>
              <a:t>variance</a:t>
            </a:r>
            <a:r>
              <a:rPr lang="de-DE" dirty="0"/>
              <a:t> </a:t>
            </a:r>
            <a:r>
              <a:rPr lang="de-DE" dirty="0" err="1"/>
              <a:t>method</a:t>
            </a:r>
            <a:r>
              <a:rPr lang="de-DE" dirty="0"/>
              <a:t>) </a:t>
            </a:r>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18.06.2021</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390</a:t>
            </a:fld>
            <a:endParaRPr lang="de-DE" altLang="en-US">
              <a:solidFill>
                <a:prstClr val="black">
                  <a:tint val="75000"/>
                </a:prstClr>
              </a:solidFill>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556792"/>
            <a:ext cx="6933606"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9300201"/>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continuous</a:t>
            </a:r>
            <a:r>
              <a:rPr lang="de-DE" dirty="0" smtClean="0"/>
              <a:t> </a:t>
            </a:r>
            <a:r>
              <a:rPr lang="de-DE" dirty="0" err="1" smtClean="0"/>
              <a:t>measure</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18.06.2021</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391</a:t>
            </a:fld>
            <a:endParaRPr lang="de-DE" altLang="en-US">
              <a:solidFill>
                <a:prstClr val="black">
                  <a:tint val="75000"/>
                </a:prstClr>
              </a:solidFill>
            </a:endParaRPr>
          </a:p>
        </p:txBody>
      </p:sp>
      <p:sp>
        <p:nvSpPr>
          <p:cNvPr id="7" name="Rechteck 6"/>
          <p:cNvSpPr/>
          <p:nvPr/>
        </p:nvSpPr>
        <p:spPr>
          <a:xfrm>
            <a:off x="539552" y="1443841"/>
            <a:ext cx="8208912" cy="3785652"/>
          </a:xfrm>
          <a:prstGeom prst="rect">
            <a:avLst/>
          </a:prstGeom>
        </p:spPr>
        <p:txBody>
          <a:bodyPr wrap="square" lIns="91418" tIns="45709" rIns="91418" bIns="45709">
            <a:spAutoFit/>
          </a:bodyPr>
          <a:lstStyle/>
          <a:p>
            <a:pPr defTabSz="914186" fontAlgn="auto">
              <a:spcBef>
                <a:spcPts val="0"/>
              </a:spcBef>
              <a:spcAft>
                <a:spcPts val="0"/>
              </a:spcAft>
            </a:pPr>
            <a:r>
              <a:rPr lang="en-US" sz="2400" dirty="0">
                <a:solidFill>
                  <a:prstClr val="black"/>
                </a:solidFill>
                <a:latin typeface="Calibri"/>
              </a:rPr>
              <a:t>For meta-analysis of studies with comparison of means between treated cases and controls, </a:t>
            </a:r>
            <a:r>
              <a:rPr lang="en-US" sz="2400" dirty="0" err="1">
                <a:solidFill>
                  <a:prstClr val="black"/>
                </a:solidFill>
                <a:latin typeface="Calibri"/>
              </a:rPr>
              <a:t>MedCalc</a:t>
            </a:r>
            <a:r>
              <a:rPr lang="en-US" sz="2400" dirty="0">
                <a:solidFill>
                  <a:prstClr val="black"/>
                </a:solidFill>
                <a:latin typeface="Calibri"/>
              </a:rPr>
              <a:t> uses the Hedges g statistic as a formulation for the standardized mean difference under the fixed effects model. Next, the heterogeneity statistic is incorporated to calculate the summary standardized mean difference under the random effects model (</a:t>
            </a:r>
            <a:r>
              <a:rPr lang="en-US" sz="2400" dirty="0" err="1">
                <a:solidFill>
                  <a:prstClr val="black"/>
                </a:solidFill>
                <a:latin typeface="Calibri"/>
              </a:rPr>
              <a:t>DerSimonian</a:t>
            </a:r>
            <a:r>
              <a:rPr lang="en-US" sz="2400" dirty="0">
                <a:solidFill>
                  <a:prstClr val="black"/>
                </a:solidFill>
                <a:latin typeface="Calibri"/>
              </a:rPr>
              <a:t> &amp; Laird, 1986).</a:t>
            </a:r>
          </a:p>
          <a:p>
            <a:pPr defTabSz="914186" fontAlgn="auto">
              <a:spcBef>
                <a:spcPts val="0"/>
              </a:spcBef>
              <a:spcAft>
                <a:spcPts val="0"/>
              </a:spcAft>
            </a:pPr>
            <a:r>
              <a:rPr lang="en-US" sz="2400" dirty="0">
                <a:solidFill>
                  <a:prstClr val="black"/>
                </a:solidFill>
                <a:latin typeface="Calibri"/>
              </a:rPr>
              <a:t>The standardized mean difference Hedges g is the difference between the two means divided by the pooled standard deviation, with a correction for small sample bias.</a:t>
            </a:r>
          </a:p>
        </p:txBody>
      </p:sp>
    </p:spTree>
    <p:extLst>
      <p:ext uri="{BB962C8B-B14F-4D97-AF65-F5344CB8AC3E}">
        <p14:creationId xmlns:p14="http://schemas.microsoft.com/office/powerpoint/2010/main" val="2489689048"/>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continuous</a:t>
            </a:r>
            <a:r>
              <a:rPr lang="de-DE" dirty="0" smtClean="0"/>
              <a:t> </a:t>
            </a:r>
            <a:r>
              <a:rPr lang="de-DE" dirty="0" err="1" smtClean="0"/>
              <a:t>measure</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18.06.2021</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392</a:t>
            </a:fld>
            <a:endParaRPr lang="de-DE" altLang="en-US">
              <a:solidFill>
                <a:prstClr val="black">
                  <a:tint val="75000"/>
                </a:prstClr>
              </a:solidFill>
            </a:endParaRPr>
          </a:p>
        </p:txBody>
      </p:sp>
      <p:sp>
        <p:nvSpPr>
          <p:cNvPr id="7" name="AutoShape 2" descr="Meta-analysis: continuous measure - dialog box"/>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defTabSz="914186" fontAlgn="auto">
              <a:spcBef>
                <a:spcPts val="0"/>
              </a:spcBef>
              <a:spcAft>
                <a:spcPts val="0"/>
              </a:spcAft>
            </a:pPr>
            <a:endParaRPr lang="de-DE">
              <a:solidFill>
                <a:prstClr val="black"/>
              </a:solidFill>
              <a:latin typeface="Calibri"/>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556794"/>
            <a:ext cx="5544616" cy="4719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6490989"/>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continuous</a:t>
            </a:r>
            <a:r>
              <a:rPr lang="de-DE" dirty="0" smtClean="0"/>
              <a:t> </a:t>
            </a:r>
            <a:r>
              <a:rPr lang="de-DE" dirty="0" err="1" smtClean="0"/>
              <a:t>measure</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18.06.2021</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393</a:t>
            </a:fld>
            <a:endParaRPr lang="de-DE" altLang="en-US">
              <a:solidFill>
                <a:prstClr val="black">
                  <a:tint val="75000"/>
                </a:prstClr>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6" y="1844826"/>
            <a:ext cx="7286625" cy="223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utoShape 4" descr="How to enter data for meta-analysis: continuous measure"/>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defTabSz="914186" fontAlgn="auto">
              <a:spcBef>
                <a:spcPts val="0"/>
              </a:spcBef>
              <a:spcAft>
                <a:spcPts val="0"/>
              </a:spcAft>
            </a:pPr>
            <a:endParaRPr lang="de-DE">
              <a:solidFill>
                <a:prstClr val="black"/>
              </a:solidFill>
              <a:latin typeface="Calibri"/>
            </a:endParaRPr>
          </a:p>
        </p:txBody>
      </p:sp>
    </p:spTree>
    <p:extLst>
      <p:ext uri="{BB962C8B-B14F-4D97-AF65-F5344CB8AC3E}">
        <p14:creationId xmlns:p14="http://schemas.microsoft.com/office/powerpoint/2010/main" val="3074341062"/>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correlation</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18.06.2021</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394</a:t>
            </a:fld>
            <a:endParaRPr lang="de-DE" altLang="en-US">
              <a:solidFill>
                <a:prstClr val="black">
                  <a:tint val="75000"/>
                </a:prstClr>
              </a:solidFill>
            </a:endParaRPr>
          </a:p>
        </p:txBody>
      </p:sp>
      <p:sp>
        <p:nvSpPr>
          <p:cNvPr id="3" name="Rechteck 2"/>
          <p:cNvSpPr/>
          <p:nvPr/>
        </p:nvSpPr>
        <p:spPr>
          <a:xfrm>
            <a:off x="395536" y="1628800"/>
            <a:ext cx="8280920" cy="1477328"/>
          </a:xfrm>
          <a:prstGeom prst="rect">
            <a:avLst/>
          </a:prstGeom>
        </p:spPr>
        <p:txBody>
          <a:bodyPr wrap="square" lIns="91418" tIns="45709" rIns="91418" bIns="45709">
            <a:spAutoFit/>
          </a:bodyPr>
          <a:lstStyle/>
          <a:p>
            <a:pPr defTabSz="914186" fontAlgn="auto">
              <a:spcBef>
                <a:spcPts val="0"/>
              </a:spcBef>
              <a:spcAft>
                <a:spcPts val="0"/>
              </a:spcAft>
            </a:pPr>
            <a:r>
              <a:rPr lang="en-US" dirty="0" err="1">
                <a:solidFill>
                  <a:prstClr val="black"/>
                </a:solidFill>
                <a:latin typeface="Calibri"/>
              </a:rPr>
              <a:t>MedCalc</a:t>
            </a:r>
            <a:r>
              <a:rPr lang="en-US" dirty="0">
                <a:solidFill>
                  <a:prstClr val="black"/>
                </a:solidFill>
                <a:latin typeface="Calibri"/>
              </a:rPr>
              <a:t> uses the Hedges-</a:t>
            </a:r>
            <a:r>
              <a:rPr lang="en-US" dirty="0" err="1">
                <a:solidFill>
                  <a:prstClr val="black"/>
                </a:solidFill>
                <a:latin typeface="Calibri"/>
              </a:rPr>
              <a:t>Olkin</a:t>
            </a:r>
            <a:r>
              <a:rPr lang="en-US" dirty="0">
                <a:solidFill>
                  <a:prstClr val="black"/>
                </a:solidFill>
                <a:latin typeface="Calibri"/>
              </a:rPr>
              <a:t> (1985) method for calculating the weighted summary Correlation coefficient under the fixed effects model, using a Fisher Z transformation of the correlation coefficients. </a:t>
            </a:r>
            <a:r>
              <a:rPr lang="en-US" dirty="0" smtClean="0">
                <a:solidFill>
                  <a:prstClr val="black"/>
                </a:solidFill>
                <a:latin typeface="Calibri"/>
              </a:rPr>
              <a:t>Next, </a:t>
            </a:r>
            <a:r>
              <a:rPr lang="en-US" dirty="0">
                <a:solidFill>
                  <a:prstClr val="black"/>
                </a:solidFill>
                <a:latin typeface="Calibri"/>
              </a:rPr>
              <a:t>the heterogeneity </a:t>
            </a:r>
            <a:r>
              <a:rPr lang="en-US" dirty="0" smtClean="0">
                <a:solidFill>
                  <a:prstClr val="black"/>
                </a:solidFill>
                <a:latin typeface="Calibri"/>
              </a:rPr>
              <a:t>statistic </a:t>
            </a:r>
            <a:r>
              <a:rPr lang="en-US" dirty="0">
                <a:solidFill>
                  <a:prstClr val="black"/>
                </a:solidFill>
                <a:latin typeface="Calibri"/>
              </a:rPr>
              <a:t>is incorporated to calculate the summary Correlation coefficient under the random effects model (</a:t>
            </a:r>
            <a:r>
              <a:rPr lang="en-US" dirty="0" err="1">
                <a:solidFill>
                  <a:prstClr val="black"/>
                </a:solidFill>
                <a:latin typeface="Calibri"/>
              </a:rPr>
              <a:t>DerSimonian</a:t>
            </a:r>
            <a:r>
              <a:rPr lang="en-US" dirty="0">
                <a:solidFill>
                  <a:prstClr val="black"/>
                </a:solidFill>
                <a:latin typeface="Calibri"/>
              </a:rPr>
              <a:t> and Laird, 1986).</a:t>
            </a:r>
            <a:endParaRPr lang="de-DE" dirty="0">
              <a:solidFill>
                <a:prstClr val="black"/>
              </a:solidFill>
              <a:latin typeface="Calibri"/>
            </a:endParaRPr>
          </a:p>
        </p:txBody>
      </p:sp>
      <p:sp>
        <p:nvSpPr>
          <p:cNvPr id="7" name="AutoShape 2" descr="Meta-analysis: correlation"/>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defTabSz="914186" fontAlgn="auto">
              <a:spcBef>
                <a:spcPts val="0"/>
              </a:spcBef>
              <a:spcAft>
                <a:spcPts val="0"/>
              </a:spcAft>
            </a:pPr>
            <a:endParaRPr lang="de-DE">
              <a:solidFill>
                <a:prstClr val="black"/>
              </a:solidFill>
              <a:latin typeface="Calibri"/>
            </a:endParaRPr>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4" y="3140968"/>
            <a:ext cx="5781675"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0728550"/>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correlation</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18.06.2021</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a:xfrm>
            <a:off x="6444208" y="6309320"/>
            <a:ext cx="2133600" cy="365125"/>
          </a:xfrm>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395</a:t>
            </a:fld>
            <a:endParaRPr lang="de-DE" altLang="en-US">
              <a:solidFill>
                <a:prstClr val="black">
                  <a:tint val="75000"/>
                </a:prstClr>
              </a:solidFill>
            </a:endParaRPr>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700810"/>
            <a:ext cx="7128792" cy="387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453602"/>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proportions</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18.06.2021</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396</a:t>
            </a:fld>
            <a:endParaRPr lang="de-DE" altLang="en-US">
              <a:solidFill>
                <a:prstClr val="black">
                  <a:tint val="75000"/>
                </a:prstClr>
              </a:solidFill>
            </a:endParaRPr>
          </a:p>
        </p:txBody>
      </p:sp>
      <p:sp>
        <p:nvSpPr>
          <p:cNvPr id="3" name="Rechteck 2"/>
          <p:cNvSpPr/>
          <p:nvPr/>
        </p:nvSpPr>
        <p:spPr>
          <a:xfrm>
            <a:off x="467546" y="1628800"/>
            <a:ext cx="8208912" cy="923330"/>
          </a:xfrm>
          <a:prstGeom prst="rect">
            <a:avLst/>
          </a:prstGeom>
        </p:spPr>
        <p:txBody>
          <a:bodyPr wrap="square" lIns="91418" tIns="45709" rIns="91418" bIns="45709">
            <a:spAutoFit/>
          </a:bodyPr>
          <a:lstStyle/>
          <a:p>
            <a:pPr defTabSz="914186" fontAlgn="auto">
              <a:spcBef>
                <a:spcPts val="0"/>
              </a:spcBef>
              <a:spcAft>
                <a:spcPts val="0"/>
              </a:spcAft>
            </a:pPr>
            <a:r>
              <a:rPr lang="de-DE" dirty="0" err="1">
                <a:solidFill>
                  <a:prstClr val="black"/>
                </a:solidFill>
                <a:latin typeface="Calibri"/>
              </a:rPr>
              <a:t>MedCalc</a:t>
            </a:r>
            <a:r>
              <a:rPr lang="de-DE" dirty="0">
                <a:solidFill>
                  <a:prstClr val="black"/>
                </a:solidFill>
                <a:latin typeface="Calibri"/>
              </a:rPr>
              <a:t> </a:t>
            </a:r>
            <a:r>
              <a:rPr lang="de-DE" dirty="0" err="1">
                <a:solidFill>
                  <a:prstClr val="black"/>
                </a:solidFill>
                <a:latin typeface="Calibri"/>
              </a:rPr>
              <a:t>uses</a:t>
            </a:r>
            <a:r>
              <a:rPr lang="de-DE" dirty="0">
                <a:solidFill>
                  <a:prstClr val="black"/>
                </a:solidFill>
                <a:latin typeface="Calibri"/>
              </a:rPr>
              <a:t> a Freeman-</a:t>
            </a:r>
            <a:r>
              <a:rPr lang="de-DE" dirty="0" err="1">
                <a:solidFill>
                  <a:prstClr val="black"/>
                </a:solidFill>
                <a:latin typeface="Calibri"/>
              </a:rPr>
              <a:t>Tukey</a:t>
            </a:r>
            <a:r>
              <a:rPr lang="de-DE" dirty="0">
                <a:solidFill>
                  <a:prstClr val="black"/>
                </a:solidFill>
                <a:latin typeface="Calibri"/>
              </a:rPr>
              <a:t> </a:t>
            </a:r>
            <a:r>
              <a:rPr lang="de-DE" dirty="0" err="1">
                <a:solidFill>
                  <a:prstClr val="black"/>
                </a:solidFill>
                <a:latin typeface="Calibri"/>
              </a:rPr>
              <a:t>transformation</a:t>
            </a:r>
            <a:r>
              <a:rPr lang="de-DE" dirty="0">
                <a:solidFill>
                  <a:prstClr val="black"/>
                </a:solidFill>
                <a:latin typeface="Calibri"/>
              </a:rPr>
              <a:t> (</a:t>
            </a:r>
            <a:r>
              <a:rPr lang="de-DE" dirty="0" err="1">
                <a:solidFill>
                  <a:prstClr val="black"/>
                </a:solidFill>
                <a:latin typeface="Calibri"/>
              </a:rPr>
              <a:t>arcsine</a:t>
            </a:r>
            <a:r>
              <a:rPr lang="de-DE" dirty="0">
                <a:solidFill>
                  <a:prstClr val="black"/>
                </a:solidFill>
                <a:latin typeface="Calibri"/>
              </a:rPr>
              <a:t> </a:t>
            </a:r>
            <a:r>
              <a:rPr lang="de-DE" dirty="0" err="1">
                <a:solidFill>
                  <a:prstClr val="black"/>
                </a:solidFill>
                <a:latin typeface="Calibri"/>
              </a:rPr>
              <a:t>square</a:t>
            </a:r>
            <a:r>
              <a:rPr lang="de-DE" dirty="0">
                <a:solidFill>
                  <a:prstClr val="black"/>
                </a:solidFill>
                <a:latin typeface="Calibri"/>
              </a:rPr>
              <a:t> </a:t>
            </a:r>
            <a:r>
              <a:rPr lang="de-DE" dirty="0" err="1">
                <a:solidFill>
                  <a:prstClr val="black"/>
                </a:solidFill>
                <a:latin typeface="Calibri"/>
              </a:rPr>
              <a:t>root</a:t>
            </a:r>
            <a:r>
              <a:rPr lang="de-DE" dirty="0">
                <a:solidFill>
                  <a:prstClr val="black"/>
                </a:solidFill>
                <a:latin typeface="Calibri"/>
              </a:rPr>
              <a:t> </a:t>
            </a:r>
            <a:r>
              <a:rPr lang="de-DE" dirty="0" err="1">
                <a:solidFill>
                  <a:prstClr val="black"/>
                </a:solidFill>
                <a:latin typeface="Calibri"/>
              </a:rPr>
              <a:t>transformation</a:t>
            </a:r>
            <a:r>
              <a:rPr lang="de-DE" dirty="0">
                <a:solidFill>
                  <a:prstClr val="black"/>
                </a:solidFill>
                <a:latin typeface="Calibri"/>
              </a:rPr>
              <a:t>; Freeman </a:t>
            </a:r>
            <a:r>
              <a:rPr lang="de-DE" dirty="0" err="1">
                <a:solidFill>
                  <a:prstClr val="black"/>
                </a:solidFill>
                <a:latin typeface="Calibri"/>
              </a:rPr>
              <a:t>and</a:t>
            </a:r>
            <a:r>
              <a:rPr lang="de-DE" dirty="0">
                <a:solidFill>
                  <a:prstClr val="black"/>
                </a:solidFill>
                <a:latin typeface="Calibri"/>
              </a:rPr>
              <a:t> </a:t>
            </a:r>
            <a:r>
              <a:rPr lang="de-DE" dirty="0" err="1">
                <a:solidFill>
                  <a:prstClr val="black"/>
                </a:solidFill>
                <a:latin typeface="Calibri"/>
              </a:rPr>
              <a:t>Tukey</a:t>
            </a:r>
            <a:r>
              <a:rPr lang="de-DE" dirty="0">
                <a:solidFill>
                  <a:prstClr val="black"/>
                </a:solidFill>
                <a:latin typeface="Calibri"/>
              </a:rPr>
              <a:t>, 1950) </a:t>
            </a:r>
            <a:r>
              <a:rPr lang="de-DE" dirty="0" err="1">
                <a:solidFill>
                  <a:prstClr val="black"/>
                </a:solidFill>
                <a:latin typeface="Calibri"/>
              </a:rPr>
              <a:t>to</a:t>
            </a:r>
            <a:r>
              <a:rPr lang="de-DE" dirty="0">
                <a:solidFill>
                  <a:prstClr val="black"/>
                </a:solidFill>
                <a:latin typeface="Calibri"/>
              </a:rPr>
              <a:t> </a:t>
            </a:r>
            <a:r>
              <a:rPr lang="de-DE" dirty="0" err="1">
                <a:solidFill>
                  <a:prstClr val="black"/>
                </a:solidFill>
                <a:latin typeface="Calibri"/>
              </a:rPr>
              <a:t>calculate</a:t>
            </a:r>
            <a:r>
              <a:rPr lang="de-DE" dirty="0">
                <a:solidFill>
                  <a:prstClr val="black"/>
                </a:solidFill>
                <a:latin typeface="Calibri"/>
              </a:rPr>
              <a:t> </a:t>
            </a:r>
            <a:r>
              <a:rPr lang="de-DE" dirty="0" err="1">
                <a:solidFill>
                  <a:prstClr val="black"/>
                </a:solidFill>
                <a:latin typeface="Calibri"/>
              </a:rPr>
              <a:t>the</a:t>
            </a:r>
            <a:r>
              <a:rPr lang="de-DE" dirty="0">
                <a:solidFill>
                  <a:prstClr val="black"/>
                </a:solidFill>
                <a:latin typeface="Calibri"/>
              </a:rPr>
              <a:t> </a:t>
            </a:r>
            <a:r>
              <a:rPr lang="de-DE" dirty="0" err="1">
                <a:solidFill>
                  <a:prstClr val="black"/>
                </a:solidFill>
                <a:latin typeface="Calibri"/>
              </a:rPr>
              <a:t>weighted</a:t>
            </a:r>
            <a:r>
              <a:rPr lang="de-DE" dirty="0">
                <a:solidFill>
                  <a:prstClr val="black"/>
                </a:solidFill>
                <a:latin typeface="Calibri"/>
              </a:rPr>
              <a:t> </a:t>
            </a:r>
            <a:r>
              <a:rPr lang="de-DE" dirty="0" err="1">
                <a:solidFill>
                  <a:prstClr val="black"/>
                </a:solidFill>
                <a:latin typeface="Calibri"/>
              </a:rPr>
              <a:t>summary</a:t>
            </a:r>
            <a:r>
              <a:rPr lang="de-DE" dirty="0">
                <a:solidFill>
                  <a:prstClr val="black"/>
                </a:solidFill>
                <a:latin typeface="Calibri"/>
              </a:rPr>
              <a:t> </a:t>
            </a:r>
            <a:r>
              <a:rPr lang="de-DE" dirty="0" err="1" smtClean="0">
                <a:solidFill>
                  <a:prstClr val="black"/>
                </a:solidFill>
                <a:latin typeface="Calibri"/>
              </a:rPr>
              <a:t>proportion</a:t>
            </a:r>
            <a:r>
              <a:rPr lang="de-DE" dirty="0" smtClean="0">
                <a:solidFill>
                  <a:prstClr val="black"/>
                </a:solidFill>
                <a:latin typeface="Calibri"/>
              </a:rPr>
              <a:t> </a:t>
            </a:r>
            <a:r>
              <a:rPr lang="de-DE" dirty="0" err="1">
                <a:solidFill>
                  <a:prstClr val="black"/>
                </a:solidFill>
                <a:latin typeface="Calibri"/>
              </a:rPr>
              <a:t>under</a:t>
            </a:r>
            <a:r>
              <a:rPr lang="de-DE" dirty="0">
                <a:solidFill>
                  <a:prstClr val="black"/>
                </a:solidFill>
                <a:latin typeface="Calibri"/>
              </a:rPr>
              <a:t> </a:t>
            </a:r>
            <a:r>
              <a:rPr lang="de-DE" dirty="0" err="1">
                <a:solidFill>
                  <a:prstClr val="black"/>
                </a:solidFill>
                <a:latin typeface="Calibri"/>
              </a:rPr>
              <a:t>the</a:t>
            </a:r>
            <a:r>
              <a:rPr lang="de-DE" dirty="0">
                <a:solidFill>
                  <a:prstClr val="black"/>
                </a:solidFill>
                <a:latin typeface="Calibri"/>
              </a:rPr>
              <a:t> </a:t>
            </a:r>
            <a:r>
              <a:rPr lang="de-DE" dirty="0" err="1">
                <a:solidFill>
                  <a:prstClr val="black"/>
                </a:solidFill>
                <a:latin typeface="Calibri"/>
              </a:rPr>
              <a:t>fixed</a:t>
            </a:r>
            <a:r>
              <a:rPr lang="de-DE" dirty="0">
                <a:solidFill>
                  <a:prstClr val="black"/>
                </a:solidFill>
                <a:latin typeface="Calibri"/>
              </a:rPr>
              <a:t> </a:t>
            </a:r>
            <a:r>
              <a:rPr lang="de-DE" dirty="0" err="1">
                <a:solidFill>
                  <a:prstClr val="black"/>
                </a:solidFill>
                <a:latin typeface="Calibri"/>
              </a:rPr>
              <a:t>and</a:t>
            </a:r>
            <a:r>
              <a:rPr lang="de-DE" dirty="0">
                <a:solidFill>
                  <a:prstClr val="black"/>
                </a:solidFill>
                <a:latin typeface="Calibri"/>
              </a:rPr>
              <a:t> </a:t>
            </a:r>
            <a:r>
              <a:rPr lang="de-DE" dirty="0" err="1">
                <a:solidFill>
                  <a:prstClr val="black"/>
                </a:solidFill>
                <a:latin typeface="Calibri"/>
              </a:rPr>
              <a:t>random</a:t>
            </a:r>
            <a:r>
              <a:rPr lang="de-DE" dirty="0">
                <a:solidFill>
                  <a:prstClr val="black"/>
                </a:solidFill>
                <a:latin typeface="Calibri"/>
              </a:rPr>
              <a:t> </a:t>
            </a:r>
            <a:r>
              <a:rPr lang="de-DE" dirty="0" err="1">
                <a:solidFill>
                  <a:prstClr val="black"/>
                </a:solidFill>
                <a:latin typeface="Calibri"/>
              </a:rPr>
              <a:t>effects</a:t>
            </a:r>
            <a:r>
              <a:rPr lang="de-DE" dirty="0">
                <a:solidFill>
                  <a:prstClr val="black"/>
                </a:solidFill>
                <a:latin typeface="Calibri"/>
              </a:rPr>
              <a:t> </a:t>
            </a:r>
            <a:r>
              <a:rPr lang="de-DE" dirty="0" err="1">
                <a:solidFill>
                  <a:prstClr val="black"/>
                </a:solidFill>
                <a:latin typeface="Calibri"/>
              </a:rPr>
              <a:t>model</a:t>
            </a:r>
            <a:r>
              <a:rPr lang="de-DE" dirty="0">
                <a:solidFill>
                  <a:prstClr val="black"/>
                </a:solidFill>
                <a:latin typeface="Calibri"/>
              </a:rPr>
              <a:t> (</a:t>
            </a:r>
            <a:r>
              <a:rPr lang="de-DE" dirty="0" err="1">
                <a:solidFill>
                  <a:prstClr val="black"/>
                </a:solidFill>
                <a:latin typeface="Calibri"/>
              </a:rPr>
              <a:t>DerSimonian</a:t>
            </a:r>
            <a:r>
              <a:rPr lang="de-DE" dirty="0">
                <a:solidFill>
                  <a:prstClr val="black"/>
                </a:solidFill>
                <a:latin typeface="Calibri"/>
              </a:rPr>
              <a:t> &amp; Laird, 1986).</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780928"/>
            <a:ext cx="5867400"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9612359"/>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proportions</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18.06.2021</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397</a:t>
            </a:fld>
            <a:endParaRPr lang="de-DE" altLang="en-US">
              <a:solidFill>
                <a:prstClr val="black">
                  <a:tint val="75000"/>
                </a:prstClr>
              </a:solidFill>
            </a:endParaRPr>
          </a:p>
        </p:txBody>
      </p:sp>
      <p:sp>
        <p:nvSpPr>
          <p:cNvPr id="7" name="AutoShape 2" descr="Meta-analysis: proportion"/>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defTabSz="914186" fontAlgn="auto">
              <a:spcBef>
                <a:spcPts val="0"/>
              </a:spcBef>
              <a:spcAft>
                <a:spcPts val="0"/>
              </a:spcAft>
            </a:pPr>
            <a:endParaRPr lang="de-DE">
              <a:solidFill>
                <a:prstClr val="black"/>
              </a:solidFill>
              <a:latin typeface="Calibri"/>
            </a:endParaRP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105" y="1628800"/>
            <a:ext cx="7136624"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6733908"/>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AUC</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18.06.2021</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398</a:t>
            </a:fld>
            <a:endParaRPr lang="de-DE" altLang="en-US">
              <a:solidFill>
                <a:prstClr val="black">
                  <a:tint val="75000"/>
                </a:prstClr>
              </a:solidFill>
            </a:endParaRPr>
          </a:p>
        </p:txBody>
      </p:sp>
      <p:sp>
        <p:nvSpPr>
          <p:cNvPr id="7" name="AutoShape 2" descr="Meta-analysis: proportion"/>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defTabSz="914186" fontAlgn="auto">
              <a:spcBef>
                <a:spcPts val="0"/>
              </a:spcBef>
              <a:spcAft>
                <a:spcPts val="0"/>
              </a:spcAft>
            </a:pPr>
            <a:endParaRPr lang="de-DE">
              <a:solidFill>
                <a:prstClr val="black"/>
              </a:solidFill>
              <a:latin typeface="Calibri"/>
            </a:endParaRPr>
          </a:p>
        </p:txBody>
      </p:sp>
      <p:sp>
        <p:nvSpPr>
          <p:cNvPr id="3" name="Rechteck 2"/>
          <p:cNvSpPr/>
          <p:nvPr/>
        </p:nvSpPr>
        <p:spPr>
          <a:xfrm>
            <a:off x="460376" y="1645719"/>
            <a:ext cx="8288089" cy="923330"/>
          </a:xfrm>
          <a:prstGeom prst="rect">
            <a:avLst/>
          </a:prstGeom>
        </p:spPr>
        <p:txBody>
          <a:bodyPr wrap="square" lIns="91418" tIns="45709" rIns="91418" bIns="45709">
            <a:spAutoFit/>
          </a:bodyPr>
          <a:lstStyle/>
          <a:p>
            <a:pPr defTabSz="914186" fontAlgn="auto">
              <a:spcBef>
                <a:spcPts val="0"/>
              </a:spcBef>
              <a:spcAft>
                <a:spcPts val="0"/>
              </a:spcAft>
            </a:pPr>
            <a:r>
              <a:rPr lang="en-US" dirty="0" err="1">
                <a:solidFill>
                  <a:prstClr val="black"/>
                </a:solidFill>
                <a:latin typeface="Calibri"/>
              </a:rPr>
              <a:t>MedCalc</a:t>
            </a:r>
            <a:r>
              <a:rPr lang="en-US" dirty="0">
                <a:solidFill>
                  <a:prstClr val="black"/>
                </a:solidFill>
                <a:latin typeface="Calibri"/>
              </a:rPr>
              <a:t> uses the methods described by Zhou et al. (2002) for calculating the weighted summary Area under the ROC curve under the fixed effects model and random effects model.</a:t>
            </a:r>
            <a:endParaRPr lang="de-DE" dirty="0">
              <a:solidFill>
                <a:prstClr val="black"/>
              </a:solidFill>
              <a:latin typeface="Calibri"/>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4" y="2852936"/>
            <a:ext cx="5953125" cy="325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0279719"/>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AUC</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18.06.2021</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399</a:t>
            </a:fld>
            <a:endParaRPr lang="de-DE" altLang="en-US">
              <a:solidFill>
                <a:prstClr val="black">
                  <a:tint val="75000"/>
                </a:prstClr>
              </a:solidFill>
            </a:endParaRPr>
          </a:p>
        </p:txBody>
      </p:sp>
      <p:sp>
        <p:nvSpPr>
          <p:cNvPr id="7" name="AutoShape 2" descr="Meta-analysis: proportion"/>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defTabSz="914186" fontAlgn="auto">
              <a:spcBef>
                <a:spcPts val="0"/>
              </a:spcBef>
              <a:spcAft>
                <a:spcPts val="0"/>
              </a:spcAft>
            </a:pPr>
            <a:endParaRPr lang="de-DE">
              <a:solidFill>
                <a:prstClr val="black"/>
              </a:solidFill>
              <a:latin typeface="Calibri"/>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2" y="1484784"/>
            <a:ext cx="7032689"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9226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de-DE" dirty="0"/>
              <a:t>Statistik in medizinischen</a:t>
            </a:r>
            <a:br>
              <a:rPr lang="de-DE" dirty="0"/>
            </a:br>
            <a:r>
              <a:rPr lang="de-DE" dirty="0"/>
              <a:t>Top Journals</a:t>
            </a:r>
          </a:p>
        </p:txBody>
      </p:sp>
      <p:sp>
        <p:nvSpPr>
          <p:cNvPr id="6" name="Datumsplatzhalter 3"/>
          <p:cNvSpPr>
            <a:spLocks noGrp="1"/>
          </p:cNvSpPr>
          <p:nvPr>
            <p:ph type="dt" sz="half" idx="10"/>
          </p:nvPr>
        </p:nvSpPr>
        <p:spPr/>
        <p:txBody>
          <a:bodyPr/>
          <a:lstStyle/>
          <a:p>
            <a:fld id="{3199B6A8-9BA0-4F03-8DD3-3928E90387A7}" type="datetime1">
              <a:rPr lang="de-AT" smtClean="0"/>
              <a:pPr/>
              <a:t>18.06.2021</a:t>
            </a:fld>
            <a:endParaRPr lang="de-DE" altLang="en-US"/>
          </a:p>
        </p:txBody>
      </p:sp>
      <p:sp>
        <p:nvSpPr>
          <p:cNvPr id="7" name="Fußzeilenplatzhalter 4"/>
          <p:cNvSpPr>
            <a:spLocks noGrp="1"/>
          </p:cNvSpPr>
          <p:nvPr>
            <p:ph type="ftr" sz="quarter" idx="11"/>
          </p:nvPr>
        </p:nvSpPr>
        <p:spPr/>
        <p:txBody>
          <a:bodyPr/>
          <a:lstStyle/>
          <a:p>
            <a:r>
              <a:rPr lang="de-DE" altLang="en-US"/>
              <a:t>hanno.ulmer@i-med.ac.at</a:t>
            </a:r>
          </a:p>
        </p:txBody>
      </p:sp>
      <p:sp>
        <p:nvSpPr>
          <p:cNvPr id="8" name="Foliennummernplatzhalter 5"/>
          <p:cNvSpPr>
            <a:spLocks noGrp="1"/>
          </p:cNvSpPr>
          <p:nvPr>
            <p:ph type="sldNum" sz="quarter" idx="12"/>
          </p:nvPr>
        </p:nvSpPr>
        <p:spPr/>
        <p:txBody>
          <a:bodyPr/>
          <a:lstStyle/>
          <a:p>
            <a:r>
              <a:rPr lang="de-DE" altLang="en-US"/>
              <a:t>Seite </a:t>
            </a:r>
            <a:fld id="{C65E4688-3EEF-406A-9AF3-FFDEE079E459}" type="slidenum">
              <a:rPr lang="de-DE" altLang="en-US"/>
              <a:pPr/>
              <a:t>4</a:t>
            </a:fld>
            <a:endParaRPr lang="de-DE" altLang="en-US"/>
          </a:p>
        </p:txBody>
      </p:sp>
      <p:pic>
        <p:nvPicPr>
          <p:cNvPr id="84996" name="Picture 4"/>
          <p:cNvPicPr>
            <a:picLocks noChangeAspect="1" noChangeArrowheads="1"/>
          </p:cNvPicPr>
          <p:nvPr/>
        </p:nvPicPr>
        <p:blipFill>
          <a:blip r:embed="rId3" cstate="print"/>
          <a:srcRect/>
          <a:stretch>
            <a:fillRect/>
          </a:stretch>
        </p:blipFill>
        <p:spPr bwMode="auto">
          <a:xfrm>
            <a:off x="539750" y="3500438"/>
            <a:ext cx="6840538" cy="1617662"/>
          </a:xfrm>
          <a:prstGeom prst="rect">
            <a:avLst/>
          </a:prstGeom>
          <a:noFill/>
          <a:ln w="9525">
            <a:noFill/>
            <a:miter lim="800000"/>
            <a:headEnd/>
            <a:tailEnd/>
          </a:ln>
          <a:effectLst/>
        </p:spPr>
      </p:pic>
      <p:pic>
        <p:nvPicPr>
          <p:cNvPr id="84998" name="Picture 6"/>
          <p:cNvPicPr>
            <a:picLocks noChangeAspect="1" noChangeArrowheads="1"/>
          </p:cNvPicPr>
          <p:nvPr/>
        </p:nvPicPr>
        <p:blipFill>
          <a:blip r:embed="rId4" cstate="print"/>
          <a:srcRect/>
          <a:stretch>
            <a:fillRect/>
          </a:stretch>
        </p:blipFill>
        <p:spPr bwMode="auto">
          <a:xfrm>
            <a:off x="395288" y="3068638"/>
            <a:ext cx="5543550" cy="541337"/>
          </a:xfrm>
          <a:prstGeom prst="rect">
            <a:avLst/>
          </a:prstGeom>
          <a:noFill/>
          <a:ln w="9525">
            <a:noFill/>
            <a:miter lim="800000"/>
            <a:headEnd/>
            <a:tailEnd/>
          </a:ln>
          <a:effectLst/>
        </p:spPr>
      </p:pic>
      <p:pic>
        <p:nvPicPr>
          <p:cNvPr id="85001" name="Picture 9"/>
          <p:cNvPicPr>
            <a:picLocks noChangeAspect="1" noChangeArrowheads="1"/>
          </p:cNvPicPr>
          <p:nvPr/>
        </p:nvPicPr>
        <p:blipFill>
          <a:blip r:embed="rId5" cstate="print"/>
          <a:srcRect/>
          <a:stretch>
            <a:fillRect/>
          </a:stretch>
        </p:blipFill>
        <p:spPr bwMode="auto">
          <a:xfrm>
            <a:off x="6156176" y="1556792"/>
            <a:ext cx="2562225" cy="17033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40</a:t>
            </a:fld>
            <a:endParaRPr lang="de-DE" altLang="en-US"/>
          </a:p>
        </p:txBody>
      </p:sp>
      <p:sp>
        <p:nvSpPr>
          <p:cNvPr id="7" name="Titel 1"/>
          <p:cNvSpPr>
            <a:spLocks noGrp="1"/>
          </p:cNvSpPr>
          <p:nvPr>
            <p:ph type="title"/>
          </p:nvPr>
        </p:nvSpPr>
        <p:spPr/>
        <p:txBody>
          <a:bodyPr/>
          <a:lstStyle/>
          <a:p>
            <a:r>
              <a:rPr lang="de-DE" dirty="0" smtClean="0"/>
              <a:t>Vergleiche mit Boxplot</a:t>
            </a:r>
            <a:endParaRPr lang="de-DE" dirty="0"/>
          </a:p>
        </p:txBody>
      </p:sp>
      <p:pic>
        <p:nvPicPr>
          <p:cNvPr id="9" name="Picture 2" descr="D:\WORK\PEARSON\000 FOLIEN\4100\JPG\4100-36a.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3789040"/>
            <a:ext cx="5590309" cy="2431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WORK\PEARSON\000 FOLIEN\4100\JPG\4100-37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556792"/>
            <a:ext cx="5648498" cy="211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8770555"/>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Lionheart+Levorep</a:t>
            </a:r>
            <a:r>
              <a:rPr lang="de-DE" dirty="0" smtClean="0"/>
              <a:t> </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18.06.2021</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400</a:t>
            </a:fld>
            <a:endParaRPr lang="de-DE" altLang="en-US">
              <a:solidFill>
                <a:prstClr val="black">
                  <a:tint val="75000"/>
                </a:prstClr>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844826"/>
            <a:ext cx="8352928" cy="3803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2455404"/>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Lionheart+Levorep</a:t>
            </a:r>
            <a:r>
              <a:rPr lang="de-DE" dirty="0" smtClean="0"/>
              <a:t> </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18.06.2021</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401</a:t>
            </a:fld>
            <a:endParaRPr lang="de-DE" altLang="en-US">
              <a:solidFill>
                <a:prstClr val="black">
                  <a:tint val="75000"/>
                </a:prstClr>
              </a:solidFill>
            </a:endParaRPr>
          </a:p>
        </p:txBody>
      </p:sp>
      <p:pic>
        <p:nvPicPr>
          <p:cNvPr id="2051" name="Picture 3" descr="E:\q001hu\Desktop\forest_plot.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916834"/>
            <a:ext cx="5904656" cy="4409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970947"/>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Lionheart+Levorep</a:t>
            </a:r>
            <a:r>
              <a:rPr lang="de-DE" dirty="0" smtClean="0"/>
              <a:t> </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18.06.2021</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402</a:t>
            </a:fld>
            <a:endParaRPr lang="de-DE" altLang="en-US">
              <a:solidFill>
                <a:prstClr val="black">
                  <a:tint val="75000"/>
                </a:prstClr>
              </a:solidFill>
            </a:endParaRPr>
          </a:p>
        </p:txBody>
      </p:sp>
      <p:pic>
        <p:nvPicPr>
          <p:cNvPr id="4098" name="Picture 2" descr="E:\q001hu\Desktop\funnel.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8" y="1772816"/>
            <a:ext cx="5592815" cy="4176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8096829"/>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Lionheart+Levorep</a:t>
            </a:r>
            <a:r>
              <a:rPr lang="de-DE" dirty="0" smtClean="0"/>
              <a:t> </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18.06.2021</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403</a:t>
            </a:fld>
            <a:endParaRPr lang="de-DE" altLang="en-US">
              <a:solidFill>
                <a:prstClr val="black">
                  <a:tint val="75000"/>
                </a:prstClr>
              </a:solidFill>
            </a:endParaRPr>
          </a:p>
        </p:txBody>
      </p:sp>
      <p:sp>
        <p:nvSpPr>
          <p:cNvPr id="7" name="Rechteck 6"/>
          <p:cNvSpPr/>
          <p:nvPr/>
        </p:nvSpPr>
        <p:spPr>
          <a:xfrm>
            <a:off x="441718" y="4941168"/>
            <a:ext cx="8208912" cy="923330"/>
          </a:xfrm>
          <a:prstGeom prst="rect">
            <a:avLst/>
          </a:prstGeom>
        </p:spPr>
        <p:txBody>
          <a:bodyPr wrap="square" lIns="91418" tIns="45709" rIns="91418" bIns="45709">
            <a:spAutoFit/>
          </a:bodyPr>
          <a:lstStyle/>
          <a:p>
            <a:pPr defTabSz="914186" fontAlgn="auto">
              <a:spcBef>
                <a:spcPts val="0"/>
              </a:spcBef>
              <a:spcAft>
                <a:spcPts val="0"/>
              </a:spcAft>
            </a:pPr>
            <a:r>
              <a:rPr lang="de-DE" dirty="0" smtClean="0">
                <a:solidFill>
                  <a:prstClr val="black"/>
                </a:solidFill>
                <a:latin typeface="Calibri"/>
              </a:rPr>
              <a:t>Study</a:t>
            </a:r>
            <a:r>
              <a:rPr lang="de-DE" dirty="0">
                <a:solidFill>
                  <a:prstClr val="black"/>
                </a:solidFill>
                <a:latin typeface="Calibri"/>
              </a:rPr>
              <a:t>	</a:t>
            </a:r>
            <a:r>
              <a:rPr lang="de-DE" dirty="0" smtClean="0">
                <a:solidFill>
                  <a:prstClr val="black"/>
                </a:solidFill>
                <a:latin typeface="Calibri"/>
              </a:rPr>
              <a:t>	</a:t>
            </a:r>
            <a:r>
              <a:rPr lang="de-DE" dirty="0" err="1" smtClean="0">
                <a:solidFill>
                  <a:prstClr val="black"/>
                </a:solidFill>
                <a:latin typeface="Calibri"/>
              </a:rPr>
              <a:t>Levo_N</a:t>
            </a:r>
            <a:r>
              <a:rPr lang="de-DE" dirty="0" smtClean="0">
                <a:solidFill>
                  <a:prstClr val="black"/>
                </a:solidFill>
                <a:latin typeface="Calibri"/>
              </a:rPr>
              <a:t>	</a:t>
            </a:r>
            <a:r>
              <a:rPr lang="de-DE" dirty="0" err="1" smtClean="0">
                <a:solidFill>
                  <a:prstClr val="black"/>
                </a:solidFill>
                <a:latin typeface="Calibri"/>
              </a:rPr>
              <a:t>Levo_Deaths</a:t>
            </a:r>
            <a:r>
              <a:rPr lang="de-DE" dirty="0" smtClean="0">
                <a:solidFill>
                  <a:prstClr val="black"/>
                </a:solidFill>
                <a:latin typeface="Calibri"/>
              </a:rPr>
              <a:t>	</a:t>
            </a:r>
            <a:r>
              <a:rPr lang="de-DE" dirty="0" err="1" smtClean="0">
                <a:solidFill>
                  <a:prstClr val="black"/>
                </a:solidFill>
                <a:latin typeface="Calibri"/>
              </a:rPr>
              <a:t>Placebo_N</a:t>
            </a:r>
            <a:r>
              <a:rPr lang="de-DE" dirty="0" smtClean="0">
                <a:solidFill>
                  <a:prstClr val="black"/>
                </a:solidFill>
                <a:latin typeface="Calibri"/>
              </a:rPr>
              <a:t>	</a:t>
            </a:r>
            <a:r>
              <a:rPr lang="de-DE" dirty="0" err="1" smtClean="0">
                <a:solidFill>
                  <a:prstClr val="black"/>
                </a:solidFill>
                <a:latin typeface="Calibri"/>
              </a:rPr>
              <a:t>Placebo_Deaths</a:t>
            </a:r>
            <a:endParaRPr lang="de-DE" dirty="0">
              <a:solidFill>
                <a:prstClr val="black"/>
              </a:solidFill>
              <a:latin typeface="Calibri"/>
            </a:endParaRPr>
          </a:p>
          <a:p>
            <a:pPr defTabSz="914186" fontAlgn="auto">
              <a:spcBef>
                <a:spcPts val="0"/>
              </a:spcBef>
              <a:spcAft>
                <a:spcPts val="0"/>
              </a:spcAft>
            </a:pPr>
            <a:r>
              <a:rPr lang="de-DE" dirty="0" err="1" smtClean="0">
                <a:solidFill>
                  <a:prstClr val="black"/>
                </a:solidFill>
                <a:latin typeface="Calibri"/>
              </a:rPr>
              <a:t>Lionheart</a:t>
            </a:r>
            <a:r>
              <a:rPr lang="de-DE" dirty="0" smtClean="0">
                <a:solidFill>
                  <a:prstClr val="black"/>
                </a:solidFill>
                <a:latin typeface="Calibri"/>
              </a:rPr>
              <a:t>	</a:t>
            </a:r>
            <a:r>
              <a:rPr lang="de-DE" dirty="0">
                <a:solidFill>
                  <a:prstClr val="black"/>
                </a:solidFill>
                <a:latin typeface="Calibri"/>
              </a:rPr>
              <a:t>	48	</a:t>
            </a:r>
            <a:r>
              <a:rPr lang="de-DE" dirty="0" smtClean="0">
                <a:solidFill>
                  <a:prstClr val="black"/>
                </a:solidFill>
                <a:latin typeface="Calibri"/>
              </a:rPr>
              <a:t>15		21	</a:t>
            </a:r>
            <a:r>
              <a:rPr lang="de-DE" dirty="0">
                <a:solidFill>
                  <a:prstClr val="black"/>
                </a:solidFill>
                <a:latin typeface="Calibri"/>
              </a:rPr>
              <a:t>	8</a:t>
            </a:r>
          </a:p>
          <a:p>
            <a:pPr defTabSz="914186" fontAlgn="auto">
              <a:spcBef>
                <a:spcPts val="0"/>
              </a:spcBef>
              <a:spcAft>
                <a:spcPts val="0"/>
              </a:spcAft>
            </a:pPr>
            <a:r>
              <a:rPr lang="de-DE" dirty="0" err="1">
                <a:solidFill>
                  <a:prstClr val="black"/>
                </a:solidFill>
                <a:latin typeface="Calibri"/>
              </a:rPr>
              <a:t>LevoRep</a:t>
            </a:r>
            <a:r>
              <a:rPr lang="de-DE" dirty="0">
                <a:solidFill>
                  <a:prstClr val="black"/>
                </a:solidFill>
                <a:latin typeface="Calibri"/>
              </a:rPr>
              <a:t>	</a:t>
            </a:r>
            <a:r>
              <a:rPr lang="de-DE" dirty="0" smtClean="0">
                <a:solidFill>
                  <a:prstClr val="black"/>
                </a:solidFill>
                <a:latin typeface="Calibri"/>
              </a:rPr>
              <a:t>	63	1	</a:t>
            </a:r>
            <a:r>
              <a:rPr lang="de-DE" dirty="0">
                <a:solidFill>
                  <a:prstClr val="black"/>
                </a:solidFill>
                <a:latin typeface="Calibri"/>
              </a:rPr>
              <a:t>	</a:t>
            </a:r>
            <a:r>
              <a:rPr lang="de-DE" dirty="0" smtClean="0">
                <a:solidFill>
                  <a:prstClr val="black"/>
                </a:solidFill>
                <a:latin typeface="Calibri"/>
              </a:rPr>
              <a:t>57	</a:t>
            </a:r>
            <a:r>
              <a:rPr lang="de-DE" dirty="0">
                <a:solidFill>
                  <a:prstClr val="black"/>
                </a:solidFill>
                <a:latin typeface="Calibri"/>
              </a:rPr>
              <a:t>	4</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70" y="1700808"/>
            <a:ext cx="2355981" cy="3147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700808"/>
            <a:ext cx="2341416" cy="3190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9827741"/>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Lionheart+Levorep</a:t>
            </a:r>
            <a:r>
              <a:rPr lang="de-DE" dirty="0"/>
              <a:t> </a:t>
            </a:r>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18.06.2021</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404</a:t>
            </a:fld>
            <a:endParaRPr lang="de-DE" altLang="en-US">
              <a:solidFill>
                <a:prstClr val="black">
                  <a:tint val="75000"/>
                </a:prstClr>
              </a:solidFill>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6" y="1700808"/>
            <a:ext cx="7488832" cy="3410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9953136"/>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636" y="762000"/>
            <a:ext cx="6015182" cy="4840941"/>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323273" y="246532"/>
            <a:ext cx="8509000" cy="298303"/>
          </a:xfrm>
          <a:noFill/>
          <a:ln/>
        </p:spPr>
        <p:txBody>
          <a:bodyPr>
            <a:spAutoFit/>
          </a:bodyPr>
          <a:lstStyle/>
          <a:p>
            <a:pPr marL="0" indent="0" algn="ctr">
              <a:spcBef>
                <a:spcPct val="0"/>
              </a:spcBef>
              <a:buNone/>
            </a:pPr>
            <a:r>
              <a:rPr lang="en-US" altLang="de-DE" sz="1400" b="1">
                <a:solidFill>
                  <a:schemeClr val="tx2"/>
                </a:solidFill>
              </a:rPr>
              <a:t>Figure 1. Flow of information through the different phases of a systematic review.</a:t>
            </a:r>
          </a:p>
        </p:txBody>
      </p:sp>
      <p:sp>
        <p:nvSpPr>
          <p:cNvPr id="4100" name="Text Box 4"/>
          <p:cNvSpPr txBox="1">
            <a:spLocks noChangeArrowheads="1"/>
          </p:cNvSpPr>
          <p:nvPr/>
        </p:nvSpPr>
        <p:spPr bwMode="auto">
          <a:xfrm>
            <a:off x="404091" y="5748620"/>
            <a:ext cx="8347364" cy="590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30" tIns="41015" rIns="82030" bIns="41015">
            <a:spAutoFit/>
          </a:bodyPr>
          <a:lstStyle/>
          <a:p>
            <a:pPr defTabSz="914186"/>
            <a:r>
              <a:rPr lang="en-US" altLang="de-DE" sz="1100" dirty="0">
                <a:solidFill>
                  <a:srgbClr val="000000"/>
                </a:solidFill>
                <a:latin typeface="Arial"/>
              </a:rPr>
              <a:t>Moher D, </a:t>
            </a:r>
            <a:r>
              <a:rPr lang="en-US" altLang="de-DE" sz="1100" dirty="0" err="1">
                <a:solidFill>
                  <a:srgbClr val="000000"/>
                </a:solidFill>
                <a:latin typeface="Arial"/>
              </a:rPr>
              <a:t>Liberati</a:t>
            </a:r>
            <a:r>
              <a:rPr lang="en-US" altLang="de-DE" sz="1100" dirty="0">
                <a:solidFill>
                  <a:srgbClr val="000000"/>
                </a:solidFill>
                <a:latin typeface="Arial"/>
              </a:rPr>
              <a:t> A, </a:t>
            </a:r>
            <a:r>
              <a:rPr lang="en-US" altLang="de-DE" sz="1100" dirty="0" err="1">
                <a:solidFill>
                  <a:srgbClr val="000000"/>
                </a:solidFill>
                <a:latin typeface="Arial"/>
              </a:rPr>
              <a:t>Tetzlaff</a:t>
            </a:r>
            <a:r>
              <a:rPr lang="en-US" altLang="de-DE" sz="1100" dirty="0">
                <a:solidFill>
                  <a:srgbClr val="000000"/>
                </a:solidFill>
                <a:latin typeface="Arial"/>
              </a:rPr>
              <a:t> J, Altman DG, The PRISMA Group (2009) Preferred Reporting Items for Systematic Reviews and Meta-Analyses: The PRISMA Statement. PLOS Medicine 6(7): e1000097. https://doi.org/10.1371/journal.pmed.1000097</a:t>
            </a:r>
          </a:p>
          <a:p>
            <a:pPr defTabSz="914186"/>
            <a:r>
              <a:rPr lang="en-US" altLang="de-DE" sz="1100" dirty="0">
                <a:solidFill>
                  <a:srgbClr val="000000"/>
                </a:solidFill>
                <a:latin typeface="Arial"/>
                <a:hlinkClick r:id="rId3"/>
              </a:rPr>
              <a:t>https://journals.plos.org/plosmedicine/article?id=10.1371/journal.pmed.1000097</a:t>
            </a:r>
            <a:endParaRPr lang="en-US" altLang="de-DE" sz="1100" dirty="0">
              <a:solidFill>
                <a:srgbClr val="000000"/>
              </a:solidFill>
              <a:latin typeface="Arial"/>
            </a:endParaRPr>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5547" y="6342530"/>
            <a:ext cx="3740727" cy="459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043350"/>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37" y="762000"/>
            <a:ext cx="3740727" cy="4840941"/>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323273" y="246530"/>
            <a:ext cx="8509000" cy="298303"/>
          </a:xfrm>
          <a:noFill/>
          <a:ln/>
        </p:spPr>
        <p:txBody>
          <a:bodyPr>
            <a:spAutoFit/>
          </a:bodyPr>
          <a:lstStyle/>
          <a:p>
            <a:pPr marL="0" indent="0" algn="ctr">
              <a:spcBef>
                <a:spcPct val="0"/>
              </a:spcBef>
              <a:buNone/>
            </a:pPr>
            <a:r>
              <a:rPr lang="en-US" altLang="de-DE" sz="1400" b="1">
                <a:solidFill>
                  <a:schemeClr val="tx2"/>
                </a:solidFill>
              </a:rPr>
              <a:t>Table 1. Checklist of items to include when reporting a systematic review or meta-analysis.</a:t>
            </a:r>
          </a:p>
        </p:txBody>
      </p:sp>
      <p:sp>
        <p:nvSpPr>
          <p:cNvPr id="4100" name="Text Box 4"/>
          <p:cNvSpPr txBox="1">
            <a:spLocks noChangeArrowheads="1"/>
          </p:cNvSpPr>
          <p:nvPr/>
        </p:nvSpPr>
        <p:spPr bwMode="auto">
          <a:xfrm>
            <a:off x="404091" y="5748619"/>
            <a:ext cx="8347364" cy="590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48" tIns="41025" rIns="82048" bIns="41025">
            <a:spAutoFit/>
          </a:bodyPr>
          <a:lstStyle/>
          <a:p>
            <a:pPr defTabSz="820583"/>
            <a:r>
              <a:rPr lang="en-US" altLang="de-DE" sz="1100">
                <a:solidFill>
                  <a:srgbClr val="000000"/>
                </a:solidFill>
                <a:latin typeface="Arial"/>
              </a:rPr>
              <a:t>Moher D, Liberati A, Tetzlaff J, Altman DG, The PRISMA Group (2009) Preferred Reporting Items for Systematic Reviews and Meta-Analyses: The PRISMA Statement. PLOS Medicine 6(7): e1000097. https://doi.org/10.1371/journal.pmed.1000097</a:t>
            </a:r>
          </a:p>
          <a:p>
            <a:pPr defTabSz="820583"/>
            <a:r>
              <a:rPr lang="en-US" altLang="de-DE" sz="1100">
                <a:solidFill>
                  <a:srgbClr val="000000"/>
                </a:solidFill>
                <a:latin typeface="Arial"/>
                <a:hlinkClick r:id="rId3"/>
              </a:rPr>
              <a:t>https://journals.plos.org/plosmedicine/article?id=10.1371/journal.pmed.1000097</a:t>
            </a:r>
            <a:endParaRPr lang="en-US" altLang="de-DE" sz="1100">
              <a:solidFill>
                <a:srgbClr val="000000"/>
              </a:solidFill>
              <a:latin typeface="Arial"/>
            </a:endParaRPr>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5547" y="6342530"/>
            <a:ext cx="3740727" cy="459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086520"/>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260648"/>
            <a:ext cx="6186502" cy="1143000"/>
          </a:xfrm>
        </p:spPr>
        <p:txBody>
          <a:bodyPr/>
          <a:lstStyle/>
          <a:p>
            <a:r>
              <a:rPr lang="de-DE" dirty="0" smtClean="0"/>
              <a:t>PRISMA </a:t>
            </a:r>
            <a:r>
              <a:rPr lang="de-DE" dirty="0" err="1" smtClean="0"/>
              <a:t>for</a:t>
            </a:r>
            <a:r>
              <a:rPr lang="de-DE" dirty="0" smtClean="0"/>
              <a:t> Individual Patient Data</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18.06.2021</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407</a:t>
            </a:fld>
            <a:endParaRPr lang="de-DE" altLang="en-US">
              <a:solidFill>
                <a:prstClr val="black">
                  <a:tint val="75000"/>
                </a:prstClr>
              </a:solidFill>
            </a:endParaRPr>
          </a:p>
        </p:txBody>
      </p:sp>
      <p:sp>
        <p:nvSpPr>
          <p:cNvPr id="7" name="Rechteck 6"/>
          <p:cNvSpPr/>
          <p:nvPr/>
        </p:nvSpPr>
        <p:spPr>
          <a:xfrm>
            <a:off x="655103" y="2060848"/>
            <a:ext cx="7992888" cy="3785652"/>
          </a:xfrm>
          <a:prstGeom prst="rect">
            <a:avLst/>
          </a:prstGeom>
        </p:spPr>
        <p:txBody>
          <a:bodyPr wrap="square">
            <a:spAutoFit/>
          </a:bodyPr>
          <a:lstStyle/>
          <a:p>
            <a:pPr defTabSz="914186" fontAlgn="auto">
              <a:spcBef>
                <a:spcPts val="0"/>
              </a:spcBef>
              <a:spcAft>
                <a:spcPts val="0"/>
              </a:spcAft>
            </a:pPr>
            <a:r>
              <a:rPr lang="de-DE" sz="2000" dirty="0">
                <a:solidFill>
                  <a:prstClr val="black"/>
                </a:solidFill>
                <a:latin typeface="Calibri"/>
              </a:rPr>
              <a:t>PRISMA </a:t>
            </a:r>
            <a:r>
              <a:rPr lang="de-DE" sz="2000" dirty="0" err="1">
                <a:solidFill>
                  <a:prstClr val="black"/>
                </a:solidFill>
                <a:latin typeface="Calibri"/>
              </a:rPr>
              <a:t>for</a:t>
            </a:r>
            <a:r>
              <a:rPr lang="de-DE" sz="2000" dirty="0">
                <a:solidFill>
                  <a:prstClr val="black"/>
                </a:solidFill>
                <a:latin typeface="Calibri"/>
              </a:rPr>
              <a:t> Individual Patient Data </a:t>
            </a:r>
            <a:r>
              <a:rPr lang="de-DE" sz="2000" dirty="0" err="1">
                <a:solidFill>
                  <a:prstClr val="black"/>
                </a:solidFill>
                <a:latin typeface="Calibri"/>
              </a:rPr>
              <a:t>systematic</a:t>
            </a:r>
            <a:r>
              <a:rPr lang="de-DE" sz="2000" dirty="0">
                <a:solidFill>
                  <a:prstClr val="black"/>
                </a:solidFill>
                <a:latin typeface="Calibri"/>
              </a:rPr>
              <a:t> </a:t>
            </a:r>
            <a:r>
              <a:rPr lang="de-DE" sz="2000" dirty="0" err="1">
                <a:solidFill>
                  <a:prstClr val="black"/>
                </a:solidFill>
                <a:latin typeface="Calibri"/>
              </a:rPr>
              <a:t>reviews</a:t>
            </a:r>
            <a:r>
              <a:rPr lang="de-DE" sz="2000" dirty="0">
                <a:solidFill>
                  <a:prstClr val="black"/>
                </a:solidFill>
                <a:latin typeface="Calibri"/>
              </a:rPr>
              <a:t> (PRISMA-IPD)</a:t>
            </a:r>
          </a:p>
          <a:p>
            <a:pPr defTabSz="914186" fontAlgn="auto">
              <a:spcBef>
                <a:spcPts val="0"/>
              </a:spcBef>
              <a:spcAft>
                <a:spcPts val="0"/>
              </a:spcAft>
            </a:pPr>
            <a:r>
              <a:rPr lang="de-DE" sz="2000" dirty="0">
                <a:solidFill>
                  <a:prstClr val="black"/>
                </a:solidFill>
                <a:latin typeface="Calibri"/>
              </a:rPr>
              <a:t>PRISMA-IPD was </a:t>
            </a:r>
            <a:r>
              <a:rPr lang="de-DE" sz="2000" dirty="0" err="1">
                <a:solidFill>
                  <a:prstClr val="black"/>
                </a:solidFill>
                <a:latin typeface="Calibri"/>
              </a:rPr>
              <a:t>published</a:t>
            </a:r>
            <a:r>
              <a:rPr lang="de-DE" sz="2000" dirty="0">
                <a:solidFill>
                  <a:prstClr val="black"/>
                </a:solidFill>
                <a:latin typeface="Calibri"/>
              </a:rPr>
              <a:t> in 2015 </a:t>
            </a:r>
            <a:r>
              <a:rPr lang="de-DE" sz="2000" dirty="0" err="1">
                <a:solidFill>
                  <a:prstClr val="black"/>
                </a:solidFill>
                <a:latin typeface="Calibri"/>
              </a:rPr>
              <a:t>and</a:t>
            </a:r>
            <a:r>
              <a:rPr lang="de-DE" sz="2000" dirty="0">
                <a:solidFill>
                  <a:prstClr val="black"/>
                </a:solidFill>
                <a:latin typeface="Calibri"/>
              </a:rPr>
              <a:t> </a:t>
            </a:r>
            <a:r>
              <a:rPr lang="de-DE" sz="2000" dirty="0" err="1">
                <a:solidFill>
                  <a:prstClr val="black"/>
                </a:solidFill>
                <a:latin typeface="Calibri"/>
              </a:rPr>
              <a:t>provides</a:t>
            </a:r>
            <a:r>
              <a:rPr lang="de-DE" sz="2000" dirty="0">
                <a:solidFill>
                  <a:prstClr val="black"/>
                </a:solidFill>
                <a:latin typeface="Calibri"/>
              </a:rPr>
              <a:t> </a:t>
            </a:r>
            <a:r>
              <a:rPr lang="de-DE" sz="2000" dirty="0" err="1">
                <a:solidFill>
                  <a:prstClr val="black"/>
                </a:solidFill>
                <a:latin typeface="Calibri"/>
              </a:rPr>
              <a:t>guidelines</a:t>
            </a:r>
            <a:r>
              <a:rPr lang="de-DE" sz="2000" dirty="0">
                <a:solidFill>
                  <a:prstClr val="black"/>
                </a:solidFill>
                <a:latin typeface="Calibri"/>
              </a:rPr>
              <a:t> </a:t>
            </a:r>
            <a:r>
              <a:rPr lang="de-DE" sz="2000" dirty="0" err="1">
                <a:solidFill>
                  <a:prstClr val="black"/>
                </a:solidFill>
                <a:latin typeface="Calibri"/>
              </a:rPr>
              <a:t>for</a:t>
            </a:r>
            <a:r>
              <a:rPr lang="de-DE" sz="2000" dirty="0">
                <a:solidFill>
                  <a:prstClr val="black"/>
                </a:solidFill>
                <a:latin typeface="Calibri"/>
              </a:rPr>
              <a:t> </a:t>
            </a:r>
            <a:r>
              <a:rPr lang="de-DE" sz="2000" dirty="0" err="1">
                <a:solidFill>
                  <a:prstClr val="black"/>
                </a:solidFill>
                <a:latin typeface="Calibri"/>
              </a:rPr>
              <a:t>reporting</a:t>
            </a:r>
            <a:r>
              <a:rPr lang="de-DE" sz="2000" dirty="0">
                <a:solidFill>
                  <a:prstClr val="black"/>
                </a:solidFill>
                <a:latin typeface="Calibri"/>
              </a:rPr>
              <a:t> </a:t>
            </a:r>
            <a:r>
              <a:rPr lang="de-DE" sz="2000" dirty="0" err="1">
                <a:solidFill>
                  <a:prstClr val="black"/>
                </a:solidFill>
                <a:latin typeface="Calibri"/>
              </a:rPr>
              <a:t>systematic</a:t>
            </a:r>
            <a:r>
              <a:rPr lang="de-DE" sz="2000" dirty="0">
                <a:solidFill>
                  <a:prstClr val="black"/>
                </a:solidFill>
                <a:latin typeface="Calibri"/>
              </a:rPr>
              <a:t> </a:t>
            </a:r>
            <a:r>
              <a:rPr lang="de-DE" sz="2000" dirty="0" err="1">
                <a:solidFill>
                  <a:prstClr val="black"/>
                </a:solidFill>
                <a:latin typeface="Calibri"/>
              </a:rPr>
              <a:t>reviews</a:t>
            </a:r>
            <a:r>
              <a:rPr lang="de-DE" sz="2000" dirty="0">
                <a:solidFill>
                  <a:prstClr val="black"/>
                </a:solidFill>
                <a:latin typeface="Calibri"/>
              </a:rPr>
              <a:t> </a:t>
            </a:r>
            <a:r>
              <a:rPr lang="de-DE" sz="2000" dirty="0" err="1">
                <a:solidFill>
                  <a:prstClr val="black"/>
                </a:solidFill>
                <a:latin typeface="Calibri"/>
              </a:rPr>
              <a:t>and</a:t>
            </a:r>
            <a:r>
              <a:rPr lang="de-DE" sz="2000" dirty="0">
                <a:solidFill>
                  <a:prstClr val="black"/>
                </a:solidFill>
                <a:latin typeface="Calibri"/>
              </a:rPr>
              <a:t> meta-</a:t>
            </a:r>
            <a:r>
              <a:rPr lang="de-DE" sz="2000" dirty="0" err="1">
                <a:solidFill>
                  <a:prstClr val="black"/>
                </a:solidFill>
                <a:latin typeface="Calibri"/>
              </a:rPr>
              <a:t>analyses</a:t>
            </a:r>
            <a:r>
              <a:rPr lang="de-DE" sz="2000" dirty="0">
                <a:solidFill>
                  <a:prstClr val="black"/>
                </a:solidFill>
                <a:latin typeface="Calibri"/>
              </a:rPr>
              <a:t> </a:t>
            </a:r>
            <a:r>
              <a:rPr lang="de-DE" sz="2000" dirty="0" err="1">
                <a:solidFill>
                  <a:prstClr val="black"/>
                </a:solidFill>
                <a:latin typeface="Calibri"/>
              </a:rPr>
              <a:t>of</a:t>
            </a:r>
            <a:r>
              <a:rPr lang="de-DE" sz="2000" dirty="0">
                <a:solidFill>
                  <a:prstClr val="black"/>
                </a:solidFill>
                <a:latin typeface="Calibri"/>
              </a:rPr>
              <a:t> IPD. </a:t>
            </a:r>
            <a:r>
              <a:rPr lang="de-DE" sz="2000" dirty="0" err="1">
                <a:solidFill>
                  <a:prstClr val="black"/>
                </a:solidFill>
                <a:latin typeface="Calibri"/>
              </a:rPr>
              <a:t>Systematic</a:t>
            </a:r>
            <a:r>
              <a:rPr lang="de-DE" sz="2000" dirty="0">
                <a:solidFill>
                  <a:prstClr val="black"/>
                </a:solidFill>
                <a:latin typeface="Calibri"/>
              </a:rPr>
              <a:t> </a:t>
            </a:r>
            <a:r>
              <a:rPr lang="de-DE" sz="2000" dirty="0" err="1">
                <a:solidFill>
                  <a:prstClr val="black"/>
                </a:solidFill>
                <a:latin typeface="Calibri"/>
              </a:rPr>
              <a:t>reviews</a:t>
            </a:r>
            <a:r>
              <a:rPr lang="de-DE" sz="2000" dirty="0">
                <a:solidFill>
                  <a:prstClr val="black"/>
                </a:solidFill>
                <a:latin typeface="Calibri"/>
              </a:rPr>
              <a:t> </a:t>
            </a:r>
            <a:r>
              <a:rPr lang="de-DE" sz="2000" dirty="0" err="1">
                <a:solidFill>
                  <a:prstClr val="black"/>
                </a:solidFill>
                <a:latin typeface="Calibri"/>
              </a:rPr>
              <a:t>and</a:t>
            </a:r>
            <a:r>
              <a:rPr lang="de-DE" sz="2000" dirty="0">
                <a:solidFill>
                  <a:prstClr val="black"/>
                </a:solidFill>
                <a:latin typeface="Calibri"/>
              </a:rPr>
              <a:t> meta-</a:t>
            </a:r>
            <a:r>
              <a:rPr lang="de-DE" sz="2000" dirty="0" err="1">
                <a:solidFill>
                  <a:prstClr val="black"/>
                </a:solidFill>
                <a:latin typeface="Calibri"/>
              </a:rPr>
              <a:t>analyses</a:t>
            </a:r>
            <a:r>
              <a:rPr lang="de-DE" sz="2000" dirty="0">
                <a:solidFill>
                  <a:prstClr val="black"/>
                </a:solidFill>
                <a:latin typeface="Calibri"/>
              </a:rPr>
              <a:t> </a:t>
            </a:r>
            <a:r>
              <a:rPr lang="de-DE" sz="2000" dirty="0" err="1">
                <a:solidFill>
                  <a:prstClr val="black"/>
                </a:solidFill>
                <a:latin typeface="Calibri"/>
              </a:rPr>
              <a:t>of</a:t>
            </a:r>
            <a:r>
              <a:rPr lang="de-DE" sz="2000" dirty="0">
                <a:solidFill>
                  <a:prstClr val="black"/>
                </a:solidFill>
                <a:latin typeface="Calibri"/>
              </a:rPr>
              <a:t> IPD </a:t>
            </a:r>
            <a:r>
              <a:rPr lang="de-DE" sz="2000" dirty="0" err="1">
                <a:solidFill>
                  <a:prstClr val="black"/>
                </a:solidFill>
                <a:latin typeface="Calibri"/>
              </a:rPr>
              <a:t>aim</a:t>
            </a:r>
            <a:r>
              <a:rPr lang="de-DE" sz="2000" dirty="0">
                <a:solidFill>
                  <a:prstClr val="black"/>
                </a:solidFill>
                <a:latin typeface="Calibri"/>
              </a:rPr>
              <a:t> </a:t>
            </a:r>
            <a:r>
              <a:rPr lang="de-DE" sz="2000" dirty="0" err="1">
                <a:solidFill>
                  <a:prstClr val="black"/>
                </a:solidFill>
                <a:latin typeface="Calibri"/>
              </a:rPr>
              <a:t>to</a:t>
            </a:r>
            <a:r>
              <a:rPr lang="de-DE" sz="2000" dirty="0">
                <a:solidFill>
                  <a:prstClr val="black"/>
                </a:solidFill>
                <a:latin typeface="Calibri"/>
              </a:rPr>
              <a:t> </a:t>
            </a:r>
            <a:r>
              <a:rPr lang="de-DE" sz="2000" dirty="0" err="1">
                <a:solidFill>
                  <a:prstClr val="black"/>
                </a:solidFill>
                <a:latin typeface="Calibri"/>
              </a:rPr>
              <a:t>collect</a:t>
            </a:r>
            <a:r>
              <a:rPr lang="de-DE" sz="2000" dirty="0">
                <a:solidFill>
                  <a:prstClr val="black"/>
                </a:solidFill>
                <a:latin typeface="Calibri"/>
              </a:rPr>
              <a:t>, check, </a:t>
            </a:r>
            <a:r>
              <a:rPr lang="de-DE" sz="2000" dirty="0" err="1">
                <a:solidFill>
                  <a:prstClr val="black"/>
                </a:solidFill>
                <a:latin typeface="Calibri"/>
              </a:rPr>
              <a:t>and</a:t>
            </a:r>
            <a:r>
              <a:rPr lang="de-DE" sz="2000" dirty="0">
                <a:solidFill>
                  <a:prstClr val="black"/>
                </a:solidFill>
                <a:latin typeface="Calibri"/>
              </a:rPr>
              <a:t> </a:t>
            </a:r>
            <a:r>
              <a:rPr lang="de-DE" sz="2000" dirty="0" err="1">
                <a:solidFill>
                  <a:prstClr val="black"/>
                </a:solidFill>
                <a:latin typeface="Calibri"/>
              </a:rPr>
              <a:t>reanalyze</a:t>
            </a:r>
            <a:r>
              <a:rPr lang="de-DE" sz="2000" dirty="0">
                <a:solidFill>
                  <a:prstClr val="black"/>
                </a:solidFill>
                <a:latin typeface="Calibri"/>
              </a:rPr>
              <a:t> individual-level </a:t>
            </a:r>
            <a:r>
              <a:rPr lang="de-DE" sz="2000" dirty="0" err="1">
                <a:solidFill>
                  <a:prstClr val="black"/>
                </a:solidFill>
                <a:latin typeface="Calibri"/>
              </a:rPr>
              <a:t>data</a:t>
            </a:r>
            <a:r>
              <a:rPr lang="de-DE" sz="2000" dirty="0">
                <a:solidFill>
                  <a:prstClr val="black"/>
                </a:solidFill>
                <a:latin typeface="Calibri"/>
              </a:rPr>
              <a:t> </a:t>
            </a:r>
            <a:r>
              <a:rPr lang="de-DE" sz="2000" dirty="0" err="1">
                <a:solidFill>
                  <a:prstClr val="black"/>
                </a:solidFill>
                <a:latin typeface="Calibri"/>
              </a:rPr>
              <a:t>from</a:t>
            </a:r>
            <a:r>
              <a:rPr lang="de-DE" sz="2000" dirty="0">
                <a:solidFill>
                  <a:prstClr val="black"/>
                </a:solidFill>
                <a:latin typeface="Calibri"/>
              </a:rPr>
              <a:t> all </a:t>
            </a:r>
            <a:r>
              <a:rPr lang="de-DE" sz="2000" dirty="0" err="1">
                <a:solidFill>
                  <a:prstClr val="black"/>
                </a:solidFill>
                <a:latin typeface="Calibri"/>
              </a:rPr>
              <a:t>studies</a:t>
            </a:r>
            <a:r>
              <a:rPr lang="de-DE" sz="2000" dirty="0">
                <a:solidFill>
                  <a:prstClr val="black"/>
                </a:solidFill>
                <a:latin typeface="Calibri"/>
              </a:rPr>
              <a:t> </a:t>
            </a:r>
            <a:r>
              <a:rPr lang="de-DE" sz="2000" dirty="0" err="1">
                <a:solidFill>
                  <a:prstClr val="black"/>
                </a:solidFill>
                <a:latin typeface="Calibri"/>
              </a:rPr>
              <a:t>addressing</a:t>
            </a:r>
            <a:r>
              <a:rPr lang="de-DE" sz="2000" dirty="0">
                <a:solidFill>
                  <a:prstClr val="black"/>
                </a:solidFill>
                <a:latin typeface="Calibri"/>
              </a:rPr>
              <a:t> a </a:t>
            </a:r>
            <a:r>
              <a:rPr lang="de-DE" sz="2000" dirty="0" err="1">
                <a:solidFill>
                  <a:prstClr val="black"/>
                </a:solidFill>
                <a:latin typeface="Calibri"/>
              </a:rPr>
              <a:t>particular</a:t>
            </a:r>
            <a:r>
              <a:rPr lang="de-DE" sz="2000" dirty="0">
                <a:solidFill>
                  <a:prstClr val="black"/>
                </a:solidFill>
                <a:latin typeface="Calibri"/>
              </a:rPr>
              <a:t> </a:t>
            </a:r>
            <a:r>
              <a:rPr lang="de-DE" sz="2000" dirty="0" err="1">
                <a:solidFill>
                  <a:prstClr val="black"/>
                </a:solidFill>
                <a:latin typeface="Calibri"/>
              </a:rPr>
              <a:t>research</a:t>
            </a:r>
            <a:r>
              <a:rPr lang="de-DE" sz="2000" dirty="0">
                <a:solidFill>
                  <a:prstClr val="black"/>
                </a:solidFill>
                <a:latin typeface="Calibri"/>
              </a:rPr>
              <a:t> </a:t>
            </a:r>
            <a:r>
              <a:rPr lang="de-DE" sz="2000" dirty="0" err="1">
                <a:solidFill>
                  <a:prstClr val="black"/>
                </a:solidFill>
                <a:latin typeface="Calibri"/>
              </a:rPr>
              <a:t>question</a:t>
            </a:r>
            <a:r>
              <a:rPr lang="de-DE" sz="2000" dirty="0">
                <a:solidFill>
                  <a:prstClr val="black"/>
                </a:solidFill>
                <a:latin typeface="Calibri"/>
              </a:rPr>
              <a:t>.</a:t>
            </a:r>
          </a:p>
          <a:p>
            <a:pPr defTabSz="914186" fontAlgn="auto">
              <a:spcBef>
                <a:spcPts val="0"/>
              </a:spcBef>
              <a:spcAft>
                <a:spcPts val="0"/>
              </a:spcAft>
            </a:pPr>
            <a:endParaRPr lang="de-DE" sz="2000" dirty="0" smtClean="0">
              <a:solidFill>
                <a:prstClr val="black"/>
              </a:solidFill>
              <a:latin typeface="Calibri"/>
            </a:endParaRPr>
          </a:p>
          <a:p>
            <a:pPr defTabSz="914186" fontAlgn="auto">
              <a:spcBef>
                <a:spcPts val="0"/>
              </a:spcBef>
              <a:spcAft>
                <a:spcPts val="0"/>
              </a:spcAft>
            </a:pPr>
            <a:endParaRPr lang="de-DE" sz="2000" dirty="0">
              <a:solidFill>
                <a:prstClr val="black"/>
              </a:solidFill>
              <a:latin typeface="Calibri"/>
            </a:endParaRPr>
          </a:p>
          <a:p>
            <a:pPr defTabSz="914186" fontAlgn="auto">
              <a:spcBef>
                <a:spcPts val="0"/>
              </a:spcBef>
              <a:spcAft>
                <a:spcPts val="0"/>
              </a:spcAft>
            </a:pPr>
            <a:r>
              <a:rPr lang="de-DE" sz="2000" dirty="0">
                <a:solidFill>
                  <a:prstClr val="black"/>
                </a:solidFill>
                <a:latin typeface="Calibri"/>
              </a:rPr>
              <a:t>Statement </a:t>
            </a:r>
            <a:r>
              <a:rPr lang="de-DE" sz="2000" dirty="0" err="1">
                <a:solidFill>
                  <a:prstClr val="black"/>
                </a:solidFill>
                <a:latin typeface="Calibri"/>
              </a:rPr>
              <a:t>paper</a:t>
            </a:r>
            <a:r>
              <a:rPr lang="de-DE" sz="2000" dirty="0">
                <a:solidFill>
                  <a:prstClr val="black"/>
                </a:solidFill>
                <a:latin typeface="Calibri"/>
              </a:rPr>
              <a:t>:</a:t>
            </a:r>
          </a:p>
          <a:p>
            <a:pPr defTabSz="914186" fontAlgn="auto">
              <a:spcBef>
                <a:spcPts val="0"/>
              </a:spcBef>
              <a:spcAft>
                <a:spcPts val="0"/>
              </a:spcAft>
            </a:pPr>
            <a:r>
              <a:rPr lang="de-DE" sz="2000" dirty="0">
                <a:solidFill>
                  <a:prstClr val="black"/>
                </a:solidFill>
                <a:latin typeface="Calibri"/>
              </a:rPr>
              <a:t>Stewart LA, Clarke M, Rovers M, Riley RD, </a:t>
            </a:r>
            <a:r>
              <a:rPr lang="de-DE" sz="2000" dirty="0" err="1">
                <a:solidFill>
                  <a:prstClr val="black"/>
                </a:solidFill>
                <a:latin typeface="Calibri"/>
              </a:rPr>
              <a:t>Simmonds</a:t>
            </a:r>
            <a:r>
              <a:rPr lang="de-DE" sz="2000" dirty="0">
                <a:solidFill>
                  <a:prstClr val="black"/>
                </a:solidFill>
                <a:latin typeface="Calibri"/>
              </a:rPr>
              <a:t> M, Stewart G, </a:t>
            </a:r>
            <a:r>
              <a:rPr lang="de-DE" sz="2000" dirty="0" err="1">
                <a:solidFill>
                  <a:prstClr val="black"/>
                </a:solidFill>
                <a:latin typeface="Calibri"/>
              </a:rPr>
              <a:t>Tierney</a:t>
            </a:r>
            <a:r>
              <a:rPr lang="de-DE" sz="2000" dirty="0">
                <a:solidFill>
                  <a:prstClr val="black"/>
                </a:solidFill>
                <a:latin typeface="Calibri"/>
              </a:rPr>
              <a:t> JF; PRISMA-IPD Development Group. </a:t>
            </a:r>
            <a:r>
              <a:rPr lang="de-DE" sz="2000" dirty="0" err="1">
                <a:solidFill>
                  <a:prstClr val="black"/>
                </a:solidFill>
                <a:latin typeface="Calibri"/>
              </a:rPr>
              <a:t>Preferred</a:t>
            </a:r>
            <a:r>
              <a:rPr lang="de-DE" sz="2000" dirty="0">
                <a:solidFill>
                  <a:prstClr val="black"/>
                </a:solidFill>
                <a:latin typeface="Calibri"/>
              </a:rPr>
              <a:t> Reporting Items </a:t>
            </a:r>
            <a:r>
              <a:rPr lang="de-DE" sz="2000" dirty="0" err="1">
                <a:solidFill>
                  <a:prstClr val="black"/>
                </a:solidFill>
                <a:latin typeface="Calibri"/>
              </a:rPr>
              <a:t>for</a:t>
            </a:r>
            <a:r>
              <a:rPr lang="de-DE" sz="2000" dirty="0">
                <a:solidFill>
                  <a:prstClr val="black"/>
                </a:solidFill>
                <a:latin typeface="Calibri"/>
              </a:rPr>
              <a:t> </a:t>
            </a:r>
            <a:r>
              <a:rPr lang="de-DE" sz="2000" dirty="0" err="1">
                <a:solidFill>
                  <a:prstClr val="black"/>
                </a:solidFill>
                <a:latin typeface="Calibri"/>
              </a:rPr>
              <a:t>Systematic</a:t>
            </a:r>
            <a:r>
              <a:rPr lang="de-DE" sz="2000" dirty="0">
                <a:solidFill>
                  <a:prstClr val="black"/>
                </a:solidFill>
                <a:latin typeface="Calibri"/>
              </a:rPr>
              <a:t> Review </a:t>
            </a:r>
            <a:r>
              <a:rPr lang="de-DE" sz="2000" dirty="0" err="1">
                <a:solidFill>
                  <a:prstClr val="black"/>
                </a:solidFill>
                <a:latin typeface="Calibri"/>
              </a:rPr>
              <a:t>and</a:t>
            </a:r>
            <a:r>
              <a:rPr lang="de-DE" sz="2000" dirty="0">
                <a:solidFill>
                  <a:prstClr val="black"/>
                </a:solidFill>
                <a:latin typeface="Calibri"/>
              </a:rPr>
              <a:t> Meta-</a:t>
            </a:r>
            <a:r>
              <a:rPr lang="de-DE" sz="2000" dirty="0" err="1">
                <a:solidFill>
                  <a:prstClr val="black"/>
                </a:solidFill>
                <a:latin typeface="Calibri"/>
              </a:rPr>
              <a:t>Analyses</a:t>
            </a:r>
            <a:r>
              <a:rPr lang="de-DE" sz="2000" dirty="0">
                <a:solidFill>
                  <a:prstClr val="black"/>
                </a:solidFill>
                <a:latin typeface="Calibri"/>
              </a:rPr>
              <a:t> </a:t>
            </a:r>
            <a:r>
              <a:rPr lang="de-DE" sz="2000" dirty="0" err="1">
                <a:solidFill>
                  <a:prstClr val="black"/>
                </a:solidFill>
                <a:latin typeface="Calibri"/>
              </a:rPr>
              <a:t>of</a:t>
            </a:r>
            <a:r>
              <a:rPr lang="de-DE" sz="2000" dirty="0">
                <a:solidFill>
                  <a:prstClr val="black"/>
                </a:solidFill>
                <a:latin typeface="Calibri"/>
              </a:rPr>
              <a:t> individual </a:t>
            </a:r>
            <a:r>
              <a:rPr lang="de-DE" sz="2000" dirty="0" err="1">
                <a:solidFill>
                  <a:prstClr val="black"/>
                </a:solidFill>
                <a:latin typeface="Calibri"/>
              </a:rPr>
              <a:t>participant</a:t>
            </a:r>
            <a:r>
              <a:rPr lang="de-DE" sz="2000" dirty="0">
                <a:solidFill>
                  <a:prstClr val="black"/>
                </a:solidFill>
                <a:latin typeface="Calibri"/>
              </a:rPr>
              <a:t> </a:t>
            </a:r>
            <a:r>
              <a:rPr lang="de-DE" sz="2000" dirty="0" err="1">
                <a:solidFill>
                  <a:prstClr val="black"/>
                </a:solidFill>
                <a:latin typeface="Calibri"/>
              </a:rPr>
              <a:t>data</a:t>
            </a:r>
            <a:r>
              <a:rPr lang="de-DE" sz="2000" dirty="0">
                <a:solidFill>
                  <a:prstClr val="black"/>
                </a:solidFill>
                <a:latin typeface="Calibri"/>
              </a:rPr>
              <a:t>: </a:t>
            </a:r>
            <a:r>
              <a:rPr lang="de-DE" sz="2000" dirty="0" err="1">
                <a:solidFill>
                  <a:prstClr val="black"/>
                </a:solidFill>
                <a:latin typeface="Calibri"/>
              </a:rPr>
              <a:t>the</a:t>
            </a:r>
            <a:r>
              <a:rPr lang="de-DE" sz="2000" dirty="0">
                <a:solidFill>
                  <a:prstClr val="black"/>
                </a:solidFill>
                <a:latin typeface="Calibri"/>
              </a:rPr>
              <a:t> PRISMA-IPD Statement. JAMA. 2015;313(16):1657-1665.</a:t>
            </a:r>
          </a:p>
        </p:txBody>
      </p:sp>
    </p:spTree>
    <p:extLst>
      <p:ext uri="{BB962C8B-B14F-4D97-AF65-F5344CB8AC3E}">
        <p14:creationId xmlns:p14="http://schemas.microsoft.com/office/powerpoint/2010/main" val="1347605081"/>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Effect</a:t>
            </a:r>
            <a:r>
              <a:rPr lang="de-DE" dirty="0" smtClean="0"/>
              <a:t> </a:t>
            </a:r>
            <a:r>
              <a:rPr lang="de-DE" dirty="0" err="1" smtClean="0"/>
              <a:t>size</a:t>
            </a:r>
            <a:r>
              <a:rPr lang="de-DE" dirty="0" smtClean="0"/>
              <a:t> </a:t>
            </a:r>
            <a:r>
              <a:rPr lang="de-DE" dirty="0" err="1" smtClean="0"/>
              <a:t>calculator</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18.06.2021</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408</a:t>
            </a:fld>
            <a:endParaRPr lang="de-DE" altLang="en-US">
              <a:solidFill>
                <a:prstClr val="black">
                  <a:tint val="75000"/>
                </a:prstClr>
              </a:solidFill>
            </a:endParaRPr>
          </a:p>
        </p:txBody>
      </p:sp>
      <p:sp>
        <p:nvSpPr>
          <p:cNvPr id="7" name="Inhaltsplatzhalter 6"/>
          <p:cNvSpPr>
            <a:spLocks noGrp="1"/>
          </p:cNvSpPr>
          <p:nvPr>
            <p:ph idx="1"/>
          </p:nvPr>
        </p:nvSpPr>
        <p:spPr>
          <a:xfrm>
            <a:off x="457200" y="1600200"/>
            <a:ext cx="8229600" cy="2160569"/>
          </a:xfrm>
          <a:prstGeom prst="rect">
            <a:avLst/>
          </a:prstGeom>
        </p:spPr>
        <p:txBody>
          <a:bodyPr>
            <a:spAutoFit/>
          </a:bodyPr>
          <a:lstStyle/>
          <a:p>
            <a:pPr marL="0" indent="0">
              <a:buNone/>
            </a:pPr>
            <a:r>
              <a:rPr lang="en-US" dirty="0"/>
              <a:t>Practical Meta-Analysis Effect Size </a:t>
            </a:r>
            <a:r>
              <a:rPr lang="en-US" dirty="0" smtClean="0"/>
              <a:t>Calculator David </a:t>
            </a:r>
            <a:r>
              <a:rPr lang="en-US" dirty="0"/>
              <a:t>B. Wilson, Ph.D., George Mason </a:t>
            </a:r>
            <a:r>
              <a:rPr lang="en-US" dirty="0" smtClean="0"/>
              <a:t>University:</a:t>
            </a:r>
          </a:p>
          <a:p>
            <a:pPr marL="0" indent="0">
              <a:buNone/>
            </a:pPr>
            <a:endParaRPr lang="en-US" dirty="0"/>
          </a:p>
          <a:p>
            <a:pPr marL="0" indent="0">
              <a:buNone/>
            </a:pPr>
            <a:endParaRPr lang="en-US" dirty="0" smtClean="0"/>
          </a:p>
          <a:p>
            <a:pPr marL="0" indent="0">
              <a:buNone/>
            </a:pPr>
            <a:endParaRPr lang="de-DE" dirty="0"/>
          </a:p>
        </p:txBody>
      </p:sp>
      <p:sp>
        <p:nvSpPr>
          <p:cNvPr id="8" name="Rechteck 7"/>
          <p:cNvSpPr/>
          <p:nvPr/>
        </p:nvSpPr>
        <p:spPr>
          <a:xfrm>
            <a:off x="539552" y="3105834"/>
            <a:ext cx="8352928" cy="369332"/>
          </a:xfrm>
          <a:prstGeom prst="rect">
            <a:avLst/>
          </a:prstGeom>
        </p:spPr>
        <p:txBody>
          <a:bodyPr wrap="square">
            <a:spAutoFit/>
          </a:bodyPr>
          <a:lstStyle/>
          <a:p>
            <a:pPr defTabSz="914186" fontAlgn="auto">
              <a:spcBef>
                <a:spcPts val="0"/>
              </a:spcBef>
              <a:spcAft>
                <a:spcPts val="0"/>
              </a:spcAft>
            </a:pPr>
            <a:r>
              <a:rPr lang="de-DE" dirty="0">
                <a:solidFill>
                  <a:prstClr val="black"/>
                </a:solidFill>
                <a:latin typeface="Calibri"/>
              </a:rPr>
              <a:t>http://www.campbellcollaboration.org/escalc/html/EffectSizeCalculator-Home.php</a:t>
            </a:r>
          </a:p>
        </p:txBody>
      </p:sp>
    </p:spTree>
    <p:extLst>
      <p:ext uri="{BB962C8B-B14F-4D97-AF65-F5344CB8AC3E}">
        <p14:creationId xmlns:p14="http://schemas.microsoft.com/office/powerpoint/2010/main" val="3295538311"/>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Network Meta-Analysis </a:t>
            </a:r>
            <a:br>
              <a:rPr lang="de-DE" dirty="0" smtClean="0"/>
            </a:br>
            <a:endParaRPr lang="de-DE" sz="900"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18.06.2021</a:t>
            </a:fld>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409</a:t>
            </a:fld>
            <a:endParaRPr lang="de-DE" altLang="en-US">
              <a:solidFill>
                <a:prstClr val="black">
                  <a:tint val="75000"/>
                </a:prst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517654"/>
            <a:ext cx="5194300" cy="498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hteck 7"/>
          <p:cNvSpPr/>
          <p:nvPr/>
        </p:nvSpPr>
        <p:spPr>
          <a:xfrm>
            <a:off x="6300192" y="3429000"/>
            <a:ext cx="2304256" cy="3139321"/>
          </a:xfrm>
          <a:prstGeom prst="rect">
            <a:avLst/>
          </a:prstGeom>
        </p:spPr>
        <p:txBody>
          <a:bodyPr wrap="square">
            <a:spAutoFit/>
          </a:bodyPr>
          <a:lstStyle/>
          <a:p>
            <a:pPr defTabSz="914186" fontAlgn="auto">
              <a:spcBef>
                <a:spcPts val="0"/>
              </a:spcBef>
              <a:spcAft>
                <a:spcPts val="0"/>
              </a:spcAft>
            </a:pPr>
            <a:r>
              <a:rPr lang="en-US" dirty="0">
                <a:solidFill>
                  <a:prstClr val="black"/>
                </a:solidFill>
                <a:latin typeface="Calibri"/>
              </a:rPr>
              <a:t>Cipriani A et </a:t>
            </a:r>
            <a:r>
              <a:rPr lang="en-US" dirty="0" smtClean="0">
                <a:solidFill>
                  <a:prstClr val="black"/>
                </a:solidFill>
                <a:latin typeface="Calibri"/>
              </a:rPr>
              <a:t>al. </a:t>
            </a:r>
            <a:r>
              <a:rPr lang="en-US" dirty="0">
                <a:solidFill>
                  <a:prstClr val="black"/>
                </a:solidFill>
                <a:latin typeface="Calibri"/>
              </a:rPr>
              <a:t>Comparative efficacy and acceptability of 21 antidepressant drugs for the acute treatment of adults with major depressive disorder: a systematic review and network </a:t>
            </a:r>
            <a:r>
              <a:rPr lang="en-US" dirty="0" smtClean="0">
                <a:solidFill>
                  <a:prstClr val="black"/>
                </a:solidFill>
                <a:latin typeface="Calibri"/>
              </a:rPr>
              <a:t>meta-analysis. </a:t>
            </a:r>
          </a:p>
          <a:p>
            <a:pPr defTabSz="914186" fontAlgn="auto">
              <a:spcBef>
                <a:spcPts val="0"/>
              </a:spcBef>
              <a:spcAft>
                <a:spcPts val="0"/>
              </a:spcAft>
            </a:pPr>
            <a:r>
              <a:rPr lang="en-US" dirty="0" smtClean="0">
                <a:solidFill>
                  <a:prstClr val="black"/>
                </a:solidFill>
                <a:latin typeface="Calibri"/>
              </a:rPr>
              <a:t>Lancet </a:t>
            </a:r>
            <a:r>
              <a:rPr lang="en-US" dirty="0">
                <a:solidFill>
                  <a:prstClr val="black"/>
                </a:solidFill>
                <a:latin typeface="Calibri"/>
              </a:rPr>
              <a:t>2018</a:t>
            </a:r>
            <a:endParaRPr lang="de-DE" dirty="0">
              <a:solidFill>
                <a:prstClr val="black"/>
              </a:solidFill>
              <a:latin typeface="Calibri"/>
            </a:endParaRPr>
          </a:p>
        </p:txBody>
      </p:sp>
    </p:spTree>
    <p:extLst>
      <p:ext uri="{BB962C8B-B14F-4D97-AF65-F5344CB8AC3E}">
        <p14:creationId xmlns:p14="http://schemas.microsoft.com/office/powerpoint/2010/main" val="35102270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Deskriptive Vergleiche </a:t>
            </a:r>
            <a:r>
              <a:rPr lang="de-DE" dirty="0" err="1" smtClean="0"/>
              <a:t>Didgeridoo</a:t>
            </a:r>
            <a:r>
              <a:rPr lang="de-DE" dirty="0" smtClean="0"/>
              <a:t> Studie</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41</a:t>
            </a:fld>
            <a:endParaRPr lang="de-DE" altLang="en-US"/>
          </a:p>
        </p:txBody>
      </p:sp>
      <p:pic>
        <p:nvPicPr>
          <p:cNvPr id="7" name="Picture 2" descr="D:\WORK\PEARSON\000 FOLIEN\4100\JPG\4100-35b.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2420888"/>
            <a:ext cx="8035450" cy="309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3633546"/>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Network Meta-Analysis</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18.06.2021</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410</a:t>
            </a:fld>
            <a:endParaRPr lang="de-DE" altLang="en-US">
              <a:solidFill>
                <a:prstClr val="black">
                  <a:tint val="75000"/>
                </a:prst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484784"/>
            <a:ext cx="1845686" cy="510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1630299"/>
            <a:ext cx="3184520" cy="48143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31047546"/>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PRISMA </a:t>
            </a:r>
            <a:r>
              <a:rPr lang="de-DE" dirty="0" err="1" smtClean="0"/>
              <a:t>for</a:t>
            </a:r>
            <a:r>
              <a:rPr lang="de-DE" dirty="0" smtClean="0"/>
              <a:t> Network Meta-</a:t>
            </a:r>
            <a:r>
              <a:rPr lang="de-DE" dirty="0" err="1" smtClean="0"/>
              <a:t>Analyses</a:t>
            </a:r>
            <a:r>
              <a:rPr lang="de-DE" dirty="0" smtClean="0"/>
              <a:t> </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18.06.2021</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411</a:t>
            </a:fld>
            <a:endParaRPr lang="de-DE" altLang="en-US">
              <a:solidFill>
                <a:prstClr val="black">
                  <a:tint val="75000"/>
                </a:prstClr>
              </a:solidFill>
            </a:endParaRPr>
          </a:p>
        </p:txBody>
      </p:sp>
      <p:sp>
        <p:nvSpPr>
          <p:cNvPr id="7" name="Rechteck 6"/>
          <p:cNvSpPr/>
          <p:nvPr/>
        </p:nvSpPr>
        <p:spPr>
          <a:xfrm>
            <a:off x="467544" y="1556792"/>
            <a:ext cx="8208912" cy="4401205"/>
          </a:xfrm>
          <a:prstGeom prst="rect">
            <a:avLst/>
          </a:prstGeom>
        </p:spPr>
        <p:txBody>
          <a:bodyPr wrap="square">
            <a:spAutoFit/>
          </a:bodyPr>
          <a:lstStyle/>
          <a:p>
            <a:pPr defTabSz="914186" fontAlgn="auto">
              <a:spcBef>
                <a:spcPts val="0"/>
              </a:spcBef>
              <a:spcAft>
                <a:spcPts val="0"/>
              </a:spcAft>
            </a:pPr>
            <a:r>
              <a:rPr lang="de-DE" sz="2000" dirty="0">
                <a:solidFill>
                  <a:prstClr val="black"/>
                </a:solidFill>
                <a:latin typeface="Calibri"/>
              </a:rPr>
              <a:t>PRISMA </a:t>
            </a:r>
            <a:r>
              <a:rPr lang="de-DE" sz="2000" dirty="0" err="1">
                <a:solidFill>
                  <a:prstClr val="black"/>
                </a:solidFill>
                <a:latin typeface="Calibri"/>
              </a:rPr>
              <a:t>for</a:t>
            </a:r>
            <a:r>
              <a:rPr lang="de-DE" sz="2000" dirty="0">
                <a:solidFill>
                  <a:prstClr val="black"/>
                </a:solidFill>
                <a:latin typeface="Calibri"/>
              </a:rPr>
              <a:t> Network Meta-</a:t>
            </a:r>
            <a:r>
              <a:rPr lang="de-DE" sz="2000" dirty="0" err="1">
                <a:solidFill>
                  <a:prstClr val="black"/>
                </a:solidFill>
                <a:latin typeface="Calibri"/>
              </a:rPr>
              <a:t>Analyses</a:t>
            </a:r>
            <a:r>
              <a:rPr lang="de-DE" sz="2000" dirty="0">
                <a:solidFill>
                  <a:prstClr val="black"/>
                </a:solidFill>
                <a:latin typeface="Calibri"/>
              </a:rPr>
              <a:t> (PRISMA-NMA)</a:t>
            </a:r>
          </a:p>
          <a:p>
            <a:pPr defTabSz="914186" fontAlgn="auto">
              <a:spcBef>
                <a:spcPts val="0"/>
              </a:spcBef>
              <a:spcAft>
                <a:spcPts val="0"/>
              </a:spcAft>
            </a:pPr>
            <a:r>
              <a:rPr lang="de-DE" sz="2000" dirty="0">
                <a:solidFill>
                  <a:prstClr val="black"/>
                </a:solidFill>
                <a:latin typeface="Calibri"/>
              </a:rPr>
              <a:t>The PRISMA-NMA </a:t>
            </a:r>
            <a:r>
              <a:rPr lang="de-DE" sz="2000" dirty="0" err="1">
                <a:solidFill>
                  <a:prstClr val="black"/>
                </a:solidFill>
                <a:latin typeface="Calibri"/>
              </a:rPr>
              <a:t>extension</a:t>
            </a:r>
            <a:r>
              <a:rPr lang="de-DE" sz="2000" dirty="0">
                <a:solidFill>
                  <a:prstClr val="black"/>
                </a:solidFill>
                <a:latin typeface="Calibri"/>
              </a:rPr>
              <a:t> was </a:t>
            </a:r>
            <a:r>
              <a:rPr lang="de-DE" sz="2000" dirty="0" err="1">
                <a:solidFill>
                  <a:prstClr val="black"/>
                </a:solidFill>
                <a:latin typeface="Calibri"/>
              </a:rPr>
              <a:t>published</a:t>
            </a:r>
            <a:r>
              <a:rPr lang="de-DE" sz="2000" dirty="0">
                <a:solidFill>
                  <a:prstClr val="black"/>
                </a:solidFill>
                <a:latin typeface="Calibri"/>
              </a:rPr>
              <a:t> in 2015. </a:t>
            </a:r>
            <a:r>
              <a:rPr lang="de-DE" sz="2000" dirty="0" err="1">
                <a:solidFill>
                  <a:prstClr val="black"/>
                </a:solidFill>
                <a:latin typeface="Calibri"/>
              </a:rPr>
              <a:t>It</a:t>
            </a:r>
            <a:r>
              <a:rPr lang="de-DE" sz="2000" dirty="0">
                <a:solidFill>
                  <a:prstClr val="black"/>
                </a:solidFill>
                <a:latin typeface="Calibri"/>
              </a:rPr>
              <a:t> </a:t>
            </a:r>
            <a:r>
              <a:rPr lang="de-DE" sz="2000" dirty="0" err="1">
                <a:solidFill>
                  <a:prstClr val="black"/>
                </a:solidFill>
                <a:latin typeface="Calibri"/>
              </a:rPr>
              <a:t>provides</a:t>
            </a:r>
            <a:r>
              <a:rPr lang="de-DE" sz="2000" dirty="0">
                <a:solidFill>
                  <a:prstClr val="black"/>
                </a:solidFill>
                <a:latin typeface="Calibri"/>
              </a:rPr>
              <a:t> </a:t>
            </a:r>
            <a:r>
              <a:rPr lang="de-DE" sz="2000" dirty="0" err="1">
                <a:solidFill>
                  <a:prstClr val="black"/>
                </a:solidFill>
                <a:latin typeface="Calibri"/>
              </a:rPr>
              <a:t>guidance</a:t>
            </a:r>
            <a:r>
              <a:rPr lang="de-DE" sz="2000" dirty="0">
                <a:solidFill>
                  <a:prstClr val="black"/>
                </a:solidFill>
                <a:latin typeface="Calibri"/>
              </a:rPr>
              <a:t> </a:t>
            </a:r>
            <a:r>
              <a:rPr lang="de-DE" sz="2000" dirty="0" err="1">
                <a:solidFill>
                  <a:prstClr val="black"/>
                </a:solidFill>
                <a:latin typeface="Calibri"/>
              </a:rPr>
              <a:t>for</a:t>
            </a:r>
            <a:r>
              <a:rPr lang="de-DE" sz="2000" dirty="0">
                <a:solidFill>
                  <a:prstClr val="black"/>
                </a:solidFill>
                <a:latin typeface="Calibri"/>
              </a:rPr>
              <a:t> </a:t>
            </a:r>
            <a:r>
              <a:rPr lang="de-DE" sz="2000" dirty="0" err="1">
                <a:solidFill>
                  <a:prstClr val="black"/>
                </a:solidFill>
                <a:latin typeface="Calibri"/>
              </a:rPr>
              <a:t>reporting</a:t>
            </a:r>
            <a:r>
              <a:rPr lang="de-DE" sz="2000" dirty="0">
                <a:solidFill>
                  <a:prstClr val="black"/>
                </a:solidFill>
                <a:latin typeface="Calibri"/>
              </a:rPr>
              <a:t> </a:t>
            </a:r>
            <a:r>
              <a:rPr lang="de-DE" sz="2000" dirty="0" err="1">
                <a:solidFill>
                  <a:prstClr val="black"/>
                </a:solidFill>
                <a:latin typeface="Calibri"/>
              </a:rPr>
              <a:t>systematic</a:t>
            </a:r>
            <a:r>
              <a:rPr lang="de-DE" sz="2000" dirty="0">
                <a:solidFill>
                  <a:prstClr val="black"/>
                </a:solidFill>
                <a:latin typeface="Calibri"/>
              </a:rPr>
              <a:t> </a:t>
            </a:r>
            <a:r>
              <a:rPr lang="de-DE" sz="2000" dirty="0" err="1">
                <a:solidFill>
                  <a:prstClr val="black"/>
                </a:solidFill>
                <a:latin typeface="Calibri"/>
              </a:rPr>
              <a:t>reviews</a:t>
            </a:r>
            <a:r>
              <a:rPr lang="de-DE" sz="2000" dirty="0">
                <a:solidFill>
                  <a:prstClr val="black"/>
                </a:solidFill>
                <a:latin typeface="Calibri"/>
              </a:rPr>
              <a:t> </a:t>
            </a:r>
            <a:r>
              <a:rPr lang="de-DE" sz="2000" dirty="0" err="1">
                <a:solidFill>
                  <a:prstClr val="black"/>
                </a:solidFill>
                <a:latin typeface="Calibri"/>
              </a:rPr>
              <a:t>comparing</a:t>
            </a:r>
            <a:r>
              <a:rPr lang="de-DE" sz="2000" dirty="0">
                <a:solidFill>
                  <a:prstClr val="black"/>
                </a:solidFill>
                <a:latin typeface="Calibri"/>
              </a:rPr>
              <a:t> multiple </a:t>
            </a:r>
            <a:r>
              <a:rPr lang="de-DE" sz="2000" dirty="0" err="1">
                <a:solidFill>
                  <a:prstClr val="black"/>
                </a:solidFill>
                <a:latin typeface="Calibri"/>
              </a:rPr>
              <a:t>treatments</a:t>
            </a:r>
            <a:r>
              <a:rPr lang="de-DE" sz="2000" dirty="0">
                <a:solidFill>
                  <a:prstClr val="black"/>
                </a:solidFill>
                <a:latin typeface="Calibri"/>
              </a:rPr>
              <a:t> </a:t>
            </a:r>
            <a:r>
              <a:rPr lang="de-DE" sz="2000" dirty="0" err="1">
                <a:solidFill>
                  <a:prstClr val="black"/>
                </a:solidFill>
                <a:latin typeface="Calibri"/>
              </a:rPr>
              <a:t>using</a:t>
            </a:r>
            <a:r>
              <a:rPr lang="de-DE" sz="2000" dirty="0">
                <a:solidFill>
                  <a:prstClr val="black"/>
                </a:solidFill>
                <a:latin typeface="Calibri"/>
              </a:rPr>
              <a:t> </a:t>
            </a:r>
            <a:r>
              <a:rPr lang="de-DE" sz="2000" dirty="0" err="1">
                <a:solidFill>
                  <a:prstClr val="black"/>
                </a:solidFill>
                <a:latin typeface="Calibri"/>
              </a:rPr>
              <a:t>direct</a:t>
            </a:r>
            <a:r>
              <a:rPr lang="de-DE" sz="2000" dirty="0">
                <a:solidFill>
                  <a:prstClr val="black"/>
                </a:solidFill>
                <a:latin typeface="Calibri"/>
              </a:rPr>
              <a:t> </a:t>
            </a:r>
            <a:r>
              <a:rPr lang="de-DE" sz="2000" dirty="0" err="1">
                <a:solidFill>
                  <a:prstClr val="black"/>
                </a:solidFill>
                <a:latin typeface="Calibri"/>
              </a:rPr>
              <a:t>and</a:t>
            </a:r>
            <a:r>
              <a:rPr lang="de-DE" sz="2000" dirty="0">
                <a:solidFill>
                  <a:prstClr val="black"/>
                </a:solidFill>
                <a:latin typeface="Calibri"/>
              </a:rPr>
              <a:t> </a:t>
            </a:r>
            <a:r>
              <a:rPr lang="de-DE" sz="2000" dirty="0" err="1">
                <a:solidFill>
                  <a:prstClr val="black"/>
                </a:solidFill>
                <a:latin typeface="Calibri"/>
              </a:rPr>
              <a:t>indirect</a:t>
            </a:r>
            <a:r>
              <a:rPr lang="de-DE" sz="2000" dirty="0">
                <a:solidFill>
                  <a:prstClr val="black"/>
                </a:solidFill>
                <a:latin typeface="Calibri"/>
              </a:rPr>
              <a:t> </a:t>
            </a:r>
            <a:r>
              <a:rPr lang="de-DE" sz="2000" dirty="0" err="1">
                <a:solidFill>
                  <a:prstClr val="black"/>
                </a:solidFill>
                <a:latin typeface="Calibri"/>
              </a:rPr>
              <a:t>evidence</a:t>
            </a:r>
            <a:r>
              <a:rPr lang="de-DE" sz="2000" dirty="0">
                <a:solidFill>
                  <a:prstClr val="black"/>
                </a:solidFill>
                <a:latin typeface="Calibri"/>
              </a:rPr>
              <a:t> in </a:t>
            </a:r>
            <a:r>
              <a:rPr lang="de-DE" sz="2000" dirty="0" err="1">
                <a:solidFill>
                  <a:prstClr val="black"/>
                </a:solidFill>
                <a:latin typeface="Calibri"/>
              </a:rPr>
              <a:t>network</a:t>
            </a:r>
            <a:r>
              <a:rPr lang="de-DE" sz="2000" dirty="0">
                <a:solidFill>
                  <a:prstClr val="black"/>
                </a:solidFill>
                <a:latin typeface="Calibri"/>
              </a:rPr>
              <a:t> meta-</a:t>
            </a:r>
            <a:r>
              <a:rPr lang="de-DE" sz="2000" dirty="0" err="1">
                <a:solidFill>
                  <a:prstClr val="black"/>
                </a:solidFill>
                <a:latin typeface="Calibri"/>
              </a:rPr>
              <a:t>analyses</a:t>
            </a:r>
            <a:r>
              <a:rPr lang="de-DE" sz="2000" dirty="0">
                <a:solidFill>
                  <a:prstClr val="black"/>
                </a:solidFill>
                <a:latin typeface="Calibri"/>
              </a:rPr>
              <a:t>. In </a:t>
            </a:r>
            <a:r>
              <a:rPr lang="de-DE" sz="2000" dirty="0" err="1">
                <a:solidFill>
                  <a:prstClr val="black"/>
                </a:solidFill>
                <a:latin typeface="Calibri"/>
              </a:rPr>
              <a:t>addition</a:t>
            </a:r>
            <a:r>
              <a:rPr lang="de-DE" sz="2000" dirty="0">
                <a:solidFill>
                  <a:prstClr val="black"/>
                </a:solidFill>
                <a:latin typeface="Calibri"/>
              </a:rPr>
              <a:t> </a:t>
            </a:r>
            <a:r>
              <a:rPr lang="de-DE" sz="2000" dirty="0" err="1">
                <a:solidFill>
                  <a:prstClr val="black"/>
                </a:solidFill>
                <a:latin typeface="Calibri"/>
              </a:rPr>
              <a:t>to</a:t>
            </a:r>
            <a:r>
              <a:rPr lang="de-DE" sz="2000" dirty="0">
                <a:solidFill>
                  <a:prstClr val="black"/>
                </a:solidFill>
                <a:latin typeface="Calibri"/>
              </a:rPr>
              <a:t> </a:t>
            </a:r>
            <a:r>
              <a:rPr lang="de-DE" sz="2000" dirty="0" err="1">
                <a:solidFill>
                  <a:prstClr val="black"/>
                </a:solidFill>
                <a:latin typeface="Calibri"/>
              </a:rPr>
              <a:t>providing</a:t>
            </a:r>
            <a:r>
              <a:rPr lang="de-DE" sz="2000" dirty="0">
                <a:solidFill>
                  <a:prstClr val="black"/>
                </a:solidFill>
                <a:latin typeface="Calibri"/>
              </a:rPr>
              <a:t> </a:t>
            </a:r>
            <a:r>
              <a:rPr lang="de-DE" sz="2000" dirty="0" err="1">
                <a:solidFill>
                  <a:prstClr val="black"/>
                </a:solidFill>
                <a:latin typeface="Calibri"/>
              </a:rPr>
              <a:t>guidance</a:t>
            </a:r>
            <a:r>
              <a:rPr lang="de-DE" sz="2000" dirty="0">
                <a:solidFill>
                  <a:prstClr val="black"/>
                </a:solidFill>
                <a:latin typeface="Calibri"/>
              </a:rPr>
              <a:t> </a:t>
            </a:r>
            <a:r>
              <a:rPr lang="de-DE" sz="2000" dirty="0" err="1">
                <a:solidFill>
                  <a:prstClr val="black"/>
                </a:solidFill>
                <a:latin typeface="Calibri"/>
              </a:rPr>
              <a:t>It</a:t>
            </a:r>
            <a:r>
              <a:rPr lang="de-DE" sz="2000" dirty="0">
                <a:solidFill>
                  <a:prstClr val="black"/>
                </a:solidFill>
                <a:latin typeface="Calibri"/>
              </a:rPr>
              <a:t> also </a:t>
            </a:r>
            <a:r>
              <a:rPr lang="de-DE" sz="2000" dirty="0" err="1">
                <a:solidFill>
                  <a:prstClr val="black"/>
                </a:solidFill>
                <a:latin typeface="Calibri"/>
              </a:rPr>
              <a:t>highlights</a:t>
            </a:r>
            <a:r>
              <a:rPr lang="de-DE" sz="2000" dirty="0">
                <a:solidFill>
                  <a:prstClr val="black"/>
                </a:solidFill>
                <a:latin typeface="Calibri"/>
              </a:rPr>
              <a:t> </a:t>
            </a:r>
            <a:r>
              <a:rPr lang="de-DE" sz="2000" dirty="0" err="1">
                <a:solidFill>
                  <a:prstClr val="black"/>
                </a:solidFill>
                <a:latin typeface="Calibri"/>
              </a:rPr>
              <a:t>educational</a:t>
            </a:r>
            <a:r>
              <a:rPr lang="de-DE" sz="2000" dirty="0">
                <a:solidFill>
                  <a:prstClr val="black"/>
                </a:solidFill>
                <a:latin typeface="Calibri"/>
              </a:rPr>
              <a:t> </a:t>
            </a:r>
            <a:r>
              <a:rPr lang="de-DE" sz="2000" dirty="0" err="1">
                <a:solidFill>
                  <a:prstClr val="black"/>
                </a:solidFill>
                <a:latin typeface="Calibri"/>
              </a:rPr>
              <a:t>information</a:t>
            </a:r>
            <a:r>
              <a:rPr lang="de-DE" sz="2000" dirty="0">
                <a:solidFill>
                  <a:prstClr val="black"/>
                </a:solidFill>
                <a:latin typeface="Calibri"/>
              </a:rPr>
              <a:t> </a:t>
            </a:r>
            <a:r>
              <a:rPr lang="de-DE" sz="2000" dirty="0" err="1">
                <a:solidFill>
                  <a:prstClr val="black"/>
                </a:solidFill>
                <a:latin typeface="Calibri"/>
              </a:rPr>
              <a:t>related</a:t>
            </a:r>
            <a:r>
              <a:rPr lang="de-DE" sz="2000" dirty="0">
                <a:solidFill>
                  <a:prstClr val="black"/>
                </a:solidFill>
                <a:latin typeface="Calibri"/>
              </a:rPr>
              <a:t> </a:t>
            </a:r>
            <a:r>
              <a:rPr lang="de-DE" sz="2000" dirty="0" err="1">
                <a:solidFill>
                  <a:prstClr val="black"/>
                </a:solidFill>
                <a:latin typeface="Calibri"/>
              </a:rPr>
              <a:t>to</a:t>
            </a:r>
            <a:r>
              <a:rPr lang="de-DE" sz="2000" dirty="0">
                <a:solidFill>
                  <a:prstClr val="black"/>
                </a:solidFill>
                <a:latin typeface="Calibri"/>
              </a:rPr>
              <a:t> </a:t>
            </a:r>
            <a:r>
              <a:rPr lang="de-DE" sz="2000" dirty="0" err="1">
                <a:solidFill>
                  <a:prstClr val="black"/>
                </a:solidFill>
                <a:latin typeface="Calibri"/>
              </a:rPr>
              <a:t>key</a:t>
            </a:r>
            <a:r>
              <a:rPr lang="de-DE" sz="2000" dirty="0">
                <a:solidFill>
                  <a:prstClr val="black"/>
                </a:solidFill>
                <a:latin typeface="Calibri"/>
              </a:rPr>
              <a:t> </a:t>
            </a:r>
            <a:r>
              <a:rPr lang="de-DE" sz="2000" dirty="0" err="1">
                <a:solidFill>
                  <a:prstClr val="black"/>
                </a:solidFill>
                <a:latin typeface="Calibri"/>
              </a:rPr>
              <a:t>considerations</a:t>
            </a:r>
            <a:r>
              <a:rPr lang="de-DE" sz="2000" dirty="0">
                <a:solidFill>
                  <a:prstClr val="black"/>
                </a:solidFill>
                <a:latin typeface="Calibri"/>
              </a:rPr>
              <a:t> in </a:t>
            </a:r>
            <a:r>
              <a:rPr lang="de-DE" sz="2000" dirty="0" err="1">
                <a:solidFill>
                  <a:prstClr val="black"/>
                </a:solidFill>
                <a:latin typeface="Calibri"/>
              </a:rPr>
              <a:t>the</a:t>
            </a:r>
            <a:r>
              <a:rPr lang="de-DE" sz="2000" dirty="0">
                <a:solidFill>
                  <a:prstClr val="black"/>
                </a:solidFill>
                <a:latin typeface="Calibri"/>
              </a:rPr>
              <a:t> </a:t>
            </a:r>
            <a:r>
              <a:rPr lang="de-DE" sz="2000" dirty="0" err="1">
                <a:solidFill>
                  <a:prstClr val="black"/>
                </a:solidFill>
                <a:latin typeface="Calibri"/>
              </a:rPr>
              <a:t>practice</a:t>
            </a:r>
            <a:r>
              <a:rPr lang="de-DE" sz="2000" dirty="0">
                <a:solidFill>
                  <a:prstClr val="black"/>
                </a:solidFill>
                <a:latin typeface="Calibri"/>
              </a:rPr>
              <a:t> </a:t>
            </a:r>
            <a:r>
              <a:rPr lang="de-DE" sz="2000" dirty="0" err="1">
                <a:solidFill>
                  <a:prstClr val="black"/>
                </a:solidFill>
                <a:latin typeface="Calibri"/>
              </a:rPr>
              <a:t>of</a:t>
            </a:r>
            <a:r>
              <a:rPr lang="de-DE" sz="2000" dirty="0">
                <a:solidFill>
                  <a:prstClr val="black"/>
                </a:solidFill>
                <a:latin typeface="Calibri"/>
              </a:rPr>
              <a:t> </a:t>
            </a:r>
            <a:r>
              <a:rPr lang="de-DE" sz="2000" dirty="0" err="1">
                <a:solidFill>
                  <a:prstClr val="black"/>
                </a:solidFill>
                <a:latin typeface="Calibri"/>
              </a:rPr>
              <a:t>network</a:t>
            </a:r>
            <a:r>
              <a:rPr lang="de-DE" sz="2000" dirty="0">
                <a:solidFill>
                  <a:prstClr val="black"/>
                </a:solidFill>
                <a:latin typeface="Calibri"/>
              </a:rPr>
              <a:t> meta-analysis.</a:t>
            </a:r>
          </a:p>
          <a:p>
            <a:pPr defTabSz="914186" fontAlgn="auto">
              <a:spcBef>
                <a:spcPts val="0"/>
              </a:spcBef>
              <a:spcAft>
                <a:spcPts val="0"/>
              </a:spcAft>
            </a:pPr>
            <a:endParaRPr lang="de-DE" sz="2000" dirty="0">
              <a:solidFill>
                <a:prstClr val="black"/>
              </a:solidFill>
              <a:latin typeface="Calibri"/>
            </a:endParaRPr>
          </a:p>
          <a:p>
            <a:pPr defTabSz="914186" fontAlgn="auto">
              <a:spcBef>
                <a:spcPts val="0"/>
              </a:spcBef>
              <a:spcAft>
                <a:spcPts val="0"/>
              </a:spcAft>
            </a:pPr>
            <a:r>
              <a:rPr lang="de-DE" sz="2000" dirty="0">
                <a:solidFill>
                  <a:prstClr val="black"/>
                </a:solidFill>
                <a:latin typeface="Calibri"/>
              </a:rPr>
              <a:t>Statement/</a:t>
            </a:r>
            <a:r>
              <a:rPr lang="de-DE" sz="2000" dirty="0" err="1">
                <a:solidFill>
                  <a:prstClr val="black"/>
                </a:solidFill>
                <a:latin typeface="Calibri"/>
              </a:rPr>
              <a:t>Explanatory</a:t>
            </a:r>
            <a:r>
              <a:rPr lang="de-DE" sz="2000" dirty="0">
                <a:solidFill>
                  <a:prstClr val="black"/>
                </a:solidFill>
                <a:latin typeface="Calibri"/>
              </a:rPr>
              <a:t> </a:t>
            </a:r>
            <a:r>
              <a:rPr lang="de-DE" sz="2000" dirty="0" err="1">
                <a:solidFill>
                  <a:prstClr val="black"/>
                </a:solidFill>
                <a:latin typeface="Calibri"/>
              </a:rPr>
              <a:t>paper</a:t>
            </a:r>
            <a:r>
              <a:rPr lang="de-DE" sz="2000" dirty="0">
                <a:solidFill>
                  <a:prstClr val="black"/>
                </a:solidFill>
                <a:latin typeface="Calibri"/>
              </a:rPr>
              <a:t>:</a:t>
            </a:r>
          </a:p>
          <a:p>
            <a:pPr defTabSz="914186" fontAlgn="auto">
              <a:spcBef>
                <a:spcPts val="0"/>
              </a:spcBef>
              <a:spcAft>
                <a:spcPts val="0"/>
              </a:spcAft>
            </a:pPr>
            <a:r>
              <a:rPr lang="de-DE" sz="2000" dirty="0" err="1">
                <a:solidFill>
                  <a:prstClr val="black"/>
                </a:solidFill>
                <a:latin typeface="Calibri"/>
              </a:rPr>
              <a:t>Hutton</a:t>
            </a:r>
            <a:r>
              <a:rPr lang="de-DE" sz="2000" dirty="0">
                <a:solidFill>
                  <a:prstClr val="black"/>
                </a:solidFill>
                <a:latin typeface="Calibri"/>
              </a:rPr>
              <a:t> B, </a:t>
            </a:r>
            <a:r>
              <a:rPr lang="de-DE" sz="2000" dirty="0" err="1">
                <a:solidFill>
                  <a:prstClr val="black"/>
                </a:solidFill>
                <a:latin typeface="Calibri"/>
              </a:rPr>
              <a:t>Salanti</a:t>
            </a:r>
            <a:r>
              <a:rPr lang="de-DE" sz="2000" dirty="0">
                <a:solidFill>
                  <a:prstClr val="black"/>
                </a:solidFill>
                <a:latin typeface="Calibri"/>
              </a:rPr>
              <a:t> G, Caldwell DM, </a:t>
            </a:r>
            <a:r>
              <a:rPr lang="de-DE" sz="2000" dirty="0" err="1">
                <a:solidFill>
                  <a:prstClr val="black"/>
                </a:solidFill>
                <a:latin typeface="Calibri"/>
              </a:rPr>
              <a:t>Chaimani</a:t>
            </a:r>
            <a:r>
              <a:rPr lang="de-DE" sz="2000" dirty="0">
                <a:solidFill>
                  <a:prstClr val="black"/>
                </a:solidFill>
                <a:latin typeface="Calibri"/>
              </a:rPr>
              <a:t> A, Schmid CH, Cameron C, </a:t>
            </a:r>
            <a:r>
              <a:rPr lang="de-DE" sz="2000" dirty="0" err="1">
                <a:solidFill>
                  <a:prstClr val="black"/>
                </a:solidFill>
                <a:latin typeface="Calibri"/>
              </a:rPr>
              <a:t>Ioannidis</a:t>
            </a:r>
            <a:r>
              <a:rPr lang="de-DE" sz="2000" dirty="0">
                <a:solidFill>
                  <a:prstClr val="black"/>
                </a:solidFill>
                <a:latin typeface="Calibri"/>
              </a:rPr>
              <a:t> JP, Straus S, </a:t>
            </a:r>
            <a:r>
              <a:rPr lang="de-DE" sz="2000" dirty="0" err="1">
                <a:solidFill>
                  <a:prstClr val="black"/>
                </a:solidFill>
                <a:latin typeface="Calibri"/>
              </a:rPr>
              <a:t>Thorlund</a:t>
            </a:r>
            <a:r>
              <a:rPr lang="de-DE" sz="2000" dirty="0">
                <a:solidFill>
                  <a:prstClr val="black"/>
                </a:solidFill>
                <a:latin typeface="Calibri"/>
              </a:rPr>
              <a:t> K, Jansen JP, </a:t>
            </a:r>
            <a:r>
              <a:rPr lang="de-DE" sz="2000" dirty="0" err="1">
                <a:solidFill>
                  <a:prstClr val="black"/>
                </a:solidFill>
                <a:latin typeface="Calibri"/>
              </a:rPr>
              <a:t>Mulrow</a:t>
            </a:r>
            <a:r>
              <a:rPr lang="de-DE" sz="2000" dirty="0">
                <a:solidFill>
                  <a:prstClr val="black"/>
                </a:solidFill>
                <a:latin typeface="Calibri"/>
              </a:rPr>
              <a:t> C, Catalá-López F, </a:t>
            </a:r>
            <a:r>
              <a:rPr lang="de-DE" sz="2000" dirty="0" err="1">
                <a:solidFill>
                  <a:prstClr val="black"/>
                </a:solidFill>
                <a:latin typeface="Calibri"/>
              </a:rPr>
              <a:t>Gøtzsche</a:t>
            </a:r>
            <a:r>
              <a:rPr lang="de-DE" sz="2000" dirty="0">
                <a:solidFill>
                  <a:prstClr val="black"/>
                </a:solidFill>
                <a:latin typeface="Calibri"/>
              </a:rPr>
              <a:t> PC, </a:t>
            </a:r>
            <a:r>
              <a:rPr lang="de-DE" sz="2000" dirty="0" err="1">
                <a:solidFill>
                  <a:prstClr val="black"/>
                </a:solidFill>
                <a:latin typeface="Calibri"/>
              </a:rPr>
              <a:t>Dickersin</a:t>
            </a:r>
            <a:r>
              <a:rPr lang="de-DE" sz="2000" dirty="0">
                <a:solidFill>
                  <a:prstClr val="black"/>
                </a:solidFill>
                <a:latin typeface="Calibri"/>
              </a:rPr>
              <a:t> K, </a:t>
            </a:r>
            <a:r>
              <a:rPr lang="de-DE" sz="2000" dirty="0" err="1">
                <a:solidFill>
                  <a:prstClr val="black"/>
                </a:solidFill>
                <a:latin typeface="Calibri"/>
              </a:rPr>
              <a:t>Boutron</a:t>
            </a:r>
            <a:r>
              <a:rPr lang="de-DE" sz="2000" dirty="0">
                <a:solidFill>
                  <a:prstClr val="black"/>
                </a:solidFill>
                <a:latin typeface="Calibri"/>
              </a:rPr>
              <a:t> I, Altman DG, </a:t>
            </a:r>
            <a:r>
              <a:rPr lang="de-DE" sz="2000" dirty="0" err="1">
                <a:solidFill>
                  <a:prstClr val="black"/>
                </a:solidFill>
                <a:latin typeface="Calibri"/>
              </a:rPr>
              <a:t>Moher</a:t>
            </a:r>
            <a:r>
              <a:rPr lang="de-DE" sz="2000" dirty="0">
                <a:solidFill>
                  <a:prstClr val="black"/>
                </a:solidFill>
                <a:latin typeface="Calibri"/>
              </a:rPr>
              <a:t> D. The PRISMA Extension Statement </a:t>
            </a:r>
            <a:r>
              <a:rPr lang="de-DE" sz="2000" dirty="0" err="1">
                <a:solidFill>
                  <a:prstClr val="black"/>
                </a:solidFill>
                <a:latin typeface="Calibri"/>
              </a:rPr>
              <a:t>for</a:t>
            </a:r>
            <a:r>
              <a:rPr lang="de-DE" sz="2000" dirty="0">
                <a:solidFill>
                  <a:prstClr val="black"/>
                </a:solidFill>
                <a:latin typeface="Calibri"/>
              </a:rPr>
              <a:t> Reporting </a:t>
            </a:r>
            <a:r>
              <a:rPr lang="de-DE" sz="2000" dirty="0" err="1">
                <a:solidFill>
                  <a:prstClr val="black"/>
                </a:solidFill>
                <a:latin typeface="Calibri"/>
              </a:rPr>
              <a:t>of</a:t>
            </a:r>
            <a:r>
              <a:rPr lang="de-DE" sz="2000" dirty="0">
                <a:solidFill>
                  <a:prstClr val="black"/>
                </a:solidFill>
                <a:latin typeface="Calibri"/>
              </a:rPr>
              <a:t> </a:t>
            </a:r>
            <a:r>
              <a:rPr lang="de-DE" sz="2000" dirty="0" err="1">
                <a:solidFill>
                  <a:prstClr val="black"/>
                </a:solidFill>
                <a:latin typeface="Calibri"/>
              </a:rPr>
              <a:t>Systematic</a:t>
            </a:r>
            <a:r>
              <a:rPr lang="de-DE" sz="2000" dirty="0">
                <a:solidFill>
                  <a:prstClr val="black"/>
                </a:solidFill>
                <a:latin typeface="Calibri"/>
              </a:rPr>
              <a:t> Reviews </a:t>
            </a:r>
            <a:r>
              <a:rPr lang="de-DE" sz="2000" dirty="0" err="1">
                <a:solidFill>
                  <a:prstClr val="black"/>
                </a:solidFill>
                <a:latin typeface="Calibri"/>
              </a:rPr>
              <a:t>Incorporating</a:t>
            </a:r>
            <a:r>
              <a:rPr lang="de-DE" sz="2000" dirty="0">
                <a:solidFill>
                  <a:prstClr val="black"/>
                </a:solidFill>
                <a:latin typeface="Calibri"/>
              </a:rPr>
              <a:t> Network Meta-</a:t>
            </a:r>
            <a:r>
              <a:rPr lang="de-DE" sz="2000" dirty="0" err="1">
                <a:solidFill>
                  <a:prstClr val="black"/>
                </a:solidFill>
                <a:latin typeface="Calibri"/>
              </a:rPr>
              <a:t>analyses</a:t>
            </a:r>
            <a:r>
              <a:rPr lang="de-DE" sz="2000" dirty="0">
                <a:solidFill>
                  <a:prstClr val="black"/>
                </a:solidFill>
                <a:latin typeface="Calibri"/>
              </a:rPr>
              <a:t> </a:t>
            </a:r>
            <a:r>
              <a:rPr lang="de-DE" sz="2000" dirty="0" err="1">
                <a:solidFill>
                  <a:prstClr val="black"/>
                </a:solidFill>
                <a:latin typeface="Calibri"/>
              </a:rPr>
              <a:t>of</a:t>
            </a:r>
            <a:r>
              <a:rPr lang="de-DE" sz="2000" dirty="0">
                <a:solidFill>
                  <a:prstClr val="black"/>
                </a:solidFill>
                <a:latin typeface="Calibri"/>
              </a:rPr>
              <a:t> </a:t>
            </a:r>
            <a:r>
              <a:rPr lang="de-DE" sz="2000" dirty="0" err="1">
                <a:solidFill>
                  <a:prstClr val="black"/>
                </a:solidFill>
                <a:latin typeface="Calibri"/>
              </a:rPr>
              <a:t>Health</a:t>
            </a:r>
            <a:r>
              <a:rPr lang="de-DE" sz="2000" dirty="0">
                <a:solidFill>
                  <a:prstClr val="black"/>
                </a:solidFill>
                <a:latin typeface="Calibri"/>
              </a:rPr>
              <a:t> Care </a:t>
            </a:r>
            <a:r>
              <a:rPr lang="de-DE" sz="2000" dirty="0" err="1">
                <a:solidFill>
                  <a:prstClr val="black"/>
                </a:solidFill>
                <a:latin typeface="Calibri"/>
              </a:rPr>
              <a:t>Interventions</a:t>
            </a:r>
            <a:r>
              <a:rPr lang="de-DE" sz="2000" dirty="0">
                <a:solidFill>
                  <a:prstClr val="black"/>
                </a:solidFill>
                <a:latin typeface="Calibri"/>
              </a:rPr>
              <a:t>: Checklist </a:t>
            </a:r>
            <a:r>
              <a:rPr lang="de-DE" sz="2000" dirty="0" err="1">
                <a:solidFill>
                  <a:prstClr val="black"/>
                </a:solidFill>
                <a:latin typeface="Calibri"/>
              </a:rPr>
              <a:t>and</a:t>
            </a:r>
            <a:r>
              <a:rPr lang="de-DE" sz="2000" dirty="0">
                <a:solidFill>
                  <a:prstClr val="black"/>
                </a:solidFill>
                <a:latin typeface="Calibri"/>
              </a:rPr>
              <a:t> </a:t>
            </a:r>
            <a:r>
              <a:rPr lang="de-DE" sz="2000" dirty="0" err="1">
                <a:solidFill>
                  <a:prstClr val="black"/>
                </a:solidFill>
                <a:latin typeface="Calibri"/>
              </a:rPr>
              <a:t>Explanations</a:t>
            </a:r>
            <a:r>
              <a:rPr lang="de-DE" sz="2000" dirty="0">
                <a:solidFill>
                  <a:prstClr val="black"/>
                </a:solidFill>
                <a:latin typeface="Calibri"/>
              </a:rPr>
              <a:t>. Ann Intern Med. 2015;162(11):777-784</a:t>
            </a:r>
            <a:r>
              <a:rPr lang="de-DE" dirty="0">
                <a:solidFill>
                  <a:prstClr val="black"/>
                </a:solidFill>
                <a:latin typeface="Calibri"/>
              </a:rPr>
              <a:t>.</a:t>
            </a:r>
          </a:p>
        </p:txBody>
      </p:sp>
    </p:spTree>
    <p:extLst>
      <p:ext uri="{BB962C8B-B14F-4D97-AF65-F5344CB8AC3E}">
        <p14:creationId xmlns:p14="http://schemas.microsoft.com/office/powerpoint/2010/main" val="343943807"/>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Rectangle 2"/>
          <p:cNvSpPr>
            <a:spLocks noGrp="1" noChangeArrowheads="1"/>
          </p:cNvSpPr>
          <p:nvPr>
            <p:ph type="title"/>
          </p:nvPr>
        </p:nvSpPr>
        <p:spPr/>
        <p:txBody>
          <a:bodyPr/>
          <a:lstStyle/>
          <a:p>
            <a:pPr eaLnBrk="1" hangingPunct="1"/>
            <a:r>
              <a:rPr lang="de-AT" dirty="0" smtClean="0"/>
              <a:t>Richtlinien und Empfehlungen</a:t>
            </a:r>
          </a:p>
        </p:txBody>
      </p:sp>
      <p:sp>
        <p:nvSpPr>
          <p:cNvPr id="37894" name="Rectangle 3"/>
          <p:cNvSpPr>
            <a:spLocks noGrp="1" noChangeArrowheads="1"/>
          </p:cNvSpPr>
          <p:nvPr>
            <p:ph idx="1"/>
          </p:nvPr>
        </p:nvSpPr>
        <p:spPr/>
        <p:txBody>
          <a:bodyPr/>
          <a:lstStyle/>
          <a:p>
            <a:pPr eaLnBrk="1" hangingPunct="1"/>
            <a:r>
              <a:rPr lang="en-GB" sz="2400" b="1" dirty="0" err="1" smtClean="0"/>
              <a:t>Deklaration</a:t>
            </a:r>
            <a:r>
              <a:rPr lang="en-GB" sz="2400" b="1" dirty="0" smtClean="0"/>
              <a:t> von Helsinki (World Medical Association)</a:t>
            </a:r>
          </a:p>
          <a:p>
            <a:pPr marL="15875"/>
            <a:r>
              <a:rPr lang="de-AT" sz="2400" dirty="0" smtClean="0"/>
              <a:t>Ethische Gesichtspunkte</a:t>
            </a:r>
          </a:p>
          <a:p>
            <a:pPr eaLnBrk="1" hangingPunct="1"/>
            <a:r>
              <a:rPr lang="de-AT" sz="2400" b="1" dirty="0" smtClean="0"/>
              <a:t>GCP ... </a:t>
            </a:r>
            <a:r>
              <a:rPr lang="de-AT" sz="2400" b="1" dirty="0" err="1" smtClean="0"/>
              <a:t>Good</a:t>
            </a:r>
            <a:r>
              <a:rPr lang="de-AT" sz="2400" b="1" dirty="0" smtClean="0"/>
              <a:t> Clinical Practice</a:t>
            </a:r>
            <a:r>
              <a:rPr lang="de-AT" sz="2400" dirty="0" smtClean="0"/>
              <a:t> </a:t>
            </a:r>
          </a:p>
          <a:p>
            <a:pPr lvl="1" eaLnBrk="1" hangingPunct="1"/>
            <a:r>
              <a:rPr lang="de-AT" sz="2000" dirty="0" smtClean="0"/>
              <a:t>International anerkannte formale Kriterien</a:t>
            </a:r>
          </a:p>
          <a:p>
            <a:pPr lvl="1" eaLnBrk="1" hangingPunct="1"/>
            <a:endParaRPr lang="de-AT" sz="1000" dirty="0" smtClean="0"/>
          </a:p>
          <a:p>
            <a:pPr eaLnBrk="1" hangingPunct="1"/>
            <a:r>
              <a:rPr lang="de-AT" sz="2400" b="1" dirty="0" smtClean="0"/>
              <a:t>ICH … International </a:t>
            </a:r>
            <a:r>
              <a:rPr lang="de-AT" sz="2400" b="1" dirty="0" err="1" smtClean="0"/>
              <a:t>Committee</a:t>
            </a:r>
            <a:r>
              <a:rPr lang="de-AT" sz="2400" b="1" dirty="0" smtClean="0"/>
              <a:t> on </a:t>
            </a:r>
            <a:r>
              <a:rPr lang="de-AT" sz="2400" b="1" dirty="0" err="1" smtClean="0"/>
              <a:t>Harmonization</a:t>
            </a:r>
            <a:endParaRPr lang="de-AT" sz="2400" b="1" dirty="0" smtClean="0"/>
          </a:p>
          <a:p>
            <a:pPr lvl="1" eaLnBrk="1" hangingPunct="1"/>
            <a:r>
              <a:rPr lang="de-AT" sz="2000" dirty="0" smtClean="0"/>
              <a:t>Ergänzt durch nationale Gesetzgebung (z.B. Arzneimittelgesetz)</a:t>
            </a:r>
          </a:p>
          <a:p>
            <a:pPr lvl="1" eaLnBrk="1" hangingPunct="1"/>
            <a:endParaRPr lang="de-AT" sz="1000" dirty="0" smtClean="0"/>
          </a:p>
          <a:p>
            <a:pPr eaLnBrk="1" hangingPunct="1"/>
            <a:r>
              <a:rPr lang="de-AT" sz="2400" b="1" dirty="0" err="1" smtClean="0"/>
              <a:t>Consort</a:t>
            </a:r>
            <a:r>
              <a:rPr lang="de-AT" sz="2400" b="1" dirty="0" smtClean="0"/>
              <a:t>-Richtlinien </a:t>
            </a:r>
          </a:p>
          <a:p>
            <a:pPr lvl="1" eaLnBrk="1" hangingPunct="1"/>
            <a:r>
              <a:rPr lang="de-AT" sz="2000" dirty="0" smtClean="0"/>
              <a:t>Studienberichterstellung </a:t>
            </a:r>
          </a:p>
          <a:p>
            <a:pPr eaLnBrk="1" hangingPunct="1"/>
            <a:endParaRPr lang="de-AT" dirty="0" smtClean="0"/>
          </a:p>
        </p:txBody>
      </p:sp>
      <p:sp>
        <p:nvSpPr>
          <p:cNvPr id="7" name="Fußzeilenplatzhalter 4"/>
          <p:cNvSpPr>
            <a:spLocks noGrp="1"/>
          </p:cNvSpPr>
          <p:nvPr>
            <p:ph type="ftr" sz="quarter" idx="11"/>
          </p:nvPr>
        </p:nvSpPr>
        <p:spPr/>
        <p:txBody>
          <a:bodyPr/>
          <a:lstStyle/>
          <a:p>
            <a:r>
              <a:rPr lang="de-DE" altLang="en-US" dirty="0"/>
              <a:t>hanno.ulmer@i-med.ac.at</a:t>
            </a:r>
          </a:p>
        </p:txBody>
      </p:sp>
      <p:sp>
        <p:nvSpPr>
          <p:cNvPr id="37892" name="Foliennummernplatzhalter 5"/>
          <p:cNvSpPr>
            <a:spLocks noGrp="1"/>
          </p:cNvSpPr>
          <p:nvPr>
            <p:ph type="sldNum" sz="quarter" idx="12"/>
          </p:nvPr>
        </p:nvSpPr>
        <p:spPr>
          <a:noFill/>
        </p:spPr>
        <p:txBody>
          <a:bodyPr/>
          <a:lstStyle/>
          <a:p>
            <a:fld id="{812D84E8-130D-4B5A-8324-96344EA1C883}" type="slidenum">
              <a:rPr lang="de-DE"/>
              <a:pPr/>
              <a:t>412</a:t>
            </a:fld>
            <a:endParaRPr lang="de-DE"/>
          </a:p>
        </p:txBody>
      </p:sp>
      <p:sp>
        <p:nvSpPr>
          <p:cNvPr id="6" name="Datumsplatzhalter 5"/>
          <p:cNvSpPr>
            <a:spLocks noGrp="1"/>
          </p:cNvSpPr>
          <p:nvPr>
            <p:ph type="dt" sz="half" idx="10"/>
          </p:nvPr>
        </p:nvSpPr>
        <p:spPr/>
        <p:txBody>
          <a:bodyPr/>
          <a:lstStyle/>
          <a:p>
            <a:r>
              <a:rPr lang="en-US" smtClean="0"/>
              <a:t>Modul 2.02</a:t>
            </a:r>
            <a:endParaRPr lang="de-DE" altLang="en-US" dirty="0"/>
          </a:p>
        </p:txBody>
      </p:sp>
    </p:spTree>
  </p:cSld>
  <p:clrMapOvr>
    <a:masterClrMapping/>
  </p:clrMapOvr>
  <p:transition/>
  <p:timing>
    <p:tnLst>
      <p:par>
        <p:cTn id="1" dur="indefinite" restart="never" nodeType="tmRoot"/>
      </p:par>
    </p:tnLst>
  </p:timing>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el 1"/>
          <p:cNvSpPr>
            <a:spLocks noGrp="1"/>
          </p:cNvSpPr>
          <p:nvPr>
            <p:ph type="title" idx="4294967295"/>
          </p:nvPr>
        </p:nvSpPr>
        <p:spPr/>
        <p:txBody>
          <a:bodyPr anchor="ctr"/>
          <a:lstStyle/>
          <a:p>
            <a:pPr eaLnBrk="1" hangingPunct="1"/>
            <a:r>
              <a:rPr lang="de-DE" smtClean="0"/>
              <a:t>Deklaration von Helsinki</a:t>
            </a:r>
          </a:p>
        </p:txBody>
      </p:sp>
      <p:sp>
        <p:nvSpPr>
          <p:cNvPr id="7171" name="Inhaltsplatzhalter 2"/>
          <p:cNvSpPr>
            <a:spLocks noGrp="1"/>
          </p:cNvSpPr>
          <p:nvPr>
            <p:ph idx="4294967295"/>
          </p:nvPr>
        </p:nvSpPr>
        <p:spPr/>
        <p:txBody>
          <a:bodyPr/>
          <a:lstStyle/>
          <a:p>
            <a:pPr eaLnBrk="1" hangingPunct="1"/>
            <a:r>
              <a:rPr lang="de-DE" smtClean="0"/>
              <a:t>Regelt seit 1964 ethische Prinzipien für die medizinische Forschung am Menschen</a:t>
            </a:r>
          </a:p>
          <a:p>
            <a:pPr eaLnBrk="1" hangingPunct="1"/>
            <a:r>
              <a:rPr lang="de-DE" smtClean="0"/>
              <a:t>Revision 1983, 1989, 1996, 2000</a:t>
            </a:r>
          </a:p>
          <a:p>
            <a:pPr lvl="1" eaLnBrk="1" hangingPunct="1"/>
            <a:r>
              <a:rPr lang="de-DE" smtClean="0"/>
              <a:t>Seit 2000 (52. Generalversammlung, Edinburgh)</a:t>
            </a:r>
          </a:p>
          <a:p>
            <a:pPr eaLnBrk="1" hangingPunct="1"/>
            <a:r>
              <a:rPr lang="de-DE" sz="1400" smtClean="0"/>
              <a:t>		Einleitung (Abschnitt 1-9)</a:t>
            </a:r>
          </a:p>
          <a:p>
            <a:pPr eaLnBrk="1" hangingPunct="1"/>
            <a:r>
              <a:rPr lang="de-DE" sz="1400" smtClean="0"/>
              <a:t>		Allgemeine Grundsätze für jede Art von medizinischer Forschung 			(Abschnitt 10-27)</a:t>
            </a:r>
          </a:p>
          <a:p>
            <a:pPr eaLnBrk="1" hangingPunct="1"/>
            <a:r>
              <a:rPr lang="de-DE" sz="1400" smtClean="0"/>
              <a:t>		Grundsätze für die medizinische Forschung  in Verbindung mit ärztlicher 		Versorgung  (Abschnitt 28-32)</a:t>
            </a:r>
          </a:p>
          <a:p>
            <a:pPr eaLnBrk="1" hangingPunct="1">
              <a:buFont typeface="Wingdings" pitchFamily="2" charset="2"/>
              <a:buNone/>
            </a:pPr>
            <a:endParaRPr lang="de-DE" sz="1400" smtClean="0"/>
          </a:p>
          <a:p>
            <a:pPr eaLnBrk="1" hangingPunct="1">
              <a:buFont typeface="Wingdings" pitchFamily="2" charset="2"/>
              <a:buNone/>
            </a:pPr>
            <a:r>
              <a:rPr lang="de-DE" sz="1400" smtClean="0"/>
              <a:t>		Download: World Medical Association: http://www.wma.net</a:t>
            </a:r>
          </a:p>
          <a:p>
            <a:pPr eaLnBrk="1" hangingPunct="1">
              <a:buFont typeface="Wingdings" pitchFamily="2" charset="2"/>
              <a:buNone/>
            </a:pPr>
            <a:r>
              <a:rPr lang="de-DE" sz="1400" smtClean="0"/>
              <a:t>		Inoffizielle Übersetzung: http://www.bundesaerztekammer.de</a:t>
            </a:r>
          </a:p>
          <a:p>
            <a:pPr lvl="2" eaLnBrk="1" hangingPunct="1"/>
            <a:endParaRPr lang="de-DE" sz="1400" smtClean="0"/>
          </a:p>
        </p:txBody>
      </p:sp>
      <p:sp>
        <p:nvSpPr>
          <p:cNvPr id="4" name="Fußzeilenplatzhalter 3"/>
          <p:cNvSpPr txBox="1">
            <a:spLocks noGrp="1"/>
          </p:cNvSpPr>
          <p:nvPr/>
        </p:nvSpPr>
        <p:spPr>
          <a:xfrm>
            <a:off x="3124200" y="6356350"/>
            <a:ext cx="2895600" cy="365125"/>
          </a:xfrm>
          <a:prstGeom prst="rect">
            <a:avLst/>
          </a:prstGeom>
          <a:noFill/>
        </p:spPr>
        <p:txBody>
          <a:bodyPr anchor="ctr"/>
          <a:lstStyle/>
          <a:p>
            <a:pPr algn="ctr">
              <a:defRPr/>
            </a:pPr>
            <a:r>
              <a:rPr lang="de-DE" altLang="en-US" sz="1200" dirty="0">
                <a:solidFill>
                  <a:schemeClr val="tx1">
                    <a:tint val="75000"/>
                  </a:schemeClr>
                </a:solidFill>
              </a:rPr>
              <a:t>hanno.ulmer@i-med.ac.at</a:t>
            </a:r>
          </a:p>
        </p:txBody>
      </p:sp>
      <p:sp>
        <p:nvSpPr>
          <p:cNvPr id="5" name="Foliennummernplatzhalter 5"/>
          <p:cNvSpPr txBox="1">
            <a:spLocks noGrp="1"/>
          </p:cNvSpPr>
          <p:nvPr/>
        </p:nvSpPr>
        <p:spPr>
          <a:xfrm>
            <a:off x="6553200" y="6356350"/>
            <a:ext cx="2133600" cy="365125"/>
          </a:xfrm>
          <a:prstGeom prst="rect">
            <a:avLst/>
          </a:prstGeom>
          <a:noFill/>
        </p:spPr>
        <p:txBody>
          <a:bodyPr anchor="ctr"/>
          <a:lstStyle/>
          <a:p>
            <a:pPr algn="r">
              <a:defRPr/>
            </a:pPr>
            <a:fld id="{89AC415E-9217-42C7-9D51-CCAF5CAC64B7}" type="slidenum">
              <a:rPr lang="en-US" sz="1200">
                <a:solidFill>
                  <a:schemeClr val="tx1">
                    <a:tint val="75000"/>
                  </a:schemeClr>
                </a:solidFill>
              </a:rPr>
              <a:pPr algn="r">
                <a:defRPr/>
              </a:pPr>
              <a:t>413</a:t>
            </a:fld>
            <a:endParaRPr lang="en-US" sz="1200" dirty="0">
              <a:solidFill>
                <a:schemeClr val="tx1">
                  <a:tint val="75000"/>
                </a:schemeClr>
              </a:solidFill>
            </a:endParaRPr>
          </a:p>
        </p:txBody>
      </p:sp>
      <p:sp>
        <p:nvSpPr>
          <p:cNvPr id="6" name="Datumsplatzhalter 3"/>
          <p:cNvSpPr>
            <a:spLocks noGrp="1"/>
          </p:cNvSpPr>
          <p:nvPr>
            <p:ph type="dt" sz="half" idx="10"/>
          </p:nvPr>
        </p:nvSpPr>
        <p:spPr>
          <a:xfrm>
            <a:off x="457200" y="6243638"/>
            <a:ext cx="2133600" cy="457200"/>
          </a:xfrm>
        </p:spPr>
        <p:txBody>
          <a:bodyPr/>
          <a:lstStyle/>
          <a:p>
            <a:fld id="{F1454982-5EB1-413B-A022-133CEC522FF4}" type="datetime1">
              <a:rPr lang="de-AT"/>
              <a:pPr/>
              <a:t>18.06.2021</a:t>
            </a:fld>
            <a:endParaRPr lang="de-DE" altLang="en-US" dirty="0"/>
          </a:p>
        </p:txBody>
      </p:sp>
    </p:spTree>
  </p:cSld>
  <p:clrMapOvr>
    <a:masterClrMapping/>
  </p:clrMapOvr>
  <p:timing>
    <p:tnLst>
      <p:par>
        <p:cTn id="1" dur="indefinite" restart="never" nodeType="tmRoot"/>
      </p:par>
    </p:tn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a:spLocks noGrp="1"/>
          </p:cNvSpPr>
          <p:nvPr>
            <p:ph type="title" idx="4294967295"/>
          </p:nvPr>
        </p:nvSpPr>
        <p:spPr/>
        <p:txBody>
          <a:bodyPr anchor="ctr"/>
          <a:lstStyle/>
          <a:p>
            <a:pPr eaLnBrk="1" hangingPunct="1"/>
            <a:r>
              <a:rPr lang="de-DE" sz="3200" smtClean="0"/>
              <a:t>Deklaration von Helsinki</a:t>
            </a:r>
            <a:br>
              <a:rPr lang="de-DE" sz="3200" smtClean="0"/>
            </a:br>
            <a:r>
              <a:rPr lang="de-DE" sz="3200" smtClean="0"/>
              <a:t>   Auszug</a:t>
            </a:r>
          </a:p>
        </p:txBody>
      </p:sp>
      <p:sp>
        <p:nvSpPr>
          <p:cNvPr id="9219" name="Inhaltsplatzhalter 2"/>
          <p:cNvSpPr>
            <a:spLocks noGrp="1"/>
          </p:cNvSpPr>
          <p:nvPr>
            <p:ph idx="4294967295"/>
          </p:nvPr>
        </p:nvSpPr>
        <p:spPr/>
        <p:txBody>
          <a:bodyPr/>
          <a:lstStyle/>
          <a:p>
            <a:pPr eaLnBrk="1" hangingPunct="1"/>
            <a:r>
              <a:rPr lang="de-DE" sz="2000" smtClean="0"/>
              <a:t>Ethische Grundsätze als Leitlinie für Personen, die in der medizinischen Forschung am Menschen tätig sind, incl identifizierbaren menschlichen Daten und Materialien</a:t>
            </a:r>
          </a:p>
          <a:p>
            <a:pPr eaLnBrk="1" hangingPunct="1"/>
            <a:r>
              <a:rPr lang="de-DE" sz="2000" smtClean="0"/>
              <a:t>Forschung muss allgemein anerkannten wissenschaftlichen Grundsätzen entsprechen</a:t>
            </a:r>
          </a:p>
          <a:p>
            <a:pPr eaLnBrk="1" hangingPunct="1"/>
            <a:r>
              <a:rPr lang="de-DE" sz="2000" smtClean="0"/>
              <a:t>Anlegen eines Versuchsprotokoll, der Ethikkommission vorlegen</a:t>
            </a:r>
          </a:p>
          <a:p>
            <a:pPr eaLnBrk="1" hangingPunct="1"/>
            <a:r>
              <a:rPr lang="de-DE" sz="2000" smtClean="0"/>
              <a:t>Überwachung der laufenden Versuche durch die Ethikkommission</a:t>
            </a:r>
          </a:p>
        </p:txBody>
      </p:sp>
      <p:sp>
        <p:nvSpPr>
          <p:cNvPr id="4" name="Fußzeilenplatzhalter 3"/>
          <p:cNvSpPr txBox="1">
            <a:spLocks noGrp="1"/>
          </p:cNvSpPr>
          <p:nvPr/>
        </p:nvSpPr>
        <p:spPr>
          <a:xfrm>
            <a:off x="3124200" y="6356350"/>
            <a:ext cx="2895600" cy="365125"/>
          </a:xfrm>
          <a:prstGeom prst="rect">
            <a:avLst/>
          </a:prstGeom>
          <a:noFill/>
        </p:spPr>
        <p:txBody>
          <a:bodyPr anchor="ctr"/>
          <a:lstStyle/>
          <a:p>
            <a:pPr algn="ctr">
              <a:defRPr/>
            </a:pPr>
            <a:r>
              <a:rPr lang="de-DE" altLang="en-US" sz="1200" dirty="0">
                <a:solidFill>
                  <a:schemeClr val="tx1">
                    <a:tint val="75000"/>
                  </a:schemeClr>
                </a:solidFill>
              </a:rPr>
              <a:t>hanno.ulmer@i-med.ac.at</a:t>
            </a:r>
          </a:p>
        </p:txBody>
      </p:sp>
      <p:sp>
        <p:nvSpPr>
          <p:cNvPr id="5" name="Foliennummernplatzhalter 5"/>
          <p:cNvSpPr txBox="1">
            <a:spLocks noGrp="1"/>
          </p:cNvSpPr>
          <p:nvPr/>
        </p:nvSpPr>
        <p:spPr>
          <a:xfrm>
            <a:off x="6553200" y="6356350"/>
            <a:ext cx="2133600" cy="365125"/>
          </a:xfrm>
          <a:prstGeom prst="rect">
            <a:avLst/>
          </a:prstGeom>
          <a:noFill/>
        </p:spPr>
        <p:txBody>
          <a:bodyPr anchor="ctr"/>
          <a:lstStyle/>
          <a:p>
            <a:pPr algn="r">
              <a:defRPr/>
            </a:pPr>
            <a:fld id="{89AC415E-9217-42C7-9D51-CCAF5CAC64B7}" type="slidenum">
              <a:rPr lang="en-US" sz="1200">
                <a:solidFill>
                  <a:schemeClr val="tx1">
                    <a:tint val="75000"/>
                  </a:schemeClr>
                </a:solidFill>
              </a:rPr>
              <a:pPr algn="r">
                <a:defRPr/>
              </a:pPr>
              <a:t>414</a:t>
            </a:fld>
            <a:endParaRPr lang="en-US" sz="1200" dirty="0">
              <a:solidFill>
                <a:schemeClr val="tx1">
                  <a:tint val="75000"/>
                </a:schemeClr>
              </a:solidFill>
            </a:endParaRPr>
          </a:p>
        </p:txBody>
      </p:sp>
      <p:sp>
        <p:nvSpPr>
          <p:cNvPr id="6" name="Datumsplatzhalter 3"/>
          <p:cNvSpPr>
            <a:spLocks noGrp="1"/>
          </p:cNvSpPr>
          <p:nvPr>
            <p:ph type="dt" sz="half" idx="10"/>
          </p:nvPr>
        </p:nvSpPr>
        <p:spPr>
          <a:xfrm>
            <a:off x="457200" y="6243638"/>
            <a:ext cx="2133600" cy="457200"/>
          </a:xfrm>
        </p:spPr>
        <p:txBody>
          <a:bodyPr/>
          <a:lstStyle/>
          <a:p>
            <a:fld id="{F1454982-5EB1-413B-A022-133CEC522FF4}" type="datetime1">
              <a:rPr lang="de-AT"/>
              <a:pPr/>
              <a:t>18.06.2021</a:t>
            </a:fld>
            <a:endParaRPr lang="de-DE" altLang="en-US" dirty="0"/>
          </a:p>
        </p:txBody>
      </p:sp>
    </p:spTree>
  </p:cSld>
  <p:clrMapOvr>
    <a:masterClrMapping/>
  </p:clrMapOvr>
  <p:timing>
    <p:tnLst>
      <p:par>
        <p:cTn id="1" dur="indefinite" restart="never" nodeType="tmRoot"/>
      </p:par>
    </p:tnLst>
  </p:timing>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idx="4294967295"/>
          </p:nvPr>
        </p:nvSpPr>
        <p:spPr/>
        <p:txBody>
          <a:bodyPr anchor="ctr"/>
          <a:lstStyle/>
          <a:p>
            <a:pPr eaLnBrk="1" hangingPunct="1"/>
            <a:r>
              <a:rPr lang="de-DE" sz="3200" smtClean="0"/>
              <a:t>Deklaration von Helsinki</a:t>
            </a:r>
            <a:br>
              <a:rPr lang="de-DE" sz="3200" smtClean="0"/>
            </a:br>
            <a:r>
              <a:rPr lang="de-DE" sz="3200" smtClean="0"/>
              <a:t>   Auszug</a:t>
            </a:r>
          </a:p>
        </p:txBody>
      </p:sp>
      <p:sp>
        <p:nvSpPr>
          <p:cNvPr id="10243" name="Inhaltsplatzhalter 2"/>
          <p:cNvSpPr>
            <a:spLocks noGrp="1"/>
          </p:cNvSpPr>
          <p:nvPr>
            <p:ph idx="4294967295"/>
          </p:nvPr>
        </p:nvSpPr>
        <p:spPr/>
        <p:txBody>
          <a:bodyPr/>
          <a:lstStyle/>
          <a:p>
            <a:pPr eaLnBrk="1" hangingPunct="1"/>
            <a:r>
              <a:rPr lang="de-DE" smtClean="0"/>
              <a:t>Forscher muss Ethikkommission informieren über</a:t>
            </a:r>
          </a:p>
          <a:p>
            <a:pPr lvl="1" eaLnBrk="1" hangingPunct="1"/>
            <a:r>
              <a:rPr lang="de-DE" smtClean="0"/>
              <a:t>Finanzierung</a:t>
            </a:r>
          </a:p>
          <a:p>
            <a:pPr lvl="1" eaLnBrk="1" hangingPunct="1"/>
            <a:r>
              <a:rPr lang="de-DE" smtClean="0"/>
              <a:t>Sponsoren</a:t>
            </a:r>
          </a:p>
          <a:p>
            <a:pPr lvl="1" eaLnBrk="1" hangingPunct="1"/>
            <a:r>
              <a:rPr lang="de-DE" smtClean="0"/>
              <a:t>institutionelle Verbindungen</a:t>
            </a:r>
          </a:p>
          <a:p>
            <a:pPr lvl="1" eaLnBrk="1" hangingPunct="1"/>
            <a:r>
              <a:rPr lang="de-DE" smtClean="0"/>
              <a:t>potentielle Interessenskonflikte</a:t>
            </a:r>
          </a:p>
          <a:p>
            <a:pPr lvl="1" eaLnBrk="1" hangingPunct="1"/>
            <a:r>
              <a:rPr lang="de-DE" smtClean="0"/>
              <a:t>Anreize für Versuchspersonen </a:t>
            </a:r>
          </a:p>
        </p:txBody>
      </p:sp>
      <p:sp>
        <p:nvSpPr>
          <p:cNvPr id="4" name="Fußzeilenplatzhalter 3"/>
          <p:cNvSpPr txBox="1">
            <a:spLocks noGrp="1"/>
          </p:cNvSpPr>
          <p:nvPr/>
        </p:nvSpPr>
        <p:spPr>
          <a:xfrm>
            <a:off x="3124200" y="6356350"/>
            <a:ext cx="2895600" cy="365125"/>
          </a:xfrm>
          <a:prstGeom prst="rect">
            <a:avLst/>
          </a:prstGeom>
          <a:noFill/>
        </p:spPr>
        <p:txBody>
          <a:bodyPr anchor="ctr"/>
          <a:lstStyle/>
          <a:p>
            <a:pPr algn="ctr">
              <a:defRPr/>
            </a:pPr>
            <a:r>
              <a:rPr lang="de-DE" altLang="en-US" sz="1200" dirty="0">
                <a:solidFill>
                  <a:schemeClr val="tx1">
                    <a:tint val="75000"/>
                  </a:schemeClr>
                </a:solidFill>
              </a:rPr>
              <a:t>hanno.ulmer@i-med.ac.at</a:t>
            </a:r>
          </a:p>
        </p:txBody>
      </p:sp>
      <p:sp>
        <p:nvSpPr>
          <p:cNvPr id="5" name="Foliennummernplatzhalter 5"/>
          <p:cNvSpPr txBox="1">
            <a:spLocks noGrp="1"/>
          </p:cNvSpPr>
          <p:nvPr/>
        </p:nvSpPr>
        <p:spPr>
          <a:xfrm>
            <a:off x="6553200" y="6356350"/>
            <a:ext cx="2133600" cy="365125"/>
          </a:xfrm>
          <a:prstGeom prst="rect">
            <a:avLst/>
          </a:prstGeom>
          <a:noFill/>
        </p:spPr>
        <p:txBody>
          <a:bodyPr anchor="ctr"/>
          <a:lstStyle/>
          <a:p>
            <a:pPr algn="r">
              <a:defRPr/>
            </a:pPr>
            <a:fld id="{89AC415E-9217-42C7-9D51-CCAF5CAC64B7}" type="slidenum">
              <a:rPr lang="en-US" sz="1200">
                <a:solidFill>
                  <a:schemeClr val="tx1">
                    <a:tint val="75000"/>
                  </a:schemeClr>
                </a:solidFill>
              </a:rPr>
              <a:pPr algn="r">
                <a:defRPr/>
              </a:pPr>
              <a:t>415</a:t>
            </a:fld>
            <a:endParaRPr lang="en-US" sz="1200" dirty="0">
              <a:solidFill>
                <a:schemeClr val="tx1">
                  <a:tint val="75000"/>
                </a:schemeClr>
              </a:solidFill>
            </a:endParaRPr>
          </a:p>
        </p:txBody>
      </p:sp>
      <p:sp>
        <p:nvSpPr>
          <p:cNvPr id="6" name="Datumsplatzhalter 3"/>
          <p:cNvSpPr>
            <a:spLocks noGrp="1"/>
          </p:cNvSpPr>
          <p:nvPr>
            <p:ph type="dt" sz="half" idx="10"/>
          </p:nvPr>
        </p:nvSpPr>
        <p:spPr>
          <a:xfrm>
            <a:off x="457200" y="6243638"/>
            <a:ext cx="2133600" cy="457200"/>
          </a:xfrm>
        </p:spPr>
        <p:txBody>
          <a:bodyPr/>
          <a:lstStyle/>
          <a:p>
            <a:fld id="{F1454982-5EB1-413B-A022-133CEC522FF4}" type="datetime1">
              <a:rPr lang="de-AT"/>
              <a:pPr/>
              <a:t>18.06.2021</a:t>
            </a:fld>
            <a:endParaRPr lang="de-DE" altLang="en-US" dirty="0"/>
          </a:p>
        </p:txBody>
      </p:sp>
    </p:spTree>
  </p:cSld>
  <p:clrMapOvr>
    <a:masterClrMapping/>
  </p:clrMapOvr>
  <p:timing>
    <p:tnLst>
      <p:par>
        <p:cTn id="1" dur="indefinite" restart="never" nodeType="tmRoot"/>
      </p:par>
    </p:tn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p:cNvSpPr>
            <a:spLocks noGrp="1" noChangeArrowheads="1"/>
          </p:cNvSpPr>
          <p:nvPr>
            <p:ph type="title"/>
          </p:nvPr>
        </p:nvSpPr>
        <p:spPr/>
        <p:txBody>
          <a:bodyPr/>
          <a:lstStyle/>
          <a:p>
            <a:pPr eaLnBrk="1" hangingPunct="1"/>
            <a:r>
              <a:rPr lang="de-DE" sz="3200" smtClean="0"/>
              <a:t>International Conference of Harmonisation (ICH)</a:t>
            </a:r>
          </a:p>
        </p:txBody>
      </p:sp>
      <p:sp>
        <p:nvSpPr>
          <p:cNvPr id="15363" name="Rectangle 3"/>
          <p:cNvSpPr>
            <a:spLocks noGrp="1" noChangeArrowheads="1"/>
          </p:cNvSpPr>
          <p:nvPr>
            <p:ph type="body" idx="1"/>
          </p:nvPr>
        </p:nvSpPr>
        <p:spPr/>
        <p:txBody>
          <a:bodyPr/>
          <a:lstStyle/>
          <a:p>
            <a:pPr eaLnBrk="1" hangingPunct="1">
              <a:buFont typeface="Wingdings" pitchFamily="2" charset="2"/>
              <a:buNone/>
            </a:pPr>
            <a:r>
              <a:rPr lang="de-DE" smtClean="0"/>
              <a:t>Mitglieder:</a:t>
            </a:r>
          </a:p>
          <a:p>
            <a:pPr eaLnBrk="1" hangingPunct="1"/>
            <a:r>
              <a:rPr lang="de-DE" sz="2000" smtClean="0"/>
              <a:t>Kommission der Europäischen Gemeinschaft</a:t>
            </a:r>
          </a:p>
          <a:p>
            <a:pPr eaLnBrk="1" hangingPunct="1"/>
            <a:r>
              <a:rPr lang="de-DE" sz="2000" smtClean="0"/>
              <a:t>European Federation of Pharmaceutical Industries and Associations (EFPIA)</a:t>
            </a:r>
          </a:p>
          <a:p>
            <a:pPr eaLnBrk="1" hangingPunct="1"/>
            <a:r>
              <a:rPr lang="de-DE" sz="2000" smtClean="0"/>
              <a:t>Ministry of Health, Labor and Welfare (MHLW)</a:t>
            </a:r>
          </a:p>
          <a:p>
            <a:pPr eaLnBrk="1" hangingPunct="1"/>
            <a:r>
              <a:rPr lang="de-DE" sz="2000" smtClean="0"/>
              <a:t>Japan Pharmaceutical Manufactures Association (JPMA)</a:t>
            </a:r>
          </a:p>
          <a:p>
            <a:pPr eaLnBrk="1" hangingPunct="1"/>
            <a:r>
              <a:rPr lang="de-DE" sz="2000" smtClean="0"/>
              <a:t>US Food and Drug Administration (FDA)</a:t>
            </a:r>
          </a:p>
          <a:p>
            <a:pPr eaLnBrk="1" hangingPunct="1"/>
            <a:r>
              <a:rPr lang="de-DE" sz="2000" smtClean="0"/>
              <a:t>Pharmaceutical Research and Manufactures of America (PhRMA)</a:t>
            </a:r>
          </a:p>
          <a:p>
            <a:pPr eaLnBrk="1" hangingPunct="1">
              <a:buFont typeface="Wingdings" pitchFamily="2" charset="2"/>
              <a:buNone/>
            </a:pPr>
            <a:endParaRPr lang="de-DE" sz="2000" smtClean="0"/>
          </a:p>
          <a:p>
            <a:pPr eaLnBrk="1" hangingPunct="1">
              <a:buFont typeface="Wingdings" pitchFamily="2" charset="2"/>
              <a:buNone/>
            </a:pPr>
            <a:endParaRPr lang="de-DE" sz="2000" smtClean="0"/>
          </a:p>
        </p:txBody>
      </p:sp>
      <p:sp>
        <p:nvSpPr>
          <p:cNvPr id="4" name="Fußzeilenplatzhalter 3"/>
          <p:cNvSpPr txBox="1">
            <a:spLocks noGrp="1"/>
          </p:cNvSpPr>
          <p:nvPr/>
        </p:nvSpPr>
        <p:spPr>
          <a:xfrm>
            <a:off x="3124200" y="6356350"/>
            <a:ext cx="2895600" cy="365125"/>
          </a:xfrm>
          <a:prstGeom prst="rect">
            <a:avLst/>
          </a:prstGeom>
          <a:noFill/>
        </p:spPr>
        <p:txBody>
          <a:bodyPr anchor="ctr"/>
          <a:lstStyle/>
          <a:p>
            <a:pPr algn="ctr">
              <a:defRPr/>
            </a:pPr>
            <a:r>
              <a:rPr lang="de-DE" altLang="en-US" sz="1200" dirty="0">
                <a:solidFill>
                  <a:schemeClr val="tx1">
                    <a:tint val="75000"/>
                  </a:schemeClr>
                </a:solidFill>
              </a:rPr>
              <a:t>hanno.ulmer@i-med.ac.at</a:t>
            </a:r>
          </a:p>
        </p:txBody>
      </p:sp>
      <p:sp>
        <p:nvSpPr>
          <p:cNvPr id="5" name="Foliennummernplatzhalter 5"/>
          <p:cNvSpPr txBox="1">
            <a:spLocks noGrp="1"/>
          </p:cNvSpPr>
          <p:nvPr/>
        </p:nvSpPr>
        <p:spPr>
          <a:xfrm>
            <a:off x="6553200" y="6356350"/>
            <a:ext cx="2133600" cy="365125"/>
          </a:xfrm>
          <a:prstGeom prst="rect">
            <a:avLst/>
          </a:prstGeom>
          <a:noFill/>
        </p:spPr>
        <p:txBody>
          <a:bodyPr anchor="ctr"/>
          <a:lstStyle/>
          <a:p>
            <a:pPr algn="r">
              <a:defRPr/>
            </a:pPr>
            <a:fld id="{89AC415E-9217-42C7-9D51-CCAF5CAC64B7}" type="slidenum">
              <a:rPr lang="en-US" sz="1200">
                <a:solidFill>
                  <a:schemeClr val="tx1">
                    <a:tint val="75000"/>
                  </a:schemeClr>
                </a:solidFill>
              </a:rPr>
              <a:pPr algn="r">
                <a:defRPr/>
              </a:pPr>
              <a:t>416</a:t>
            </a:fld>
            <a:endParaRPr lang="en-US" sz="1200" dirty="0">
              <a:solidFill>
                <a:schemeClr val="tx1">
                  <a:tint val="75000"/>
                </a:schemeClr>
              </a:solidFill>
            </a:endParaRPr>
          </a:p>
        </p:txBody>
      </p:sp>
      <p:sp>
        <p:nvSpPr>
          <p:cNvPr id="6" name="Datumsplatzhalter 3"/>
          <p:cNvSpPr>
            <a:spLocks noGrp="1"/>
          </p:cNvSpPr>
          <p:nvPr>
            <p:ph type="dt" sz="half" idx="10"/>
          </p:nvPr>
        </p:nvSpPr>
        <p:spPr>
          <a:xfrm>
            <a:off x="457200" y="6243638"/>
            <a:ext cx="2133600" cy="457200"/>
          </a:xfrm>
        </p:spPr>
        <p:txBody>
          <a:bodyPr/>
          <a:lstStyle/>
          <a:p>
            <a:fld id="{F1454982-5EB1-413B-A022-133CEC522FF4}" type="datetime1">
              <a:rPr lang="de-AT"/>
              <a:pPr/>
              <a:t>18.06.2021</a:t>
            </a:fld>
            <a:endParaRPr lang="de-DE" altLang="en-US" dirty="0"/>
          </a:p>
        </p:txBody>
      </p:sp>
    </p:spTree>
  </p:cSld>
  <p:clrMapOvr>
    <a:masterClrMapping/>
  </p:clrMapOvr>
  <p:timing>
    <p:tnLst>
      <p:par>
        <p:cTn id="1" dur="indefinite" restart="never" nodeType="tmRoot"/>
      </p:par>
    </p:tn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2"/>
          <p:cNvSpPr>
            <a:spLocks noGrp="1" noChangeArrowheads="1"/>
          </p:cNvSpPr>
          <p:nvPr>
            <p:ph type="title"/>
          </p:nvPr>
        </p:nvSpPr>
        <p:spPr/>
        <p:txBody>
          <a:bodyPr>
            <a:normAutofit fontScale="90000"/>
          </a:bodyPr>
          <a:lstStyle/>
          <a:p>
            <a:pPr eaLnBrk="1" hangingPunct="1"/>
            <a:r>
              <a:rPr lang="de-DE" smtClean="0"/>
              <a:t>Richtlinie ICH E9</a:t>
            </a:r>
            <a:br>
              <a:rPr lang="de-DE" smtClean="0"/>
            </a:br>
            <a:r>
              <a:rPr lang="de-DE" sz="2800" smtClean="0"/>
              <a:t>(Statistical Priciples for Clinical Trials, 1998)</a:t>
            </a:r>
          </a:p>
        </p:txBody>
      </p:sp>
      <p:sp>
        <p:nvSpPr>
          <p:cNvPr id="18435" name="Rectangle 3"/>
          <p:cNvSpPr>
            <a:spLocks noGrp="1" noChangeArrowheads="1"/>
          </p:cNvSpPr>
          <p:nvPr>
            <p:ph type="body" idx="1"/>
          </p:nvPr>
        </p:nvSpPr>
        <p:spPr/>
        <p:txBody>
          <a:bodyPr/>
          <a:lstStyle/>
          <a:p>
            <a:pPr eaLnBrk="1" hangingPunct="1"/>
            <a:r>
              <a:rPr lang="de-DE" dirty="0" smtClean="0"/>
              <a:t>Harmonisierung statistischer Vorgehensweisen</a:t>
            </a:r>
          </a:p>
          <a:p>
            <a:pPr lvl="1" eaLnBrk="1" hangingPunct="1"/>
            <a:r>
              <a:rPr lang="de-DE" dirty="0" err="1" smtClean="0"/>
              <a:t>Biostatistical</a:t>
            </a:r>
            <a:r>
              <a:rPr lang="de-DE" dirty="0" smtClean="0"/>
              <a:t> </a:t>
            </a:r>
            <a:r>
              <a:rPr lang="de-DE" dirty="0" err="1" smtClean="0"/>
              <a:t>Methodology</a:t>
            </a:r>
            <a:r>
              <a:rPr lang="de-DE" dirty="0" smtClean="0"/>
              <a:t> in Clinical Trials in </a:t>
            </a:r>
            <a:r>
              <a:rPr lang="de-DE" dirty="0" err="1" smtClean="0"/>
              <a:t>Application</a:t>
            </a:r>
            <a:r>
              <a:rPr lang="de-DE" dirty="0" smtClean="0"/>
              <a:t> </a:t>
            </a:r>
            <a:r>
              <a:rPr lang="de-DE" dirty="0" err="1" smtClean="0"/>
              <a:t>for</a:t>
            </a:r>
            <a:r>
              <a:rPr lang="de-DE" dirty="0" smtClean="0"/>
              <a:t> Marketing </a:t>
            </a:r>
            <a:r>
              <a:rPr lang="de-DE" dirty="0" err="1" smtClean="0"/>
              <a:t>Authorisations</a:t>
            </a:r>
            <a:r>
              <a:rPr lang="de-DE" dirty="0" smtClean="0"/>
              <a:t> </a:t>
            </a:r>
            <a:r>
              <a:rPr lang="de-DE" sz="1600" dirty="0" smtClean="0"/>
              <a:t>(</a:t>
            </a:r>
            <a:r>
              <a:rPr lang="de-DE" sz="1600" dirty="0" err="1" smtClean="0"/>
              <a:t>Commitee</a:t>
            </a:r>
            <a:r>
              <a:rPr lang="de-DE" sz="1600" dirty="0" smtClean="0"/>
              <a:t> </a:t>
            </a:r>
            <a:r>
              <a:rPr lang="de-DE" sz="1600" dirty="0" err="1" smtClean="0"/>
              <a:t>for</a:t>
            </a:r>
            <a:r>
              <a:rPr lang="de-DE" sz="1600" dirty="0" smtClean="0"/>
              <a:t> </a:t>
            </a:r>
            <a:r>
              <a:rPr lang="de-DE" sz="1600" dirty="0" err="1" smtClean="0"/>
              <a:t>Propriatary</a:t>
            </a:r>
            <a:r>
              <a:rPr lang="de-DE" sz="1600" dirty="0" smtClean="0"/>
              <a:t> </a:t>
            </a:r>
            <a:r>
              <a:rPr lang="de-DE" sz="1600" dirty="0" err="1" smtClean="0"/>
              <a:t>Medicinal</a:t>
            </a:r>
            <a:r>
              <a:rPr lang="de-DE" sz="1600" dirty="0" smtClean="0"/>
              <a:t> Products, 1994)</a:t>
            </a:r>
          </a:p>
          <a:p>
            <a:pPr lvl="1" eaLnBrk="1" hangingPunct="1"/>
            <a:r>
              <a:rPr lang="de-DE" dirty="0" err="1" smtClean="0"/>
              <a:t>Guidelines</a:t>
            </a:r>
            <a:r>
              <a:rPr lang="de-DE" dirty="0" smtClean="0"/>
              <a:t> on Statistical Analysis </a:t>
            </a:r>
            <a:r>
              <a:rPr lang="de-DE" dirty="0" err="1" smtClean="0"/>
              <a:t>of</a:t>
            </a:r>
            <a:r>
              <a:rPr lang="de-DE" dirty="0" smtClean="0"/>
              <a:t> Clinical Studies </a:t>
            </a:r>
            <a:r>
              <a:rPr lang="de-DE" sz="1800" dirty="0" smtClean="0"/>
              <a:t>(</a:t>
            </a:r>
            <a:r>
              <a:rPr lang="de-DE" sz="1800" dirty="0" err="1" smtClean="0"/>
              <a:t>Japanese</a:t>
            </a:r>
            <a:r>
              <a:rPr lang="de-DE" sz="1800" dirty="0" smtClean="0"/>
              <a:t> </a:t>
            </a:r>
            <a:r>
              <a:rPr lang="de-DE" sz="1800" dirty="0" err="1" smtClean="0"/>
              <a:t>Ministry</a:t>
            </a:r>
            <a:r>
              <a:rPr lang="de-DE" sz="1800" dirty="0" smtClean="0"/>
              <a:t> </a:t>
            </a:r>
            <a:r>
              <a:rPr lang="de-DE" sz="1800" dirty="0" err="1" smtClean="0"/>
              <a:t>of</a:t>
            </a:r>
            <a:r>
              <a:rPr lang="de-DE" sz="1800" dirty="0" smtClean="0"/>
              <a:t> </a:t>
            </a:r>
            <a:r>
              <a:rPr lang="de-DE" sz="1800" dirty="0" err="1" smtClean="0"/>
              <a:t>Health</a:t>
            </a:r>
            <a:r>
              <a:rPr lang="de-DE" sz="1800" dirty="0" smtClean="0"/>
              <a:t> </a:t>
            </a:r>
            <a:r>
              <a:rPr lang="de-DE" sz="1800" dirty="0" err="1" smtClean="0"/>
              <a:t>and</a:t>
            </a:r>
            <a:r>
              <a:rPr lang="de-DE" sz="1800" dirty="0" smtClean="0"/>
              <a:t> </a:t>
            </a:r>
            <a:r>
              <a:rPr lang="de-DE" sz="1800" dirty="0" err="1" smtClean="0"/>
              <a:t>Welfare</a:t>
            </a:r>
            <a:r>
              <a:rPr lang="de-DE" sz="1800" dirty="0" smtClean="0"/>
              <a:t>, 1992)</a:t>
            </a:r>
          </a:p>
          <a:p>
            <a:pPr lvl="1" eaLnBrk="1" hangingPunct="1"/>
            <a:r>
              <a:rPr lang="de-DE" dirty="0" err="1" smtClean="0"/>
              <a:t>Guideline</a:t>
            </a:r>
            <a:r>
              <a:rPr lang="de-DE" dirty="0" smtClean="0"/>
              <a:t> </a:t>
            </a:r>
            <a:r>
              <a:rPr lang="de-DE" dirty="0" err="1" smtClean="0"/>
              <a:t>for</a:t>
            </a:r>
            <a:r>
              <a:rPr lang="de-DE" dirty="0" smtClean="0"/>
              <a:t> </a:t>
            </a:r>
            <a:r>
              <a:rPr lang="de-DE" dirty="0" err="1" smtClean="0"/>
              <a:t>the</a:t>
            </a:r>
            <a:r>
              <a:rPr lang="de-DE" dirty="0" smtClean="0"/>
              <a:t> Format </a:t>
            </a:r>
            <a:r>
              <a:rPr lang="de-DE" dirty="0" err="1" smtClean="0"/>
              <a:t>and</a:t>
            </a:r>
            <a:r>
              <a:rPr lang="de-DE" dirty="0" smtClean="0"/>
              <a:t> Content </a:t>
            </a:r>
            <a:r>
              <a:rPr lang="de-DE" dirty="0" err="1" smtClean="0"/>
              <a:t>of</a:t>
            </a:r>
            <a:r>
              <a:rPr lang="de-DE" dirty="0" smtClean="0"/>
              <a:t> Clinical </a:t>
            </a:r>
            <a:r>
              <a:rPr lang="de-DE" dirty="0" err="1" smtClean="0"/>
              <a:t>and</a:t>
            </a:r>
            <a:r>
              <a:rPr lang="de-DE" dirty="0" smtClean="0"/>
              <a:t> Statistical </a:t>
            </a:r>
            <a:r>
              <a:rPr lang="de-DE" dirty="0" err="1" smtClean="0"/>
              <a:t>Sections</a:t>
            </a:r>
            <a:r>
              <a:rPr lang="de-DE" dirty="0" smtClean="0"/>
              <a:t> </a:t>
            </a:r>
            <a:r>
              <a:rPr lang="de-DE" dirty="0" err="1" smtClean="0"/>
              <a:t>of</a:t>
            </a:r>
            <a:r>
              <a:rPr lang="de-DE" dirty="0" smtClean="0"/>
              <a:t> a New Drug </a:t>
            </a:r>
            <a:r>
              <a:rPr lang="de-DE" dirty="0" err="1" smtClean="0"/>
              <a:t>Application</a:t>
            </a:r>
            <a:r>
              <a:rPr lang="de-DE" dirty="0" smtClean="0"/>
              <a:t> </a:t>
            </a:r>
            <a:r>
              <a:rPr lang="de-DE" sz="1800" dirty="0" smtClean="0"/>
              <a:t>(U.S. Food </a:t>
            </a:r>
            <a:r>
              <a:rPr lang="de-DE" sz="1800" dirty="0" err="1" smtClean="0"/>
              <a:t>and</a:t>
            </a:r>
            <a:r>
              <a:rPr lang="de-DE" sz="1800" dirty="0" smtClean="0"/>
              <a:t> Drug Administration, 1988)</a:t>
            </a:r>
          </a:p>
        </p:txBody>
      </p:sp>
      <p:sp>
        <p:nvSpPr>
          <p:cNvPr id="4" name="Fußzeilenplatzhalter 3"/>
          <p:cNvSpPr txBox="1">
            <a:spLocks noGrp="1"/>
          </p:cNvSpPr>
          <p:nvPr/>
        </p:nvSpPr>
        <p:spPr>
          <a:xfrm>
            <a:off x="3124200" y="6356350"/>
            <a:ext cx="2895600" cy="365125"/>
          </a:xfrm>
          <a:prstGeom prst="rect">
            <a:avLst/>
          </a:prstGeom>
          <a:noFill/>
        </p:spPr>
        <p:txBody>
          <a:bodyPr anchor="ctr"/>
          <a:lstStyle/>
          <a:p>
            <a:pPr algn="ctr">
              <a:defRPr/>
            </a:pPr>
            <a:r>
              <a:rPr lang="de-DE" altLang="en-US" sz="1200" dirty="0">
                <a:solidFill>
                  <a:schemeClr val="tx1">
                    <a:tint val="75000"/>
                  </a:schemeClr>
                </a:solidFill>
              </a:rPr>
              <a:t>hanno.ulmer@i-med.ac.at</a:t>
            </a:r>
          </a:p>
        </p:txBody>
      </p:sp>
      <p:sp>
        <p:nvSpPr>
          <p:cNvPr id="5" name="Foliennummernplatzhalter 5"/>
          <p:cNvSpPr txBox="1">
            <a:spLocks noGrp="1"/>
          </p:cNvSpPr>
          <p:nvPr/>
        </p:nvSpPr>
        <p:spPr>
          <a:xfrm>
            <a:off x="6553200" y="6356350"/>
            <a:ext cx="2133600" cy="365125"/>
          </a:xfrm>
          <a:prstGeom prst="rect">
            <a:avLst/>
          </a:prstGeom>
          <a:noFill/>
        </p:spPr>
        <p:txBody>
          <a:bodyPr anchor="ctr"/>
          <a:lstStyle/>
          <a:p>
            <a:pPr algn="r">
              <a:defRPr/>
            </a:pPr>
            <a:fld id="{89AC415E-9217-42C7-9D51-CCAF5CAC64B7}" type="slidenum">
              <a:rPr lang="en-US" sz="1200">
                <a:solidFill>
                  <a:schemeClr val="tx1">
                    <a:tint val="75000"/>
                  </a:schemeClr>
                </a:solidFill>
              </a:rPr>
              <a:pPr algn="r">
                <a:defRPr/>
              </a:pPr>
              <a:t>417</a:t>
            </a:fld>
            <a:endParaRPr lang="en-US" sz="1200" dirty="0">
              <a:solidFill>
                <a:schemeClr val="tx1">
                  <a:tint val="75000"/>
                </a:schemeClr>
              </a:solidFill>
            </a:endParaRPr>
          </a:p>
        </p:txBody>
      </p:sp>
      <p:sp>
        <p:nvSpPr>
          <p:cNvPr id="6" name="Datumsplatzhalter 3"/>
          <p:cNvSpPr>
            <a:spLocks noGrp="1"/>
          </p:cNvSpPr>
          <p:nvPr>
            <p:ph type="dt" sz="half" idx="10"/>
          </p:nvPr>
        </p:nvSpPr>
        <p:spPr>
          <a:xfrm>
            <a:off x="457200" y="6243638"/>
            <a:ext cx="2133600" cy="457200"/>
          </a:xfrm>
        </p:spPr>
        <p:txBody>
          <a:bodyPr/>
          <a:lstStyle/>
          <a:p>
            <a:fld id="{F1454982-5EB1-413B-A022-133CEC522FF4}" type="datetime1">
              <a:rPr lang="de-AT"/>
              <a:pPr/>
              <a:t>18.06.2021</a:t>
            </a:fld>
            <a:endParaRPr lang="de-DE" altLang="en-US" dirty="0"/>
          </a:p>
        </p:txBody>
      </p:sp>
    </p:spTree>
  </p:cSld>
  <p:clrMapOvr>
    <a:masterClrMapping/>
  </p:clrMapOvr>
  <p:timing>
    <p:tnLst>
      <p:par>
        <p:cTn id="1" dur="indefinite" restart="never" nodeType="tmRoot"/>
      </p:par>
    </p:tnLst>
  </p:timing>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el 1"/>
          <p:cNvSpPr>
            <a:spLocks noGrp="1"/>
          </p:cNvSpPr>
          <p:nvPr>
            <p:ph type="title"/>
          </p:nvPr>
        </p:nvSpPr>
        <p:spPr/>
        <p:txBody>
          <a:bodyPr/>
          <a:lstStyle/>
          <a:p>
            <a:pPr eaLnBrk="1" hangingPunct="1"/>
            <a:r>
              <a:rPr lang="de-AT" smtClean="0"/>
              <a:t>Weitere wichtige Richtlinien</a:t>
            </a:r>
          </a:p>
        </p:txBody>
      </p:sp>
      <p:sp>
        <p:nvSpPr>
          <p:cNvPr id="41987" name="Inhaltsplatzhalter 2"/>
          <p:cNvSpPr>
            <a:spLocks noGrp="1"/>
          </p:cNvSpPr>
          <p:nvPr>
            <p:ph idx="1"/>
          </p:nvPr>
        </p:nvSpPr>
        <p:spPr/>
        <p:txBody>
          <a:bodyPr/>
          <a:lstStyle/>
          <a:p>
            <a:pPr eaLnBrk="1" hangingPunct="1"/>
            <a:r>
              <a:rPr lang="de-AT" smtClean="0"/>
              <a:t>ICH E6 Guideline for good clinical practice</a:t>
            </a:r>
          </a:p>
          <a:p>
            <a:pPr lvl="1" eaLnBrk="1" hangingPunct="1"/>
            <a:r>
              <a:rPr lang="de-AT" smtClean="0"/>
              <a:t>Beschreibung der wichtigsten Elemente</a:t>
            </a:r>
          </a:p>
          <a:p>
            <a:pPr lvl="1" eaLnBrk="1" hangingPunct="1"/>
            <a:r>
              <a:rPr lang="de-AT" smtClean="0"/>
              <a:t>Richtlinie muß für Zulassungsstudien befolgt werden</a:t>
            </a:r>
          </a:p>
          <a:p>
            <a:pPr lvl="1" eaLnBrk="1" hangingPunct="1"/>
            <a:r>
              <a:rPr lang="de-AT" smtClean="0"/>
              <a:t>Bezieht sich auf Aspekte zur Durchführung klinischer Studien</a:t>
            </a:r>
          </a:p>
          <a:p>
            <a:pPr lvl="1" eaLnBrk="1" hangingPunct="1"/>
            <a:r>
              <a:rPr lang="de-AT" smtClean="0"/>
              <a:t>Beschreibt die Rolle der Ethikkommission</a:t>
            </a:r>
          </a:p>
          <a:p>
            <a:pPr lvl="1" eaLnBrk="1" hangingPunct="1"/>
            <a:r>
              <a:rPr lang="de-AT" smtClean="0"/>
              <a:t>Beschreibt Aufgaben des Prüfarztes, des Sponsors und des Monitors</a:t>
            </a:r>
          </a:p>
          <a:p>
            <a:pPr lvl="1" eaLnBrk="1" hangingPunct="1"/>
            <a:endParaRPr lang="de-AT" smtClean="0"/>
          </a:p>
        </p:txBody>
      </p:sp>
      <p:sp>
        <p:nvSpPr>
          <p:cNvPr id="4" name="Fußzeilenplatzhalter 3"/>
          <p:cNvSpPr txBox="1">
            <a:spLocks noGrp="1"/>
          </p:cNvSpPr>
          <p:nvPr/>
        </p:nvSpPr>
        <p:spPr>
          <a:xfrm>
            <a:off x="3124200" y="6356350"/>
            <a:ext cx="2895600" cy="365125"/>
          </a:xfrm>
          <a:prstGeom prst="rect">
            <a:avLst/>
          </a:prstGeom>
          <a:noFill/>
        </p:spPr>
        <p:txBody>
          <a:bodyPr anchor="ctr"/>
          <a:lstStyle/>
          <a:p>
            <a:pPr algn="ctr">
              <a:defRPr/>
            </a:pPr>
            <a:r>
              <a:rPr lang="de-DE" altLang="en-US" sz="1200" dirty="0">
                <a:solidFill>
                  <a:schemeClr val="tx1">
                    <a:tint val="75000"/>
                  </a:schemeClr>
                </a:solidFill>
              </a:rPr>
              <a:t>hanno.ulmer@i-med.ac.at</a:t>
            </a:r>
          </a:p>
        </p:txBody>
      </p:sp>
      <p:sp>
        <p:nvSpPr>
          <p:cNvPr id="5" name="Foliennummernplatzhalter 5"/>
          <p:cNvSpPr txBox="1">
            <a:spLocks noGrp="1"/>
          </p:cNvSpPr>
          <p:nvPr/>
        </p:nvSpPr>
        <p:spPr>
          <a:xfrm>
            <a:off x="6553200" y="6356350"/>
            <a:ext cx="2133600" cy="365125"/>
          </a:xfrm>
          <a:prstGeom prst="rect">
            <a:avLst/>
          </a:prstGeom>
          <a:noFill/>
        </p:spPr>
        <p:txBody>
          <a:bodyPr anchor="ctr"/>
          <a:lstStyle/>
          <a:p>
            <a:pPr algn="r">
              <a:defRPr/>
            </a:pPr>
            <a:fld id="{89AC415E-9217-42C7-9D51-CCAF5CAC64B7}" type="slidenum">
              <a:rPr lang="en-US" sz="1200">
                <a:solidFill>
                  <a:schemeClr val="tx1">
                    <a:tint val="75000"/>
                  </a:schemeClr>
                </a:solidFill>
              </a:rPr>
              <a:pPr algn="r">
                <a:defRPr/>
              </a:pPr>
              <a:t>418</a:t>
            </a:fld>
            <a:endParaRPr lang="en-US" sz="1200" dirty="0">
              <a:solidFill>
                <a:schemeClr val="tx1">
                  <a:tint val="75000"/>
                </a:schemeClr>
              </a:solidFill>
            </a:endParaRPr>
          </a:p>
        </p:txBody>
      </p:sp>
      <p:sp>
        <p:nvSpPr>
          <p:cNvPr id="6" name="Datumsplatzhalter 3"/>
          <p:cNvSpPr>
            <a:spLocks noGrp="1"/>
          </p:cNvSpPr>
          <p:nvPr>
            <p:ph type="dt" sz="half" idx="10"/>
          </p:nvPr>
        </p:nvSpPr>
        <p:spPr>
          <a:xfrm>
            <a:off x="457200" y="6243638"/>
            <a:ext cx="2133600" cy="457200"/>
          </a:xfrm>
        </p:spPr>
        <p:txBody>
          <a:bodyPr/>
          <a:lstStyle/>
          <a:p>
            <a:fld id="{F1454982-5EB1-413B-A022-133CEC522FF4}" type="datetime1">
              <a:rPr lang="de-AT"/>
              <a:pPr/>
              <a:t>18.06.2021</a:t>
            </a:fld>
            <a:endParaRPr lang="de-DE" altLang="en-US" dirty="0"/>
          </a:p>
        </p:txBody>
      </p:sp>
    </p:spTree>
  </p:cSld>
  <p:clrMapOvr>
    <a:masterClrMapping/>
  </p:clrMapOvr>
  <p:timing>
    <p:tnLst>
      <p:par>
        <p:cTn id="1" dur="indefinite" restart="never" nodeType="tmRoot"/>
      </p:par>
    </p:tn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1" name="Rectangle 2"/>
          <p:cNvSpPr>
            <a:spLocks noGrp="1" noChangeArrowheads="1"/>
          </p:cNvSpPr>
          <p:nvPr>
            <p:ph type="title"/>
          </p:nvPr>
        </p:nvSpPr>
        <p:spPr/>
        <p:txBody>
          <a:bodyPr/>
          <a:lstStyle/>
          <a:p>
            <a:pPr eaLnBrk="1" hangingPunct="1"/>
            <a:r>
              <a:rPr lang="de-AT" sz="4000" b="0" smtClean="0"/>
              <a:t>CONSORT-Richtlinien</a:t>
            </a:r>
          </a:p>
        </p:txBody>
      </p:sp>
      <p:sp>
        <p:nvSpPr>
          <p:cNvPr id="70662" name="Rectangle 3"/>
          <p:cNvSpPr>
            <a:spLocks noGrp="1" noChangeArrowheads="1"/>
          </p:cNvSpPr>
          <p:nvPr>
            <p:ph idx="1"/>
          </p:nvPr>
        </p:nvSpPr>
        <p:spPr/>
        <p:txBody>
          <a:bodyPr/>
          <a:lstStyle/>
          <a:p>
            <a:pPr eaLnBrk="1" hangingPunct="1">
              <a:lnSpc>
                <a:spcPct val="90000"/>
              </a:lnSpc>
              <a:buClr>
                <a:schemeClr val="tx2"/>
              </a:buClr>
            </a:pPr>
            <a:r>
              <a:rPr lang="de-AT" sz="2400" b="1" smtClean="0">
                <a:solidFill>
                  <a:schemeClr val="tx2"/>
                </a:solidFill>
              </a:rPr>
              <a:t>CONSORT (Consolidated Standards of Reporting Trials)</a:t>
            </a:r>
            <a:r>
              <a:rPr lang="de-AT" sz="2400" smtClean="0"/>
              <a:t> </a:t>
            </a:r>
          </a:p>
          <a:p>
            <a:pPr eaLnBrk="1" hangingPunct="1">
              <a:lnSpc>
                <a:spcPct val="90000"/>
              </a:lnSpc>
            </a:pPr>
            <a:r>
              <a:rPr lang="de-AT" sz="2400" smtClean="0"/>
              <a:t>22 internationale Standards und Richtlinien zur Darstellung von Ergebnissen in wissenschaftlichen Arbeiten</a:t>
            </a:r>
          </a:p>
          <a:p>
            <a:pPr lvl="2" eaLnBrk="1" hangingPunct="1">
              <a:lnSpc>
                <a:spcPct val="90000"/>
              </a:lnSpc>
              <a:buClr>
                <a:srgbClr val="003399"/>
              </a:buClr>
            </a:pPr>
            <a:r>
              <a:rPr lang="de-AT" sz="1800" smtClean="0"/>
              <a:t>Studienplanung</a:t>
            </a:r>
          </a:p>
          <a:p>
            <a:pPr lvl="2" eaLnBrk="1" hangingPunct="1">
              <a:lnSpc>
                <a:spcPct val="90000"/>
              </a:lnSpc>
              <a:buClr>
                <a:srgbClr val="003399"/>
              </a:buClr>
            </a:pPr>
            <a:r>
              <a:rPr lang="de-AT" sz="1800" smtClean="0"/>
              <a:t>Durchführung</a:t>
            </a:r>
          </a:p>
          <a:p>
            <a:pPr lvl="2" eaLnBrk="1" hangingPunct="1">
              <a:lnSpc>
                <a:spcPct val="90000"/>
              </a:lnSpc>
              <a:buClr>
                <a:srgbClr val="003399"/>
              </a:buClr>
            </a:pPr>
            <a:r>
              <a:rPr lang="de-AT" sz="1800" smtClean="0"/>
              <a:t>Statistische Analyse</a:t>
            </a:r>
          </a:p>
          <a:p>
            <a:pPr lvl="2" eaLnBrk="1" hangingPunct="1">
              <a:lnSpc>
                <a:spcPct val="90000"/>
              </a:lnSpc>
              <a:buClr>
                <a:srgbClr val="003399"/>
              </a:buClr>
            </a:pPr>
            <a:r>
              <a:rPr lang="de-AT" sz="1800" smtClean="0"/>
              <a:t>Interpretation</a:t>
            </a:r>
          </a:p>
          <a:p>
            <a:pPr eaLnBrk="1" hangingPunct="1">
              <a:lnSpc>
                <a:spcPct val="90000"/>
              </a:lnSpc>
              <a:buClr>
                <a:srgbClr val="003399"/>
              </a:buClr>
            </a:pPr>
            <a:r>
              <a:rPr lang="de-AT" sz="2000" smtClean="0"/>
              <a:t>Flussdiagramm über die Rekrutierung der Patienten</a:t>
            </a:r>
          </a:p>
          <a:p>
            <a:pPr eaLnBrk="1" hangingPunct="1">
              <a:lnSpc>
                <a:spcPct val="90000"/>
              </a:lnSpc>
              <a:buClr>
                <a:srgbClr val="003399"/>
              </a:buClr>
            </a:pPr>
            <a:r>
              <a:rPr lang="de-AT" sz="2000" smtClean="0"/>
              <a:t>Transparenz einer Studie gewährleisten</a:t>
            </a:r>
          </a:p>
          <a:p>
            <a:pPr eaLnBrk="1" hangingPunct="1">
              <a:lnSpc>
                <a:spcPct val="90000"/>
              </a:lnSpc>
            </a:pPr>
            <a:r>
              <a:rPr lang="de-AT" sz="2400" smtClean="0">
                <a:hlinkClick r:id="rId3"/>
              </a:rPr>
              <a:t>www.consort-statement.org/</a:t>
            </a:r>
            <a:endParaRPr lang="de-AT" sz="2400" smtClean="0"/>
          </a:p>
          <a:p>
            <a:pPr lvl="1" eaLnBrk="1" hangingPunct="1">
              <a:lnSpc>
                <a:spcPct val="90000"/>
              </a:lnSpc>
            </a:pPr>
            <a:r>
              <a:rPr lang="de-AT" sz="2000" smtClean="0"/>
              <a:t>Revidierte Version 2001</a:t>
            </a:r>
          </a:p>
        </p:txBody>
      </p:sp>
      <p:sp>
        <p:nvSpPr>
          <p:cNvPr id="70659" name="Fußzeilenplatzhalter 4"/>
          <p:cNvSpPr>
            <a:spLocks noGrp="1"/>
          </p:cNvSpPr>
          <p:nvPr>
            <p:ph type="ftr" sz="quarter" idx="11"/>
          </p:nvPr>
        </p:nvSpPr>
        <p:spPr>
          <a:noFill/>
        </p:spPr>
        <p:txBody>
          <a:bodyPr/>
          <a:lstStyle/>
          <a:p>
            <a:r>
              <a:rPr lang="en-US" smtClean="0"/>
              <a:t>hanno.ulmer@i-med.ac.at</a:t>
            </a:r>
          </a:p>
        </p:txBody>
      </p:sp>
      <p:sp>
        <p:nvSpPr>
          <p:cNvPr id="70660" name="Foliennummernplatzhalter 5"/>
          <p:cNvSpPr>
            <a:spLocks noGrp="1"/>
          </p:cNvSpPr>
          <p:nvPr>
            <p:ph type="sldNum" sz="quarter" idx="12"/>
          </p:nvPr>
        </p:nvSpPr>
        <p:spPr>
          <a:noFill/>
        </p:spPr>
        <p:txBody>
          <a:bodyPr/>
          <a:lstStyle/>
          <a:p>
            <a:fld id="{DE8B4660-1155-4309-878B-E8ACD23715CE}" type="slidenum">
              <a:rPr lang="en-US" smtClean="0"/>
              <a:pPr/>
              <a:t>419</a:t>
            </a:fld>
            <a:endParaRPr lang="en-US" smtClean="0"/>
          </a:p>
        </p:txBody>
      </p:sp>
      <p:sp>
        <p:nvSpPr>
          <p:cNvPr id="6" name="Datumsplatzhalter 5"/>
          <p:cNvSpPr>
            <a:spLocks noGrp="1"/>
          </p:cNvSpPr>
          <p:nvPr>
            <p:ph type="dt" sz="half" idx="10"/>
          </p:nvPr>
        </p:nvSpPr>
        <p:spPr/>
        <p:txBody>
          <a:bodyPr/>
          <a:lstStyle/>
          <a:p>
            <a:r>
              <a:rPr lang="en-US" smtClean="0"/>
              <a:t>Modul 2.02</a:t>
            </a:r>
            <a:endParaRPr lang="de-DE" alt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42</a:t>
            </a:fld>
            <a:endParaRPr lang="de-DE" altLang="en-US"/>
          </a:p>
        </p:txBody>
      </p:sp>
      <p:pic>
        <p:nvPicPr>
          <p:cNvPr id="8" name="Picture 2" descr="D:\WORK\PEARSON\000 FOLIEN\4100\JPG\4100-3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841" y="2204864"/>
            <a:ext cx="8542630" cy="3374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el 1"/>
          <p:cNvSpPr txBox="1">
            <a:spLocks/>
          </p:cNvSpPr>
          <p:nvPr/>
        </p:nvSpPr>
        <p:spPr>
          <a:xfrm>
            <a:off x="609600" y="427038"/>
            <a:ext cx="6186502"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a:solidFill>
                  <a:srgbClr val="4F81BD"/>
                </a:solidFill>
                <a:latin typeface="+mj-lt"/>
                <a:ea typeface="+mj-ea"/>
                <a:cs typeface="+mj-cs"/>
              </a:defRPr>
            </a:lvl1pPr>
          </a:lstStyle>
          <a:p>
            <a:pPr fontAlgn="auto">
              <a:spcAft>
                <a:spcPts val="0"/>
              </a:spcAft>
            </a:pPr>
            <a:r>
              <a:rPr lang="de-DE" dirty="0" smtClean="0"/>
              <a:t>Deskriptive Vergleiche </a:t>
            </a:r>
            <a:r>
              <a:rPr lang="de-DE" dirty="0" err="1" smtClean="0"/>
              <a:t>Didgeridoo</a:t>
            </a:r>
            <a:r>
              <a:rPr lang="de-DE" dirty="0" smtClean="0"/>
              <a:t> Studie</a:t>
            </a:r>
            <a:endParaRPr lang="de-DE" dirty="0"/>
          </a:p>
        </p:txBody>
      </p:sp>
    </p:spTree>
    <p:extLst>
      <p:ext uri="{BB962C8B-B14F-4D97-AF65-F5344CB8AC3E}">
        <p14:creationId xmlns:p14="http://schemas.microsoft.com/office/powerpoint/2010/main" val="1481843657"/>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lstStyle/>
          <a:p>
            <a:pPr algn="l"/>
            <a:r>
              <a:rPr lang="de-DE" dirty="0" smtClean="0"/>
              <a:t>Randomisierte Klinische </a:t>
            </a:r>
            <a:br>
              <a:rPr lang="de-DE" dirty="0" smtClean="0"/>
            </a:br>
            <a:r>
              <a:rPr lang="de-DE" dirty="0" smtClean="0"/>
              <a:t>Studien (</a:t>
            </a:r>
            <a:r>
              <a:rPr lang="de-DE" dirty="0" err="1" smtClean="0"/>
              <a:t>Randomised</a:t>
            </a:r>
            <a:r>
              <a:rPr lang="de-DE" dirty="0" smtClean="0"/>
              <a:t> </a:t>
            </a:r>
            <a:br>
              <a:rPr lang="de-DE" dirty="0" smtClean="0"/>
            </a:br>
            <a:r>
              <a:rPr lang="de-DE" dirty="0" smtClean="0"/>
              <a:t>Clinical Trials)</a:t>
            </a:r>
            <a:endParaRPr lang="de-DE" sz="2500" b="1" i="1" dirty="0"/>
          </a:p>
        </p:txBody>
      </p:sp>
      <p:sp>
        <p:nvSpPr>
          <p:cNvPr id="7"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Dr. Hanno Ulmer</a:t>
            </a:r>
          </a:p>
          <a:p>
            <a:r>
              <a:rPr lang="de-AT" sz="1600" i="1" dirty="0" smtClean="0"/>
              <a:t>hanno.ulmer@imed.ac.at</a:t>
            </a:r>
            <a:endParaRPr lang="de-DE" sz="1600" i="1" dirty="0" smtClean="0"/>
          </a:p>
          <a:p>
            <a:r>
              <a:rPr lang="de-DE" sz="1400" i="1" dirty="0"/>
              <a:t>Innsbruck, Oktober 2010</a:t>
            </a:r>
            <a:endParaRPr lang="de-DE" sz="1400" i="1" dirty="0" smtClean="0"/>
          </a:p>
          <a:p>
            <a:endParaRPr lang="de-DE" sz="2000" dirty="0" smtClean="0"/>
          </a:p>
          <a:p>
            <a:endParaRPr lang="de-DE" sz="2400" dirty="0" smtClean="0"/>
          </a:p>
          <a:p>
            <a:endParaRPr lang="de-DE" sz="2400" dirty="0"/>
          </a:p>
        </p:txBody>
      </p:sp>
      <p:sp>
        <p:nvSpPr>
          <p:cNvPr id="8" name="Rectangle 3"/>
          <p:cNvSpPr txBox="1">
            <a:spLocks noChangeArrowheads="1"/>
          </p:cNvSpPr>
          <p:nvPr/>
        </p:nvSpPr>
        <p:spPr>
          <a:xfrm>
            <a:off x="1339850" y="5589240"/>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Department für Medizinische Statistik, Informatik und Gesundheitsökonomie, Medizinische Universität Innsbruck</a:t>
            </a:r>
          </a:p>
          <a:p>
            <a:endParaRPr lang="de-DE" sz="2400" dirty="0" smtClean="0"/>
          </a:p>
          <a:p>
            <a:endParaRPr lang="de-DE" sz="2400" dirty="0"/>
          </a:p>
        </p:txBody>
      </p:sp>
    </p:spTree>
  </p:cSld>
  <p:clrMapOvr>
    <a:masterClrMapping/>
  </p:clrMapOvr>
  <p:timing>
    <p:tnLst>
      <p:par>
        <p:cTn id="1" dur="indefinite" restart="never" nodeType="tmRoot"/>
      </p:par>
    </p:tn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1" name="Rectangle 2"/>
          <p:cNvSpPr>
            <a:spLocks noGrp="1" noChangeArrowheads="1"/>
          </p:cNvSpPr>
          <p:nvPr>
            <p:ph type="title"/>
          </p:nvPr>
        </p:nvSpPr>
        <p:spPr>
          <a:xfrm>
            <a:off x="323850" y="549275"/>
            <a:ext cx="8435975" cy="868363"/>
          </a:xfrm>
        </p:spPr>
        <p:txBody>
          <a:bodyPr/>
          <a:lstStyle/>
          <a:p>
            <a:pPr eaLnBrk="1" hangingPunct="1"/>
            <a:r>
              <a:rPr lang="de-AT" sz="4000" b="0" dirty="0" smtClean="0"/>
              <a:t>RCTs</a:t>
            </a:r>
          </a:p>
        </p:txBody>
      </p:sp>
      <p:sp>
        <p:nvSpPr>
          <p:cNvPr id="60422" name="Rectangle 3"/>
          <p:cNvSpPr>
            <a:spLocks noGrp="1" noChangeArrowheads="1"/>
          </p:cNvSpPr>
          <p:nvPr>
            <p:ph idx="1"/>
          </p:nvPr>
        </p:nvSpPr>
        <p:spPr>
          <a:xfrm>
            <a:off x="468313" y="1484313"/>
            <a:ext cx="8229600" cy="4752975"/>
          </a:xfrm>
        </p:spPr>
        <p:txBody>
          <a:bodyPr/>
          <a:lstStyle/>
          <a:p>
            <a:pPr eaLnBrk="1" hangingPunct="1">
              <a:lnSpc>
                <a:spcPct val="90000"/>
              </a:lnSpc>
            </a:pPr>
            <a:r>
              <a:rPr lang="de-AT" sz="2400" b="1" dirty="0" smtClean="0"/>
              <a:t>Randomisiert</a:t>
            </a:r>
          </a:p>
          <a:p>
            <a:pPr lvl="1" eaLnBrk="1" hangingPunct="1">
              <a:lnSpc>
                <a:spcPct val="90000"/>
              </a:lnSpc>
            </a:pPr>
            <a:r>
              <a:rPr lang="de-AT" sz="2000" dirty="0" smtClean="0"/>
              <a:t>Zufällige Zuteilung zu einer Therapieform</a:t>
            </a:r>
          </a:p>
          <a:p>
            <a:pPr lvl="2" eaLnBrk="1" hangingPunct="1">
              <a:lnSpc>
                <a:spcPct val="90000"/>
              </a:lnSpc>
            </a:pPr>
            <a:r>
              <a:rPr lang="de-AT" sz="1800" dirty="0" smtClean="0"/>
              <a:t>Stratifizierung</a:t>
            </a:r>
          </a:p>
          <a:p>
            <a:pPr lvl="3" eaLnBrk="1" hangingPunct="1">
              <a:lnSpc>
                <a:spcPct val="90000"/>
              </a:lnSpc>
            </a:pPr>
            <a:r>
              <a:rPr lang="de-AT" sz="1600" dirty="0" smtClean="0"/>
              <a:t>Unterteilung in Subgruppen nach bestimmten Merkmalen, wie Alter, Ausgangswerte, ...</a:t>
            </a:r>
          </a:p>
          <a:p>
            <a:pPr eaLnBrk="1" hangingPunct="1">
              <a:lnSpc>
                <a:spcPct val="90000"/>
              </a:lnSpc>
            </a:pPr>
            <a:r>
              <a:rPr lang="de-AT" sz="2400" b="1" dirty="0" smtClean="0"/>
              <a:t>Kontrolliert</a:t>
            </a:r>
          </a:p>
          <a:p>
            <a:pPr lvl="1" eaLnBrk="1" hangingPunct="1">
              <a:lnSpc>
                <a:spcPct val="90000"/>
              </a:lnSpc>
            </a:pPr>
            <a:r>
              <a:rPr lang="de-AT" sz="1800" dirty="0" smtClean="0"/>
              <a:t>Mindestens eine Kontrollgruppe</a:t>
            </a:r>
          </a:p>
          <a:p>
            <a:pPr lvl="2" eaLnBrk="1" hangingPunct="1">
              <a:lnSpc>
                <a:spcPct val="90000"/>
              </a:lnSpc>
            </a:pPr>
            <a:r>
              <a:rPr lang="de-AT" sz="1800" dirty="0" smtClean="0"/>
              <a:t>z.B.: Vergleich mit Standardtherapie, Placebo-Kontrolle</a:t>
            </a:r>
          </a:p>
          <a:p>
            <a:pPr lvl="2" eaLnBrk="1" hangingPunct="1">
              <a:lnSpc>
                <a:spcPct val="90000"/>
              </a:lnSpc>
            </a:pPr>
            <a:r>
              <a:rPr lang="de-DE" sz="1600" dirty="0" smtClean="0"/>
              <a:t>Statistische Vergleichbarkeit der wesentlichen Merkmale zwischen Gruppen</a:t>
            </a:r>
          </a:p>
          <a:p>
            <a:pPr eaLnBrk="1" hangingPunct="1">
              <a:lnSpc>
                <a:spcPct val="90000"/>
              </a:lnSpc>
            </a:pPr>
            <a:r>
              <a:rPr lang="de-AT" sz="2400" b="1" dirty="0" err="1" smtClean="0"/>
              <a:t>Verblindet</a:t>
            </a:r>
            <a:r>
              <a:rPr lang="de-AT" sz="2400" b="1" dirty="0" smtClean="0"/>
              <a:t> – wenn möglich</a:t>
            </a:r>
          </a:p>
          <a:p>
            <a:pPr lvl="1" eaLnBrk="1" hangingPunct="1">
              <a:lnSpc>
                <a:spcPct val="90000"/>
              </a:lnSpc>
            </a:pPr>
            <a:r>
              <a:rPr lang="de-DE" sz="1800" dirty="0" smtClean="0"/>
              <a:t>Offen</a:t>
            </a:r>
          </a:p>
          <a:p>
            <a:pPr lvl="1" eaLnBrk="1" hangingPunct="1">
              <a:lnSpc>
                <a:spcPct val="90000"/>
              </a:lnSpc>
            </a:pPr>
            <a:r>
              <a:rPr lang="de-DE" sz="1800" dirty="0" smtClean="0"/>
              <a:t>Einfach </a:t>
            </a:r>
            <a:r>
              <a:rPr lang="de-DE" sz="1800" dirty="0" err="1" smtClean="0"/>
              <a:t>verblindet</a:t>
            </a:r>
            <a:r>
              <a:rPr lang="de-DE" sz="1800" dirty="0" smtClean="0"/>
              <a:t>: Patient weiß nicht, welche Therapie er bekommt</a:t>
            </a:r>
          </a:p>
          <a:p>
            <a:pPr lvl="1" eaLnBrk="1" hangingPunct="1">
              <a:lnSpc>
                <a:spcPct val="90000"/>
              </a:lnSpc>
            </a:pPr>
            <a:r>
              <a:rPr lang="de-DE" sz="1800" dirty="0" smtClean="0"/>
              <a:t>Doppel-blind: </a:t>
            </a:r>
            <a:r>
              <a:rPr lang="de-AT" sz="1800" dirty="0" smtClean="0"/>
              <a:t>Patient und Arzt wissen nicht, welche Therapie Patient bekommt</a:t>
            </a:r>
          </a:p>
        </p:txBody>
      </p:sp>
      <p:sp>
        <p:nvSpPr>
          <p:cNvPr id="60419" name="Fußzeilenplatzhalter 4"/>
          <p:cNvSpPr>
            <a:spLocks noGrp="1"/>
          </p:cNvSpPr>
          <p:nvPr>
            <p:ph type="ftr" sz="quarter" idx="11"/>
          </p:nvPr>
        </p:nvSpPr>
        <p:spPr>
          <a:noFill/>
        </p:spPr>
        <p:txBody>
          <a:bodyPr/>
          <a:lstStyle/>
          <a:p>
            <a:r>
              <a:rPr lang="en-US" smtClean="0"/>
              <a:t>hanno.ulmer@i-med.ac.at</a:t>
            </a:r>
          </a:p>
        </p:txBody>
      </p:sp>
      <p:sp>
        <p:nvSpPr>
          <p:cNvPr id="60420" name="Foliennummernplatzhalter 5"/>
          <p:cNvSpPr>
            <a:spLocks noGrp="1"/>
          </p:cNvSpPr>
          <p:nvPr>
            <p:ph type="sldNum" sz="quarter" idx="12"/>
          </p:nvPr>
        </p:nvSpPr>
        <p:spPr>
          <a:noFill/>
        </p:spPr>
        <p:txBody>
          <a:bodyPr/>
          <a:lstStyle/>
          <a:p>
            <a:fld id="{E3A3634E-9AF7-4BB7-A4F6-E6BDD0A36601}" type="slidenum">
              <a:rPr lang="en-US" smtClean="0"/>
              <a:pPr/>
              <a:t>421</a:t>
            </a:fld>
            <a:endParaRPr lang="en-US" smtClean="0"/>
          </a:p>
        </p:txBody>
      </p:sp>
      <p:sp>
        <p:nvSpPr>
          <p:cNvPr id="6" name="Datumsplatzhalter 5"/>
          <p:cNvSpPr>
            <a:spLocks noGrp="1"/>
          </p:cNvSpPr>
          <p:nvPr>
            <p:ph type="dt" sz="half" idx="10"/>
          </p:nvPr>
        </p:nvSpPr>
        <p:spPr/>
        <p:txBody>
          <a:bodyPr/>
          <a:lstStyle/>
          <a:p>
            <a:r>
              <a:rPr lang="en-US" smtClean="0"/>
              <a:t>Modul 2.02</a:t>
            </a:r>
            <a:endParaRPr lang="de-DE" altLang="en-US" dirty="0"/>
          </a:p>
        </p:txBody>
      </p:sp>
    </p:spTree>
  </p:cSld>
  <p:clrMapOvr>
    <a:masterClrMapping/>
  </p:clrMapOvr>
  <p:timing>
    <p:tnLst>
      <p:par>
        <p:cTn id="1" dur="indefinite" restart="never" nodeType="tmRoot"/>
      </p:par>
    </p:tn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9" name="Rectangle 1026"/>
          <p:cNvSpPr>
            <a:spLocks noGrp="1" noChangeArrowheads="1"/>
          </p:cNvSpPr>
          <p:nvPr>
            <p:ph type="title"/>
          </p:nvPr>
        </p:nvSpPr>
        <p:spPr/>
        <p:txBody>
          <a:bodyPr/>
          <a:lstStyle/>
          <a:p>
            <a:pPr eaLnBrk="1" hangingPunct="1"/>
            <a:r>
              <a:rPr lang="de-DE" sz="4000" b="0" smtClean="0"/>
              <a:t>Einige einfache Studienpläne</a:t>
            </a:r>
            <a:endParaRPr lang="de-AT" sz="4000" b="0" smtClean="0"/>
          </a:p>
        </p:txBody>
      </p:sp>
      <p:sp>
        <p:nvSpPr>
          <p:cNvPr id="52230" name="Rectangle 1027"/>
          <p:cNvSpPr>
            <a:spLocks noGrp="1" noChangeArrowheads="1"/>
          </p:cNvSpPr>
          <p:nvPr>
            <p:ph idx="1"/>
          </p:nvPr>
        </p:nvSpPr>
        <p:spPr/>
        <p:txBody>
          <a:bodyPr/>
          <a:lstStyle/>
          <a:p>
            <a:pPr eaLnBrk="1" hangingPunct="1">
              <a:lnSpc>
                <a:spcPct val="80000"/>
              </a:lnSpc>
            </a:pPr>
            <a:r>
              <a:rPr lang="de-DE" sz="2400" b="1" smtClean="0"/>
              <a:t>Parallelgruppen</a:t>
            </a:r>
          </a:p>
          <a:p>
            <a:pPr lvl="1" eaLnBrk="1" hangingPunct="1">
              <a:lnSpc>
                <a:spcPct val="80000"/>
              </a:lnSpc>
            </a:pPr>
            <a:r>
              <a:rPr lang="de-DE" sz="2000" smtClean="0"/>
              <a:t>Zwei oder mehrere unabhängige, aber vergleichbare Gruppen</a:t>
            </a:r>
          </a:p>
          <a:p>
            <a:pPr lvl="2" eaLnBrk="1" hangingPunct="1">
              <a:lnSpc>
                <a:spcPct val="80000"/>
              </a:lnSpc>
            </a:pPr>
            <a:r>
              <a:rPr lang="de-DE" sz="1800" smtClean="0"/>
              <a:t>Werden zeitlich parallel behandelt</a:t>
            </a:r>
          </a:p>
          <a:p>
            <a:pPr lvl="2" eaLnBrk="1" hangingPunct="1">
              <a:lnSpc>
                <a:spcPct val="80000"/>
              </a:lnSpc>
            </a:pPr>
            <a:r>
              <a:rPr lang="de-DE" sz="1800" smtClean="0"/>
              <a:t>Mit unterschiedlichen Therapieformen</a:t>
            </a:r>
          </a:p>
          <a:p>
            <a:pPr eaLnBrk="1" hangingPunct="1">
              <a:lnSpc>
                <a:spcPct val="80000"/>
              </a:lnSpc>
            </a:pPr>
            <a:r>
              <a:rPr lang="de-DE" sz="2400" b="1" smtClean="0"/>
              <a:t>Cross-Over</a:t>
            </a:r>
          </a:p>
          <a:p>
            <a:pPr lvl="1" eaLnBrk="1" hangingPunct="1">
              <a:lnSpc>
                <a:spcPct val="80000"/>
              </a:lnSpc>
            </a:pPr>
            <a:r>
              <a:rPr lang="de-DE" sz="2000" smtClean="0"/>
              <a:t>Eine Gruppe mit zwei oder mehreren aufeinander folgenden Therapien behandeln</a:t>
            </a:r>
          </a:p>
          <a:p>
            <a:pPr lvl="1" eaLnBrk="1" hangingPunct="1">
              <a:lnSpc>
                <a:spcPct val="80000"/>
              </a:lnSpc>
            </a:pPr>
            <a:r>
              <a:rPr lang="de-DE" sz="2000" smtClean="0"/>
              <a:t>Jeder Proband erhält jede Therapie aber in unterschiedlicher Reihenfolge</a:t>
            </a:r>
          </a:p>
          <a:p>
            <a:pPr lvl="2" eaLnBrk="1" hangingPunct="1">
              <a:lnSpc>
                <a:spcPct val="80000"/>
              </a:lnSpc>
            </a:pPr>
            <a:r>
              <a:rPr lang="de-DE" sz="1800" smtClean="0"/>
              <a:t>Randomisierung der Reihenfolge</a:t>
            </a:r>
          </a:p>
          <a:p>
            <a:pPr lvl="3" eaLnBrk="1" hangingPunct="1">
              <a:lnSpc>
                <a:spcPct val="80000"/>
              </a:lnSpc>
            </a:pPr>
            <a:r>
              <a:rPr lang="de-DE" sz="1600" smtClean="0"/>
              <a:t>z.B.: ABC, ACB, BAC, BCA, CAB, CBA</a:t>
            </a:r>
          </a:p>
          <a:p>
            <a:pPr lvl="3" eaLnBrk="1" hangingPunct="1">
              <a:lnSpc>
                <a:spcPct val="80000"/>
              </a:lnSpc>
            </a:pPr>
            <a:r>
              <a:rPr lang="de-DE" sz="1600" smtClean="0"/>
              <a:t>Carry-over-Effekte beachten</a:t>
            </a:r>
          </a:p>
          <a:p>
            <a:pPr eaLnBrk="1" hangingPunct="1">
              <a:lnSpc>
                <a:spcPct val="80000"/>
              </a:lnSpc>
            </a:pPr>
            <a:r>
              <a:rPr lang="de-DE" sz="2400" b="1" smtClean="0"/>
              <a:t>Faktorielle Pläne</a:t>
            </a:r>
          </a:p>
          <a:p>
            <a:pPr lvl="1" eaLnBrk="1" hangingPunct="1">
              <a:lnSpc>
                <a:spcPct val="80000"/>
              </a:lnSpc>
            </a:pPr>
            <a:r>
              <a:rPr lang="de-DE" sz="2000" smtClean="0"/>
              <a:t>Kombination von zwei oder mehreren Einflussfaktoren</a:t>
            </a:r>
          </a:p>
          <a:p>
            <a:pPr lvl="2" eaLnBrk="1" hangingPunct="1">
              <a:lnSpc>
                <a:spcPct val="80000"/>
              </a:lnSpc>
            </a:pPr>
            <a:r>
              <a:rPr lang="de-DE" sz="1800" smtClean="0"/>
              <a:t>Wechselwirkungen überprüfbar</a:t>
            </a:r>
            <a:endParaRPr lang="de-AT" sz="1800" smtClean="0"/>
          </a:p>
        </p:txBody>
      </p:sp>
      <p:sp>
        <p:nvSpPr>
          <p:cNvPr id="52227" name="Fußzeilenplatzhalter 4"/>
          <p:cNvSpPr>
            <a:spLocks noGrp="1"/>
          </p:cNvSpPr>
          <p:nvPr>
            <p:ph type="ftr" sz="quarter" idx="11"/>
          </p:nvPr>
        </p:nvSpPr>
        <p:spPr>
          <a:noFill/>
        </p:spPr>
        <p:txBody>
          <a:bodyPr/>
          <a:lstStyle/>
          <a:p>
            <a:r>
              <a:rPr lang="en-US" smtClean="0"/>
              <a:t>hanno.ulmer@i-med.ac.at</a:t>
            </a:r>
          </a:p>
        </p:txBody>
      </p:sp>
      <p:sp>
        <p:nvSpPr>
          <p:cNvPr id="52228" name="Foliennummernplatzhalter 5"/>
          <p:cNvSpPr>
            <a:spLocks noGrp="1"/>
          </p:cNvSpPr>
          <p:nvPr>
            <p:ph type="sldNum" sz="quarter" idx="12"/>
          </p:nvPr>
        </p:nvSpPr>
        <p:spPr>
          <a:noFill/>
        </p:spPr>
        <p:txBody>
          <a:bodyPr/>
          <a:lstStyle/>
          <a:p>
            <a:fld id="{25F177D6-AF8F-4ECD-99F7-88B2C403548E}" type="slidenum">
              <a:rPr lang="en-US" smtClean="0"/>
              <a:pPr/>
              <a:t>422</a:t>
            </a:fld>
            <a:endParaRPr lang="en-US" smtClean="0"/>
          </a:p>
        </p:txBody>
      </p:sp>
      <p:sp>
        <p:nvSpPr>
          <p:cNvPr id="6" name="Datumsplatzhalter 5"/>
          <p:cNvSpPr>
            <a:spLocks noGrp="1"/>
          </p:cNvSpPr>
          <p:nvPr>
            <p:ph type="dt" sz="half" idx="10"/>
          </p:nvPr>
        </p:nvSpPr>
        <p:spPr/>
        <p:txBody>
          <a:bodyPr/>
          <a:lstStyle/>
          <a:p>
            <a:r>
              <a:rPr lang="en-US" smtClean="0"/>
              <a:t>Modul 2.02</a:t>
            </a:r>
            <a:endParaRPr lang="de-DE" altLang="en-US" dirty="0"/>
          </a:p>
        </p:txBody>
      </p:sp>
    </p:spTree>
  </p:cSld>
  <p:clrMapOvr>
    <a:masterClrMapping/>
  </p:clrMapOvr>
  <p:timing>
    <p:tnLst>
      <p:par>
        <p:cTn id="1" dur="indefinite" restart="never" nodeType="tmRoot"/>
      </p:par>
    </p:tnLst>
  </p:timing>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3" name="Rectangle 2"/>
          <p:cNvSpPr>
            <a:spLocks noGrp="1" noChangeArrowheads="1"/>
          </p:cNvSpPr>
          <p:nvPr>
            <p:ph type="title"/>
          </p:nvPr>
        </p:nvSpPr>
        <p:spPr/>
        <p:txBody>
          <a:bodyPr/>
          <a:lstStyle/>
          <a:p>
            <a:pPr eaLnBrk="1" hangingPunct="1"/>
            <a:r>
              <a:rPr lang="de-AT" sz="4000" b="0" smtClean="0"/>
              <a:t>Parallelgruppenstudie</a:t>
            </a:r>
          </a:p>
        </p:txBody>
      </p:sp>
      <p:sp>
        <p:nvSpPr>
          <p:cNvPr id="53254" name="Rectangle 3"/>
          <p:cNvSpPr>
            <a:spLocks noGrp="1" noChangeArrowheads="1"/>
          </p:cNvSpPr>
          <p:nvPr>
            <p:ph idx="1"/>
          </p:nvPr>
        </p:nvSpPr>
        <p:spPr/>
        <p:txBody>
          <a:bodyPr/>
          <a:lstStyle/>
          <a:p>
            <a:pPr eaLnBrk="1" hangingPunct="1">
              <a:lnSpc>
                <a:spcPct val="80000"/>
              </a:lnSpc>
            </a:pPr>
            <a:r>
              <a:rPr lang="de-AT" sz="2000" dirty="0" smtClean="0"/>
              <a:t>z.B. Untersuchung der Wirksamkeit eines neuen blutdrucksenkenden Medikaments im Vergleich zu einer Standardtherapie</a:t>
            </a:r>
            <a:r>
              <a:rPr lang="de-DE" sz="2000" dirty="0" smtClean="0"/>
              <a:t> (=Kontrolle)</a:t>
            </a:r>
          </a:p>
          <a:p>
            <a:pPr lvl="2" eaLnBrk="1" hangingPunct="1">
              <a:lnSpc>
                <a:spcPct val="80000"/>
              </a:lnSpc>
            </a:pPr>
            <a:r>
              <a:rPr lang="de-DE" sz="1600" dirty="0" smtClean="0"/>
              <a:t>Manchmal Placebo</a:t>
            </a:r>
            <a:endParaRPr lang="de-AT" sz="1600" dirty="0" smtClean="0"/>
          </a:p>
          <a:p>
            <a:pPr eaLnBrk="1" hangingPunct="1">
              <a:lnSpc>
                <a:spcPct val="80000"/>
              </a:lnSpc>
            </a:pPr>
            <a:r>
              <a:rPr lang="de-AT" sz="2000" b="1" dirty="0" smtClean="0">
                <a:solidFill>
                  <a:srgbClr val="003399"/>
                </a:solidFill>
              </a:rPr>
              <a:t>Nullhypothese H</a:t>
            </a:r>
            <a:r>
              <a:rPr lang="de-AT" sz="2000" b="1" baseline="-25000" dirty="0" smtClean="0">
                <a:solidFill>
                  <a:srgbClr val="003399"/>
                </a:solidFill>
              </a:rPr>
              <a:t>0</a:t>
            </a:r>
            <a:r>
              <a:rPr lang="de-AT" sz="2000" b="1" dirty="0" smtClean="0">
                <a:solidFill>
                  <a:srgbClr val="003399"/>
                </a:solidFill>
              </a:rPr>
              <a:t>:</a:t>
            </a:r>
            <a:r>
              <a:rPr lang="de-AT" sz="2000" dirty="0" smtClean="0"/>
              <a:t> die beiden Therapien sind im Mittel gleich wirksam</a:t>
            </a:r>
          </a:p>
          <a:p>
            <a:pPr lvl="3" eaLnBrk="1" hangingPunct="1">
              <a:lnSpc>
                <a:spcPct val="80000"/>
              </a:lnSpc>
            </a:pPr>
            <a:r>
              <a:rPr lang="de-AT" sz="1400" dirty="0" smtClean="0"/>
              <a:t>z.B. die Änderung des diastolischen Blutdrucks ist im Mittel in beiden Gruppen gleich hoch</a:t>
            </a:r>
          </a:p>
          <a:p>
            <a:pPr lvl="2" eaLnBrk="1" hangingPunct="1">
              <a:lnSpc>
                <a:spcPct val="80000"/>
              </a:lnSpc>
            </a:pPr>
            <a:r>
              <a:rPr lang="de-AT" sz="1600" b="1" dirty="0" smtClean="0">
                <a:solidFill>
                  <a:schemeClr val="tx2"/>
                </a:solidFill>
              </a:rPr>
              <a:t>Die Ungültigkeit der Nullhypothese ist zu beweisen</a:t>
            </a:r>
          </a:p>
          <a:p>
            <a:pPr eaLnBrk="1" hangingPunct="1">
              <a:lnSpc>
                <a:spcPct val="80000"/>
              </a:lnSpc>
            </a:pPr>
            <a:r>
              <a:rPr lang="de-AT" sz="2000" b="1" dirty="0" smtClean="0">
                <a:solidFill>
                  <a:srgbClr val="003399"/>
                </a:solidFill>
              </a:rPr>
              <a:t>Alternativhypothese H</a:t>
            </a:r>
            <a:r>
              <a:rPr lang="de-AT" sz="2000" b="1" baseline="-25000" dirty="0" smtClean="0">
                <a:solidFill>
                  <a:srgbClr val="003399"/>
                </a:solidFill>
              </a:rPr>
              <a:t>1</a:t>
            </a:r>
            <a:r>
              <a:rPr lang="de-AT" sz="2000" b="1" dirty="0" smtClean="0">
                <a:solidFill>
                  <a:srgbClr val="003399"/>
                </a:solidFill>
              </a:rPr>
              <a:t>:</a:t>
            </a:r>
            <a:r>
              <a:rPr lang="de-AT" sz="2000" dirty="0" smtClean="0"/>
              <a:t> die beiden Therapien sind im Mittel unterschiedlich stark wirksam</a:t>
            </a:r>
          </a:p>
          <a:p>
            <a:pPr eaLnBrk="1" hangingPunct="1">
              <a:lnSpc>
                <a:spcPct val="80000"/>
              </a:lnSpc>
            </a:pPr>
            <a:endParaRPr lang="de-AT" sz="2000" dirty="0" smtClean="0"/>
          </a:p>
          <a:p>
            <a:pPr eaLnBrk="1" hangingPunct="1">
              <a:lnSpc>
                <a:spcPct val="80000"/>
              </a:lnSpc>
            </a:pPr>
            <a:r>
              <a:rPr lang="de-AT" sz="2000" b="1" u="sng" dirty="0" smtClean="0"/>
              <a:t>Voraussetzung</a:t>
            </a:r>
            <a:r>
              <a:rPr lang="de-AT" sz="2000" dirty="0" smtClean="0"/>
              <a:t>: Die beiden Gruppen stimmen in den wesentlichen Merkmalen überein – siehe </a:t>
            </a:r>
            <a:r>
              <a:rPr lang="de-AT" sz="2000" dirty="0" err="1" smtClean="0"/>
              <a:t>Randomisierung</a:t>
            </a:r>
            <a:endParaRPr lang="de-AT" sz="2000" dirty="0" smtClean="0"/>
          </a:p>
          <a:p>
            <a:pPr lvl="1" eaLnBrk="1" hangingPunct="1">
              <a:lnSpc>
                <a:spcPct val="80000"/>
              </a:lnSpc>
            </a:pPr>
            <a:r>
              <a:rPr lang="de-AT" sz="1800" dirty="0" smtClean="0"/>
              <a:t>Nur die Therapien sind unterschiedlich</a:t>
            </a:r>
          </a:p>
          <a:p>
            <a:pPr lvl="1" eaLnBrk="1" hangingPunct="1">
              <a:lnSpc>
                <a:spcPct val="80000"/>
              </a:lnSpc>
            </a:pPr>
            <a:r>
              <a:rPr lang="de-AT" sz="1800" dirty="0" smtClean="0"/>
              <a:t>Strukturgleichheit der Gruppen </a:t>
            </a:r>
          </a:p>
        </p:txBody>
      </p:sp>
      <p:sp>
        <p:nvSpPr>
          <p:cNvPr id="53251" name="Fußzeilenplatzhalter 4"/>
          <p:cNvSpPr>
            <a:spLocks noGrp="1"/>
          </p:cNvSpPr>
          <p:nvPr>
            <p:ph type="ftr" sz="quarter" idx="11"/>
          </p:nvPr>
        </p:nvSpPr>
        <p:spPr>
          <a:noFill/>
        </p:spPr>
        <p:txBody>
          <a:bodyPr/>
          <a:lstStyle/>
          <a:p>
            <a:r>
              <a:rPr lang="en-US" smtClean="0"/>
              <a:t>hanno.ulmer@i-med.ac.at</a:t>
            </a:r>
          </a:p>
        </p:txBody>
      </p:sp>
      <p:sp>
        <p:nvSpPr>
          <p:cNvPr id="53252" name="Foliennummernplatzhalter 5"/>
          <p:cNvSpPr>
            <a:spLocks noGrp="1"/>
          </p:cNvSpPr>
          <p:nvPr>
            <p:ph type="sldNum" sz="quarter" idx="12"/>
          </p:nvPr>
        </p:nvSpPr>
        <p:spPr>
          <a:noFill/>
        </p:spPr>
        <p:txBody>
          <a:bodyPr/>
          <a:lstStyle/>
          <a:p>
            <a:fld id="{A6E16C22-EBD3-479B-9A25-E0A5336FB5CD}" type="slidenum">
              <a:rPr lang="en-US" smtClean="0"/>
              <a:pPr/>
              <a:t>423</a:t>
            </a:fld>
            <a:endParaRPr lang="en-US" smtClean="0"/>
          </a:p>
        </p:txBody>
      </p:sp>
      <p:sp>
        <p:nvSpPr>
          <p:cNvPr id="6" name="Datumsplatzhalter 5"/>
          <p:cNvSpPr>
            <a:spLocks noGrp="1"/>
          </p:cNvSpPr>
          <p:nvPr>
            <p:ph type="dt" sz="half" idx="10"/>
          </p:nvPr>
        </p:nvSpPr>
        <p:spPr/>
        <p:txBody>
          <a:bodyPr/>
          <a:lstStyle/>
          <a:p>
            <a:r>
              <a:rPr lang="en-US" smtClean="0"/>
              <a:t>Modul 2.02</a:t>
            </a:r>
            <a:endParaRPr lang="de-DE" altLang="en-US" dirty="0"/>
          </a:p>
        </p:txBody>
      </p:sp>
    </p:spTree>
  </p:cSld>
  <p:clrMapOvr>
    <a:masterClrMapping/>
  </p:clrMapOvr>
  <p:timing>
    <p:tnLst>
      <p:par>
        <p:cTn id="1" dur="indefinite" restart="never" nodeType="tmRoot"/>
      </p:par>
    </p:tnLst>
  </p:timing>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7" name="Rectangle 2"/>
          <p:cNvSpPr>
            <a:spLocks noGrp="1" noChangeArrowheads="1"/>
          </p:cNvSpPr>
          <p:nvPr>
            <p:ph type="title"/>
          </p:nvPr>
        </p:nvSpPr>
        <p:spPr>
          <a:xfrm>
            <a:off x="304800" y="533400"/>
            <a:ext cx="8596313" cy="747713"/>
          </a:xfrm>
        </p:spPr>
        <p:txBody>
          <a:bodyPr/>
          <a:lstStyle/>
          <a:p>
            <a:pPr eaLnBrk="1" hangingPunct="1">
              <a:buClr>
                <a:srgbClr val="0000FF"/>
              </a:buClr>
              <a:buFont typeface="Wingdings" pitchFamily="2" charset="2"/>
              <a:buNone/>
            </a:pPr>
            <a:r>
              <a:rPr lang="de-DE" sz="4000" b="0" dirty="0" smtClean="0"/>
              <a:t>Was muss man messen?</a:t>
            </a:r>
          </a:p>
        </p:txBody>
      </p:sp>
      <p:sp>
        <p:nvSpPr>
          <p:cNvPr id="49158" name="Rectangle 3"/>
          <p:cNvSpPr>
            <a:spLocks noGrp="1" noChangeArrowheads="1"/>
          </p:cNvSpPr>
          <p:nvPr>
            <p:ph idx="1"/>
          </p:nvPr>
        </p:nvSpPr>
        <p:spPr>
          <a:xfrm>
            <a:off x="484188" y="1855788"/>
            <a:ext cx="8229600" cy="4525962"/>
          </a:xfrm>
        </p:spPr>
        <p:txBody>
          <a:bodyPr/>
          <a:lstStyle/>
          <a:p>
            <a:pPr eaLnBrk="1" hangingPunct="1">
              <a:buClr>
                <a:schemeClr val="tx1"/>
              </a:buClr>
            </a:pPr>
            <a:r>
              <a:rPr lang="de-DE" sz="2400" b="1" dirty="0" smtClean="0"/>
              <a:t>Zielgröße(n)</a:t>
            </a:r>
          </a:p>
          <a:p>
            <a:pPr lvl="1" eaLnBrk="1" hangingPunct="1">
              <a:buClr>
                <a:schemeClr val="tx1"/>
              </a:buClr>
              <a:buFontTx/>
              <a:buChar char="•"/>
            </a:pPr>
            <a:r>
              <a:rPr lang="de-DE" sz="2400" dirty="0" smtClean="0"/>
              <a:t>Haupt- und Nebenzielkriterien</a:t>
            </a:r>
          </a:p>
          <a:p>
            <a:pPr lvl="2" eaLnBrk="1" hangingPunct="1">
              <a:buClr>
                <a:schemeClr val="tx1"/>
              </a:buClr>
            </a:pPr>
            <a:r>
              <a:rPr lang="de-DE" sz="2000" dirty="0" smtClean="0"/>
              <a:t>In engem Zusammenhang mit dem Studienziel</a:t>
            </a:r>
          </a:p>
          <a:p>
            <a:pPr lvl="2" eaLnBrk="1" hangingPunct="1">
              <a:buClr>
                <a:schemeClr val="tx1"/>
              </a:buClr>
            </a:pPr>
            <a:r>
              <a:rPr lang="de-DE" sz="2000" dirty="0" smtClean="0"/>
              <a:t>Klinisch relevant</a:t>
            </a:r>
          </a:p>
          <a:p>
            <a:pPr lvl="2" eaLnBrk="1" hangingPunct="1">
              <a:buClr>
                <a:schemeClr val="tx1"/>
              </a:buClr>
            </a:pPr>
            <a:endParaRPr lang="de-DE" sz="800" dirty="0" smtClean="0"/>
          </a:p>
          <a:p>
            <a:pPr eaLnBrk="1" hangingPunct="1">
              <a:buClr>
                <a:schemeClr val="tx1"/>
              </a:buClr>
            </a:pPr>
            <a:r>
              <a:rPr lang="de-DE" sz="2400" b="1" dirty="0" smtClean="0"/>
              <a:t>Einflussgröße(n)</a:t>
            </a:r>
          </a:p>
          <a:p>
            <a:pPr lvl="2" eaLnBrk="1" hangingPunct="1">
              <a:buClr>
                <a:schemeClr val="tx1"/>
              </a:buClr>
            </a:pPr>
            <a:r>
              <a:rPr lang="de-DE" sz="2000" dirty="0" smtClean="0"/>
              <a:t>Können Auswirkungen auf die Zielgröße(n) haben</a:t>
            </a:r>
          </a:p>
          <a:p>
            <a:pPr lvl="2" eaLnBrk="1" hangingPunct="1">
              <a:buClr>
                <a:schemeClr val="tx1"/>
              </a:buClr>
            </a:pPr>
            <a:endParaRPr lang="de-DE" sz="800" dirty="0" smtClean="0"/>
          </a:p>
          <a:p>
            <a:pPr eaLnBrk="1" hangingPunct="1">
              <a:buClr>
                <a:schemeClr val="tx1"/>
              </a:buClr>
            </a:pPr>
            <a:r>
              <a:rPr lang="de-DE" sz="2400" b="1" dirty="0" smtClean="0"/>
              <a:t>Störgröße(n)</a:t>
            </a:r>
          </a:p>
          <a:p>
            <a:pPr lvl="2" eaLnBrk="1" hangingPunct="1">
              <a:buClr>
                <a:schemeClr val="tx1"/>
              </a:buClr>
            </a:pPr>
            <a:r>
              <a:rPr lang="de-DE" sz="2000" dirty="0" smtClean="0"/>
              <a:t>Nicht von primären Studieninteresse</a:t>
            </a:r>
          </a:p>
          <a:p>
            <a:pPr lvl="2" eaLnBrk="1" hangingPunct="1">
              <a:buClr>
                <a:schemeClr val="tx1"/>
              </a:buClr>
            </a:pPr>
            <a:r>
              <a:rPr lang="de-DE" sz="2000" dirty="0" smtClean="0"/>
              <a:t>Können jedoch das Studienergebnis wesentlich beeinflussen bzw. verzerren („</a:t>
            </a:r>
            <a:r>
              <a:rPr lang="de-DE" sz="2000" b="1" u="sng" dirty="0" smtClean="0"/>
              <a:t>Bias</a:t>
            </a:r>
            <a:r>
              <a:rPr lang="de-DE" sz="2000" dirty="0" smtClean="0"/>
              <a:t>“!)</a:t>
            </a:r>
          </a:p>
        </p:txBody>
      </p:sp>
      <p:sp>
        <p:nvSpPr>
          <p:cNvPr id="49155" name="Fußzeilenplatzhalter 4"/>
          <p:cNvSpPr>
            <a:spLocks noGrp="1"/>
          </p:cNvSpPr>
          <p:nvPr>
            <p:ph type="ftr" sz="quarter" idx="11"/>
          </p:nvPr>
        </p:nvSpPr>
        <p:spPr>
          <a:noFill/>
        </p:spPr>
        <p:txBody>
          <a:bodyPr/>
          <a:lstStyle/>
          <a:p>
            <a:r>
              <a:rPr lang="en-US" smtClean="0"/>
              <a:t>hanno.ulmer@i-med.ac.at</a:t>
            </a:r>
          </a:p>
        </p:txBody>
      </p:sp>
      <p:sp>
        <p:nvSpPr>
          <p:cNvPr id="49156" name="Foliennummernplatzhalter 5"/>
          <p:cNvSpPr>
            <a:spLocks noGrp="1"/>
          </p:cNvSpPr>
          <p:nvPr>
            <p:ph type="sldNum" sz="quarter" idx="12"/>
          </p:nvPr>
        </p:nvSpPr>
        <p:spPr>
          <a:noFill/>
        </p:spPr>
        <p:txBody>
          <a:bodyPr/>
          <a:lstStyle/>
          <a:p>
            <a:fld id="{21E4AB5B-A8FA-4688-B5C7-494AC9CB0824}" type="slidenum">
              <a:rPr lang="en-US" smtClean="0"/>
              <a:pPr/>
              <a:t>424</a:t>
            </a:fld>
            <a:endParaRPr lang="en-US" smtClean="0"/>
          </a:p>
        </p:txBody>
      </p:sp>
      <p:sp>
        <p:nvSpPr>
          <p:cNvPr id="49159" name="Rectangle 4"/>
          <p:cNvSpPr>
            <a:spLocks noChangeArrowheads="1"/>
          </p:cNvSpPr>
          <p:nvPr/>
        </p:nvSpPr>
        <p:spPr bwMode="auto">
          <a:xfrm>
            <a:off x="5486400" y="1524000"/>
            <a:ext cx="1828800" cy="914400"/>
          </a:xfrm>
          <a:prstGeom prst="rect">
            <a:avLst/>
          </a:prstGeom>
          <a:solidFill>
            <a:schemeClr val="bg1"/>
          </a:solidFill>
          <a:ln w="9525">
            <a:solidFill>
              <a:schemeClr val="tx1"/>
            </a:solidFill>
            <a:miter lim="800000"/>
            <a:headEnd/>
            <a:tailEnd/>
          </a:ln>
        </p:spPr>
        <p:txBody>
          <a:bodyPr wrap="none" anchor="ctr"/>
          <a:lstStyle/>
          <a:p>
            <a:pPr algn="ctr"/>
            <a:r>
              <a:rPr lang="de-DE" sz="2400" dirty="0">
                <a:latin typeface="Comic Sans MS" pitchFamily="66" charset="0"/>
              </a:rPr>
              <a:t>System</a:t>
            </a:r>
          </a:p>
        </p:txBody>
      </p:sp>
      <p:sp>
        <p:nvSpPr>
          <p:cNvPr id="49160" name="Line 5"/>
          <p:cNvSpPr>
            <a:spLocks noChangeShapeType="1"/>
          </p:cNvSpPr>
          <p:nvPr/>
        </p:nvSpPr>
        <p:spPr bwMode="auto">
          <a:xfrm>
            <a:off x="4419600" y="1981200"/>
            <a:ext cx="1066800" cy="0"/>
          </a:xfrm>
          <a:prstGeom prst="line">
            <a:avLst/>
          </a:prstGeom>
          <a:noFill/>
          <a:ln w="38100">
            <a:solidFill>
              <a:schemeClr val="tx1"/>
            </a:solidFill>
            <a:round/>
            <a:headEnd/>
            <a:tailEnd type="triangle" w="med" len="med"/>
          </a:ln>
        </p:spPr>
        <p:txBody>
          <a:bodyPr wrap="none"/>
          <a:lstStyle/>
          <a:p>
            <a:endParaRPr lang="en-US"/>
          </a:p>
        </p:txBody>
      </p:sp>
      <p:sp>
        <p:nvSpPr>
          <p:cNvPr id="49161" name="Line 6"/>
          <p:cNvSpPr>
            <a:spLocks noChangeShapeType="1"/>
          </p:cNvSpPr>
          <p:nvPr/>
        </p:nvSpPr>
        <p:spPr bwMode="auto">
          <a:xfrm>
            <a:off x="7315200" y="1981200"/>
            <a:ext cx="1066800" cy="0"/>
          </a:xfrm>
          <a:prstGeom prst="line">
            <a:avLst/>
          </a:prstGeom>
          <a:noFill/>
          <a:ln w="38100">
            <a:solidFill>
              <a:schemeClr val="tx1"/>
            </a:solidFill>
            <a:round/>
            <a:headEnd/>
            <a:tailEnd type="triangle" w="med" len="med"/>
          </a:ln>
        </p:spPr>
        <p:txBody>
          <a:bodyPr wrap="none"/>
          <a:lstStyle/>
          <a:p>
            <a:endParaRPr lang="en-US"/>
          </a:p>
        </p:txBody>
      </p:sp>
      <p:sp>
        <p:nvSpPr>
          <p:cNvPr id="49162" name="Line 7"/>
          <p:cNvSpPr>
            <a:spLocks noChangeShapeType="1"/>
          </p:cNvSpPr>
          <p:nvPr/>
        </p:nvSpPr>
        <p:spPr bwMode="auto">
          <a:xfrm>
            <a:off x="6372225" y="1066800"/>
            <a:ext cx="0" cy="457200"/>
          </a:xfrm>
          <a:prstGeom prst="line">
            <a:avLst/>
          </a:prstGeom>
          <a:noFill/>
          <a:ln w="28575">
            <a:solidFill>
              <a:schemeClr val="tx1"/>
            </a:solidFill>
            <a:round/>
            <a:headEnd/>
            <a:tailEnd type="triangle" w="med" len="med"/>
          </a:ln>
        </p:spPr>
        <p:txBody>
          <a:bodyPr wrap="none"/>
          <a:lstStyle/>
          <a:p>
            <a:endParaRPr lang="en-US"/>
          </a:p>
        </p:txBody>
      </p:sp>
      <p:sp>
        <p:nvSpPr>
          <p:cNvPr id="49163" name="Text Box 8"/>
          <p:cNvSpPr txBox="1">
            <a:spLocks noChangeArrowheads="1"/>
          </p:cNvSpPr>
          <p:nvPr/>
        </p:nvSpPr>
        <p:spPr bwMode="auto">
          <a:xfrm>
            <a:off x="6384925" y="1028700"/>
            <a:ext cx="1387475" cy="336550"/>
          </a:xfrm>
          <a:prstGeom prst="rect">
            <a:avLst/>
          </a:prstGeom>
          <a:noFill/>
          <a:ln w="9525">
            <a:noFill/>
            <a:miter lim="800000"/>
            <a:headEnd/>
            <a:tailEnd/>
          </a:ln>
        </p:spPr>
        <p:txBody>
          <a:bodyPr>
            <a:spAutoFit/>
          </a:bodyPr>
          <a:lstStyle/>
          <a:p>
            <a:r>
              <a:rPr lang="de-DE" sz="1600" b="1">
                <a:latin typeface="Comic Sans MS" pitchFamily="66" charset="0"/>
              </a:rPr>
              <a:t>Störgrößen</a:t>
            </a:r>
          </a:p>
        </p:txBody>
      </p:sp>
      <p:sp>
        <p:nvSpPr>
          <p:cNvPr id="49164" name="Text Box 9"/>
          <p:cNvSpPr txBox="1">
            <a:spLocks noChangeArrowheads="1"/>
          </p:cNvSpPr>
          <p:nvPr/>
        </p:nvSpPr>
        <p:spPr bwMode="auto">
          <a:xfrm>
            <a:off x="3941763" y="1579563"/>
            <a:ext cx="1638300" cy="336550"/>
          </a:xfrm>
          <a:prstGeom prst="rect">
            <a:avLst/>
          </a:prstGeom>
          <a:noFill/>
          <a:ln w="9525">
            <a:noFill/>
            <a:miter lim="800000"/>
            <a:headEnd/>
            <a:tailEnd/>
          </a:ln>
        </p:spPr>
        <p:txBody>
          <a:bodyPr>
            <a:spAutoFit/>
          </a:bodyPr>
          <a:lstStyle/>
          <a:p>
            <a:r>
              <a:rPr lang="de-DE" sz="1600" b="1">
                <a:latin typeface="Comic Sans MS" pitchFamily="66" charset="0"/>
              </a:rPr>
              <a:t>Einflussgröße</a:t>
            </a:r>
          </a:p>
        </p:txBody>
      </p:sp>
      <p:sp>
        <p:nvSpPr>
          <p:cNvPr id="49165" name="Text Box 10"/>
          <p:cNvSpPr txBox="1">
            <a:spLocks noChangeArrowheads="1"/>
          </p:cNvSpPr>
          <p:nvPr/>
        </p:nvSpPr>
        <p:spPr bwMode="auto">
          <a:xfrm>
            <a:off x="7391400" y="1550988"/>
            <a:ext cx="1087438" cy="336550"/>
          </a:xfrm>
          <a:prstGeom prst="rect">
            <a:avLst/>
          </a:prstGeom>
          <a:noFill/>
          <a:ln w="9525">
            <a:noFill/>
            <a:miter lim="800000"/>
            <a:headEnd/>
            <a:tailEnd/>
          </a:ln>
        </p:spPr>
        <p:txBody>
          <a:bodyPr wrap="none">
            <a:spAutoFit/>
          </a:bodyPr>
          <a:lstStyle/>
          <a:p>
            <a:r>
              <a:rPr lang="de-DE" sz="1600" b="1">
                <a:latin typeface="Comic Sans MS" pitchFamily="66" charset="0"/>
              </a:rPr>
              <a:t>Zielgröße</a:t>
            </a:r>
          </a:p>
        </p:txBody>
      </p:sp>
      <p:sp>
        <p:nvSpPr>
          <p:cNvPr id="13" name="Datumsplatzhalter 12"/>
          <p:cNvSpPr>
            <a:spLocks noGrp="1"/>
          </p:cNvSpPr>
          <p:nvPr>
            <p:ph type="dt" sz="half" idx="10"/>
          </p:nvPr>
        </p:nvSpPr>
        <p:spPr/>
        <p:txBody>
          <a:bodyPr/>
          <a:lstStyle/>
          <a:p>
            <a:r>
              <a:rPr lang="en-US" smtClean="0"/>
              <a:t>Modul 2.02</a:t>
            </a:r>
            <a:endParaRPr lang="de-DE" altLang="en-US" dirty="0"/>
          </a:p>
        </p:txBody>
      </p:sp>
    </p:spTree>
    <p:extLst>
      <p:ext uri="{BB962C8B-B14F-4D97-AF65-F5344CB8AC3E}">
        <p14:creationId xmlns:p14="http://schemas.microsoft.com/office/powerpoint/2010/main" val="621735902"/>
      </p:ext>
    </p:extLst>
  </p:cSld>
  <p:clrMapOvr>
    <a:masterClrMapping/>
  </p:clrMapOvr>
  <p:timing>
    <p:tnLst>
      <p:par>
        <p:cTn id="1" dur="indefinite" restart="never" nodeType="tmRoot"/>
      </p:par>
    </p:tnLst>
  </p:timing>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5" name="Rectangle 2"/>
          <p:cNvSpPr>
            <a:spLocks noGrp="1" noChangeArrowheads="1"/>
          </p:cNvSpPr>
          <p:nvPr>
            <p:ph type="title"/>
          </p:nvPr>
        </p:nvSpPr>
        <p:spPr/>
        <p:txBody>
          <a:bodyPr>
            <a:normAutofit fontScale="90000"/>
          </a:bodyPr>
          <a:lstStyle/>
          <a:p>
            <a:pPr eaLnBrk="1" hangingPunct="1"/>
            <a:r>
              <a:rPr lang="de-DE" sz="4000" b="0" smtClean="0"/>
              <a:t>Primäre und sekundäre Zielgrößen</a:t>
            </a:r>
            <a:endParaRPr lang="de-AT" sz="4000" b="0" smtClean="0"/>
          </a:p>
        </p:txBody>
      </p:sp>
      <p:sp>
        <p:nvSpPr>
          <p:cNvPr id="51206" name="Rectangle 3"/>
          <p:cNvSpPr>
            <a:spLocks noGrp="1" noChangeArrowheads="1"/>
          </p:cNvSpPr>
          <p:nvPr>
            <p:ph idx="1"/>
          </p:nvPr>
        </p:nvSpPr>
        <p:spPr/>
        <p:txBody>
          <a:bodyPr>
            <a:normAutofit/>
          </a:bodyPr>
          <a:lstStyle/>
          <a:p>
            <a:pPr eaLnBrk="1" hangingPunct="1">
              <a:buClr>
                <a:schemeClr val="tx1"/>
              </a:buClr>
            </a:pPr>
            <a:r>
              <a:rPr lang="de-DE" sz="2400" dirty="0" smtClean="0"/>
              <a:t>Wenn möglich nur ein einziges Hauptzielkriterium (=primäre </a:t>
            </a:r>
            <a:r>
              <a:rPr lang="de-DE" sz="2400" dirty="0" err="1" smtClean="0"/>
              <a:t>Zielgrösse</a:t>
            </a:r>
            <a:r>
              <a:rPr lang="de-DE" sz="2400" dirty="0" smtClean="0"/>
              <a:t>)</a:t>
            </a:r>
          </a:p>
          <a:p>
            <a:pPr lvl="2" eaLnBrk="1" hangingPunct="1">
              <a:buClr>
                <a:schemeClr val="tx1"/>
              </a:buClr>
            </a:pPr>
            <a:r>
              <a:rPr lang="de-DE" sz="1800" dirty="0" smtClean="0"/>
              <a:t>Blutdrucksenkung, Überlebenszeit, ...</a:t>
            </a:r>
          </a:p>
          <a:p>
            <a:pPr lvl="2">
              <a:buClr>
                <a:schemeClr val="tx1"/>
              </a:buClr>
              <a:buFontTx/>
              <a:buChar char="•"/>
            </a:pPr>
            <a:r>
              <a:rPr lang="de-DE" sz="1800" dirty="0" smtClean="0"/>
              <a:t>Kann multidimensional sein</a:t>
            </a:r>
          </a:p>
          <a:p>
            <a:pPr lvl="2" eaLnBrk="1" hangingPunct="1">
              <a:buClr>
                <a:schemeClr val="tx1"/>
              </a:buClr>
            </a:pPr>
            <a:r>
              <a:rPr lang="de-DE" sz="1800" dirty="0" smtClean="0"/>
              <a:t>Fragebogen, QALY, DALY, …</a:t>
            </a:r>
          </a:p>
          <a:p>
            <a:pPr eaLnBrk="1" hangingPunct="1">
              <a:buClr>
                <a:schemeClr val="tx1"/>
              </a:buClr>
            </a:pPr>
            <a:r>
              <a:rPr lang="de-DE" sz="2400" dirty="0" smtClean="0"/>
              <a:t>Im Studienprotokoll operationalisieren </a:t>
            </a:r>
          </a:p>
          <a:p>
            <a:pPr lvl="1" eaLnBrk="1" hangingPunct="1">
              <a:buClr>
                <a:schemeClr val="tx1"/>
              </a:buClr>
              <a:buFontTx/>
              <a:buChar char="•"/>
            </a:pPr>
            <a:r>
              <a:rPr lang="de-DE" sz="2000" dirty="0" smtClean="0"/>
              <a:t>Messbar machen</a:t>
            </a:r>
          </a:p>
          <a:p>
            <a:pPr eaLnBrk="1" hangingPunct="1">
              <a:buClr>
                <a:schemeClr val="tx1"/>
              </a:buClr>
            </a:pPr>
            <a:r>
              <a:rPr lang="de-DE" sz="2400" dirty="0" smtClean="0"/>
              <a:t>Mehrere sekundäre Zielvariablen sind zulässig</a:t>
            </a:r>
          </a:p>
          <a:p>
            <a:pPr eaLnBrk="1" hangingPunct="1">
              <a:buClr>
                <a:schemeClr val="tx1"/>
              </a:buClr>
            </a:pPr>
            <a:r>
              <a:rPr lang="de-DE" dirty="0" err="1" smtClean="0"/>
              <a:t>Surrogatkriterien</a:t>
            </a:r>
            <a:endParaRPr lang="de-DE" sz="2400" dirty="0" smtClean="0"/>
          </a:p>
        </p:txBody>
      </p:sp>
      <p:sp>
        <p:nvSpPr>
          <p:cNvPr id="51203" name="Fußzeilenplatzhalter 4"/>
          <p:cNvSpPr>
            <a:spLocks noGrp="1"/>
          </p:cNvSpPr>
          <p:nvPr>
            <p:ph type="ftr" sz="quarter" idx="11"/>
          </p:nvPr>
        </p:nvSpPr>
        <p:spPr>
          <a:noFill/>
        </p:spPr>
        <p:txBody>
          <a:bodyPr/>
          <a:lstStyle/>
          <a:p>
            <a:r>
              <a:rPr lang="en-US" smtClean="0"/>
              <a:t>hanno.ulmer@i-med.ac.at</a:t>
            </a:r>
          </a:p>
        </p:txBody>
      </p:sp>
      <p:sp>
        <p:nvSpPr>
          <p:cNvPr id="51204" name="Foliennummernplatzhalter 5"/>
          <p:cNvSpPr>
            <a:spLocks noGrp="1"/>
          </p:cNvSpPr>
          <p:nvPr>
            <p:ph type="sldNum" sz="quarter" idx="12"/>
          </p:nvPr>
        </p:nvSpPr>
        <p:spPr>
          <a:noFill/>
        </p:spPr>
        <p:txBody>
          <a:bodyPr/>
          <a:lstStyle/>
          <a:p>
            <a:fld id="{8D160E35-0225-497B-A5CF-A5B1E53D4E2B}" type="slidenum">
              <a:rPr lang="en-US" smtClean="0"/>
              <a:pPr/>
              <a:t>425</a:t>
            </a:fld>
            <a:endParaRPr lang="en-US" smtClean="0"/>
          </a:p>
        </p:txBody>
      </p:sp>
      <p:sp>
        <p:nvSpPr>
          <p:cNvPr id="6" name="Datumsplatzhalter 5"/>
          <p:cNvSpPr>
            <a:spLocks noGrp="1"/>
          </p:cNvSpPr>
          <p:nvPr>
            <p:ph type="dt" sz="half" idx="10"/>
          </p:nvPr>
        </p:nvSpPr>
        <p:spPr/>
        <p:txBody>
          <a:bodyPr/>
          <a:lstStyle/>
          <a:p>
            <a:r>
              <a:rPr lang="en-US" smtClean="0"/>
              <a:t>Modul 2.02</a:t>
            </a:r>
            <a:endParaRPr lang="de-DE" altLang="en-US" dirty="0"/>
          </a:p>
        </p:txBody>
      </p:sp>
    </p:spTree>
    <p:extLst>
      <p:ext uri="{BB962C8B-B14F-4D97-AF65-F5344CB8AC3E}">
        <p14:creationId xmlns:p14="http://schemas.microsoft.com/office/powerpoint/2010/main" val="1431143695"/>
      </p:ext>
    </p:extLst>
  </p:cSld>
  <p:clrMapOvr>
    <a:masterClrMapping/>
  </p:clrMapOvr>
  <p:timing>
    <p:tnLst>
      <p:par>
        <p:cTn id="1" dur="indefinite" restart="never" nodeType="tmRoot"/>
      </p:par>
    </p:tnLst>
  </p:timing>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5" name="Rectangle 2"/>
          <p:cNvSpPr>
            <a:spLocks noGrp="1" noChangeArrowheads="1"/>
          </p:cNvSpPr>
          <p:nvPr>
            <p:ph type="title"/>
          </p:nvPr>
        </p:nvSpPr>
        <p:spPr/>
        <p:txBody>
          <a:bodyPr>
            <a:normAutofit fontScale="90000"/>
          </a:bodyPr>
          <a:lstStyle/>
          <a:p>
            <a:pPr eaLnBrk="1" hangingPunct="1"/>
            <a:r>
              <a:rPr lang="de-DE" sz="4000" b="0" smtClean="0"/>
              <a:t>Vergleichbarkeit der Gruppen</a:t>
            </a:r>
            <a:endParaRPr lang="de-AT" sz="4000" b="0" smtClean="0"/>
          </a:p>
        </p:txBody>
      </p:sp>
      <p:sp>
        <p:nvSpPr>
          <p:cNvPr id="56326" name="Rectangle 3"/>
          <p:cNvSpPr>
            <a:spLocks noGrp="1" noChangeArrowheads="1"/>
          </p:cNvSpPr>
          <p:nvPr>
            <p:ph idx="1"/>
          </p:nvPr>
        </p:nvSpPr>
        <p:spPr/>
        <p:txBody>
          <a:bodyPr/>
          <a:lstStyle/>
          <a:p>
            <a:pPr eaLnBrk="1" hangingPunct="1">
              <a:lnSpc>
                <a:spcPct val="90000"/>
              </a:lnSpc>
            </a:pPr>
            <a:r>
              <a:rPr lang="de-DE" sz="2400" smtClean="0"/>
              <a:t>Bezüglich der</a:t>
            </a:r>
          </a:p>
          <a:p>
            <a:pPr lvl="1" eaLnBrk="1" hangingPunct="1">
              <a:lnSpc>
                <a:spcPct val="90000"/>
              </a:lnSpc>
            </a:pPr>
            <a:r>
              <a:rPr lang="de-DE" sz="2000" smtClean="0"/>
              <a:t>Gemessenen Merkmale</a:t>
            </a:r>
          </a:p>
          <a:p>
            <a:pPr lvl="2" eaLnBrk="1" hangingPunct="1">
              <a:lnSpc>
                <a:spcPct val="90000"/>
              </a:lnSpc>
            </a:pPr>
            <a:r>
              <a:rPr lang="de-DE" sz="1800" smtClean="0"/>
              <a:t>Dokumentieren</a:t>
            </a:r>
          </a:p>
          <a:p>
            <a:pPr lvl="2" eaLnBrk="1" hangingPunct="1">
              <a:lnSpc>
                <a:spcPct val="90000"/>
              </a:lnSpc>
            </a:pPr>
            <a:r>
              <a:rPr lang="de-DE" sz="1800" smtClean="0"/>
              <a:t>Bei der Auswertung berücksichtigen</a:t>
            </a:r>
          </a:p>
          <a:p>
            <a:pPr lvl="1" eaLnBrk="1" hangingPunct="1">
              <a:lnSpc>
                <a:spcPct val="90000"/>
              </a:lnSpc>
            </a:pPr>
            <a:r>
              <a:rPr lang="de-DE" sz="2000" smtClean="0"/>
              <a:t>Nicht-gemessenen Merkmale</a:t>
            </a:r>
          </a:p>
          <a:p>
            <a:pPr lvl="1" eaLnBrk="1" hangingPunct="1">
              <a:lnSpc>
                <a:spcPct val="90000"/>
              </a:lnSpc>
            </a:pPr>
            <a:r>
              <a:rPr lang="de-DE" sz="2000" smtClean="0"/>
              <a:t>Unbekannten Merkmale</a:t>
            </a:r>
          </a:p>
          <a:p>
            <a:pPr lvl="2" eaLnBrk="1" hangingPunct="1">
              <a:lnSpc>
                <a:spcPct val="90000"/>
              </a:lnSpc>
            </a:pPr>
            <a:r>
              <a:rPr lang="de-DE" sz="1800" smtClean="0"/>
              <a:t>Können möglicherweise zu Verzerrungen führen</a:t>
            </a:r>
          </a:p>
          <a:p>
            <a:pPr eaLnBrk="1" hangingPunct="1">
              <a:lnSpc>
                <a:spcPct val="90000"/>
              </a:lnSpc>
            </a:pPr>
            <a:r>
              <a:rPr lang="de-DE" sz="2400" smtClean="0"/>
              <a:t>Randomisierung</a:t>
            </a:r>
          </a:p>
          <a:p>
            <a:pPr eaLnBrk="1" hangingPunct="1">
              <a:lnSpc>
                <a:spcPct val="90000"/>
              </a:lnSpc>
            </a:pPr>
            <a:r>
              <a:rPr lang="de-DE" sz="2400" smtClean="0"/>
              <a:t>Stratifizierung</a:t>
            </a:r>
          </a:p>
          <a:p>
            <a:pPr eaLnBrk="1" hangingPunct="1">
              <a:lnSpc>
                <a:spcPct val="90000"/>
              </a:lnSpc>
            </a:pPr>
            <a:r>
              <a:rPr lang="de-DE" sz="2400" smtClean="0"/>
              <a:t>Paarbildung</a:t>
            </a:r>
          </a:p>
          <a:p>
            <a:pPr lvl="1" eaLnBrk="1" hangingPunct="1">
              <a:lnSpc>
                <a:spcPct val="90000"/>
              </a:lnSpc>
            </a:pPr>
            <a:r>
              <a:rPr lang="de-DE" sz="2000" smtClean="0"/>
              <a:t>Zwillinge, Matching</a:t>
            </a:r>
            <a:endParaRPr lang="de-AT" sz="2000" smtClean="0"/>
          </a:p>
        </p:txBody>
      </p:sp>
      <p:sp>
        <p:nvSpPr>
          <p:cNvPr id="56323" name="Fußzeilenplatzhalter 4"/>
          <p:cNvSpPr>
            <a:spLocks noGrp="1"/>
          </p:cNvSpPr>
          <p:nvPr>
            <p:ph type="ftr" sz="quarter" idx="11"/>
          </p:nvPr>
        </p:nvSpPr>
        <p:spPr>
          <a:noFill/>
        </p:spPr>
        <p:txBody>
          <a:bodyPr/>
          <a:lstStyle/>
          <a:p>
            <a:r>
              <a:rPr lang="en-US" smtClean="0"/>
              <a:t>hanno.ulmer@i-med.ac.at</a:t>
            </a:r>
          </a:p>
        </p:txBody>
      </p:sp>
      <p:sp>
        <p:nvSpPr>
          <p:cNvPr id="56324" name="Foliennummernplatzhalter 5"/>
          <p:cNvSpPr>
            <a:spLocks noGrp="1"/>
          </p:cNvSpPr>
          <p:nvPr>
            <p:ph type="sldNum" sz="quarter" idx="12"/>
          </p:nvPr>
        </p:nvSpPr>
        <p:spPr>
          <a:noFill/>
        </p:spPr>
        <p:txBody>
          <a:bodyPr/>
          <a:lstStyle/>
          <a:p>
            <a:fld id="{BF1509EB-A2B1-4D35-82F6-8378E42819B0}" type="slidenum">
              <a:rPr lang="en-US" smtClean="0"/>
              <a:pPr/>
              <a:t>426</a:t>
            </a:fld>
            <a:endParaRPr lang="en-US" smtClean="0"/>
          </a:p>
        </p:txBody>
      </p:sp>
      <p:sp>
        <p:nvSpPr>
          <p:cNvPr id="6" name="Datumsplatzhalter 5"/>
          <p:cNvSpPr>
            <a:spLocks noGrp="1"/>
          </p:cNvSpPr>
          <p:nvPr>
            <p:ph type="dt" sz="half" idx="10"/>
          </p:nvPr>
        </p:nvSpPr>
        <p:spPr/>
        <p:txBody>
          <a:bodyPr/>
          <a:lstStyle/>
          <a:p>
            <a:r>
              <a:rPr lang="en-US" smtClean="0"/>
              <a:t>Modul 2.02</a:t>
            </a:r>
            <a:endParaRPr lang="de-DE" altLang="en-US" dirty="0"/>
          </a:p>
        </p:txBody>
      </p:sp>
    </p:spTree>
  </p:cSld>
  <p:clrMapOvr>
    <a:masterClrMapping/>
  </p:clrMapOvr>
  <p:timing>
    <p:tnLst>
      <p:par>
        <p:cTn id="1" dur="indefinite" restart="never" nodeType="tmRoot"/>
      </p:par>
    </p:tnLst>
  </p:timing>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7" name="Rectangle 2"/>
          <p:cNvSpPr>
            <a:spLocks noGrp="1" noChangeArrowheads="1"/>
          </p:cNvSpPr>
          <p:nvPr>
            <p:ph type="title"/>
          </p:nvPr>
        </p:nvSpPr>
        <p:spPr>
          <a:xfrm>
            <a:off x="457200" y="333375"/>
            <a:ext cx="8229600" cy="868363"/>
          </a:xfrm>
        </p:spPr>
        <p:txBody>
          <a:bodyPr/>
          <a:lstStyle/>
          <a:p>
            <a:pPr eaLnBrk="1" hangingPunct="1"/>
            <a:r>
              <a:rPr lang="de-AT" sz="4000" b="0" smtClean="0"/>
              <a:t>Randomisierung</a:t>
            </a:r>
          </a:p>
        </p:txBody>
      </p:sp>
      <p:sp>
        <p:nvSpPr>
          <p:cNvPr id="54278" name="Rectangle 3"/>
          <p:cNvSpPr>
            <a:spLocks noGrp="1" noChangeArrowheads="1"/>
          </p:cNvSpPr>
          <p:nvPr>
            <p:ph idx="1"/>
          </p:nvPr>
        </p:nvSpPr>
        <p:spPr>
          <a:xfrm>
            <a:off x="467544" y="1484784"/>
            <a:ext cx="7904162" cy="2447925"/>
          </a:xfrm>
        </p:spPr>
        <p:txBody>
          <a:bodyPr/>
          <a:lstStyle/>
          <a:p>
            <a:pPr eaLnBrk="1" hangingPunct="1">
              <a:lnSpc>
                <a:spcPct val="90000"/>
              </a:lnSpc>
            </a:pPr>
            <a:r>
              <a:rPr lang="de-AT" sz="2000" b="1" dirty="0" smtClean="0"/>
              <a:t>Zufällige Zuordnung eines Subjektes/Objektes einer Stichprobe zu einer der Gruppen des Einflussfaktors</a:t>
            </a:r>
          </a:p>
          <a:p>
            <a:pPr lvl="1" eaLnBrk="1" hangingPunct="1">
              <a:lnSpc>
                <a:spcPct val="90000"/>
              </a:lnSpc>
            </a:pPr>
            <a:r>
              <a:rPr lang="de-AT" sz="1800" dirty="0" smtClean="0"/>
              <a:t>z.B. mit Hilfe eines Zufallsgenerators</a:t>
            </a:r>
          </a:p>
          <a:p>
            <a:pPr eaLnBrk="1" hangingPunct="1">
              <a:lnSpc>
                <a:spcPct val="90000"/>
              </a:lnSpc>
            </a:pPr>
            <a:r>
              <a:rPr lang="de-AT" sz="2000" b="1" dirty="0" smtClean="0"/>
              <a:t>ZIEL:</a:t>
            </a:r>
          </a:p>
          <a:p>
            <a:pPr lvl="1" eaLnBrk="1" hangingPunct="1">
              <a:lnSpc>
                <a:spcPct val="90000"/>
              </a:lnSpc>
            </a:pPr>
            <a:r>
              <a:rPr lang="de-AT" sz="2000" dirty="0" smtClean="0"/>
              <a:t> </a:t>
            </a:r>
            <a:r>
              <a:rPr lang="de-AT" sz="1800" dirty="0" smtClean="0"/>
              <a:t>Vermeidung eines Selektions-Bias </a:t>
            </a:r>
          </a:p>
          <a:p>
            <a:pPr lvl="2" eaLnBrk="1" hangingPunct="1">
              <a:lnSpc>
                <a:spcPct val="90000"/>
              </a:lnSpc>
            </a:pPr>
            <a:r>
              <a:rPr lang="de-AT" sz="1600" dirty="0" smtClean="0"/>
              <a:t>Jedes Objekt hat die gleiche Chance zufällig einer Gruppe zugeteilt zu werden</a:t>
            </a:r>
          </a:p>
          <a:p>
            <a:pPr lvl="1" eaLnBrk="1" hangingPunct="1">
              <a:lnSpc>
                <a:spcPct val="90000"/>
              </a:lnSpc>
            </a:pPr>
            <a:r>
              <a:rPr lang="de-AT" sz="1800" dirty="0" smtClean="0"/>
              <a:t>Strukturgleichheit</a:t>
            </a:r>
            <a:r>
              <a:rPr lang="de-DE" sz="1800" dirty="0" smtClean="0"/>
              <a:t> (Zusätzliche </a:t>
            </a:r>
            <a:r>
              <a:rPr lang="de-DE" sz="1800" dirty="0" err="1" smtClean="0"/>
              <a:t>Stratifizierung</a:t>
            </a:r>
            <a:r>
              <a:rPr lang="de-DE" sz="1800" dirty="0" smtClean="0"/>
              <a:t> ist möglich)</a:t>
            </a:r>
            <a:endParaRPr lang="de-AT" sz="1800" dirty="0" smtClean="0"/>
          </a:p>
        </p:txBody>
      </p:sp>
      <p:sp>
        <p:nvSpPr>
          <p:cNvPr id="54275" name="Fußzeilenplatzhalter 4"/>
          <p:cNvSpPr>
            <a:spLocks noGrp="1"/>
          </p:cNvSpPr>
          <p:nvPr>
            <p:ph type="ftr" sz="quarter" idx="11"/>
          </p:nvPr>
        </p:nvSpPr>
        <p:spPr>
          <a:noFill/>
        </p:spPr>
        <p:txBody>
          <a:bodyPr/>
          <a:lstStyle/>
          <a:p>
            <a:r>
              <a:rPr lang="en-US" smtClean="0"/>
              <a:t>hanno.ulmer@i-med.ac.at</a:t>
            </a:r>
          </a:p>
        </p:txBody>
      </p:sp>
      <p:sp>
        <p:nvSpPr>
          <p:cNvPr id="54276" name="Foliennummernplatzhalter 5"/>
          <p:cNvSpPr>
            <a:spLocks noGrp="1"/>
          </p:cNvSpPr>
          <p:nvPr>
            <p:ph type="sldNum" sz="quarter" idx="12"/>
          </p:nvPr>
        </p:nvSpPr>
        <p:spPr>
          <a:noFill/>
        </p:spPr>
        <p:txBody>
          <a:bodyPr/>
          <a:lstStyle/>
          <a:p>
            <a:fld id="{504B3910-D44B-4FF5-8388-4A58AD85888D}" type="slidenum">
              <a:rPr lang="en-US" smtClean="0"/>
              <a:pPr/>
              <a:t>427</a:t>
            </a:fld>
            <a:endParaRPr lang="en-US" smtClean="0"/>
          </a:p>
        </p:txBody>
      </p:sp>
      <p:pic>
        <p:nvPicPr>
          <p:cNvPr id="54279" name="Picture 4" descr="random"/>
          <p:cNvPicPr>
            <a:picLocks noChangeAspect="1" noChangeArrowheads="1"/>
          </p:cNvPicPr>
          <p:nvPr/>
        </p:nvPicPr>
        <p:blipFill>
          <a:blip r:embed="rId3" cstate="print"/>
          <a:srcRect/>
          <a:stretch>
            <a:fillRect/>
          </a:stretch>
        </p:blipFill>
        <p:spPr bwMode="auto">
          <a:xfrm>
            <a:off x="2123728" y="3573016"/>
            <a:ext cx="4752528" cy="2853072"/>
          </a:xfrm>
          <a:prstGeom prst="rect">
            <a:avLst/>
          </a:prstGeom>
          <a:noFill/>
          <a:ln w="9525">
            <a:noFill/>
            <a:miter lim="800000"/>
            <a:headEnd/>
            <a:tailEnd/>
          </a:ln>
        </p:spPr>
      </p:pic>
      <p:sp>
        <p:nvSpPr>
          <p:cNvPr id="7" name="Datumsplatzhalter 6"/>
          <p:cNvSpPr>
            <a:spLocks noGrp="1"/>
          </p:cNvSpPr>
          <p:nvPr>
            <p:ph type="dt" sz="half" idx="10"/>
          </p:nvPr>
        </p:nvSpPr>
        <p:spPr/>
        <p:txBody>
          <a:bodyPr/>
          <a:lstStyle/>
          <a:p>
            <a:r>
              <a:rPr lang="en-US" smtClean="0"/>
              <a:t>Modul 2.02</a:t>
            </a:r>
            <a:endParaRPr lang="de-DE" altLang="en-US" dirty="0"/>
          </a:p>
        </p:txBody>
      </p:sp>
    </p:spTree>
  </p:cSld>
  <p:clrMapOvr>
    <a:masterClrMapping/>
  </p:clrMapOvr>
  <p:timing>
    <p:tnLst>
      <p:par>
        <p:cTn id="1" dur="indefinite" restart="never" nodeType="tmRoot"/>
      </p:par>
    </p:tnLst>
  </p:timing>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1" name="Rectangle 2"/>
          <p:cNvSpPr>
            <a:spLocks noGrp="1" noChangeArrowheads="1"/>
          </p:cNvSpPr>
          <p:nvPr>
            <p:ph type="title"/>
          </p:nvPr>
        </p:nvSpPr>
        <p:spPr/>
        <p:txBody>
          <a:bodyPr>
            <a:normAutofit fontScale="90000"/>
          </a:bodyPr>
          <a:lstStyle/>
          <a:p>
            <a:pPr eaLnBrk="1" hangingPunct="1"/>
            <a:r>
              <a:rPr lang="de-DE" sz="4000" b="0" smtClean="0"/>
              <a:t>Randomisierung / Stratifizierung</a:t>
            </a:r>
            <a:endParaRPr lang="de-AT" sz="4000" b="0" smtClean="0"/>
          </a:p>
        </p:txBody>
      </p:sp>
      <p:sp>
        <p:nvSpPr>
          <p:cNvPr id="55299" name="Fußzeilenplatzhalter 4"/>
          <p:cNvSpPr>
            <a:spLocks noGrp="1"/>
          </p:cNvSpPr>
          <p:nvPr>
            <p:ph type="ftr" sz="quarter" idx="11"/>
          </p:nvPr>
        </p:nvSpPr>
        <p:spPr>
          <a:noFill/>
        </p:spPr>
        <p:txBody>
          <a:bodyPr/>
          <a:lstStyle/>
          <a:p>
            <a:r>
              <a:rPr lang="en-US" smtClean="0"/>
              <a:t>hanno.ulmer@i-med.ac.at</a:t>
            </a:r>
          </a:p>
        </p:txBody>
      </p:sp>
      <p:sp>
        <p:nvSpPr>
          <p:cNvPr id="55300" name="Foliennummernplatzhalter 5"/>
          <p:cNvSpPr>
            <a:spLocks noGrp="1"/>
          </p:cNvSpPr>
          <p:nvPr>
            <p:ph type="sldNum" sz="quarter" idx="12"/>
          </p:nvPr>
        </p:nvSpPr>
        <p:spPr>
          <a:noFill/>
        </p:spPr>
        <p:txBody>
          <a:bodyPr/>
          <a:lstStyle/>
          <a:p>
            <a:fld id="{F47423F2-77DC-4787-B396-751A11605696}" type="slidenum">
              <a:rPr lang="en-US" smtClean="0"/>
              <a:pPr/>
              <a:t>428</a:t>
            </a:fld>
            <a:endParaRPr lang="en-US" smtClean="0"/>
          </a:p>
        </p:txBody>
      </p:sp>
      <p:sp>
        <p:nvSpPr>
          <p:cNvPr id="55302" name="Oval 3"/>
          <p:cNvSpPr>
            <a:spLocks noChangeArrowheads="1"/>
          </p:cNvSpPr>
          <p:nvPr/>
        </p:nvSpPr>
        <p:spPr bwMode="auto">
          <a:xfrm>
            <a:off x="4191000" y="2505075"/>
            <a:ext cx="304800" cy="304800"/>
          </a:xfrm>
          <a:prstGeom prst="ellipse">
            <a:avLst/>
          </a:prstGeom>
          <a:solidFill>
            <a:schemeClr val="accent1"/>
          </a:solidFill>
          <a:ln w="12700">
            <a:solidFill>
              <a:schemeClr val="tx1"/>
            </a:solidFill>
            <a:round/>
            <a:headEnd type="none" w="sm" len="sm"/>
            <a:tailEnd type="none" w="sm" len="sm"/>
          </a:ln>
        </p:spPr>
        <p:txBody>
          <a:bodyPr wrap="none" lIns="92075" tIns="46038" rIns="92075" bIns="46038" anchor="ctr"/>
          <a:lstStyle/>
          <a:p>
            <a:endParaRPr lang="de-DE"/>
          </a:p>
        </p:txBody>
      </p:sp>
      <p:sp>
        <p:nvSpPr>
          <p:cNvPr id="55303" name="Oval 4"/>
          <p:cNvSpPr>
            <a:spLocks noChangeArrowheads="1"/>
          </p:cNvSpPr>
          <p:nvPr/>
        </p:nvSpPr>
        <p:spPr bwMode="auto">
          <a:xfrm>
            <a:off x="7315200" y="4791075"/>
            <a:ext cx="304800" cy="304800"/>
          </a:xfrm>
          <a:prstGeom prst="ellipse">
            <a:avLst/>
          </a:prstGeom>
          <a:solidFill>
            <a:srgbClr val="FF3300"/>
          </a:solidFill>
          <a:ln w="12700">
            <a:solidFill>
              <a:schemeClr val="tx1"/>
            </a:solidFill>
            <a:round/>
            <a:headEnd type="none" w="sm" len="sm"/>
            <a:tailEnd type="none" w="sm" len="sm"/>
          </a:ln>
        </p:spPr>
        <p:txBody>
          <a:bodyPr wrap="none" lIns="92075" tIns="46038" rIns="92075" bIns="46038" anchor="ctr"/>
          <a:lstStyle/>
          <a:p>
            <a:endParaRPr lang="de-DE"/>
          </a:p>
        </p:txBody>
      </p:sp>
      <p:sp>
        <p:nvSpPr>
          <p:cNvPr id="55304" name="Oval 5"/>
          <p:cNvSpPr>
            <a:spLocks noChangeArrowheads="1"/>
          </p:cNvSpPr>
          <p:nvPr/>
        </p:nvSpPr>
        <p:spPr bwMode="auto">
          <a:xfrm>
            <a:off x="4953000" y="4867275"/>
            <a:ext cx="304800" cy="304800"/>
          </a:xfrm>
          <a:prstGeom prst="ellipse">
            <a:avLst/>
          </a:prstGeom>
          <a:solidFill>
            <a:srgbClr val="FF3300"/>
          </a:solidFill>
          <a:ln w="12700">
            <a:solidFill>
              <a:schemeClr val="tx1"/>
            </a:solidFill>
            <a:round/>
            <a:headEnd type="none" w="sm" len="sm"/>
            <a:tailEnd type="none" w="sm" len="sm"/>
          </a:ln>
        </p:spPr>
        <p:txBody>
          <a:bodyPr wrap="none" lIns="92075" tIns="46038" rIns="92075" bIns="46038" anchor="ctr"/>
          <a:lstStyle/>
          <a:p>
            <a:endParaRPr lang="de-DE"/>
          </a:p>
        </p:txBody>
      </p:sp>
      <p:sp>
        <p:nvSpPr>
          <p:cNvPr id="55305" name="Oval 6"/>
          <p:cNvSpPr>
            <a:spLocks noChangeArrowheads="1"/>
          </p:cNvSpPr>
          <p:nvPr/>
        </p:nvSpPr>
        <p:spPr bwMode="auto">
          <a:xfrm>
            <a:off x="3886200" y="4943475"/>
            <a:ext cx="304800" cy="304800"/>
          </a:xfrm>
          <a:prstGeom prst="ellipse">
            <a:avLst/>
          </a:prstGeom>
          <a:solidFill>
            <a:srgbClr val="00FF00"/>
          </a:solidFill>
          <a:ln w="12700">
            <a:solidFill>
              <a:schemeClr val="tx1"/>
            </a:solidFill>
            <a:round/>
            <a:headEnd type="none" w="sm" len="sm"/>
            <a:tailEnd type="none" w="sm" len="sm"/>
          </a:ln>
        </p:spPr>
        <p:txBody>
          <a:bodyPr wrap="none" lIns="92075" tIns="46038" rIns="92075" bIns="46038" anchor="ctr"/>
          <a:lstStyle/>
          <a:p>
            <a:endParaRPr lang="de-DE"/>
          </a:p>
        </p:txBody>
      </p:sp>
      <p:sp>
        <p:nvSpPr>
          <p:cNvPr id="55306" name="Oval 7"/>
          <p:cNvSpPr>
            <a:spLocks noChangeArrowheads="1"/>
          </p:cNvSpPr>
          <p:nvPr/>
        </p:nvSpPr>
        <p:spPr bwMode="auto">
          <a:xfrm>
            <a:off x="1524000" y="4943475"/>
            <a:ext cx="304800" cy="304800"/>
          </a:xfrm>
          <a:prstGeom prst="ellipse">
            <a:avLst/>
          </a:prstGeom>
          <a:solidFill>
            <a:srgbClr val="00FF00"/>
          </a:solidFill>
          <a:ln w="12700">
            <a:solidFill>
              <a:schemeClr val="tx1"/>
            </a:solidFill>
            <a:round/>
            <a:headEnd type="none" w="sm" len="sm"/>
            <a:tailEnd type="none" w="sm" len="sm"/>
          </a:ln>
        </p:spPr>
        <p:txBody>
          <a:bodyPr wrap="none" lIns="92075" tIns="46038" rIns="92075" bIns="46038" anchor="ctr"/>
          <a:lstStyle/>
          <a:p>
            <a:endParaRPr lang="de-DE"/>
          </a:p>
        </p:txBody>
      </p:sp>
      <p:sp>
        <p:nvSpPr>
          <p:cNvPr id="55307" name="Oval 8"/>
          <p:cNvSpPr>
            <a:spLocks noChangeArrowheads="1"/>
          </p:cNvSpPr>
          <p:nvPr/>
        </p:nvSpPr>
        <p:spPr bwMode="auto">
          <a:xfrm>
            <a:off x="5791200" y="3648075"/>
            <a:ext cx="304800" cy="304800"/>
          </a:xfrm>
          <a:prstGeom prst="ellipse">
            <a:avLst/>
          </a:prstGeom>
          <a:solidFill>
            <a:srgbClr val="FF3300"/>
          </a:solidFill>
          <a:ln w="12700">
            <a:solidFill>
              <a:schemeClr val="tx1"/>
            </a:solidFill>
            <a:round/>
            <a:headEnd type="none" w="sm" len="sm"/>
            <a:tailEnd type="none" w="sm" len="sm"/>
          </a:ln>
        </p:spPr>
        <p:txBody>
          <a:bodyPr wrap="none" lIns="92075" tIns="46038" rIns="92075" bIns="46038" anchor="ctr"/>
          <a:lstStyle/>
          <a:p>
            <a:endParaRPr lang="de-DE"/>
          </a:p>
        </p:txBody>
      </p:sp>
      <p:sp>
        <p:nvSpPr>
          <p:cNvPr id="55308" name="Oval 9"/>
          <p:cNvSpPr>
            <a:spLocks noChangeArrowheads="1"/>
          </p:cNvSpPr>
          <p:nvPr/>
        </p:nvSpPr>
        <p:spPr bwMode="auto">
          <a:xfrm>
            <a:off x="2743200" y="3724275"/>
            <a:ext cx="304800" cy="304800"/>
          </a:xfrm>
          <a:prstGeom prst="ellipse">
            <a:avLst/>
          </a:prstGeom>
          <a:solidFill>
            <a:srgbClr val="00FF00"/>
          </a:solidFill>
          <a:ln w="12700">
            <a:solidFill>
              <a:schemeClr val="tx1"/>
            </a:solidFill>
            <a:round/>
            <a:headEnd type="none" w="sm" len="sm"/>
            <a:tailEnd type="none" w="sm" len="sm"/>
          </a:ln>
        </p:spPr>
        <p:txBody>
          <a:bodyPr wrap="none" lIns="92075" tIns="46038" rIns="92075" bIns="46038" anchor="ctr"/>
          <a:lstStyle/>
          <a:p>
            <a:endParaRPr lang="de-DE"/>
          </a:p>
        </p:txBody>
      </p:sp>
      <p:cxnSp>
        <p:nvCxnSpPr>
          <p:cNvPr id="55309" name="AutoShape 10"/>
          <p:cNvCxnSpPr>
            <a:cxnSpLocks noChangeShapeType="1"/>
            <a:stCxn id="55302" idx="3"/>
            <a:endCxn id="55308" idx="7"/>
          </p:cNvCxnSpPr>
          <p:nvPr/>
        </p:nvCxnSpPr>
        <p:spPr bwMode="auto">
          <a:xfrm flipH="1">
            <a:off x="3003550" y="2765425"/>
            <a:ext cx="1231900" cy="1003300"/>
          </a:xfrm>
          <a:prstGeom prst="straightConnector1">
            <a:avLst/>
          </a:prstGeom>
          <a:noFill/>
          <a:ln w="12700">
            <a:solidFill>
              <a:schemeClr val="tx1"/>
            </a:solidFill>
            <a:round/>
            <a:headEnd type="none" w="sm" len="sm"/>
            <a:tailEnd type="triangle" w="sm" len="sm"/>
          </a:ln>
        </p:spPr>
      </p:cxnSp>
      <p:cxnSp>
        <p:nvCxnSpPr>
          <p:cNvPr id="55310" name="AutoShape 11"/>
          <p:cNvCxnSpPr>
            <a:cxnSpLocks noChangeShapeType="1"/>
            <a:stCxn id="55308" idx="3"/>
            <a:endCxn id="55306" idx="7"/>
          </p:cNvCxnSpPr>
          <p:nvPr/>
        </p:nvCxnSpPr>
        <p:spPr bwMode="auto">
          <a:xfrm flipH="1">
            <a:off x="1784350" y="3984625"/>
            <a:ext cx="1003300" cy="1003300"/>
          </a:xfrm>
          <a:prstGeom prst="straightConnector1">
            <a:avLst/>
          </a:prstGeom>
          <a:noFill/>
          <a:ln w="12700">
            <a:solidFill>
              <a:schemeClr val="tx1"/>
            </a:solidFill>
            <a:round/>
            <a:headEnd type="none" w="sm" len="sm"/>
            <a:tailEnd type="triangle" w="sm" len="sm"/>
          </a:ln>
        </p:spPr>
      </p:cxnSp>
      <p:cxnSp>
        <p:nvCxnSpPr>
          <p:cNvPr id="55311" name="AutoShape 12"/>
          <p:cNvCxnSpPr>
            <a:cxnSpLocks noChangeShapeType="1"/>
            <a:stCxn id="55308" idx="5"/>
            <a:endCxn id="55305" idx="1"/>
          </p:cNvCxnSpPr>
          <p:nvPr/>
        </p:nvCxnSpPr>
        <p:spPr bwMode="auto">
          <a:xfrm>
            <a:off x="3003550" y="3984625"/>
            <a:ext cx="927100" cy="1003300"/>
          </a:xfrm>
          <a:prstGeom prst="straightConnector1">
            <a:avLst/>
          </a:prstGeom>
          <a:noFill/>
          <a:ln w="12700">
            <a:solidFill>
              <a:schemeClr val="tx1"/>
            </a:solidFill>
            <a:round/>
            <a:headEnd type="none" w="sm" len="sm"/>
            <a:tailEnd type="triangle" w="sm" len="sm"/>
          </a:ln>
        </p:spPr>
      </p:cxnSp>
      <p:cxnSp>
        <p:nvCxnSpPr>
          <p:cNvPr id="55312" name="AutoShape 13"/>
          <p:cNvCxnSpPr>
            <a:cxnSpLocks noChangeShapeType="1"/>
            <a:stCxn id="55302" idx="5"/>
            <a:endCxn id="55307" idx="1"/>
          </p:cNvCxnSpPr>
          <p:nvPr/>
        </p:nvCxnSpPr>
        <p:spPr bwMode="auto">
          <a:xfrm>
            <a:off x="4451350" y="2765425"/>
            <a:ext cx="1384300" cy="927100"/>
          </a:xfrm>
          <a:prstGeom prst="straightConnector1">
            <a:avLst/>
          </a:prstGeom>
          <a:noFill/>
          <a:ln w="12700">
            <a:solidFill>
              <a:schemeClr val="tx1"/>
            </a:solidFill>
            <a:round/>
            <a:headEnd type="none" w="sm" len="sm"/>
            <a:tailEnd type="triangle" w="sm" len="sm"/>
          </a:ln>
        </p:spPr>
      </p:cxnSp>
      <p:cxnSp>
        <p:nvCxnSpPr>
          <p:cNvPr id="55313" name="AutoShape 14"/>
          <p:cNvCxnSpPr>
            <a:cxnSpLocks noChangeShapeType="1"/>
            <a:stCxn id="55307" idx="4"/>
            <a:endCxn id="55304" idx="7"/>
          </p:cNvCxnSpPr>
          <p:nvPr/>
        </p:nvCxnSpPr>
        <p:spPr bwMode="auto">
          <a:xfrm flipH="1">
            <a:off x="5213350" y="3952875"/>
            <a:ext cx="730250" cy="958850"/>
          </a:xfrm>
          <a:prstGeom prst="straightConnector1">
            <a:avLst/>
          </a:prstGeom>
          <a:noFill/>
          <a:ln w="12700">
            <a:solidFill>
              <a:schemeClr val="tx1"/>
            </a:solidFill>
            <a:round/>
            <a:headEnd type="none" w="sm" len="sm"/>
            <a:tailEnd type="triangle" w="sm" len="sm"/>
          </a:ln>
        </p:spPr>
      </p:cxnSp>
      <p:cxnSp>
        <p:nvCxnSpPr>
          <p:cNvPr id="55314" name="AutoShape 15"/>
          <p:cNvCxnSpPr>
            <a:cxnSpLocks noChangeShapeType="1"/>
            <a:stCxn id="55307" idx="5"/>
            <a:endCxn id="55303" idx="1"/>
          </p:cNvCxnSpPr>
          <p:nvPr/>
        </p:nvCxnSpPr>
        <p:spPr bwMode="auto">
          <a:xfrm>
            <a:off x="6051550" y="3908425"/>
            <a:ext cx="1308100" cy="927100"/>
          </a:xfrm>
          <a:prstGeom prst="straightConnector1">
            <a:avLst/>
          </a:prstGeom>
          <a:noFill/>
          <a:ln w="12700">
            <a:solidFill>
              <a:schemeClr val="tx1"/>
            </a:solidFill>
            <a:round/>
            <a:headEnd type="none" w="sm" len="sm"/>
            <a:tailEnd type="triangle" w="sm" len="sm"/>
          </a:ln>
        </p:spPr>
      </p:cxnSp>
      <p:sp>
        <p:nvSpPr>
          <p:cNvPr id="55315" name="Text Box 16"/>
          <p:cNvSpPr txBox="1">
            <a:spLocks noChangeArrowheads="1"/>
          </p:cNvSpPr>
          <p:nvPr/>
        </p:nvSpPr>
        <p:spPr bwMode="auto">
          <a:xfrm>
            <a:off x="2627313" y="2093913"/>
            <a:ext cx="3733800" cy="396875"/>
          </a:xfrm>
          <a:prstGeom prst="rect">
            <a:avLst/>
          </a:prstGeom>
          <a:noFill/>
          <a:ln w="12700">
            <a:noFill/>
            <a:miter lim="800000"/>
            <a:headEnd type="none" w="sm" len="sm"/>
            <a:tailEnd type="none" w="sm" len="sm"/>
          </a:ln>
        </p:spPr>
        <p:txBody>
          <a:bodyPr lIns="92075" tIns="46038" rIns="92075" bIns="46038">
            <a:spAutoFit/>
          </a:bodyPr>
          <a:lstStyle/>
          <a:p>
            <a:pPr eaLnBrk="0" hangingPunct="0"/>
            <a:r>
              <a:rPr lang="de-DE" sz="2000" b="1"/>
              <a:t>Statifizierung nach Stadium</a:t>
            </a:r>
            <a:endParaRPr lang="de-AT" sz="2000" b="1"/>
          </a:p>
        </p:txBody>
      </p:sp>
      <p:sp>
        <p:nvSpPr>
          <p:cNvPr id="55316" name="Text Box 17"/>
          <p:cNvSpPr txBox="1">
            <a:spLocks noChangeArrowheads="1"/>
          </p:cNvSpPr>
          <p:nvPr/>
        </p:nvSpPr>
        <p:spPr bwMode="auto">
          <a:xfrm>
            <a:off x="898525" y="3689350"/>
            <a:ext cx="1828800" cy="366713"/>
          </a:xfrm>
          <a:prstGeom prst="rect">
            <a:avLst/>
          </a:prstGeom>
          <a:noFill/>
          <a:ln w="12700">
            <a:noFill/>
            <a:miter lim="800000"/>
            <a:headEnd type="none" w="sm" len="sm"/>
            <a:tailEnd type="none" w="sm" len="sm"/>
          </a:ln>
        </p:spPr>
        <p:txBody>
          <a:bodyPr wrap="none" lIns="92075" tIns="46038" rIns="92075" bIns="46038">
            <a:spAutoFit/>
          </a:bodyPr>
          <a:lstStyle/>
          <a:p>
            <a:pPr eaLnBrk="0" hangingPunct="0"/>
            <a:r>
              <a:rPr lang="de-DE">
                <a:latin typeface="Comic Sans MS" pitchFamily="66" charset="0"/>
              </a:rPr>
              <a:t>Randomisierung</a:t>
            </a:r>
            <a:endParaRPr lang="de-AT">
              <a:latin typeface="Comic Sans MS" pitchFamily="66" charset="0"/>
            </a:endParaRPr>
          </a:p>
        </p:txBody>
      </p:sp>
      <p:sp>
        <p:nvSpPr>
          <p:cNvPr id="55317" name="Text Box 19"/>
          <p:cNvSpPr txBox="1">
            <a:spLocks noChangeArrowheads="1"/>
          </p:cNvSpPr>
          <p:nvPr/>
        </p:nvSpPr>
        <p:spPr bwMode="auto">
          <a:xfrm>
            <a:off x="6232525" y="3613150"/>
            <a:ext cx="1828800" cy="366713"/>
          </a:xfrm>
          <a:prstGeom prst="rect">
            <a:avLst/>
          </a:prstGeom>
          <a:noFill/>
          <a:ln w="12700">
            <a:noFill/>
            <a:miter lim="800000"/>
            <a:headEnd type="none" w="sm" len="sm"/>
            <a:tailEnd type="none" w="sm" len="sm"/>
          </a:ln>
        </p:spPr>
        <p:txBody>
          <a:bodyPr wrap="none" lIns="92075" tIns="46038" rIns="92075" bIns="46038">
            <a:spAutoFit/>
          </a:bodyPr>
          <a:lstStyle/>
          <a:p>
            <a:pPr eaLnBrk="0" hangingPunct="0"/>
            <a:r>
              <a:rPr lang="de-DE">
                <a:latin typeface="Comic Sans MS" pitchFamily="66" charset="0"/>
              </a:rPr>
              <a:t>Randomisierung</a:t>
            </a:r>
            <a:endParaRPr lang="de-AT">
              <a:latin typeface="Comic Sans MS" pitchFamily="66" charset="0"/>
            </a:endParaRPr>
          </a:p>
        </p:txBody>
      </p:sp>
      <p:sp>
        <p:nvSpPr>
          <p:cNvPr id="55318" name="Text Box 20"/>
          <p:cNvSpPr txBox="1">
            <a:spLocks noChangeArrowheads="1"/>
          </p:cNvSpPr>
          <p:nvPr/>
        </p:nvSpPr>
        <p:spPr bwMode="auto">
          <a:xfrm>
            <a:off x="2193925" y="2774950"/>
            <a:ext cx="1474788" cy="379413"/>
          </a:xfrm>
          <a:prstGeom prst="rect">
            <a:avLst/>
          </a:prstGeom>
          <a:noFill/>
          <a:ln w="12700">
            <a:solidFill>
              <a:srgbClr val="00FF00"/>
            </a:solidFill>
            <a:miter lim="800000"/>
            <a:headEnd type="none" w="sm" len="sm"/>
            <a:tailEnd type="none" w="sm" len="sm"/>
          </a:ln>
        </p:spPr>
        <p:txBody>
          <a:bodyPr wrap="none" lIns="92075" tIns="46038" rIns="92075" bIns="46038">
            <a:spAutoFit/>
          </a:bodyPr>
          <a:lstStyle/>
          <a:p>
            <a:pPr eaLnBrk="0" hangingPunct="0"/>
            <a:r>
              <a:rPr lang="de-DE">
                <a:solidFill>
                  <a:srgbClr val="00FF00"/>
                </a:solidFill>
                <a:latin typeface="Comic Sans MS" pitchFamily="66" charset="0"/>
              </a:rPr>
              <a:t>Frühstadien</a:t>
            </a:r>
            <a:endParaRPr lang="de-AT">
              <a:solidFill>
                <a:srgbClr val="00FF00"/>
              </a:solidFill>
              <a:latin typeface="Comic Sans MS" pitchFamily="66" charset="0"/>
            </a:endParaRPr>
          </a:p>
        </p:txBody>
      </p:sp>
      <p:sp>
        <p:nvSpPr>
          <p:cNvPr id="55319" name="Text Box 21"/>
          <p:cNvSpPr txBox="1">
            <a:spLocks noChangeArrowheads="1"/>
          </p:cNvSpPr>
          <p:nvPr/>
        </p:nvSpPr>
        <p:spPr bwMode="auto">
          <a:xfrm>
            <a:off x="5089525" y="2774950"/>
            <a:ext cx="1482725" cy="379413"/>
          </a:xfrm>
          <a:prstGeom prst="rect">
            <a:avLst/>
          </a:prstGeom>
          <a:noFill/>
          <a:ln w="12700">
            <a:solidFill>
              <a:schemeClr val="tx2"/>
            </a:solidFill>
            <a:miter lim="800000"/>
            <a:headEnd type="none" w="sm" len="sm"/>
            <a:tailEnd type="none" w="sm" len="sm"/>
          </a:ln>
        </p:spPr>
        <p:txBody>
          <a:bodyPr wrap="none" lIns="92075" tIns="46038" rIns="92075" bIns="46038">
            <a:spAutoFit/>
          </a:bodyPr>
          <a:lstStyle/>
          <a:p>
            <a:pPr eaLnBrk="0" hangingPunct="0"/>
            <a:r>
              <a:rPr lang="de-DE">
                <a:solidFill>
                  <a:schemeClr val="tx2"/>
                </a:solidFill>
                <a:latin typeface="Comic Sans MS" pitchFamily="66" charset="0"/>
              </a:rPr>
              <a:t>Spätstadien</a:t>
            </a:r>
            <a:endParaRPr lang="de-AT">
              <a:solidFill>
                <a:schemeClr val="tx2"/>
              </a:solidFill>
              <a:latin typeface="Comic Sans MS" pitchFamily="66" charset="0"/>
            </a:endParaRPr>
          </a:p>
        </p:txBody>
      </p:sp>
      <p:sp>
        <p:nvSpPr>
          <p:cNvPr id="55320" name="Text Box 22"/>
          <p:cNvSpPr txBox="1">
            <a:spLocks noChangeArrowheads="1"/>
          </p:cNvSpPr>
          <p:nvPr/>
        </p:nvSpPr>
        <p:spPr bwMode="auto">
          <a:xfrm>
            <a:off x="974725" y="5289550"/>
            <a:ext cx="1382713" cy="654050"/>
          </a:xfrm>
          <a:prstGeom prst="rect">
            <a:avLst/>
          </a:prstGeom>
          <a:noFill/>
          <a:ln w="12700">
            <a:solidFill>
              <a:srgbClr val="3399FF"/>
            </a:solidFill>
            <a:miter lim="800000"/>
            <a:headEnd type="none" w="sm" len="sm"/>
            <a:tailEnd type="none" w="sm" len="sm"/>
          </a:ln>
        </p:spPr>
        <p:txBody>
          <a:bodyPr wrap="none" lIns="92075" tIns="46038" rIns="92075" bIns="46038">
            <a:spAutoFit/>
          </a:bodyPr>
          <a:lstStyle/>
          <a:p>
            <a:pPr eaLnBrk="0" hangingPunct="0"/>
            <a:r>
              <a:rPr lang="de-DE">
                <a:solidFill>
                  <a:srgbClr val="3399FF"/>
                </a:solidFill>
                <a:latin typeface="Comic Sans MS" pitchFamily="66" charset="0"/>
              </a:rPr>
              <a:t>Therapie A</a:t>
            </a:r>
          </a:p>
          <a:p>
            <a:pPr eaLnBrk="0" hangingPunct="0"/>
            <a:r>
              <a:rPr lang="de-DE">
                <a:solidFill>
                  <a:srgbClr val="3399FF"/>
                </a:solidFill>
                <a:latin typeface="Comic Sans MS" pitchFamily="66" charset="0"/>
              </a:rPr>
              <a:t>N=25</a:t>
            </a:r>
            <a:endParaRPr lang="de-AT">
              <a:solidFill>
                <a:srgbClr val="3399FF"/>
              </a:solidFill>
              <a:latin typeface="Comic Sans MS" pitchFamily="66" charset="0"/>
            </a:endParaRPr>
          </a:p>
        </p:txBody>
      </p:sp>
      <p:sp>
        <p:nvSpPr>
          <p:cNvPr id="55321" name="Text Box 23"/>
          <p:cNvSpPr txBox="1">
            <a:spLocks noChangeArrowheads="1"/>
          </p:cNvSpPr>
          <p:nvPr/>
        </p:nvSpPr>
        <p:spPr bwMode="auto">
          <a:xfrm>
            <a:off x="3108325" y="5295900"/>
            <a:ext cx="1360488" cy="654050"/>
          </a:xfrm>
          <a:prstGeom prst="rect">
            <a:avLst/>
          </a:prstGeom>
          <a:noFill/>
          <a:ln w="12700">
            <a:solidFill>
              <a:schemeClr val="hlink"/>
            </a:solidFill>
            <a:miter lim="800000"/>
            <a:headEnd type="none" w="sm" len="sm"/>
            <a:tailEnd type="none" w="sm" len="sm"/>
          </a:ln>
        </p:spPr>
        <p:txBody>
          <a:bodyPr wrap="none" lIns="92075" tIns="46038" rIns="92075" bIns="46038">
            <a:spAutoFit/>
          </a:bodyPr>
          <a:lstStyle/>
          <a:p>
            <a:pPr eaLnBrk="0" hangingPunct="0"/>
            <a:r>
              <a:rPr lang="de-DE">
                <a:solidFill>
                  <a:schemeClr val="hlink"/>
                </a:solidFill>
                <a:latin typeface="Comic Sans MS" pitchFamily="66" charset="0"/>
              </a:rPr>
              <a:t>Therapie B</a:t>
            </a:r>
          </a:p>
          <a:p>
            <a:pPr eaLnBrk="0" hangingPunct="0"/>
            <a:r>
              <a:rPr lang="de-DE">
                <a:solidFill>
                  <a:schemeClr val="hlink"/>
                </a:solidFill>
                <a:latin typeface="Comic Sans MS" pitchFamily="66" charset="0"/>
              </a:rPr>
              <a:t>N=25</a:t>
            </a:r>
            <a:endParaRPr lang="de-AT">
              <a:solidFill>
                <a:schemeClr val="hlink"/>
              </a:solidFill>
              <a:latin typeface="Comic Sans MS" pitchFamily="66" charset="0"/>
            </a:endParaRPr>
          </a:p>
        </p:txBody>
      </p:sp>
      <p:sp>
        <p:nvSpPr>
          <p:cNvPr id="55322" name="Text Box 24"/>
          <p:cNvSpPr txBox="1">
            <a:spLocks noChangeArrowheads="1"/>
          </p:cNvSpPr>
          <p:nvPr/>
        </p:nvSpPr>
        <p:spPr bwMode="auto">
          <a:xfrm>
            <a:off x="4708525" y="5295900"/>
            <a:ext cx="1382713" cy="654050"/>
          </a:xfrm>
          <a:prstGeom prst="rect">
            <a:avLst/>
          </a:prstGeom>
          <a:noFill/>
          <a:ln w="12700">
            <a:solidFill>
              <a:srgbClr val="3399FF"/>
            </a:solidFill>
            <a:miter lim="800000"/>
            <a:headEnd type="none" w="sm" len="sm"/>
            <a:tailEnd type="none" w="sm" len="sm"/>
          </a:ln>
        </p:spPr>
        <p:txBody>
          <a:bodyPr wrap="none" lIns="92075" tIns="46038" rIns="92075" bIns="46038">
            <a:spAutoFit/>
          </a:bodyPr>
          <a:lstStyle/>
          <a:p>
            <a:pPr eaLnBrk="0" hangingPunct="0"/>
            <a:r>
              <a:rPr lang="de-DE">
                <a:solidFill>
                  <a:srgbClr val="3399FF"/>
                </a:solidFill>
                <a:latin typeface="Comic Sans MS" pitchFamily="66" charset="0"/>
              </a:rPr>
              <a:t>Therapie A</a:t>
            </a:r>
          </a:p>
          <a:p>
            <a:pPr eaLnBrk="0" hangingPunct="0"/>
            <a:r>
              <a:rPr lang="de-DE">
                <a:solidFill>
                  <a:srgbClr val="3399FF"/>
                </a:solidFill>
                <a:latin typeface="Comic Sans MS" pitchFamily="66" charset="0"/>
              </a:rPr>
              <a:t>N=25</a:t>
            </a:r>
            <a:endParaRPr lang="de-AT">
              <a:solidFill>
                <a:srgbClr val="3399FF"/>
              </a:solidFill>
              <a:latin typeface="Comic Sans MS" pitchFamily="66" charset="0"/>
            </a:endParaRPr>
          </a:p>
        </p:txBody>
      </p:sp>
      <p:sp>
        <p:nvSpPr>
          <p:cNvPr id="55323" name="Text Box 25"/>
          <p:cNvSpPr txBox="1">
            <a:spLocks noChangeArrowheads="1"/>
          </p:cNvSpPr>
          <p:nvPr/>
        </p:nvSpPr>
        <p:spPr bwMode="auto">
          <a:xfrm>
            <a:off x="6537325" y="5286375"/>
            <a:ext cx="1360488" cy="654050"/>
          </a:xfrm>
          <a:prstGeom prst="rect">
            <a:avLst/>
          </a:prstGeom>
          <a:noFill/>
          <a:ln w="12700">
            <a:solidFill>
              <a:schemeClr val="hlink"/>
            </a:solidFill>
            <a:miter lim="800000"/>
            <a:headEnd type="none" w="sm" len="sm"/>
            <a:tailEnd type="none" w="sm" len="sm"/>
          </a:ln>
        </p:spPr>
        <p:txBody>
          <a:bodyPr wrap="none" lIns="92075" tIns="46038" rIns="92075" bIns="46038">
            <a:spAutoFit/>
          </a:bodyPr>
          <a:lstStyle/>
          <a:p>
            <a:pPr eaLnBrk="0" hangingPunct="0"/>
            <a:r>
              <a:rPr lang="de-DE">
                <a:solidFill>
                  <a:schemeClr val="hlink"/>
                </a:solidFill>
                <a:latin typeface="Comic Sans MS" pitchFamily="66" charset="0"/>
              </a:rPr>
              <a:t>Therapie B</a:t>
            </a:r>
          </a:p>
          <a:p>
            <a:pPr eaLnBrk="0" hangingPunct="0"/>
            <a:r>
              <a:rPr lang="de-DE">
                <a:solidFill>
                  <a:schemeClr val="hlink"/>
                </a:solidFill>
                <a:latin typeface="Comic Sans MS" pitchFamily="66" charset="0"/>
              </a:rPr>
              <a:t>N=25</a:t>
            </a:r>
            <a:endParaRPr lang="de-AT">
              <a:solidFill>
                <a:schemeClr val="hlink"/>
              </a:solidFill>
              <a:latin typeface="Comic Sans MS" pitchFamily="66" charset="0"/>
            </a:endParaRPr>
          </a:p>
        </p:txBody>
      </p:sp>
      <p:sp>
        <p:nvSpPr>
          <p:cNvPr id="55324" name="Text Box 26"/>
          <p:cNvSpPr txBox="1">
            <a:spLocks noChangeArrowheads="1"/>
          </p:cNvSpPr>
          <p:nvPr/>
        </p:nvSpPr>
        <p:spPr bwMode="auto">
          <a:xfrm>
            <a:off x="3946525" y="2851150"/>
            <a:ext cx="865188" cy="366713"/>
          </a:xfrm>
          <a:prstGeom prst="rect">
            <a:avLst/>
          </a:prstGeom>
          <a:noFill/>
          <a:ln w="12700">
            <a:noFill/>
            <a:miter lim="800000"/>
            <a:headEnd type="none" w="sm" len="sm"/>
            <a:tailEnd type="none" w="sm" len="sm"/>
          </a:ln>
        </p:spPr>
        <p:txBody>
          <a:bodyPr wrap="none" lIns="92075" tIns="46038" rIns="92075" bIns="46038">
            <a:spAutoFit/>
          </a:bodyPr>
          <a:lstStyle/>
          <a:p>
            <a:pPr eaLnBrk="0" hangingPunct="0"/>
            <a:r>
              <a:rPr lang="de-DE">
                <a:latin typeface="Comic Sans MS" pitchFamily="66" charset="0"/>
              </a:rPr>
              <a:t>N=100</a:t>
            </a:r>
            <a:endParaRPr lang="de-AT">
              <a:latin typeface="Comic Sans MS" pitchFamily="66" charset="0"/>
            </a:endParaRPr>
          </a:p>
        </p:txBody>
      </p:sp>
      <p:sp>
        <p:nvSpPr>
          <p:cNvPr id="55325" name="Text Box 27"/>
          <p:cNvSpPr txBox="1">
            <a:spLocks noChangeArrowheads="1"/>
          </p:cNvSpPr>
          <p:nvPr/>
        </p:nvSpPr>
        <p:spPr bwMode="auto">
          <a:xfrm>
            <a:off x="2514600" y="4094163"/>
            <a:ext cx="833438" cy="336550"/>
          </a:xfrm>
          <a:prstGeom prst="rect">
            <a:avLst/>
          </a:prstGeom>
          <a:noFill/>
          <a:ln w="12700">
            <a:noFill/>
            <a:miter lim="800000"/>
            <a:headEnd type="none" w="sm" len="sm"/>
            <a:tailEnd type="none" w="sm" len="sm"/>
          </a:ln>
        </p:spPr>
        <p:txBody>
          <a:bodyPr lIns="92075" tIns="46038" rIns="92075" bIns="46038">
            <a:spAutoFit/>
          </a:bodyPr>
          <a:lstStyle/>
          <a:p>
            <a:pPr eaLnBrk="0" hangingPunct="0"/>
            <a:r>
              <a:rPr lang="de-DE" sz="1600">
                <a:latin typeface="Comic Sans MS" pitchFamily="66" charset="0"/>
              </a:rPr>
              <a:t>N=50</a:t>
            </a:r>
            <a:endParaRPr lang="de-AT" sz="1600">
              <a:latin typeface="Comic Sans MS" pitchFamily="66" charset="0"/>
            </a:endParaRPr>
          </a:p>
        </p:txBody>
      </p:sp>
      <p:sp>
        <p:nvSpPr>
          <p:cNvPr id="55326" name="Text Box 28"/>
          <p:cNvSpPr txBox="1">
            <a:spLocks noChangeArrowheads="1"/>
          </p:cNvSpPr>
          <p:nvPr/>
        </p:nvSpPr>
        <p:spPr bwMode="auto">
          <a:xfrm>
            <a:off x="5765800" y="4029075"/>
            <a:ext cx="822325" cy="336550"/>
          </a:xfrm>
          <a:prstGeom prst="rect">
            <a:avLst/>
          </a:prstGeom>
          <a:noFill/>
          <a:ln w="12700">
            <a:noFill/>
            <a:miter lim="800000"/>
            <a:headEnd type="none" w="sm" len="sm"/>
            <a:tailEnd type="none" w="sm" len="sm"/>
          </a:ln>
        </p:spPr>
        <p:txBody>
          <a:bodyPr lIns="92075" tIns="46038" rIns="92075" bIns="46038">
            <a:spAutoFit/>
          </a:bodyPr>
          <a:lstStyle/>
          <a:p>
            <a:pPr eaLnBrk="0" hangingPunct="0"/>
            <a:r>
              <a:rPr lang="de-DE" sz="1600">
                <a:latin typeface="Comic Sans MS" pitchFamily="66" charset="0"/>
              </a:rPr>
              <a:t>N=50</a:t>
            </a:r>
            <a:endParaRPr lang="de-AT" sz="1600">
              <a:latin typeface="Comic Sans MS" pitchFamily="66" charset="0"/>
            </a:endParaRPr>
          </a:p>
        </p:txBody>
      </p:sp>
      <p:sp>
        <p:nvSpPr>
          <p:cNvPr id="30" name="Datumsplatzhalter 29"/>
          <p:cNvSpPr>
            <a:spLocks noGrp="1"/>
          </p:cNvSpPr>
          <p:nvPr>
            <p:ph type="dt" sz="half" idx="10"/>
          </p:nvPr>
        </p:nvSpPr>
        <p:spPr/>
        <p:txBody>
          <a:bodyPr/>
          <a:lstStyle/>
          <a:p>
            <a:r>
              <a:rPr lang="en-US" smtClean="0"/>
              <a:t>Modul 2.02</a:t>
            </a:r>
            <a:endParaRPr lang="de-DE" altLang="en-US" dirty="0"/>
          </a:p>
        </p:txBody>
      </p:sp>
    </p:spTree>
  </p:cSld>
  <p:clrMapOvr>
    <a:masterClrMapping/>
  </p:clrMapOvr>
  <p:timing>
    <p:tnLst>
      <p:par>
        <p:cTn id="1" dur="indefinite" restart="never" nodeType="tmRoot"/>
      </p:par>
    </p:tnLst>
  </p:timing>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2"/>
          <p:cNvSpPr>
            <a:spLocks noGrp="1" noChangeArrowheads="1"/>
          </p:cNvSpPr>
          <p:nvPr>
            <p:ph type="title"/>
          </p:nvPr>
        </p:nvSpPr>
        <p:spPr/>
        <p:txBody>
          <a:bodyPr/>
          <a:lstStyle/>
          <a:p>
            <a:pPr eaLnBrk="1" hangingPunct="1"/>
            <a:r>
              <a:rPr lang="de-AT" sz="4000" b="0" smtClean="0"/>
              <a:t>Verblindung </a:t>
            </a:r>
          </a:p>
        </p:txBody>
      </p:sp>
      <p:sp>
        <p:nvSpPr>
          <p:cNvPr id="58374" name="Rectangle 3"/>
          <p:cNvSpPr>
            <a:spLocks noGrp="1" noChangeArrowheads="1"/>
          </p:cNvSpPr>
          <p:nvPr>
            <p:ph idx="1"/>
          </p:nvPr>
        </p:nvSpPr>
        <p:spPr/>
        <p:txBody>
          <a:bodyPr/>
          <a:lstStyle/>
          <a:p>
            <a:pPr eaLnBrk="1" hangingPunct="1">
              <a:lnSpc>
                <a:spcPct val="90000"/>
              </a:lnSpc>
            </a:pPr>
            <a:r>
              <a:rPr lang="de-AT" sz="1800" b="1" smtClean="0"/>
              <a:t>Ausschaltung von Verzerrungen/systematischen Fehlern</a:t>
            </a:r>
            <a:r>
              <a:rPr lang="de-AT" sz="1800" smtClean="0"/>
              <a:t> (Bias) aufgrund von Vorinformationen</a:t>
            </a:r>
          </a:p>
          <a:p>
            <a:pPr lvl="1" eaLnBrk="1" hangingPunct="1">
              <a:lnSpc>
                <a:spcPct val="90000"/>
              </a:lnSpc>
            </a:pPr>
            <a:r>
              <a:rPr lang="de-AT" sz="1600" smtClean="0"/>
              <a:t>Selektions-Bias, Beobachter-Bias</a:t>
            </a:r>
          </a:p>
          <a:p>
            <a:pPr lvl="1" eaLnBrk="1" hangingPunct="1">
              <a:lnSpc>
                <a:spcPct val="90000"/>
              </a:lnSpc>
            </a:pPr>
            <a:endParaRPr lang="de-AT" sz="1000" smtClean="0"/>
          </a:p>
          <a:p>
            <a:pPr eaLnBrk="1" hangingPunct="1">
              <a:lnSpc>
                <a:spcPct val="90000"/>
              </a:lnSpc>
            </a:pPr>
            <a:r>
              <a:rPr lang="de-AT" sz="1800" smtClean="0"/>
              <a:t>Ausprägungen des Einflussfaktors sind für den Beobachter unbekannt</a:t>
            </a:r>
          </a:p>
          <a:p>
            <a:pPr lvl="1" eaLnBrk="1" hangingPunct="1">
              <a:lnSpc>
                <a:spcPct val="90000"/>
              </a:lnSpc>
            </a:pPr>
            <a:r>
              <a:rPr lang="de-AT" sz="1600" b="1" u="sng" smtClean="0">
                <a:solidFill>
                  <a:schemeClr val="tx2"/>
                </a:solidFill>
              </a:rPr>
              <a:t>Doppel-Blindstudie</a:t>
            </a:r>
          </a:p>
          <a:p>
            <a:pPr lvl="2" eaLnBrk="1" hangingPunct="1">
              <a:lnSpc>
                <a:spcPct val="90000"/>
              </a:lnSpc>
            </a:pPr>
            <a:r>
              <a:rPr lang="de-AT" sz="1400" b="1" smtClean="0">
                <a:solidFill>
                  <a:schemeClr val="tx2"/>
                </a:solidFill>
              </a:rPr>
              <a:t>Patient und Arzt wissen nicht, welche Therapieform angewendet wird</a:t>
            </a:r>
          </a:p>
          <a:p>
            <a:pPr lvl="2" eaLnBrk="1" hangingPunct="1">
              <a:lnSpc>
                <a:spcPct val="90000"/>
              </a:lnSpc>
            </a:pPr>
            <a:r>
              <a:rPr lang="de-AT" sz="1400" b="1" smtClean="0">
                <a:solidFill>
                  <a:schemeClr val="tx2"/>
                </a:solidFill>
              </a:rPr>
              <a:t>Nicht immer möglich!!!</a:t>
            </a:r>
          </a:p>
          <a:p>
            <a:pPr eaLnBrk="1" hangingPunct="1">
              <a:lnSpc>
                <a:spcPct val="90000"/>
              </a:lnSpc>
            </a:pPr>
            <a:endParaRPr lang="de-AT" sz="900" b="1" smtClean="0">
              <a:solidFill>
                <a:schemeClr val="tx2"/>
              </a:solidFill>
            </a:endParaRPr>
          </a:p>
          <a:p>
            <a:pPr eaLnBrk="1" hangingPunct="1">
              <a:lnSpc>
                <a:spcPct val="90000"/>
              </a:lnSpc>
            </a:pPr>
            <a:r>
              <a:rPr lang="de-AT" sz="1800" smtClean="0"/>
              <a:t>Beschreibung der Art der Verblindung</a:t>
            </a:r>
          </a:p>
          <a:p>
            <a:pPr lvl="1" eaLnBrk="1" hangingPunct="1">
              <a:lnSpc>
                <a:spcPct val="90000"/>
              </a:lnSpc>
            </a:pPr>
            <a:r>
              <a:rPr lang="de-AT" sz="1600" smtClean="0"/>
              <a:t>äußere Form, Geschmack, Farbe</a:t>
            </a:r>
          </a:p>
          <a:p>
            <a:pPr lvl="1" eaLnBrk="1" hangingPunct="1">
              <a:lnSpc>
                <a:spcPct val="90000"/>
              </a:lnSpc>
            </a:pPr>
            <a:r>
              <a:rPr lang="de-AT" sz="1600" smtClean="0"/>
              <a:t>sichtbare Unterschiede bei Behandlung (z.B. Farbe des Urins)</a:t>
            </a:r>
          </a:p>
          <a:p>
            <a:pPr eaLnBrk="1" hangingPunct="1">
              <a:lnSpc>
                <a:spcPct val="90000"/>
              </a:lnSpc>
            </a:pPr>
            <a:r>
              <a:rPr lang="de-AT" sz="1800" smtClean="0"/>
              <a:t>Beurteilung des Outcomes</a:t>
            </a:r>
          </a:p>
          <a:p>
            <a:pPr lvl="1" eaLnBrk="1" hangingPunct="1">
              <a:lnSpc>
                <a:spcPct val="90000"/>
              </a:lnSpc>
            </a:pPr>
            <a:r>
              <a:rPr lang="de-AT" sz="1600" smtClean="0"/>
              <a:t>unabhängige Beurteilung durch Dritte</a:t>
            </a:r>
          </a:p>
          <a:p>
            <a:pPr eaLnBrk="1" hangingPunct="1">
              <a:lnSpc>
                <a:spcPct val="90000"/>
              </a:lnSpc>
            </a:pPr>
            <a:endParaRPr lang="de-AT" sz="2000" b="1" smtClean="0">
              <a:solidFill>
                <a:srgbClr val="0033CC"/>
              </a:solidFill>
            </a:endParaRPr>
          </a:p>
          <a:p>
            <a:pPr eaLnBrk="1" hangingPunct="1">
              <a:lnSpc>
                <a:spcPct val="90000"/>
              </a:lnSpc>
            </a:pPr>
            <a:r>
              <a:rPr lang="de-AT" sz="2000" b="1" smtClean="0">
                <a:solidFill>
                  <a:srgbClr val="0033CC"/>
                </a:solidFill>
              </a:rPr>
              <a:t>Was passiert, wenn Code gebrochen/entziffert wird?</a:t>
            </a:r>
            <a:endParaRPr lang="de-AT" sz="2800" b="1" smtClean="0"/>
          </a:p>
          <a:p>
            <a:pPr eaLnBrk="1" hangingPunct="1">
              <a:lnSpc>
                <a:spcPct val="90000"/>
              </a:lnSpc>
            </a:pPr>
            <a:endParaRPr lang="de-AT" sz="1600" smtClean="0"/>
          </a:p>
        </p:txBody>
      </p:sp>
      <p:sp>
        <p:nvSpPr>
          <p:cNvPr id="58371" name="Fußzeilenplatzhalter 4"/>
          <p:cNvSpPr>
            <a:spLocks noGrp="1"/>
          </p:cNvSpPr>
          <p:nvPr>
            <p:ph type="ftr" sz="quarter" idx="11"/>
          </p:nvPr>
        </p:nvSpPr>
        <p:spPr>
          <a:noFill/>
        </p:spPr>
        <p:txBody>
          <a:bodyPr/>
          <a:lstStyle/>
          <a:p>
            <a:r>
              <a:rPr lang="en-US" smtClean="0"/>
              <a:t>hanno.ulmer@i-med.ac.at</a:t>
            </a:r>
          </a:p>
        </p:txBody>
      </p:sp>
      <p:sp>
        <p:nvSpPr>
          <p:cNvPr id="58372" name="Foliennummernplatzhalter 5"/>
          <p:cNvSpPr>
            <a:spLocks noGrp="1"/>
          </p:cNvSpPr>
          <p:nvPr>
            <p:ph type="sldNum" sz="quarter" idx="12"/>
          </p:nvPr>
        </p:nvSpPr>
        <p:spPr>
          <a:noFill/>
        </p:spPr>
        <p:txBody>
          <a:bodyPr/>
          <a:lstStyle/>
          <a:p>
            <a:fld id="{FCB1EDCB-377F-4E66-820C-4EBC45E540F4}" type="slidenum">
              <a:rPr lang="en-US" smtClean="0"/>
              <a:pPr/>
              <a:t>429</a:t>
            </a:fld>
            <a:endParaRPr lang="en-US" smtClean="0"/>
          </a:p>
        </p:txBody>
      </p:sp>
      <p:pic>
        <p:nvPicPr>
          <p:cNvPr id="58375" name="Picture 4" descr="CMENP067"/>
          <p:cNvPicPr>
            <a:picLocks noChangeAspect="1" noChangeArrowheads="1"/>
          </p:cNvPicPr>
          <p:nvPr/>
        </p:nvPicPr>
        <p:blipFill>
          <a:blip r:embed="rId3" cstate="print"/>
          <a:srcRect/>
          <a:stretch>
            <a:fillRect/>
          </a:stretch>
        </p:blipFill>
        <p:spPr bwMode="auto">
          <a:xfrm>
            <a:off x="7524750" y="115888"/>
            <a:ext cx="1330325" cy="1330325"/>
          </a:xfrm>
          <a:prstGeom prst="rect">
            <a:avLst/>
          </a:prstGeom>
          <a:noFill/>
          <a:ln w="9525">
            <a:noFill/>
            <a:miter lim="800000"/>
            <a:headEnd/>
            <a:tailEnd/>
          </a:ln>
        </p:spPr>
      </p:pic>
      <p:sp>
        <p:nvSpPr>
          <p:cNvPr id="7" name="Datumsplatzhalter 6"/>
          <p:cNvSpPr>
            <a:spLocks noGrp="1"/>
          </p:cNvSpPr>
          <p:nvPr>
            <p:ph type="dt" sz="half" idx="10"/>
          </p:nvPr>
        </p:nvSpPr>
        <p:spPr/>
        <p:txBody>
          <a:bodyPr/>
          <a:lstStyle/>
          <a:p>
            <a:r>
              <a:rPr lang="en-US" smtClean="0"/>
              <a:t>Modul 2.02</a:t>
            </a:r>
            <a:endParaRPr lang="de-DE" alt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43</a:t>
            </a:fld>
            <a:endParaRPr lang="de-DE" altLang="en-US"/>
          </a:p>
        </p:txBody>
      </p:sp>
      <p:pic>
        <p:nvPicPr>
          <p:cNvPr id="7" name="Picture 2" descr="D:\WORK\PEARSON\000 FOLIEN\4100\JPG\4100-38b.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2132856"/>
            <a:ext cx="8283965" cy="3175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el 1"/>
          <p:cNvSpPr txBox="1">
            <a:spLocks/>
          </p:cNvSpPr>
          <p:nvPr/>
        </p:nvSpPr>
        <p:spPr>
          <a:xfrm>
            <a:off x="609600" y="427038"/>
            <a:ext cx="6186502"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a:solidFill>
                  <a:srgbClr val="4F81BD"/>
                </a:solidFill>
                <a:latin typeface="+mj-lt"/>
                <a:ea typeface="+mj-ea"/>
                <a:cs typeface="+mj-cs"/>
              </a:defRPr>
            </a:lvl1pPr>
          </a:lstStyle>
          <a:p>
            <a:pPr fontAlgn="auto">
              <a:spcAft>
                <a:spcPts val="0"/>
              </a:spcAft>
            </a:pPr>
            <a:r>
              <a:rPr lang="de-DE" dirty="0" smtClean="0"/>
              <a:t>Deskriptive Vergleiche </a:t>
            </a:r>
            <a:r>
              <a:rPr lang="de-DE" dirty="0" err="1" smtClean="0"/>
              <a:t>Didgeridoo</a:t>
            </a:r>
            <a:r>
              <a:rPr lang="de-DE" dirty="0" smtClean="0"/>
              <a:t> Studie</a:t>
            </a:r>
            <a:endParaRPr lang="de-DE" dirty="0"/>
          </a:p>
        </p:txBody>
      </p:sp>
    </p:spTree>
    <p:extLst>
      <p:ext uri="{BB962C8B-B14F-4D97-AF65-F5344CB8AC3E}">
        <p14:creationId xmlns:p14="http://schemas.microsoft.com/office/powerpoint/2010/main" val="1018400108"/>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7" name="Rectangle 2"/>
          <p:cNvSpPr>
            <a:spLocks noGrp="1" noChangeArrowheads="1"/>
          </p:cNvSpPr>
          <p:nvPr>
            <p:ph type="title"/>
          </p:nvPr>
        </p:nvSpPr>
        <p:spPr/>
        <p:txBody>
          <a:bodyPr/>
          <a:lstStyle/>
          <a:p>
            <a:pPr eaLnBrk="1" hangingPunct="1"/>
            <a:r>
              <a:rPr lang="de-DE" sz="4000" b="0" smtClean="0"/>
              <a:t>Fallzahl</a:t>
            </a:r>
            <a:endParaRPr lang="de-AT" sz="4000" b="0" smtClean="0"/>
          </a:p>
        </p:txBody>
      </p:sp>
      <p:sp>
        <p:nvSpPr>
          <p:cNvPr id="59398" name="Rectangle 3"/>
          <p:cNvSpPr>
            <a:spLocks noGrp="1" noChangeArrowheads="1"/>
          </p:cNvSpPr>
          <p:nvPr>
            <p:ph idx="1"/>
          </p:nvPr>
        </p:nvSpPr>
        <p:spPr>
          <a:xfrm>
            <a:off x="467544" y="1628800"/>
            <a:ext cx="8229600" cy="4525963"/>
          </a:xfrm>
        </p:spPr>
        <p:txBody>
          <a:bodyPr/>
          <a:lstStyle/>
          <a:p>
            <a:pPr eaLnBrk="1" hangingPunct="1">
              <a:lnSpc>
                <a:spcPct val="90000"/>
              </a:lnSpc>
            </a:pPr>
            <a:r>
              <a:rPr lang="de-DE" sz="2400" dirty="0" smtClean="0"/>
              <a:t>Fixe, berechnete </a:t>
            </a:r>
            <a:r>
              <a:rPr lang="de-DE" sz="2400" dirty="0" err="1" smtClean="0"/>
              <a:t>Fahlzahl</a:t>
            </a:r>
            <a:endParaRPr lang="de-DE" sz="2400" dirty="0" smtClean="0"/>
          </a:p>
          <a:p>
            <a:pPr lvl="1" eaLnBrk="1" hangingPunct="1">
              <a:lnSpc>
                <a:spcPct val="90000"/>
              </a:lnSpc>
            </a:pPr>
            <a:r>
              <a:rPr lang="de-DE" sz="2000" dirty="0" smtClean="0"/>
              <a:t>Basierend auf Annahmen über Unterschiede/Behandlungseffekte</a:t>
            </a:r>
          </a:p>
          <a:p>
            <a:pPr lvl="1" eaLnBrk="1" hangingPunct="1">
              <a:lnSpc>
                <a:spcPct val="90000"/>
              </a:lnSpc>
            </a:pPr>
            <a:r>
              <a:rPr lang="de-DE" sz="2000" dirty="0" smtClean="0"/>
              <a:t>Fehler 1. und 2. Art (z.B. </a:t>
            </a:r>
            <a:r>
              <a:rPr lang="de-DE" sz="2000" dirty="0" err="1" smtClean="0"/>
              <a:t>Signifikanzniveau</a:t>
            </a:r>
            <a:r>
              <a:rPr lang="de-DE" sz="2000" dirty="0" smtClean="0"/>
              <a:t>=0.05, Power=80%)</a:t>
            </a:r>
          </a:p>
          <a:p>
            <a:pPr lvl="1" eaLnBrk="1" hangingPunct="1">
              <a:lnSpc>
                <a:spcPct val="90000"/>
              </a:lnSpc>
            </a:pPr>
            <a:endParaRPr lang="de-DE" sz="1000" dirty="0" smtClean="0"/>
          </a:p>
          <a:p>
            <a:pPr eaLnBrk="1" hangingPunct="1">
              <a:lnSpc>
                <a:spcPct val="90000"/>
              </a:lnSpc>
            </a:pPr>
            <a:r>
              <a:rPr lang="de-DE" sz="2400" dirty="0" smtClean="0"/>
              <a:t>Sequentielle Pläne</a:t>
            </a:r>
          </a:p>
          <a:p>
            <a:pPr lvl="1" eaLnBrk="1" hangingPunct="1">
              <a:lnSpc>
                <a:spcPct val="90000"/>
              </a:lnSpc>
            </a:pPr>
            <a:r>
              <a:rPr lang="de-DE" sz="2000" dirty="0" smtClean="0"/>
              <a:t>1 bis K geplante Zwischenauswertungen</a:t>
            </a:r>
          </a:p>
          <a:p>
            <a:pPr lvl="3" eaLnBrk="1" hangingPunct="1">
              <a:lnSpc>
                <a:spcPct val="90000"/>
              </a:lnSpc>
            </a:pPr>
            <a:r>
              <a:rPr lang="de-DE" sz="1600" b="1" dirty="0" smtClean="0">
                <a:solidFill>
                  <a:srgbClr val="003399"/>
                </a:solidFill>
              </a:rPr>
              <a:t>Interimsanalysen, Adaptive Studienpläne</a:t>
            </a:r>
          </a:p>
          <a:p>
            <a:pPr lvl="1" eaLnBrk="1" hangingPunct="1">
              <a:lnSpc>
                <a:spcPct val="90000"/>
              </a:lnSpc>
            </a:pPr>
            <a:r>
              <a:rPr lang="de-DE" sz="2000" dirty="0" smtClean="0"/>
              <a:t>Möglicherweise frühere Entscheidung</a:t>
            </a:r>
          </a:p>
          <a:p>
            <a:pPr lvl="1" eaLnBrk="1" hangingPunct="1">
              <a:lnSpc>
                <a:spcPct val="90000"/>
              </a:lnSpc>
            </a:pPr>
            <a:endParaRPr lang="de-DE" sz="1000" dirty="0" smtClean="0"/>
          </a:p>
          <a:p>
            <a:pPr eaLnBrk="1" hangingPunct="1">
              <a:lnSpc>
                <a:spcPct val="90000"/>
              </a:lnSpc>
            </a:pPr>
            <a:r>
              <a:rPr lang="de-DE" sz="2400" dirty="0" smtClean="0"/>
              <a:t>Berücksichtigung der Ausfallsrate bei statistischen Analyse</a:t>
            </a:r>
          </a:p>
          <a:p>
            <a:pPr lvl="1" eaLnBrk="1" hangingPunct="1">
              <a:lnSpc>
                <a:spcPct val="90000"/>
              </a:lnSpc>
            </a:pPr>
            <a:r>
              <a:rPr lang="de-DE" sz="2000" b="1" dirty="0" smtClean="0"/>
              <a:t>Intention-</a:t>
            </a:r>
            <a:r>
              <a:rPr lang="de-DE" sz="2000" b="1" dirty="0" err="1" smtClean="0"/>
              <a:t>to</a:t>
            </a:r>
            <a:r>
              <a:rPr lang="de-DE" sz="2000" b="1" dirty="0" smtClean="0"/>
              <a:t>-</a:t>
            </a:r>
            <a:r>
              <a:rPr lang="de-DE" sz="2000" b="1" dirty="0" err="1" smtClean="0"/>
              <a:t>treat</a:t>
            </a:r>
            <a:r>
              <a:rPr lang="de-DE" sz="2000" dirty="0" smtClean="0"/>
              <a:t> Analyse: alle </a:t>
            </a:r>
            <a:r>
              <a:rPr lang="de-DE" sz="2000" b="1" dirty="0" smtClean="0"/>
              <a:t>eingeschlossenen</a:t>
            </a:r>
            <a:r>
              <a:rPr lang="de-DE" sz="2000" dirty="0" smtClean="0"/>
              <a:t> Fälle</a:t>
            </a:r>
          </a:p>
          <a:p>
            <a:pPr lvl="1" eaLnBrk="1" hangingPunct="1">
              <a:lnSpc>
                <a:spcPct val="90000"/>
              </a:lnSpc>
            </a:pPr>
            <a:r>
              <a:rPr lang="de-DE" sz="2000" b="1" dirty="0" smtClean="0"/>
              <a:t>Per Protokoll</a:t>
            </a:r>
            <a:r>
              <a:rPr lang="de-DE" sz="2000" dirty="0" smtClean="0"/>
              <a:t> Analyse: alle </a:t>
            </a:r>
            <a:r>
              <a:rPr lang="de-DE" sz="2000" b="1" dirty="0" smtClean="0"/>
              <a:t>abgeschlossenen</a:t>
            </a:r>
            <a:r>
              <a:rPr lang="de-DE" sz="2000" dirty="0" smtClean="0"/>
              <a:t> Fälle </a:t>
            </a:r>
            <a:endParaRPr lang="de-AT" sz="2000" dirty="0" smtClean="0"/>
          </a:p>
        </p:txBody>
      </p:sp>
      <p:sp>
        <p:nvSpPr>
          <p:cNvPr id="59395" name="Fußzeilenplatzhalter 4"/>
          <p:cNvSpPr>
            <a:spLocks noGrp="1"/>
          </p:cNvSpPr>
          <p:nvPr>
            <p:ph type="ftr" sz="quarter" idx="11"/>
          </p:nvPr>
        </p:nvSpPr>
        <p:spPr>
          <a:noFill/>
        </p:spPr>
        <p:txBody>
          <a:bodyPr/>
          <a:lstStyle/>
          <a:p>
            <a:r>
              <a:rPr lang="en-US" smtClean="0"/>
              <a:t>hanno.ulmer@i-med.ac.at</a:t>
            </a:r>
          </a:p>
        </p:txBody>
      </p:sp>
      <p:sp>
        <p:nvSpPr>
          <p:cNvPr id="59396" name="Foliennummernplatzhalter 5"/>
          <p:cNvSpPr>
            <a:spLocks noGrp="1"/>
          </p:cNvSpPr>
          <p:nvPr>
            <p:ph type="sldNum" sz="quarter" idx="12"/>
          </p:nvPr>
        </p:nvSpPr>
        <p:spPr>
          <a:noFill/>
        </p:spPr>
        <p:txBody>
          <a:bodyPr/>
          <a:lstStyle/>
          <a:p>
            <a:fld id="{017D7EE0-2B85-4C45-97DF-96B88E01723D}" type="slidenum">
              <a:rPr lang="en-US" smtClean="0"/>
              <a:pPr/>
              <a:t>430</a:t>
            </a:fld>
            <a:endParaRPr lang="en-US" smtClean="0"/>
          </a:p>
        </p:txBody>
      </p:sp>
      <p:sp>
        <p:nvSpPr>
          <p:cNvPr id="6" name="Datumsplatzhalter 5"/>
          <p:cNvSpPr>
            <a:spLocks noGrp="1"/>
          </p:cNvSpPr>
          <p:nvPr>
            <p:ph type="dt" sz="half" idx="10"/>
          </p:nvPr>
        </p:nvSpPr>
        <p:spPr/>
        <p:txBody>
          <a:bodyPr/>
          <a:lstStyle/>
          <a:p>
            <a:r>
              <a:rPr lang="en-US" smtClean="0"/>
              <a:t>Modul 2.02</a:t>
            </a:r>
            <a:endParaRPr lang="de-DE" altLang="en-US" dirty="0"/>
          </a:p>
        </p:txBody>
      </p:sp>
    </p:spTree>
  </p:cSld>
  <p:clrMapOvr>
    <a:masterClrMapping/>
  </p:clrMapOvr>
  <p:timing>
    <p:tnLst>
      <p:par>
        <p:cTn id="1" dur="indefinite" restart="never" nodeType="tmRoot"/>
      </p:par>
    </p:tnLst>
  </p:timing>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de-DE"/>
              <a:t>Patientenflussdiagramm</a:t>
            </a:r>
          </a:p>
        </p:txBody>
      </p:sp>
      <p:pic>
        <p:nvPicPr>
          <p:cNvPr id="123908" name="Picture 4" descr="consortfluss"/>
          <p:cNvPicPr>
            <a:picLocks noGrp="1" noChangeAspect="1" noChangeArrowheads="1"/>
          </p:cNvPicPr>
          <p:nvPr>
            <p:ph idx="1"/>
          </p:nvPr>
        </p:nvPicPr>
        <p:blipFill>
          <a:blip r:embed="rId3" cstate="print"/>
          <a:srcRect/>
          <a:stretch>
            <a:fillRect/>
          </a:stretch>
        </p:blipFill>
        <p:spPr>
          <a:xfrm>
            <a:off x="4211960" y="1412776"/>
            <a:ext cx="4340225" cy="5078412"/>
          </a:xfrm>
          <a:noFill/>
          <a:ln/>
        </p:spPr>
      </p:pic>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9361FA26-9288-472C-9075-8D4AC38A85DD}" type="slidenum">
              <a:rPr lang="de-DE" altLang="en-US"/>
              <a:pPr/>
              <a:t>431</a:t>
            </a:fld>
            <a:endParaRPr lang="de-DE" altLang="en-US"/>
          </a:p>
        </p:txBody>
      </p:sp>
      <p:sp>
        <p:nvSpPr>
          <p:cNvPr id="123909" name="Rectangle 5"/>
          <p:cNvSpPr>
            <a:spLocks noChangeArrowheads="1"/>
          </p:cNvSpPr>
          <p:nvPr/>
        </p:nvSpPr>
        <p:spPr bwMode="auto">
          <a:xfrm>
            <a:off x="468313" y="1989138"/>
            <a:ext cx="3425825" cy="3659187"/>
          </a:xfrm>
          <a:prstGeom prst="rect">
            <a:avLst/>
          </a:prstGeom>
          <a:noFill/>
          <a:ln w="9525">
            <a:noFill/>
            <a:miter lim="800000"/>
            <a:headEnd/>
            <a:tailEnd/>
          </a:ln>
          <a:effectLst/>
        </p:spPr>
        <p:txBody>
          <a:bodyPr wrap="none">
            <a:spAutoFit/>
          </a:bodyPr>
          <a:lstStyle/>
          <a:p>
            <a:pPr>
              <a:spcBef>
                <a:spcPct val="80000"/>
              </a:spcBef>
              <a:buClr>
                <a:schemeClr val="accent1"/>
              </a:buClr>
              <a:buSzPct val="95000"/>
              <a:buFont typeface="Arial" charset="0"/>
              <a:buChar char="●"/>
            </a:pPr>
            <a:r>
              <a:rPr lang="de-DE" dirty="0">
                <a:solidFill>
                  <a:srgbClr val="000036"/>
                </a:solidFill>
              </a:rPr>
              <a:t> Intention-</a:t>
            </a:r>
            <a:r>
              <a:rPr lang="de-DE" dirty="0" err="1">
                <a:solidFill>
                  <a:srgbClr val="000036"/>
                </a:solidFill>
              </a:rPr>
              <a:t>To</a:t>
            </a:r>
            <a:r>
              <a:rPr lang="de-DE" dirty="0">
                <a:solidFill>
                  <a:srgbClr val="000036"/>
                </a:solidFill>
              </a:rPr>
              <a:t>-</a:t>
            </a:r>
            <a:r>
              <a:rPr lang="de-DE" dirty="0" err="1">
                <a:solidFill>
                  <a:srgbClr val="000036"/>
                </a:solidFill>
              </a:rPr>
              <a:t>Treat</a:t>
            </a:r>
            <a:r>
              <a:rPr lang="de-DE" dirty="0">
                <a:solidFill>
                  <a:srgbClr val="000036"/>
                </a:solidFill>
              </a:rPr>
              <a:t> </a:t>
            </a:r>
          </a:p>
          <a:p>
            <a:pPr>
              <a:spcBef>
                <a:spcPct val="80000"/>
              </a:spcBef>
              <a:buClr>
                <a:schemeClr val="accent1"/>
              </a:buClr>
              <a:buSzPct val="95000"/>
              <a:buFont typeface="Arial" charset="0"/>
              <a:buChar char="●"/>
            </a:pPr>
            <a:endParaRPr lang="de-DE" dirty="0">
              <a:solidFill>
                <a:srgbClr val="000036"/>
              </a:solidFill>
            </a:endParaRPr>
          </a:p>
          <a:p>
            <a:pPr>
              <a:spcBef>
                <a:spcPct val="80000"/>
              </a:spcBef>
              <a:buClr>
                <a:schemeClr val="accent1"/>
              </a:buClr>
              <a:buSzPct val="95000"/>
              <a:buFont typeface="Arial" charset="0"/>
              <a:buNone/>
            </a:pPr>
            <a:r>
              <a:rPr lang="de-DE" dirty="0">
                <a:solidFill>
                  <a:srgbClr val="000036"/>
                </a:solidFill>
              </a:rPr>
              <a:t> versus</a:t>
            </a:r>
          </a:p>
          <a:p>
            <a:pPr>
              <a:spcBef>
                <a:spcPct val="80000"/>
              </a:spcBef>
              <a:buClr>
                <a:schemeClr val="accent1"/>
              </a:buClr>
              <a:buSzPct val="95000"/>
              <a:buFont typeface="Arial" charset="0"/>
              <a:buChar char="●"/>
            </a:pPr>
            <a:endParaRPr lang="de-DE" dirty="0">
              <a:solidFill>
                <a:srgbClr val="000036"/>
              </a:solidFill>
            </a:endParaRPr>
          </a:p>
          <a:p>
            <a:pPr>
              <a:spcBef>
                <a:spcPct val="80000"/>
              </a:spcBef>
              <a:buClr>
                <a:schemeClr val="accent1"/>
              </a:buClr>
              <a:buSzPct val="95000"/>
              <a:buFont typeface="Arial" charset="0"/>
              <a:buChar char="●"/>
            </a:pPr>
            <a:r>
              <a:rPr lang="de-DE" dirty="0">
                <a:solidFill>
                  <a:srgbClr val="000036"/>
                </a:solidFill>
              </a:rPr>
              <a:t> Per-Protocol</a:t>
            </a:r>
            <a:r>
              <a:rPr lang="de-DE" dirty="0"/>
              <a:t> </a:t>
            </a:r>
          </a:p>
          <a:p>
            <a:pPr>
              <a:spcBef>
                <a:spcPct val="80000"/>
              </a:spcBef>
              <a:buClr>
                <a:schemeClr val="accent1"/>
              </a:buClr>
              <a:buSzPct val="95000"/>
              <a:buFont typeface="Arial" charset="0"/>
              <a:buChar char="●"/>
            </a:pPr>
            <a:r>
              <a:rPr lang="de-DE" dirty="0"/>
              <a:t> Vergleichbarkeit der Gruppen:</a:t>
            </a:r>
            <a:br>
              <a:rPr lang="de-DE" dirty="0"/>
            </a:br>
            <a:r>
              <a:rPr lang="de-DE" dirty="0"/>
              <a:t>  - </a:t>
            </a:r>
            <a:r>
              <a:rPr lang="de-DE" dirty="0">
                <a:solidFill>
                  <a:srgbClr val="000036"/>
                </a:solidFill>
              </a:rPr>
              <a:t>Strukturgleichheit</a:t>
            </a:r>
            <a:br>
              <a:rPr lang="de-DE" dirty="0">
                <a:solidFill>
                  <a:srgbClr val="000036"/>
                </a:solidFill>
              </a:rPr>
            </a:br>
            <a:r>
              <a:rPr lang="de-DE" dirty="0">
                <a:solidFill>
                  <a:srgbClr val="000036"/>
                </a:solidFill>
              </a:rPr>
              <a:t>  - Beobachtungsgleichheit</a:t>
            </a:r>
            <a:br>
              <a:rPr lang="de-DE" dirty="0">
                <a:solidFill>
                  <a:srgbClr val="000036"/>
                </a:solidFill>
              </a:rPr>
            </a:br>
            <a:r>
              <a:rPr lang="de-DE" dirty="0">
                <a:solidFill>
                  <a:srgbClr val="000036"/>
                </a:solidFill>
              </a:rPr>
              <a:t>  - Behandlungsgleichheit</a:t>
            </a:r>
          </a:p>
        </p:txBody>
      </p:sp>
      <p:sp>
        <p:nvSpPr>
          <p:cNvPr id="8" name="Datumsplatzhalter 7"/>
          <p:cNvSpPr>
            <a:spLocks noGrp="1"/>
          </p:cNvSpPr>
          <p:nvPr>
            <p:ph type="dt" sz="half" idx="10"/>
          </p:nvPr>
        </p:nvSpPr>
        <p:spPr/>
        <p:txBody>
          <a:bodyPr/>
          <a:lstStyle/>
          <a:p>
            <a:r>
              <a:rPr lang="en-US" smtClean="0"/>
              <a:t>Modul 2.02</a:t>
            </a:r>
            <a:endParaRPr lang="de-DE" altLang="en-US" dirty="0"/>
          </a:p>
        </p:txBody>
      </p:sp>
    </p:spTree>
  </p:cSld>
  <p:clrMapOvr>
    <a:masterClrMapping/>
  </p:clrMapOvr>
  <p:timing>
    <p:tnLst>
      <p:par>
        <p:cTn id="1" dur="indefinite" restart="never" nodeType="tmRoot"/>
      </p:par>
    </p:tnLst>
  </p:timing>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de-DE" sz="2800"/>
              <a:t>Checklist für Fallzahlschätzung (Testproblem)</a:t>
            </a:r>
          </a:p>
        </p:txBody>
      </p:sp>
      <p:sp>
        <p:nvSpPr>
          <p:cNvPr id="90115" name="Rectangle 3"/>
          <p:cNvSpPr>
            <a:spLocks noGrp="1" noChangeArrowheads="1"/>
          </p:cNvSpPr>
          <p:nvPr>
            <p:ph idx="1"/>
          </p:nvPr>
        </p:nvSpPr>
        <p:spPr>
          <a:xfrm>
            <a:off x="468313" y="1412875"/>
            <a:ext cx="8229600" cy="4286250"/>
          </a:xfrm>
        </p:spPr>
        <p:txBody>
          <a:bodyPr/>
          <a:lstStyle/>
          <a:p>
            <a:r>
              <a:rPr lang="de-DE" sz="2200"/>
              <a:t>Fehler 1. Art (üblicherweise 0,05)</a:t>
            </a:r>
          </a:p>
          <a:p>
            <a:r>
              <a:rPr lang="de-DE" sz="2200"/>
              <a:t>Fehler 2. Art (0,1 oder 0,2)</a:t>
            </a:r>
          </a:p>
          <a:p>
            <a:r>
              <a:rPr lang="de-DE" sz="2200"/>
              <a:t>Auswahl des Hauptzielkriteriums</a:t>
            </a:r>
          </a:p>
          <a:p>
            <a:r>
              <a:rPr lang="de-DE" sz="2200"/>
              <a:t>Zu erwartender Unterschied und Angabe eines Variationsmaßes </a:t>
            </a:r>
          </a:p>
          <a:p>
            <a:r>
              <a:rPr lang="de-DE" sz="2200"/>
              <a:t>Begründung dafür – Literatur oder Vorstudie</a:t>
            </a:r>
          </a:p>
          <a:p>
            <a:r>
              <a:rPr lang="de-DE" sz="2200"/>
              <a:t>Auswahl des statistischen Tests</a:t>
            </a:r>
          </a:p>
          <a:p>
            <a:r>
              <a:rPr lang="de-DE" sz="2200"/>
              <a:t>Falls mehrere Hypothesen formuliert werden, Korrektur des Fehler 1. Art oder Hierarchisierung der Hypothesen</a:t>
            </a:r>
          </a:p>
          <a:p>
            <a:r>
              <a:rPr lang="de-DE" sz="2200"/>
              <a:t>Drop-Out Rate berücksichtigen</a:t>
            </a:r>
          </a:p>
          <a:p>
            <a:endParaRPr lang="de-DE" sz="2200"/>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2FB17A33-D008-4E8A-85EF-81BE43EBF9E4}" type="slidenum">
              <a:rPr lang="de-DE" altLang="en-US"/>
              <a:pPr/>
              <a:t>432</a:t>
            </a:fld>
            <a:endParaRPr lang="de-DE" altLang="en-US"/>
          </a:p>
        </p:txBody>
      </p:sp>
      <p:sp>
        <p:nvSpPr>
          <p:cNvPr id="7" name="Datumsplatzhalter 6"/>
          <p:cNvSpPr>
            <a:spLocks noGrp="1"/>
          </p:cNvSpPr>
          <p:nvPr>
            <p:ph type="dt" sz="half" idx="10"/>
          </p:nvPr>
        </p:nvSpPr>
        <p:spPr/>
        <p:txBody>
          <a:bodyPr/>
          <a:lstStyle/>
          <a:p>
            <a:r>
              <a:rPr lang="en-US" smtClean="0"/>
              <a:t>Modul 2.02</a:t>
            </a:r>
            <a:endParaRPr lang="de-DE" altLang="en-US" dirty="0"/>
          </a:p>
        </p:txBody>
      </p:sp>
    </p:spTree>
  </p:cSld>
  <p:clrMapOvr>
    <a:masterClrMapping/>
  </p:clrMapOvr>
  <p:timing>
    <p:tnLst>
      <p:par>
        <p:cTn id="1" dur="indefinite" restart="never" nodeType="tmRoot"/>
      </p:par>
    </p:tnLst>
  </p:timing>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68313" y="476250"/>
            <a:ext cx="8424863" cy="2160588"/>
            <a:chOff x="295" y="300"/>
            <a:chExt cx="5307" cy="1361"/>
          </a:xfrm>
        </p:grpSpPr>
        <p:sp>
          <p:nvSpPr>
            <p:cNvPr id="204803" name="Rectangle 3"/>
            <p:cNvSpPr>
              <a:spLocks noChangeArrowheads="1"/>
            </p:cNvSpPr>
            <p:nvPr/>
          </p:nvSpPr>
          <p:spPr bwMode="auto">
            <a:xfrm>
              <a:off x="295" y="1071"/>
              <a:ext cx="5307" cy="590"/>
            </a:xfrm>
            <a:prstGeom prst="rect">
              <a:avLst/>
            </a:prstGeom>
            <a:noFill/>
            <a:ln w="9525">
              <a:noFill/>
              <a:miter lim="800000"/>
              <a:headEnd/>
              <a:tailEnd/>
            </a:ln>
            <a:effectLst/>
          </p:spPr>
          <p:txBody>
            <a:bodyPr/>
            <a:lstStyle/>
            <a:p>
              <a:pPr algn="l" defTabSz="931863">
                <a:lnSpc>
                  <a:spcPct val="95000"/>
                </a:lnSpc>
                <a:spcAft>
                  <a:spcPct val="40000"/>
                </a:spcAft>
                <a:buClr>
                  <a:srgbClr val="416F8B"/>
                </a:buClr>
                <a:buFont typeface="Arial" charset="0"/>
                <a:buNone/>
                <a:tabLst>
                  <a:tab pos="447675" algn="l"/>
                </a:tabLst>
              </a:pPr>
              <a:r>
                <a:rPr lang="de-DE" sz="2000" b="1"/>
                <a:t>ad 9	Statistik</a:t>
              </a:r>
            </a:p>
            <a:p>
              <a:pPr algn="l" defTabSz="931863">
                <a:lnSpc>
                  <a:spcPct val="95000"/>
                </a:lnSpc>
                <a:spcAft>
                  <a:spcPct val="40000"/>
                </a:spcAft>
                <a:buClr>
                  <a:srgbClr val="416F8B"/>
                </a:buClr>
                <a:buFont typeface="Arial" charset="0"/>
                <a:buNone/>
                <a:tabLst>
                  <a:tab pos="447675" algn="l"/>
                </a:tabLst>
              </a:pPr>
              <a:r>
                <a:rPr lang="de-DE" sz="1400" b="1"/>
                <a:t>9.1	Fallzahlplanung</a:t>
              </a:r>
            </a:p>
            <a:p>
              <a:pPr algn="l" defTabSz="931863">
                <a:buClr>
                  <a:srgbClr val="416F8B"/>
                </a:buClr>
                <a:buFont typeface="Wingdings" pitchFamily="2" charset="2"/>
                <a:buNone/>
                <a:tabLst>
                  <a:tab pos="447675" algn="l"/>
                </a:tabLst>
              </a:pPr>
              <a:r>
                <a:rPr lang="de-DE" sz="1400" i="1"/>
                <a:t>Die Fallzahl wird in der Regel berechnet aus der primären Zielvariablen, dem klinisch relevanten </a:t>
              </a:r>
            </a:p>
            <a:p>
              <a:pPr algn="l" defTabSz="931863">
                <a:buClr>
                  <a:srgbClr val="416F8B"/>
                </a:buClr>
                <a:buFont typeface="Wingdings" pitchFamily="2" charset="2"/>
                <a:buNone/>
                <a:tabLst>
                  <a:tab pos="447675" algn="l"/>
                </a:tabLst>
              </a:pPr>
              <a:r>
                <a:rPr lang="de-DE" sz="1400" i="1"/>
                <a:t>Unterschied, der in der Studie nachgewiesen werden soll, dem statistischen Verfahren, das dazu</a:t>
              </a:r>
            </a:p>
            <a:p>
              <a:pPr algn="l" defTabSz="931863">
                <a:buClr>
                  <a:srgbClr val="416F8B"/>
                </a:buClr>
                <a:buFont typeface="Wingdings" pitchFamily="2" charset="2"/>
                <a:buNone/>
                <a:tabLst>
                  <a:tab pos="447675" algn="l"/>
                </a:tabLst>
              </a:pPr>
              <a:r>
                <a:rPr lang="de-DE" sz="1400" i="1"/>
                <a:t>verwendet wird, sowie aus dem Fehler 1. Art </a:t>
              </a:r>
              <a:r>
                <a:rPr lang="de-DE" sz="1400" i="1">
                  <a:sym typeface="Symbol" pitchFamily="18" charset="2"/>
                </a:rPr>
                <a:t></a:t>
              </a:r>
              <a:r>
                <a:rPr lang="de-DE" sz="1400" i="1"/>
                <a:t> und der Power 1-</a:t>
              </a:r>
              <a:r>
                <a:rPr lang="de-DE" sz="1400" i="1">
                  <a:sym typeface="Symbol" pitchFamily="18" charset="2"/>
                </a:rPr>
                <a:t></a:t>
              </a:r>
              <a:r>
                <a:rPr lang="de-DE" sz="1400" i="1"/>
                <a:t>, die erzielt werden soll. Die Fallzahl</a:t>
              </a:r>
            </a:p>
            <a:p>
              <a:pPr algn="l" defTabSz="931863">
                <a:buClr>
                  <a:srgbClr val="416F8B"/>
                </a:buClr>
                <a:buFont typeface="Wingdings" pitchFamily="2" charset="2"/>
                <a:buNone/>
                <a:tabLst>
                  <a:tab pos="447675" algn="l"/>
                </a:tabLst>
              </a:pPr>
              <a:r>
                <a:rPr lang="de-DE" sz="1400" i="1"/>
                <a:t>ist außerdem abhängig von der Anzahl der Gruppen, die verglichen werden sollen. Angaben zu diesen</a:t>
              </a:r>
            </a:p>
            <a:p>
              <a:pPr algn="l" defTabSz="931863">
                <a:buClr>
                  <a:srgbClr val="416F8B"/>
                </a:buClr>
                <a:buFont typeface="Wingdings" pitchFamily="2" charset="2"/>
                <a:buNone/>
                <a:tabLst>
                  <a:tab pos="447675" algn="l"/>
                </a:tabLst>
              </a:pPr>
              <a:r>
                <a:rPr lang="de-DE" sz="1400" i="1"/>
                <a:t>Parametern sowie zum Verfahren der Fallzahlplanung sind erforderlich.</a:t>
              </a:r>
              <a:r>
                <a:rPr lang="de-AT" sz="1400" i="1"/>
                <a:t> </a:t>
              </a:r>
              <a:r>
                <a:rPr lang="de-DE" sz="1400" i="1"/>
                <a:t>.</a:t>
              </a:r>
            </a:p>
            <a:p>
              <a:pPr algn="l" defTabSz="931863">
                <a:lnSpc>
                  <a:spcPct val="95000"/>
                </a:lnSpc>
                <a:spcAft>
                  <a:spcPct val="40000"/>
                </a:spcAft>
                <a:buClr>
                  <a:srgbClr val="416F8B"/>
                </a:buClr>
                <a:buFont typeface="Arial" charset="0"/>
                <a:buNone/>
                <a:tabLst>
                  <a:tab pos="447675" algn="l"/>
                </a:tabLst>
              </a:pPr>
              <a:endParaRPr lang="de-DE" sz="1400" i="1"/>
            </a:p>
            <a:p>
              <a:pPr algn="l" defTabSz="931863">
                <a:lnSpc>
                  <a:spcPct val="95000"/>
                </a:lnSpc>
                <a:spcAft>
                  <a:spcPct val="40000"/>
                </a:spcAft>
                <a:buClr>
                  <a:srgbClr val="416F8B"/>
                </a:buClr>
                <a:buFont typeface="Arial" charset="0"/>
                <a:buNone/>
                <a:tabLst>
                  <a:tab pos="447675" algn="l"/>
                </a:tabLst>
              </a:pPr>
              <a:r>
                <a:rPr lang="de-DE" sz="1400" b="1"/>
                <a:t>9.2	Randomisierung</a:t>
              </a:r>
            </a:p>
            <a:p>
              <a:pPr algn="l" defTabSz="931863">
                <a:lnSpc>
                  <a:spcPct val="95000"/>
                </a:lnSpc>
                <a:spcAft>
                  <a:spcPct val="40000"/>
                </a:spcAft>
                <a:buClr>
                  <a:srgbClr val="416F8B"/>
                </a:buClr>
                <a:buFont typeface="Arial" charset="0"/>
                <a:buNone/>
                <a:tabLst>
                  <a:tab pos="447675" algn="l"/>
                </a:tabLst>
              </a:pPr>
              <a:r>
                <a:rPr lang="de-DE" sz="1400" i="1"/>
                <a:t>Bei der Beschreibung der Randomisierung sind Angaben erforderlich zur Art der Randomisierung, zur Anzahl der Gruppen und der erforderlichen Strata und ggf. zum organisatorischen Ablauf der Randomisierung. Dabei sind besonders bei verblindeten Studien Maßnahmen aufzulisten, die die Verblindung gewährleisten.</a:t>
              </a:r>
              <a:r>
                <a:rPr lang="de-AT" sz="1400" i="1"/>
                <a:t> </a:t>
              </a:r>
              <a:endParaRPr lang="de-DE" sz="1400" i="1"/>
            </a:p>
            <a:p>
              <a:pPr algn="l" defTabSz="931863">
                <a:buClr>
                  <a:srgbClr val="416F8B"/>
                </a:buClr>
                <a:buFont typeface="Arial" charset="0"/>
                <a:buNone/>
                <a:tabLst>
                  <a:tab pos="447675" algn="l"/>
                </a:tabLst>
              </a:pPr>
              <a:endParaRPr lang="de-DE" sz="1400" i="1"/>
            </a:p>
            <a:p>
              <a:pPr algn="l" defTabSz="931863">
                <a:lnSpc>
                  <a:spcPct val="95000"/>
                </a:lnSpc>
                <a:spcAft>
                  <a:spcPct val="40000"/>
                </a:spcAft>
                <a:buClr>
                  <a:srgbClr val="416F8B"/>
                </a:buClr>
                <a:buFont typeface="Arial" charset="0"/>
                <a:buNone/>
                <a:tabLst>
                  <a:tab pos="447675" algn="l"/>
                </a:tabLst>
              </a:pPr>
              <a:r>
                <a:rPr lang="de-DE" sz="1400" b="1"/>
                <a:t>9.3 	Statistische Methoden</a:t>
              </a:r>
            </a:p>
            <a:p>
              <a:pPr algn="l" defTabSz="931863">
                <a:lnSpc>
                  <a:spcPct val="95000"/>
                </a:lnSpc>
                <a:spcAft>
                  <a:spcPct val="40000"/>
                </a:spcAft>
                <a:buClr>
                  <a:srgbClr val="416F8B"/>
                </a:buClr>
                <a:buFont typeface="Arial" charset="0"/>
                <a:buNone/>
                <a:tabLst>
                  <a:tab pos="447675" algn="l"/>
                </a:tabLst>
              </a:pPr>
              <a:r>
                <a:rPr lang="de-DE" sz="1400" i="1"/>
                <a:t>Zielgrößen, Definition von Auswertungskollektiven,  Datenanalyse, Zwischenauswertungen, </a:t>
              </a:r>
              <a:r>
                <a:rPr lang="de-AT" sz="1400" i="1"/>
                <a:t>Verweis auf ICH-GCP E9: Statistical Principles for Clinical Trials</a:t>
              </a:r>
              <a:endParaRPr lang="de-DE" sz="1400" i="1"/>
            </a:p>
            <a:p>
              <a:pPr algn="l" defTabSz="931863">
                <a:lnSpc>
                  <a:spcPct val="95000"/>
                </a:lnSpc>
                <a:spcAft>
                  <a:spcPct val="40000"/>
                </a:spcAft>
                <a:buClr>
                  <a:srgbClr val="416F8B"/>
                </a:buClr>
                <a:buFont typeface="Arial" charset="0"/>
                <a:buNone/>
                <a:tabLst>
                  <a:tab pos="447675" algn="l"/>
                </a:tabLst>
              </a:pPr>
              <a:endParaRPr lang="de-DE" sz="1400" b="1"/>
            </a:p>
          </p:txBody>
        </p:sp>
        <p:sp>
          <p:nvSpPr>
            <p:cNvPr id="204804" name="Text Box 4"/>
            <p:cNvSpPr txBox="1">
              <a:spLocks noChangeArrowheads="1"/>
            </p:cNvSpPr>
            <p:nvPr/>
          </p:nvSpPr>
          <p:spPr bwMode="auto">
            <a:xfrm>
              <a:off x="295" y="300"/>
              <a:ext cx="4082" cy="596"/>
            </a:xfrm>
            <a:prstGeom prst="rect">
              <a:avLst/>
            </a:prstGeom>
            <a:noFill/>
            <a:ln w="9525">
              <a:noFill/>
              <a:miter lim="800000"/>
              <a:headEnd/>
              <a:tailEnd/>
            </a:ln>
            <a:effectLst/>
          </p:spPr>
          <p:txBody>
            <a:bodyPr>
              <a:spAutoFit/>
            </a:bodyPr>
            <a:lstStyle/>
            <a:p>
              <a:pPr algn="l">
                <a:spcBef>
                  <a:spcPct val="50000"/>
                </a:spcBef>
              </a:pPr>
              <a:r>
                <a:rPr lang="de-DE" sz="2800" b="1" dirty="0"/>
                <a:t>Vorschlag „Studienprotokoll –</a:t>
              </a:r>
              <a:br>
                <a:rPr lang="de-DE" sz="2800" b="1" dirty="0"/>
              </a:br>
              <a:r>
                <a:rPr lang="de-DE" sz="2800" b="1" dirty="0"/>
                <a:t>Statistik“</a:t>
              </a:r>
              <a:endParaRPr lang="de-AT" b="1" dirty="0"/>
            </a:p>
          </p:txBody>
        </p:sp>
      </p:grpSp>
      <p:sp>
        <p:nvSpPr>
          <p:cNvPr id="5" name="Datumsplatzhalter 3"/>
          <p:cNvSpPr>
            <a:spLocks noGrp="1"/>
          </p:cNvSpPr>
          <p:nvPr>
            <p:ph type="dt" sz="quarter" idx="10"/>
          </p:nvPr>
        </p:nvSpPr>
        <p:spPr>
          <a:xfrm>
            <a:off x="457200" y="6243638"/>
            <a:ext cx="2133600" cy="457200"/>
          </a:xfrm>
          <a:noFill/>
        </p:spPr>
        <p:txBody>
          <a:bodyPr/>
          <a:lstStyle/>
          <a:p>
            <a:fld id="{26AC85E8-0B09-48B2-B42A-D9C68CEAC314}" type="datetime1">
              <a:rPr lang="de-DE"/>
              <a:pPr/>
              <a:t>18.06.2021</a:t>
            </a:fld>
            <a:endParaRPr lang="de-DE" dirty="0"/>
          </a:p>
        </p:txBody>
      </p:sp>
      <p:sp>
        <p:nvSpPr>
          <p:cNvPr id="6" name="Foliennummernplatzhalter 5"/>
          <p:cNvSpPr>
            <a:spLocks noGrp="1"/>
          </p:cNvSpPr>
          <p:nvPr>
            <p:ph type="sldNum" sz="quarter" idx="12"/>
          </p:nvPr>
        </p:nvSpPr>
        <p:spPr>
          <a:xfrm>
            <a:off x="6553200" y="6243638"/>
            <a:ext cx="2133600" cy="457200"/>
          </a:xfrm>
          <a:noFill/>
        </p:spPr>
        <p:txBody>
          <a:bodyPr/>
          <a:lstStyle/>
          <a:p>
            <a:fld id="{CCDC098F-470F-4526-B16F-87403B71AD8C}" type="slidenum">
              <a:rPr lang="de-DE"/>
              <a:pPr/>
              <a:t>433</a:t>
            </a:fld>
            <a:endParaRPr lang="de-DE"/>
          </a:p>
        </p:txBody>
      </p:sp>
      <p:sp>
        <p:nvSpPr>
          <p:cNvPr id="7" name="Fußzeilenplatzhalter 4"/>
          <p:cNvSpPr txBox="1">
            <a:spLocks noGrp="1"/>
          </p:cNvSpPr>
          <p:nvPr/>
        </p:nvSpPr>
        <p:spPr>
          <a:xfrm>
            <a:off x="3124200" y="6356350"/>
            <a:ext cx="2895600" cy="365125"/>
          </a:xfrm>
          <a:prstGeom prst="rect">
            <a:avLst/>
          </a:prstGeom>
          <a:noFill/>
        </p:spPr>
        <p:txBody>
          <a:bodyPr anchor="ctr"/>
          <a:lstStyle/>
          <a:p>
            <a:pPr algn="ctr" eaLnBrk="0" hangingPunct="0">
              <a:defRPr/>
            </a:pPr>
            <a:r>
              <a:rPr lang="de-AT" sz="1200" dirty="0">
                <a:solidFill>
                  <a:schemeClr val="tx1">
                    <a:tint val="75000"/>
                  </a:schemeClr>
                </a:solidFill>
                <a:latin typeface="+mj-lt"/>
                <a:cs typeface="Calibri" pitchFamily="34" charset="0"/>
              </a:rPr>
              <a:t>hanno.ulmer@i-med.ac.at</a:t>
            </a:r>
          </a:p>
        </p:txBody>
      </p:sp>
    </p:spTree>
    <p:extLst>
      <p:ext uri="{BB962C8B-B14F-4D97-AF65-F5344CB8AC3E}">
        <p14:creationId xmlns:p14="http://schemas.microsoft.com/office/powerpoint/2010/main" val="2151127257"/>
      </p:ext>
    </p:extLst>
  </p:cSld>
  <p:clrMapOvr>
    <a:masterClrMapping/>
  </p:clrMapOvr>
  <p:transition>
    <p:cut thruBlk="1"/>
  </p:transition>
  <p:timing>
    <p:tnLst>
      <p:par>
        <p:cTn id="1" dur="indefinite" restart="never" nodeType="tmRoot"/>
      </p:par>
    </p:tnLst>
  </p:timing>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Übung: EK1 Statistik ausfüllen</a:t>
            </a:r>
            <a:endParaRPr lang="en-US" dirty="0"/>
          </a:p>
        </p:txBody>
      </p:sp>
      <p:sp>
        <p:nvSpPr>
          <p:cNvPr id="3" name="Datumsplatzhalter 2"/>
          <p:cNvSpPr>
            <a:spLocks noGrp="1"/>
          </p:cNvSpPr>
          <p:nvPr>
            <p:ph type="dt" sz="half" idx="10"/>
          </p:nvPr>
        </p:nvSpPr>
        <p:spPr/>
        <p:txBody>
          <a:bodyPr/>
          <a:lstStyle/>
          <a:p>
            <a:fld id="{4FBB947E-E2B1-447B-92C9-68B1426AE906}" type="datetime1">
              <a:rPr lang="de-AT" smtClean="0"/>
              <a:pPr/>
              <a:t>18.06.2021</a:t>
            </a:fld>
            <a:endParaRPr lang="de-DE" altLang="en-US"/>
          </a:p>
        </p:txBody>
      </p:sp>
      <p:sp>
        <p:nvSpPr>
          <p:cNvPr id="4" name="Fußzeilenplatzhalter 3"/>
          <p:cNvSpPr>
            <a:spLocks noGrp="1"/>
          </p:cNvSpPr>
          <p:nvPr>
            <p:ph type="ftr" sz="quarter" idx="11"/>
          </p:nvPr>
        </p:nvSpPr>
        <p:spPr/>
        <p:txBody>
          <a:bodyPr/>
          <a:lstStyle/>
          <a:p>
            <a:r>
              <a:rPr lang="de-DE" altLang="en-US" smtClean="0"/>
              <a:t>hanno.ulmer@i-med.ac.at</a:t>
            </a:r>
            <a:endParaRPr lang="de-DE" altLang="en-US"/>
          </a:p>
        </p:txBody>
      </p:sp>
      <p:sp>
        <p:nvSpPr>
          <p:cNvPr id="5" name="Foliennummernplatzhalter 4"/>
          <p:cNvSpPr>
            <a:spLocks noGrp="1"/>
          </p:cNvSpPr>
          <p:nvPr>
            <p:ph type="sldNum" sz="quarter" idx="12"/>
          </p:nvPr>
        </p:nvSpPr>
        <p:spPr/>
        <p:txBody>
          <a:bodyPr/>
          <a:lstStyle/>
          <a:p>
            <a:r>
              <a:rPr lang="de-DE" altLang="en-US" smtClean="0"/>
              <a:t>Seite </a:t>
            </a:r>
            <a:fld id="{EE29F858-1221-4A12-AB43-D242F2C02AC7}" type="slidenum">
              <a:rPr lang="de-DE" altLang="en-US" smtClean="0"/>
              <a:pPr/>
              <a:t>434</a:t>
            </a:fld>
            <a:endParaRPr lang="de-DE" altLang="en-US"/>
          </a:p>
        </p:txBody>
      </p:sp>
      <p:pic>
        <p:nvPicPr>
          <p:cNvPr id="848898" name="Picture 2"/>
          <p:cNvPicPr>
            <a:picLocks noChangeAspect="1" noChangeArrowheads="1"/>
          </p:cNvPicPr>
          <p:nvPr/>
        </p:nvPicPr>
        <p:blipFill>
          <a:blip r:embed="rId2" cstate="print"/>
          <a:srcRect/>
          <a:stretch>
            <a:fillRect/>
          </a:stretch>
        </p:blipFill>
        <p:spPr bwMode="auto">
          <a:xfrm>
            <a:off x="395536" y="1484784"/>
            <a:ext cx="4608512" cy="4841401"/>
          </a:xfrm>
          <a:prstGeom prst="rect">
            <a:avLst/>
          </a:prstGeom>
          <a:noFill/>
          <a:ln w="9525">
            <a:noFill/>
            <a:miter lim="800000"/>
            <a:headEnd/>
            <a:tailEnd/>
          </a:ln>
        </p:spPr>
      </p:pic>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sz="2800" dirty="0" err="1" smtClean="0"/>
              <a:t>Confounding</a:t>
            </a:r>
            <a:r>
              <a:rPr lang="de-AT" sz="2800" dirty="0" smtClean="0"/>
              <a:t>, Moderation, Mediation</a:t>
            </a:r>
            <a:br>
              <a:rPr lang="de-AT" sz="2800" dirty="0" smtClean="0"/>
            </a:br>
            <a:r>
              <a:rPr lang="de-AT" sz="2800" dirty="0" smtClean="0"/>
              <a:t>anhand einer Fallstudie erklärt</a:t>
            </a:r>
            <a:endParaRPr lang="en-US" sz="2800" dirty="0"/>
          </a:p>
        </p:txBody>
      </p:sp>
      <p:sp>
        <p:nvSpPr>
          <p:cNvPr id="4" name="Datumsplatzhalter 3"/>
          <p:cNvSpPr>
            <a:spLocks noGrp="1"/>
          </p:cNvSpPr>
          <p:nvPr>
            <p:ph type="dt" sz="half" idx="10"/>
          </p:nvPr>
        </p:nvSpPr>
        <p:spPr/>
        <p:txBody>
          <a:bodyPr/>
          <a:lstStyle/>
          <a:p>
            <a:fld id="{A833192F-082F-493A-AABD-D0869F49B4B1}" type="datetime1">
              <a:rPr lang="de-AT" smtClean="0"/>
              <a:pPr/>
              <a:t>18.06.2021</a:t>
            </a:fld>
            <a:endParaRPr lang="de-DE" altLang="en-US" dirty="0"/>
          </a:p>
        </p:txBody>
      </p:sp>
      <p:sp>
        <p:nvSpPr>
          <p:cNvPr id="5" name="Fußzeilenplatzhalter 4"/>
          <p:cNvSpPr>
            <a:spLocks noGrp="1"/>
          </p:cNvSpPr>
          <p:nvPr>
            <p:ph type="ftr" sz="quarter" idx="11"/>
          </p:nvPr>
        </p:nvSpPr>
        <p:spPr/>
        <p:txBody>
          <a:bodyPr/>
          <a:lstStyle/>
          <a:p>
            <a:r>
              <a:rPr lang="de-DE" altLang="en-US" dirty="0"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dirty="0" smtClean="0"/>
              <a:t>Seite </a:t>
            </a:r>
            <a:fld id="{BE0F3011-52C4-4BC1-A5CB-FF9A0F79CDD4}" type="slidenum">
              <a:rPr lang="de-DE" altLang="en-US" smtClean="0"/>
              <a:pPr/>
              <a:t>435</a:t>
            </a:fld>
            <a:endParaRPr lang="de-DE" altLang="en-US" dirty="0"/>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1484784"/>
            <a:ext cx="6768752" cy="4706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7481216"/>
      </p:ext>
    </p:extLst>
  </p:cSld>
  <p:clrMapOvr>
    <a:masterClrMapping/>
  </p:clrMapOvr>
  <p:timing>
    <p:tnLst>
      <p:par>
        <p:cTn id="1" dur="indefinite" restart="never" nodeType="tmRoot"/>
      </p:par>
    </p:tnLst>
  </p:timing>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Regressionsanalyse</a:t>
            </a:r>
            <a:endParaRPr lang="de-DE" dirty="0"/>
          </a:p>
        </p:txBody>
      </p:sp>
      <p:sp>
        <p:nvSpPr>
          <p:cNvPr id="8" name="Inhaltsplatzhalter 7"/>
          <p:cNvSpPr>
            <a:spLocks noGrp="1"/>
          </p:cNvSpPr>
          <p:nvPr>
            <p:ph idx="1"/>
          </p:nvPr>
        </p:nvSpPr>
        <p:spPr/>
        <p:txBody>
          <a:bodyPr>
            <a:normAutofit fontScale="92500" lnSpcReduction="10000"/>
          </a:bodyPr>
          <a:lstStyle/>
          <a:p>
            <a:pPr marL="0" indent="0">
              <a:buNone/>
            </a:pPr>
            <a:r>
              <a:rPr lang="en-US" dirty="0" err="1" smtClean="0"/>
              <a:t>Regressionsanalyse</a:t>
            </a:r>
            <a:r>
              <a:rPr lang="en-US" dirty="0" smtClean="0"/>
              <a:t> </a:t>
            </a:r>
            <a:r>
              <a:rPr lang="en-US" dirty="0" err="1" smtClean="0"/>
              <a:t>als</a:t>
            </a:r>
            <a:r>
              <a:rPr lang="en-US" dirty="0" smtClean="0"/>
              <a:t> </a:t>
            </a:r>
            <a:r>
              <a:rPr lang="en-US" dirty="0" err="1" smtClean="0"/>
              <a:t>statistische</a:t>
            </a:r>
            <a:r>
              <a:rPr lang="en-US" dirty="0" smtClean="0"/>
              <a:t> </a:t>
            </a:r>
            <a:r>
              <a:rPr lang="en-US" dirty="0" err="1" smtClean="0"/>
              <a:t>Methode</a:t>
            </a:r>
            <a:r>
              <a:rPr lang="en-US" dirty="0" smtClean="0"/>
              <a:t>  um </a:t>
            </a:r>
            <a:r>
              <a:rPr lang="en-US" dirty="0" err="1" smtClean="0"/>
              <a:t>Zusammenhänge</a:t>
            </a:r>
            <a:r>
              <a:rPr lang="en-US" dirty="0" smtClean="0"/>
              <a:t> </a:t>
            </a:r>
            <a:r>
              <a:rPr lang="en-US" dirty="0" err="1" smtClean="0"/>
              <a:t>zu</a:t>
            </a:r>
            <a:r>
              <a:rPr lang="en-US" dirty="0" smtClean="0"/>
              <a:t> </a:t>
            </a:r>
            <a:r>
              <a:rPr lang="en-US" dirty="0" err="1" smtClean="0"/>
              <a:t>beschreiben</a:t>
            </a:r>
            <a:r>
              <a:rPr lang="en-US" dirty="0" smtClean="0"/>
              <a:t> :  </a:t>
            </a:r>
            <a:endParaRPr lang="en-US" dirty="0"/>
          </a:p>
          <a:p>
            <a:pPr marL="0" indent="0">
              <a:buNone/>
            </a:pPr>
            <a:endParaRPr lang="en-GB" dirty="0" smtClean="0"/>
          </a:p>
          <a:p>
            <a:pPr marL="0" indent="0">
              <a:buNone/>
            </a:pPr>
            <a:r>
              <a:rPr lang="en-GB" dirty="0" smtClean="0"/>
              <a:t>Exposition (</a:t>
            </a:r>
            <a:r>
              <a:rPr lang="en-GB" dirty="0" err="1" smtClean="0"/>
              <a:t>z.B</a:t>
            </a:r>
            <a:r>
              <a:rPr lang="en-GB" dirty="0" smtClean="0"/>
              <a:t>. </a:t>
            </a:r>
            <a:r>
              <a:rPr lang="en-GB" dirty="0" err="1" smtClean="0"/>
              <a:t>Risikofaktor</a:t>
            </a:r>
            <a:r>
              <a:rPr lang="en-GB" dirty="0" smtClean="0"/>
              <a:t>, </a:t>
            </a:r>
            <a:r>
              <a:rPr lang="en-GB" dirty="0" err="1" smtClean="0"/>
              <a:t>Therapie</a:t>
            </a:r>
            <a:r>
              <a:rPr lang="en-GB" dirty="0" smtClean="0"/>
              <a:t>) -- &gt; Outcome (</a:t>
            </a:r>
            <a:r>
              <a:rPr lang="en-GB" dirty="0" err="1" smtClean="0"/>
              <a:t>z.B</a:t>
            </a:r>
            <a:r>
              <a:rPr lang="en-GB" dirty="0" smtClean="0"/>
              <a:t>. </a:t>
            </a:r>
            <a:r>
              <a:rPr lang="en-GB" dirty="0" err="1" smtClean="0"/>
              <a:t>Erkrankung</a:t>
            </a:r>
            <a:r>
              <a:rPr lang="en-GB" dirty="0" smtClean="0"/>
              <a:t>) </a:t>
            </a:r>
            <a:endParaRPr lang="en-GB" dirty="0"/>
          </a:p>
          <a:p>
            <a:pPr marL="0" indent="0">
              <a:buNone/>
            </a:pPr>
            <a:endParaRPr lang="en-US" dirty="0" smtClean="0"/>
          </a:p>
          <a:p>
            <a:pPr marL="0" indent="0">
              <a:buNone/>
            </a:pPr>
            <a:r>
              <a:rPr lang="en-US" dirty="0" smtClean="0"/>
              <a:t>Multivariable </a:t>
            </a:r>
            <a:r>
              <a:rPr lang="en-US" dirty="0" err="1" smtClean="0"/>
              <a:t>Analyse</a:t>
            </a:r>
            <a:r>
              <a:rPr lang="en-US" dirty="0" smtClean="0"/>
              <a:t>:</a:t>
            </a:r>
          </a:p>
          <a:p>
            <a:pPr marL="0" indent="0">
              <a:buNone/>
            </a:pPr>
            <a:r>
              <a:rPr lang="en-US" dirty="0" smtClean="0"/>
              <a:t>k </a:t>
            </a:r>
            <a:r>
              <a:rPr lang="en-US" dirty="0" err="1" smtClean="0"/>
              <a:t>unabhängige</a:t>
            </a:r>
            <a:r>
              <a:rPr lang="en-US" dirty="0" smtClean="0"/>
              <a:t> Variable (</a:t>
            </a:r>
            <a:r>
              <a:rPr lang="en-US" dirty="0" err="1" smtClean="0"/>
              <a:t>Prädiktoren</a:t>
            </a:r>
            <a:r>
              <a:rPr lang="en-US" dirty="0" smtClean="0"/>
              <a:t>) -- &gt;  1 </a:t>
            </a:r>
            <a:r>
              <a:rPr lang="en-US" dirty="0" err="1" smtClean="0"/>
              <a:t>abhängige</a:t>
            </a:r>
            <a:r>
              <a:rPr lang="en-US" dirty="0" smtClean="0"/>
              <a:t> Variable (Outcome)  </a:t>
            </a:r>
          </a:p>
          <a:p>
            <a:pPr marL="0" indent="0">
              <a:buNone/>
            </a:pPr>
            <a:endParaRPr lang="en-US" dirty="0" smtClean="0"/>
          </a:p>
          <a:p>
            <a:pPr marL="0" indent="0">
              <a:buNone/>
            </a:pPr>
            <a:r>
              <a:rPr lang="en-US" dirty="0" err="1" smtClean="0"/>
              <a:t>Verschiedene</a:t>
            </a:r>
            <a:r>
              <a:rPr lang="en-US" dirty="0" smtClean="0"/>
              <a:t> </a:t>
            </a:r>
            <a:r>
              <a:rPr lang="en-US" dirty="0" err="1" smtClean="0"/>
              <a:t>Arten</a:t>
            </a:r>
            <a:r>
              <a:rPr lang="en-US" dirty="0" smtClean="0"/>
              <a:t> und </a:t>
            </a:r>
            <a:r>
              <a:rPr lang="en-US" dirty="0" err="1" smtClean="0"/>
              <a:t>Berechnungsweisen</a:t>
            </a:r>
            <a:r>
              <a:rPr lang="en-US" dirty="0" smtClean="0"/>
              <a:t> von </a:t>
            </a:r>
            <a:r>
              <a:rPr lang="en-US" dirty="0" err="1" smtClean="0"/>
              <a:t>Regressionsanalysen</a:t>
            </a:r>
            <a:r>
              <a:rPr lang="en-US" dirty="0" smtClean="0"/>
              <a:t>:</a:t>
            </a:r>
            <a:r>
              <a:rPr lang="en-US" dirty="0"/>
              <a:t> </a:t>
            </a:r>
            <a:endParaRPr lang="en-US" dirty="0" smtClean="0"/>
          </a:p>
          <a:p>
            <a:pPr marL="0" indent="0">
              <a:buNone/>
            </a:pPr>
            <a:r>
              <a:rPr lang="en-US" dirty="0" err="1" smtClean="0"/>
              <a:t>Bereits</a:t>
            </a:r>
            <a:r>
              <a:rPr lang="en-US" dirty="0" smtClean="0"/>
              <a:t> 1805 </a:t>
            </a:r>
            <a:r>
              <a:rPr lang="en-US" dirty="0" err="1" smtClean="0"/>
              <a:t>wurde</a:t>
            </a:r>
            <a:r>
              <a:rPr lang="en-US" dirty="0" smtClean="0"/>
              <a:t> </a:t>
            </a:r>
            <a:r>
              <a:rPr lang="en-US" dirty="0" err="1" smtClean="0"/>
              <a:t>beispielsweise</a:t>
            </a:r>
            <a:r>
              <a:rPr lang="en-US" dirty="0" smtClean="0"/>
              <a:t> die </a:t>
            </a:r>
            <a:r>
              <a:rPr lang="en-US" dirty="0" err="1" smtClean="0"/>
              <a:t>Methode</a:t>
            </a:r>
            <a:r>
              <a:rPr lang="en-US" dirty="0" smtClean="0"/>
              <a:t> der </a:t>
            </a:r>
            <a:r>
              <a:rPr lang="en-US" dirty="0" err="1" smtClean="0"/>
              <a:t>kleinsten</a:t>
            </a:r>
            <a:r>
              <a:rPr lang="en-US" dirty="0" smtClean="0"/>
              <a:t> Quadrate von Legendre </a:t>
            </a:r>
            <a:r>
              <a:rPr lang="en-US" dirty="0" err="1" smtClean="0"/>
              <a:t>publiziert</a:t>
            </a:r>
            <a:r>
              <a:rPr lang="en-US" dirty="0" smtClean="0"/>
              <a:t>.</a:t>
            </a:r>
            <a:r>
              <a:rPr lang="en-US" dirty="0"/>
              <a:t> </a:t>
            </a:r>
            <a:endParaRPr lang="en-US" dirty="0" smtClean="0"/>
          </a:p>
        </p:txBody>
      </p:sp>
      <p:sp>
        <p:nvSpPr>
          <p:cNvPr id="4" name="Foliennummernplatzhalter 3"/>
          <p:cNvSpPr>
            <a:spLocks noGrp="1"/>
          </p:cNvSpPr>
          <p:nvPr>
            <p:ph type="sldNum" sz="quarter" idx="12"/>
          </p:nvPr>
        </p:nvSpPr>
        <p:spPr/>
        <p:txBody>
          <a:bodyPr/>
          <a:lstStyle/>
          <a:p>
            <a:fld id="{A4B4652C-CD78-4E39-BAB0-0AF956FF8895}" type="slidenum">
              <a:rPr lang="de-DE" smtClean="0"/>
              <a:pPr/>
              <a:t>436</a:t>
            </a:fld>
            <a:endParaRPr lang="de-DE"/>
          </a:p>
        </p:txBody>
      </p:sp>
    </p:spTree>
    <p:extLst>
      <p:ext uri="{BB962C8B-B14F-4D97-AF65-F5344CB8AC3E}">
        <p14:creationId xmlns:p14="http://schemas.microsoft.com/office/powerpoint/2010/main" val="1494046435"/>
      </p:ext>
    </p:extLst>
  </p:cSld>
  <p:clrMapOvr>
    <a:masterClrMapping/>
  </p:clrMapOvr>
  <p:timing>
    <p:tnLst>
      <p:par>
        <p:cTn id="1" dur="indefinite" restart="never" nodeType="tmRoot"/>
      </p:par>
    </p:tnLst>
  </p:timing>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Die wichtigsten Regressionsanalysen</a:t>
            </a:r>
            <a:endParaRPr lang="de-DE" dirty="0"/>
          </a:p>
        </p:txBody>
      </p:sp>
      <p:sp>
        <p:nvSpPr>
          <p:cNvPr id="8" name="Inhaltsplatzhalter 7"/>
          <p:cNvSpPr>
            <a:spLocks noGrp="1"/>
          </p:cNvSpPr>
          <p:nvPr>
            <p:ph idx="1"/>
          </p:nvPr>
        </p:nvSpPr>
        <p:spPr/>
        <p:txBody>
          <a:bodyPr>
            <a:normAutofit fontScale="85000" lnSpcReduction="10000"/>
          </a:bodyPr>
          <a:lstStyle/>
          <a:p>
            <a:pPr marL="0" indent="0">
              <a:buNone/>
            </a:pPr>
            <a:r>
              <a:rPr lang="en-GB" dirty="0" smtClean="0"/>
              <a:t>Multivariable Analyse: Regression von  k  </a:t>
            </a:r>
            <a:r>
              <a:rPr lang="en-GB" dirty="0" err="1" smtClean="0"/>
              <a:t>unabhängigen</a:t>
            </a:r>
            <a:r>
              <a:rPr lang="en-GB" dirty="0" smtClean="0"/>
              <a:t> auf  1 </a:t>
            </a:r>
            <a:r>
              <a:rPr lang="en-GB" dirty="0" err="1" smtClean="0"/>
              <a:t>abhängige</a:t>
            </a:r>
            <a:r>
              <a:rPr lang="en-GB" dirty="0" smtClean="0"/>
              <a:t> Variable </a:t>
            </a:r>
          </a:p>
          <a:p>
            <a:pPr marL="0" indent="0">
              <a:buNone/>
            </a:pPr>
            <a:endParaRPr lang="en-GB" dirty="0" smtClean="0"/>
          </a:p>
          <a:p>
            <a:pPr marL="0" indent="0">
              <a:buNone/>
            </a:pPr>
            <a:r>
              <a:rPr lang="en-GB" dirty="0" err="1" smtClean="0"/>
              <a:t>Abhängige</a:t>
            </a:r>
            <a:r>
              <a:rPr lang="en-GB" dirty="0" smtClean="0"/>
              <a:t> Variable </a:t>
            </a:r>
            <a:r>
              <a:rPr lang="en-GB" dirty="0" err="1" smtClean="0"/>
              <a:t>ist</a:t>
            </a:r>
            <a:r>
              <a:rPr lang="en-GB" dirty="0" smtClean="0"/>
              <a:t> </a:t>
            </a:r>
            <a:r>
              <a:rPr lang="en-GB" dirty="0" err="1" smtClean="0"/>
              <a:t>metrisch</a:t>
            </a:r>
            <a:r>
              <a:rPr lang="en-GB" dirty="0" smtClean="0"/>
              <a:t> (</a:t>
            </a:r>
            <a:r>
              <a:rPr lang="en-GB" dirty="0" err="1" smtClean="0"/>
              <a:t>stetig</a:t>
            </a:r>
            <a:r>
              <a:rPr lang="en-GB" dirty="0" smtClean="0"/>
              <a:t>): Linear Regression</a:t>
            </a:r>
          </a:p>
          <a:p>
            <a:pPr marL="0" indent="0">
              <a:buNone/>
            </a:pPr>
            <a:r>
              <a:rPr lang="en-GB" dirty="0" err="1" smtClean="0"/>
              <a:t>z.B</a:t>
            </a:r>
            <a:r>
              <a:rPr lang="en-GB" dirty="0" smtClean="0"/>
              <a:t>. </a:t>
            </a:r>
            <a:r>
              <a:rPr lang="en-GB" dirty="0" err="1" smtClean="0"/>
              <a:t>Geschlecht</a:t>
            </a:r>
            <a:r>
              <a:rPr lang="en-GB" dirty="0" smtClean="0"/>
              <a:t>, Alter, BMI		-&gt; </a:t>
            </a:r>
            <a:r>
              <a:rPr lang="en-GB" dirty="0" err="1" smtClean="0"/>
              <a:t>systolischer</a:t>
            </a:r>
            <a:r>
              <a:rPr lang="en-GB" dirty="0" smtClean="0"/>
              <a:t> </a:t>
            </a:r>
            <a:r>
              <a:rPr lang="en-GB" dirty="0" err="1" smtClean="0"/>
              <a:t>Blutdruck</a:t>
            </a:r>
            <a:endParaRPr lang="en-GB" dirty="0" smtClean="0"/>
          </a:p>
          <a:p>
            <a:pPr marL="0" indent="0">
              <a:buNone/>
            </a:pPr>
            <a:r>
              <a:rPr lang="en-GB" dirty="0" err="1" smtClean="0"/>
              <a:t>Geschätzt</a:t>
            </a:r>
            <a:r>
              <a:rPr lang="en-GB" dirty="0" smtClean="0"/>
              <a:t> (</a:t>
            </a:r>
            <a:r>
              <a:rPr lang="en-GB" dirty="0" err="1" smtClean="0"/>
              <a:t>berechnet</a:t>
            </a:r>
            <a:r>
              <a:rPr lang="en-GB" dirty="0" smtClean="0"/>
              <a:t>) </a:t>
            </a:r>
            <a:r>
              <a:rPr lang="en-GB" dirty="0" err="1" smtClean="0"/>
              <a:t>wird</a:t>
            </a:r>
            <a:r>
              <a:rPr lang="en-GB" dirty="0" smtClean="0"/>
              <a:t> das (</a:t>
            </a:r>
            <a:r>
              <a:rPr lang="en-GB" dirty="0" err="1" smtClean="0"/>
              <a:t>standardisierte</a:t>
            </a:r>
            <a:r>
              <a:rPr lang="en-GB" dirty="0" smtClean="0"/>
              <a:t>) Beta</a:t>
            </a:r>
          </a:p>
          <a:p>
            <a:pPr marL="0" indent="0">
              <a:buNone/>
            </a:pPr>
            <a:r>
              <a:rPr lang="en-GB" dirty="0" smtClean="0"/>
              <a:t> </a:t>
            </a:r>
          </a:p>
          <a:p>
            <a:pPr marL="0" indent="0">
              <a:buNone/>
            </a:pPr>
            <a:r>
              <a:rPr lang="en-GB" dirty="0" err="1" smtClean="0"/>
              <a:t>Abhängige</a:t>
            </a:r>
            <a:r>
              <a:rPr lang="en-GB" dirty="0" smtClean="0"/>
              <a:t> Variable </a:t>
            </a:r>
            <a:r>
              <a:rPr lang="en-GB" dirty="0" err="1" smtClean="0"/>
              <a:t>ist</a:t>
            </a:r>
            <a:r>
              <a:rPr lang="en-GB" dirty="0" smtClean="0"/>
              <a:t>  </a:t>
            </a:r>
            <a:r>
              <a:rPr lang="en-GB" dirty="0" err="1" smtClean="0"/>
              <a:t>kategoriell</a:t>
            </a:r>
            <a:r>
              <a:rPr lang="en-GB" dirty="0" smtClean="0"/>
              <a:t> : </a:t>
            </a:r>
            <a:r>
              <a:rPr lang="en-GB" dirty="0" err="1" smtClean="0"/>
              <a:t>Logistische</a:t>
            </a:r>
            <a:r>
              <a:rPr lang="en-GB" dirty="0" smtClean="0"/>
              <a:t> Regression</a:t>
            </a:r>
          </a:p>
          <a:p>
            <a:pPr marL="0" indent="0">
              <a:buNone/>
            </a:pPr>
            <a:r>
              <a:rPr lang="en-GB" dirty="0" err="1"/>
              <a:t>z.B</a:t>
            </a:r>
            <a:r>
              <a:rPr lang="en-GB" dirty="0"/>
              <a:t>. </a:t>
            </a:r>
            <a:r>
              <a:rPr lang="en-GB" dirty="0" err="1"/>
              <a:t>Geschlecht</a:t>
            </a:r>
            <a:r>
              <a:rPr lang="en-GB" dirty="0"/>
              <a:t>, Alter, BMI	</a:t>
            </a:r>
            <a:r>
              <a:rPr lang="en-GB" dirty="0" smtClean="0"/>
              <a:t>	-&gt; KHK in den </a:t>
            </a:r>
            <a:r>
              <a:rPr lang="en-GB" dirty="0" err="1" smtClean="0"/>
              <a:t>nächsten</a:t>
            </a:r>
            <a:r>
              <a:rPr lang="en-GB" dirty="0" smtClean="0"/>
              <a:t> 10 </a:t>
            </a:r>
            <a:r>
              <a:rPr lang="en-GB" dirty="0" err="1" smtClean="0"/>
              <a:t>Jahren</a:t>
            </a:r>
            <a:r>
              <a:rPr lang="en-GB" dirty="0" smtClean="0"/>
              <a:t> </a:t>
            </a:r>
            <a:endParaRPr lang="en-GB" dirty="0"/>
          </a:p>
          <a:p>
            <a:pPr marL="0" indent="0">
              <a:buNone/>
            </a:pPr>
            <a:r>
              <a:rPr lang="en-GB" dirty="0" err="1" smtClean="0"/>
              <a:t>Geschätzt</a:t>
            </a:r>
            <a:r>
              <a:rPr lang="en-GB" dirty="0" smtClean="0"/>
              <a:t> </a:t>
            </a:r>
            <a:r>
              <a:rPr lang="en-GB" dirty="0" err="1" smtClean="0"/>
              <a:t>wird</a:t>
            </a:r>
            <a:r>
              <a:rPr lang="en-GB" dirty="0" smtClean="0"/>
              <a:t> das Odds Ratio</a:t>
            </a:r>
          </a:p>
          <a:p>
            <a:pPr marL="0" indent="0">
              <a:buNone/>
            </a:pPr>
            <a:endParaRPr lang="en-GB" dirty="0" smtClean="0"/>
          </a:p>
          <a:p>
            <a:pPr marL="0" indent="0">
              <a:buNone/>
            </a:pPr>
            <a:r>
              <a:rPr lang="en-GB" dirty="0" err="1" smtClean="0"/>
              <a:t>Abhängige</a:t>
            </a:r>
            <a:r>
              <a:rPr lang="en-GB" dirty="0" smtClean="0"/>
              <a:t> Variable </a:t>
            </a:r>
            <a:r>
              <a:rPr lang="en-GB" dirty="0" err="1" smtClean="0"/>
              <a:t>ist</a:t>
            </a:r>
            <a:r>
              <a:rPr lang="en-GB" dirty="0" smtClean="0"/>
              <a:t> </a:t>
            </a:r>
            <a:r>
              <a:rPr lang="en-GB" dirty="0" err="1" smtClean="0"/>
              <a:t>eine</a:t>
            </a:r>
            <a:r>
              <a:rPr lang="en-GB" dirty="0" smtClean="0"/>
              <a:t> </a:t>
            </a:r>
            <a:r>
              <a:rPr lang="en-GB" dirty="0" err="1" smtClean="0"/>
              <a:t>Ereigniszeit</a:t>
            </a:r>
            <a:r>
              <a:rPr lang="en-GB" dirty="0" smtClean="0"/>
              <a:t>:  Cox proportional hazards Regression</a:t>
            </a:r>
          </a:p>
          <a:p>
            <a:pPr marL="0" indent="0">
              <a:buNone/>
            </a:pPr>
            <a:r>
              <a:rPr lang="en-GB" dirty="0" err="1"/>
              <a:t>z.B</a:t>
            </a:r>
            <a:r>
              <a:rPr lang="en-GB" dirty="0"/>
              <a:t>. </a:t>
            </a:r>
            <a:r>
              <a:rPr lang="en-GB" dirty="0" err="1"/>
              <a:t>Geschlecht</a:t>
            </a:r>
            <a:r>
              <a:rPr lang="en-GB" dirty="0"/>
              <a:t>, Alter, BMI	</a:t>
            </a:r>
            <a:r>
              <a:rPr lang="en-GB" dirty="0" smtClean="0"/>
              <a:t>	-&gt; </a:t>
            </a:r>
            <a:r>
              <a:rPr lang="en-GB" dirty="0" err="1" smtClean="0"/>
              <a:t>Zeit</a:t>
            </a:r>
            <a:r>
              <a:rPr lang="en-GB" dirty="0" smtClean="0"/>
              <a:t> </a:t>
            </a:r>
            <a:r>
              <a:rPr lang="en-GB" dirty="0" err="1" smtClean="0"/>
              <a:t>bis</a:t>
            </a:r>
            <a:r>
              <a:rPr lang="en-GB" dirty="0" smtClean="0"/>
              <a:t> KHK (survival analysis)</a:t>
            </a:r>
          </a:p>
          <a:p>
            <a:pPr marL="0" indent="0">
              <a:buNone/>
            </a:pPr>
            <a:r>
              <a:rPr lang="en-GB" dirty="0" err="1" smtClean="0"/>
              <a:t>Geschätzt</a:t>
            </a:r>
            <a:r>
              <a:rPr lang="en-GB" dirty="0" smtClean="0"/>
              <a:t> </a:t>
            </a:r>
            <a:r>
              <a:rPr lang="en-GB" dirty="0" err="1" smtClean="0"/>
              <a:t>wird</a:t>
            </a:r>
            <a:r>
              <a:rPr lang="en-GB" dirty="0" smtClean="0"/>
              <a:t> das Hazard </a:t>
            </a:r>
            <a:r>
              <a:rPr lang="en-GB" dirty="0"/>
              <a:t> </a:t>
            </a:r>
            <a:r>
              <a:rPr lang="en-GB" dirty="0" smtClean="0"/>
              <a:t>Ratio </a:t>
            </a:r>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437</a:t>
            </a:fld>
            <a:endParaRPr lang="de-DE"/>
          </a:p>
        </p:txBody>
      </p:sp>
    </p:spTree>
    <p:extLst>
      <p:ext uri="{BB962C8B-B14F-4D97-AF65-F5344CB8AC3E}">
        <p14:creationId xmlns:p14="http://schemas.microsoft.com/office/powerpoint/2010/main" val="3032137671"/>
      </p:ext>
    </p:extLst>
  </p:cSld>
  <p:clrMapOvr>
    <a:masterClrMapping/>
  </p:clrMapOvr>
  <p:timing>
    <p:tnLst>
      <p:par>
        <p:cTn id="1" dur="indefinite" restart="never" nodeType="tmRoot"/>
      </p:par>
    </p:tnLst>
  </p:timing>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Confounding</a:t>
            </a:r>
            <a:r>
              <a:rPr lang="de-AT" dirty="0" smtClean="0"/>
              <a:t>,</a:t>
            </a:r>
            <a:br>
              <a:rPr lang="de-AT" dirty="0" smtClean="0"/>
            </a:br>
            <a:r>
              <a:rPr lang="de-AT" dirty="0" smtClean="0"/>
              <a:t>Moderation</a:t>
            </a:r>
            <a:r>
              <a:rPr lang="de-AT" dirty="0"/>
              <a:t>, Mediation</a:t>
            </a:r>
            <a:endParaRPr lang="de-DE" dirty="0"/>
          </a:p>
        </p:txBody>
      </p:sp>
      <p:sp>
        <p:nvSpPr>
          <p:cNvPr id="8" name="Inhaltsplatzhalter 7"/>
          <p:cNvSpPr>
            <a:spLocks noGrp="1"/>
          </p:cNvSpPr>
          <p:nvPr>
            <p:ph idx="1"/>
          </p:nvPr>
        </p:nvSpPr>
        <p:spPr/>
        <p:txBody>
          <a:bodyPr>
            <a:normAutofit lnSpcReduction="10000"/>
          </a:bodyPr>
          <a:lstStyle/>
          <a:p>
            <a:pPr marL="0" indent="0">
              <a:buNone/>
            </a:pPr>
            <a:r>
              <a:rPr lang="en-GB" dirty="0" smtClean="0"/>
              <a:t>Die </a:t>
            </a:r>
            <a:r>
              <a:rPr lang="en-GB" dirty="0" err="1" smtClean="0"/>
              <a:t>Regressionsanalyse</a:t>
            </a:r>
            <a:r>
              <a:rPr lang="en-GB" dirty="0" smtClean="0"/>
              <a:t> </a:t>
            </a:r>
            <a:r>
              <a:rPr lang="en-GB" dirty="0" err="1" smtClean="0"/>
              <a:t>ermöglicht</a:t>
            </a:r>
            <a:r>
              <a:rPr lang="en-GB" dirty="0" smtClean="0"/>
              <a:t> </a:t>
            </a:r>
            <a:r>
              <a:rPr lang="en-GB" dirty="0" err="1" smtClean="0"/>
              <a:t>es</a:t>
            </a:r>
            <a:r>
              <a:rPr lang="en-GB" dirty="0" smtClean="0"/>
              <a:t>, den </a:t>
            </a:r>
            <a:r>
              <a:rPr lang="en-GB" dirty="0" err="1" smtClean="0"/>
              <a:t>Effekt</a:t>
            </a:r>
            <a:r>
              <a:rPr lang="en-GB" dirty="0" smtClean="0"/>
              <a:t> </a:t>
            </a:r>
            <a:r>
              <a:rPr lang="en-GB" dirty="0" err="1" smtClean="0"/>
              <a:t>einer</a:t>
            </a:r>
            <a:r>
              <a:rPr lang="en-GB" dirty="0" smtClean="0"/>
              <a:t> </a:t>
            </a:r>
            <a:r>
              <a:rPr lang="en-GB" dirty="0" err="1" smtClean="0"/>
              <a:t>Prädiktorvariable</a:t>
            </a:r>
            <a:r>
              <a:rPr lang="en-GB" dirty="0" smtClean="0"/>
              <a:t> (</a:t>
            </a:r>
            <a:r>
              <a:rPr lang="en-GB" dirty="0" err="1" smtClean="0"/>
              <a:t>z.B</a:t>
            </a:r>
            <a:r>
              <a:rPr lang="en-GB" dirty="0" smtClean="0"/>
              <a:t>. </a:t>
            </a:r>
            <a:r>
              <a:rPr lang="en-GB" dirty="0" err="1" smtClean="0"/>
              <a:t>Adipositas</a:t>
            </a:r>
            <a:r>
              <a:rPr lang="en-GB" dirty="0" smtClean="0"/>
              <a:t>) auf </a:t>
            </a:r>
            <a:r>
              <a:rPr lang="en-GB" dirty="0" err="1" smtClean="0"/>
              <a:t>eine</a:t>
            </a:r>
            <a:r>
              <a:rPr lang="en-GB" dirty="0" smtClean="0"/>
              <a:t>  </a:t>
            </a:r>
            <a:r>
              <a:rPr lang="en-GB" dirty="0" err="1" smtClean="0"/>
              <a:t>Zielvariable</a:t>
            </a:r>
            <a:r>
              <a:rPr lang="en-GB" dirty="0" smtClean="0"/>
              <a:t> (</a:t>
            </a:r>
            <a:r>
              <a:rPr lang="en-GB" dirty="0" err="1" smtClean="0"/>
              <a:t>z.b</a:t>
            </a:r>
            <a:r>
              <a:rPr lang="en-GB" dirty="0" smtClean="0"/>
              <a:t>. KHK) </a:t>
            </a:r>
            <a:r>
              <a:rPr lang="en-GB" dirty="0" err="1" smtClean="0"/>
              <a:t>unter</a:t>
            </a:r>
            <a:r>
              <a:rPr lang="en-GB" dirty="0" smtClean="0"/>
              <a:t> </a:t>
            </a:r>
            <a:r>
              <a:rPr lang="en-GB" dirty="0" err="1" smtClean="0"/>
              <a:t>Berücksichtigung</a:t>
            </a:r>
            <a:r>
              <a:rPr lang="en-GB" dirty="0" smtClean="0"/>
              <a:t> von </a:t>
            </a:r>
            <a:r>
              <a:rPr lang="en-GB" b="1" dirty="0" smtClean="0"/>
              <a:t>‘</a:t>
            </a:r>
            <a:r>
              <a:rPr lang="en-GB" b="1" dirty="0" err="1" smtClean="0"/>
              <a:t>dritten</a:t>
            </a:r>
            <a:r>
              <a:rPr lang="en-GB" b="1" dirty="0" smtClean="0"/>
              <a:t> </a:t>
            </a:r>
            <a:r>
              <a:rPr lang="en-GB" b="1" dirty="0" err="1" smtClean="0"/>
              <a:t>Faktoren</a:t>
            </a:r>
            <a:r>
              <a:rPr lang="en-GB" b="1" dirty="0" smtClean="0"/>
              <a:t>’ </a:t>
            </a:r>
            <a:r>
              <a:rPr lang="en-GB" dirty="0" smtClean="0"/>
              <a:t>(</a:t>
            </a:r>
            <a:r>
              <a:rPr lang="en-GB" dirty="0" err="1" smtClean="0"/>
              <a:t>z.B</a:t>
            </a:r>
            <a:r>
              <a:rPr lang="en-GB" dirty="0" smtClean="0"/>
              <a:t>. </a:t>
            </a:r>
            <a:r>
              <a:rPr lang="en-GB" dirty="0" err="1" smtClean="0"/>
              <a:t>Geschlecht</a:t>
            </a:r>
            <a:r>
              <a:rPr lang="en-GB" dirty="0" smtClean="0"/>
              <a:t>, Alter, </a:t>
            </a:r>
            <a:r>
              <a:rPr lang="en-GB" dirty="0" err="1" smtClean="0"/>
              <a:t>Rauchen</a:t>
            </a:r>
            <a:r>
              <a:rPr lang="en-GB" dirty="0" smtClean="0"/>
              <a:t>, </a:t>
            </a:r>
            <a:r>
              <a:rPr lang="en-GB" dirty="0" err="1" smtClean="0"/>
              <a:t>Blutdruck</a:t>
            </a:r>
            <a:r>
              <a:rPr lang="en-GB" dirty="0" smtClean="0"/>
              <a:t>, </a:t>
            </a:r>
            <a:r>
              <a:rPr lang="en-GB" dirty="0" err="1" smtClean="0"/>
              <a:t>Cholesterin</a:t>
            </a:r>
            <a:r>
              <a:rPr lang="en-GB" dirty="0" smtClean="0"/>
              <a:t>, Diabetes, etc.) </a:t>
            </a:r>
            <a:r>
              <a:rPr lang="en-GB" dirty="0" err="1" smtClean="0"/>
              <a:t>abzuschätzen</a:t>
            </a:r>
            <a:r>
              <a:rPr lang="en-GB" dirty="0" smtClean="0"/>
              <a:t>.</a:t>
            </a:r>
          </a:p>
          <a:p>
            <a:pPr marL="0" indent="0">
              <a:buNone/>
            </a:pPr>
            <a:endParaRPr lang="en-GB" dirty="0" smtClean="0"/>
          </a:p>
          <a:p>
            <a:pPr marL="0" indent="0">
              <a:buNone/>
            </a:pPr>
            <a:r>
              <a:rPr lang="en-GB" dirty="0" err="1" smtClean="0"/>
              <a:t>Diese</a:t>
            </a:r>
            <a:r>
              <a:rPr lang="en-GB" dirty="0" smtClean="0"/>
              <a:t> </a:t>
            </a:r>
            <a:r>
              <a:rPr lang="en-GB" b="1" dirty="0"/>
              <a:t>‘</a:t>
            </a:r>
            <a:r>
              <a:rPr lang="en-GB" b="1" dirty="0" err="1"/>
              <a:t>dritten</a:t>
            </a:r>
            <a:r>
              <a:rPr lang="en-GB" b="1" dirty="0"/>
              <a:t> </a:t>
            </a:r>
            <a:r>
              <a:rPr lang="en-GB" b="1" dirty="0" err="1"/>
              <a:t>Faktoren</a:t>
            </a:r>
            <a:r>
              <a:rPr lang="en-GB" b="1" dirty="0"/>
              <a:t>’ </a:t>
            </a:r>
            <a:r>
              <a:rPr lang="en-GB" b="1" dirty="0" smtClean="0"/>
              <a:t> </a:t>
            </a:r>
            <a:r>
              <a:rPr lang="en-GB" dirty="0" err="1" smtClean="0"/>
              <a:t>können</a:t>
            </a:r>
            <a:r>
              <a:rPr lang="en-GB" dirty="0" smtClean="0"/>
              <a:t> </a:t>
            </a:r>
            <a:r>
              <a:rPr lang="en-GB" dirty="0" err="1" smtClean="0"/>
              <a:t>als</a:t>
            </a:r>
            <a:r>
              <a:rPr lang="en-GB" dirty="0" smtClean="0"/>
              <a:t> Confounder, </a:t>
            </a:r>
            <a:r>
              <a:rPr lang="en-GB" dirty="0" err="1" smtClean="0"/>
              <a:t>Moderatoren</a:t>
            </a:r>
            <a:r>
              <a:rPr lang="en-GB" dirty="0" smtClean="0"/>
              <a:t>, </a:t>
            </a:r>
            <a:r>
              <a:rPr lang="en-GB" dirty="0" err="1" smtClean="0"/>
              <a:t>oder</a:t>
            </a:r>
            <a:r>
              <a:rPr lang="en-GB" dirty="0" smtClean="0"/>
              <a:t> </a:t>
            </a:r>
            <a:r>
              <a:rPr lang="en-GB" dirty="0" err="1" smtClean="0"/>
              <a:t>Mediatoren</a:t>
            </a:r>
            <a:r>
              <a:rPr lang="en-GB" dirty="0" smtClean="0"/>
              <a:t> </a:t>
            </a:r>
            <a:r>
              <a:rPr lang="en-GB" dirty="0" err="1" smtClean="0"/>
              <a:t>agieren</a:t>
            </a:r>
            <a:r>
              <a:rPr lang="en-GB" dirty="0" smtClean="0"/>
              <a:t>, je </a:t>
            </a:r>
            <a:r>
              <a:rPr lang="en-GB" dirty="0" err="1" smtClean="0"/>
              <a:t>nach</a:t>
            </a:r>
            <a:r>
              <a:rPr lang="en-GB" dirty="0" smtClean="0"/>
              <a:t> </a:t>
            </a:r>
            <a:r>
              <a:rPr lang="en-GB" dirty="0" err="1" smtClean="0"/>
              <a:t>angenommenen</a:t>
            </a:r>
            <a:r>
              <a:rPr lang="en-GB" dirty="0" smtClean="0"/>
              <a:t> </a:t>
            </a:r>
            <a:r>
              <a:rPr lang="en-GB" dirty="0" err="1" smtClean="0"/>
              <a:t>kausalen</a:t>
            </a:r>
            <a:r>
              <a:rPr lang="en-GB" dirty="0" smtClean="0"/>
              <a:t> </a:t>
            </a:r>
            <a:r>
              <a:rPr lang="en-GB" dirty="0" err="1" smtClean="0"/>
              <a:t>Wirkzusammenhang</a:t>
            </a:r>
            <a:r>
              <a:rPr lang="en-GB" dirty="0" smtClean="0"/>
              <a:t>.</a:t>
            </a:r>
          </a:p>
          <a:p>
            <a:pPr marL="0" indent="0">
              <a:buNone/>
            </a:pPr>
            <a:endParaRPr lang="en-GB" dirty="0" smtClean="0"/>
          </a:p>
          <a:p>
            <a:pPr marL="0" indent="0">
              <a:buNone/>
            </a:pPr>
            <a:r>
              <a:rPr lang="en-GB" dirty="0" smtClean="0"/>
              <a:t>Die </a:t>
            </a:r>
            <a:r>
              <a:rPr lang="en-GB" dirty="0" err="1" smtClean="0"/>
              <a:t>drei</a:t>
            </a:r>
            <a:r>
              <a:rPr lang="en-GB" dirty="0" smtClean="0"/>
              <a:t> </a:t>
            </a:r>
            <a:r>
              <a:rPr lang="en-GB" dirty="0" err="1" smtClean="0"/>
              <a:t>Konzepte</a:t>
            </a:r>
            <a:r>
              <a:rPr lang="en-GB" dirty="0" smtClean="0"/>
              <a:t> </a:t>
            </a:r>
            <a:r>
              <a:rPr lang="en-GB" dirty="0" err="1" smtClean="0"/>
              <a:t>werden</a:t>
            </a:r>
            <a:r>
              <a:rPr lang="en-GB" dirty="0" smtClean="0"/>
              <a:t> nun am </a:t>
            </a:r>
            <a:r>
              <a:rPr lang="en-GB" dirty="0" err="1" smtClean="0"/>
              <a:t>Beispiel</a:t>
            </a:r>
            <a:r>
              <a:rPr lang="en-GB" dirty="0" smtClean="0"/>
              <a:t>  (</a:t>
            </a:r>
            <a:r>
              <a:rPr lang="en-GB" dirty="0" err="1" smtClean="0"/>
              <a:t>engl.</a:t>
            </a:r>
            <a:r>
              <a:rPr lang="en-GB" dirty="0" smtClean="0"/>
              <a:t>)</a:t>
            </a:r>
          </a:p>
          <a:p>
            <a:pPr marL="0" indent="0">
              <a:buNone/>
            </a:pPr>
            <a:r>
              <a:rPr lang="en-GB" dirty="0" smtClean="0"/>
              <a:t>BMI --- &gt; KHK </a:t>
            </a:r>
            <a:r>
              <a:rPr lang="en-GB" dirty="0" err="1" smtClean="0"/>
              <a:t>illustriert</a:t>
            </a:r>
            <a:r>
              <a:rPr lang="en-GB" dirty="0" smtClean="0"/>
              <a:t>.</a:t>
            </a:r>
          </a:p>
          <a:p>
            <a:pPr marL="0" indent="0">
              <a:buNone/>
            </a:pPr>
            <a:endParaRPr lang="en-GB" dirty="0"/>
          </a:p>
          <a:p>
            <a:pPr marL="0" indent="0">
              <a:buNone/>
            </a:pPr>
            <a:endParaRPr lang="en-GB" dirty="0" smtClean="0"/>
          </a:p>
          <a:p>
            <a:pPr marL="0" indent="0">
              <a:buNone/>
            </a:pPr>
            <a:endParaRPr lang="en-GB" dirty="0" smtClean="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438</a:t>
            </a:fld>
            <a:endParaRPr lang="de-DE"/>
          </a:p>
        </p:txBody>
      </p:sp>
    </p:spTree>
    <p:extLst>
      <p:ext uri="{BB962C8B-B14F-4D97-AF65-F5344CB8AC3E}">
        <p14:creationId xmlns:p14="http://schemas.microsoft.com/office/powerpoint/2010/main" val="1171174190"/>
      </p:ext>
    </p:extLst>
  </p:cSld>
  <p:clrMapOvr>
    <a:masterClrMapping/>
  </p:clrMapOvr>
  <p:timing>
    <p:tnLst>
      <p:par>
        <p:cTn id="1" dur="indefinite" restart="never" nodeType="tmRoot"/>
      </p:par>
    </p:tnLst>
  </p:timing>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A4B4652C-CD78-4E39-BAB0-0AF956FF8895}" type="slidenum">
              <a:rPr lang="de-DE" smtClean="0"/>
              <a:pPr/>
              <a:t>439</a:t>
            </a:fld>
            <a:endParaRPr lang="de-DE"/>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3" y="188640"/>
            <a:ext cx="9116152" cy="6339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eck 2"/>
          <p:cNvSpPr/>
          <p:nvPr/>
        </p:nvSpPr>
        <p:spPr>
          <a:xfrm>
            <a:off x="6228184" y="4581128"/>
            <a:ext cx="2767489" cy="369332"/>
          </a:xfrm>
          <a:prstGeom prst="rect">
            <a:avLst/>
          </a:prstGeom>
        </p:spPr>
        <p:txBody>
          <a:bodyPr wrap="none">
            <a:spAutoFit/>
          </a:bodyPr>
          <a:lstStyle/>
          <a:p>
            <a:r>
              <a:rPr lang="de-DE" dirty="0" err="1" smtClean="0"/>
              <a:t>Lu</a:t>
            </a:r>
            <a:r>
              <a:rPr lang="de-DE" dirty="0" smtClean="0"/>
              <a:t> et al, </a:t>
            </a:r>
            <a:r>
              <a:rPr lang="de-DE" dirty="0" err="1" smtClean="0"/>
              <a:t>Epidemiology</a:t>
            </a:r>
            <a:r>
              <a:rPr lang="de-DE" dirty="0" smtClean="0"/>
              <a:t> 2015</a:t>
            </a:r>
            <a:endParaRPr lang="de-DE" dirty="0"/>
          </a:p>
        </p:txBody>
      </p:sp>
    </p:spTree>
    <p:extLst>
      <p:ext uri="{BB962C8B-B14F-4D97-AF65-F5344CB8AC3E}">
        <p14:creationId xmlns:p14="http://schemas.microsoft.com/office/powerpoint/2010/main" val="2762668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Streudiagramm und Korrelation</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44</a:t>
            </a:fld>
            <a:endParaRPr lang="de-DE" altLang="en-US"/>
          </a:p>
        </p:txBody>
      </p:sp>
      <p:pic>
        <p:nvPicPr>
          <p:cNvPr id="7" name="Picture 3" descr="D:\WORK\PEARSON\000 FOLIEN\4100\JPG\4100-137a___.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7585" y="1766799"/>
            <a:ext cx="5976664" cy="3310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WORK\PEARSON\000 FOLIEN\4100\JPG\4100-137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5229200"/>
            <a:ext cx="567055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4690048"/>
      </p:ext>
    </p:extLst>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Example</a:t>
            </a:r>
            <a:r>
              <a:rPr lang="de-AT" dirty="0" smtClean="0"/>
              <a:t> </a:t>
            </a:r>
            <a:r>
              <a:rPr lang="de-AT" dirty="0" err="1" smtClean="0"/>
              <a:t>data</a:t>
            </a:r>
            <a:endParaRPr lang="de-DE" dirty="0"/>
          </a:p>
        </p:txBody>
      </p:sp>
      <p:sp>
        <p:nvSpPr>
          <p:cNvPr id="8" name="Inhaltsplatzhalter 7"/>
          <p:cNvSpPr>
            <a:spLocks noGrp="1"/>
          </p:cNvSpPr>
          <p:nvPr>
            <p:ph idx="1"/>
          </p:nvPr>
        </p:nvSpPr>
        <p:spPr/>
        <p:txBody>
          <a:bodyPr>
            <a:normAutofit fontScale="92500" lnSpcReduction="20000"/>
          </a:bodyPr>
          <a:lstStyle/>
          <a:p>
            <a:pPr marL="0" indent="0">
              <a:buNone/>
            </a:pPr>
            <a:r>
              <a:rPr lang="en-GB" dirty="0" smtClean="0"/>
              <a:t>Vorarlberg Health Examinations (VHM&amp;PP)</a:t>
            </a:r>
          </a:p>
          <a:p>
            <a:pPr marL="0" indent="0">
              <a:buNone/>
            </a:pPr>
            <a:endParaRPr lang="en-GB" dirty="0"/>
          </a:p>
          <a:p>
            <a:pPr marL="0" indent="0">
              <a:buNone/>
            </a:pPr>
            <a:r>
              <a:rPr lang="en-GB" dirty="0" smtClean="0"/>
              <a:t>Sex (male, female)				categorical</a:t>
            </a:r>
          </a:p>
          <a:p>
            <a:pPr marL="0" indent="0">
              <a:buNone/>
            </a:pPr>
            <a:r>
              <a:rPr lang="en-GB" dirty="0" smtClean="0"/>
              <a:t>Age in years 					continuous</a:t>
            </a:r>
          </a:p>
          <a:p>
            <a:pPr marL="0" indent="0">
              <a:buNone/>
            </a:pPr>
            <a:r>
              <a:rPr lang="en-GB" dirty="0" smtClean="0"/>
              <a:t>Year of examination				continuous</a:t>
            </a:r>
          </a:p>
          <a:p>
            <a:pPr marL="0" indent="0">
              <a:buNone/>
            </a:pPr>
            <a:endParaRPr lang="en-GB" dirty="0" smtClean="0"/>
          </a:p>
          <a:p>
            <a:pPr marL="0" indent="0">
              <a:buNone/>
            </a:pPr>
            <a:r>
              <a:rPr lang="en-GB" dirty="0" smtClean="0"/>
              <a:t>Body mass index in kg/m2			continuous</a:t>
            </a:r>
          </a:p>
          <a:p>
            <a:pPr marL="0" indent="0">
              <a:buNone/>
            </a:pPr>
            <a:r>
              <a:rPr lang="en-GB" dirty="0" smtClean="0"/>
              <a:t>Systolic blood pressure  in </a:t>
            </a:r>
            <a:r>
              <a:rPr lang="en-GB" dirty="0" err="1" smtClean="0"/>
              <a:t>mmHG</a:t>
            </a:r>
            <a:r>
              <a:rPr lang="en-GB" dirty="0" smtClean="0"/>
              <a:t>		continuous</a:t>
            </a:r>
          </a:p>
          <a:p>
            <a:pPr marL="0" indent="0">
              <a:buNone/>
            </a:pPr>
            <a:r>
              <a:rPr lang="en-GB" dirty="0" smtClean="0"/>
              <a:t>Total cholesterol  in mg/dl			continuous</a:t>
            </a:r>
          </a:p>
          <a:p>
            <a:pPr marL="0" indent="0">
              <a:buNone/>
            </a:pPr>
            <a:r>
              <a:rPr lang="en-GB" dirty="0" smtClean="0"/>
              <a:t>Fasting glucose	in mg/dl			continuous</a:t>
            </a:r>
          </a:p>
          <a:p>
            <a:pPr marL="0" indent="0">
              <a:buNone/>
            </a:pPr>
            <a:r>
              <a:rPr lang="en-GB" dirty="0" smtClean="0"/>
              <a:t>Smoking (current or past, never)		categorical</a:t>
            </a:r>
          </a:p>
          <a:p>
            <a:pPr marL="0" indent="0">
              <a:buNone/>
            </a:pPr>
            <a:endParaRPr lang="en-GB" dirty="0" smtClean="0"/>
          </a:p>
          <a:p>
            <a:pPr marL="0" indent="0">
              <a:buNone/>
            </a:pPr>
            <a:r>
              <a:rPr lang="en-GB" dirty="0" smtClean="0"/>
              <a:t>Coronary heart disease mortality  		time to event </a:t>
            </a:r>
          </a:p>
          <a:p>
            <a:pPr marL="0" indent="0">
              <a:buNone/>
            </a:pPr>
            <a:r>
              <a:rPr lang="en-GB" dirty="0" smtClean="0"/>
              <a:t>(ICD-10: I20-I25)			continuous and categorical</a:t>
            </a:r>
            <a:endParaRPr lang="de-AT"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440</a:t>
            </a:fld>
            <a:endParaRPr lang="de-DE"/>
          </a:p>
        </p:txBody>
      </p:sp>
    </p:spTree>
    <p:extLst>
      <p:ext uri="{BB962C8B-B14F-4D97-AF65-F5344CB8AC3E}">
        <p14:creationId xmlns:p14="http://schemas.microsoft.com/office/powerpoint/2010/main" val="2029339828"/>
      </p:ext>
    </p:extLst>
  </p:cSld>
  <p:clrMapOvr>
    <a:masterClrMapping/>
  </p:clrMapOvr>
  <p:timing>
    <p:tnLst>
      <p:par>
        <p:cTn id="1" dur="indefinite" restart="never" nodeType="tmRoot"/>
      </p:par>
    </p:tnLst>
  </p:timing>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Confounding</a:t>
            </a:r>
            <a:endParaRPr lang="de-DE" dirty="0"/>
          </a:p>
        </p:txBody>
      </p:sp>
      <p:sp>
        <p:nvSpPr>
          <p:cNvPr id="8" name="Inhaltsplatzhalter 7"/>
          <p:cNvSpPr>
            <a:spLocks noGrp="1"/>
          </p:cNvSpPr>
          <p:nvPr>
            <p:ph idx="1"/>
          </p:nvPr>
        </p:nvSpPr>
        <p:spPr>
          <a:xfrm>
            <a:off x="457200" y="1484784"/>
            <a:ext cx="8229600" cy="4757758"/>
          </a:xfrm>
        </p:spPr>
        <p:txBody>
          <a:bodyPr>
            <a:normAutofit/>
          </a:bodyPr>
          <a:lstStyle/>
          <a:p>
            <a:pPr marL="0" indent="0">
              <a:buNone/>
            </a:pPr>
            <a:r>
              <a:rPr lang="en-GB" dirty="0" smtClean="0"/>
              <a:t>Confounding: </a:t>
            </a:r>
          </a:p>
          <a:p>
            <a:pPr marL="0" indent="0">
              <a:buNone/>
            </a:pPr>
            <a:endParaRPr lang="en-GB" dirty="0" smtClean="0"/>
          </a:p>
          <a:p>
            <a:pPr marL="0" indent="0">
              <a:buNone/>
            </a:pPr>
            <a:r>
              <a:rPr lang="en-GB" dirty="0" smtClean="0"/>
              <a:t>A “mixing of the effect” of the exposure-disease relationship with a third (or more) factors</a:t>
            </a:r>
          </a:p>
          <a:p>
            <a:pPr marL="0" indent="0">
              <a:buNone/>
            </a:pPr>
            <a:endParaRPr lang="en-GB" dirty="0" smtClean="0"/>
          </a:p>
          <a:p>
            <a:pPr marL="0" indent="0">
              <a:buNone/>
            </a:pPr>
            <a:r>
              <a:rPr lang="en-GB" dirty="0" smtClean="0"/>
              <a:t>	BMI -----------------------------------------</a:t>
            </a:r>
            <a:r>
              <a:rPr lang="en-GB" dirty="0" smtClean="0">
                <a:sym typeface="Wingdings" panose="05000000000000000000" pitchFamily="2" charset="2"/>
              </a:rPr>
              <a:t> &gt;</a:t>
            </a:r>
            <a:r>
              <a:rPr lang="en-GB" dirty="0" smtClean="0"/>
              <a:t> CHD</a:t>
            </a:r>
            <a:endParaRPr lang="en-GB" dirty="0"/>
          </a:p>
          <a:p>
            <a:pPr marL="0" indent="0">
              <a:buNone/>
            </a:pPr>
            <a:endParaRPr lang="en-GB" dirty="0" smtClean="0"/>
          </a:p>
          <a:p>
            <a:pPr marL="0" indent="0">
              <a:buNone/>
            </a:pPr>
            <a:r>
              <a:rPr lang="en-GB" dirty="0" smtClean="0"/>
              <a:t>	</a:t>
            </a:r>
            <a:r>
              <a:rPr lang="en-GB" dirty="0"/>
              <a:t> </a:t>
            </a:r>
            <a:r>
              <a:rPr lang="en-GB" dirty="0" smtClean="0"/>
              <a:t>     &lt;  ------ sex, age, smoking ----- &gt;</a:t>
            </a:r>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441</a:t>
            </a:fld>
            <a:endParaRPr lang="de-DE"/>
          </a:p>
        </p:txBody>
      </p:sp>
    </p:spTree>
    <p:extLst>
      <p:ext uri="{BB962C8B-B14F-4D97-AF65-F5344CB8AC3E}">
        <p14:creationId xmlns:p14="http://schemas.microsoft.com/office/powerpoint/2010/main" val="628653900"/>
      </p:ext>
    </p:extLst>
  </p:cSld>
  <p:clrMapOvr>
    <a:masterClrMapping/>
  </p:clrMapOvr>
  <p:timing>
    <p:tnLst>
      <p:par>
        <p:cTn id="1" dur="indefinite" restart="never" nodeType="tmRoot"/>
      </p:par>
    </p:tnLst>
  </p:timing>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Example</a:t>
            </a:r>
            <a:endParaRPr lang="de-DE" dirty="0"/>
          </a:p>
        </p:txBody>
      </p:sp>
      <p:sp>
        <p:nvSpPr>
          <p:cNvPr id="8" name="Inhaltsplatzhalter 7"/>
          <p:cNvSpPr>
            <a:spLocks noGrp="1"/>
          </p:cNvSpPr>
          <p:nvPr>
            <p:ph idx="1"/>
          </p:nvPr>
        </p:nvSpPr>
        <p:spPr>
          <a:xfrm>
            <a:off x="457200" y="1484784"/>
            <a:ext cx="8229600" cy="4757758"/>
          </a:xfrm>
        </p:spPr>
        <p:txBody>
          <a:bodyPr>
            <a:normAutofit lnSpcReduction="10000"/>
          </a:bodyPr>
          <a:lstStyle/>
          <a:p>
            <a:pPr marL="0" indent="0">
              <a:buNone/>
            </a:pPr>
            <a:r>
              <a:rPr lang="en-GB" dirty="0" smtClean="0"/>
              <a:t>Relationship between BMI and CHD incidence: </a:t>
            </a:r>
          </a:p>
          <a:p>
            <a:pPr marL="0" indent="0">
              <a:buNone/>
            </a:pPr>
            <a:endParaRPr lang="en-GB" dirty="0" smtClean="0"/>
          </a:p>
          <a:p>
            <a:pPr marL="0" indent="0">
              <a:buNone/>
            </a:pPr>
            <a:r>
              <a:rPr lang="en-GB" dirty="0" smtClean="0"/>
              <a:t>Crude Hazard Ratio</a:t>
            </a:r>
          </a:p>
          <a:p>
            <a:pPr marL="0" indent="0">
              <a:buNone/>
            </a:pPr>
            <a:r>
              <a:rPr lang="en-GB" dirty="0" smtClean="0"/>
              <a:t>Obesity (30+ kg/m2) versus normal weight (20-25 kg/m2) </a:t>
            </a:r>
          </a:p>
          <a:p>
            <a:pPr marL="0" indent="0">
              <a:buNone/>
            </a:pPr>
            <a:r>
              <a:rPr lang="en-GB" dirty="0" smtClean="0"/>
              <a:t>HR = 2.54 95%CI (2.32-2.78)</a:t>
            </a:r>
          </a:p>
          <a:p>
            <a:pPr marL="0" indent="0">
              <a:buNone/>
            </a:pPr>
            <a:endParaRPr lang="en-GB" dirty="0"/>
          </a:p>
          <a:p>
            <a:pPr marL="0" indent="0">
              <a:buNone/>
            </a:pPr>
            <a:r>
              <a:rPr lang="en-GB" dirty="0" smtClean="0"/>
              <a:t>Sex, age and smoking adjusting hazard </a:t>
            </a:r>
            <a:r>
              <a:rPr lang="en-GB" dirty="0"/>
              <a:t>r</a:t>
            </a:r>
            <a:r>
              <a:rPr lang="en-GB" dirty="0" smtClean="0"/>
              <a:t>atio:</a:t>
            </a:r>
          </a:p>
          <a:p>
            <a:pPr marL="0" indent="0">
              <a:buNone/>
            </a:pPr>
            <a:r>
              <a:rPr lang="en-GB" dirty="0" smtClean="0"/>
              <a:t>HR = 1.60 95%CI (1.46-1.75)</a:t>
            </a:r>
            <a:endParaRPr lang="en-GB" dirty="0"/>
          </a:p>
          <a:p>
            <a:pPr marL="0" indent="0">
              <a:buNone/>
            </a:pPr>
            <a:endParaRPr lang="en-GB" dirty="0" smtClean="0"/>
          </a:p>
          <a:p>
            <a:pPr marL="0" indent="0">
              <a:buNone/>
            </a:pPr>
            <a:r>
              <a:rPr lang="en-GB" dirty="0" smtClean="0"/>
              <a:t>Adjusted = controlled for confounding</a:t>
            </a:r>
          </a:p>
          <a:p>
            <a:pPr marL="0" indent="0">
              <a:buNone/>
            </a:pPr>
            <a:r>
              <a:rPr lang="en-GB" dirty="0" smtClean="0"/>
              <a:t>Calculated with Cox proportional hazards regression analysis</a:t>
            </a: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442</a:t>
            </a:fld>
            <a:endParaRPr lang="de-DE"/>
          </a:p>
        </p:txBody>
      </p:sp>
    </p:spTree>
    <p:extLst>
      <p:ext uri="{BB962C8B-B14F-4D97-AF65-F5344CB8AC3E}">
        <p14:creationId xmlns:p14="http://schemas.microsoft.com/office/powerpoint/2010/main" val="3934569831"/>
      </p:ext>
    </p:extLst>
  </p:cSld>
  <p:clrMapOvr>
    <a:masterClrMapping/>
  </p:clrMapOvr>
  <p:timing>
    <p:tnLst>
      <p:par>
        <p:cTn id="1" dur="indefinite" restart="never" nodeType="tmRoot"/>
      </p:par>
    </p:tnLst>
  </p:timing>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Confounding</a:t>
            </a:r>
            <a:endParaRPr lang="de-DE" dirty="0"/>
          </a:p>
        </p:txBody>
      </p:sp>
      <p:sp>
        <p:nvSpPr>
          <p:cNvPr id="8" name="Inhaltsplatzhalter 7"/>
          <p:cNvSpPr>
            <a:spLocks noGrp="1"/>
          </p:cNvSpPr>
          <p:nvPr>
            <p:ph idx="1"/>
          </p:nvPr>
        </p:nvSpPr>
        <p:spPr>
          <a:xfrm>
            <a:off x="457200" y="1484784"/>
            <a:ext cx="8229600" cy="4757758"/>
          </a:xfrm>
        </p:spPr>
        <p:txBody>
          <a:bodyPr>
            <a:normAutofit/>
          </a:bodyPr>
          <a:lstStyle/>
          <a:p>
            <a:pPr marL="0" indent="0">
              <a:buNone/>
            </a:pPr>
            <a:r>
              <a:rPr lang="en-GB" dirty="0" smtClean="0"/>
              <a:t>Three essential characteristics: </a:t>
            </a:r>
          </a:p>
          <a:p>
            <a:pPr marL="0" indent="0">
              <a:buNone/>
            </a:pPr>
            <a:endParaRPr lang="en-GB" dirty="0" smtClean="0"/>
          </a:p>
          <a:p>
            <a:pPr marL="0" indent="0">
              <a:buNone/>
            </a:pPr>
            <a:r>
              <a:rPr lang="en-GB" dirty="0" smtClean="0"/>
              <a:t>The confounder is associated with the exposure of interest (BMI)</a:t>
            </a:r>
          </a:p>
          <a:p>
            <a:pPr marL="0" indent="0">
              <a:buNone/>
            </a:pPr>
            <a:r>
              <a:rPr lang="en-GB" dirty="0" smtClean="0"/>
              <a:t>The confounder is associated with the disease (CHD)</a:t>
            </a:r>
          </a:p>
          <a:p>
            <a:pPr marL="0" indent="0">
              <a:buNone/>
            </a:pPr>
            <a:r>
              <a:rPr lang="en-GB" dirty="0" smtClean="0"/>
              <a:t>The confounder is not in the causal pathway leading from the exposure of interest (BMI) to the disease of interest (CHD)</a:t>
            </a:r>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443</a:t>
            </a:fld>
            <a:endParaRPr lang="de-DE"/>
          </a:p>
        </p:txBody>
      </p:sp>
    </p:spTree>
    <p:extLst>
      <p:ext uri="{BB962C8B-B14F-4D97-AF65-F5344CB8AC3E}">
        <p14:creationId xmlns:p14="http://schemas.microsoft.com/office/powerpoint/2010/main" val="3652194107"/>
      </p:ext>
    </p:extLst>
  </p:cSld>
  <p:clrMapOvr>
    <a:masterClrMapping/>
  </p:clrMapOvr>
  <p:timing>
    <p:tnLst>
      <p:par>
        <p:cTn id="1" dur="indefinite" restart="never" nodeType="tmRoot"/>
      </p:par>
    </p:tnLst>
  </p:timing>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Methods</a:t>
            </a:r>
            <a:r>
              <a:rPr lang="de-AT" dirty="0" smtClean="0"/>
              <a:t> </a:t>
            </a:r>
            <a:r>
              <a:rPr lang="de-AT" dirty="0" err="1" smtClean="0"/>
              <a:t>for</a:t>
            </a:r>
            <a:r>
              <a:rPr lang="de-AT" dirty="0" smtClean="0"/>
              <a:t> </a:t>
            </a:r>
            <a:r>
              <a:rPr lang="de-AT" dirty="0" err="1" smtClean="0"/>
              <a:t>Preventing</a:t>
            </a:r>
            <a:r>
              <a:rPr lang="de-AT" dirty="0" smtClean="0"/>
              <a:t> </a:t>
            </a:r>
            <a:r>
              <a:rPr lang="de-AT" dirty="0" err="1" smtClean="0"/>
              <a:t>Confounding</a:t>
            </a:r>
            <a:r>
              <a:rPr lang="de-AT" dirty="0" smtClean="0"/>
              <a:t> in Study Designs</a:t>
            </a:r>
            <a:endParaRPr lang="de-DE" dirty="0"/>
          </a:p>
        </p:txBody>
      </p:sp>
      <p:sp>
        <p:nvSpPr>
          <p:cNvPr id="8" name="Inhaltsplatzhalter 7"/>
          <p:cNvSpPr>
            <a:spLocks noGrp="1"/>
          </p:cNvSpPr>
          <p:nvPr>
            <p:ph idx="1"/>
          </p:nvPr>
        </p:nvSpPr>
        <p:spPr>
          <a:xfrm>
            <a:off x="457200" y="1484784"/>
            <a:ext cx="8229600" cy="4757758"/>
          </a:xfrm>
        </p:spPr>
        <p:txBody>
          <a:bodyPr>
            <a:normAutofit fontScale="55000" lnSpcReduction="20000"/>
          </a:bodyPr>
          <a:lstStyle/>
          <a:p>
            <a:pPr marL="0" indent="0">
              <a:buNone/>
            </a:pPr>
            <a:r>
              <a:rPr lang="en-GB" sz="3600" dirty="0" smtClean="0"/>
              <a:t>1. Stringent inclusion criteria to narrow the variability between study participants</a:t>
            </a:r>
          </a:p>
          <a:p>
            <a:pPr marL="0" indent="0">
              <a:buNone/>
            </a:pPr>
            <a:endParaRPr lang="en-GB" sz="3600" dirty="0" smtClean="0"/>
          </a:p>
          <a:p>
            <a:pPr marL="0" indent="0">
              <a:buNone/>
            </a:pPr>
            <a:r>
              <a:rPr lang="en-GB" sz="3600" dirty="0" smtClean="0"/>
              <a:t>2. Randomization (intervention/RCT only)</a:t>
            </a:r>
            <a:br>
              <a:rPr lang="en-GB" sz="3600" dirty="0" smtClean="0"/>
            </a:br>
            <a:r>
              <a:rPr lang="en-GB" sz="3600" dirty="0" smtClean="0"/>
              <a:t>    In </a:t>
            </a:r>
            <a:r>
              <a:rPr lang="en-GB" sz="3600" dirty="0"/>
              <a:t>an optimal RCT,  study groups </a:t>
            </a:r>
            <a:r>
              <a:rPr lang="en-GB" sz="3600" dirty="0" smtClean="0"/>
              <a:t>only </a:t>
            </a:r>
            <a:r>
              <a:rPr lang="en-GB" sz="3600" dirty="0"/>
              <a:t>differ regarding the </a:t>
            </a:r>
            <a:r>
              <a:rPr lang="en-GB" sz="3600" dirty="0" smtClean="0"/>
              <a:t>intervention </a:t>
            </a:r>
          </a:p>
          <a:p>
            <a:pPr marL="0" indent="0">
              <a:buNone/>
            </a:pPr>
            <a:endParaRPr lang="en-GB" sz="3600" dirty="0" smtClean="0"/>
          </a:p>
          <a:p>
            <a:pPr marL="0" indent="0">
              <a:buNone/>
            </a:pPr>
            <a:r>
              <a:rPr lang="en-GB" sz="3600" dirty="0" smtClean="0"/>
              <a:t>3. Matching (observational studies):</a:t>
            </a:r>
          </a:p>
          <a:p>
            <a:pPr marL="0" indent="0">
              <a:buNone/>
            </a:pPr>
            <a:endParaRPr lang="en-GB" sz="3600" dirty="0" smtClean="0"/>
          </a:p>
          <a:p>
            <a:pPr marL="0" indent="0">
              <a:buNone/>
            </a:pPr>
            <a:r>
              <a:rPr lang="en-GB" sz="3600" dirty="0" smtClean="0"/>
              <a:t>	Simple Matching e.g. for age and sex in case-controls studies</a:t>
            </a:r>
          </a:p>
          <a:p>
            <a:pPr marL="0" indent="0">
              <a:buNone/>
            </a:pPr>
            <a:r>
              <a:rPr lang="en-GB" sz="3600" dirty="0" smtClean="0"/>
              <a:t>	versus</a:t>
            </a:r>
          </a:p>
          <a:p>
            <a:pPr marL="0" indent="0">
              <a:buNone/>
            </a:pPr>
            <a:r>
              <a:rPr lang="en-GB" sz="3600" dirty="0" smtClean="0"/>
              <a:t>	Propensity Score Matching (involves logistic regression analysis)</a:t>
            </a:r>
          </a:p>
          <a:p>
            <a:pPr marL="0" indent="0">
              <a:buNone/>
            </a:pPr>
            <a:endParaRPr lang="en-GB" dirty="0"/>
          </a:p>
          <a:p>
            <a:pPr marL="0" indent="0">
              <a:buNone/>
            </a:pPr>
            <a:r>
              <a:rPr lang="en-GB" dirty="0" smtClean="0"/>
              <a:t>Very popular in clinical research: </a:t>
            </a:r>
          </a:p>
          <a:p>
            <a:pPr marL="0" indent="0">
              <a:buNone/>
            </a:pPr>
            <a:r>
              <a:rPr lang="en-US" dirty="0"/>
              <a:t>Blackstone EH. Comparing apples and oranges. J Thoracic and Cardiovascular Surgery 2002; 1: 8-15</a:t>
            </a:r>
            <a:r>
              <a:rPr lang="en-US" dirty="0" smtClean="0"/>
              <a:t>.</a:t>
            </a:r>
          </a:p>
          <a:p>
            <a:pPr marL="0" indent="0">
              <a:buNone/>
            </a:pPr>
            <a:r>
              <a:rPr lang="en-US" dirty="0" smtClean="0"/>
              <a:t>An example:</a:t>
            </a:r>
          </a:p>
          <a:p>
            <a:pPr marL="0" indent="0">
              <a:buNone/>
            </a:pPr>
            <a:r>
              <a:rPr lang="en-GB" dirty="0" err="1" smtClean="0"/>
              <a:t>Ruttmann</a:t>
            </a:r>
            <a:r>
              <a:rPr lang="en-GB" dirty="0" smtClean="0"/>
              <a:t> E et al. </a:t>
            </a:r>
            <a:r>
              <a:rPr lang="en-GB" dirty="0"/>
              <a:t>Second internal thoracic artery versus radial artery in coronary artery </a:t>
            </a:r>
            <a:r>
              <a:rPr lang="en-GB" dirty="0" smtClean="0"/>
              <a:t>bypass </a:t>
            </a:r>
            <a:r>
              <a:rPr lang="en-GB" dirty="0"/>
              <a:t>grafting: a long-term, propensity score-matched follow-up </a:t>
            </a:r>
            <a:r>
              <a:rPr lang="en-GB" dirty="0" smtClean="0"/>
              <a:t>study. Circulation</a:t>
            </a:r>
            <a:r>
              <a:rPr lang="en-GB" dirty="0"/>
              <a:t>. </a:t>
            </a:r>
            <a:r>
              <a:rPr lang="en-GB" dirty="0" smtClean="0"/>
              <a:t>2011 20;124(12</a:t>
            </a:r>
            <a:r>
              <a:rPr lang="en-GB" dirty="0"/>
              <a:t>):1321-9.</a:t>
            </a:r>
            <a:endParaRPr lang="en-GB" dirty="0" smtClean="0"/>
          </a:p>
          <a:p>
            <a:pPr marL="0" indent="0">
              <a:buNone/>
            </a:pPr>
            <a:endParaRPr lang="en-GB" dirty="0" smtClean="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444</a:t>
            </a:fld>
            <a:endParaRPr lang="de-DE"/>
          </a:p>
        </p:txBody>
      </p:sp>
    </p:spTree>
    <p:extLst>
      <p:ext uri="{BB962C8B-B14F-4D97-AF65-F5344CB8AC3E}">
        <p14:creationId xmlns:p14="http://schemas.microsoft.com/office/powerpoint/2010/main" val="3138711067"/>
      </p:ext>
    </p:extLst>
  </p:cSld>
  <p:clrMapOvr>
    <a:masterClrMapping/>
  </p:clrMapOvr>
  <p:timing>
    <p:tnLst>
      <p:par>
        <p:cTn id="1" dur="indefinite" restart="never" nodeType="tmRoot"/>
      </p:par>
    </p:tnLst>
  </p:timing>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Effect</a:t>
            </a:r>
            <a:r>
              <a:rPr lang="de-AT" dirty="0" smtClean="0"/>
              <a:t> </a:t>
            </a:r>
            <a:r>
              <a:rPr lang="de-AT" dirty="0" err="1" smtClean="0"/>
              <a:t>Modification</a:t>
            </a:r>
            <a:r>
              <a:rPr lang="de-AT" dirty="0" smtClean="0"/>
              <a:t>/Moderation</a:t>
            </a:r>
            <a:endParaRPr lang="de-DE" dirty="0"/>
          </a:p>
        </p:txBody>
      </p:sp>
      <p:sp>
        <p:nvSpPr>
          <p:cNvPr id="8" name="Inhaltsplatzhalter 7"/>
          <p:cNvSpPr>
            <a:spLocks noGrp="1"/>
          </p:cNvSpPr>
          <p:nvPr>
            <p:ph idx="1"/>
          </p:nvPr>
        </p:nvSpPr>
        <p:spPr>
          <a:xfrm>
            <a:off x="457200" y="1484784"/>
            <a:ext cx="8229600" cy="4757758"/>
          </a:xfrm>
        </p:spPr>
        <p:txBody>
          <a:bodyPr>
            <a:normAutofit/>
          </a:bodyPr>
          <a:lstStyle/>
          <a:p>
            <a:pPr marL="0" indent="0">
              <a:buNone/>
            </a:pPr>
            <a:r>
              <a:rPr lang="en-GB" dirty="0" smtClean="0"/>
              <a:t>Effect modification occurs when the association between the exposure (BMI) and the disease (CHD) varies by levels of a third factor.</a:t>
            </a:r>
          </a:p>
          <a:p>
            <a:pPr marL="0" indent="0">
              <a:buNone/>
            </a:pPr>
            <a:r>
              <a:rPr lang="en-GB" dirty="0" smtClean="0"/>
              <a:t>How to assess: include interaction terms into the regression model</a:t>
            </a:r>
          </a:p>
          <a:p>
            <a:pPr marL="0" indent="0">
              <a:buNone/>
            </a:pPr>
            <a:r>
              <a:rPr lang="en-GB" dirty="0" smtClean="0"/>
              <a:t>Interaction </a:t>
            </a:r>
            <a:r>
              <a:rPr lang="en-GB" dirty="0"/>
              <a:t>age*obesity p&lt;0.001</a:t>
            </a:r>
          </a:p>
          <a:p>
            <a:pPr marL="0" indent="0">
              <a:buNone/>
            </a:pPr>
            <a:endParaRPr lang="en-GB" dirty="0" smtClean="0"/>
          </a:p>
          <a:p>
            <a:pPr marL="0" indent="0">
              <a:buNone/>
            </a:pPr>
            <a:r>
              <a:rPr lang="en-GB" dirty="0" smtClean="0"/>
              <a:t>Young:		BMI </a:t>
            </a:r>
            <a:r>
              <a:rPr lang="en-GB" dirty="0"/>
              <a:t>-----------------------------------------</a:t>
            </a:r>
            <a:r>
              <a:rPr lang="en-GB" dirty="0">
                <a:sym typeface="Wingdings" panose="05000000000000000000" pitchFamily="2" charset="2"/>
              </a:rPr>
              <a:t> &gt;</a:t>
            </a:r>
            <a:r>
              <a:rPr lang="en-GB" dirty="0"/>
              <a:t> CHD</a:t>
            </a:r>
          </a:p>
          <a:p>
            <a:pPr marL="0" indent="0">
              <a:buNone/>
            </a:pPr>
            <a:r>
              <a:rPr lang="en-GB" dirty="0" smtClean="0"/>
              <a:t>Old:      	BMI </a:t>
            </a:r>
            <a:r>
              <a:rPr lang="en-GB" dirty="0"/>
              <a:t>-----------------------------------------</a:t>
            </a:r>
            <a:r>
              <a:rPr lang="en-GB" dirty="0">
                <a:sym typeface="Wingdings" panose="05000000000000000000" pitchFamily="2" charset="2"/>
              </a:rPr>
              <a:t> &gt;</a:t>
            </a:r>
            <a:r>
              <a:rPr lang="en-GB" dirty="0"/>
              <a:t> CHD</a:t>
            </a:r>
          </a:p>
          <a:p>
            <a:pPr marL="0" indent="0">
              <a:buNone/>
            </a:pPr>
            <a:endParaRPr lang="en-GB" dirty="0" smtClean="0"/>
          </a:p>
          <a:p>
            <a:pPr marL="0" indent="0">
              <a:buNone/>
            </a:pPr>
            <a:endParaRPr lang="en-GB" dirty="0" smtClean="0"/>
          </a:p>
          <a:p>
            <a:pPr marL="0" indent="0">
              <a:buNone/>
            </a:pPr>
            <a:endParaRPr lang="en-GB" dirty="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445</a:t>
            </a:fld>
            <a:endParaRPr lang="de-DE"/>
          </a:p>
        </p:txBody>
      </p:sp>
    </p:spTree>
    <p:extLst>
      <p:ext uri="{BB962C8B-B14F-4D97-AF65-F5344CB8AC3E}">
        <p14:creationId xmlns:p14="http://schemas.microsoft.com/office/powerpoint/2010/main" val="4146278004"/>
      </p:ext>
    </p:extLst>
  </p:cSld>
  <p:clrMapOvr>
    <a:masterClrMapping/>
  </p:clrMapOvr>
  <p:timing>
    <p:tnLst>
      <p:par>
        <p:cTn id="1" dur="indefinite" restart="never" nodeType="tmRoot"/>
      </p:par>
    </p:tnLst>
  </p:timing>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Example</a:t>
            </a:r>
            <a:endParaRPr lang="de-DE" dirty="0"/>
          </a:p>
        </p:txBody>
      </p:sp>
      <p:sp>
        <p:nvSpPr>
          <p:cNvPr id="8" name="Inhaltsplatzhalter 7"/>
          <p:cNvSpPr>
            <a:spLocks noGrp="1"/>
          </p:cNvSpPr>
          <p:nvPr>
            <p:ph idx="1"/>
          </p:nvPr>
        </p:nvSpPr>
        <p:spPr>
          <a:xfrm>
            <a:off x="457200" y="1484784"/>
            <a:ext cx="8229600" cy="4757758"/>
          </a:xfrm>
        </p:spPr>
        <p:txBody>
          <a:bodyPr>
            <a:normAutofit/>
          </a:bodyPr>
          <a:lstStyle/>
          <a:p>
            <a:pPr marL="0" indent="0">
              <a:buNone/>
            </a:pPr>
            <a:r>
              <a:rPr lang="en-GB" dirty="0"/>
              <a:t>Relationship between BMI and CHD </a:t>
            </a:r>
            <a:r>
              <a:rPr lang="en-GB" dirty="0" smtClean="0"/>
              <a:t>incidence moderated by age: </a:t>
            </a:r>
            <a:endParaRPr lang="en-GB" dirty="0"/>
          </a:p>
          <a:p>
            <a:pPr marL="0" indent="0">
              <a:buNone/>
            </a:pPr>
            <a:r>
              <a:rPr lang="en-GB" dirty="0" smtClean="0"/>
              <a:t>Interaction </a:t>
            </a:r>
            <a:r>
              <a:rPr lang="en-GB" dirty="0"/>
              <a:t>age*obesity p&lt;0.001</a:t>
            </a:r>
          </a:p>
          <a:p>
            <a:pPr marL="0" indent="0">
              <a:buNone/>
            </a:pPr>
            <a:endParaRPr lang="en-GB" dirty="0" smtClean="0"/>
          </a:p>
          <a:p>
            <a:pPr marL="0" indent="0">
              <a:buNone/>
            </a:pPr>
            <a:r>
              <a:rPr lang="en-GB" dirty="0" smtClean="0"/>
              <a:t>Obesity </a:t>
            </a:r>
            <a:r>
              <a:rPr lang="en-GB" dirty="0"/>
              <a:t>(30+ kg/m2) versus </a:t>
            </a:r>
            <a:r>
              <a:rPr lang="en-GB" dirty="0" smtClean="0"/>
              <a:t>normal weight </a:t>
            </a:r>
            <a:r>
              <a:rPr lang="en-GB" dirty="0"/>
              <a:t>(20-25 kg/m2) </a:t>
            </a:r>
          </a:p>
          <a:p>
            <a:pPr marL="0" indent="0">
              <a:buNone/>
            </a:pPr>
            <a:r>
              <a:rPr lang="en-GB" dirty="0" smtClean="0"/>
              <a:t>Sex</a:t>
            </a:r>
            <a:r>
              <a:rPr lang="en-GB" dirty="0"/>
              <a:t>, age and smoking adjusting </a:t>
            </a:r>
            <a:r>
              <a:rPr lang="en-GB" dirty="0" smtClean="0"/>
              <a:t>hazard ratio:</a:t>
            </a:r>
          </a:p>
          <a:p>
            <a:pPr marL="0" indent="0">
              <a:buNone/>
            </a:pPr>
            <a:endParaRPr lang="en-GB" dirty="0" smtClean="0"/>
          </a:p>
          <a:p>
            <a:pPr marL="0" indent="0">
              <a:buNone/>
            </a:pPr>
            <a:r>
              <a:rPr lang="en-GB" dirty="0" smtClean="0"/>
              <a:t>&lt;</a:t>
            </a:r>
            <a:r>
              <a:rPr lang="en-GB" dirty="0"/>
              <a:t>50 years of age:</a:t>
            </a:r>
          </a:p>
          <a:p>
            <a:pPr marL="0" indent="0">
              <a:buNone/>
            </a:pPr>
            <a:r>
              <a:rPr lang="en-GB" dirty="0" smtClean="0"/>
              <a:t>HR </a:t>
            </a:r>
            <a:r>
              <a:rPr lang="en-GB" dirty="0"/>
              <a:t>= </a:t>
            </a:r>
            <a:r>
              <a:rPr lang="en-GB" dirty="0" smtClean="0"/>
              <a:t>3.13 </a:t>
            </a:r>
            <a:r>
              <a:rPr lang="en-GB" dirty="0"/>
              <a:t>95%CI </a:t>
            </a:r>
            <a:r>
              <a:rPr lang="en-GB" dirty="0" smtClean="0"/>
              <a:t>(2.27-4.31)</a:t>
            </a:r>
          </a:p>
          <a:p>
            <a:pPr marL="0" indent="0">
              <a:buNone/>
            </a:pPr>
            <a:r>
              <a:rPr lang="en-GB" dirty="0" smtClean="0"/>
              <a:t>50+ years of age:</a:t>
            </a:r>
            <a:endParaRPr lang="en-GB" dirty="0"/>
          </a:p>
          <a:p>
            <a:pPr marL="0" indent="0">
              <a:buNone/>
            </a:pPr>
            <a:r>
              <a:rPr lang="en-GB" dirty="0" smtClean="0"/>
              <a:t>HR =  1.51 95%CI (1.37- 1.66)</a:t>
            </a:r>
          </a:p>
          <a:p>
            <a:pPr marL="0" indent="0">
              <a:buNone/>
            </a:pPr>
            <a:endParaRPr lang="en-GB" dirty="0" smtClean="0"/>
          </a:p>
          <a:p>
            <a:pPr marL="0" indent="0">
              <a:buNone/>
            </a:pPr>
            <a:endParaRPr lang="en-GB" dirty="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446</a:t>
            </a:fld>
            <a:endParaRPr lang="de-DE"/>
          </a:p>
        </p:txBody>
      </p:sp>
    </p:spTree>
    <p:extLst>
      <p:ext uri="{BB962C8B-B14F-4D97-AF65-F5344CB8AC3E}">
        <p14:creationId xmlns:p14="http://schemas.microsoft.com/office/powerpoint/2010/main" val="1202774921"/>
      </p:ext>
    </p:extLst>
  </p:cSld>
  <p:clrMapOvr>
    <a:masterClrMapping/>
  </p:clrMapOvr>
  <p:timing>
    <p:tnLst>
      <p:par>
        <p:cTn id="1" dur="indefinite" restart="never" nodeType="tmRoot"/>
      </p:par>
    </p:tnLst>
  </p:timing>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smtClean="0"/>
              <a:t>Mediation</a:t>
            </a:r>
            <a:endParaRPr lang="de-DE" dirty="0"/>
          </a:p>
        </p:txBody>
      </p:sp>
      <p:sp>
        <p:nvSpPr>
          <p:cNvPr id="8" name="Inhaltsplatzhalter 7"/>
          <p:cNvSpPr>
            <a:spLocks noGrp="1"/>
          </p:cNvSpPr>
          <p:nvPr>
            <p:ph idx="1"/>
          </p:nvPr>
        </p:nvSpPr>
        <p:spPr>
          <a:xfrm>
            <a:off x="457200" y="1484784"/>
            <a:ext cx="8229600" cy="4757758"/>
          </a:xfrm>
        </p:spPr>
        <p:txBody>
          <a:bodyPr>
            <a:normAutofit/>
          </a:bodyPr>
          <a:lstStyle/>
          <a:p>
            <a:pPr marL="0" indent="0">
              <a:buNone/>
            </a:pPr>
            <a:r>
              <a:rPr lang="en-GB" dirty="0" smtClean="0"/>
              <a:t>Mediation occurs if factors, like confounders, are associated with the exposure of interest (BMI) and the disease (CHD), but are </a:t>
            </a:r>
            <a:r>
              <a:rPr lang="en-GB" b="1" dirty="0" smtClean="0"/>
              <a:t>in the causal pathway</a:t>
            </a:r>
            <a:r>
              <a:rPr lang="en-GB" dirty="0" smtClean="0"/>
              <a:t> leading from the exposure to the disease.</a:t>
            </a:r>
          </a:p>
          <a:p>
            <a:pPr marL="0" indent="0">
              <a:buNone/>
            </a:pPr>
            <a:endParaRPr lang="en-GB" dirty="0"/>
          </a:p>
          <a:p>
            <a:pPr marL="0" indent="0">
              <a:buNone/>
            </a:pPr>
            <a:r>
              <a:rPr lang="en-GB" dirty="0" smtClean="0"/>
              <a:t>These factors are called mediators:</a:t>
            </a:r>
          </a:p>
          <a:p>
            <a:pPr marL="0" indent="0">
              <a:buNone/>
            </a:pPr>
            <a:endParaRPr lang="en-GB" dirty="0"/>
          </a:p>
          <a:p>
            <a:pPr marL="0" indent="0">
              <a:buNone/>
            </a:pPr>
            <a:r>
              <a:rPr lang="en-GB" dirty="0"/>
              <a:t>BMI </a:t>
            </a:r>
            <a:r>
              <a:rPr lang="en-GB" dirty="0" smtClean="0"/>
              <a:t>---- &gt; blood Pressure, cholesterol, diabetes ----</a:t>
            </a:r>
            <a:r>
              <a:rPr lang="en-GB" dirty="0" smtClean="0">
                <a:sym typeface="Wingdings" panose="05000000000000000000" pitchFamily="2" charset="2"/>
              </a:rPr>
              <a:t> </a:t>
            </a:r>
            <a:r>
              <a:rPr lang="en-GB" dirty="0">
                <a:sym typeface="Wingdings" panose="05000000000000000000" pitchFamily="2" charset="2"/>
              </a:rPr>
              <a:t>&gt;</a:t>
            </a:r>
            <a:r>
              <a:rPr lang="en-GB" dirty="0"/>
              <a:t> CHD</a:t>
            </a:r>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447</a:t>
            </a:fld>
            <a:endParaRPr lang="de-DE"/>
          </a:p>
        </p:txBody>
      </p:sp>
    </p:spTree>
    <p:extLst>
      <p:ext uri="{BB962C8B-B14F-4D97-AF65-F5344CB8AC3E}">
        <p14:creationId xmlns:p14="http://schemas.microsoft.com/office/powerpoint/2010/main" val="2300227473"/>
      </p:ext>
    </p:extLst>
  </p:cSld>
  <p:clrMapOvr>
    <a:masterClrMapping/>
  </p:clrMapOvr>
  <p:timing>
    <p:tnLst>
      <p:par>
        <p:cTn id="1" dur="indefinite" restart="never" nodeType="tmRoot"/>
      </p:par>
    </p:tnLst>
  </p:timing>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Example</a:t>
            </a:r>
            <a:endParaRPr lang="de-DE" dirty="0"/>
          </a:p>
        </p:txBody>
      </p:sp>
      <p:sp>
        <p:nvSpPr>
          <p:cNvPr id="8" name="Inhaltsplatzhalter 7"/>
          <p:cNvSpPr>
            <a:spLocks noGrp="1"/>
          </p:cNvSpPr>
          <p:nvPr>
            <p:ph idx="1"/>
          </p:nvPr>
        </p:nvSpPr>
        <p:spPr>
          <a:xfrm>
            <a:off x="457200" y="1484784"/>
            <a:ext cx="8229600" cy="4757758"/>
          </a:xfrm>
        </p:spPr>
        <p:txBody>
          <a:bodyPr>
            <a:normAutofit fontScale="92500" lnSpcReduction="20000"/>
          </a:bodyPr>
          <a:lstStyle/>
          <a:p>
            <a:pPr marL="0" indent="0">
              <a:buNone/>
            </a:pPr>
            <a:r>
              <a:rPr lang="en-GB" dirty="0" smtClean="0"/>
              <a:t>Mediators in the relationship between BMI and CHD incidence: </a:t>
            </a:r>
          </a:p>
          <a:p>
            <a:pPr marL="0" indent="0">
              <a:buNone/>
            </a:pPr>
            <a:endParaRPr lang="en-GB" dirty="0" smtClean="0"/>
          </a:p>
          <a:p>
            <a:pPr marL="0" indent="0">
              <a:buNone/>
            </a:pPr>
            <a:r>
              <a:rPr lang="en-GB" dirty="0"/>
              <a:t>Sex, age and smoking adjusting </a:t>
            </a:r>
            <a:r>
              <a:rPr lang="en-GB" dirty="0" smtClean="0"/>
              <a:t>hazard ratio</a:t>
            </a:r>
            <a:r>
              <a:rPr lang="en-GB" dirty="0"/>
              <a:t>:</a:t>
            </a:r>
          </a:p>
          <a:p>
            <a:pPr marL="0" indent="0">
              <a:buNone/>
            </a:pPr>
            <a:r>
              <a:rPr lang="en-GB" dirty="0" smtClean="0"/>
              <a:t>Total effect of BMI (obesity versus normal weight) on CHD:</a:t>
            </a:r>
          </a:p>
          <a:p>
            <a:pPr marL="0" indent="0">
              <a:buNone/>
            </a:pPr>
            <a:r>
              <a:rPr lang="en-GB" dirty="0" smtClean="0"/>
              <a:t>HR </a:t>
            </a:r>
            <a:r>
              <a:rPr lang="en-GB" dirty="0"/>
              <a:t>= </a:t>
            </a:r>
            <a:r>
              <a:rPr lang="en-GB" dirty="0" smtClean="0"/>
              <a:t>1.70 </a:t>
            </a:r>
            <a:r>
              <a:rPr lang="en-GB" dirty="0"/>
              <a:t>95%CI (</a:t>
            </a:r>
            <a:r>
              <a:rPr lang="en-GB" dirty="0" smtClean="0"/>
              <a:t>1.57-1.85)</a:t>
            </a:r>
            <a:endParaRPr lang="en-GB" dirty="0"/>
          </a:p>
          <a:p>
            <a:pPr marL="0" indent="0">
              <a:buNone/>
            </a:pPr>
            <a:endParaRPr lang="en-GB" dirty="0"/>
          </a:p>
          <a:p>
            <a:pPr marL="0" indent="0">
              <a:buNone/>
            </a:pPr>
            <a:r>
              <a:rPr lang="en-GB" dirty="0" smtClean="0"/>
              <a:t>Direct effect of BMI on CHD </a:t>
            </a:r>
          </a:p>
          <a:p>
            <a:pPr marL="0" indent="0">
              <a:buNone/>
            </a:pPr>
            <a:r>
              <a:rPr lang="en-GB" dirty="0" smtClean="0"/>
              <a:t>HR = 1.30 95%CI (1.15–1.47)</a:t>
            </a:r>
          </a:p>
          <a:p>
            <a:pPr marL="0" indent="0">
              <a:buNone/>
            </a:pPr>
            <a:endParaRPr lang="en-GB" dirty="0"/>
          </a:p>
          <a:p>
            <a:pPr marL="0" indent="0">
              <a:buNone/>
            </a:pPr>
            <a:r>
              <a:rPr lang="en-GB" dirty="0" smtClean="0"/>
              <a:t>Indirect effect </a:t>
            </a:r>
            <a:r>
              <a:rPr lang="en-GB" dirty="0"/>
              <a:t>mediated by blood pressure, cholesterol and glucose</a:t>
            </a:r>
          </a:p>
          <a:p>
            <a:pPr marL="0" indent="0">
              <a:buNone/>
            </a:pPr>
            <a:r>
              <a:rPr lang="en-GB" dirty="0" smtClean="0"/>
              <a:t>HR = 1.31 95%CI ( 1.16-1.48) (95%CIs estimated by Bootstrap)</a:t>
            </a:r>
          </a:p>
          <a:p>
            <a:pPr marL="0" indent="0">
              <a:buNone/>
            </a:pPr>
            <a:endParaRPr lang="en-GB" dirty="0"/>
          </a:p>
          <a:p>
            <a:pPr marL="0" indent="0">
              <a:buNone/>
            </a:pPr>
            <a:r>
              <a:rPr lang="en-GB" dirty="0" smtClean="0"/>
              <a:t>HRs … multiplicative, do not add </a:t>
            </a:r>
          </a:p>
          <a:p>
            <a:pPr marL="0" indent="0">
              <a:buNone/>
            </a:pPr>
            <a:endParaRPr lang="en-GB" dirty="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448</a:t>
            </a:fld>
            <a:endParaRPr lang="de-DE"/>
          </a:p>
        </p:txBody>
      </p:sp>
    </p:spTree>
    <p:extLst>
      <p:ext uri="{BB962C8B-B14F-4D97-AF65-F5344CB8AC3E}">
        <p14:creationId xmlns:p14="http://schemas.microsoft.com/office/powerpoint/2010/main" val="2209403819"/>
      </p:ext>
    </p:extLst>
  </p:cSld>
  <p:clrMapOvr>
    <a:masterClrMapping/>
  </p:clrMapOvr>
  <p:timing>
    <p:tnLst>
      <p:par>
        <p:cTn id="1" dur="indefinite" restart="never" nodeType="tmRoot"/>
      </p:par>
    </p:tnLst>
  </p:timing>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Example</a:t>
            </a:r>
            <a:endParaRPr lang="de-DE" dirty="0"/>
          </a:p>
        </p:txBody>
      </p:sp>
      <p:sp>
        <p:nvSpPr>
          <p:cNvPr id="8" name="Inhaltsplatzhalter 7"/>
          <p:cNvSpPr>
            <a:spLocks noGrp="1"/>
          </p:cNvSpPr>
          <p:nvPr>
            <p:ph idx="1"/>
          </p:nvPr>
        </p:nvSpPr>
        <p:spPr>
          <a:xfrm>
            <a:off x="457200" y="1484784"/>
            <a:ext cx="8229600" cy="4757758"/>
          </a:xfrm>
        </p:spPr>
        <p:txBody>
          <a:bodyPr>
            <a:normAutofit fontScale="92500" lnSpcReduction="20000"/>
          </a:bodyPr>
          <a:lstStyle/>
          <a:p>
            <a:pPr marL="0" indent="0">
              <a:buNone/>
            </a:pPr>
            <a:r>
              <a:rPr lang="en-GB" dirty="0" smtClean="0"/>
              <a:t>Mediators in the relationship between BMI and CHD incidence: </a:t>
            </a:r>
          </a:p>
          <a:p>
            <a:pPr marL="0" indent="0">
              <a:buNone/>
            </a:pPr>
            <a:endParaRPr lang="en-GB" dirty="0" smtClean="0"/>
          </a:p>
          <a:p>
            <a:pPr marL="0" indent="0">
              <a:buNone/>
            </a:pPr>
            <a:r>
              <a:rPr lang="en-GB" dirty="0" smtClean="0"/>
              <a:t>Effect of BMI on CHD mediated by blood pressure, cholesterol and glucose</a:t>
            </a:r>
          </a:p>
          <a:p>
            <a:pPr marL="0" indent="0">
              <a:buNone/>
            </a:pPr>
            <a:endParaRPr lang="en-GB" dirty="0" smtClean="0"/>
          </a:p>
          <a:p>
            <a:pPr marL="0" indent="0">
              <a:buNone/>
            </a:pPr>
            <a:r>
              <a:rPr lang="en-GB" dirty="0" smtClean="0"/>
              <a:t>PERM (Percentage of excess risk mediated) =</a:t>
            </a:r>
          </a:p>
          <a:p>
            <a:pPr marL="0" indent="0">
              <a:buNone/>
            </a:pPr>
            <a:r>
              <a:rPr lang="en-GB" dirty="0" smtClean="0"/>
              <a:t>(1.70-1.30)/(1.70-1)*100</a:t>
            </a:r>
          </a:p>
          <a:p>
            <a:pPr marL="0" indent="0">
              <a:buNone/>
            </a:pPr>
            <a:r>
              <a:rPr lang="en-GB" dirty="0" smtClean="0"/>
              <a:t>= 57% (</a:t>
            </a:r>
            <a:r>
              <a:rPr lang="en-GB" dirty="0" err="1" smtClean="0"/>
              <a:t>approximative</a:t>
            </a:r>
            <a:r>
              <a:rPr lang="en-GB" dirty="0" smtClean="0"/>
              <a:t> formula)</a:t>
            </a:r>
          </a:p>
          <a:p>
            <a:pPr marL="0" indent="0">
              <a:buNone/>
            </a:pPr>
            <a:endParaRPr lang="en-GB" dirty="0"/>
          </a:p>
          <a:p>
            <a:pPr marL="0" indent="0">
              <a:buNone/>
            </a:pPr>
            <a:r>
              <a:rPr lang="en-US" dirty="0"/>
              <a:t>Global Burden of Metabolic Risk Factors for Chronic Diseases </a:t>
            </a:r>
            <a:r>
              <a:rPr lang="en-US" dirty="0" smtClean="0"/>
              <a:t>Collaboration. Metabolic </a:t>
            </a:r>
            <a:r>
              <a:rPr lang="en-US" dirty="0"/>
              <a:t>mediators of the effects of body-mass index, overweight, </a:t>
            </a:r>
            <a:r>
              <a:rPr lang="en-US" dirty="0" smtClean="0"/>
              <a:t>and obesity </a:t>
            </a:r>
            <a:r>
              <a:rPr lang="en-US" dirty="0"/>
              <a:t>on coronary heart disease and stroke: a pooled analysis of 97 </a:t>
            </a:r>
            <a:r>
              <a:rPr lang="en-US" dirty="0" smtClean="0"/>
              <a:t>prospective cohorts </a:t>
            </a:r>
            <a:r>
              <a:rPr lang="en-US" dirty="0"/>
              <a:t>with 1·8 million participants. Lancet. 2014 Mar 15;383(9921):970-83</a:t>
            </a:r>
            <a:endParaRPr lang="en-GB" dirty="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449</a:t>
            </a:fld>
            <a:endParaRPr lang="de-DE"/>
          </a:p>
        </p:txBody>
      </p:sp>
    </p:spTree>
    <p:extLst>
      <p:ext uri="{BB962C8B-B14F-4D97-AF65-F5344CB8AC3E}">
        <p14:creationId xmlns:p14="http://schemas.microsoft.com/office/powerpoint/2010/main" val="39102257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Korrelationskoeffizient</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45</a:t>
            </a:fld>
            <a:endParaRPr lang="de-DE" altLang="en-US"/>
          </a:p>
        </p:txBody>
      </p:sp>
      <p:pic>
        <p:nvPicPr>
          <p:cNvPr id="7" name="Picture 2" descr="D:\WORK\PEARSON\000 FOLIEN\4100\JPG\4100-13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9553" y="1700808"/>
            <a:ext cx="5400600" cy="4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WORK\PEARSON\000 FOLIEN\4100\JPG\4100-1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641037"/>
            <a:ext cx="31242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8092622"/>
      </p:ext>
    </p:extLst>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smtClean="0"/>
              <a:t>Mediation </a:t>
            </a:r>
            <a:r>
              <a:rPr lang="de-AT" dirty="0" err="1" smtClean="0"/>
              <a:t>Techniques</a:t>
            </a:r>
            <a:endParaRPr lang="de-DE" dirty="0"/>
          </a:p>
        </p:txBody>
      </p:sp>
      <p:sp>
        <p:nvSpPr>
          <p:cNvPr id="8" name="Inhaltsplatzhalter 7"/>
          <p:cNvSpPr>
            <a:spLocks noGrp="1"/>
          </p:cNvSpPr>
          <p:nvPr>
            <p:ph idx="1"/>
          </p:nvPr>
        </p:nvSpPr>
        <p:spPr>
          <a:xfrm>
            <a:off x="457200" y="1484784"/>
            <a:ext cx="8229600" cy="4757758"/>
          </a:xfrm>
        </p:spPr>
        <p:txBody>
          <a:bodyPr>
            <a:normAutofit fontScale="85000" lnSpcReduction="20000"/>
          </a:bodyPr>
          <a:lstStyle/>
          <a:p>
            <a:pPr marL="0" indent="0">
              <a:buNone/>
            </a:pPr>
            <a:r>
              <a:rPr lang="en-GB" dirty="0" smtClean="0"/>
              <a:t>Traditional approach:</a:t>
            </a:r>
          </a:p>
          <a:p>
            <a:pPr marL="0" indent="0">
              <a:buNone/>
            </a:pPr>
            <a:r>
              <a:rPr lang="en-GB" dirty="0" smtClean="0"/>
              <a:t>Baron </a:t>
            </a:r>
            <a:r>
              <a:rPr lang="en-GB" dirty="0"/>
              <a:t>RM, Kenny DA. The moderator-mediator variable distinction in social</a:t>
            </a:r>
          </a:p>
          <a:p>
            <a:pPr marL="0" indent="0">
              <a:buNone/>
            </a:pPr>
            <a:r>
              <a:rPr lang="en-GB" dirty="0"/>
              <a:t>psychological research: conceptual, strategic, and statistical considerations. J </a:t>
            </a:r>
          </a:p>
          <a:p>
            <a:pPr marL="0" indent="0">
              <a:buNone/>
            </a:pPr>
            <a:r>
              <a:rPr lang="en-GB" dirty="0" err="1"/>
              <a:t>Pers</a:t>
            </a:r>
            <a:r>
              <a:rPr lang="en-GB" dirty="0"/>
              <a:t> </a:t>
            </a:r>
            <a:r>
              <a:rPr lang="en-GB" dirty="0" err="1"/>
              <a:t>Soc</a:t>
            </a:r>
            <a:r>
              <a:rPr lang="en-GB" dirty="0"/>
              <a:t> Psychol. 1986 Dec;51(6):</a:t>
            </a:r>
            <a:r>
              <a:rPr lang="en-GB" dirty="0" smtClean="0"/>
              <a:t>1173-82</a:t>
            </a:r>
          </a:p>
          <a:p>
            <a:pPr marL="0" indent="0">
              <a:buNone/>
            </a:pPr>
            <a:endParaRPr lang="en-GB" dirty="0"/>
          </a:p>
          <a:p>
            <a:pPr marL="0" indent="0">
              <a:buNone/>
            </a:pPr>
            <a:r>
              <a:rPr lang="en-GB" dirty="0" smtClean="0"/>
              <a:t>New approaches:  </a:t>
            </a:r>
            <a:endParaRPr lang="en-US" dirty="0"/>
          </a:p>
          <a:p>
            <a:pPr marL="0" indent="0">
              <a:buNone/>
            </a:pPr>
            <a:r>
              <a:rPr lang="en-US" dirty="0" smtClean="0"/>
              <a:t>Lange </a:t>
            </a:r>
            <a:r>
              <a:rPr lang="en-US" dirty="0"/>
              <a:t>T, Rasmussen M, </a:t>
            </a:r>
            <a:r>
              <a:rPr lang="en-US" dirty="0" err="1"/>
              <a:t>Thygesen</a:t>
            </a:r>
            <a:r>
              <a:rPr lang="en-US" dirty="0"/>
              <a:t> LC. Assessing natural direct and </a:t>
            </a:r>
            <a:r>
              <a:rPr lang="en-US" dirty="0" smtClean="0"/>
              <a:t>indirect effects </a:t>
            </a:r>
            <a:r>
              <a:rPr lang="en-US" dirty="0"/>
              <a:t>through multiple pathways. Am J </a:t>
            </a:r>
            <a:r>
              <a:rPr lang="en-US" dirty="0" err="1"/>
              <a:t>Epidemiol</a:t>
            </a:r>
            <a:r>
              <a:rPr lang="en-US" dirty="0"/>
              <a:t>. 2014 Feb 15;179(4):513-8</a:t>
            </a:r>
            <a:r>
              <a:rPr lang="en-US" dirty="0" smtClean="0"/>
              <a:t>.</a:t>
            </a:r>
          </a:p>
          <a:p>
            <a:pPr marL="0" indent="0">
              <a:buNone/>
            </a:pPr>
            <a:r>
              <a:rPr lang="en-US" dirty="0" err="1" smtClean="0"/>
              <a:t>VanderWeele</a:t>
            </a:r>
            <a:r>
              <a:rPr lang="en-US" dirty="0"/>
              <a:t> </a:t>
            </a:r>
            <a:r>
              <a:rPr lang="en-US" dirty="0" smtClean="0"/>
              <a:t>T. Explanation in Causal Inference: Methods for Mediation and Interaction. Oxford University Press 2015.</a:t>
            </a:r>
            <a:endParaRPr lang="en-US" dirty="0"/>
          </a:p>
          <a:p>
            <a:pPr marL="0" indent="0">
              <a:buNone/>
            </a:pPr>
            <a:endParaRPr lang="en-US" dirty="0" smtClean="0"/>
          </a:p>
          <a:p>
            <a:pPr marL="0" indent="0">
              <a:buNone/>
            </a:pPr>
            <a:r>
              <a:rPr lang="en-US" dirty="0" smtClean="0"/>
              <a:t>New approaches applied on BMI --- &gt; CHD problem:</a:t>
            </a:r>
            <a:endParaRPr lang="en-US" dirty="0"/>
          </a:p>
          <a:p>
            <a:pPr marL="0" indent="0">
              <a:buNone/>
            </a:pPr>
            <a:r>
              <a:rPr lang="en-US" dirty="0" smtClean="0"/>
              <a:t>Lu </a:t>
            </a:r>
            <a:r>
              <a:rPr lang="en-US" dirty="0"/>
              <a:t>Y, </a:t>
            </a:r>
            <a:r>
              <a:rPr lang="en-US" dirty="0" err="1"/>
              <a:t>Hajifathalian</a:t>
            </a:r>
            <a:r>
              <a:rPr lang="en-US" dirty="0"/>
              <a:t> K, </a:t>
            </a:r>
            <a:r>
              <a:rPr lang="en-US" dirty="0" err="1"/>
              <a:t>Rimm</a:t>
            </a:r>
            <a:r>
              <a:rPr lang="en-US" dirty="0"/>
              <a:t> EB, </a:t>
            </a:r>
            <a:r>
              <a:rPr lang="en-US" dirty="0" err="1"/>
              <a:t>Ezzati</a:t>
            </a:r>
            <a:r>
              <a:rPr lang="en-US" dirty="0"/>
              <a:t> M, </a:t>
            </a:r>
            <a:r>
              <a:rPr lang="en-US" dirty="0" err="1"/>
              <a:t>Danaei</a:t>
            </a:r>
            <a:r>
              <a:rPr lang="en-US" dirty="0"/>
              <a:t> G. Mediators of the effect </a:t>
            </a:r>
            <a:r>
              <a:rPr lang="en-US" dirty="0" smtClean="0"/>
              <a:t>of body </a:t>
            </a:r>
            <a:r>
              <a:rPr lang="en-US" dirty="0"/>
              <a:t>mass index on coronary heart disease: decomposing direct and </a:t>
            </a:r>
            <a:r>
              <a:rPr lang="en-US" dirty="0" smtClean="0"/>
              <a:t>indirect effects</a:t>
            </a:r>
            <a:r>
              <a:rPr lang="en-US" dirty="0"/>
              <a:t>. Epidemiology. 2015 Mar;26(2):153-62.</a:t>
            </a: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450</a:t>
            </a:fld>
            <a:endParaRPr lang="de-DE"/>
          </a:p>
        </p:txBody>
      </p:sp>
    </p:spTree>
    <p:extLst>
      <p:ext uri="{BB962C8B-B14F-4D97-AF65-F5344CB8AC3E}">
        <p14:creationId xmlns:p14="http://schemas.microsoft.com/office/powerpoint/2010/main" val="3634380749"/>
      </p:ext>
    </p:extLst>
  </p:cSld>
  <p:clrMapOvr>
    <a:masterClrMapping/>
  </p:clrMapOvr>
  <p:timing>
    <p:tnLst>
      <p:par>
        <p:cTn id="1" dur="indefinite" restart="never" nodeType="tmRoot"/>
      </p:par>
    </p:tnLst>
  </p:timing>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re 1"/>
          <p:cNvSpPr>
            <a:spLocks noGrp="1"/>
          </p:cNvSpPr>
          <p:nvPr>
            <p:ph type="ctrTitle" idx="4294967295"/>
          </p:nvPr>
        </p:nvSpPr>
        <p:spPr>
          <a:xfrm>
            <a:off x="0" y="1295400"/>
            <a:ext cx="7162800" cy="1470025"/>
          </a:xfrm>
        </p:spPr>
        <p:txBody>
          <a:bodyPr>
            <a:normAutofit fontScale="90000"/>
          </a:bodyPr>
          <a:lstStyle/>
          <a:p>
            <a:pPr eaLnBrk="1" hangingPunct="1"/>
            <a:r>
              <a:rPr lang="en-GB" sz="3600" dirty="0"/>
              <a:t>Do risk factors explain the </a:t>
            </a:r>
            <a:r>
              <a:rPr lang="en-GB" sz="3600" dirty="0" smtClean="0"/>
              <a:t/>
            </a:r>
            <a:br>
              <a:rPr lang="en-GB" sz="3600" dirty="0" smtClean="0"/>
            </a:br>
            <a:r>
              <a:rPr lang="en-GB" sz="3600" dirty="0" smtClean="0"/>
              <a:t>sex/gender </a:t>
            </a:r>
            <a:r>
              <a:rPr lang="en-GB" sz="3600" dirty="0"/>
              <a:t>gap in mortality </a:t>
            </a:r>
            <a:r>
              <a:rPr lang="en-GB" sz="3600" dirty="0" smtClean="0"/>
              <a:t/>
            </a:r>
            <a:br>
              <a:rPr lang="en-GB" sz="3600" dirty="0" smtClean="0"/>
            </a:br>
            <a:r>
              <a:rPr lang="en-GB" sz="3600" dirty="0" smtClean="0"/>
              <a:t>from </a:t>
            </a:r>
            <a:r>
              <a:rPr lang="en-GB" sz="3600" dirty="0"/>
              <a:t>coronary heart disease?</a:t>
            </a:r>
            <a:endParaRPr lang="fr-FR" sz="3600" dirty="0"/>
          </a:p>
        </p:txBody>
      </p:sp>
      <p:sp>
        <p:nvSpPr>
          <p:cNvPr id="3" name="Sous-titre 2"/>
          <p:cNvSpPr>
            <a:spLocks noGrp="1"/>
          </p:cNvSpPr>
          <p:nvPr>
            <p:ph type="subTitle" idx="4294967295"/>
          </p:nvPr>
        </p:nvSpPr>
        <p:spPr>
          <a:xfrm>
            <a:off x="733425" y="3248025"/>
            <a:ext cx="8410575" cy="2514600"/>
          </a:xfrm>
        </p:spPr>
        <p:txBody>
          <a:bodyPr rtlCol="0">
            <a:noAutofit/>
          </a:bodyPr>
          <a:lstStyle/>
          <a:p>
            <a:pPr marL="0" indent="0" eaLnBrk="1" fontAlgn="auto" hangingPunct="1">
              <a:spcAft>
                <a:spcPts val="0"/>
              </a:spcAft>
              <a:buNone/>
              <a:defRPr/>
            </a:pPr>
            <a:r>
              <a:rPr lang="en-GB" sz="2000" dirty="0">
                <a:solidFill>
                  <a:schemeClr val="tx1"/>
                </a:solidFill>
                <a:latin typeface="+mj-lt"/>
              </a:rPr>
              <a:t>Josef </a:t>
            </a:r>
            <a:r>
              <a:rPr lang="en-GB" sz="2000" dirty="0" smtClean="0">
                <a:solidFill>
                  <a:schemeClr val="tx1"/>
                </a:solidFill>
                <a:latin typeface="+mj-lt"/>
              </a:rPr>
              <a:t>Fritz, </a:t>
            </a:r>
            <a:r>
              <a:rPr lang="en-GB" sz="2000" dirty="0">
                <a:solidFill>
                  <a:schemeClr val="tx1"/>
                </a:solidFill>
                <a:latin typeface="+mj-lt"/>
              </a:rPr>
              <a:t>Michael </a:t>
            </a:r>
            <a:r>
              <a:rPr lang="en-GB" sz="2000" dirty="0" err="1" smtClean="0">
                <a:solidFill>
                  <a:schemeClr val="tx1"/>
                </a:solidFill>
                <a:latin typeface="+mj-lt"/>
              </a:rPr>
              <a:t>Edlinger</a:t>
            </a:r>
            <a:r>
              <a:rPr lang="en-GB" sz="2000" dirty="0" smtClean="0">
                <a:solidFill>
                  <a:schemeClr val="tx1"/>
                </a:solidFill>
                <a:latin typeface="+mj-lt"/>
              </a:rPr>
              <a:t>, </a:t>
            </a:r>
            <a:r>
              <a:rPr lang="en-GB" sz="2000" dirty="0">
                <a:solidFill>
                  <a:schemeClr val="tx1"/>
                </a:solidFill>
                <a:latin typeface="+mj-lt"/>
              </a:rPr>
              <a:t>Cecily </a:t>
            </a:r>
            <a:r>
              <a:rPr lang="en-GB" sz="2000" dirty="0" smtClean="0">
                <a:solidFill>
                  <a:schemeClr val="tx1"/>
                </a:solidFill>
                <a:latin typeface="+mj-lt"/>
              </a:rPr>
              <a:t>Kelleher, </a:t>
            </a:r>
            <a:r>
              <a:rPr lang="en-GB" sz="2000" dirty="0">
                <a:solidFill>
                  <a:schemeClr val="tx1"/>
                </a:solidFill>
                <a:latin typeface="+mj-lt"/>
              </a:rPr>
              <a:t>Susanne </a:t>
            </a:r>
            <a:r>
              <a:rPr lang="en-GB" sz="2000" dirty="0" err="1" smtClean="0">
                <a:solidFill>
                  <a:schemeClr val="tx1"/>
                </a:solidFill>
                <a:latin typeface="+mj-lt"/>
              </a:rPr>
              <a:t>Strohmaier</a:t>
            </a:r>
            <a:r>
              <a:rPr lang="en-GB" sz="2000" dirty="0" smtClean="0">
                <a:solidFill>
                  <a:schemeClr val="tx1"/>
                </a:solidFill>
                <a:latin typeface="+mj-lt"/>
              </a:rPr>
              <a:t>, </a:t>
            </a:r>
            <a:r>
              <a:rPr lang="en-GB" sz="2000" dirty="0">
                <a:solidFill>
                  <a:schemeClr val="tx1"/>
                </a:solidFill>
                <a:latin typeface="+mj-lt"/>
              </a:rPr>
              <a:t>Gabriele </a:t>
            </a:r>
            <a:r>
              <a:rPr lang="en-GB" sz="2000" dirty="0" smtClean="0">
                <a:solidFill>
                  <a:schemeClr val="tx1"/>
                </a:solidFill>
                <a:latin typeface="+mj-lt"/>
              </a:rPr>
              <a:t>Nagel, </a:t>
            </a:r>
            <a:r>
              <a:rPr lang="en-GB" sz="2000" dirty="0">
                <a:solidFill>
                  <a:schemeClr val="tx1"/>
                </a:solidFill>
                <a:latin typeface="+mj-lt"/>
              </a:rPr>
              <a:t>Hans </a:t>
            </a:r>
            <a:r>
              <a:rPr lang="en-GB" sz="2000" dirty="0" err="1" smtClean="0">
                <a:solidFill>
                  <a:schemeClr val="tx1"/>
                </a:solidFill>
                <a:latin typeface="+mj-lt"/>
              </a:rPr>
              <a:t>Concin</a:t>
            </a:r>
            <a:r>
              <a:rPr lang="en-GB" sz="2000" dirty="0" smtClean="0">
                <a:solidFill>
                  <a:schemeClr val="tx1"/>
                </a:solidFill>
                <a:latin typeface="+mj-lt"/>
              </a:rPr>
              <a:t>, </a:t>
            </a:r>
            <a:r>
              <a:rPr lang="en-GB" sz="2000" dirty="0" err="1">
                <a:solidFill>
                  <a:schemeClr val="tx1"/>
                </a:solidFill>
                <a:latin typeface="+mj-lt"/>
              </a:rPr>
              <a:t>Elfriede</a:t>
            </a:r>
            <a:r>
              <a:rPr lang="en-GB" sz="2000" dirty="0">
                <a:solidFill>
                  <a:schemeClr val="tx1"/>
                </a:solidFill>
                <a:latin typeface="+mj-lt"/>
              </a:rPr>
              <a:t> </a:t>
            </a:r>
            <a:r>
              <a:rPr lang="en-GB" sz="2000" dirty="0" err="1" smtClean="0">
                <a:solidFill>
                  <a:schemeClr val="tx1"/>
                </a:solidFill>
                <a:latin typeface="+mj-lt"/>
              </a:rPr>
              <a:t>Ruttmann</a:t>
            </a:r>
            <a:r>
              <a:rPr lang="en-GB" sz="2000" dirty="0" smtClean="0">
                <a:solidFill>
                  <a:schemeClr val="tx1"/>
                </a:solidFill>
                <a:latin typeface="+mj-lt"/>
              </a:rPr>
              <a:t>, </a:t>
            </a:r>
            <a:r>
              <a:rPr lang="en-GB" sz="2000" dirty="0" err="1">
                <a:solidFill>
                  <a:schemeClr val="tx1"/>
                </a:solidFill>
                <a:latin typeface="+mj-lt"/>
              </a:rPr>
              <a:t>Margarethe</a:t>
            </a:r>
            <a:r>
              <a:rPr lang="en-GB" sz="2000" dirty="0">
                <a:solidFill>
                  <a:schemeClr val="tx1"/>
                </a:solidFill>
                <a:latin typeface="+mj-lt"/>
              </a:rPr>
              <a:t> </a:t>
            </a:r>
            <a:r>
              <a:rPr lang="en-GB" sz="2000" dirty="0" err="1" smtClean="0">
                <a:solidFill>
                  <a:schemeClr val="tx1"/>
                </a:solidFill>
                <a:latin typeface="+mj-lt"/>
              </a:rPr>
              <a:t>Hochleitner</a:t>
            </a:r>
            <a:r>
              <a:rPr lang="en-GB" sz="2000" dirty="0" smtClean="0">
                <a:solidFill>
                  <a:schemeClr val="tx1"/>
                </a:solidFill>
                <a:latin typeface="+mj-lt"/>
              </a:rPr>
              <a:t>, </a:t>
            </a:r>
            <a:r>
              <a:rPr lang="en-GB" sz="2000" u="sng" dirty="0">
                <a:solidFill>
                  <a:schemeClr val="tx1"/>
                </a:solidFill>
                <a:latin typeface="+mj-lt"/>
              </a:rPr>
              <a:t>Hanno </a:t>
            </a:r>
            <a:r>
              <a:rPr lang="en-GB" sz="2000" u="sng" dirty="0" smtClean="0">
                <a:solidFill>
                  <a:schemeClr val="tx1"/>
                </a:solidFill>
                <a:latin typeface="+mj-lt"/>
              </a:rPr>
              <a:t>Ulmer</a:t>
            </a:r>
          </a:p>
          <a:p>
            <a:pPr eaLnBrk="1" fontAlgn="auto" hangingPunct="1">
              <a:spcAft>
                <a:spcPts val="0"/>
              </a:spcAft>
              <a:defRPr/>
            </a:pPr>
            <a:endParaRPr lang="en-GB" sz="2000" u="sng" baseline="30000" dirty="0" smtClean="0">
              <a:solidFill>
                <a:schemeClr val="tx1"/>
              </a:solidFill>
              <a:latin typeface="+mj-lt"/>
            </a:endParaRPr>
          </a:p>
          <a:p>
            <a:pPr eaLnBrk="1" fontAlgn="auto" hangingPunct="1">
              <a:spcAft>
                <a:spcPts val="0"/>
              </a:spcAft>
              <a:defRPr/>
            </a:pPr>
            <a:endParaRPr lang="en-GB" sz="2000" u="sng" baseline="30000" dirty="0" smtClean="0">
              <a:solidFill>
                <a:schemeClr val="tx1"/>
              </a:solidFill>
              <a:latin typeface="+mj-lt"/>
            </a:endParaRPr>
          </a:p>
          <a:p>
            <a:pPr marL="0" indent="0" eaLnBrk="1" fontAlgn="auto" hangingPunct="1">
              <a:spcAft>
                <a:spcPts val="0"/>
              </a:spcAft>
              <a:buNone/>
              <a:defRPr/>
            </a:pPr>
            <a:r>
              <a:rPr lang="en-GB" sz="2000" dirty="0" smtClean="0">
                <a:solidFill>
                  <a:schemeClr val="tx1"/>
                </a:solidFill>
              </a:rPr>
              <a:t>Medical University of Innsbruck, Austria, University College Dublin, Ireland</a:t>
            </a:r>
          </a:p>
          <a:p>
            <a:pPr marL="0" indent="0" eaLnBrk="1" fontAlgn="auto" hangingPunct="1">
              <a:spcAft>
                <a:spcPts val="0"/>
              </a:spcAft>
              <a:buNone/>
              <a:defRPr/>
            </a:pPr>
            <a:r>
              <a:rPr lang="en-GB" sz="2000" dirty="0" smtClean="0">
                <a:solidFill>
                  <a:schemeClr val="tx1"/>
                </a:solidFill>
              </a:rPr>
              <a:t>University of Oslo, Norway, University of Ulm, Germany</a:t>
            </a:r>
          </a:p>
          <a:p>
            <a:pPr marL="0" indent="0" eaLnBrk="1" fontAlgn="auto" hangingPunct="1">
              <a:spcAft>
                <a:spcPts val="0"/>
              </a:spcAft>
              <a:buNone/>
              <a:defRPr/>
            </a:pPr>
            <a:r>
              <a:rPr lang="en-GB" sz="2000" dirty="0" smtClean="0">
                <a:solidFill>
                  <a:schemeClr val="tx1"/>
                </a:solidFill>
              </a:rPr>
              <a:t>Agency for Preventive and Social Medicine, </a:t>
            </a:r>
            <a:r>
              <a:rPr lang="en-GB" sz="2000" dirty="0" err="1" smtClean="0">
                <a:solidFill>
                  <a:schemeClr val="tx1"/>
                </a:solidFill>
              </a:rPr>
              <a:t>Bregenz</a:t>
            </a:r>
            <a:r>
              <a:rPr lang="en-GB" sz="2000" dirty="0" smtClean="0">
                <a:solidFill>
                  <a:schemeClr val="tx1"/>
                </a:solidFill>
              </a:rPr>
              <a:t>, Austria</a:t>
            </a:r>
          </a:p>
          <a:p>
            <a:pPr eaLnBrk="1" fontAlgn="auto" hangingPunct="1">
              <a:spcAft>
                <a:spcPts val="0"/>
              </a:spcAft>
              <a:defRPr/>
            </a:pPr>
            <a:endParaRPr lang="en-GB" sz="2000" dirty="0" smtClean="0">
              <a:solidFill>
                <a:schemeClr val="tx1"/>
              </a:solidFill>
            </a:endParaRPr>
          </a:p>
        </p:txBody>
      </p:sp>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7675" y="141287"/>
            <a:ext cx="994939" cy="1049337"/>
          </a:xfrm>
          <a:prstGeom prst="rect">
            <a:avLst/>
          </a:prstGeom>
        </p:spPr>
      </p:pic>
      <p:sp>
        <p:nvSpPr>
          <p:cNvPr id="6" name="Foliennummernplatzhalter 5"/>
          <p:cNvSpPr>
            <a:spLocks noGrp="1"/>
          </p:cNvSpPr>
          <p:nvPr>
            <p:ph type="sldNum" sz="quarter" idx="12"/>
          </p:nvPr>
        </p:nvSpPr>
        <p:spPr>
          <a:xfrm>
            <a:off x="6553200" y="6356350"/>
            <a:ext cx="2133600" cy="365125"/>
          </a:xfrm>
        </p:spPr>
        <p:txBody>
          <a:bodyPr/>
          <a:lstStyle/>
          <a:p>
            <a:fld id="{AEFC6B19-FFD8-4B0B-8A0C-BF244AADEDF9}" type="slidenum">
              <a:rPr lang="de-DE" altLang="de-DE"/>
              <a:pPr/>
              <a:t>451</a:t>
            </a:fld>
            <a:endParaRPr lang="de-DE" altLang="de-DE" dirty="0"/>
          </a:p>
        </p:txBody>
      </p:sp>
    </p:spTree>
    <p:extLst>
      <p:ext uri="{BB962C8B-B14F-4D97-AF65-F5344CB8AC3E}">
        <p14:creationId xmlns:p14="http://schemas.microsoft.com/office/powerpoint/2010/main" val="3138498700"/>
      </p:ext>
    </p:extLst>
  </p:cSld>
  <p:clrMapOvr>
    <a:masterClrMapping/>
  </p:clrMapOvr>
  <p:timing>
    <p:tnLst>
      <p:par>
        <p:cTn id="1" dur="indefinite" restart="never" nodeType="tmRoot"/>
      </p:par>
    </p:tnLst>
  </p:timing>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0" y="274638"/>
            <a:ext cx="6186488" cy="1143000"/>
          </a:xfrm>
        </p:spPr>
        <p:txBody>
          <a:bodyPr/>
          <a:lstStyle/>
          <a:p>
            <a:r>
              <a:rPr lang="de-DE" sz="3600" dirty="0" err="1" smtClean="0"/>
              <a:t>Purpose</a:t>
            </a:r>
            <a:endParaRPr lang="de-DE" sz="3600" dirty="0"/>
          </a:p>
        </p:txBody>
      </p:sp>
      <p:sp>
        <p:nvSpPr>
          <p:cNvPr id="3" name="Inhaltsplatzhalter 2"/>
          <p:cNvSpPr>
            <a:spLocks noGrp="1"/>
          </p:cNvSpPr>
          <p:nvPr>
            <p:ph idx="4294967295"/>
          </p:nvPr>
        </p:nvSpPr>
        <p:spPr>
          <a:xfrm>
            <a:off x="467544" y="1484784"/>
            <a:ext cx="8229600" cy="4525962"/>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p:spPr>
        <p:txBody>
          <a:bodyPr>
            <a:normAutofit lnSpcReduction="10000"/>
          </a:bodyPr>
          <a:lstStyle/>
          <a:p>
            <a:r>
              <a:rPr lang="de-DE" sz="2400" dirty="0" smtClean="0"/>
              <a:t>Age </a:t>
            </a:r>
            <a:r>
              <a:rPr lang="de-DE" sz="2400" dirty="0" err="1" smtClean="0"/>
              <a:t>and</a:t>
            </a:r>
            <a:r>
              <a:rPr lang="de-DE" sz="2400" dirty="0" smtClean="0"/>
              <a:t> </a:t>
            </a:r>
            <a:r>
              <a:rPr lang="de-DE" sz="2400" dirty="0" err="1" smtClean="0"/>
              <a:t>sex</a:t>
            </a:r>
            <a:r>
              <a:rPr lang="de-DE" sz="2400" dirty="0" smtClean="0"/>
              <a:t> </a:t>
            </a:r>
            <a:r>
              <a:rPr lang="de-DE" sz="2400" dirty="0" err="1" smtClean="0"/>
              <a:t>are</a:t>
            </a:r>
            <a:r>
              <a:rPr lang="de-DE" sz="2400" dirty="0" smtClean="0"/>
              <a:t> </a:t>
            </a:r>
            <a:r>
              <a:rPr lang="de-DE" sz="2400" dirty="0" err="1" smtClean="0"/>
              <a:t>the</a:t>
            </a:r>
            <a:r>
              <a:rPr lang="de-DE" sz="2400" dirty="0" smtClean="0"/>
              <a:t> </a:t>
            </a:r>
            <a:r>
              <a:rPr lang="de-DE" sz="2400" dirty="0" err="1" smtClean="0"/>
              <a:t>strongest</a:t>
            </a:r>
            <a:r>
              <a:rPr lang="de-DE" sz="2400" dirty="0" smtClean="0"/>
              <a:t> </a:t>
            </a:r>
            <a:r>
              <a:rPr lang="de-DE" sz="2400" dirty="0" err="1" smtClean="0"/>
              <a:t>predictors</a:t>
            </a:r>
            <a:r>
              <a:rPr lang="de-DE" sz="2400" dirty="0" smtClean="0"/>
              <a:t> </a:t>
            </a:r>
            <a:r>
              <a:rPr lang="de-DE" sz="2400" dirty="0" err="1" smtClean="0"/>
              <a:t>of</a:t>
            </a:r>
            <a:r>
              <a:rPr lang="de-DE" sz="2400" dirty="0" smtClean="0"/>
              <a:t> </a:t>
            </a:r>
            <a:br>
              <a:rPr lang="de-DE" sz="2400" dirty="0" smtClean="0"/>
            </a:br>
            <a:r>
              <a:rPr lang="de-DE" sz="2400" dirty="0" err="1" smtClean="0"/>
              <a:t>coronary</a:t>
            </a:r>
            <a:r>
              <a:rPr lang="de-DE" sz="2400" dirty="0" smtClean="0"/>
              <a:t> </a:t>
            </a:r>
            <a:r>
              <a:rPr lang="de-DE" sz="2400" dirty="0" err="1" smtClean="0"/>
              <a:t>heart</a:t>
            </a:r>
            <a:r>
              <a:rPr lang="de-DE" sz="2400" dirty="0" smtClean="0"/>
              <a:t> </a:t>
            </a:r>
            <a:r>
              <a:rPr lang="de-DE" sz="2400" dirty="0" err="1" smtClean="0"/>
              <a:t>disease</a:t>
            </a:r>
            <a:r>
              <a:rPr lang="de-DE" sz="2400" dirty="0" smtClean="0"/>
              <a:t> </a:t>
            </a:r>
            <a:r>
              <a:rPr lang="de-DE" sz="2400" dirty="0" err="1" smtClean="0"/>
              <a:t>mortality</a:t>
            </a:r>
            <a:endParaRPr lang="de-DE" sz="2400" dirty="0" smtClean="0"/>
          </a:p>
          <a:p>
            <a:r>
              <a:rPr lang="de-DE" sz="2400" dirty="0" err="1"/>
              <a:t>P</a:t>
            </a:r>
            <a:r>
              <a:rPr lang="de-DE" sz="2400" dirty="0" err="1" smtClean="0"/>
              <a:t>remature</a:t>
            </a:r>
            <a:r>
              <a:rPr lang="de-DE" sz="2400" dirty="0" smtClean="0"/>
              <a:t> CHD (I20-I25) </a:t>
            </a:r>
            <a:r>
              <a:rPr lang="de-DE" sz="2400" dirty="0" err="1" smtClean="0"/>
              <a:t>deaths</a:t>
            </a:r>
            <a:r>
              <a:rPr lang="de-DE" sz="2400" dirty="0" smtClean="0"/>
              <a:t> – </a:t>
            </a:r>
            <a:r>
              <a:rPr lang="de-DE" sz="2400" dirty="0" err="1" smtClean="0"/>
              <a:t>before</a:t>
            </a:r>
            <a:r>
              <a:rPr lang="de-DE" sz="2400" dirty="0" smtClean="0"/>
              <a:t> </a:t>
            </a:r>
            <a:r>
              <a:rPr lang="de-DE" sz="2400" dirty="0" err="1" smtClean="0"/>
              <a:t>age</a:t>
            </a:r>
            <a:r>
              <a:rPr lang="de-DE" sz="2400" dirty="0"/>
              <a:t> </a:t>
            </a:r>
            <a:r>
              <a:rPr lang="de-DE" sz="2400" dirty="0" smtClean="0"/>
              <a:t>65 - in Europe:</a:t>
            </a:r>
            <a:br>
              <a:rPr lang="de-DE" sz="2400" dirty="0" smtClean="0"/>
            </a:br>
            <a:r>
              <a:rPr lang="de-DE" sz="2400" dirty="0" smtClean="0"/>
              <a:t>330,000 </a:t>
            </a:r>
            <a:r>
              <a:rPr lang="de-DE" sz="2400" dirty="0" err="1" smtClean="0"/>
              <a:t>death</a:t>
            </a:r>
            <a:r>
              <a:rPr lang="de-DE" sz="2400" dirty="0" smtClean="0"/>
              <a:t> </a:t>
            </a:r>
            <a:r>
              <a:rPr lang="de-DE" sz="2400" dirty="0" err="1" smtClean="0"/>
              <a:t>cases</a:t>
            </a:r>
            <a:r>
              <a:rPr lang="de-DE" sz="2400" dirty="0" smtClean="0"/>
              <a:t>, </a:t>
            </a:r>
            <a:r>
              <a:rPr lang="de-DE" sz="2400" dirty="0" err="1" smtClean="0"/>
              <a:t>of</a:t>
            </a:r>
            <a:r>
              <a:rPr lang="de-DE" sz="2400" dirty="0" smtClean="0"/>
              <a:t> </a:t>
            </a:r>
            <a:r>
              <a:rPr lang="de-DE" sz="2400" dirty="0" err="1" smtClean="0"/>
              <a:t>which</a:t>
            </a:r>
            <a:r>
              <a:rPr lang="de-DE" sz="2400" dirty="0" smtClean="0"/>
              <a:t> 77% in </a:t>
            </a:r>
            <a:r>
              <a:rPr lang="de-DE" sz="2400" dirty="0" err="1" smtClean="0"/>
              <a:t>males</a:t>
            </a:r>
            <a:r>
              <a:rPr lang="de-DE" sz="2400" dirty="0" smtClean="0"/>
              <a:t>, 23% in </a:t>
            </a:r>
            <a:r>
              <a:rPr lang="de-DE" sz="2400" dirty="0" err="1" smtClean="0"/>
              <a:t>females</a:t>
            </a:r>
            <a:r>
              <a:rPr lang="de-DE" sz="2400" dirty="0" smtClean="0"/>
              <a:t/>
            </a:r>
            <a:br>
              <a:rPr lang="de-DE" sz="2400" dirty="0" smtClean="0"/>
            </a:br>
            <a:r>
              <a:rPr lang="de-DE" sz="1800" dirty="0" smtClean="0"/>
              <a:t>(Nichols et al, </a:t>
            </a:r>
            <a:r>
              <a:rPr lang="de-DE" sz="1800" dirty="0" err="1" smtClean="0"/>
              <a:t>Eur</a:t>
            </a:r>
            <a:r>
              <a:rPr lang="de-DE" sz="1800" dirty="0" smtClean="0"/>
              <a:t> Heart J 2014)</a:t>
            </a:r>
          </a:p>
          <a:p>
            <a:r>
              <a:rPr lang="de-DE" sz="2400" dirty="0" err="1" smtClean="0"/>
              <a:t>Aim</a:t>
            </a:r>
            <a:r>
              <a:rPr lang="de-DE" sz="2400" dirty="0" smtClean="0"/>
              <a:t> </a:t>
            </a:r>
            <a:r>
              <a:rPr lang="de-DE" sz="2400" dirty="0" err="1" smtClean="0"/>
              <a:t>of</a:t>
            </a:r>
            <a:r>
              <a:rPr lang="de-DE" sz="2400" dirty="0" smtClean="0"/>
              <a:t> </a:t>
            </a:r>
            <a:r>
              <a:rPr lang="de-DE" sz="2400" dirty="0" err="1" smtClean="0"/>
              <a:t>study</a:t>
            </a:r>
            <a:r>
              <a:rPr lang="de-DE" sz="2400" dirty="0" smtClean="0"/>
              <a:t>:</a:t>
            </a:r>
            <a:br>
              <a:rPr lang="de-DE" sz="2400" dirty="0" smtClean="0"/>
            </a:br>
            <a:r>
              <a:rPr lang="de-DE" sz="2400" dirty="0" err="1" smtClean="0"/>
              <a:t>to</a:t>
            </a:r>
            <a:r>
              <a:rPr lang="de-DE" sz="2400" dirty="0" smtClean="0"/>
              <a:t> </a:t>
            </a:r>
            <a:r>
              <a:rPr lang="de-DE" sz="2400" dirty="0" err="1" smtClean="0"/>
              <a:t>estimate</a:t>
            </a:r>
            <a:r>
              <a:rPr lang="de-DE" sz="2400" dirty="0" smtClean="0"/>
              <a:t>, </a:t>
            </a:r>
            <a:r>
              <a:rPr lang="de-DE" sz="2400" dirty="0" err="1" smtClean="0"/>
              <a:t>how</a:t>
            </a:r>
            <a:r>
              <a:rPr lang="de-DE" sz="2400" dirty="0" smtClean="0"/>
              <a:t> </a:t>
            </a:r>
            <a:r>
              <a:rPr lang="de-DE" sz="2400" dirty="0" err="1" smtClean="0"/>
              <a:t>much</a:t>
            </a:r>
            <a:r>
              <a:rPr lang="de-DE" sz="2400" dirty="0" smtClean="0"/>
              <a:t> </a:t>
            </a:r>
            <a:r>
              <a:rPr lang="de-DE" sz="2400" dirty="0" err="1" smtClean="0"/>
              <a:t>of</a:t>
            </a:r>
            <a:r>
              <a:rPr lang="de-DE" sz="2400" dirty="0" smtClean="0"/>
              <a:t> </a:t>
            </a:r>
            <a:r>
              <a:rPr lang="de-DE" sz="2400" dirty="0" err="1" smtClean="0"/>
              <a:t>this</a:t>
            </a:r>
            <a:r>
              <a:rPr lang="de-DE" sz="2400" dirty="0" smtClean="0"/>
              <a:t> large </a:t>
            </a:r>
            <a:r>
              <a:rPr lang="de-DE" sz="2400" dirty="0" err="1" smtClean="0"/>
              <a:t>sex</a:t>
            </a:r>
            <a:r>
              <a:rPr lang="de-DE" sz="2400" dirty="0" smtClean="0"/>
              <a:t> </a:t>
            </a:r>
            <a:r>
              <a:rPr lang="de-DE" sz="2400" dirty="0" err="1" smtClean="0"/>
              <a:t>difference</a:t>
            </a:r>
            <a:r>
              <a:rPr lang="de-DE" sz="2400" dirty="0" smtClean="0"/>
              <a:t> </a:t>
            </a:r>
            <a:r>
              <a:rPr lang="de-DE" sz="2400" dirty="0" err="1" smtClean="0"/>
              <a:t>is</a:t>
            </a:r>
            <a:r>
              <a:rPr lang="de-DE" sz="2400" dirty="0" smtClean="0"/>
              <a:t> </a:t>
            </a:r>
            <a:r>
              <a:rPr lang="de-DE" sz="2400" dirty="0" err="1" smtClean="0"/>
              <a:t>explained</a:t>
            </a:r>
            <a:r>
              <a:rPr lang="de-DE" sz="2400" dirty="0" smtClean="0"/>
              <a:t/>
            </a:r>
            <a:br>
              <a:rPr lang="de-DE" sz="2400" dirty="0" smtClean="0"/>
            </a:br>
            <a:r>
              <a:rPr lang="de-DE" sz="2400" dirty="0" err="1" smtClean="0"/>
              <a:t>by</a:t>
            </a:r>
            <a:r>
              <a:rPr lang="de-DE" sz="2400" dirty="0" smtClean="0"/>
              <a:t> </a:t>
            </a:r>
            <a:r>
              <a:rPr lang="de-DE" sz="2400" dirty="0" err="1" smtClean="0"/>
              <a:t>the</a:t>
            </a:r>
            <a:r>
              <a:rPr lang="de-DE" sz="2400" dirty="0" smtClean="0"/>
              <a:t> </a:t>
            </a:r>
            <a:r>
              <a:rPr lang="de-DE" sz="2400" dirty="0" err="1" smtClean="0"/>
              <a:t>major</a:t>
            </a:r>
            <a:r>
              <a:rPr lang="de-DE" sz="2400" dirty="0" smtClean="0"/>
              <a:t> </a:t>
            </a:r>
            <a:r>
              <a:rPr lang="de-DE" sz="2400" dirty="0" err="1" smtClean="0"/>
              <a:t>risk</a:t>
            </a:r>
            <a:r>
              <a:rPr lang="de-DE" sz="2400" dirty="0" smtClean="0"/>
              <a:t> </a:t>
            </a:r>
            <a:r>
              <a:rPr lang="de-DE" sz="2400" dirty="0" err="1" smtClean="0"/>
              <a:t>factors</a:t>
            </a:r>
            <a:r>
              <a:rPr lang="de-DE" sz="2400" dirty="0" smtClean="0"/>
              <a:t> (RFs): </a:t>
            </a:r>
            <a:br>
              <a:rPr lang="de-DE" sz="2400" dirty="0" smtClean="0"/>
            </a:br>
            <a:r>
              <a:rPr lang="de-DE" sz="2400" dirty="0" smtClean="0"/>
              <a:t>- </a:t>
            </a:r>
            <a:r>
              <a:rPr lang="de-DE" sz="2400" dirty="0" err="1" smtClean="0"/>
              <a:t>systolic</a:t>
            </a:r>
            <a:r>
              <a:rPr lang="de-DE" sz="2400" dirty="0" smtClean="0"/>
              <a:t> </a:t>
            </a:r>
            <a:r>
              <a:rPr lang="de-DE" sz="2400" dirty="0" err="1" smtClean="0"/>
              <a:t>blood</a:t>
            </a:r>
            <a:r>
              <a:rPr lang="de-DE" sz="2400" dirty="0" smtClean="0"/>
              <a:t> </a:t>
            </a:r>
            <a:r>
              <a:rPr lang="de-DE" sz="2400" dirty="0" err="1" smtClean="0"/>
              <a:t>pressure</a:t>
            </a:r>
            <a:r>
              <a:rPr lang="de-DE" sz="2400" dirty="0" smtClean="0"/>
              <a:t/>
            </a:r>
            <a:br>
              <a:rPr lang="de-DE" sz="2400" dirty="0" smtClean="0"/>
            </a:br>
            <a:r>
              <a:rPr lang="de-DE" sz="2400" dirty="0" smtClean="0"/>
              <a:t>- total </a:t>
            </a:r>
            <a:r>
              <a:rPr lang="de-DE" sz="2400" dirty="0" err="1" smtClean="0"/>
              <a:t>cholesterol</a:t>
            </a:r>
            <a:r>
              <a:rPr lang="de-DE" sz="2400" dirty="0" smtClean="0"/>
              <a:t/>
            </a:r>
            <a:br>
              <a:rPr lang="de-DE" sz="2400" dirty="0" smtClean="0"/>
            </a:br>
            <a:r>
              <a:rPr lang="de-DE" sz="2400" dirty="0" smtClean="0"/>
              <a:t>- </a:t>
            </a:r>
            <a:r>
              <a:rPr lang="de-DE" sz="2400" dirty="0" err="1" smtClean="0"/>
              <a:t>fasting</a:t>
            </a:r>
            <a:r>
              <a:rPr lang="de-DE" sz="2400" dirty="0" smtClean="0"/>
              <a:t> </a:t>
            </a:r>
            <a:r>
              <a:rPr lang="de-DE" sz="2400" dirty="0" err="1" smtClean="0"/>
              <a:t>glucose</a:t>
            </a:r>
            <a:r>
              <a:rPr lang="de-DE" sz="2400" dirty="0" smtClean="0"/>
              <a:t/>
            </a:r>
            <a:br>
              <a:rPr lang="de-DE" sz="2400" dirty="0" smtClean="0"/>
            </a:br>
            <a:r>
              <a:rPr lang="de-DE" sz="2400" dirty="0" smtClean="0"/>
              <a:t>- </a:t>
            </a:r>
            <a:r>
              <a:rPr lang="de-DE" sz="2400" dirty="0" err="1" smtClean="0"/>
              <a:t>smoking</a:t>
            </a:r>
            <a:endParaRPr lang="de-DE" sz="2400" dirty="0" smtClean="0"/>
          </a:p>
          <a:p>
            <a:endParaRPr lang="de-DE" sz="2800" dirty="0"/>
          </a:p>
        </p:txBody>
      </p:sp>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7675" y="141287"/>
            <a:ext cx="994939" cy="1049337"/>
          </a:xfrm>
          <a:prstGeom prst="rect">
            <a:avLst/>
          </a:prstGeom>
        </p:spPr>
      </p:pic>
      <p:sp>
        <p:nvSpPr>
          <p:cNvPr id="6" name="Foliennummernplatzhalter 5"/>
          <p:cNvSpPr>
            <a:spLocks noGrp="1"/>
          </p:cNvSpPr>
          <p:nvPr>
            <p:ph type="sldNum" sz="quarter" idx="12"/>
          </p:nvPr>
        </p:nvSpPr>
        <p:spPr>
          <a:xfrm>
            <a:off x="6553200" y="6356350"/>
            <a:ext cx="2133600" cy="365125"/>
          </a:xfrm>
        </p:spPr>
        <p:txBody>
          <a:bodyPr/>
          <a:lstStyle/>
          <a:p>
            <a:fld id="{AEFC6B19-FFD8-4B0B-8A0C-BF244AADEDF9}" type="slidenum">
              <a:rPr lang="de-DE" altLang="de-DE"/>
              <a:pPr/>
              <a:t>452</a:t>
            </a:fld>
            <a:endParaRPr lang="de-DE" altLang="de-DE" dirty="0"/>
          </a:p>
        </p:txBody>
      </p:sp>
    </p:spTree>
    <p:extLst>
      <p:ext uri="{BB962C8B-B14F-4D97-AF65-F5344CB8AC3E}">
        <p14:creationId xmlns:p14="http://schemas.microsoft.com/office/powerpoint/2010/main" val="2669560962"/>
      </p:ext>
    </p:extLst>
  </p:cSld>
  <p:clrMapOvr>
    <a:masterClrMapping/>
  </p:clrMapOvr>
  <p:timing>
    <p:tnLst>
      <p:par>
        <p:cTn id="1" dur="indefinite" restart="never" nodeType="tmRoot"/>
      </p:par>
    </p:tnLst>
  </p:timing>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0" y="274638"/>
            <a:ext cx="6186488" cy="1143000"/>
          </a:xfrm>
        </p:spPr>
        <p:txBody>
          <a:bodyPr/>
          <a:lstStyle/>
          <a:p>
            <a:r>
              <a:rPr lang="de-DE" sz="3600" dirty="0" err="1" smtClean="0"/>
              <a:t>Figure</a:t>
            </a:r>
            <a:r>
              <a:rPr lang="de-DE" sz="3600" dirty="0" smtClean="0"/>
              <a:t> 1. </a:t>
            </a:r>
            <a:r>
              <a:rPr lang="de-DE" sz="3600" dirty="0" err="1" smtClean="0"/>
              <a:t>Underlying</a:t>
            </a:r>
            <a:r>
              <a:rPr lang="de-DE" sz="3600" dirty="0" smtClean="0"/>
              <a:t> </a:t>
            </a:r>
            <a:r>
              <a:rPr lang="de-DE" sz="3600" dirty="0" err="1" smtClean="0"/>
              <a:t>model</a:t>
            </a:r>
            <a:endParaRPr lang="de-DE" sz="3600" dirty="0"/>
          </a:p>
        </p:txBody>
      </p:sp>
      <p:graphicFrame>
        <p:nvGraphicFramePr>
          <p:cNvPr id="7" name="Inhaltsplatzhalter 6"/>
          <p:cNvGraphicFramePr>
            <a:graphicFrameLocks noGrp="1" noChangeAspect="1"/>
          </p:cNvGraphicFramePr>
          <p:nvPr>
            <p:ph idx="4294967295"/>
            <p:extLst>
              <p:ext uri="{D42A27DB-BD31-4B8C-83A1-F6EECF244321}">
                <p14:modId xmlns:p14="http://schemas.microsoft.com/office/powerpoint/2010/main" val="99910531"/>
              </p:ext>
            </p:extLst>
          </p:nvPr>
        </p:nvGraphicFramePr>
        <p:xfrm>
          <a:off x="230188" y="1379538"/>
          <a:ext cx="8913812" cy="3402012"/>
        </p:xfrm>
        <a:graphic>
          <a:graphicData uri="http://schemas.openxmlformats.org/presentationml/2006/ole">
            <mc:AlternateContent xmlns:mc="http://schemas.openxmlformats.org/markup-compatibility/2006">
              <mc:Choice xmlns:v="urn:schemas-microsoft-com:vml" Requires="v">
                <p:oleObj spid="_x0000_s693306" name="Visio" r:id="rId3" imgW="8210672" imgH="3133635" progId="Visio.Drawing.11">
                  <p:embed/>
                </p:oleObj>
              </mc:Choice>
              <mc:Fallback>
                <p:oleObj name="Visio" r:id="rId3" imgW="8210672" imgH="3133635" progId="Visio.Drawing.11">
                  <p:embed/>
                  <p:pic>
                    <p:nvPicPr>
                      <p:cNvPr id="0" name=""/>
                      <p:cNvPicPr/>
                      <p:nvPr/>
                    </p:nvPicPr>
                    <p:blipFill>
                      <a:blip r:embed="rId4"/>
                      <a:stretch>
                        <a:fillRect/>
                      </a:stretch>
                    </p:blipFill>
                    <p:spPr>
                      <a:xfrm>
                        <a:off x="230188" y="1379538"/>
                        <a:ext cx="8913812" cy="3402012"/>
                      </a:xfrm>
                      <a:prstGeom prst="rect">
                        <a:avLst/>
                      </a:prstGeom>
                    </p:spPr>
                  </p:pic>
                </p:oleObj>
              </mc:Fallback>
            </mc:AlternateContent>
          </a:graphicData>
        </a:graphic>
      </p:graphicFrame>
      <p:sp>
        <p:nvSpPr>
          <p:cNvPr id="9" name="Textfeld 2"/>
          <p:cNvSpPr txBox="1"/>
          <p:nvPr/>
        </p:nvSpPr>
        <p:spPr>
          <a:xfrm>
            <a:off x="7047940" y="4020234"/>
            <a:ext cx="1944216" cy="64633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err="1" smtClean="0">
                <a:solidFill>
                  <a:srgbClr val="FF0000"/>
                </a:solidFill>
              </a:rPr>
              <a:t>confounders</a:t>
            </a:r>
            <a:r>
              <a:rPr lang="de-DE" dirty="0" smtClean="0">
                <a:solidFill>
                  <a:srgbClr val="FF0000"/>
                </a:solidFill>
              </a:rPr>
              <a:t> in </a:t>
            </a:r>
            <a:r>
              <a:rPr lang="de-DE" dirty="0" err="1" smtClean="0">
                <a:solidFill>
                  <a:srgbClr val="FF0000"/>
                </a:solidFill>
              </a:rPr>
              <a:t>red</a:t>
            </a:r>
            <a:r>
              <a:rPr lang="de-DE" dirty="0" smtClean="0">
                <a:solidFill>
                  <a:srgbClr val="0070C0"/>
                </a:solidFill>
              </a:rPr>
              <a:t> </a:t>
            </a:r>
            <a:r>
              <a:rPr lang="de-DE" dirty="0" err="1" smtClean="0">
                <a:solidFill>
                  <a:srgbClr val="0070C0"/>
                </a:solidFill>
              </a:rPr>
              <a:t>mediators</a:t>
            </a:r>
            <a:r>
              <a:rPr lang="de-DE" dirty="0" smtClean="0">
                <a:solidFill>
                  <a:srgbClr val="0070C0"/>
                </a:solidFill>
              </a:rPr>
              <a:t> in </a:t>
            </a:r>
            <a:r>
              <a:rPr lang="de-DE" dirty="0" err="1" smtClean="0">
                <a:solidFill>
                  <a:srgbClr val="0070C0"/>
                </a:solidFill>
              </a:rPr>
              <a:t>blue</a:t>
            </a:r>
            <a:r>
              <a:rPr lang="de-DE" dirty="0" smtClean="0">
                <a:solidFill>
                  <a:srgbClr val="0070C0"/>
                </a:solidFill>
              </a:rPr>
              <a:t> </a:t>
            </a:r>
            <a:endParaRPr lang="de-DE" dirty="0">
              <a:solidFill>
                <a:srgbClr val="0070C0"/>
              </a:solidFill>
            </a:endParaRPr>
          </a:p>
        </p:txBody>
      </p:sp>
      <p:sp>
        <p:nvSpPr>
          <p:cNvPr id="10" name="Rechteck 9"/>
          <p:cNvSpPr/>
          <p:nvPr/>
        </p:nvSpPr>
        <p:spPr>
          <a:xfrm>
            <a:off x="247650" y="5001814"/>
            <a:ext cx="8639731" cy="127419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accent1"/>
            </a:solidFill>
          </a:ln>
        </p:spPr>
        <p:txBody>
          <a:bodyPr wrap="square">
            <a:spAutoFit/>
          </a:bodyPr>
          <a:lstStyle/>
          <a:p>
            <a:pPr eaLnBrk="0" hangingPunct="0">
              <a:spcBef>
                <a:spcPct val="20000"/>
              </a:spcBef>
            </a:pPr>
            <a:r>
              <a:rPr lang="de-DE" sz="2400" dirty="0" err="1" smtClean="0">
                <a:latin typeface="+mn-lt"/>
                <a:ea typeface="ヒラギノ角ゴ Pro W3" charset="-128"/>
                <a:cs typeface="ヒラギノ角ゴ Pro W3" charset="0"/>
              </a:rPr>
              <a:t>We</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assume</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that</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the</a:t>
            </a:r>
            <a:r>
              <a:rPr lang="de-DE" sz="2400" dirty="0" smtClean="0">
                <a:latin typeface="+mn-lt"/>
                <a:ea typeface="ヒラギノ角ゴ Pro W3" charset="-128"/>
                <a:cs typeface="ヒラギノ角ゴ Pro W3" charset="0"/>
              </a:rPr>
              <a:t> 4 RFs </a:t>
            </a:r>
            <a:r>
              <a:rPr lang="de-DE" sz="2400" dirty="0" err="1" smtClean="0">
                <a:latin typeface="+mn-lt"/>
                <a:ea typeface="ヒラギノ角ゴ Pro W3" charset="-128"/>
                <a:cs typeface="ヒラギノ角ゴ Pro W3" charset="0"/>
              </a:rPr>
              <a:t>are</a:t>
            </a:r>
            <a:r>
              <a:rPr lang="de-DE" sz="2400" dirty="0" smtClean="0">
                <a:latin typeface="+mn-lt"/>
                <a:ea typeface="ヒラギノ角ゴ Pro W3" charset="-128"/>
                <a:cs typeface="ヒラギノ角ゴ Pro W3" charset="0"/>
              </a:rPr>
              <a:t> in </a:t>
            </a:r>
            <a:r>
              <a:rPr lang="de-DE" sz="2400" dirty="0" err="1" smtClean="0">
                <a:latin typeface="+mn-lt"/>
                <a:ea typeface="ヒラギノ角ゴ Pro W3" charset="-128"/>
                <a:cs typeface="ヒラギノ角ゴ Pro W3" charset="0"/>
              </a:rPr>
              <a:t>the</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causal</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chain</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between</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sex</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and</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mortality</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mediating</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the</a:t>
            </a:r>
            <a:r>
              <a:rPr lang="de-DE" sz="2400" dirty="0" smtClean="0">
                <a:latin typeface="+mn-lt"/>
                <a:ea typeface="ヒラギノ角ゴ Pro W3" charset="-128"/>
                <a:cs typeface="ヒラギノ角ゴ Pro W3" charset="0"/>
              </a:rPr>
              <a:t> total </a:t>
            </a:r>
            <a:r>
              <a:rPr lang="de-DE" sz="2400" dirty="0" err="1" smtClean="0">
                <a:latin typeface="+mn-lt"/>
                <a:ea typeface="ヒラギノ角ゴ Pro W3" charset="-128"/>
                <a:cs typeface="ヒラギノ角ゴ Pro W3" charset="0"/>
              </a:rPr>
              <a:t>sex</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effect</a:t>
            </a:r>
            <a:r>
              <a:rPr lang="de-DE" sz="2400" dirty="0" smtClean="0">
                <a:latin typeface="+mn-lt"/>
                <a:ea typeface="ヒラギノ角ゴ Pro W3" charset="-128"/>
                <a:cs typeface="ヒラギノ角ゴ Pro W3" charset="0"/>
              </a:rPr>
              <a:t>,</a:t>
            </a:r>
          </a:p>
          <a:p>
            <a:pPr eaLnBrk="0" hangingPunct="0">
              <a:spcBef>
                <a:spcPct val="20000"/>
              </a:spcBef>
            </a:pPr>
            <a:r>
              <a:rPr lang="de-DE" sz="2400" dirty="0" smtClean="0">
                <a:latin typeface="+mn-lt"/>
                <a:ea typeface="ヒラギノ角ゴ Pro W3" charset="-128"/>
                <a:cs typeface="ヒラギノ角ゴ Pro W3" charset="0"/>
              </a:rPr>
              <a:t>e.g. male </a:t>
            </a:r>
            <a:r>
              <a:rPr lang="de-DE" sz="2400" dirty="0" err="1" smtClean="0">
                <a:latin typeface="+mn-lt"/>
                <a:ea typeface="ヒラギノ角ゴ Pro W3" charset="-128"/>
                <a:cs typeface="ヒラギノ角ゴ Pro W3" charset="0"/>
              </a:rPr>
              <a:t>sex</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causes</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hypertension</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and</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hypertension</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causes</a:t>
            </a:r>
            <a:r>
              <a:rPr lang="de-DE" sz="2400" dirty="0" smtClean="0">
                <a:latin typeface="+mn-lt"/>
                <a:ea typeface="ヒラギノ角ゴ Pro W3" charset="-128"/>
                <a:cs typeface="ヒラギノ角ゴ Pro W3" charset="0"/>
              </a:rPr>
              <a:t> CHD </a:t>
            </a:r>
          </a:p>
        </p:txBody>
      </p:sp>
      <p:pic>
        <p:nvPicPr>
          <p:cNvPr id="11" name="Grafik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7675" y="141287"/>
            <a:ext cx="994939" cy="1049337"/>
          </a:xfrm>
          <a:prstGeom prst="rect">
            <a:avLst/>
          </a:prstGeom>
        </p:spPr>
      </p:pic>
      <p:sp>
        <p:nvSpPr>
          <p:cNvPr id="8" name="Foliennummernplatzhalter 5"/>
          <p:cNvSpPr>
            <a:spLocks noGrp="1"/>
          </p:cNvSpPr>
          <p:nvPr>
            <p:ph type="sldNum" sz="quarter" idx="12"/>
          </p:nvPr>
        </p:nvSpPr>
        <p:spPr>
          <a:xfrm>
            <a:off x="6553200" y="6356350"/>
            <a:ext cx="2133600" cy="365125"/>
          </a:xfrm>
        </p:spPr>
        <p:txBody>
          <a:bodyPr/>
          <a:lstStyle/>
          <a:p>
            <a:fld id="{AEFC6B19-FFD8-4B0B-8A0C-BF244AADEDF9}" type="slidenum">
              <a:rPr lang="de-DE" altLang="de-DE"/>
              <a:pPr/>
              <a:t>453</a:t>
            </a:fld>
            <a:endParaRPr lang="de-DE" altLang="de-DE" dirty="0"/>
          </a:p>
        </p:txBody>
      </p:sp>
    </p:spTree>
    <p:extLst>
      <p:ext uri="{BB962C8B-B14F-4D97-AF65-F5344CB8AC3E}">
        <p14:creationId xmlns:p14="http://schemas.microsoft.com/office/powerpoint/2010/main" val="3833561428"/>
      </p:ext>
    </p:extLst>
  </p:cSld>
  <p:clrMapOvr>
    <a:masterClrMapping/>
  </p:clrMapOvr>
  <p:timing>
    <p:tnLst>
      <p:par>
        <p:cTn id="1" dur="indefinite" restart="never" nodeType="tmRoot"/>
      </p:par>
    </p:tnLst>
  </p:timing>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0" y="274638"/>
            <a:ext cx="6186488" cy="1143000"/>
          </a:xfrm>
        </p:spPr>
        <p:txBody>
          <a:bodyPr/>
          <a:lstStyle/>
          <a:p>
            <a:r>
              <a:rPr lang="de-DE" sz="3600" dirty="0" smtClean="0"/>
              <a:t>Material </a:t>
            </a:r>
            <a:r>
              <a:rPr lang="de-DE" sz="3600" dirty="0" err="1" smtClean="0"/>
              <a:t>and</a:t>
            </a:r>
            <a:r>
              <a:rPr lang="de-DE" sz="3600" dirty="0" smtClean="0"/>
              <a:t> </a:t>
            </a:r>
            <a:r>
              <a:rPr lang="de-DE" sz="3600" dirty="0" err="1" smtClean="0"/>
              <a:t>methods</a:t>
            </a:r>
            <a:endParaRPr lang="de-DE" sz="3600" dirty="0"/>
          </a:p>
        </p:txBody>
      </p:sp>
      <p:sp>
        <p:nvSpPr>
          <p:cNvPr id="3" name="Inhaltsplatzhalter 2"/>
          <p:cNvSpPr>
            <a:spLocks noGrp="1"/>
          </p:cNvSpPr>
          <p:nvPr>
            <p:ph idx="4294967295"/>
          </p:nvPr>
        </p:nvSpPr>
        <p:spPr>
          <a:xfrm>
            <a:off x="467544" y="1412776"/>
            <a:ext cx="8315325" cy="2095500"/>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p:spPr>
        <p:txBody>
          <a:bodyPr/>
          <a:lstStyle/>
          <a:p>
            <a:pPr marL="342900" lvl="3" indent="-342900">
              <a:buFont typeface="Arial" pitchFamily="-110" charset="0"/>
              <a:buChar char="•"/>
            </a:pPr>
            <a:r>
              <a:rPr lang="en-GB" sz="2400" dirty="0" smtClean="0"/>
              <a:t>We used prospective cohort data </a:t>
            </a:r>
            <a:r>
              <a:rPr lang="en-GB" sz="2400" dirty="0"/>
              <a:t>from the Vorarlberg </a:t>
            </a:r>
            <a:r>
              <a:rPr lang="en-GB" sz="2400" dirty="0" smtClean="0"/>
              <a:t>Health Monitoring  and Promotion Programme </a:t>
            </a:r>
            <a:r>
              <a:rPr lang="en-GB" sz="2400" dirty="0"/>
              <a:t>(VHM&amp;PP</a:t>
            </a:r>
            <a:r>
              <a:rPr lang="en-GB" sz="2400" dirty="0" smtClean="0"/>
              <a:t>), Austria</a:t>
            </a:r>
          </a:p>
          <a:p>
            <a:pPr marL="342900" lvl="3" indent="-342900">
              <a:buFont typeface="Arial" pitchFamily="-110" charset="0"/>
              <a:buChar char="•"/>
            </a:pPr>
            <a:r>
              <a:rPr lang="en-GB" sz="2400" dirty="0" smtClean="0"/>
              <a:t>A total of 172,262 </a:t>
            </a:r>
            <a:r>
              <a:rPr lang="en-GB" sz="2400" dirty="0"/>
              <a:t>individuals </a:t>
            </a:r>
            <a:r>
              <a:rPr lang="en-GB" sz="2400" dirty="0" smtClean="0"/>
              <a:t>underwent baseline</a:t>
            </a:r>
            <a:br>
              <a:rPr lang="en-GB" sz="2400" dirty="0" smtClean="0"/>
            </a:br>
            <a:r>
              <a:rPr lang="en-GB" sz="2400" dirty="0" smtClean="0"/>
              <a:t>health examinations with fasting measurements of RFs </a:t>
            </a:r>
          </a:p>
          <a:p>
            <a:pPr marL="342900" lvl="3" indent="-342900">
              <a:buFont typeface="Arial" pitchFamily="-110" charset="0"/>
              <a:buChar char="•"/>
            </a:pPr>
            <a:r>
              <a:rPr lang="en-GB" sz="2400" dirty="0" smtClean="0"/>
              <a:t>There </a:t>
            </a:r>
            <a:r>
              <a:rPr lang="en-GB" sz="2400" dirty="0"/>
              <a:t>were 3,892 CHD deaths </a:t>
            </a:r>
            <a:r>
              <a:rPr lang="en-GB" sz="2400" dirty="0" smtClean="0"/>
              <a:t>during a follow-up of 14.6 years</a:t>
            </a:r>
          </a:p>
        </p:txBody>
      </p:sp>
      <p:sp>
        <p:nvSpPr>
          <p:cNvPr id="7" name="Inhaltsplatzhalter 2"/>
          <p:cNvSpPr txBox="1">
            <a:spLocks/>
          </p:cNvSpPr>
          <p:nvPr/>
        </p:nvSpPr>
        <p:spPr bwMode="auto">
          <a:xfrm>
            <a:off x="457199" y="3810000"/>
            <a:ext cx="8315324" cy="23145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110" charset="0"/>
              <a:buChar char="•"/>
              <a:defRPr sz="3200" kern="1200">
                <a:solidFill>
                  <a:schemeClr val="tx1"/>
                </a:solidFill>
                <a:latin typeface="+mn-lt"/>
                <a:ea typeface="ヒラギノ角ゴ Pro W3" charset="-128"/>
                <a:cs typeface="ヒラギノ角ゴ Pro W3" charset="0"/>
              </a:defRPr>
            </a:lvl1pPr>
            <a:lvl2pPr marL="742950" indent="-285750" algn="l" defTabSz="457200" rtl="0" eaLnBrk="0" fontAlgn="base" hangingPunct="0">
              <a:spcBef>
                <a:spcPct val="20000"/>
              </a:spcBef>
              <a:spcAft>
                <a:spcPct val="0"/>
              </a:spcAft>
              <a:buFont typeface="Arial" pitchFamily="-110" charset="0"/>
              <a:buChar char="–"/>
              <a:defRPr sz="2800" kern="1200">
                <a:solidFill>
                  <a:schemeClr val="tx1"/>
                </a:solidFill>
                <a:latin typeface="+mn-lt"/>
                <a:ea typeface="ヒラギノ角ゴ Pro W3" charset="-128"/>
                <a:cs typeface="ヒラギノ角ゴ Pro W3" charset="0"/>
              </a:defRPr>
            </a:lvl2pPr>
            <a:lvl3pPr marL="1143000" indent="-228600" algn="l" defTabSz="457200" rtl="0" eaLnBrk="0" fontAlgn="base" hangingPunct="0">
              <a:spcBef>
                <a:spcPct val="20000"/>
              </a:spcBef>
              <a:spcAft>
                <a:spcPct val="0"/>
              </a:spcAft>
              <a:buFont typeface="Arial" pitchFamily="-110" charset="0"/>
              <a:buChar char="•"/>
              <a:defRPr sz="2400" kern="1200">
                <a:solidFill>
                  <a:schemeClr val="tx1"/>
                </a:solidFill>
                <a:latin typeface="+mn-lt"/>
                <a:ea typeface="ヒラギノ角ゴ Pro W3" charset="-128"/>
                <a:cs typeface="ヒラギノ角ゴ Pro W3" charset="0"/>
              </a:defRPr>
            </a:lvl3pPr>
            <a:lvl4pPr marL="1600200" indent="-228600" algn="l" defTabSz="457200" rtl="0" eaLnBrk="0" fontAlgn="base" hangingPunct="0">
              <a:spcBef>
                <a:spcPct val="20000"/>
              </a:spcBef>
              <a:spcAft>
                <a:spcPct val="0"/>
              </a:spcAft>
              <a:buFont typeface="Arial" pitchFamily="-110"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pitchFamily="-110" charset="0"/>
              <a:buChar char="»"/>
              <a:defRPr sz="2000" kern="1200">
                <a:solidFill>
                  <a:schemeClr val="tx1"/>
                </a:solidFill>
                <a:latin typeface="+mn-lt"/>
                <a:ea typeface="ヒラギノ角ゴ Pro W3" charset="-128"/>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3" indent="-342900">
              <a:buFont typeface="Arial" pitchFamily="-110" charset="0"/>
              <a:buChar char="•"/>
            </a:pPr>
            <a:r>
              <a:rPr lang="en-US" sz="2400" dirty="0" smtClean="0"/>
              <a:t>For data analysis, we used a recently developed statistical mediation method </a:t>
            </a:r>
            <a:r>
              <a:rPr lang="en-US" sz="1800" dirty="0" smtClean="0"/>
              <a:t>(Lange et al, Am J </a:t>
            </a:r>
            <a:r>
              <a:rPr lang="en-US" sz="1800" dirty="0" err="1" smtClean="0"/>
              <a:t>Epidemiol</a:t>
            </a:r>
            <a:r>
              <a:rPr lang="en-US" sz="1800" dirty="0" smtClean="0"/>
              <a:t> 2014)</a:t>
            </a:r>
          </a:p>
          <a:p>
            <a:pPr marL="342900" lvl="3" indent="-342900">
              <a:buFont typeface="Arial" pitchFamily="-110" charset="0"/>
              <a:buChar char="•"/>
            </a:pPr>
            <a:r>
              <a:rPr lang="en-GB" sz="2400" dirty="0"/>
              <a:t>Designed for survival data</a:t>
            </a:r>
            <a:endParaRPr lang="en-US" sz="2400" dirty="0"/>
          </a:p>
          <a:p>
            <a:r>
              <a:rPr lang="en-US" sz="2400" dirty="0" smtClean="0"/>
              <a:t>Allowing breakdown </a:t>
            </a:r>
            <a:r>
              <a:rPr lang="en-US" sz="2400" dirty="0"/>
              <a:t>into single components of </a:t>
            </a:r>
            <a:r>
              <a:rPr lang="en-US" sz="2400" dirty="0" smtClean="0"/>
              <a:t>the indirect sex effect (that is explained by the RFs)</a:t>
            </a:r>
          </a:p>
          <a:p>
            <a:pPr marL="0" lvl="3" indent="0">
              <a:buFont typeface="Arial" pitchFamily="-110" charset="0"/>
              <a:buNone/>
            </a:pPr>
            <a:endParaRPr lang="en-GB" sz="2400" dirty="0" smtClean="0"/>
          </a:p>
          <a:p>
            <a:pPr marL="342900" lvl="3" indent="-342900">
              <a:buFont typeface="Arial" pitchFamily="-110" charset="0"/>
              <a:buChar char="•"/>
            </a:pPr>
            <a:endParaRPr lang="en-GB" sz="3200" dirty="0" smtClean="0"/>
          </a:p>
          <a:p>
            <a:endParaRPr lang="de-DE" dirty="0"/>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7675" y="141287"/>
            <a:ext cx="994939" cy="1049337"/>
          </a:xfrm>
          <a:prstGeom prst="rect">
            <a:avLst/>
          </a:prstGeom>
        </p:spPr>
      </p:pic>
      <p:sp>
        <p:nvSpPr>
          <p:cNvPr id="6" name="Foliennummernplatzhalter 5"/>
          <p:cNvSpPr>
            <a:spLocks noGrp="1"/>
          </p:cNvSpPr>
          <p:nvPr>
            <p:ph type="sldNum" sz="quarter" idx="12"/>
          </p:nvPr>
        </p:nvSpPr>
        <p:spPr>
          <a:xfrm>
            <a:off x="6553200" y="6356350"/>
            <a:ext cx="2133600" cy="365125"/>
          </a:xfrm>
        </p:spPr>
        <p:txBody>
          <a:bodyPr/>
          <a:lstStyle/>
          <a:p>
            <a:fld id="{AEFC6B19-FFD8-4B0B-8A0C-BF244AADEDF9}" type="slidenum">
              <a:rPr lang="de-DE" altLang="de-DE"/>
              <a:pPr/>
              <a:t>454</a:t>
            </a:fld>
            <a:endParaRPr lang="de-DE" altLang="de-DE" dirty="0"/>
          </a:p>
        </p:txBody>
      </p:sp>
    </p:spTree>
    <p:extLst>
      <p:ext uri="{BB962C8B-B14F-4D97-AF65-F5344CB8AC3E}">
        <p14:creationId xmlns:p14="http://schemas.microsoft.com/office/powerpoint/2010/main" val="3923832371"/>
      </p:ext>
    </p:extLst>
  </p:cSld>
  <p:clrMapOvr>
    <a:masterClrMapping/>
  </p:clrMapOvr>
  <p:timing>
    <p:tnLst>
      <p:par>
        <p:cTn id="1" dur="indefinite" restart="never" nodeType="tmRoot"/>
      </p:par>
    </p:tnLst>
  </p:timing>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0" y="257175"/>
            <a:ext cx="8229600" cy="1143000"/>
          </a:xfrm>
        </p:spPr>
        <p:txBody>
          <a:bodyPr/>
          <a:lstStyle/>
          <a:p>
            <a:r>
              <a:rPr lang="de-DE" sz="3600" dirty="0" err="1" smtClean="0"/>
              <a:t>Results</a:t>
            </a:r>
            <a:r>
              <a:rPr lang="de-DE" sz="3600" dirty="0" smtClean="0"/>
              <a:t> </a:t>
            </a:r>
            <a:r>
              <a:rPr lang="de-DE" sz="3600" dirty="0" err="1" smtClean="0"/>
              <a:t>and</a:t>
            </a:r>
            <a:r>
              <a:rPr lang="de-DE" sz="3600" dirty="0" smtClean="0"/>
              <a:t> </a:t>
            </a:r>
            <a:r>
              <a:rPr lang="de-DE" sz="3600" dirty="0" err="1" smtClean="0"/>
              <a:t>conclusions</a:t>
            </a:r>
            <a:endParaRPr lang="de-DE" sz="3600" dirty="0"/>
          </a:p>
        </p:txBody>
      </p:sp>
      <p:sp>
        <p:nvSpPr>
          <p:cNvPr id="3" name="Inhaltsplatzhalter 2"/>
          <p:cNvSpPr>
            <a:spLocks noGrp="1"/>
          </p:cNvSpPr>
          <p:nvPr>
            <p:ph idx="4294967295"/>
          </p:nvPr>
        </p:nvSpPr>
        <p:spPr>
          <a:xfrm>
            <a:off x="460271" y="1412776"/>
            <a:ext cx="8315325" cy="1284287"/>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p:spPr>
        <p:txBody>
          <a:bodyPr/>
          <a:lstStyle/>
          <a:p>
            <a:pPr marL="342900" lvl="3" indent="-342900">
              <a:buFont typeface="Arial" pitchFamily="-110" charset="0"/>
              <a:buChar char="•"/>
            </a:pPr>
            <a:r>
              <a:rPr lang="en-GB" sz="2400" dirty="0" smtClean="0"/>
              <a:t>The mortality difference between sexes decreased with age</a:t>
            </a:r>
          </a:p>
          <a:p>
            <a:pPr marL="342900" lvl="3" indent="-342900">
              <a:buFont typeface="Arial" pitchFamily="-110" charset="0"/>
              <a:buChar char="•"/>
            </a:pPr>
            <a:r>
              <a:rPr lang="en-GB" sz="2400" dirty="0" smtClean="0"/>
              <a:t>&lt;50 years: HR=4.7 (95%CI 3.5-6.1)</a:t>
            </a:r>
            <a:br>
              <a:rPr lang="en-GB" sz="2400" dirty="0" smtClean="0"/>
            </a:br>
            <a:r>
              <a:rPr lang="en-GB" sz="2400" dirty="0" smtClean="0"/>
              <a:t>≥50 years: HR=1.9 (95%CI 1.7-2.1)</a:t>
            </a:r>
          </a:p>
          <a:p>
            <a:pPr marL="0" lvl="3" indent="0">
              <a:buNone/>
            </a:pPr>
            <a:endParaRPr lang="en-GB" sz="2400" dirty="0" smtClean="0"/>
          </a:p>
        </p:txBody>
      </p:sp>
      <p:sp>
        <p:nvSpPr>
          <p:cNvPr id="8" name="Inhaltsplatzhalter 2"/>
          <p:cNvSpPr txBox="1">
            <a:spLocks/>
          </p:cNvSpPr>
          <p:nvPr/>
        </p:nvSpPr>
        <p:spPr bwMode="auto">
          <a:xfrm>
            <a:off x="457199" y="2890089"/>
            <a:ext cx="8401051" cy="124376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110" charset="0"/>
              <a:buChar char="•"/>
              <a:defRPr sz="3200" kern="1200">
                <a:solidFill>
                  <a:schemeClr val="tx1"/>
                </a:solidFill>
                <a:latin typeface="+mn-lt"/>
                <a:ea typeface="ヒラギノ角ゴ Pro W3" charset="-128"/>
                <a:cs typeface="ヒラギノ角ゴ Pro W3" charset="0"/>
              </a:defRPr>
            </a:lvl1pPr>
            <a:lvl2pPr marL="742950" indent="-285750" algn="l" defTabSz="457200" rtl="0" eaLnBrk="0" fontAlgn="base" hangingPunct="0">
              <a:spcBef>
                <a:spcPct val="20000"/>
              </a:spcBef>
              <a:spcAft>
                <a:spcPct val="0"/>
              </a:spcAft>
              <a:buFont typeface="Arial" pitchFamily="-110" charset="0"/>
              <a:buChar char="–"/>
              <a:defRPr sz="2800" kern="1200">
                <a:solidFill>
                  <a:schemeClr val="tx1"/>
                </a:solidFill>
                <a:latin typeface="+mn-lt"/>
                <a:ea typeface="ヒラギノ角ゴ Pro W3" charset="-128"/>
                <a:cs typeface="ヒラギノ角ゴ Pro W3" charset="0"/>
              </a:defRPr>
            </a:lvl2pPr>
            <a:lvl3pPr marL="1143000" indent="-228600" algn="l" defTabSz="457200" rtl="0" eaLnBrk="0" fontAlgn="base" hangingPunct="0">
              <a:spcBef>
                <a:spcPct val="20000"/>
              </a:spcBef>
              <a:spcAft>
                <a:spcPct val="0"/>
              </a:spcAft>
              <a:buFont typeface="Arial" pitchFamily="-110" charset="0"/>
              <a:buChar char="•"/>
              <a:defRPr sz="2400" kern="1200">
                <a:solidFill>
                  <a:schemeClr val="tx1"/>
                </a:solidFill>
                <a:latin typeface="+mn-lt"/>
                <a:ea typeface="ヒラギノ角ゴ Pro W3" charset="-128"/>
                <a:cs typeface="ヒラギノ角ゴ Pro W3" charset="0"/>
              </a:defRPr>
            </a:lvl3pPr>
            <a:lvl4pPr marL="1600200" indent="-228600" algn="l" defTabSz="457200" rtl="0" eaLnBrk="0" fontAlgn="base" hangingPunct="0">
              <a:spcBef>
                <a:spcPct val="20000"/>
              </a:spcBef>
              <a:spcAft>
                <a:spcPct val="0"/>
              </a:spcAft>
              <a:buFont typeface="Arial" pitchFamily="-110"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pitchFamily="-110" charset="0"/>
              <a:buChar char="»"/>
              <a:defRPr sz="2000" kern="1200">
                <a:solidFill>
                  <a:schemeClr val="tx1"/>
                </a:solidFill>
                <a:latin typeface="+mn-lt"/>
                <a:ea typeface="ヒラギノ角ゴ Pro W3" charset="-128"/>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3" indent="-342900">
              <a:buFont typeface="Arial" pitchFamily="-110" charset="0"/>
              <a:buChar char="•"/>
            </a:pPr>
            <a:r>
              <a:rPr lang="en-GB" sz="2400" dirty="0" smtClean="0"/>
              <a:t>The extent to which risk factors contributed varied with age </a:t>
            </a:r>
          </a:p>
          <a:p>
            <a:pPr marL="342900" lvl="3" indent="-342900">
              <a:buFont typeface="Arial" pitchFamily="-110" charset="0"/>
              <a:buChar char="•"/>
            </a:pPr>
            <a:r>
              <a:rPr lang="en-GB" sz="2400" dirty="0" smtClean="0"/>
              <a:t>&lt;50 years: the 4 RF explained 41% (95%CI 27-54%) of sex effect </a:t>
            </a:r>
            <a:br>
              <a:rPr lang="en-GB" sz="2400" dirty="0" smtClean="0"/>
            </a:br>
            <a:r>
              <a:rPr lang="en-GB" sz="2400" dirty="0" smtClean="0"/>
              <a:t>≥50 years: the 4 RF explained   8% (95%CI 4-12%) of sex effect</a:t>
            </a:r>
          </a:p>
        </p:txBody>
      </p:sp>
      <p:sp>
        <p:nvSpPr>
          <p:cNvPr id="9" name="Inhaltsplatzhalter 2"/>
          <p:cNvSpPr txBox="1">
            <a:spLocks/>
          </p:cNvSpPr>
          <p:nvPr/>
        </p:nvSpPr>
        <p:spPr bwMode="auto">
          <a:xfrm>
            <a:off x="457200" y="4293019"/>
            <a:ext cx="8315325" cy="1926806"/>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110" charset="0"/>
              <a:buChar char="•"/>
              <a:defRPr sz="3200" kern="1200">
                <a:solidFill>
                  <a:schemeClr val="tx1"/>
                </a:solidFill>
                <a:latin typeface="+mn-lt"/>
                <a:ea typeface="ヒラギノ角ゴ Pro W3" charset="-128"/>
                <a:cs typeface="ヒラギノ角ゴ Pro W3" charset="0"/>
              </a:defRPr>
            </a:lvl1pPr>
            <a:lvl2pPr marL="742950" indent="-285750" algn="l" defTabSz="457200" rtl="0" eaLnBrk="0" fontAlgn="base" hangingPunct="0">
              <a:spcBef>
                <a:spcPct val="20000"/>
              </a:spcBef>
              <a:spcAft>
                <a:spcPct val="0"/>
              </a:spcAft>
              <a:buFont typeface="Arial" pitchFamily="-110" charset="0"/>
              <a:buChar char="–"/>
              <a:defRPr sz="2800" kern="1200">
                <a:solidFill>
                  <a:schemeClr val="tx1"/>
                </a:solidFill>
                <a:latin typeface="+mn-lt"/>
                <a:ea typeface="ヒラギノ角ゴ Pro W3" charset="-128"/>
                <a:cs typeface="ヒラギノ角ゴ Pro W3" charset="0"/>
              </a:defRPr>
            </a:lvl2pPr>
            <a:lvl3pPr marL="1143000" indent="-228600" algn="l" defTabSz="457200" rtl="0" eaLnBrk="0" fontAlgn="base" hangingPunct="0">
              <a:spcBef>
                <a:spcPct val="20000"/>
              </a:spcBef>
              <a:spcAft>
                <a:spcPct val="0"/>
              </a:spcAft>
              <a:buFont typeface="Arial" pitchFamily="-110" charset="0"/>
              <a:buChar char="•"/>
              <a:defRPr sz="2400" kern="1200">
                <a:solidFill>
                  <a:schemeClr val="tx1"/>
                </a:solidFill>
                <a:latin typeface="+mn-lt"/>
                <a:ea typeface="ヒラギノ角ゴ Pro W3" charset="-128"/>
                <a:cs typeface="ヒラギノ角ゴ Pro W3" charset="0"/>
              </a:defRPr>
            </a:lvl3pPr>
            <a:lvl4pPr marL="1600200" indent="-228600" algn="l" defTabSz="457200" rtl="0" eaLnBrk="0" fontAlgn="base" hangingPunct="0">
              <a:spcBef>
                <a:spcPct val="20000"/>
              </a:spcBef>
              <a:spcAft>
                <a:spcPct val="0"/>
              </a:spcAft>
              <a:buFont typeface="Arial" pitchFamily="-110"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pitchFamily="-110" charset="0"/>
              <a:buChar char="»"/>
              <a:defRPr sz="2000" kern="1200">
                <a:solidFill>
                  <a:schemeClr val="tx1"/>
                </a:solidFill>
                <a:latin typeface="+mn-lt"/>
                <a:ea typeface="ヒラギノ角ゴ Pro W3" charset="-128"/>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3" indent="-342900">
              <a:buFont typeface="Arial" pitchFamily="-110" charset="0"/>
              <a:buChar char="•"/>
            </a:pPr>
            <a:r>
              <a:rPr lang="en-GB" sz="2400" dirty="0" smtClean="0"/>
              <a:t>In younger individuals, the female survival advantage was explained to a substantial part through the pathways of the</a:t>
            </a:r>
            <a:br>
              <a:rPr lang="en-GB" sz="2400" dirty="0" smtClean="0"/>
            </a:br>
            <a:r>
              <a:rPr lang="en-GB" sz="2400" dirty="0" smtClean="0"/>
              <a:t>4 major risk factors </a:t>
            </a:r>
            <a:endParaRPr lang="en-GB" sz="2400" dirty="0"/>
          </a:p>
          <a:p>
            <a:pPr marL="342900" lvl="3" indent="-342900">
              <a:buFont typeface="Arial" pitchFamily="-110" charset="0"/>
              <a:buChar char="•"/>
            </a:pPr>
            <a:r>
              <a:rPr lang="en-GB" sz="2400" dirty="0" smtClean="0"/>
              <a:t>As blood pressure and cholesterol were the strongest factors, our results correspond to the oestrogen/testosterone thesis</a:t>
            </a:r>
          </a:p>
          <a:p>
            <a:pPr marL="0" lvl="3" indent="0">
              <a:buFont typeface="Arial" pitchFamily="-110" charset="0"/>
              <a:buNone/>
            </a:pPr>
            <a:endParaRPr lang="en-GB" sz="2400" dirty="0" smtClean="0"/>
          </a:p>
        </p:txBody>
      </p:sp>
      <p:pic>
        <p:nvPicPr>
          <p:cNvPr id="7" name="Grafi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7675" y="141287"/>
            <a:ext cx="994939" cy="1049337"/>
          </a:xfrm>
          <a:prstGeom prst="rect">
            <a:avLst/>
          </a:prstGeom>
        </p:spPr>
      </p:pic>
      <p:sp>
        <p:nvSpPr>
          <p:cNvPr id="10" name="Foliennummernplatzhalter 5"/>
          <p:cNvSpPr>
            <a:spLocks noGrp="1"/>
          </p:cNvSpPr>
          <p:nvPr>
            <p:ph type="sldNum" sz="quarter" idx="12"/>
          </p:nvPr>
        </p:nvSpPr>
        <p:spPr>
          <a:xfrm>
            <a:off x="6553200" y="6356350"/>
            <a:ext cx="2133600" cy="365125"/>
          </a:xfrm>
        </p:spPr>
        <p:txBody>
          <a:bodyPr/>
          <a:lstStyle/>
          <a:p>
            <a:fld id="{AEFC6B19-FFD8-4B0B-8A0C-BF244AADEDF9}" type="slidenum">
              <a:rPr lang="de-DE" altLang="de-DE"/>
              <a:pPr/>
              <a:t>455</a:t>
            </a:fld>
            <a:endParaRPr lang="de-DE" altLang="de-DE" dirty="0"/>
          </a:p>
        </p:txBody>
      </p:sp>
    </p:spTree>
    <p:extLst>
      <p:ext uri="{BB962C8B-B14F-4D97-AF65-F5344CB8AC3E}">
        <p14:creationId xmlns:p14="http://schemas.microsoft.com/office/powerpoint/2010/main" val="2543223411"/>
      </p:ext>
    </p:extLst>
  </p:cSld>
  <p:clrMapOvr>
    <a:masterClrMapping/>
  </p:clrMapOvr>
  <p:timing>
    <p:tnLst>
      <p:par>
        <p:cTn id="1" dur="indefinite" restart="never" nodeType="tmRoot"/>
      </p:par>
    </p:tnLst>
  </p:timing>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0" y="274638"/>
            <a:ext cx="6186488" cy="1143000"/>
          </a:xfrm>
        </p:spPr>
        <p:txBody>
          <a:bodyPr>
            <a:normAutofit fontScale="90000"/>
          </a:bodyPr>
          <a:lstStyle/>
          <a:p>
            <a:r>
              <a:rPr lang="de-DE" sz="3600" dirty="0" err="1" smtClean="0"/>
              <a:t>Figure</a:t>
            </a:r>
            <a:r>
              <a:rPr lang="de-DE" sz="3600" dirty="0" smtClean="0"/>
              <a:t> 2. </a:t>
            </a:r>
            <a:r>
              <a:rPr lang="de-DE" sz="3600" dirty="0" err="1" smtClean="0"/>
              <a:t>What</a:t>
            </a:r>
            <a:r>
              <a:rPr lang="de-DE" sz="3600" dirty="0" smtClean="0"/>
              <a:t> </a:t>
            </a:r>
            <a:r>
              <a:rPr lang="de-DE" sz="3600" dirty="0" err="1" smtClean="0"/>
              <a:t>risk</a:t>
            </a:r>
            <a:r>
              <a:rPr lang="de-DE" sz="3600" dirty="0" smtClean="0"/>
              <a:t> </a:t>
            </a:r>
            <a:r>
              <a:rPr lang="de-DE" sz="3600" dirty="0" err="1" smtClean="0"/>
              <a:t>factors</a:t>
            </a:r>
            <a:r>
              <a:rPr lang="de-DE" sz="3600" dirty="0" smtClean="0"/>
              <a:t> </a:t>
            </a:r>
            <a:r>
              <a:rPr lang="de-DE" sz="3600" dirty="0" err="1" smtClean="0"/>
              <a:t>explain</a:t>
            </a:r>
            <a:endParaRPr lang="de-DE" sz="3600" dirty="0"/>
          </a:p>
        </p:txBody>
      </p:sp>
      <p:sp>
        <p:nvSpPr>
          <p:cNvPr id="6" name="Inhaltsplatzhalter 5"/>
          <p:cNvSpPr>
            <a:spLocks noGrp="1"/>
          </p:cNvSpPr>
          <p:nvPr>
            <p:ph idx="4294967295"/>
          </p:nvPr>
        </p:nvSpPr>
        <p:spPr>
          <a:xfrm>
            <a:off x="0" y="1600200"/>
            <a:ext cx="8229600" cy="4757738"/>
          </a:xfrm>
        </p:spPr>
        <p:txBody>
          <a:bodyPr/>
          <a:lstStyle/>
          <a:p>
            <a:pPr marL="0" lvl="1" indent="0">
              <a:buNone/>
            </a:pPr>
            <a:r>
              <a:rPr lang="de-DE" sz="2400" dirty="0" smtClean="0"/>
              <a:t>			</a:t>
            </a:r>
            <a:endParaRPr lang="de-DE" dirty="0"/>
          </a:p>
        </p:txBody>
      </p:sp>
      <p:graphicFrame>
        <p:nvGraphicFramePr>
          <p:cNvPr id="10" name="Diagramm 9"/>
          <p:cNvGraphicFramePr>
            <a:graphicFrameLocks/>
          </p:cNvGraphicFramePr>
          <p:nvPr>
            <p:extLst>
              <p:ext uri="{D42A27DB-BD31-4B8C-83A1-F6EECF244321}">
                <p14:modId xmlns:p14="http://schemas.microsoft.com/office/powerpoint/2010/main" val="2418557898"/>
              </p:ext>
            </p:extLst>
          </p:nvPr>
        </p:nvGraphicFramePr>
        <p:xfrm>
          <a:off x="939534" y="1487487"/>
          <a:ext cx="7080514" cy="4657725"/>
        </p:xfrm>
        <a:graphic>
          <a:graphicData uri="http://schemas.openxmlformats.org/drawingml/2006/chart">
            <c:chart xmlns:c="http://schemas.openxmlformats.org/drawingml/2006/chart" xmlns:r="http://schemas.openxmlformats.org/officeDocument/2006/relationships" r:id="rId2"/>
          </a:graphicData>
        </a:graphic>
      </p:graphicFrame>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7675" y="141287"/>
            <a:ext cx="994939" cy="1049337"/>
          </a:xfrm>
          <a:prstGeom prst="rect">
            <a:avLst/>
          </a:prstGeom>
        </p:spPr>
      </p:pic>
      <p:sp>
        <p:nvSpPr>
          <p:cNvPr id="7" name="Foliennummernplatzhalter 5"/>
          <p:cNvSpPr>
            <a:spLocks noGrp="1"/>
          </p:cNvSpPr>
          <p:nvPr>
            <p:ph type="sldNum" sz="quarter" idx="12"/>
          </p:nvPr>
        </p:nvSpPr>
        <p:spPr>
          <a:xfrm>
            <a:off x="6553200" y="6356350"/>
            <a:ext cx="2133600" cy="365125"/>
          </a:xfrm>
        </p:spPr>
        <p:txBody>
          <a:bodyPr/>
          <a:lstStyle/>
          <a:p>
            <a:fld id="{AEFC6B19-FFD8-4B0B-8A0C-BF244AADEDF9}" type="slidenum">
              <a:rPr lang="de-DE" altLang="de-DE"/>
              <a:pPr/>
              <a:t>456</a:t>
            </a:fld>
            <a:endParaRPr lang="de-DE" altLang="de-DE" dirty="0"/>
          </a:p>
        </p:txBody>
      </p:sp>
    </p:spTree>
    <p:extLst>
      <p:ext uri="{BB962C8B-B14F-4D97-AF65-F5344CB8AC3E}">
        <p14:creationId xmlns:p14="http://schemas.microsoft.com/office/powerpoint/2010/main" val="1572075280"/>
      </p:ext>
    </p:extLst>
  </p:cSld>
  <p:clrMapOvr>
    <a:masterClrMapping/>
  </p:clrMapOvr>
  <p:timing>
    <p:tnLst>
      <p:par>
        <p:cTn id="1" dur="indefinite" restart="never" nodeType="tmRoot"/>
      </p:par>
    </p:tnLst>
  </p:timing>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r>
              <a:rPr lang="de-DE"/>
              <a:t>Statistik in medizinischen Studien</a:t>
            </a:r>
          </a:p>
        </p:txBody>
      </p:sp>
      <p:sp>
        <p:nvSpPr>
          <p:cNvPr id="5" name="Datumsplatzhalter 3"/>
          <p:cNvSpPr>
            <a:spLocks noGrp="1"/>
          </p:cNvSpPr>
          <p:nvPr>
            <p:ph type="dt" sz="half" idx="10"/>
          </p:nvPr>
        </p:nvSpPr>
        <p:spPr/>
        <p:txBody>
          <a:bodyPr/>
          <a:lstStyle/>
          <a:p>
            <a:fld id="{945E91A5-AECA-433E-8B29-062025F04077}" type="datetime1">
              <a:rPr lang="de-AT" smtClean="0"/>
              <a:pPr/>
              <a:t>18.06.2021</a:t>
            </a:fld>
            <a:endParaRPr lang="de-DE" altLang="en-US"/>
          </a:p>
        </p:txBody>
      </p:sp>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51AA69B5-BE51-4DEF-BBAA-821BFCE9A2EE}" type="slidenum">
              <a:rPr lang="de-DE" altLang="en-US"/>
              <a:pPr/>
              <a:t>457</a:t>
            </a:fld>
            <a:endParaRPr lang="de-DE" altLang="en-US"/>
          </a:p>
        </p:txBody>
      </p:sp>
      <p:pic>
        <p:nvPicPr>
          <p:cNvPr id="167941" name="Picture 5"/>
          <p:cNvPicPr>
            <a:picLocks noChangeAspect="1" noChangeArrowheads="1"/>
          </p:cNvPicPr>
          <p:nvPr/>
        </p:nvPicPr>
        <p:blipFill>
          <a:blip r:embed="rId3" cstate="print"/>
          <a:srcRect/>
          <a:stretch>
            <a:fillRect/>
          </a:stretch>
        </p:blipFill>
        <p:spPr bwMode="auto">
          <a:xfrm>
            <a:off x="539750" y="3141663"/>
            <a:ext cx="6575425" cy="1247775"/>
          </a:xfrm>
          <a:prstGeom prst="rect">
            <a:avLst/>
          </a:prstGeom>
          <a:noFill/>
          <a:ln w="9525">
            <a:noFill/>
            <a:miter lim="800000"/>
            <a:headEnd/>
            <a:tailEnd/>
          </a:ln>
          <a:effectLst/>
        </p:spPr>
      </p:pic>
      <p:pic>
        <p:nvPicPr>
          <p:cNvPr id="167942" name="Picture 6"/>
          <p:cNvPicPr>
            <a:picLocks noChangeAspect="1" noChangeArrowheads="1"/>
          </p:cNvPicPr>
          <p:nvPr/>
        </p:nvPicPr>
        <p:blipFill>
          <a:blip r:embed="rId4" cstate="print"/>
          <a:srcRect/>
          <a:stretch>
            <a:fillRect/>
          </a:stretch>
        </p:blipFill>
        <p:spPr bwMode="auto">
          <a:xfrm>
            <a:off x="468313" y="2205038"/>
            <a:ext cx="5695950" cy="6286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8" name="Rectangle 8"/>
          <p:cNvSpPr>
            <a:spLocks noGrp="1" noChangeArrowheads="1"/>
          </p:cNvSpPr>
          <p:nvPr>
            <p:ph type="title"/>
          </p:nvPr>
        </p:nvSpPr>
        <p:spPr>
          <a:noFill/>
          <a:ln/>
        </p:spPr>
        <p:txBody>
          <a:bodyPr/>
          <a:lstStyle/>
          <a:p>
            <a:r>
              <a:rPr lang="de-DE"/>
              <a:t>Appendix (SMW-Artikel)</a:t>
            </a:r>
          </a:p>
        </p:txBody>
      </p:sp>
      <p:sp>
        <p:nvSpPr>
          <p:cNvPr id="4" name="Datumsplatzhalter 3"/>
          <p:cNvSpPr>
            <a:spLocks noGrp="1"/>
          </p:cNvSpPr>
          <p:nvPr>
            <p:ph type="dt" sz="half" idx="10"/>
          </p:nvPr>
        </p:nvSpPr>
        <p:spPr/>
        <p:txBody>
          <a:bodyPr/>
          <a:lstStyle/>
          <a:p>
            <a:fld id="{50B51264-0830-44F1-BB62-AC4E68F16F6C}" type="datetime1">
              <a:rPr lang="de-AT" smtClean="0"/>
              <a:pPr/>
              <a:t>18.06.2021</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35600513-1602-4693-9B78-543536525847}" type="slidenum">
              <a:rPr lang="de-DE" altLang="en-US"/>
              <a:pPr/>
              <a:t>458</a:t>
            </a:fld>
            <a:endParaRPr lang="de-DE" altLang="en-US"/>
          </a:p>
        </p:txBody>
      </p:sp>
      <p:pic>
        <p:nvPicPr>
          <p:cNvPr id="76807" name="Picture 7"/>
          <p:cNvPicPr>
            <a:picLocks noChangeAspect="1" noChangeArrowheads="1"/>
          </p:cNvPicPr>
          <p:nvPr/>
        </p:nvPicPr>
        <p:blipFill>
          <a:blip r:embed="rId3" cstate="print"/>
          <a:srcRect/>
          <a:stretch>
            <a:fillRect/>
          </a:stretch>
        </p:blipFill>
        <p:spPr bwMode="auto">
          <a:xfrm>
            <a:off x="539750" y="1412875"/>
            <a:ext cx="7899400" cy="31892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fld id="{A7607961-0308-4224-A04A-CA0FEEE0634B}" type="datetime1">
              <a:rPr lang="de-AT" smtClean="0"/>
              <a:pPr/>
              <a:t>18.06.2021</a:t>
            </a:fld>
            <a:endParaRPr lang="de-DE" altLang="en-US"/>
          </a:p>
        </p:txBody>
      </p:sp>
      <p:sp>
        <p:nvSpPr>
          <p:cNvPr id="4" name="Fußzeilenplatzhalter 4"/>
          <p:cNvSpPr>
            <a:spLocks noGrp="1"/>
          </p:cNvSpPr>
          <p:nvPr>
            <p:ph type="ftr" sz="quarter" idx="11"/>
          </p:nvPr>
        </p:nvSpPr>
        <p:spPr/>
        <p:txBody>
          <a:bodyPr/>
          <a:lstStyle/>
          <a:p>
            <a:r>
              <a:rPr lang="de-DE" altLang="en-US"/>
              <a:t>hanno.ulmer@i-med.ac.at</a:t>
            </a:r>
          </a:p>
        </p:txBody>
      </p:sp>
      <p:sp>
        <p:nvSpPr>
          <p:cNvPr id="5" name="Foliennummernplatzhalter 5"/>
          <p:cNvSpPr>
            <a:spLocks noGrp="1"/>
          </p:cNvSpPr>
          <p:nvPr>
            <p:ph type="sldNum" sz="quarter" idx="12"/>
          </p:nvPr>
        </p:nvSpPr>
        <p:spPr/>
        <p:txBody>
          <a:bodyPr/>
          <a:lstStyle/>
          <a:p>
            <a:r>
              <a:rPr lang="de-DE" altLang="en-US"/>
              <a:t>Seite </a:t>
            </a:r>
            <a:fld id="{A915DE72-73B6-47E6-B627-4454CD68C47D}" type="slidenum">
              <a:rPr lang="de-DE" altLang="en-US"/>
              <a:pPr/>
              <a:t>459</a:t>
            </a:fld>
            <a:endParaRPr lang="de-DE" altLang="en-US"/>
          </a:p>
        </p:txBody>
      </p:sp>
      <p:pic>
        <p:nvPicPr>
          <p:cNvPr id="107522" name="Picture 2"/>
          <p:cNvPicPr>
            <a:picLocks noChangeAspect="1" noChangeArrowheads="1"/>
          </p:cNvPicPr>
          <p:nvPr/>
        </p:nvPicPr>
        <p:blipFill>
          <a:blip r:embed="rId3" cstate="print"/>
          <a:srcRect/>
          <a:stretch>
            <a:fillRect/>
          </a:stretch>
        </p:blipFill>
        <p:spPr bwMode="auto">
          <a:xfrm>
            <a:off x="539750" y="620713"/>
            <a:ext cx="5688013" cy="53482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Korrelationskoeffizient</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46</a:t>
            </a:fld>
            <a:endParaRPr lang="de-DE" altLang="en-US"/>
          </a:p>
        </p:txBody>
      </p:sp>
      <p:pic>
        <p:nvPicPr>
          <p:cNvPr id="7" name="Picture 2" descr="D:\WORK\PEARSON\000 FOLIEN\4100\JPG\4100-1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5" y="1628800"/>
            <a:ext cx="6259003"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3257910"/>
      </p:ext>
    </p:extLst>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fld id="{31B882F3-05C9-4CBF-944A-BF6984B9476D}" type="datetime1">
              <a:rPr lang="de-AT" smtClean="0"/>
              <a:pPr/>
              <a:t>18.06.2021</a:t>
            </a:fld>
            <a:endParaRPr lang="de-DE" altLang="en-US"/>
          </a:p>
        </p:txBody>
      </p:sp>
      <p:sp>
        <p:nvSpPr>
          <p:cNvPr id="4" name="Fußzeilenplatzhalter 4"/>
          <p:cNvSpPr>
            <a:spLocks noGrp="1"/>
          </p:cNvSpPr>
          <p:nvPr>
            <p:ph type="ftr" sz="quarter" idx="11"/>
          </p:nvPr>
        </p:nvSpPr>
        <p:spPr/>
        <p:txBody>
          <a:bodyPr/>
          <a:lstStyle/>
          <a:p>
            <a:r>
              <a:rPr lang="de-DE" altLang="en-US"/>
              <a:t>hanno.ulmer@i-med.ac.at</a:t>
            </a:r>
          </a:p>
        </p:txBody>
      </p:sp>
      <p:sp>
        <p:nvSpPr>
          <p:cNvPr id="5" name="Foliennummernplatzhalter 5"/>
          <p:cNvSpPr>
            <a:spLocks noGrp="1"/>
          </p:cNvSpPr>
          <p:nvPr>
            <p:ph type="sldNum" sz="quarter" idx="12"/>
          </p:nvPr>
        </p:nvSpPr>
        <p:spPr/>
        <p:txBody>
          <a:bodyPr/>
          <a:lstStyle/>
          <a:p>
            <a:r>
              <a:rPr lang="de-DE" altLang="en-US"/>
              <a:t>Seite </a:t>
            </a:r>
            <a:fld id="{62B74351-C8CC-4634-8C2C-C21EE8674FB2}" type="slidenum">
              <a:rPr lang="de-DE" altLang="en-US"/>
              <a:pPr/>
              <a:t>460</a:t>
            </a:fld>
            <a:endParaRPr lang="de-DE" altLang="en-US"/>
          </a:p>
        </p:txBody>
      </p:sp>
      <p:pic>
        <p:nvPicPr>
          <p:cNvPr id="78854" name="Picture 6"/>
          <p:cNvPicPr>
            <a:picLocks noChangeAspect="1" noChangeArrowheads="1"/>
          </p:cNvPicPr>
          <p:nvPr/>
        </p:nvPicPr>
        <p:blipFill>
          <a:blip r:embed="rId3" cstate="print"/>
          <a:srcRect/>
          <a:stretch>
            <a:fillRect/>
          </a:stretch>
        </p:blipFill>
        <p:spPr bwMode="auto">
          <a:xfrm>
            <a:off x="468313" y="1524000"/>
            <a:ext cx="8207375" cy="33115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fld id="{94EFFB3B-F09A-4154-916B-377B549A82EA}" type="datetime1">
              <a:rPr lang="de-AT" smtClean="0"/>
              <a:pPr/>
              <a:t>18.06.2021</a:t>
            </a:fld>
            <a:endParaRPr lang="de-DE" altLang="en-US"/>
          </a:p>
        </p:txBody>
      </p:sp>
      <p:sp>
        <p:nvSpPr>
          <p:cNvPr id="4" name="Fußzeilenplatzhalter 4"/>
          <p:cNvSpPr>
            <a:spLocks noGrp="1"/>
          </p:cNvSpPr>
          <p:nvPr>
            <p:ph type="ftr" sz="quarter" idx="11"/>
          </p:nvPr>
        </p:nvSpPr>
        <p:spPr/>
        <p:txBody>
          <a:bodyPr/>
          <a:lstStyle/>
          <a:p>
            <a:r>
              <a:rPr lang="de-DE" altLang="en-US"/>
              <a:t>hanno.ulmer@i-med.ac.at</a:t>
            </a:r>
          </a:p>
        </p:txBody>
      </p:sp>
      <p:sp>
        <p:nvSpPr>
          <p:cNvPr id="5" name="Foliennummernplatzhalter 5"/>
          <p:cNvSpPr>
            <a:spLocks noGrp="1"/>
          </p:cNvSpPr>
          <p:nvPr>
            <p:ph type="sldNum" sz="quarter" idx="12"/>
          </p:nvPr>
        </p:nvSpPr>
        <p:spPr/>
        <p:txBody>
          <a:bodyPr/>
          <a:lstStyle/>
          <a:p>
            <a:r>
              <a:rPr lang="de-DE" altLang="en-US"/>
              <a:t>Seite </a:t>
            </a:r>
            <a:fld id="{F7DD3825-5B20-4FAD-9985-760A7A3B73B0}" type="slidenum">
              <a:rPr lang="de-DE" altLang="en-US"/>
              <a:pPr/>
              <a:t>461</a:t>
            </a:fld>
            <a:endParaRPr lang="de-DE" altLang="en-US"/>
          </a:p>
        </p:txBody>
      </p:sp>
      <p:pic>
        <p:nvPicPr>
          <p:cNvPr id="80902" name="Picture 6"/>
          <p:cNvPicPr>
            <a:picLocks noChangeAspect="1" noChangeArrowheads="1"/>
          </p:cNvPicPr>
          <p:nvPr/>
        </p:nvPicPr>
        <p:blipFill>
          <a:blip r:embed="rId3" cstate="print"/>
          <a:srcRect/>
          <a:stretch>
            <a:fillRect/>
          </a:stretch>
        </p:blipFill>
        <p:spPr bwMode="auto">
          <a:xfrm>
            <a:off x="250825" y="692150"/>
            <a:ext cx="8316913" cy="49863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fld id="{62C4581C-D179-4FFF-A899-53576332E931}" type="datetime1">
              <a:rPr lang="de-AT" smtClean="0"/>
              <a:pPr/>
              <a:t>18.06.2021</a:t>
            </a:fld>
            <a:endParaRPr lang="de-DE" altLang="en-US"/>
          </a:p>
        </p:txBody>
      </p:sp>
      <p:sp>
        <p:nvSpPr>
          <p:cNvPr id="4" name="Fußzeilenplatzhalter 4"/>
          <p:cNvSpPr>
            <a:spLocks noGrp="1"/>
          </p:cNvSpPr>
          <p:nvPr>
            <p:ph type="ftr" sz="quarter" idx="11"/>
          </p:nvPr>
        </p:nvSpPr>
        <p:spPr/>
        <p:txBody>
          <a:bodyPr/>
          <a:lstStyle/>
          <a:p>
            <a:r>
              <a:rPr lang="de-DE" altLang="en-US"/>
              <a:t>hanno.ulmer@i-med.ac.at</a:t>
            </a:r>
          </a:p>
        </p:txBody>
      </p:sp>
      <p:sp>
        <p:nvSpPr>
          <p:cNvPr id="5" name="Foliennummernplatzhalter 5"/>
          <p:cNvSpPr>
            <a:spLocks noGrp="1"/>
          </p:cNvSpPr>
          <p:nvPr>
            <p:ph type="sldNum" sz="quarter" idx="12"/>
          </p:nvPr>
        </p:nvSpPr>
        <p:spPr/>
        <p:txBody>
          <a:bodyPr/>
          <a:lstStyle/>
          <a:p>
            <a:r>
              <a:rPr lang="de-DE" altLang="en-US"/>
              <a:t>Seite </a:t>
            </a:r>
            <a:fld id="{3113D99C-F0B8-4540-BF4A-026A79E5224B}" type="slidenum">
              <a:rPr lang="de-DE" altLang="en-US"/>
              <a:pPr/>
              <a:t>462</a:t>
            </a:fld>
            <a:endParaRPr lang="de-DE" altLang="en-US"/>
          </a:p>
        </p:txBody>
      </p:sp>
      <p:pic>
        <p:nvPicPr>
          <p:cNvPr id="82950" name="Picture 6"/>
          <p:cNvPicPr>
            <a:picLocks noChangeAspect="1" noChangeArrowheads="1"/>
          </p:cNvPicPr>
          <p:nvPr/>
        </p:nvPicPr>
        <p:blipFill>
          <a:blip r:embed="rId3" cstate="print"/>
          <a:srcRect/>
          <a:stretch>
            <a:fillRect/>
          </a:stretch>
        </p:blipFill>
        <p:spPr bwMode="auto">
          <a:xfrm>
            <a:off x="468313" y="1052513"/>
            <a:ext cx="7920037" cy="44338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Regression</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47</a:t>
            </a:fld>
            <a:endParaRPr lang="de-DE" altLang="en-US"/>
          </a:p>
        </p:txBody>
      </p:sp>
      <p:pic>
        <p:nvPicPr>
          <p:cNvPr id="7" name="Picture 2" descr="D:\WORK\PEARSON\000 FOLIEN\4100\JPG\4100-154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916832"/>
            <a:ext cx="8486884" cy="388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79993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8596" y="571480"/>
            <a:ext cx="8229600" cy="995363"/>
          </a:xfrm>
        </p:spPr>
        <p:txBody>
          <a:bodyPr/>
          <a:lstStyle/>
          <a:p>
            <a:r>
              <a:rPr lang="de-AT" dirty="0"/>
              <a:t>Deskriptive</a:t>
            </a:r>
            <a:r>
              <a:rPr lang="de-AT" dirty="0" smtClean="0"/>
              <a:t> </a:t>
            </a:r>
            <a:r>
              <a:rPr lang="de-AT" dirty="0"/>
              <a:t>Statistik</a:t>
            </a:r>
            <a:endParaRPr lang="en-US" dirty="0"/>
          </a:p>
        </p:txBody>
      </p:sp>
      <p:graphicFrame>
        <p:nvGraphicFramePr>
          <p:cNvPr id="7" name="Inhaltsplatzhalter 6"/>
          <p:cNvGraphicFramePr>
            <a:graphicFrameLocks noGrp="1"/>
          </p:cNvGraphicFramePr>
          <p:nvPr>
            <p:ph idx="1"/>
            <p:extLst>
              <p:ext uri="{D42A27DB-BD31-4B8C-83A1-F6EECF244321}">
                <p14:modId xmlns:p14="http://schemas.microsoft.com/office/powerpoint/2010/main" val="886552404"/>
              </p:ext>
            </p:extLst>
          </p:nvPr>
        </p:nvGraphicFramePr>
        <p:xfrm>
          <a:off x="628976" y="1844824"/>
          <a:ext cx="7901014" cy="3855720"/>
        </p:xfrm>
        <a:graphic>
          <a:graphicData uri="http://schemas.openxmlformats.org/drawingml/2006/table">
            <a:tbl>
              <a:tblPr firstRow="1" bandRow="1">
                <a:tableStyleId>{5C22544A-7EE6-4342-B048-85BDC9FD1C3A}</a:tableStyleId>
              </a:tblPr>
              <a:tblGrid>
                <a:gridCol w="2108975">
                  <a:extLst>
                    <a:ext uri="{9D8B030D-6E8A-4147-A177-3AD203B41FA5}">
                      <a16:colId xmlns:a16="http://schemas.microsoft.com/office/drawing/2014/main" val="20000"/>
                    </a:ext>
                  </a:extLst>
                </a:gridCol>
                <a:gridCol w="257196">
                  <a:extLst>
                    <a:ext uri="{9D8B030D-6E8A-4147-A177-3AD203B41FA5}">
                      <a16:colId xmlns:a16="http://schemas.microsoft.com/office/drawing/2014/main" val="20001"/>
                    </a:ext>
                  </a:extLst>
                </a:gridCol>
                <a:gridCol w="3857944">
                  <a:extLst>
                    <a:ext uri="{9D8B030D-6E8A-4147-A177-3AD203B41FA5}">
                      <a16:colId xmlns:a16="http://schemas.microsoft.com/office/drawing/2014/main" val="20002"/>
                    </a:ext>
                  </a:extLst>
                </a:gridCol>
                <a:gridCol w="1676899">
                  <a:extLst>
                    <a:ext uri="{9D8B030D-6E8A-4147-A177-3AD203B41FA5}">
                      <a16:colId xmlns:a16="http://schemas.microsoft.com/office/drawing/2014/main" val="20003"/>
                    </a:ext>
                  </a:extLst>
                </a:gridCol>
              </a:tblGrid>
              <a:tr h="370840">
                <a:tc>
                  <a:txBody>
                    <a:bodyPr/>
                    <a:lstStyle/>
                    <a:p>
                      <a:r>
                        <a:rPr lang="de-AT" dirty="0" smtClean="0"/>
                        <a:t>Qualitative Merkmale</a:t>
                      </a:r>
                      <a:endParaRPr lang="en-US" dirty="0"/>
                    </a:p>
                  </a:txBody>
                  <a:tcPr/>
                </a:tc>
                <a:tc>
                  <a:txBody>
                    <a:bodyPr/>
                    <a:lstStyle/>
                    <a:p>
                      <a:endParaRPr lang="en-US" dirty="0"/>
                    </a:p>
                  </a:txBody>
                  <a:tcPr/>
                </a:tc>
                <a:tc>
                  <a:txBody>
                    <a:bodyPr/>
                    <a:lstStyle/>
                    <a:p>
                      <a:r>
                        <a:rPr lang="de-AT" dirty="0" smtClean="0"/>
                        <a:t>Quantitative</a:t>
                      </a:r>
                      <a:r>
                        <a:rPr lang="de-AT" baseline="0" dirty="0" smtClean="0"/>
                        <a:t> Merkmale</a:t>
                      </a:r>
                    </a:p>
                    <a:p>
                      <a:r>
                        <a:rPr lang="de-AT" baseline="0" dirty="0" smtClean="0"/>
                        <a:t>normalverteilt</a:t>
                      </a:r>
                      <a:endParaRPr lang="en-US" dirty="0"/>
                    </a:p>
                  </a:txBody>
                  <a:tcPr/>
                </a:tc>
                <a:tc>
                  <a:txBody>
                    <a:bodyPr/>
                    <a:lstStyle/>
                    <a:p>
                      <a:endParaRPr lang="de-AT" dirty="0" smtClean="0"/>
                    </a:p>
                    <a:p>
                      <a:endParaRPr lang="de-AT" dirty="0" smtClean="0"/>
                    </a:p>
                    <a:p>
                      <a:r>
                        <a:rPr lang="de-AT" dirty="0" smtClean="0"/>
                        <a:t>beliebig verteilt</a:t>
                      </a:r>
                      <a:endParaRPr lang="en-US" dirty="0"/>
                    </a:p>
                  </a:txBody>
                  <a:tcPr/>
                </a:tc>
                <a:extLst>
                  <a:ext uri="{0D108BD9-81ED-4DB2-BD59-A6C34878D82A}">
                    <a16:rowId xmlns:a16="http://schemas.microsoft.com/office/drawing/2014/main" val="10000"/>
                  </a:ext>
                </a:extLst>
              </a:tr>
              <a:tr h="370840">
                <a:tc>
                  <a:txBody>
                    <a:bodyPr/>
                    <a:lstStyle/>
                    <a:p>
                      <a:r>
                        <a:rPr lang="de-AT" dirty="0" smtClean="0"/>
                        <a:t>n,%</a:t>
                      </a:r>
                      <a:endParaRPr lang="en-US" dirty="0"/>
                    </a:p>
                  </a:txBody>
                  <a:tcPr/>
                </a:tc>
                <a:tc>
                  <a:txBody>
                    <a:bodyPr/>
                    <a:lstStyle/>
                    <a:p>
                      <a:endParaRPr lang="en-US" dirty="0"/>
                    </a:p>
                  </a:txBody>
                  <a:tcPr/>
                </a:tc>
                <a:tc>
                  <a:txBody>
                    <a:bodyPr/>
                    <a:lstStyle/>
                    <a:p>
                      <a:r>
                        <a:rPr lang="de-AT" dirty="0" smtClean="0"/>
                        <a:t>Arithmetischer Mittelwert</a:t>
                      </a:r>
                      <a:endParaRPr lang="en-US" dirty="0"/>
                    </a:p>
                  </a:txBody>
                  <a:tcPr/>
                </a:tc>
                <a:tc>
                  <a:txBody>
                    <a:bodyPr/>
                    <a:lstStyle/>
                    <a:p>
                      <a:r>
                        <a:rPr lang="de-AT" dirty="0" smtClean="0"/>
                        <a:t>Median</a:t>
                      </a:r>
                      <a:endParaRPr lang="en-US" dirty="0"/>
                    </a:p>
                  </a:txBody>
                  <a:tcPr/>
                </a:tc>
                <a:extLst>
                  <a:ext uri="{0D108BD9-81ED-4DB2-BD59-A6C34878D82A}">
                    <a16:rowId xmlns:a16="http://schemas.microsoft.com/office/drawing/2014/main" val="10001"/>
                  </a:ext>
                </a:extLst>
              </a:tr>
              <a:tr h="370840">
                <a:tc>
                  <a:txBody>
                    <a:bodyPr/>
                    <a:lstStyle/>
                    <a:p>
                      <a:endParaRPr lang="en-US" dirty="0"/>
                    </a:p>
                  </a:txBody>
                  <a:tcPr/>
                </a:tc>
                <a:tc>
                  <a:txBody>
                    <a:bodyPr/>
                    <a:lstStyle/>
                    <a:p>
                      <a:endParaRPr lang="en-US" dirty="0"/>
                    </a:p>
                  </a:txBody>
                  <a:tcPr/>
                </a:tc>
                <a:tc>
                  <a:txBody>
                    <a:bodyPr/>
                    <a:lstStyle/>
                    <a:p>
                      <a:r>
                        <a:rPr lang="de-AT" dirty="0" smtClean="0"/>
                        <a:t>Standardabweichung</a:t>
                      </a:r>
                      <a:endParaRPr lang="en-US" dirty="0"/>
                    </a:p>
                  </a:txBody>
                  <a:tcPr/>
                </a:tc>
                <a:tc>
                  <a:txBody>
                    <a:bodyPr/>
                    <a:lstStyle/>
                    <a:p>
                      <a:r>
                        <a:rPr lang="de-AT" dirty="0" smtClean="0"/>
                        <a:t>Perzentile</a:t>
                      </a:r>
                      <a:endParaRPr lang="en-US" dirty="0"/>
                    </a:p>
                  </a:txBody>
                  <a:tcPr/>
                </a:tc>
                <a:extLst>
                  <a:ext uri="{0D108BD9-81ED-4DB2-BD59-A6C34878D82A}">
                    <a16:rowId xmlns:a16="http://schemas.microsoft.com/office/drawing/2014/main" val="10002"/>
                  </a:ext>
                </a:extLst>
              </a:tr>
              <a:tr h="370840">
                <a:tc>
                  <a:txBody>
                    <a:bodyPr/>
                    <a:lstStyle/>
                    <a:p>
                      <a:r>
                        <a:rPr lang="de-AT" dirty="0" smtClean="0"/>
                        <a:t>Kreis-, Balkendiagramm</a:t>
                      </a:r>
                      <a:endParaRPr lang="en-US" dirty="0"/>
                    </a:p>
                  </a:txBody>
                  <a:tcPr/>
                </a:tc>
                <a:tc>
                  <a:txBody>
                    <a:bodyPr/>
                    <a:lstStyle/>
                    <a:p>
                      <a:endParaRPr lang="en-US" dirty="0"/>
                    </a:p>
                  </a:txBody>
                  <a:tcPr/>
                </a:tc>
                <a:tc>
                  <a:txBody>
                    <a:bodyPr/>
                    <a:lstStyle/>
                    <a:p>
                      <a:r>
                        <a:rPr lang="de-AT" dirty="0" smtClean="0"/>
                        <a:t>Histogramm</a:t>
                      </a:r>
                      <a:endParaRPr lang="en-US" dirty="0"/>
                    </a:p>
                  </a:txBody>
                  <a:tcPr/>
                </a:tc>
                <a:tc>
                  <a:txBody>
                    <a:bodyPr/>
                    <a:lstStyle/>
                    <a:p>
                      <a:r>
                        <a:rPr lang="de-AT" dirty="0" smtClean="0"/>
                        <a:t>Boxplot </a:t>
                      </a:r>
                      <a:endParaRPr lang="en-US" dirty="0"/>
                    </a:p>
                  </a:txBody>
                  <a:tcPr/>
                </a:tc>
                <a:extLst>
                  <a:ext uri="{0D108BD9-81ED-4DB2-BD59-A6C34878D82A}">
                    <a16:rowId xmlns:a16="http://schemas.microsoft.com/office/drawing/2014/main" val="10003"/>
                  </a:ext>
                </a:extLst>
              </a:tr>
              <a:tr h="370840">
                <a:tc>
                  <a:txBody>
                    <a:bodyPr/>
                    <a:lstStyle/>
                    <a:p>
                      <a:r>
                        <a:rPr lang="de-AT" dirty="0" smtClean="0"/>
                        <a:t>Beispiele:</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4"/>
                  </a:ext>
                </a:extLst>
              </a:tr>
              <a:tr h="370840">
                <a:tc>
                  <a:txBody>
                    <a:bodyPr/>
                    <a:lstStyle/>
                    <a:p>
                      <a:r>
                        <a:rPr lang="de-AT" dirty="0" smtClean="0"/>
                        <a:t>Geschlecht,</a:t>
                      </a:r>
                      <a:r>
                        <a:rPr lang="de-AT" baseline="0" dirty="0" smtClean="0"/>
                        <a:t> Ansprechen auf Therapie, etc.</a:t>
                      </a:r>
                    </a:p>
                    <a:p>
                      <a:endParaRPr lang="en-US" dirty="0"/>
                    </a:p>
                  </a:txBody>
                  <a:tcPr/>
                </a:tc>
                <a:tc>
                  <a:txBody>
                    <a:bodyPr/>
                    <a:lstStyle/>
                    <a:p>
                      <a:endParaRPr lang="en-US" dirty="0"/>
                    </a:p>
                  </a:txBody>
                  <a:tcPr/>
                </a:tc>
                <a:tc>
                  <a:txBody>
                    <a:bodyPr/>
                    <a:lstStyle/>
                    <a:p>
                      <a:r>
                        <a:rPr lang="de-AT" dirty="0" smtClean="0"/>
                        <a:t>Blutdruck</a:t>
                      </a:r>
                      <a:endParaRPr lang="en-US" dirty="0"/>
                    </a:p>
                  </a:txBody>
                  <a:tcPr/>
                </a:tc>
                <a:tc>
                  <a:txBody>
                    <a:bodyPr/>
                    <a:lstStyle/>
                    <a:p>
                      <a:r>
                        <a:rPr lang="de-AT" dirty="0" smtClean="0"/>
                        <a:t>CRP,</a:t>
                      </a:r>
                      <a:r>
                        <a:rPr lang="de-AT" baseline="0" dirty="0" smtClean="0"/>
                        <a:t> GGT</a:t>
                      </a:r>
                    </a:p>
                    <a:p>
                      <a:r>
                        <a:rPr lang="de-AT" baseline="0" dirty="0" smtClean="0"/>
                        <a:t>Schweregrade</a:t>
                      </a:r>
                      <a:endParaRPr lang="en-US" dirty="0"/>
                    </a:p>
                  </a:txBody>
                  <a:tcPr/>
                </a:tc>
                <a:extLst>
                  <a:ext uri="{0D108BD9-81ED-4DB2-BD59-A6C34878D82A}">
                    <a16:rowId xmlns:a16="http://schemas.microsoft.com/office/drawing/2014/main" val="10005"/>
                  </a:ext>
                </a:extLst>
              </a:tr>
            </a:tbl>
          </a:graphicData>
        </a:graphic>
      </p:graphicFrame>
      <p:sp>
        <p:nvSpPr>
          <p:cNvPr id="4" name="Datumsplatzhalter 3"/>
          <p:cNvSpPr>
            <a:spLocks noGrp="1"/>
          </p:cNvSpPr>
          <p:nvPr>
            <p:ph type="dt" sz="half" idx="10"/>
          </p:nvPr>
        </p:nvSpPr>
        <p:spPr/>
        <p:txBody>
          <a:bodyPr/>
          <a:lstStyle/>
          <a:p>
            <a:fld id="{180E098E-9027-404E-9290-0082099D26A5}" type="datetime1">
              <a:rPr lang="de-AT" smtClean="0"/>
              <a:pPr/>
              <a:t>18.06.2021</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48</a:t>
            </a:fld>
            <a:endParaRPr lang="de-DE" alt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Merkmalstypen und statistische Maßzahlen, Grafiken</a:t>
            </a:r>
            <a:endParaRPr lang="en-US" dirty="0"/>
          </a:p>
        </p:txBody>
      </p:sp>
      <p:sp>
        <p:nvSpPr>
          <p:cNvPr id="3" name="Datumsplatzhalter 2"/>
          <p:cNvSpPr>
            <a:spLocks noGrp="1"/>
          </p:cNvSpPr>
          <p:nvPr>
            <p:ph type="dt" sz="half" idx="10"/>
          </p:nvPr>
        </p:nvSpPr>
        <p:spPr/>
        <p:txBody>
          <a:bodyPr/>
          <a:lstStyle/>
          <a:p>
            <a:fld id="{4FBB947E-E2B1-447B-92C9-68B1426AE906}" type="datetime1">
              <a:rPr lang="de-AT" smtClean="0"/>
              <a:pPr/>
              <a:t>18.06.2021</a:t>
            </a:fld>
            <a:endParaRPr lang="de-DE" altLang="en-US"/>
          </a:p>
        </p:txBody>
      </p:sp>
      <p:sp>
        <p:nvSpPr>
          <p:cNvPr id="4" name="Fußzeilenplatzhalter 3"/>
          <p:cNvSpPr>
            <a:spLocks noGrp="1"/>
          </p:cNvSpPr>
          <p:nvPr>
            <p:ph type="ftr" sz="quarter" idx="11"/>
          </p:nvPr>
        </p:nvSpPr>
        <p:spPr/>
        <p:txBody>
          <a:bodyPr/>
          <a:lstStyle/>
          <a:p>
            <a:r>
              <a:rPr lang="de-DE" altLang="en-US" smtClean="0"/>
              <a:t>hanno.ulmer@i-med.ac.at</a:t>
            </a:r>
            <a:endParaRPr lang="de-DE" altLang="en-US"/>
          </a:p>
        </p:txBody>
      </p:sp>
      <p:sp>
        <p:nvSpPr>
          <p:cNvPr id="5" name="Foliennummernplatzhalter 4"/>
          <p:cNvSpPr>
            <a:spLocks noGrp="1"/>
          </p:cNvSpPr>
          <p:nvPr>
            <p:ph type="sldNum" sz="quarter" idx="12"/>
          </p:nvPr>
        </p:nvSpPr>
        <p:spPr/>
        <p:txBody>
          <a:bodyPr/>
          <a:lstStyle/>
          <a:p>
            <a:r>
              <a:rPr lang="de-DE" altLang="en-US" smtClean="0"/>
              <a:t>Seite </a:t>
            </a:r>
            <a:fld id="{EE29F858-1221-4A12-AB43-D242F2C02AC7}" type="slidenum">
              <a:rPr lang="de-DE" altLang="en-US" smtClean="0"/>
              <a:pPr/>
              <a:t>49</a:t>
            </a:fld>
            <a:endParaRPr lang="de-DE" altLang="en-US"/>
          </a:p>
        </p:txBody>
      </p:sp>
      <p:pic>
        <p:nvPicPr>
          <p:cNvPr id="537602" name="Picture 2"/>
          <p:cNvPicPr>
            <a:picLocks noChangeAspect="1" noChangeArrowheads="1"/>
          </p:cNvPicPr>
          <p:nvPr/>
        </p:nvPicPr>
        <p:blipFill>
          <a:blip r:embed="rId2" cstate="print"/>
          <a:srcRect/>
          <a:stretch>
            <a:fillRect/>
          </a:stretch>
        </p:blipFill>
        <p:spPr bwMode="auto">
          <a:xfrm>
            <a:off x="395536" y="1484785"/>
            <a:ext cx="3828853" cy="4824536"/>
          </a:xfrm>
          <a:prstGeom prst="rect">
            <a:avLst/>
          </a:prstGeom>
          <a:noFill/>
          <a:ln w="9525">
            <a:noFill/>
            <a:miter lim="800000"/>
            <a:headEnd/>
            <a:tailEnd/>
          </a:ln>
        </p:spPr>
      </p:pic>
      <p:pic>
        <p:nvPicPr>
          <p:cNvPr id="537605" name="Picture 5"/>
          <p:cNvPicPr>
            <a:picLocks noChangeAspect="1" noChangeArrowheads="1"/>
          </p:cNvPicPr>
          <p:nvPr/>
        </p:nvPicPr>
        <p:blipFill>
          <a:blip r:embed="rId3" cstate="print"/>
          <a:srcRect/>
          <a:stretch>
            <a:fillRect/>
          </a:stretch>
        </p:blipFill>
        <p:spPr bwMode="auto">
          <a:xfrm>
            <a:off x="5364088" y="1484784"/>
            <a:ext cx="3344888" cy="5184576"/>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de-DE" dirty="0"/>
              <a:t>Methodik der Fallstudie</a:t>
            </a:r>
          </a:p>
        </p:txBody>
      </p:sp>
      <p:sp>
        <p:nvSpPr>
          <p:cNvPr id="31747" name="Rectangle 3"/>
          <p:cNvSpPr>
            <a:spLocks noGrp="1" noChangeArrowheads="1"/>
          </p:cNvSpPr>
          <p:nvPr>
            <p:ph idx="1"/>
          </p:nvPr>
        </p:nvSpPr>
        <p:spPr>
          <a:xfrm>
            <a:off x="457200" y="1600200"/>
            <a:ext cx="8229600" cy="2981325"/>
          </a:xfrm>
        </p:spPr>
        <p:txBody>
          <a:bodyPr/>
          <a:lstStyle/>
          <a:p>
            <a:r>
              <a:rPr lang="de-DE" sz="2000"/>
              <a:t>Alle Originalarbeiten publiziert im ersten Halbjahr 2004: </a:t>
            </a:r>
          </a:p>
          <a:p>
            <a:pPr marL="2336800" lvl="1" indent="-279400"/>
            <a:r>
              <a:rPr lang="de-DE" sz="2000"/>
              <a:t>Vol. 350 No. 1–26 of NEJM</a:t>
            </a:r>
          </a:p>
          <a:p>
            <a:pPr marL="2336800" lvl="1" indent="-279400"/>
            <a:r>
              <a:rPr lang="de-DE" sz="2000"/>
              <a:t>Vol. 10 No. 1–6 of NatMed</a:t>
            </a:r>
          </a:p>
          <a:p>
            <a:pPr>
              <a:buFont typeface="Arial" charset="0"/>
              <a:buNone/>
            </a:pPr>
            <a:r>
              <a:rPr lang="de-DE" sz="2000"/>
              <a:t>	wurde für die bibliometrische Analyse ausgewählt</a:t>
            </a:r>
          </a:p>
          <a:p>
            <a:pPr>
              <a:buSzTx/>
            </a:pPr>
            <a:r>
              <a:rPr lang="de-DE" sz="2000"/>
              <a:t>Editorials, Letters, Case Reports wurden nicht analysiert</a:t>
            </a:r>
          </a:p>
          <a:p>
            <a:pPr>
              <a:buSzTx/>
            </a:pPr>
            <a:r>
              <a:rPr lang="de-DE" sz="2000"/>
              <a:t>Zusätzlich wurden die Wiener klinische und die Wiener medizinische Wochenschrift untersucht:</a:t>
            </a:r>
          </a:p>
        </p:txBody>
      </p:sp>
      <p:sp>
        <p:nvSpPr>
          <p:cNvPr id="6" name="Datumsplatzhalter 3"/>
          <p:cNvSpPr>
            <a:spLocks noGrp="1"/>
          </p:cNvSpPr>
          <p:nvPr>
            <p:ph type="dt" sz="half" idx="10"/>
          </p:nvPr>
        </p:nvSpPr>
        <p:spPr/>
        <p:txBody>
          <a:bodyPr/>
          <a:lstStyle/>
          <a:p>
            <a:fld id="{66D0BEED-165C-417A-A389-69AED1FE3EA5}" type="datetime1">
              <a:rPr lang="de-AT" smtClean="0"/>
              <a:pPr/>
              <a:t>18.06.2021</a:t>
            </a:fld>
            <a:endParaRPr lang="de-DE" altLang="en-US"/>
          </a:p>
        </p:txBody>
      </p:sp>
      <p:sp>
        <p:nvSpPr>
          <p:cNvPr id="7" name="Fußzeilenplatzhalter 4"/>
          <p:cNvSpPr>
            <a:spLocks noGrp="1"/>
          </p:cNvSpPr>
          <p:nvPr>
            <p:ph type="ftr" sz="quarter" idx="11"/>
          </p:nvPr>
        </p:nvSpPr>
        <p:spPr/>
        <p:txBody>
          <a:bodyPr/>
          <a:lstStyle/>
          <a:p>
            <a:r>
              <a:rPr lang="de-DE" altLang="en-US"/>
              <a:t>hanno.ulmer@i-med.ac.at</a:t>
            </a:r>
          </a:p>
        </p:txBody>
      </p:sp>
      <p:sp>
        <p:nvSpPr>
          <p:cNvPr id="8" name="Foliennummernplatzhalter 5"/>
          <p:cNvSpPr>
            <a:spLocks noGrp="1"/>
          </p:cNvSpPr>
          <p:nvPr>
            <p:ph type="sldNum" sz="quarter" idx="12"/>
          </p:nvPr>
        </p:nvSpPr>
        <p:spPr/>
        <p:txBody>
          <a:bodyPr/>
          <a:lstStyle/>
          <a:p>
            <a:r>
              <a:rPr lang="de-DE" altLang="en-US"/>
              <a:t>Seite </a:t>
            </a:r>
            <a:fld id="{97ED0702-5A74-4EBB-8044-4F000D76B40D}" type="slidenum">
              <a:rPr lang="de-DE" altLang="en-US"/>
              <a:pPr/>
              <a:t>5</a:t>
            </a:fld>
            <a:endParaRPr lang="de-DE" altLang="en-US"/>
          </a:p>
        </p:txBody>
      </p:sp>
      <p:pic>
        <p:nvPicPr>
          <p:cNvPr id="31749" name="Picture 5"/>
          <p:cNvPicPr>
            <a:picLocks noChangeAspect="1" noChangeArrowheads="1"/>
          </p:cNvPicPr>
          <p:nvPr/>
        </p:nvPicPr>
        <p:blipFill>
          <a:blip r:embed="rId3" cstate="print"/>
          <a:srcRect/>
          <a:stretch>
            <a:fillRect/>
          </a:stretch>
        </p:blipFill>
        <p:spPr bwMode="auto">
          <a:xfrm>
            <a:off x="395288" y="4652963"/>
            <a:ext cx="4319587" cy="1276350"/>
          </a:xfrm>
          <a:prstGeom prst="rect">
            <a:avLst/>
          </a:prstGeom>
          <a:noFill/>
          <a:ln w="9525">
            <a:noFill/>
            <a:miter lim="800000"/>
            <a:headEnd/>
            <a:tailEnd/>
          </a:ln>
          <a:effectLst/>
        </p:spPr>
      </p:pic>
      <p:pic>
        <p:nvPicPr>
          <p:cNvPr id="31750" name="Picture 6"/>
          <p:cNvPicPr>
            <a:picLocks noChangeAspect="1" noChangeArrowheads="1"/>
          </p:cNvPicPr>
          <p:nvPr/>
        </p:nvPicPr>
        <p:blipFill>
          <a:blip r:embed="rId4" cstate="print"/>
          <a:srcRect/>
          <a:stretch>
            <a:fillRect/>
          </a:stretch>
        </p:blipFill>
        <p:spPr bwMode="auto">
          <a:xfrm>
            <a:off x="5148263" y="5146675"/>
            <a:ext cx="3233737" cy="8588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Statistische Grafiken</a:t>
            </a:r>
            <a:endParaRPr lang="en-US" dirty="0"/>
          </a:p>
        </p:txBody>
      </p:sp>
      <p:sp>
        <p:nvSpPr>
          <p:cNvPr id="3" name="Datumsplatzhalter 2"/>
          <p:cNvSpPr>
            <a:spLocks noGrp="1"/>
          </p:cNvSpPr>
          <p:nvPr>
            <p:ph type="dt" sz="half" idx="10"/>
          </p:nvPr>
        </p:nvSpPr>
        <p:spPr/>
        <p:txBody>
          <a:bodyPr/>
          <a:lstStyle/>
          <a:p>
            <a:fld id="{4FBB947E-E2B1-447B-92C9-68B1426AE906}" type="datetime1">
              <a:rPr lang="de-AT" smtClean="0"/>
              <a:pPr/>
              <a:t>18.06.2021</a:t>
            </a:fld>
            <a:endParaRPr lang="de-DE" altLang="en-US"/>
          </a:p>
        </p:txBody>
      </p:sp>
      <p:sp>
        <p:nvSpPr>
          <p:cNvPr id="4" name="Fußzeilenplatzhalter 3"/>
          <p:cNvSpPr>
            <a:spLocks noGrp="1"/>
          </p:cNvSpPr>
          <p:nvPr>
            <p:ph type="ftr" sz="quarter" idx="11"/>
          </p:nvPr>
        </p:nvSpPr>
        <p:spPr/>
        <p:txBody>
          <a:bodyPr/>
          <a:lstStyle/>
          <a:p>
            <a:r>
              <a:rPr lang="de-DE" altLang="en-US" smtClean="0"/>
              <a:t>hanno.ulmer@i-med.ac.at</a:t>
            </a:r>
            <a:endParaRPr lang="de-DE" altLang="en-US"/>
          </a:p>
        </p:txBody>
      </p:sp>
      <p:sp>
        <p:nvSpPr>
          <p:cNvPr id="5" name="Foliennummernplatzhalter 4"/>
          <p:cNvSpPr>
            <a:spLocks noGrp="1"/>
          </p:cNvSpPr>
          <p:nvPr>
            <p:ph type="sldNum" sz="quarter" idx="12"/>
          </p:nvPr>
        </p:nvSpPr>
        <p:spPr/>
        <p:txBody>
          <a:bodyPr/>
          <a:lstStyle/>
          <a:p>
            <a:r>
              <a:rPr lang="de-DE" altLang="en-US" smtClean="0"/>
              <a:t>Seite </a:t>
            </a:r>
            <a:fld id="{EE29F858-1221-4A12-AB43-D242F2C02AC7}" type="slidenum">
              <a:rPr lang="de-DE" altLang="en-US" smtClean="0"/>
              <a:pPr/>
              <a:t>50</a:t>
            </a:fld>
            <a:endParaRPr lang="de-DE" altLang="en-US"/>
          </a:p>
        </p:txBody>
      </p:sp>
      <p:pic>
        <p:nvPicPr>
          <p:cNvPr id="538626" name="Picture 2"/>
          <p:cNvPicPr>
            <a:picLocks noChangeAspect="1" noChangeArrowheads="1"/>
          </p:cNvPicPr>
          <p:nvPr/>
        </p:nvPicPr>
        <p:blipFill>
          <a:blip r:embed="rId2" cstate="print"/>
          <a:srcRect/>
          <a:stretch>
            <a:fillRect/>
          </a:stretch>
        </p:blipFill>
        <p:spPr bwMode="auto">
          <a:xfrm>
            <a:off x="467544" y="1556792"/>
            <a:ext cx="2905125" cy="3276600"/>
          </a:xfrm>
          <a:prstGeom prst="rect">
            <a:avLst/>
          </a:prstGeom>
          <a:noFill/>
          <a:ln w="9525">
            <a:noFill/>
            <a:miter lim="800000"/>
            <a:headEnd/>
            <a:tailEnd/>
          </a:ln>
        </p:spPr>
      </p:pic>
      <p:pic>
        <p:nvPicPr>
          <p:cNvPr id="538627" name="Picture 3"/>
          <p:cNvPicPr>
            <a:picLocks noChangeAspect="1" noChangeArrowheads="1"/>
          </p:cNvPicPr>
          <p:nvPr/>
        </p:nvPicPr>
        <p:blipFill>
          <a:blip r:embed="rId3" cstate="print"/>
          <a:srcRect/>
          <a:stretch>
            <a:fillRect/>
          </a:stretch>
        </p:blipFill>
        <p:spPr bwMode="auto">
          <a:xfrm>
            <a:off x="3491880" y="1556792"/>
            <a:ext cx="3962400" cy="2228850"/>
          </a:xfrm>
          <a:prstGeom prst="rect">
            <a:avLst/>
          </a:prstGeom>
          <a:noFill/>
          <a:ln w="9525">
            <a:noFill/>
            <a:miter lim="800000"/>
            <a:headEnd/>
            <a:tailEnd/>
          </a:ln>
        </p:spPr>
      </p:pic>
      <p:pic>
        <p:nvPicPr>
          <p:cNvPr id="538628" name="Picture 4"/>
          <p:cNvPicPr>
            <a:picLocks noChangeAspect="1" noChangeArrowheads="1"/>
          </p:cNvPicPr>
          <p:nvPr/>
        </p:nvPicPr>
        <p:blipFill>
          <a:blip r:embed="rId4" cstate="print"/>
          <a:srcRect/>
          <a:stretch>
            <a:fillRect/>
          </a:stretch>
        </p:blipFill>
        <p:spPr bwMode="auto">
          <a:xfrm>
            <a:off x="3563888" y="3789040"/>
            <a:ext cx="2736304" cy="2550341"/>
          </a:xfrm>
          <a:prstGeom prst="rect">
            <a:avLst/>
          </a:prstGeom>
          <a:noFill/>
          <a:ln w="9525">
            <a:noFill/>
            <a:miter lim="800000"/>
            <a:headEnd/>
            <a:tailEnd/>
          </a:ln>
        </p:spPr>
      </p:pic>
      <p:pic>
        <p:nvPicPr>
          <p:cNvPr id="538629" name="Picture 5"/>
          <p:cNvPicPr>
            <a:picLocks noChangeAspect="1" noChangeArrowheads="1"/>
          </p:cNvPicPr>
          <p:nvPr/>
        </p:nvPicPr>
        <p:blipFill>
          <a:blip r:embed="rId5" cstate="print"/>
          <a:srcRect/>
          <a:stretch>
            <a:fillRect/>
          </a:stretch>
        </p:blipFill>
        <p:spPr bwMode="auto">
          <a:xfrm>
            <a:off x="6660232" y="3717032"/>
            <a:ext cx="2244799" cy="2508474"/>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8596" y="571480"/>
            <a:ext cx="8229600" cy="995363"/>
          </a:xfrm>
        </p:spPr>
        <p:txBody>
          <a:bodyPr/>
          <a:lstStyle/>
          <a:p>
            <a:r>
              <a:rPr lang="de-AT" dirty="0"/>
              <a:t>Deskriptive</a:t>
            </a:r>
            <a:r>
              <a:rPr lang="de-AT" dirty="0" smtClean="0"/>
              <a:t> Statistik</a:t>
            </a:r>
            <a:endParaRPr lang="en-US" dirty="0"/>
          </a:p>
        </p:txBody>
      </p:sp>
      <p:sp>
        <p:nvSpPr>
          <p:cNvPr id="4" name="Datumsplatzhalter 3"/>
          <p:cNvSpPr>
            <a:spLocks noGrp="1"/>
          </p:cNvSpPr>
          <p:nvPr>
            <p:ph type="dt" sz="half" idx="10"/>
          </p:nvPr>
        </p:nvSpPr>
        <p:spPr/>
        <p:txBody>
          <a:bodyPr/>
          <a:lstStyle/>
          <a:p>
            <a:fld id="{9DAFE45E-A876-48FB-AB9D-9B5A967B5146}" type="datetime1">
              <a:rPr lang="de-AT" smtClean="0"/>
              <a:pPr/>
              <a:t>18.06.2021</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51</a:t>
            </a:fld>
            <a:endParaRPr lang="de-DE" altLang="en-US"/>
          </a:p>
        </p:txBody>
      </p:sp>
      <p:pic>
        <p:nvPicPr>
          <p:cNvPr id="216065" name="Picture 1"/>
          <p:cNvPicPr>
            <a:picLocks noChangeAspect="1" noChangeArrowheads="1"/>
          </p:cNvPicPr>
          <p:nvPr/>
        </p:nvPicPr>
        <p:blipFill>
          <a:blip r:embed="rId2" cstate="print"/>
          <a:srcRect/>
          <a:stretch>
            <a:fillRect/>
          </a:stretch>
        </p:blipFill>
        <p:spPr bwMode="auto">
          <a:xfrm>
            <a:off x="395536" y="1556792"/>
            <a:ext cx="3888432" cy="4733203"/>
          </a:xfrm>
          <a:prstGeom prst="rect">
            <a:avLst/>
          </a:prstGeom>
          <a:noFill/>
          <a:ln w="9525">
            <a:noFill/>
            <a:miter lim="800000"/>
            <a:headEnd/>
            <a:tailEnd/>
          </a:ln>
        </p:spPr>
      </p:pic>
      <p:pic>
        <p:nvPicPr>
          <p:cNvPr id="216066" name="Picture 2"/>
          <p:cNvPicPr>
            <a:picLocks noChangeAspect="1" noChangeArrowheads="1"/>
          </p:cNvPicPr>
          <p:nvPr/>
        </p:nvPicPr>
        <p:blipFill>
          <a:blip r:embed="rId3" cstate="print"/>
          <a:srcRect/>
          <a:stretch>
            <a:fillRect/>
          </a:stretch>
        </p:blipFill>
        <p:spPr bwMode="auto">
          <a:xfrm>
            <a:off x="4427984" y="1556792"/>
            <a:ext cx="4248472" cy="1093053"/>
          </a:xfrm>
          <a:prstGeom prst="rect">
            <a:avLst/>
          </a:prstGeom>
          <a:noFill/>
          <a:ln w="9525">
            <a:noFill/>
            <a:miter lim="800000"/>
            <a:headEnd/>
            <a:tailEnd/>
          </a:ln>
        </p:spPr>
      </p:pic>
      <p:pic>
        <p:nvPicPr>
          <p:cNvPr id="216067" name="Picture 3"/>
          <p:cNvPicPr>
            <a:picLocks noChangeAspect="1" noChangeArrowheads="1"/>
          </p:cNvPicPr>
          <p:nvPr/>
        </p:nvPicPr>
        <p:blipFill>
          <a:blip r:embed="rId4" cstate="print"/>
          <a:srcRect/>
          <a:stretch>
            <a:fillRect/>
          </a:stretch>
        </p:blipFill>
        <p:spPr bwMode="auto">
          <a:xfrm>
            <a:off x="4499992" y="4221088"/>
            <a:ext cx="3951337" cy="856762"/>
          </a:xfrm>
          <a:prstGeom prst="rect">
            <a:avLst/>
          </a:prstGeom>
          <a:noFill/>
          <a:ln w="9525">
            <a:noFill/>
            <a:miter lim="800000"/>
            <a:headEnd/>
            <a:tailEnd/>
          </a:ln>
        </p:spPr>
      </p:pic>
      <p:pic>
        <p:nvPicPr>
          <p:cNvPr id="216068" name="Picture 4"/>
          <p:cNvPicPr>
            <a:picLocks noChangeAspect="1" noChangeArrowheads="1"/>
          </p:cNvPicPr>
          <p:nvPr/>
        </p:nvPicPr>
        <p:blipFill>
          <a:blip r:embed="rId5" cstate="print"/>
          <a:srcRect/>
          <a:stretch>
            <a:fillRect/>
          </a:stretch>
        </p:blipFill>
        <p:spPr bwMode="auto">
          <a:xfrm>
            <a:off x="5508104" y="2564904"/>
            <a:ext cx="2828925" cy="1638300"/>
          </a:xfrm>
          <a:prstGeom prst="rect">
            <a:avLst/>
          </a:prstGeom>
          <a:noFill/>
          <a:ln w="9525">
            <a:noFill/>
            <a:miter lim="800000"/>
            <a:headEnd/>
            <a:tailEnd/>
          </a:ln>
        </p:spPr>
      </p:pic>
      <p:pic>
        <p:nvPicPr>
          <p:cNvPr id="216069" name="Picture 5"/>
          <p:cNvPicPr>
            <a:picLocks noChangeAspect="1" noChangeArrowheads="1"/>
          </p:cNvPicPr>
          <p:nvPr/>
        </p:nvPicPr>
        <p:blipFill>
          <a:blip r:embed="rId6" cstate="print"/>
          <a:srcRect/>
          <a:stretch>
            <a:fillRect/>
          </a:stretch>
        </p:blipFill>
        <p:spPr bwMode="auto">
          <a:xfrm>
            <a:off x="5580112" y="4725144"/>
            <a:ext cx="3171825" cy="1876425"/>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ChangeArrowheads="1"/>
          </p:cNvSpPr>
          <p:nvPr>
            <p:ph type="title"/>
          </p:nvPr>
        </p:nvSpPr>
        <p:spPr>
          <a:xfrm>
            <a:off x="457200" y="333375"/>
            <a:ext cx="8229600" cy="868363"/>
          </a:xfrm>
        </p:spPr>
        <p:txBody>
          <a:bodyPr/>
          <a:lstStyle/>
          <a:p>
            <a:r>
              <a:rPr lang="de-DE" sz="4000" smtClean="0"/>
              <a:t>Mittelwert vs. Median - Beispiel</a:t>
            </a:r>
          </a:p>
        </p:txBody>
      </p:sp>
      <p:sp>
        <p:nvSpPr>
          <p:cNvPr id="115714" name="Rectangle 3"/>
          <p:cNvSpPr>
            <a:spLocks noGrp="1" noChangeArrowheads="1"/>
          </p:cNvSpPr>
          <p:nvPr>
            <p:ph idx="1"/>
          </p:nvPr>
        </p:nvSpPr>
        <p:spPr>
          <a:xfrm>
            <a:off x="457200" y="1600200"/>
            <a:ext cx="8229600" cy="4757738"/>
          </a:xfrm>
        </p:spPr>
        <p:txBody>
          <a:bodyPr/>
          <a:lstStyle/>
          <a:p>
            <a:endParaRPr lang="de-DE" smtClean="0"/>
          </a:p>
        </p:txBody>
      </p:sp>
      <p:sp>
        <p:nvSpPr>
          <p:cNvPr id="93187" name="Fußzeilenplatzhalter 4"/>
          <p:cNvSpPr>
            <a:spLocks noGrp="1"/>
          </p:cNvSpPr>
          <p:nvPr>
            <p:ph type="ftr" sz="quarter" idx="11"/>
          </p:nvPr>
        </p:nvSpPr>
        <p:spPr/>
        <p:txBody>
          <a:bodyPr/>
          <a:lstStyle/>
          <a:p>
            <a:pPr>
              <a:defRPr/>
            </a:pPr>
            <a:r>
              <a:rPr lang="en-US">
                <a:latin typeface="Comic Sans MS" pitchFamily="66" charset="0"/>
              </a:rPr>
              <a:t>hanno.ulmer@i-med.ac.at</a:t>
            </a:r>
          </a:p>
        </p:txBody>
      </p:sp>
      <p:sp>
        <p:nvSpPr>
          <p:cNvPr id="93188" name="Foliennummernplatzhalter 5"/>
          <p:cNvSpPr>
            <a:spLocks noGrp="1"/>
          </p:cNvSpPr>
          <p:nvPr>
            <p:ph type="sldNum" sz="quarter" idx="12"/>
          </p:nvPr>
        </p:nvSpPr>
        <p:spPr/>
        <p:txBody>
          <a:bodyPr/>
          <a:lstStyle/>
          <a:p>
            <a:pPr>
              <a:defRPr/>
            </a:pPr>
            <a:fld id="{B73C702E-12AA-49CD-9C66-2DFD5146C7ED}" type="slidenum">
              <a:rPr lang="en-US"/>
              <a:pPr>
                <a:defRPr/>
              </a:pPr>
              <a:t>52</a:t>
            </a:fld>
            <a:endParaRPr lang="en-US"/>
          </a:p>
        </p:txBody>
      </p:sp>
      <p:pic>
        <p:nvPicPr>
          <p:cNvPr id="115717" name="Picture 4"/>
          <p:cNvPicPr>
            <a:picLocks noChangeAspect="1" noChangeArrowheads="1"/>
          </p:cNvPicPr>
          <p:nvPr/>
        </p:nvPicPr>
        <p:blipFill>
          <a:blip r:embed="rId3" cstate="print"/>
          <a:srcRect/>
          <a:stretch>
            <a:fillRect/>
          </a:stretch>
        </p:blipFill>
        <p:spPr bwMode="auto">
          <a:xfrm>
            <a:off x="252413" y="1312863"/>
            <a:ext cx="8640762" cy="4924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ormAutofit/>
          </a:bodyPr>
          <a:lstStyle/>
          <a:p>
            <a:r>
              <a:rPr lang="de-DE" dirty="0"/>
              <a:t>Standardabweichung oder Standardfehler?</a:t>
            </a:r>
          </a:p>
        </p:txBody>
      </p:sp>
      <p:sp>
        <p:nvSpPr>
          <p:cNvPr id="40963" name="Rectangle 3"/>
          <p:cNvSpPr>
            <a:spLocks noGrp="1" noChangeArrowheads="1"/>
          </p:cNvSpPr>
          <p:nvPr>
            <p:ph idx="1"/>
          </p:nvPr>
        </p:nvSpPr>
        <p:spPr>
          <a:xfrm>
            <a:off x="395288" y="1412875"/>
            <a:ext cx="8229600" cy="863600"/>
          </a:xfrm>
        </p:spPr>
        <p:txBody>
          <a:bodyPr/>
          <a:lstStyle/>
          <a:p>
            <a:r>
              <a:rPr lang="de-DE" sz="2200"/>
              <a:t>Standardfehler beschreibt nicht die Daten, sondern gibt die Genauigkeit des Mittelwerts als Schätzwerts an.</a:t>
            </a:r>
          </a:p>
        </p:txBody>
      </p:sp>
      <p:sp>
        <p:nvSpPr>
          <p:cNvPr id="6" name="Datumsplatzhalter 3"/>
          <p:cNvSpPr>
            <a:spLocks noGrp="1"/>
          </p:cNvSpPr>
          <p:nvPr>
            <p:ph type="dt" sz="half" idx="10"/>
          </p:nvPr>
        </p:nvSpPr>
        <p:spPr/>
        <p:txBody>
          <a:bodyPr/>
          <a:lstStyle/>
          <a:p>
            <a:fld id="{D90D24BA-4703-4B99-B593-32625AEDC8E8}" type="datetime1">
              <a:rPr lang="de-AT" smtClean="0"/>
              <a:pPr/>
              <a:t>18.06.2021</a:t>
            </a:fld>
            <a:endParaRPr lang="de-DE" altLang="en-US"/>
          </a:p>
        </p:txBody>
      </p:sp>
      <p:sp>
        <p:nvSpPr>
          <p:cNvPr id="7" name="Fußzeilenplatzhalter 4"/>
          <p:cNvSpPr>
            <a:spLocks noGrp="1"/>
          </p:cNvSpPr>
          <p:nvPr>
            <p:ph type="ftr" sz="quarter" idx="11"/>
          </p:nvPr>
        </p:nvSpPr>
        <p:spPr/>
        <p:txBody>
          <a:bodyPr/>
          <a:lstStyle/>
          <a:p>
            <a:r>
              <a:rPr lang="de-DE" altLang="en-US"/>
              <a:t>hanno.ulmer@i-med.ac.at</a:t>
            </a:r>
          </a:p>
        </p:txBody>
      </p:sp>
      <p:sp>
        <p:nvSpPr>
          <p:cNvPr id="8" name="Foliennummernplatzhalter 5"/>
          <p:cNvSpPr>
            <a:spLocks noGrp="1"/>
          </p:cNvSpPr>
          <p:nvPr>
            <p:ph type="sldNum" sz="quarter" idx="12"/>
          </p:nvPr>
        </p:nvSpPr>
        <p:spPr/>
        <p:txBody>
          <a:bodyPr/>
          <a:lstStyle/>
          <a:p>
            <a:r>
              <a:rPr lang="de-DE" altLang="en-US"/>
              <a:t>Seite </a:t>
            </a:r>
            <a:fld id="{BF940A3E-21EF-48C9-ABF5-21D5640395D0}" type="slidenum">
              <a:rPr lang="de-DE" altLang="en-US"/>
              <a:pPr/>
              <a:t>53</a:t>
            </a:fld>
            <a:endParaRPr lang="de-DE" altLang="en-US"/>
          </a:p>
        </p:txBody>
      </p:sp>
      <p:sp>
        <p:nvSpPr>
          <p:cNvPr id="40964" name="Rectangle 4"/>
          <p:cNvSpPr>
            <a:spLocks noChangeArrowheads="1"/>
          </p:cNvSpPr>
          <p:nvPr/>
        </p:nvSpPr>
        <p:spPr bwMode="auto">
          <a:xfrm>
            <a:off x="673100" y="777875"/>
            <a:ext cx="8229600" cy="995363"/>
          </a:xfrm>
          <a:prstGeom prst="rect">
            <a:avLst/>
          </a:prstGeom>
          <a:noFill/>
          <a:ln w="9525">
            <a:noFill/>
            <a:miter lim="800000"/>
            <a:headEnd/>
            <a:tailEnd/>
          </a:ln>
          <a:effectLst/>
        </p:spPr>
        <p:txBody>
          <a:bodyPr/>
          <a:lstStyle/>
          <a:p>
            <a:endParaRPr lang="en-US" sz="3200">
              <a:solidFill>
                <a:srgbClr val="000036"/>
              </a:solidFill>
            </a:endParaRPr>
          </a:p>
        </p:txBody>
      </p:sp>
      <p:pic>
        <p:nvPicPr>
          <p:cNvPr id="40965" name="Picture 5"/>
          <p:cNvPicPr>
            <a:picLocks noChangeAspect="1" noChangeArrowheads="1"/>
          </p:cNvPicPr>
          <p:nvPr/>
        </p:nvPicPr>
        <p:blipFill>
          <a:blip r:embed="rId3" cstate="print"/>
          <a:srcRect/>
          <a:stretch>
            <a:fillRect/>
          </a:stretch>
        </p:blipFill>
        <p:spPr bwMode="auto">
          <a:xfrm>
            <a:off x="468313" y="2205038"/>
            <a:ext cx="5399087" cy="3886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Datumsplatzhalter 3"/>
          <p:cNvSpPr>
            <a:spLocks noGrp="1"/>
          </p:cNvSpPr>
          <p:nvPr>
            <p:ph type="dt" sz="quarter" idx="10"/>
          </p:nvPr>
        </p:nvSpPr>
        <p:spPr>
          <a:noFill/>
        </p:spPr>
        <p:txBody>
          <a:bodyPr/>
          <a:lstStyle/>
          <a:p>
            <a:endParaRPr lang="de-DE"/>
          </a:p>
          <a:p>
            <a:r>
              <a:rPr lang="de-DE"/>
              <a:t>17.11.2010</a:t>
            </a:r>
          </a:p>
        </p:txBody>
      </p:sp>
      <p:sp>
        <p:nvSpPr>
          <p:cNvPr id="2051" name="Foliennummernplatzhalter 5"/>
          <p:cNvSpPr>
            <a:spLocks noGrp="1"/>
          </p:cNvSpPr>
          <p:nvPr>
            <p:ph type="sldNum" sz="quarter" idx="12"/>
          </p:nvPr>
        </p:nvSpPr>
        <p:spPr>
          <a:noFill/>
        </p:spPr>
        <p:txBody>
          <a:bodyPr/>
          <a:lstStyle/>
          <a:p>
            <a:endParaRPr lang="en-US"/>
          </a:p>
          <a:p>
            <a:fld id="{7235428F-85B8-463A-BB64-E3252130D941}" type="slidenum">
              <a:rPr lang="en-US"/>
              <a:pPr/>
              <a:t>54</a:t>
            </a:fld>
            <a:endParaRPr lang="en-US"/>
          </a:p>
        </p:txBody>
      </p:sp>
      <p:sp>
        <p:nvSpPr>
          <p:cNvPr id="2052" name="Rectangle 4"/>
          <p:cNvSpPr>
            <a:spLocks noGrp="1" noChangeArrowheads="1"/>
          </p:cNvSpPr>
          <p:nvPr>
            <p:ph type="title"/>
          </p:nvPr>
        </p:nvSpPr>
        <p:spPr/>
        <p:txBody>
          <a:bodyPr/>
          <a:lstStyle/>
          <a:p>
            <a:pPr eaLnBrk="1" hangingPunct="1"/>
            <a:r>
              <a:rPr lang="de-AT" i="1" dirty="0" smtClean="0"/>
              <a:t>Übung: Statistische Maßzahlen</a:t>
            </a:r>
            <a:endParaRPr lang="de-DE" i="1" dirty="0" smtClean="0"/>
          </a:p>
        </p:txBody>
      </p:sp>
      <p:sp>
        <p:nvSpPr>
          <p:cNvPr id="2053" name="Rectangle 5"/>
          <p:cNvSpPr>
            <a:spLocks noGrp="1" noChangeArrowheads="1"/>
          </p:cNvSpPr>
          <p:nvPr>
            <p:ph type="body" idx="1"/>
          </p:nvPr>
        </p:nvSpPr>
        <p:spPr/>
        <p:txBody>
          <a:bodyPr/>
          <a:lstStyle/>
          <a:p>
            <a:pPr eaLnBrk="1" hangingPunct="1"/>
            <a:r>
              <a:rPr lang="de-AT" dirty="0" smtClean="0"/>
              <a:t>Berechnen Sie bitte den arithmetischen:</a:t>
            </a:r>
          </a:p>
          <a:p>
            <a:pPr lvl="1" eaLnBrk="1" hangingPunct="1"/>
            <a:r>
              <a:rPr lang="de-AT" dirty="0" smtClean="0"/>
              <a:t>Mittelwert</a:t>
            </a:r>
          </a:p>
          <a:p>
            <a:pPr lvl="1" eaLnBrk="1" hangingPunct="1"/>
            <a:r>
              <a:rPr lang="de-AT" dirty="0" smtClean="0"/>
              <a:t>Median</a:t>
            </a:r>
          </a:p>
          <a:p>
            <a:pPr lvl="1" eaLnBrk="1" hangingPunct="1"/>
            <a:r>
              <a:rPr lang="de-AT" dirty="0" smtClean="0"/>
              <a:t>Varianz</a:t>
            </a:r>
          </a:p>
          <a:p>
            <a:pPr lvl="1" eaLnBrk="1" hangingPunct="1"/>
            <a:r>
              <a:rPr lang="de-AT" dirty="0" smtClean="0"/>
              <a:t>Standardabweichung</a:t>
            </a:r>
          </a:p>
          <a:p>
            <a:pPr lvl="1" eaLnBrk="1" hangingPunct="1"/>
            <a:r>
              <a:rPr lang="de-AT" dirty="0" smtClean="0"/>
              <a:t>Spannweite</a:t>
            </a:r>
          </a:p>
          <a:p>
            <a:pPr lvl="1" eaLnBrk="1" hangingPunct="1"/>
            <a:r>
              <a:rPr lang="de-AT" dirty="0" smtClean="0"/>
              <a:t>Interquartilsabstand</a:t>
            </a:r>
          </a:p>
          <a:p>
            <a:pPr lvl="1" eaLnBrk="1" hangingPunct="1"/>
            <a:r>
              <a:rPr lang="de-AT" dirty="0" smtClean="0"/>
              <a:t>und den Variationskoeffizient</a:t>
            </a:r>
          </a:p>
          <a:p>
            <a:pPr lvl="1" eaLnBrk="1" hangingPunct="1">
              <a:buFontTx/>
              <a:buNone/>
            </a:pPr>
            <a:endParaRPr lang="de-AT" dirty="0" smtClean="0"/>
          </a:p>
          <a:p>
            <a:pPr lvl="1" eaLnBrk="1" hangingPunct="1">
              <a:buFontTx/>
              <a:buNone/>
            </a:pPr>
            <a:r>
              <a:rPr lang="de-AT" dirty="0" smtClean="0"/>
              <a:t>Erstellen Sie Histogramme und </a:t>
            </a:r>
            <a:r>
              <a:rPr lang="de-AT" dirty="0" err="1" smtClean="0"/>
              <a:t>Boxplots</a:t>
            </a:r>
            <a:r>
              <a:rPr lang="de-AT" dirty="0" smtClean="0"/>
              <a:t> für:</a:t>
            </a:r>
            <a:endParaRPr lang="de-DE" dirty="0" smtClean="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Datumsplatzhalter 3"/>
          <p:cNvSpPr>
            <a:spLocks noGrp="1"/>
          </p:cNvSpPr>
          <p:nvPr>
            <p:ph type="dt" sz="quarter" idx="10"/>
          </p:nvPr>
        </p:nvSpPr>
        <p:spPr>
          <a:noFill/>
        </p:spPr>
        <p:txBody>
          <a:bodyPr/>
          <a:lstStyle/>
          <a:p>
            <a:endParaRPr lang="de-DE"/>
          </a:p>
          <a:p>
            <a:r>
              <a:rPr lang="de-DE"/>
              <a:t>17.11.2010</a:t>
            </a:r>
          </a:p>
        </p:txBody>
      </p:sp>
      <p:sp>
        <p:nvSpPr>
          <p:cNvPr id="3075" name="Foliennummernplatzhalter 5"/>
          <p:cNvSpPr>
            <a:spLocks noGrp="1"/>
          </p:cNvSpPr>
          <p:nvPr>
            <p:ph type="sldNum" sz="quarter" idx="12"/>
          </p:nvPr>
        </p:nvSpPr>
        <p:spPr>
          <a:noFill/>
        </p:spPr>
        <p:txBody>
          <a:bodyPr/>
          <a:lstStyle/>
          <a:p>
            <a:endParaRPr lang="en-US"/>
          </a:p>
          <a:p>
            <a:fld id="{D45E8D5C-A815-4FCF-83BC-360AB5CC995E}" type="slidenum">
              <a:rPr lang="en-US"/>
              <a:pPr/>
              <a:t>55</a:t>
            </a:fld>
            <a:endParaRPr lang="en-US"/>
          </a:p>
        </p:txBody>
      </p:sp>
      <p:sp>
        <p:nvSpPr>
          <p:cNvPr id="3076" name="Rectangle 5"/>
          <p:cNvSpPr>
            <a:spLocks noGrp="1" noChangeArrowheads="1"/>
          </p:cNvSpPr>
          <p:nvPr>
            <p:ph type="body" idx="1"/>
          </p:nvPr>
        </p:nvSpPr>
        <p:spPr>
          <a:xfrm>
            <a:off x="179512" y="836712"/>
            <a:ext cx="8839200" cy="5360988"/>
          </a:xfrm>
        </p:spPr>
        <p:txBody>
          <a:bodyPr/>
          <a:lstStyle/>
          <a:p>
            <a:pPr eaLnBrk="1" hangingPunct="1"/>
            <a:endParaRPr lang="de-AT" dirty="0" smtClean="0"/>
          </a:p>
          <a:p>
            <a:pPr eaLnBrk="1" hangingPunct="1"/>
            <a:endParaRPr lang="de-AT" dirty="0" smtClean="0"/>
          </a:p>
          <a:p>
            <a:pPr eaLnBrk="1" hangingPunct="1"/>
            <a:r>
              <a:rPr lang="de-AT" dirty="0" smtClean="0"/>
              <a:t>Punktezahlen von 20 Studenten</a:t>
            </a:r>
          </a:p>
          <a:p>
            <a:pPr lvl="1" eaLnBrk="1" hangingPunct="1">
              <a:buFontTx/>
              <a:buNone/>
            </a:pPr>
            <a:r>
              <a:rPr lang="de-AT" dirty="0" smtClean="0"/>
              <a:t>6,3,7,5,6,4,4,6,7,3,5,9,6,4,2,7,5,5,8,6</a:t>
            </a:r>
          </a:p>
          <a:p>
            <a:pPr eaLnBrk="1" hangingPunct="1"/>
            <a:endParaRPr lang="de-AT" dirty="0" smtClean="0"/>
          </a:p>
          <a:p>
            <a:pPr eaLnBrk="1" hangingPunct="1"/>
            <a:r>
              <a:rPr lang="de-AT" dirty="0" smtClean="0"/>
              <a:t>Anzahl der Angestellten in 20 Apotheken</a:t>
            </a:r>
          </a:p>
          <a:p>
            <a:pPr lvl="1" eaLnBrk="1" hangingPunct="1">
              <a:buFontTx/>
              <a:buNone/>
            </a:pPr>
            <a:r>
              <a:rPr lang="de-AT" dirty="0" smtClean="0"/>
              <a:t>2,3,3,3,4,4,4,4,5,5,5,5,5,5,6,6,6,8,10,15</a:t>
            </a:r>
          </a:p>
          <a:p>
            <a:pPr eaLnBrk="1" hangingPunct="1"/>
            <a:endParaRPr lang="de-AT" dirty="0" smtClean="0"/>
          </a:p>
          <a:p>
            <a:pPr eaLnBrk="1" hangingPunct="1"/>
            <a:r>
              <a:rPr lang="de-AT" dirty="0" smtClean="0"/>
              <a:t>Krankheitstage von 20 Personen</a:t>
            </a:r>
          </a:p>
          <a:p>
            <a:pPr lvl="1" eaLnBrk="1" hangingPunct="1">
              <a:buFontTx/>
              <a:buNone/>
            </a:pPr>
            <a:r>
              <a:rPr lang="de-AT" dirty="0" smtClean="0"/>
              <a:t>0,0,0,0,0,0,0,0,1,1,1,1,1,2,2,2,3,3,15,76</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ChangeArrowheads="1"/>
          </p:cNvSpPr>
          <p:nvPr>
            <p:ph type="ctrTitle"/>
          </p:nvPr>
        </p:nvSpPr>
        <p:spPr>
          <a:xfrm>
            <a:off x="611188" y="1524000"/>
            <a:ext cx="7905750" cy="2120900"/>
          </a:xfrm>
        </p:spPr>
        <p:txBody>
          <a:bodyPr>
            <a:normAutofit/>
          </a:bodyPr>
          <a:lstStyle/>
          <a:p>
            <a:pPr algn="l"/>
            <a:r>
              <a:rPr lang="de-DE" sz="3200" dirty="0" err="1" smtClean="0"/>
              <a:t>Questionnaires</a:t>
            </a:r>
            <a:r>
              <a:rPr lang="de-DE" sz="3200" dirty="0" smtClean="0"/>
              <a:t>, Fragebogen</a:t>
            </a:r>
            <a:endParaRPr lang="de-DE" sz="2000" b="1" i="1" dirty="0" smtClean="0"/>
          </a:p>
        </p:txBody>
      </p:sp>
      <p:sp>
        <p:nvSpPr>
          <p:cNvPr id="8" name="Rectangle 3"/>
          <p:cNvSpPr>
            <a:spLocks noGrp="1" noChangeArrowheads="1"/>
          </p:cNvSpPr>
          <p:nvPr>
            <p:ph type="subTitle" idx="1"/>
          </p:nvPr>
        </p:nvSpPr>
        <p:spPr>
          <a:xfrm>
            <a:off x="1339850" y="5589588"/>
            <a:ext cx="6400800" cy="985837"/>
          </a:xfrm>
        </p:spPr>
        <p:txBody>
          <a:bodyPr rtlCol="0">
            <a:normAutofit/>
          </a:bodyPr>
          <a:lstStyle/>
          <a:p>
            <a:pPr fontAlgn="auto">
              <a:spcAft>
                <a:spcPts val="0"/>
              </a:spcAft>
              <a:defRPr/>
            </a:pPr>
            <a:r>
              <a:rPr lang="de-DE" sz="2000" dirty="0" smtClean="0"/>
              <a:t>Department </a:t>
            </a:r>
            <a:r>
              <a:rPr lang="de-DE" sz="2000" dirty="0"/>
              <a:t>für Medizinische Statistik, Informatik und Gesundheitsökonomie, Medizinische Universität Innsbruck</a:t>
            </a:r>
          </a:p>
          <a:p>
            <a:pPr fontAlgn="auto">
              <a:spcAft>
                <a:spcPts val="0"/>
              </a:spcAft>
              <a:defRPr/>
            </a:pPr>
            <a:endParaRPr lang="de-DE" sz="2400" dirty="0"/>
          </a:p>
          <a:p>
            <a:pPr fontAlgn="auto">
              <a:spcAft>
                <a:spcPts val="0"/>
              </a:spcAft>
              <a:defRPr/>
            </a:pPr>
            <a:endParaRPr lang="de-DE" sz="2400" dirty="0"/>
          </a:p>
        </p:txBody>
      </p:sp>
      <p:sp>
        <p:nvSpPr>
          <p:cNvPr id="10243" name="Rectangle 3"/>
          <p:cNvSpPr txBox="1">
            <a:spLocks noChangeArrowheads="1"/>
          </p:cNvSpPr>
          <p:nvPr/>
        </p:nvSpPr>
        <p:spPr bwMode="auto">
          <a:xfrm>
            <a:off x="1339850" y="4076700"/>
            <a:ext cx="6553200" cy="1008063"/>
          </a:xfrm>
          <a:prstGeom prst="rect">
            <a:avLst/>
          </a:prstGeom>
          <a:noFill/>
          <a:ln w="9525">
            <a:noFill/>
            <a:miter lim="800000"/>
            <a:headEnd/>
            <a:tailEnd/>
          </a:ln>
        </p:spPr>
        <p:txBody>
          <a:bodyPr/>
          <a:lstStyle/>
          <a:p>
            <a:pPr algn="ctr">
              <a:spcBef>
                <a:spcPct val="20000"/>
              </a:spcBef>
              <a:buFont typeface="Arial" pitchFamily="34" charset="0"/>
              <a:buNone/>
            </a:pPr>
            <a:r>
              <a:rPr lang="de-DE" sz="2000">
                <a:solidFill>
                  <a:srgbClr val="7F7F7F"/>
                </a:solidFill>
                <a:latin typeface="Calibri" pitchFamily="34" charset="0"/>
              </a:rPr>
              <a:t>ao. Univ.-Prof. Dr. Hanno Ulmer</a:t>
            </a:r>
          </a:p>
          <a:p>
            <a:pPr algn="ctr">
              <a:spcBef>
                <a:spcPct val="20000"/>
              </a:spcBef>
              <a:buFont typeface="Arial" pitchFamily="34" charset="0"/>
              <a:buNone/>
            </a:pPr>
            <a:r>
              <a:rPr lang="de-AT" sz="1600" i="1">
                <a:solidFill>
                  <a:srgbClr val="7F7F7F"/>
                </a:solidFill>
                <a:latin typeface="Calibri" pitchFamily="34" charset="0"/>
                <a:hlinkClick r:id="rId3"/>
              </a:rPr>
              <a:t>hanno.ulmer@i-med.ac.at</a:t>
            </a:r>
            <a:endParaRPr lang="de-DE" sz="1600" i="1">
              <a:solidFill>
                <a:srgbClr val="7F7F7F"/>
              </a:solidFill>
              <a:latin typeface="Calibri" pitchFamily="34" charset="0"/>
            </a:endParaRPr>
          </a:p>
          <a:p>
            <a:pPr algn="ctr">
              <a:spcBef>
                <a:spcPct val="20000"/>
              </a:spcBef>
              <a:buFont typeface="Arial" pitchFamily="34" charset="0"/>
              <a:buNone/>
            </a:pPr>
            <a:endParaRPr lang="de-DE" sz="2000">
              <a:solidFill>
                <a:srgbClr val="7F7F7F"/>
              </a:solidFill>
              <a:latin typeface="Calibri" pitchFamily="34" charset="0"/>
            </a:endParaRPr>
          </a:p>
          <a:p>
            <a:pPr algn="ctr">
              <a:spcBef>
                <a:spcPct val="20000"/>
              </a:spcBef>
              <a:buFont typeface="Arial" pitchFamily="34" charset="0"/>
              <a:buNone/>
            </a:pPr>
            <a:endParaRPr lang="de-DE" sz="2400">
              <a:solidFill>
                <a:srgbClr val="7F7F7F"/>
              </a:solidFill>
              <a:latin typeface="Calibri" pitchFamily="34" charset="0"/>
            </a:endParaRPr>
          </a:p>
          <a:p>
            <a:pPr algn="ctr">
              <a:spcBef>
                <a:spcPct val="20000"/>
              </a:spcBef>
              <a:buFont typeface="Arial" pitchFamily="34" charset="0"/>
              <a:buNone/>
            </a:pPr>
            <a:endParaRPr lang="de-DE" sz="2400">
              <a:solidFill>
                <a:srgbClr val="7F7F7F"/>
              </a:solidFill>
              <a:latin typeface="Calibri" pitchFamily="34" charset="0"/>
            </a:endParaRPr>
          </a:p>
        </p:txBody>
      </p:sp>
    </p:spTree>
    <p:extLst>
      <p:ext uri="{BB962C8B-B14F-4D97-AF65-F5344CB8AC3E}">
        <p14:creationId xmlns:p14="http://schemas.microsoft.com/office/powerpoint/2010/main" val="158776022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a:t>Fragebogen</a:t>
            </a:r>
            <a:endParaRPr lang="de-DE" dirty="0"/>
          </a:p>
        </p:txBody>
      </p:sp>
      <p:sp>
        <p:nvSpPr>
          <p:cNvPr id="3" name="Inhaltsplatzhalter 2"/>
          <p:cNvSpPr>
            <a:spLocks noGrp="1"/>
          </p:cNvSpPr>
          <p:nvPr>
            <p:ph idx="1"/>
          </p:nvPr>
        </p:nvSpPr>
        <p:spPr/>
        <p:txBody>
          <a:bodyPr>
            <a:normAutofit lnSpcReduction="10000"/>
          </a:bodyPr>
          <a:lstStyle/>
          <a:p>
            <a:pPr>
              <a:buNone/>
            </a:pPr>
            <a:r>
              <a:rPr lang="de-AT" dirty="0" smtClean="0"/>
              <a:t>sind wesentlicher Bestandteil von Studien:</a:t>
            </a:r>
          </a:p>
          <a:p>
            <a:r>
              <a:rPr lang="de-AT" dirty="0" smtClean="0"/>
              <a:t>in Meinungsumfragen, mit unterschiedlichen Zielgruppen (Kunden, </a:t>
            </a:r>
            <a:r>
              <a:rPr lang="de-AT" dirty="0" err="1" smtClean="0"/>
              <a:t>PatientInnen</a:t>
            </a:r>
            <a:r>
              <a:rPr lang="de-AT" dirty="0" smtClean="0"/>
              <a:t>, </a:t>
            </a:r>
            <a:r>
              <a:rPr lang="de-AT" dirty="0" err="1" smtClean="0"/>
              <a:t>ExpertInnen</a:t>
            </a:r>
            <a:r>
              <a:rPr lang="de-AT" dirty="0" smtClean="0"/>
              <a:t> etc.)</a:t>
            </a:r>
          </a:p>
          <a:p>
            <a:r>
              <a:rPr lang="de-AT" dirty="0" smtClean="0"/>
              <a:t>in Surveys wie z.B. Gesundheitsstudien</a:t>
            </a:r>
          </a:p>
          <a:p>
            <a:r>
              <a:rPr lang="de-AT" dirty="0" smtClean="0"/>
              <a:t>in epidemiologischen Studien wie Fall-</a:t>
            </a:r>
            <a:r>
              <a:rPr lang="de-AT" dirty="0" err="1" smtClean="0"/>
              <a:t>Kontroll</a:t>
            </a:r>
            <a:r>
              <a:rPr lang="de-AT" dirty="0" smtClean="0"/>
              <a:t> oder </a:t>
            </a:r>
            <a:r>
              <a:rPr lang="de-AT" dirty="0" err="1" smtClean="0"/>
              <a:t>Kohortenstudien</a:t>
            </a:r>
            <a:endParaRPr lang="de-AT" dirty="0" smtClean="0"/>
          </a:p>
          <a:p>
            <a:r>
              <a:rPr lang="de-AT" dirty="0" smtClean="0"/>
              <a:t>in klinischen Verlaufs- und Interventionsstudien (RCTs) </a:t>
            </a:r>
          </a:p>
          <a:p>
            <a:r>
              <a:rPr lang="de-AT" dirty="0" smtClean="0"/>
              <a:t>in Register und Biobankstudien</a:t>
            </a:r>
          </a:p>
          <a:p>
            <a:pPr>
              <a:buNone/>
            </a:pPr>
            <a:r>
              <a:rPr lang="de-AT" dirty="0" smtClean="0"/>
              <a:t>     </a:t>
            </a:r>
            <a:endParaRPr lang="de-AT" dirty="0"/>
          </a:p>
          <a:p>
            <a:pPr>
              <a:buNone/>
            </a:pPr>
            <a:r>
              <a:rPr lang="de-AT" dirty="0" smtClean="0"/>
              <a:t>Fragebogen werden heutzutage meistens über Internet appliziert, klassische Papierform und Telefoninterviews sind selten geworden</a:t>
            </a:r>
            <a:endParaRPr lang="de-DE" dirty="0"/>
          </a:p>
        </p:txBody>
      </p:sp>
    </p:spTree>
    <p:extLst>
      <p:ext uri="{BB962C8B-B14F-4D97-AF65-F5344CB8AC3E}">
        <p14:creationId xmlns:p14="http://schemas.microsoft.com/office/powerpoint/2010/main" val="231851459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Links, </a:t>
            </a:r>
            <a:r>
              <a:rPr lang="de-AT" dirty="0" err="1" smtClean="0"/>
              <a:t>survey</a:t>
            </a:r>
            <a:r>
              <a:rPr lang="de-AT" dirty="0" smtClean="0"/>
              <a:t> </a:t>
            </a:r>
            <a:r>
              <a:rPr lang="de-AT" dirty="0" err="1" smtClean="0"/>
              <a:t>tools</a:t>
            </a:r>
            <a:endParaRPr lang="de-DE" dirty="0"/>
          </a:p>
        </p:txBody>
      </p:sp>
      <p:sp>
        <p:nvSpPr>
          <p:cNvPr id="3" name="Inhaltsplatzhalter 2"/>
          <p:cNvSpPr>
            <a:spLocks noGrp="1"/>
          </p:cNvSpPr>
          <p:nvPr>
            <p:ph idx="1"/>
          </p:nvPr>
        </p:nvSpPr>
        <p:spPr/>
        <p:txBody>
          <a:bodyPr>
            <a:normAutofit/>
          </a:bodyPr>
          <a:lstStyle/>
          <a:p>
            <a:r>
              <a:rPr lang="de-DE" sz="1800" dirty="0" smtClean="0"/>
              <a:t>MSIG </a:t>
            </a:r>
            <a:r>
              <a:rPr lang="de-DE" sz="1800" dirty="0" err="1" smtClean="0"/>
              <a:t>services</a:t>
            </a:r>
            <a:r>
              <a:rPr lang="de-DE" sz="1800" dirty="0"/>
              <a:t/>
            </a:r>
            <a:br>
              <a:rPr lang="de-DE" sz="1800" dirty="0"/>
            </a:br>
            <a:r>
              <a:rPr lang="de-DE" sz="1800" dirty="0">
                <a:hlinkClick r:id="rId2"/>
              </a:rPr>
              <a:t>https://redcap.i-med.ac.at</a:t>
            </a:r>
            <a:r>
              <a:rPr lang="de-DE" sz="1800" dirty="0" smtClean="0">
                <a:hlinkClick r:id="rId2"/>
              </a:rPr>
              <a:t>/</a:t>
            </a:r>
            <a:r>
              <a:rPr lang="de-DE" sz="1800" dirty="0"/>
              <a:t> </a:t>
            </a:r>
            <a:br>
              <a:rPr lang="de-DE" sz="1800" dirty="0"/>
            </a:br>
            <a:r>
              <a:rPr lang="de-DE" sz="1800" dirty="0">
                <a:hlinkClick r:id="rId3"/>
              </a:rPr>
              <a:t>https://sosci.i-med.ac.at/admin</a:t>
            </a:r>
            <a:r>
              <a:rPr lang="de-DE" sz="1800" dirty="0" smtClean="0">
                <a:hlinkClick r:id="rId3"/>
              </a:rPr>
              <a:t>/</a:t>
            </a:r>
            <a:r>
              <a:rPr lang="de-DE" sz="1800" dirty="0"/>
              <a:t> </a:t>
            </a:r>
            <a:br>
              <a:rPr lang="de-DE" sz="1800" dirty="0"/>
            </a:br>
            <a:r>
              <a:rPr lang="de-DE" sz="1800" dirty="0">
                <a:hlinkClick r:id="rId4"/>
              </a:rPr>
              <a:t>https://</a:t>
            </a:r>
            <a:r>
              <a:rPr lang="de-DE" sz="1800" dirty="0" smtClean="0">
                <a:hlinkClick r:id="rId4"/>
              </a:rPr>
              <a:t>grafstat.i-med.ac.at/grafstat20/index.htm</a:t>
            </a:r>
            <a:r>
              <a:rPr lang="de-DE" sz="1800" dirty="0" smtClean="0"/>
              <a:t> </a:t>
            </a:r>
          </a:p>
          <a:p>
            <a:r>
              <a:rPr lang="de-DE" sz="1800" dirty="0" err="1" smtClean="0"/>
              <a:t>eCRF</a:t>
            </a:r>
            <a:r>
              <a:rPr lang="de-DE" sz="1800" dirty="0"/>
              <a:t> MUI</a:t>
            </a:r>
            <a:br>
              <a:rPr lang="de-DE" sz="1800" dirty="0"/>
            </a:br>
            <a:r>
              <a:rPr lang="de-DE" sz="1800" dirty="0">
                <a:hlinkClick r:id="rId5"/>
              </a:rPr>
              <a:t>https://www.askimed.com</a:t>
            </a:r>
            <a:r>
              <a:rPr lang="de-DE" sz="1800" dirty="0" smtClean="0">
                <a:hlinkClick r:id="rId5"/>
              </a:rPr>
              <a:t>/</a:t>
            </a:r>
            <a:r>
              <a:rPr lang="de-DE" sz="1800" dirty="0" smtClean="0"/>
              <a:t> </a:t>
            </a:r>
          </a:p>
          <a:p>
            <a:r>
              <a:rPr lang="de-DE" sz="1800" dirty="0" smtClean="0"/>
              <a:t>Google Forms</a:t>
            </a:r>
            <a:r>
              <a:rPr lang="de-DE" sz="1800" dirty="0"/>
              <a:t/>
            </a:r>
            <a:br>
              <a:rPr lang="de-DE" sz="1800" dirty="0"/>
            </a:br>
            <a:r>
              <a:rPr lang="de-DE" sz="1800" dirty="0">
                <a:hlinkClick r:id="rId6"/>
              </a:rPr>
              <a:t>https://www.google.com/forms/about</a:t>
            </a:r>
            <a:r>
              <a:rPr lang="de-DE" sz="1800" dirty="0" smtClean="0">
                <a:hlinkClick r:id="rId6"/>
              </a:rPr>
              <a:t>/</a:t>
            </a:r>
            <a:r>
              <a:rPr lang="de-DE" sz="1800" dirty="0" smtClean="0"/>
              <a:t> </a:t>
            </a:r>
          </a:p>
          <a:p>
            <a:r>
              <a:rPr lang="de-DE" sz="1800" dirty="0" err="1" smtClean="0"/>
              <a:t>LimeSurvey</a:t>
            </a:r>
            <a:r>
              <a:rPr lang="de-DE" sz="1800" dirty="0"/>
              <a:t/>
            </a:r>
            <a:br>
              <a:rPr lang="de-DE" sz="1800" dirty="0"/>
            </a:br>
            <a:r>
              <a:rPr lang="de-DE" sz="1800" dirty="0">
                <a:hlinkClick r:id="rId7"/>
              </a:rPr>
              <a:t>https://www.limesurvey.org</a:t>
            </a:r>
            <a:r>
              <a:rPr lang="de-DE" sz="1800" dirty="0" smtClean="0">
                <a:hlinkClick r:id="rId7"/>
              </a:rPr>
              <a:t>/</a:t>
            </a:r>
            <a:r>
              <a:rPr lang="de-DE" sz="1800" dirty="0" smtClean="0"/>
              <a:t> </a:t>
            </a:r>
          </a:p>
          <a:p>
            <a:r>
              <a:rPr lang="de-DE" sz="1800" dirty="0" err="1" smtClean="0"/>
              <a:t>MedUni</a:t>
            </a:r>
            <a:r>
              <a:rPr lang="de-DE" sz="1800" dirty="0" smtClean="0"/>
              <a:t> </a:t>
            </a:r>
            <a:r>
              <a:rPr lang="de-DE" sz="1800" dirty="0"/>
              <a:t>Graz und Wien</a:t>
            </a:r>
            <a:br>
              <a:rPr lang="de-DE" sz="1800" dirty="0"/>
            </a:br>
            <a:r>
              <a:rPr lang="de-DE" sz="1800" dirty="0">
                <a:hlinkClick r:id="rId8"/>
              </a:rPr>
              <a:t>https://clincase.com</a:t>
            </a:r>
            <a:r>
              <a:rPr lang="de-DE" sz="1800" dirty="0" smtClean="0">
                <a:hlinkClick r:id="rId8"/>
              </a:rPr>
              <a:t>/</a:t>
            </a:r>
            <a:r>
              <a:rPr lang="de-DE" sz="1800" dirty="0" smtClean="0"/>
              <a:t> </a:t>
            </a:r>
          </a:p>
          <a:p>
            <a:endParaRPr lang="de-DE" sz="1800" dirty="0"/>
          </a:p>
          <a:p>
            <a:endParaRPr lang="de-DE" sz="1800" dirty="0" smtClean="0"/>
          </a:p>
          <a:p>
            <a:endParaRPr lang="de-DE" sz="1800" dirty="0" smtClean="0"/>
          </a:p>
          <a:p>
            <a:endParaRPr lang="de-DE" sz="1800" dirty="0"/>
          </a:p>
          <a:p>
            <a:endParaRPr lang="de-DE" sz="1800" dirty="0" smtClean="0"/>
          </a:p>
        </p:txBody>
      </p:sp>
    </p:spTree>
    <p:extLst>
      <p:ext uri="{BB962C8B-B14F-4D97-AF65-F5344CB8AC3E}">
        <p14:creationId xmlns:p14="http://schemas.microsoft.com/office/powerpoint/2010/main" val="55241234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a:t>Interview</a:t>
            </a:r>
            <a:endParaRPr lang="de-DE" dirty="0"/>
          </a:p>
        </p:txBody>
      </p:sp>
      <p:sp>
        <p:nvSpPr>
          <p:cNvPr id="3" name="Inhaltsplatzhalter 2"/>
          <p:cNvSpPr>
            <a:spLocks noGrp="1"/>
          </p:cNvSpPr>
          <p:nvPr>
            <p:ph idx="1"/>
          </p:nvPr>
        </p:nvSpPr>
        <p:spPr/>
        <p:txBody>
          <a:bodyPr>
            <a:normAutofit fontScale="77500" lnSpcReduction="20000"/>
          </a:bodyPr>
          <a:lstStyle/>
          <a:p>
            <a:pPr>
              <a:buNone/>
            </a:pPr>
            <a:r>
              <a:rPr lang="de-AT" dirty="0" smtClean="0"/>
              <a:t>Basiert auf einem ausgearbeitetem Fragebogen.  Fragen, </a:t>
            </a:r>
          </a:p>
          <a:p>
            <a:pPr>
              <a:buNone/>
            </a:pPr>
            <a:r>
              <a:rPr lang="de-AT" dirty="0" smtClean="0"/>
              <a:t>Antworten und erläuternder Text sollten so vorgelesen werden, wie</a:t>
            </a:r>
          </a:p>
          <a:p>
            <a:pPr>
              <a:buNone/>
            </a:pPr>
            <a:r>
              <a:rPr lang="de-AT" dirty="0" smtClean="0"/>
              <a:t>sie auf dem Papier stehen.</a:t>
            </a:r>
          </a:p>
          <a:p>
            <a:pPr>
              <a:buNone/>
            </a:pPr>
            <a:endParaRPr lang="de-AT" dirty="0" smtClean="0"/>
          </a:p>
          <a:p>
            <a:pPr>
              <a:buNone/>
            </a:pPr>
            <a:r>
              <a:rPr lang="de-AT" u="sng" dirty="0" smtClean="0"/>
              <a:t>Vorteile:</a:t>
            </a:r>
          </a:p>
          <a:p>
            <a:r>
              <a:rPr lang="de-AT" dirty="0" smtClean="0"/>
              <a:t>Hohe Antwortrate</a:t>
            </a:r>
          </a:p>
          <a:p>
            <a:r>
              <a:rPr lang="de-AT" dirty="0" smtClean="0"/>
              <a:t>Hohe Komplexität möglich</a:t>
            </a:r>
          </a:p>
          <a:p>
            <a:r>
              <a:rPr lang="de-AT" dirty="0" smtClean="0"/>
              <a:t>Selektive Nichtbeantwortung einzelner Fragen gering</a:t>
            </a:r>
          </a:p>
          <a:p>
            <a:r>
              <a:rPr lang="de-AT" dirty="0" smtClean="0"/>
              <a:t>Lange Interviewdauer möglich</a:t>
            </a:r>
          </a:p>
          <a:p>
            <a:endParaRPr lang="de-AT" dirty="0" smtClean="0"/>
          </a:p>
          <a:p>
            <a:pPr>
              <a:buNone/>
            </a:pPr>
            <a:r>
              <a:rPr lang="de-AT" u="sng" dirty="0" smtClean="0"/>
              <a:t>Nachteile:</a:t>
            </a:r>
          </a:p>
          <a:p>
            <a:r>
              <a:rPr lang="de-AT" dirty="0" smtClean="0"/>
              <a:t>Teuer</a:t>
            </a:r>
          </a:p>
          <a:p>
            <a:r>
              <a:rPr lang="de-AT" i="1" dirty="0" err="1" smtClean="0"/>
              <a:t>Social</a:t>
            </a:r>
            <a:r>
              <a:rPr lang="de-AT" i="1" dirty="0" smtClean="0"/>
              <a:t> </a:t>
            </a:r>
            <a:r>
              <a:rPr lang="de-AT" i="1" dirty="0" err="1" smtClean="0"/>
              <a:t>Desirability</a:t>
            </a:r>
            <a:r>
              <a:rPr lang="de-AT" i="1" dirty="0" smtClean="0"/>
              <a:t> Bias </a:t>
            </a:r>
            <a:r>
              <a:rPr lang="de-AT" dirty="0" smtClean="0"/>
              <a:t>groß</a:t>
            </a:r>
          </a:p>
          <a:p>
            <a:r>
              <a:rPr lang="de-AT" dirty="0" smtClean="0"/>
              <a:t>Einfluss durch den Interviewer</a:t>
            </a:r>
          </a:p>
          <a:p>
            <a:r>
              <a:rPr lang="de-AT" dirty="0" smtClean="0"/>
              <a:t>Mangel an kompetenten Interviewern</a:t>
            </a:r>
          </a:p>
          <a:p>
            <a:r>
              <a:rPr lang="de-AT" dirty="0" err="1" smtClean="0"/>
              <a:t>Interviewerschulung</a:t>
            </a:r>
            <a:r>
              <a:rPr lang="de-AT" dirty="0" smtClean="0"/>
              <a:t> ist erforderlich</a:t>
            </a:r>
          </a:p>
          <a:p>
            <a:endParaRPr lang="de-DE" dirty="0"/>
          </a:p>
        </p:txBody>
      </p:sp>
      <p:pic>
        <p:nvPicPr>
          <p:cNvPr id="4" name="Grafik 3" descr="interview.bmp"/>
          <p:cNvPicPr>
            <a:picLocks noChangeAspect="1"/>
          </p:cNvPicPr>
          <p:nvPr/>
        </p:nvPicPr>
        <p:blipFill>
          <a:blip r:embed="rId2" cstate="print"/>
          <a:stretch>
            <a:fillRect/>
          </a:stretch>
        </p:blipFill>
        <p:spPr>
          <a:xfrm>
            <a:off x="5940152" y="4077072"/>
            <a:ext cx="2304256" cy="2247710"/>
          </a:xfrm>
          <a:prstGeom prst="rect">
            <a:avLst/>
          </a:prstGeom>
        </p:spPr>
      </p:pic>
    </p:spTree>
    <p:extLst>
      <p:ext uri="{BB962C8B-B14F-4D97-AF65-F5344CB8AC3E}">
        <p14:creationId xmlns:p14="http://schemas.microsoft.com/office/powerpoint/2010/main" val="42230223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fld id="{17830A52-2714-4FF9-82EF-8D73DBBA488E}" type="datetime1">
              <a:rPr lang="de-AT" smtClean="0"/>
              <a:pPr/>
              <a:t>18.06.2021</a:t>
            </a:fld>
            <a:endParaRPr lang="de-DE" altLang="en-US"/>
          </a:p>
        </p:txBody>
      </p:sp>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A2CAC88C-1CC7-4AF2-8684-ED3F4309E9D4}" type="slidenum">
              <a:rPr lang="de-DE" altLang="en-US"/>
              <a:pPr/>
              <a:t>6</a:t>
            </a:fld>
            <a:endParaRPr lang="de-DE" altLang="en-US"/>
          </a:p>
        </p:txBody>
      </p:sp>
      <p:pic>
        <p:nvPicPr>
          <p:cNvPr id="34825" name="Picture 9"/>
          <p:cNvPicPr>
            <a:picLocks noChangeAspect="1" noChangeArrowheads="1"/>
          </p:cNvPicPr>
          <p:nvPr/>
        </p:nvPicPr>
        <p:blipFill>
          <a:blip r:embed="rId3" cstate="print"/>
          <a:srcRect/>
          <a:stretch>
            <a:fillRect/>
          </a:stretch>
        </p:blipFill>
        <p:spPr bwMode="auto">
          <a:xfrm>
            <a:off x="1403649" y="1484784"/>
            <a:ext cx="6120680" cy="4995620"/>
          </a:xfrm>
          <a:prstGeom prst="rect">
            <a:avLst/>
          </a:prstGeom>
          <a:noFill/>
          <a:ln w="9525">
            <a:noFill/>
            <a:miter lim="800000"/>
            <a:headEnd/>
            <a:tailEnd/>
          </a:ln>
          <a:effectLst/>
        </p:spPr>
      </p:pic>
      <p:sp>
        <p:nvSpPr>
          <p:cNvPr id="34826" name="Text Box 10"/>
          <p:cNvSpPr txBox="1">
            <a:spLocks noChangeArrowheads="1"/>
          </p:cNvSpPr>
          <p:nvPr/>
        </p:nvSpPr>
        <p:spPr bwMode="auto">
          <a:xfrm>
            <a:off x="2843808" y="1772816"/>
            <a:ext cx="2447925" cy="400110"/>
          </a:xfrm>
          <a:prstGeom prst="rect">
            <a:avLst/>
          </a:prstGeom>
          <a:noFill/>
          <a:ln w="9525">
            <a:noFill/>
            <a:miter lim="800000"/>
            <a:headEnd/>
            <a:tailEnd/>
          </a:ln>
          <a:effectLst/>
        </p:spPr>
        <p:txBody>
          <a:bodyPr>
            <a:spAutoFit/>
          </a:bodyPr>
          <a:lstStyle/>
          <a:p>
            <a:r>
              <a:rPr lang="de-DE" sz="1000" dirty="0"/>
              <a:t>Kategorien nach</a:t>
            </a:r>
          </a:p>
          <a:p>
            <a:r>
              <a:rPr lang="de-DE" sz="1000" dirty="0"/>
              <a:t>Emerson/Colditz 1985</a:t>
            </a:r>
          </a:p>
        </p:txBody>
      </p:sp>
      <p:sp>
        <p:nvSpPr>
          <p:cNvPr id="8" name="Rectangle 2"/>
          <p:cNvSpPr txBox="1">
            <a:spLocks noChangeArrowheads="1"/>
          </p:cNvSpPr>
          <p:nvPr/>
        </p:nvSpPr>
        <p:spPr>
          <a:xfrm>
            <a:off x="457200" y="274638"/>
            <a:ext cx="6186502"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a:solidFill>
                  <a:srgbClr val="4F81BD"/>
                </a:solidFill>
                <a:latin typeface="+mj-lt"/>
                <a:ea typeface="+mj-ea"/>
                <a:cs typeface="+mj-cs"/>
              </a:defRPr>
            </a:lvl1pPr>
          </a:lstStyle>
          <a:p>
            <a:r>
              <a:rPr lang="de-AT" dirty="0" smtClean="0"/>
              <a:t>Statistische Verfahren</a:t>
            </a:r>
            <a:endParaRPr lang="de-DE"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smtClean="0"/>
              <a:t>Telefon (</a:t>
            </a:r>
            <a:r>
              <a:rPr lang="de-AT" dirty="0" err="1" smtClean="0"/>
              <a:t>chat</a:t>
            </a:r>
            <a:r>
              <a:rPr lang="de-AT" dirty="0" smtClean="0"/>
              <a:t>) Interview</a:t>
            </a:r>
            <a:endParaRPr lang="de-DE" dirty="0"/>
          </a:p>
        </p:txBody>
      </p:sp>
      <p:sp>
        <p:nvSpPr>
          <p:cNvPr id="3" name="Inhaltsplatzhalter 2"/>
          <p:cNvSpPr>
            <a:spLocks noGrp="1"/>
          </p:cNvSpPr>
          <p:nvPr>
            <p:ph idx="1"/>
          </p:nvPr>
        </p:nvSpPr>
        <p:spPr/>
        <p:txBody>
          <a:bodyPr>
            <a:normAutofit fontScale="92500" lnSpcReduction="20000"/>
          </a:bodyPr>
          <a:lstStyle/>
          <a:p>
            <a:pPr>
              <a:buNone/>
            </a:pPr>
            <a:r>
              <a:rPr lang="de-AT" i="1" dirty="0" smtClean="0"/>
              <a:t>Mischform, angesiedelt zwischen Fragebogenerhebung und </a:t>
            </a:r>
          </a:p>
          <a:p>
            <a:pPr>
              <a:buNone/>
            </a:pPr>
            <a:r>
              <a:rPr lang="de-AT" i="1" dirty="0" smtClean="0"/>
              <a:t>persönlichem Intervie</a:t>
            </a:r>
            <a:r>
              <a:rPr lang="de-AT" dirty="0" smtClean="0"/>
              <a:t>w</a:t>
            </a:r>
          </a:p>
          <a:p>
            <a:pPr>
              <a:buNone/>
            </a:pPr>
            <a:endParaRPr lang="de-AT" dirty="0" smtClean="0"/>
          </a:p>
          <a:p>
            <a:pPr>
              <a:buNone/>
            </a:pPr>
            <a:r>
              <a:rPr lang="de-AT" u="sng" dirty="0" smtClean="0"/>
              <a:t>Vorteile</a:t>
            </a:r>
            <a:r>
              <a:rPr lang="de-AT" dirty="0" smtClean="0"/>
              <a:t>:</a:t>
            </a:r>
          </a:p>
          <a:p>
            <a:r>
              <a:rPr lang="de-AT" dirty="0" smtClean="0"/>
              <a:t>Geringe Kosten</a:t>
            </a:r>
          </a:p>
          <a:p>
            <a:r>
              <a:rPr lang="de-AT" i="1" dirty="0" err="1" smtClean="0"/>
              <a:t>Social</a:t>
            </a:r>
            <a:r>
              <a:rPr lang="de-AT" i="1" dirty="0" smtClean="0"/>
              <a:t> </a:t>
            </a:r>
            <a:r>
              <a:rPr lang="de-AT" i="1" dirty="0" err="1" smtClean="0"/>
              <a:t>Desirability</a:t>
            </a:r>
            <a:r>
              <a:rPr lang="de-AT" i="1" dirty="0" smtClean="0"/>
              <a:t> Bias </a:t>
            </a:r>
            <a:r>
              <a:rPr lang="de-AT" dirty="0" smtClean="0"/>
              <a:t>geringer</a:t>
            </a:r>
          </a:p>
          <a:p>
            <a:r>
              <a:rPr lang="de-AT" dirty="0" smtClean="0"/>
              <a:t>Keine Beeinflussung durch Außenstehende</a:t>
            </a:r>
          </a:p>
          <a:p>
            <a:r>
              <a:rPr lang="de-AT" dirty="0" smtClean="0"/>
              <a:t>Selektive Nichtbeantwortung einzelner Fragen gering</a:t>
            </a:r>
          </a:p>
          <a:p>
            <a:pPr>
              <a:buNone/>
            </a:pPr>
            <a:endParaRPr lang="de-AT" dirty="0" smtClean="0"/>
          </a:p>
          <a:p>
            <a:pPr>
              <a:buNone/>
            </a:pPr>
            <a:r>
              <a:rPr lang="de-AT" u="sng" dirty="0" smtClean="0"/>
              <a:t>Nachteile</a:t>
            </a:r>
            <a:r>
              <a:rPr lang="de-AT" dirty="0" smtClean="0"/>
              <a:t>:</a:t>
            </a:r>
          </a:p>
          <a:p>
            <a:r>
              <a:rPr lang="de-AT" dirty="0" smtClean="0"/>
              <a:t>Komplexität geringer als bei persönlichem Interview</a:t>
            </a:r>
          </a:p>
          <a:p>
            <a:r>
              <a:rPr lang="de-AT" dirty="0" smtClean="0"/>
              <a:t>„Offene“ Fragen können seltener gestellt werden</a:t>
            </a:r>
          </a:p>
          <a:p>
            <a:r>
              <a:rPr lang="de-AT" dirty="0" smtClean="0"/>
              <a:t>Ablehnung einfacher wie bei persönlichen Interview</a:t>
            </a:r>
          </a:p>
        </p:txBody>
      </p:sp>
    </p:spTree>
    <p:extLst>
      <p:ext uri="{BB962C8B-B14F-4D97-AF65-F5344CB8AC3E}">
        <p14:creationId xmlns:p14="http://schemas.microsoft.com/office/powerpoint/2010/main" val="381325987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smtClean="0"/>
              <a:t>Fragebogen = Messgerät </a:t>
            </a:r>
            <a:endParaRPr lang="de-DE" dirty="0"/>
          </a:p>
        </p:txBody>
      </p:sp>
      <p:sp>
        <p:nvSpPr>
          <p:cNvPr id="3" name="Inhaltsplatzhalter 2"/>
          <p:cNvSpPr>
            <a:spLocks noGrp="1"/>
          </p:cNvSpPr>
          <p:nvPr>
            <p:ph idx="1"/>
          </p:nvPr>
        </p:nvSpPr>
        <p:spPr/>
        <p:txBody>
          <a:bodyPr>
            <a:normAutofit/>
          </a:bodyPr>
          <a:lstStyle/>
          <a:p>
            <a:pPr>
              <a:buNone/>
            </a:pPr>
            <a:r>
              <a:rPr lang="de-AT" dirty="0" smtClean="0"/>
              <a:t>Prinzipiell beliebig gestaltbar, allerdings sind </a:t>
            </a:r>
          </a:p>
          <a:p>
            <a:pPr>
              <a:buNone/>
            </a:pPr>
            <a:r>
              <a:rPr lang="de-AT" dirty="0" smtClean="0"/>
              <a:t>gewisse formale und inhaltliche Regeln hilfreich</a:t>
            </a:r>
            <a:endParaRPr lang="de-AT" dirty="0"/>
          </a:p>
          <a:p>
            <a:endParaRPr lang="de-AT" dirty="0" smtClean="0"/>
          </a:p>
          <a:p>
            <a:pPr>
              <a:buNone/>
            </a:pPr>
            <a:r>
              <a:rPr lang="de-AT" dirty="0" smtClean="0"/>
              <a:t>Fragebogen=Messgerät</a:t>
            </a:r>
          </a:p>
          <a:p>
            <a:pPr>
              <a:buNone/>
            </a:pPr>
            <a:r>
              <a:rPr lang="de-AT" dirty="0" smtClean="0"/>
              <a:t>     1) Jeder sollte alle Fragen verstehen</a:t>
            </a:r>
          </a:p>
          <a:p>
            <a:pPr>
              <a:buNone/>
            </a:pPr>
            <a:r>
              <a:rPr lang="de-AT" dirty="0" smtClean="0"/>
              <a:t>	2) Jeder sollte immer alle Fragen beantworten</a:t>
            </a:r>
          </a:p>
          <a:p>
            <a:pPr>
              <a:buNone/>
            </a:pPr>
            <a:endParaRPr lang="de-AT" dirty="0" smtClean="0"/>
          </a:p>
          <a:p>
            <a:pPr>
              <a:buNone/>
            </a:pPr>
            <a:r>
              <a:rPr lang="de-AT" dirty="0" smtClean="0"/>
              <a:t>Die Erstellung eines Fragebogens ist zeitintensiv und erfordert in der Regel die Zusammenarbeit von verschiedenen </a:t>
            </a:r>
            <a:r>
              <a:rPr lang="de-AT" dirty="0" err="1" smtClean="0"/>
              <a:t>ExpertInnen</a:t>
            </a:r>
            <a:endParaRPr lang="de-AT" dirty="0" smtClean="0"/>
          </a:p>
          <a:p>
            <a:pPr>
              <a:buNone/>
            </a:pPr>
            <a:endParaRPr lang="de-AT" dirty="0"/>
          </a:p>
          <a:p>
            <a:pPr>
              <a:buNone/>
            </a:pPr>
            <a:endParaRPr lang="de-DE" dirty="0"/>
          </a:p>
        </p:txBody>
      </p:sp>
    </p:spTree>
    <p:extLst>
      <p:ext uri="{BB962C8B-B14F-4D97-AF65-F5344CB8AC3E}">
        <p14:creationId xmlns:p14="http://schemas.microsoft.com/office/powerpoint/2010/main" val="329903234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Inhaltliche Regeln:</a:t>
            </a:r>
            <a:endParaRPr lang="de-DE" dirty="0"/>
          </a:p>
        </p:txBody>
      </p:sp>
      <p:sp>
        <p:nvSpPr>
          <p:cNvPr id="3" name="Inhaltsplatzhalter 2"/>
          <p:cNvSpPr>
            <a:spLocks noGrp="1"/>
          </p:cNvSpPr>
          <p:nvPr>
            <p:ph idx="1"/>
          </p:nvPr>
        </p:nvSpPr>
        <p:spPr/>
        <p:txBody>
          <a:bodyPr>
            <a:normAutofit/>
          </a:bodyPr>
          <a:lstStyle/>
          <a:p>
            <a:r>
              <a:rPr lang="de-AT" dirty="0" smtClean="0"/>
              <a:t>Nicht zu viel vom Befragten annehmen/voraussetzen bzw. verlangen, das verunsichert den Befragten.</a:t>
            </a:r>
          </a:p>
          <a:p>
            <a:r>
              <a:rPr lang="de-AT" dirty="0" smtClean="0"/>
              <a:t>Die Frage muss gut verständlich sein.</a:t>
            </a:r>
          </a:p>
          <a:p>
            <a:r>
              <a:rPr lang="de-AT" dirty="0" smtClean="0"/>
              <a:t>Unklare Fragen- bzw.  Antwortkonzepte („viel“, „wenig“) sollten vermieden werden.</a:t>
            </a:r>
          </a:p>
          <a:p>
            <a:r>
              <a:rPr lang="de-AT" dirty="0" smtClean="0"/>
              <a:t>Wenn möglich, nur „geschlossene“ Fragen verwenden, es ist also nur eine limitierte Anzahl von Antworten möglich und vorgegeben.</a:t>
            </a:r>
          </a:p>
          <a:p>
            <a:r>
              <a:rPr lang="de-AT" dirty="0" smtClean="0"/>
              <a:t>Offene Fragen nur für einfache Konzepte mit sehr vielen Antwortmöglichkeiten, wie z.B. die Frage nach dem Lebensalter.</a:t>
            </a:r>
            <a:endParaRPr lang="de-DE" dirty="0"/>
          </a:p>
        </p:txBody>
      </p:sp>
    </p:spTree>
    <p:extLst>
      <p:ext uri="{BB962C8B-B14F-4D97-AF65-F5344CB8AC3E}">
        <p14:creationId xmlns:p14="http://schemas.microsoft.com/office/powerpoint/2010/main" val="243105318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Inhaltliche Regeln:</a:t>
            </a:r>
            <a:endParaRPr lang="de-DE" dirty="0"/>
          </a:p>
        </p:txBody>
      </p:sp>
      <p:sp>
        <p:nvSpPr>
          <p:cNvPr id="3" name="Inhaltsplatzhalter 2"/>
          <p:cNvSpPr>
            <a:spLocks noGrp="1"/>
          </p:cNvSpPr>
          <p:nvPr>
            <p:ph idx="1"/>
          </p:nvPr>
        </p:nvSpPr>
        <p:spPr/>
        <p:txBody>
          <a:bodyPr>
            <a:normAutofit fontScale="85000" lnSpcReduction="10000"/>
          </a:bodyPr>
          <a:lstStyle/>
          <a:p>
            <a:r>
              <a:rPr lang="de-AT" dirty="0"/>
              <a:t>Antwortmöglichkeiten sollten allumfassend sein, das heißt, es sollte fast immer eine Kategorie „anderes“ oder „unbekannt“ geben.</a:t>
            </a:r>
          </a:p>
          <a:p>
            <a:r>
              <a:rPr lang="de-AT" dirty="0" smtClean="0"/>
              <a:t>Jede Frage sollte jeweils nur ein Konzept beinhalten. Das erreicht man am besten, indem man Fragen, die „und“ bzw. „oder“ enthalten, vermeidet.</a:t>
            </a:r>
          </a:p>
          <a:p>
            <a:r>
              <a:rPr lang="de-AT" dirty="0" smtClean="0"/>
              <a:t>„Bedrohliche“ Fragen erfordern ein spezielles Vorgehen.  Als bedrohlich werden zum Beispiel Fragen nach dem Alkoholkonsum,  dem Einkommen oder dem Sexualverhalten empfunden.  Die Frage nach dem Einkommen sollte nicht als offene Frage gestellt werden, sondern in Form von Antwortmöglichkeiten in breiten Kategorien angeboten werden.  Also nicht: „Wie hoch ist ihr monatliches Bruttogehalt?“, sondern „Ist Ihr monatliches Bruttogehalt (1) &lt;750€, (2) 750-1500€, (3) 1500-2250€ … Fragen nach Verhaltensformen, die von der Gesellschaft nicht akzeptiert sind, sollten mit erklärendem Begleittext „geladen“ und so abgeschwächt werden.  Wenn bedrohliche Fragen verwendet werden müssen, empfiehlt es sich, Beispiele in der Literatur zu suchen.</a:t>
            </a:r>
          </a:p>
        </p:txBody>
      </p:sp>
    </p:spTree>
    <p:extLst>
      <p:ext uri="{BB962C8B-B14F-4D97-AF65-F5344CB8AC3E}">
        <p14:creationId xmlns:p14="http://schemas.microsoft.com/office/powerpoint/2010/main" val="20235519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Formale Regeln:</a:t>
            </a:r>
            <a:endParaRPr lang="de-DE" dirty="0"/>
          </a:p>
        </p:txBody>
      </p:sp>
      <p:sp>
        <p:nvSpPr>
          <p:cNvPr id="3" name="Inhaltsplatzhalter 2"/>
          <p:cNvSpPr>
            <a:spLocks noGrp="1"/>
          </p:cNvSpPr>
          <p:nvPr>
            <p:ph idx="1"/>
          </p:nvPr>
        </p:nvSpPr>
        <p:spPr/>
        <p:txBody>
          <a:bodyPr>
            <a:normAutofit fontScale="92500" lnSpcReduction="10000"/>
          </a:bodyPr>
          <a:lstStyle/>
          <a:p>
            <a:r>
              <a:rPr lang="de-AT" dirty="0" smtClean="0"/>
              <a:t>Zu Beginn des Textes soll eine kurze erklärende Einleitung stehen</a:t>
            </a:r>
            <a:r>
              <a:rPr lang="de-DE" dirty="0" smtClean="0"/>
              <a:t>.</a:t>
            </a:r>
          </a:p>
          <a:p>
            <a:r>
              <a:rPr lang="de-AT" dirty="0" smtClean="0"/>
              <a:t>Es soll ersichtlich sein, wer diese Studie durchführt.</a:t>
            </a:r>
          </a:p>
          <a:p>
            <a:r>
              <a:rPr lang="de-AT" dirty="0" smtClean="0"/>
              <a:t>Es soll darauf hingewiesen werden,  dass Daten vertraulich und anonym behandelt werden.</a:t>
            </a:r>
          </a:p>
          <a:p>
            <a:r>
              <a:rPr lang="de-AT" dirty="0" smtClean="0"/>
              <a:t>Im Wesentlichen unterscheidet man zwischen drei Textformen:  den Fragen, den Antworten und dem erklärenden bzw.  überleitenden Text</a:t>
            </a:r>
          </a:p>
          <a:p>
            <a:r>
              <a:rPr lang="de-AT" dirty="0" smtClean="0"/>
              <a:t>Die drei Textformen sollten sich im Schriftformat unterscheiden:  zum Beispiel</a:t>
            </a:r>
          </a:p>
          <a:p>
            <a:pPr>
              <a:buNone/>
            </a:pPr>
            <a:r>
              <a:rPr lang="de-AT" dirty="0" smtClean="0"/>
              <a:t>       - </a:t>
            </a:r>
            <a:r>
              <a:rPr lang="de-AT" b="1" dirty="0" smtClean="0">
                <a:latin typeface="Times New Roman" pitchFamily="18" charset="0"/>
                <a:cs typeface="Times New Roman" pitchFamily="18" charset="0"/>
              </a:rPr>
              <a:t>alle Fragen Times New Roman (fett)</a:t>
            </a:r>
          </a:p>
          <a:p>
            <a:pPr>
              <a:buNone/>
            </a:pPr>
            <a:r>
              <a:rPr lang="de-AT" dirty="0" smtClean="0"/>
              <a:t>       </a:t>
            </a:r>
            <a:r>
              <a:rPr lang="de-AT" dirty="0" smtClean="0">
                <a:latin typeface="Arial" pitchFamily="34" charset="0"/>
                <a:cs typeface="Arial" pitchFamily="34" charset="0"/>
              </a:rPr>
              <a:t>- alle Antworten Arial</a:t>
            </a:r>
          </a:p>
          <a:p>
            <a:pPr>
              <a:buNone/>
            </a:pPr>
            <a:r>
              <a:rPr lang="de-AT" dirty="0" smtClean="0"/>
              <a:t>       - </a:t>
            </a:r>
            <a:r>
              <a:rPr lang="de-AT" i="1" dirty="0" smtClean="0">
                <a:latin typeface="Courier" pitchFamily="49" charset="0"/>
              </a:rPr>
              <a:t>erklärender/überleitender Text Courier (kursiv).</a:t>
            </a:r>
          </a:p>
        </p:txBody>
      </p:sp>
    </p:spTree>
    <p:extLst>
      <p:ext uri="{BB962C8B-B14F-4D97-AF65-F5344CB8AC3E}">
        <p14:creationId xmlns:p14="http://schemas.microsoft.com/office/powerpoint/2010/main" val="354562342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Formale Regeln:</a:t>
            </a:r>
            <a:endParaRPr lang="de-DE" dirty="0"/>
          </a:p>
        </p:txBody>
      </p:sp>
      <p:sp>
        <p:nvSpPr>
          <p:cNvPr id="3" name="Inhaltsplatzhalter 2"/>
          <p:cNvSpPr>
            <a:spLocks noGrp="1"/>
          </p:cNvSpPr>
          <p:nvPr>
            <p:ph idx="1"/>
          </p:nvPr>
        </p:nvSpPr>
        <p:spPr/>
        <p:txBody>
          <a:bodyPr>
            <a:normAutofit fontScale="85000" lnSpcReduction="10000"/>
          </a:bodyPr>
          <a:lstStyle/>
          <a:p>
            <a:r>
              <a:rPr lang="de-AT" dirty="0" smtClean="0"/>
              <a:t>Antwortmöglichkeiten sollten immer untereinander,  also vertikal,  aufgelistet werden.  Nicht aus Platzgründen horizontale Auflistung verwenden – zu unübersichtlich.</a:t>
            </a:r>
          </a:p>
          <a:p>
            <a:r>
              <a:rPr lang="de-AT" dirty="0" smtClean="0"/>
              <a:t>Die Fragen sollten fortlaufend durchnummeriert sein, ebenso die Seiten des Fragebogens.</a:t>
            </a:r>
          </a:p>
          <a:p>
            <a:r>
              <a:rPr lang="de-AT" dirty="0" smtClean="0"/>
              <a:t>Die Antworten sollten auch nummeriert sein. Das erleichtert die Eingabe, wenn die Antworten nicht von einem Computer eingelesen werden.</a:t>
            </a:r>
          </a:p>
          <a:p>
            <a:r>
              <a:rPr lang="de-AT" dirty="0" smtClean="0"/>
              <a:t>Die Fragen sollten, wenn möglich, eine logische Reihenfolge haben.</a:t>
            </a:r>
          </a:p>
          <a:p>
            <a:r>
              <a:rPr lang="de-AT" dirty="0" smtClean="0"/>
              <a:t>Besser mit interessantem Thema starten,  auch wenn man es gewohnt ist, mit „langweiligen“ demographischen Fragen (Alter, Geschlecht…) zu starten.</a:t>
            </a:r>
          </a:p>
          <a:p>
            <a:r>
              <a:rPr lang="de-AT" dirty="0" smtClean="0"/>
              <a:t>Am Ende des Textes sollte der Befragte die Möglichkeit bekommen, „sonstige Anmerkungen“ als Freitext zu hinterlassen.</a:t>
            </a:r>
          </a:p>
          <a:p>
            <a:r>
              <a:rPr lang="de-AT" dirty="0" smtClean="0"/>
              <a:t>Zuletzt sollte man sich für die Teilnahme bedanken und Kontaktdetails für etwaige Fragen angeben.</a:t>
            </a:r>
          </a:p>
        </p:txBody>
      </p:sp>
    </p:spTree>
    <p:extLst>
      <p:ext uri="{BB962C8B-B14F-4D97-AF65-F5344CB8AC3E}">
        <p14:creationId xmlns:p14="http://schemas.microsoft.com/office/powerpoint/2010/main" val="416644573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smtClean="0"/>
              <a:t>Testung</a:t>
            </a:r>
            <a:endParaRPr lang="de-DE" dirty="0"/>
          </a:p>
        </p:txBody>
      </p:sp>
      <p:sp>
        <p:nvSpPr>
          <p:cNvPr id="3" name="Inhaltsplatzhalter 2"/>
          <p:cNvSpPr>
            <a:spLocks noGrp="1"/>
          </p:cNvSpPr>
          <p:nvPr>
            <p:ph idx="1"/>
          </p:nvPr>
        </p:nvSpPr>
        <p:spPr/>
        <p:txBody>
          <a:bodyPr>
            <a:normAutofit fontScale="92500" lnSpcReduction="10000"/>
          </a:bodyPr>
          <a:lstStyle/>
          <a:p>
            <a:pPr>
              <a:buNone/>
            </a:pPr>
            <a:r>
              <a:rPr lang="de-AT" dirty="0" smtClean="0"/>
              <a:t>Zuerst Fragebogen </a:t>
            </a:r>
            <a:r>
              <a:rPr lang="de-AT" u="sng" dirty="0" smtClean="0"/>
              <a:t>TESTEN</a:t>
            </a:r>
            <a:r>
              <a:rPr lang="de-AT" dirty="0" smtClean="0"/>
              <a:t>:</a:t>
            </a:r>
          </a:p>
          <a:p>
            <a:pPr>
              <a:buNone/>
            </a:pPr>
            <a:r>
              <a:rPr lang="de-AT" dirty="0" smtClean="0"/>
              <a:t>	- an Kollegen</a:t>
            </a:r>
          </a:p>
          <a:p>
            <a:pPr>
              <a:buNone/>
            </a:pPr>
            <a:r>
              <a:rPr lang="de-AT" dirty="0" smtClean="0"/>
              <a:t>	- an nicht medizinisch ausgebildetem Personal</a:t>
            </a:r>
          </a:p>
          <a:p>
            <a:pPr>
              <a:buNone/>
            </a:pPr>
            <a:r>
              <a:rPr lang="de-AT" dirty="0" smtClean="0"/>
              <a:t>    - an für die Zielgruppe repräsentativen Testpersonen</a:t>
            </a:r>
          </a:p>
          <a:p>
            <a:pPr>
              <a:buNone/>
            </a:pPr>
            <a:endParaRPr lang="de-AT" dirty="0" smtClean="0"/>
          </a:p>
          <a:p>
            <a:pPr>
              <a:buNone/>
            </a:pPr>
            <a:endParaRPr lang="de-AT" dirty="0" smtClean="0"/>
          </a:p>
          <a:p>
            <a:pPr>
              <a:buNone/>
            </a:pPr>
            <a:endParaRPr lang="de-AT" dirty="0" smtClean="0"/>
          </a:p>
          <a:p>
            <a:pPr>
              <a:buNone/>
            </a:pPr>
            <a:r>
              <a:rPr lang="de-AT" b="1" dirty="0" smtClean="0">
                <a:solidFill>
                  <a:srgbClr val="FF0000"/>
                </a:solidFill>
              </a:rPr>
              <a:t>TIPP: </a:t>
            </a:r>
            <a:r>
              <a:rPr lang="de-AT" dirty="0" smtClean="0"/>
              <a:t>Fragebögen verwenden, die bereits getestet und   </a:t>
            </a:r>
          </a:p>
          <a:p>
            <a:pPr>
              <a:buNone/>
            </a:pPr>
            <a:r>
              <a:rPr lang="de-AT" dirty="0" smtClean="0"/>
              <a:t>          eventuell sogar vielfach angewandt wurden.</a:t>
            </a:r>
          </a:p>
          <a:p>
            <a:pPr>
              <a:buNone/>
            </a:pPr>
            <a:r>
              <a:rPr lang="de-AT" dirty="0" smtClean="0"/>
              <a:t>          z.B. SF-36,  WHOQOL, EORTC QLQ</a:t>
            </a:r>
          </a:p>
          <a:p>
            <a:pPr>
              <a:buNone/>
            </a:pPr>
            <a:endParaRPr lang="de-AT" dirty="0" smtClean="0"/>
          </a:p>
          <a:p>
            <a:pPr>
              <a:buNone/>
            </a:pPr>
            <a:r>
              <a:rPr lang="de-AT" dirty="0" smtClean="0"/>
              <a:t>   Systematische Literatursuche, um zu erheben, ob es bereits ein geeignetes Instrument gibt.</a:t>
            </a:r>
            <a:endParaRPr lang="de-DE" dirty="0"/>
          </a:p>
        </p:txBody>
      </p:sp>
    </p:spTree>
    <p:extLst>
      <p:ext uri="{BB962C8B-B14F-4D97-AF65-F5344CB8AC3E}">
        <p14:creationId xmlns:p14="http://schemas.microsoft.com/office/powerpoint/2010/main" val="104037080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Lebensqualität</a:t>
            </a:r>
            <a:endParaRPr lang="de-DE" dirty="0"/>
          </a:p>
        </p:txBody>
      </p:sp>
      <p:sp>
        <p:nvSpPr>
          <p:cNvPr id="3" name="Inhaltsplatzhalter 2"/>
          <p:cNvSpPr>
            <a:spLocks noGrp="1"/>
          </p:cNvSpPr>
          <p:nvPr>
            <p:ph idx="1"/>
          </p:nvPr>
        </p:nvSpPr>
        <p:spPr/>
        <p:txBody>
          <a:bodyPr>
            <a:normAutofit/>
          </a:bodyPr>
          <a:lstStyle/>
          <a:p>
            <a:pPr>
              <a:buNone/>
            </a:pPr>
            <a:r>
              <a:rPr lang="de-AT" sz="2000" dirty="0" smtClean="0"/>
              <a:t>Einziges Messinstrument für die </a:t>
            </a:r>
            <a:r>
              <a:rPr lang="de-AT" sz="2000" u="sng" dirty="0" smtClean="0"/>
              <a:t>Lebensqualität </a:t>
            </a:r>
            <a:r>
              <a:rPr lang="de-AT" sz="2000" dirty="0" smtClean="0"/>
              <a:t>ist der </a:t>
            </a:r>
            <a:r>
              <a:rPr lang="de-AT" sz="2000" b="1" u="sng" dirty="0" smtClean="0"/>
              <a:t>FRAGEBOGEN</a:t>
            </a:r>
            <a:r>
              <a:rPr lang="de-AT" sz="2000" dirty="0" smtClean="0"/>
              <a:t>.</a:t>
            </a:r>
          </a:p>
          <a:p>
            <a:pPr>
              <a:buNone/>
            </a:pPr>
            <a:endParaRPr lang="de-AT" sz="2000" dirty="0" smtClean="0"/>
          </a:p>
          <a:p>
            <a:pPr>
              <a:buNone/>
            </a:pPr>
            <a:r>
              <a:rPr lang="de-AT" sz="2000" dirty="0" smtClean="0"/>
              <a:t>Erfassung ist SUBJEKTIV,  d.h. nicht mit harten </a:t>
            </a:r>
            <a:r>
              <a:rPr lang="de-AT" sz="2000" dirty="0" err="1" smtClean="0"/>
              <a:t>Messergebnissen</a:t>
            </a:r>
            <a:r>
              <a:rPr lang="de-AT" sz="2000" dirty="0" smtClean="0"/>
              <a:t> hinsichtlich Richtigkeit überprüfbar.</a:t>
            </a:r>
          </a:p>
          <a:p>
            <a:pPr>
              <a:buNone/>
            </a:pPr>
            <a:endParaRPr lang="de-AT" sz="2000" dirty="0" smtClean="0"/>
          </a:p>
          <a:p>
            <a:pPr>
              <a:buNone/>
            </a:pPr>
            <a:r>
              <a:rPr lang="de-AT" sz="2000" u="sng" dirty="0" smtClean="0"/>
              <a:t>Problem:  </a:t>
            </a:r>
            <a:r>
              <a:rPr lang="de-AT" sz="2000" dirty="0" smtClean="0"/>
              <a:t>Viele Klinische Studien untersuchen alle möglichen Endpunkte,  aber weniger oft die Lebensqualität, die im Mittelpunkt der Therapie stehen sollte.</a:t>
            </a:r>
            <a:endParaRPr lang="de-DE" sz="2000" dirty="0"/>
          </a:p>
        </p:txBody>
      </p:sp>
      <p:pic>
        <p:nvPicPr>
          <p:cNvPr id="4" name="Grafik 3" descr="lebensqualität 2.jpg"/>
          <p:cNvPicPr>
            <a:picLocks noChangeAspect="1"/>
          </p:cNvPicPr>
          <p:nvPr/>
        </p:nvPicPr>
        <p:blipFill>
          <a:blip r:embed="rId2" cstate="print"/>
          <a:stretch>
            <a:fillRect/>
          </a:stretch>
        </p:blipFill>
        <p:spPr>
          <a:xfrm>
            <a:off x="1619672" y="4725144"/>
            <a:ext cx="2376264" cy="1821802"/>
          </a:xfrm>
          <a:prstGeom prst="rect">
            <a:avLst/>
          </a:prstGeom>
        </p:spPr>
      </p:pic>
      <p:pic>
        <p:nvPicPr>
          <p:cNvPr id="5" name="Grafik 4" descr="lebensqualität 1.bmp"/>
          <p:cNvPicPr>
            <a:picLocks noChangeAspect="1"/>
          </p:cNvPicPr>
          <p:nvPr/>
        </p:nvPicPr>
        <p:blipFill>
          <a:blip r:embed="rId3" cstate="print"/>
          <a:stretch>
            <a:fillRect/>
          </a:stretch>
        </p:blipFill>
        <p:spPr>
          <a:xfrm>
            <a:off x="5004048" y="4725144"/>
            <a:ext cx="3096344" cy="1817649"/>
          </a:xfrm>
          <a:prstGeom prst="rect">
            <a:avLst/>
          </a:prstGeom>
        </p:spPr>
      </p:pic>
    </p:spTree>
    <p:extLst>
      <p:ext uri="{BB962C8B-B14F-4D97-AF65-F5344CB8AC3E}">
        <p14:creationId xmlns:p14="http://schemas.microsoft.com/office/powerpoint/2010/main" val="157328027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Lebensqualität</a:t>
            </a:r>
            <a:endParaRPr lang="de-DE" dirty="0"/>
          </a:p>
        </p:txBody>
      </p:sp>
      <p:sp>
        <p:nvSpPr>
          <p:cNvPr id="3" name="Inhaltsplatzhalter 2"/>
          <p:cNvSpPr>
            <a:spLocks noGrp="1"/>
          </p:cNvSpPr>
          <p:nvPr>
            <p:ph idx="1"/>
          </p:nvPr>
        </p:nvSpPr>
        <p:spPr/>
        <p:txBody>
          <a:bodyPr>
            <a:normAutofit/>
          </a:bodyPr>
          <a:lstStyle/>
          <a:p>
            <a:r>
              <a:rPr lang="de-DE" sz="2000" dirty="0" smtClean="0"/>
              <a:t>Bekanntester Fragebogen ist SF-36 mit Kurzform SF-12</a:t>
            </a:r>
          </a:p>
          <a:p>
            <a:r>
              <a:rPr lang="de-DE" sz="2000" dirty="0" smtClean="0"/>
              <a:t>Publiziert 1995 als Teil der Medical Outcome Study (MOS)</a:t>
            </a:r>
          </a:p>
          <a:p>
            <a:r>
              <a:rPr lang="de-DE" sz="2000" dirty="0" smtClean="0"/>
              <a:t>SF-36: 36 Fragen, 9 </a:t>
            </a:r>
            <a:r>
              <a:rPr lang="de-DE" sz="2000" dirty="0" err="1" smtClean="0"/>
              <a:t>Scores</a:t>
            </a:r>
            <a:r>
              <a:rPr lang="de-DE" sz="2000" dirty="0" smtClean="0"/>
              <a:t> </a:t>
            </a:r>
          </a:p>
          <a:p>
            <a:r>
              <a:rPr lang="de-DE" sz="2000" dirty="0" smtClean="0"/>
              <a:t>SF-12: 12 Fragen, 2 </a:t>
            </a:r>
            <a:r>
              <a:rPr lang="de-DE" sz="2000" dirty="0" err="1" smtClean="0"/>
              <a:t>Scores</a:t>
            </a:r>
            <a:endParaRPr lang="de-DE" sz="2000" dirty="0" smtClean="0"/>
          </a:p>
          <a:p>
            <a:r>
              <a:rPr lang="en-US" sz="2000" dirty="0" smtClean="0"/>
              <a:t>SF-36 Scores (in %)</a:t>
            </a:r>
          </a:p>
          <a:p>
            <a:pPr marL="857250" lvl="2" indent="0">
              <a:buNone/>
            </a:pPr>
            <a:r>
              <a:rPr lang="en-US" sz="1800" i="1" dirty="0" smtClean="0"/>
              <a:t>Physical functioning</a:t>
            </a:r>
            <a:r>
              <a:rPr lang="en-US" sz="1800" i="1" dirty="0"/>
              <a:t/>
            </a:r>
            <a:br>
              <a:rPr lang="en-US" sz="1800" i="1" dirty="0"/>
            </a:br>
            <a:r>
              <a:rPr lang="en-US" sz="1800" i="1" dirty="0"/>
              <a:t>Role limitations due to physical </a:t>
            </a:r>
            <a:r>
              <a:rPr lang="en-US" sz="1800" i="1" dirty="0" smtClean="0"/>
              <a:t>health</a:t>
            </a:r>
            <a:r>
              <a:rPr lang="en-US" sz="1800" i="1" dirty="0"/>
              <a:t/>
            </a:r>
            <a:br>
              <a:rPr lang="en-US" sz="1800" i="1" dirty="0"/>
            </a:br>
            <a:r>
              <a:rPr lang="en-US" sz="1800" i="1" dirty="0"/>
              <a:t>Role limitations due to emotional </a:t>
            </a:r>
            <a:r>
              <a:rPr lang="en-US" sz="1800" i="1" dirty="0" smtClean="0"/>
              <a:t>problems</a:t>
            </a:r>
            <a:r>
              <a:rPr lang="en-US" sz="1800" i="1" dirty="0"/>
              <a:t/>
            </a:r>
            <a:br>
              <a:rPr lang="en-US" sz="1800" i="1" dirty="0"/>
            </a:br>
            <a:r>
              <a:rPr lang="en-US" sz="1800" i="1" dirty="0" smtClean="0"/>
              <a:t>Energy/fatigue</a:t>
            </a:r>
            <a:r>
              <a:rPr lang="en-US" sz="1800" i="1" dirty="0"/>
              <a:t/>
            </a:r>
            <a:br>
              <a:rPr lang="en-US" sz="1800" i="1" dirty="0"/>
            </a:br>
            <a:r>
              <a:rPr lang="en-US" sz="1800" i="1" dirty="0"/>
              <a:t>Emotional </a:t>
            </a:r>
            <a:r>
              <a:rPr lang="en-US" sz="1800" i="1" dirty="0" smtClean="0"/>
              <a:t>well-being</a:t>
            </a:r>
            <a:r>
              <a:rPr lang="en-US" sz="1800" i="1" dirty="0"/>
              <a:t/>
            </a:r>
            <a:br>
              <a:rPr lang="en-US" sz="1800" i="1" dirty="0"/>
            </a:br>
            <a:r>
              <a:rPr lang="en-US" sz="1800" i="1" dirty="0"/>
              <a:t>Social </a:t>
            </a:r>
            <a:r>
              <a:rPr lang="en-US" sz="1800" i="1" dirty="0" smtClean="0"/>
              <a:t>functioning</a:t>
            </a:r>
            <a:r>
              <a:rPr lang="en-US" sz="1800" i="1" dirty="0"/>
              <a:t/>
            </a:r>
            <a:br>
              <a:rPr lang="en-US" sz="1800" i="1" dirty="0"/>
            </a:br>
            <a:r>
              <a:rPr lang="en-US" sz="1800" i="1" dirty="0" smtClean="0"/>
              <a:t>Pain</a:t>
            </a:r>
            <a:r>
              <a:rPr lang="en-US" sz="1800" i="1" dirty="0"/>
              <a:t/>
            </a:r>
            <a:br>
              <a:rPr lang="en-US" sz="1800" i="1" dirty="0"/>
            </a:br>
            <a:r>
              <a:rPr lang="en-US" sz="1800" i="1" dirty="0"/>
              <a:t>General </a:t>
            </a:r>
            <a:r>
              <a:rPr lang="en-US" sz="1800" i="1" dirty="0" smtClean="0"/>
              <a:t>health</a:t>
            </a:r>
            <a:r>
              <a:rPr lang="en-US" sz="1800" i="1" dirty="0"/>
              <a:t/>
            </a:r>
            <a:br>
              <a:rPr lang="en-US" sz="1800" i="1" dirty="0"/>
            </a:br>
            <a:r>
              <a:rPr lang="en-US" sz="1800" i="1" dirty="0" err="1"/>
              <a:t>Health</a:t>
            </a:r>
            <a:r>
              <a:rPr lang="en-US" sz="1800" i="1" dirty="0"/>
              <a:t> </a:t>
            </a:r>
            <a:r>
              <a:rPr lang="en-US" sz="1800" i="1" dirty="0" smtClean="0"/>
              <a:t>change</a:t>
            </a:r>
            <a:endParaRPr lang="de-DE" sz="1800" i="1" dirty="0"/>
          </a:p>
        </p:txBody>
      </p:sp>
    </p:spTree>
    <p:extLst>
      <p:ext uri="{BB962C8B-B14F-4D97-AF65-F5344CB8AC3E}">
        <p14:creationId xmlns:p14="http://schemas.microsoft.com/office/powerpoint/2010/main" val="113956548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Links, </a:t>
            </a:r>
            <a:r>
              <a:rPr lang="de-AT" dirty="0" err="1" smtClean="0"/>
              <a:t>questionnaires</a:t>
            </a:r>
            <a:endParaRPr lang="de-DE" dirty="0"/>
          </a:p>
        </p:txBody>
      </p:sp>
      <p:sp>
        <p:nvSpPr>
          <p:cNvPr id="3" name="Inhaltsplatzhalter 2"/>
          <p:cNvSpPr>
            <a:spLocks noGrp="1"/>
          </p:cNvSpPr>
          <p:nvPr>
            <p:ph idx="1"/>
          </p:nvPr>
        </p:nvSpPr>
        <p:spPr/>
        <p:txBody>
          <a:bodyPr>
            <a:normAutofit fontScale="85000" lnSpcReduction="20000"/>
          </a:bodyPr>
          <a:lstStyle/>
          <a:p>
            <a:r>
              <a:rPr lang="de-DE" sz="1800" dirty="0" err="1" smtClean="0"/>
              <a:t>Orthopedic</a:t>
            </a:r>
            <a:r>
              <a:rPr lang="de-DE" sz="1800" dirty="0" smtClean="0"/>
              <a:t> </a:t>
            </a:r>
            <a:r>
              <a:rPr lang="de-DE" sz="1800" dirty="0" err="1"/>
              <a:t>scores</a:t>
            </a:r>
            <a:r>
              <a:rPr lang="de-DE" sz="1800" dirty="0"/>
              <a:t> </a:t>
            </a:r>
            <a:r>
              <a:rPr lang="de-DE" sz="1800" dirty="0" err="1"/>
              <a:t>and</a:t>
            </a:r>
            <a:r>
              <a:rPr lang="de-DE" sz="1800" dirty="0"/>
              <a:t> </a:t>
            </a:r>
            <a:r>
              <a:rPr lang="de-DE" sz="1800" dirty="0" err="1" smtClean="0"/>
              <a:t>calculators</a:t>
            </a:r>
            <a:r>
              <a:rPr lang="de-DE" sz="1800" dirty="0"/>
              <a:t> </a:t>
            </a:r>
            <a:r>
              <a:rPr lang="de-DE" sz="1800" dirty="0" err="1" smtClean="0"/>
              <a:t>including</a:t>
            </a:r>
            <a:r>
              <a:rPr lang="de-DE" sz="1800" dirty="0" smtClean="0"/>
              <a:t> </a:t>
            </a:r>
            <a:r>
              <a:rPr lang="de-DE" sz="1800" dirty="0" err="1" smtClean="0"/>
              <a:t>qualiy</a:t>
            </a:r>
            <a:r>
              <a:rPr lang="de-DE" sz="1800" dirty="0" smtClean="0"/>
              <a:t> </a:t>
            </a:r>
            <a:r>
              <a:rPr lang="de-DE" sz="1800" dirty="0" err="1" smtClean="0"/>
              <a:t>of</a:t>
            </a:r>
            <a:r>
              <a:rPr lang="de-DE" sz="1800" dirty="0" smtClean="0"/>
              <a:t> </a:t>
            </a:r>
            <a:r>
              <a:rPr lang="de-DE" sz="1800" dirty="0" err="1" smtClean="0"/>
              <a:t>life</a:t>
            </a:r>
            <a:r>
              <a:rPr lang="de-DE" sz="1800" dirty="0" smtClean="0"/>
              <a:t> </a:t>
            </a:r>
            <a:br>
              <a:rPr lang="de-DE" sz="1800" dirty="0" smtClean="0"/>
            </a:br>
            <a:r>
              <a:rPr lang="de-DE" sz="1800" dirty="0" smtClean="0">
                <a:hlinkClick r:id="rId2"/>
              </a:rPr>
              <a:t>https</a:t>
            </a:r>
            <a:r>
              <a:rPr lang="de-DE" sz="1800" dirty="0">
                <a:hlinkClick r:id="rId2"/>
              </a:rPr>
              <a:t>://</a:t>
            </a:r>
            <a:r>
              <a:rPr lang="de-DE" sz="1800" dirty="0" smtClean="0">
                <a:hlinkClick r:id="rId2"/>
              </a:rPr>
              <a:t>orthotoolkit.com</a:t>
            </a:r>
            <a:endParaRPr lang="de-DE" sz="1800" dirty="0" smtClean="0"/>
          </a:p>
          <a:p>
            <a:r>
              <a:rPr lang="de-DE" sz="1800" dirty="0" smtClean="0"/>
              <a:t>Quality </a:t>
            </a:r>
            <a:r>
              <a:rPr lang="de-DE" sz="1800" dirty="0" err="1" smtClean="0"/>
              <a:t>of</a:t>
            </a:r>
            <a:r>
              <a:rPr lang="de-DE" sz="1800" dirty="0" smtClean="0"/>
              <a:t> Life </a:t>
            </a:r>
            <a:r>
              <a:rPr lang="de-DE" sz="1800" dirty="0" err="1" smtClean="0"/>
              <a:t>of</a:t>
            </a:r>
            <a:r>
              <a:rPr lang="de-DE" sz="1800" dirty="0" smtClean="0"/>
              <a:t> </a:t>
            </a:r>
            <a:r>
              <a:rPr lang="de-DE" sz="1800" dirty="0" err="1" smtClean="0"/>
              <a:t>cancer</a:t>
            </a:r>
            <a:r>
              <a:rPr lang="de-DE" sz="1800" dirty="0"/>
              <a:t> </a:t>
            </a:r>
            <a:r>
              <a:rPr lang="de-DE" sz="1800" dirty="0" err="1" smtClean="0"/>
              <a:t>patients</a:t>
            </a:r>
            <a:r>
              <a:rPr lang="de-DE" sz="1800" dirty="0"/>
              <a:t/>
            </a:r>
            <a:br>
              <a:rPr lang="de-DE" sz="1800" dirty="0"/>
            </a:br>
            <a:r>
              <a:rPr lang="de-DE" sz="1800" dirty="0" smtClean="0">
                <a:hlinkClick r:id="rId3"/>
              </a:rPr>
              <a:t>https</a:t>
            </a:r>
            <a:r>
              <a:rPr lang="de-DE" sz="1800" dirty="0">
                <a:hlinkClick r:id="rId3"/>
              </a:rPr>
              <a:t>://</a:t>
            </a:r>
            <a:r>
              <a:rPr lang="de-DE" sz="1800" dirty="0" smtClean="0">
                <a:hlinkClick r:id="rId3"/>
              </a:rPr>
              <a:t>qol.eortc.org/questionnaires/</a:t>
            </a:r>
            <a:r>
              <a:rPr lang="de-DE" sz="1800" dirty="0" smtClean="0"/>
              <a:t> </a:t>
            </a:r>
          </a:p>
          <a:p>
            <a:r>
              <a:rPr lang="de-DE" sz="1800" dirty="0" smtClean="0"/>
              <a:t>Tests kaufen</a:t>
            </a:r>
            <a:br>
              <a:rPr lang="de-DE" sz="1800" dirty="0" smtClean="0"/>
            </a:br>
            <a:r>
              <a:rPr lang="de-DE" sz="1800" dirty="0" smtClean="0">
                <a:hlinkClick r:id="rId4"/>
              </a:rPr>
              <a:t>https</a:t>
            </a:r>
            <a:r>
              <a:rPr lang="de-DE" sz="1800" dirty="0">
                <a:hlinkClick r:id="rId4"/>
              </a:rPr>
              <a:t>://www.testzentrale.de</a:t>
            </a:r>
            <a:r>
              <a:rPr lang="de-DE" sz="1800" dirty="0" smtClean="0">
                <a:hlinkClick r:id="rId4"/>
              </a:rPr>
              <a:t>/</a:t>
            </a:r>
            <a:r>
              <a:rPr lang="de-DE" sz="1800" dirty="0" smtClean="0"/>
              <a:t> </a:t>
            </a:r>
          </a:p>
          <a:p>
            <a:endParaRPr lang="de-DE" sz="1800" dirty="0" smtClean="0"/>
          </a:p>
          <a:p>
            <a:r>
              <a:rPr lang="de-DE" sz="1800" dirty="0" smtClean="0"/>
              <a:t>in Publikationen, z.B</a:t>
            </a:r>
            <a:r>
              <a:rPr lang="de-DE" sz="1800" dirty="0"/>
              <a:t>. https://scholar.google.com</a:t>
            </a:r>
            <a:r>
              <a:rPr lang="de-DE" sz="1800" dirty="0" smtClean="0"/>
              <a:t>/</a:t>
            </a:r>
            <a:br>
              <a:rPr lang="de-DE" sz="1800" dirty="0" smtClean="0"/>
            </a:br>
            <a:endParaRPr lang="de-DE" sz="1800" dirty="0" smtClean="0"/>
          </a:p>
          <a:p>
            <a:pPr marL="0" indent="0">
              <a:buNone/>
            </a:pPr>
            <a:r>
              <a:rPr lang="de-DE" sz="1800" dirty="0" smtClean="0"/>
              <a:t>	um Erlaubnis fragen:</a:t>
            </a:r>
          </a:p>
          <a:p>
            <a:pPr marL="0" indent="0">
              <a:buNone/>
            </a:pPr>
            <a:endParaRPr lang="de-DE" sz="1800" dirty="0" smtClean="0"/>
          </a:p>
          <a:p>
            <a:pPr marL="0" indent="0">
              <a:buNone/>
            </a:pPr>
            <a:r>
              <a:rPr lang="de-DE" sz="1800" dirty="0"/>
              <a:t>Sehr geehrter Herr Prof. Dr. Ulmer,</a:t>
            </a:r>
          </a:p>
          <a:p>
            <a:pPr marL="0" indent="0">
              <a:buNone/>
            </a:pPr>
            <a:r>
              <a:rPr lang="de-DE" sz="1800" dirty="0"/>
              <a:t/>
            </a:r>
            <a:br>
              <a:rPr lang="de-DE" sz="1800" dirty="0"/>
            </a:br>
            <a:r>
              <a:rPr lang="de-DE" sz="1800" dirty="0" smtClean="0"/>
              <a:t>ich </a:t>
            </a:r>
            <a:r>
              <a:rPr lang="de-DE" sz="1800" dirty="0"/>
              <a:t>bin Doktorandin in der Forschungsgruppe </a:t>
            </a:r>
            <a:r>
              <a:rPr lang="de-DE" sz="1800" dirty="0" smtClean="0"/>
              <a:t>…… an </a:t>
            </a:r>
            <a:r>
              <a:rPr lang="de-DE" sz="1800" dirty="0"/>
              <a:t>der Universität Wien, Österreich. Wir planen derzeit eine Studie über </a:t>
            </a:r>
            <a:r>
              <a:rPr lang="de-DE" sz="1800" dirty="0" smtClean="0"/>
              <a:t>…… bei </a:t>
            </a:r>
            <a:r>
              <a:rPr lang="de-DE" sz="1800" dirty="0"/>
              <a:t>österreichischen Frauen und suchen daher nach einem validen Maß für die </a:t>
            </a:r>
            <a:r>
              <a:rPr lang="de-DE" sz="1800" dirty="0" err="1"/>
              <a:t>postpartale</a:t>
            </a:r>
            <a:r>
              <a:rPr lang="de-DE" sz="1800" dirty="0"/>
              <a:t> Depression. Mit großem Interesse habe ich daher Ihre Publikation zur Übersetzung der zur EPDS (1998) gelesen, die perfekt zu unserer Forschungsfrage passen würde. Wir wären Ihnen daher sehr dankbar, wenn Sie uns die Erlaubnis zur Verwendung der deutschsprachigen EPDS geben würden. Wir würden bei einer resultierenden Publikation selbstverständlich ihre Arbeit referenzieren.</a:t>
            </a:r>
          </a:p>
          <a:p>
            <a:pPr marL="0" indent="0">
              <a:buNone/>
            </a:pPr>
            <a:r>
              <a:rPr lang="de-DE" sz="1800" dirty="0"/>
              <a:t/>
            </a:r>
            <a:br>
              <a:rPr lang="de-DE" sz="1800" dirty="0"/>
            </a:br>
            <a:r>
              <a:rPr lang="de-DE" sz="1800" dirty="0" smtClean="0"/>
              <a:t>Mit </a:t>
            </a:r>
            <a:r>
              <a:rPr lang="de-DE" sz="1800" dirty="0"/>
              <a:t>freundlichen Grüßen</a:t>
            </a:r>
          </a:p>
          <a:p>
            <a:endParaRPr lang="de-DE" sz="1800" dirty="0" smtClean="0"/>
          </a:p>
        </p:txBody>
      </p:sp>
    </p:spTree>
    <p:extLst>
      <p:ext uri="{BB962C8B-B14F-4D97-AF65-F5344CB8AC3E}">
        <p14:creationId xmlns:p14="http://schemas.microsoft.com/office/powerpoint/2010/main" val="42640313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52" name="Rectangle 12"/>
          <p:cNvSpPr>
            <a:spLocks noGrp="1" noChangeArrowheads="1"/>
          </p:cNvSpPr>
          <p:nvPr>
            <p:ph type="title"/>
          </p:nvPr>
        </p:nvSpPr>
        <p:spPr>
          <a:xfrm>
            <a:off x="457200" y="561975"/>
            <a:ext cx="8362950" cy="706438"/>
          </a:xfrm>
          <a:noFill/>
          <a:ln/>
        </p:spPr>
        <p:txBody>
          <a:bodyPr>
            <a:noAutofit/>
          </a:bodyPr>
          <a:lstStyle/>
          <a:p>
            <a:r>
              <a:rPr lang="de-DE" dirty="0"/>
              <a:t>Nature Medicine versus </a:t>
            </a:r>
            <a:br>
              <a:rPr lang="de-DE" dirty="0"/>
            </a:br>
            <a:r>
              <a:rPr lang="de-DE" dirty="0"/>
              <a:t>New England Journal of Medicine</a:t>
            </a:r>
          </a:p>
        </p:txBody>
      </p:sp>
      <p:sp>
        <p:nvSpPr>
          <p:cNvPr id="87054" name="Rectangle 14"/>
          <p:cNvSpPr>
            <a:spLocks noGrp="1" noChangeArrowheads="1"/>
          </p:cNvSpPr>
          <p:nvPr>
            <p:ph idx="1"/>
          </p:nvPr>
        </p:nvSpPr>
        <p:spPr>
          <a:xfrm>
            <a:off x="395288" y="1916113"/>
            <a:ext cx="8229600" cy="3811587"/>
          </a:xfrm>
          <a:noFill/>
          <a:ln/>
        </p:spPr>
        <p:txBody>
          <a:bodyPr>
            <a:normAutofit lnSpcReduction="10000"/>
          </a:bodyPr>
          <a:lstStyle/>
          <a:p>
            <a:pPr>
              <a:lnSpc>
                <a:spcPct val="80000"/>
              </a:lnSpc>
            </a:pPr>
            <a:r>
              <a:rPr lang="de-DE" sz="2600" dirty="0"/>
              <a:t>In über 95% der Originalarbeiten wurden statistische Methoden verwendet</a:t>
            </a:r>
          </a:p>
          <a:p>
            <a:pPr>
              <a:lnSpc>
                <a:spcPct val="80000"/>
              </a:lnSpc>
            </a:pPr>
            <a:r>
              <a:rPr lang="de-DE" sz="2600" dirty="0" smtClean="0"/>
              <a:t>Statistische Methodik unterscheidet sich zwischen</a:t>
            </a:r>
            <a:br>
              <a:rPr lang="de-DE" sz="2600" dirty="0" smtClean="0"/>
            </a:br>
            <a:r>
              <a:rPr lang="de-DE" sz="2600" dirty="0" smtClean="0"/>
              <a:t>- Grundlagenwissenschaft (Nature </a:t>
            </a:r>
            <a:r>
              <a:rPr lang="de-DE" sz="2600" dirty="0" err="1" smtClean="0"/>
              <a:t>Medicine</a:t>
            </a:r>
            <a:r>
              <a:rPr lang="de-DE" sz="2600" dirty="0" smtClean="0"/>
              <a:t>)</a:t>
            </a:r>
            <a:br>
              <a:rPr lang="de-DE" sz="2600" dirty="0" smtClean="0"/>
            </a:br>
            <a:r>
              <a:rPr lang="de-DE" sz="2600" dirty="0" smtClean="0"/>
              <a:t>- Klinische Forschung (NEJM)</a:t>
            </a:r>
          </a:p>
          <a:p>
            <a:pPr>
              <a:lnSpc>
                <a:spcPct val="80000"/>
              </a:lnSpc>
            </a:pPr>
            <a:r>
              <a:rPr lang="de-DE" sz="2600" dirty="0" smtClean="0"/>
              <a:t>Methodik komplexer in </a:t>
            </a:r>
            <a:r>
              <a:rPr lang="de-DE" sz="2600" dirty="0"/>
              <a:t>NEJM</a:t>
            </a:r>
          </a:p>
          <a:p>
            <a:pPr>
              <a:lnSpc>
                <a:spcPct val="80000"/>
              </a:lnSpc>
            </a:pPr>
            <a:r>
              <a:rPr lang="de-DE" sz="2600" dirty="0"/>
              <a:t>Keine Fallzahlschätzung bzw. Poweranalyse in </a:t>
            </a:r>
            <a:r>
              <a:rPr lang="de-DE" sz="2600" dirty="0" err="1"/>
              <a:t>NatMed</a:t>
            </a:r>
            <a:endParaRPr lang="de-DE" sz="2600" dirty="0"/>
          </a:p>
          <a:p>
            <a:pPr>
              <a:lnSpc>
                <a:spcPct val="80000"/>
              </a:lnSpc>
            </a:pPr>
            <a:r>
              <a:rPr lang="de-DE" sz="2600" dirty="0"/>
              <a:t>Dokumentation der Methoden mangelhaft, fehlt fast völlig in </a:t>
            </a:r>
            <a:r>
              <a:rPr lang="de-DE" sz="2600" dirty="0" smtClean="0"/>
              <a:t>Nature </a:t>
            </a:r>
            <a:r>
              <a:rPr lang="de-DE" sz="2600" dirty="0" err="1" smtClean="0"/>
              <a:t>Medicine</a:t>
            </a:r>
            <a:endParaRPr lang="de-DE" sz="2600" dirty="0"/>
          </a:p>
          <a:p>
            <a:pPr>
              <a:lnSpc>
                <a:spcPct val="80000"/>
              </a:lnSpc>
            </a:pPr>
            <a:r>
              <a:rPr lang="de-DE" sz="2600" dirty="0"/>
              <a:t>Chi</a:t>
            </a:r>
            <a:r>
              <a:rPr lang="de-DE" sz="2600" baseline="30000" dirty="0"/>
              <a:t>2</a:t>
            </a:r>
            <a:r>
              <a:rPr lang="de-DE" sz="2600" dirty="0"/>
              <a:t> Test, Überlebenszeitanalyse in NEJM, t-test in </a:t>
            </a:r>
            <a:r>
              <a:rPr lang="de-DE" sz="2600" dirty="0" smtClean="0"/>
              <a:t>Nature </a:t>
            </a:r>
            <a:r>
              <a:rPr lang="de-DE" sz="2600" dirty="0" err="1" smtClean="0"/>
              <a:t>Medicine</a:t>
            </a:r>
            <a:endParaRPr lang="de-DE" sz="2600" dirty="0"/>
          </a:p>
        </p:txBody>
      </p:sp>
      <p:sp>
        <p:nvSpPr>
          <p:cNvPr id="4" name="Datumsplatzhalter 3"/>
          <p:cNvSpPr>
            <a:spLocks noGrp="1"/>
          </p:cNvSpPr>
          <p:nvPr>
            <p:ph type="dt" sz="half" idx="10"/>
          </p:nvPr>
        </p:nvSpPr>
        <p:spPr/>
        <p:txBody>
          <a:bodyPr/>
          <a:lstStyle/>
          <a:p>
            <a:fld id="{40A15705-169D-4E50-86F9-E7FC94CF95F5}" type="datetime1">
              <a:rPr lang="de-AT" smtClean="0"/>
              <a:pPr/>
              <a:t>18.06.2021</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95D63553-5213-497C-9F24-1F5140A9900A}" type="slidenum">
              <a:rPr lang="de-DE" altLang="en-US"/>
              <a:pPr/>
              <a:t>7</a:t>
            </a:fld>
            <a:endParaRPr lang="de-DE" alt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Case Studies</a:t>
            </a:r>
            <a:endParaRPr lang="de-DE" dirty="0"/>
          </a:p>
        </p:txBody>
      </p:sp>
      <p:sp>
        <p:nvSpPr>
          <p:cNvPr id="3" name="Inhaltsplatzhalter 2"/>
          <p:cNvSpPr>
            <a:spLocks noGrp="1"/>
          </p:cNvSpPr>
          <p:nvPr>
            <p:ph idx="1"/>
          </p:nvPr>
        </p:nvSpPr>
        <p:spPr/>
        <p:txBody>
          <a:bodyPr/>
          <a:lstStyle/>
          <a:p>
            <a:r>
              <a:rPr lang="de-DE" dirty="0" smtClean="0"/>
              <a:t>Case Study 1:</a:t>
            </a:r>
            <a:br>
              <a:rPr lang="de-DE" dirty="0" smtClean="0"/>
            </a:br>
            <a:r>
              <a:rPr lang="de-DE" dirty="0" smtClean="0"/>
              <a:t/>
            </a:r>
            <a:br>
              <a:rPr lang="de-DE" dirty="0" smtClean="0"/>
            </a:br>
            <a:r>
              <a:rPr lang="de-DE" dirty="0" smtClean="0"/>
              <a:t>Auswerten (mit </a:t>
            </a:r>
            <a:r>
              <a:rPr lang="de-DE" dirty="0" err="1" smtClean="0"/>
              <a:t>Berechungsprogramm</a:t>
            </a:r>
            <a:r>
              <a:rPr lang="de-DE" dirty="0" smtClean="0"/>
              <a:t>) eines validierten </a:t>
            </a:r>
            <a:r>
              <a:rPr lang="de-DE" dirty="0" err="1" smtClean="0"/>
              <a:t>QoL</a:t>
            </a:r>
            <a:r>
              <a:rPr lang="de-DE" dirty="0" smtClean="0"/>
              <a:t> Fragebogens (longitudinale Studie) mit Linear </a:t>
            </a:r>
            <a:r>
              <a:rPr lang="de-DE" dirty="0" err="1" smtClean="0"/>
              <a:t>mixed</a:t>
            </a:r>
            <a:r>
              <a:rPr lang="de-DE" dirty="0" smtClean="0"/>
              <a:t> </a:t>
            </a:r>
            <a:r>
              <a:rPr lang="de-DE" dirty="0" err="1" smtClean="0"/>
              <a:t>effects</a:t>
            </a:r>
            <a:r>
              <a:rPr lang="de-DE" dirty="0" smtClean="0"/>
              <a:t> Models</a:t>
            </a:r>
          </a:p>
          <a:p>
            <a:endParaRPr lang="de-DE" dirty="0" smtClean="0"/>
          </a:p>
          <a:p>
            <a:r>
              <a:rPr lang="de-DE" dirty="0" smtClean="0"/>
              <a:t>Case Study 2:</a:t>
            </a:r>
            <a:br>
              <a:rPr lang="de-DE" dirty="0" smtClean="0"/>
            </a:br>
            <a:r>
              <a:rPr lang="de-DE" dirty="0" smtClean="0"/>
              <a:t/>
            </a:r>
            <a:br>
              <a:rPr lang="de-DE" dirty="0" smtClean="0"/>
            </a:br>
            <a:r>
              <a:rPr lang="de-DE" dirty="0" smtClean="0"/>
              <a:t>Auswerten </a:t>
            </a:r>
            <a:r>
              <a:rPr lang="de-DE" dirty="0"/>
              <a:t>eines einfachen Fragebogens (Survey) mit Kreuztabellen und Chi-Quadrat Test </a:t>
            </a:r>
            <a:r>
              <a:rPr lang="de-DE" dirty="0" smtClean="0"/>
              <a:t/>
            </a:r>
            <a:br>
              <a:rPr lang="de-DE" dirty="0" smtClean="0"/>
            </a:br>
            <a:endParaRPr lang="de-DE" dirty="0" smtClean="0"/>
          </a:p>
        </p:txBody>
      </p:sp>
      <p:sp>
        <p:nvSpPr>
          <p:cNvPr id="4" name="Datumsplatzhalter 3"/>
          <p:cNvSpPr>
            <a:spLocks noGrp="1"/>
          </p:cNvSpPr>
          <p:nvPr>
            <p:ph type="dt" sz="half" idx="10"/>
          </p:nvPr>
        </p:nvSpPr>
        <p:spPr/>
        <p:txBody>
          <a:bodyPr/>
          <a:lstStyle/>
          <a:p>
            <a:pPr>
              <a:defRPr/>
            </a:pPr>
            <a:fld id="{EAA2D832-3B48-4D01-95C0-6A0774A61C3F}" type="datetime1">
              <a:rPr lang="de-AT" smtClean="0"/>
              <a:pPr>
                <a:defRPr/>
              </a:pPr>
              <a:t>18.06.2021</a:t>
            </a:fld>
            <a:endParaRPr lang="de-DE" altLang="en-US"/>
          </a:p>
        </p:txBody>
      </p:sp>
      <p:sp>
        <p:nvSpPr>
          <p:cNvPr id="5" name="Fußzeilenplatzhalter 4"/>
          <p:cNvSpPr>
            <a:spLocks noGrp="1"/>
          </p:cNvSpPr>
          <p:nvPr>
            <p:ph type="ftr" sz="quarter" idx="11"/>
          </p:nvPr>
        </p:nvSpPr>
        <p:spPr/>
        <p:txBody>
          <a:bodyPr/>
          <a:lstStyle/>
          <a:p>
            <a:pPr>
              <a:defRPr/>
            </a:pPr>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pPr>
              <a:defRPr/>
            </a:pPr>
            <a:r>
              <a:rPr lang="de-DE" altLang="en-US" smtClean="0"/>
              <a:t>Seite </a:t>
            </a:r>
            <a:fld id="{095E49F2-D774-4A9B-A1AC-DCD01D25A488}" type="slidenum">
              <a:rPr lang="de-DE" altLang="en-US" smtClean="0"/>
              <a:pPr>
                <a:defRPr/>
              </a:pPr>
              <a:t>70</a:t>
            </a:fld>
            <a:endParaRPr lang="de-DE" altLang="en-US"/>
          </a:p>
        </p:txBody>
      </p:sp>
    </p:spTree>
    <p:extLst>
      <p:ext uri="{BB962C8B-B14F-4D97-AF65-F5344CB8AC3E}">
        <p14:creationId xmlns:p14="http://schemas.microsoft.com/office/powerpoint/2010/main" val="295562969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Case Study 1: </a:t>
            </a:r>
            <a:br>
              <a:rPr lang="de-DE" dirty="0" smtClean="0"/>
            </a:br>
            <a:r>
              <a:rPr lang="de-DE" dirty="0" smtClean="0"/>
              <a:t>EORTC QLQ-BR23 Fragen</a:t>
            </a:r>
            <a:endParaRPr lang="de-DE" dirty="0"/>
          </a:p>
        </p:txBody>
      </p:sp>
      <p:sp>
        <p:nvSpPr>
          <p:cNvPr id="4" name="Datumsplatzhalter 3"/>
          <p:cNvSpPr>
            <a:spLocks noGrp="1"/>
          </p:cNvSpPr>
          <p:nvPr>
            <p:ph type="dt" sz="half" idx="10"/>
          </p:nvPr>
        </p:nvSpPr>
        <p:spPr/>
        <p:txBody>
          <a:bodyPr/>
          <a:lstStyle/>
          <a:p>
            <a:pPr>
              <a:defRPr/>
            </a:pPr>
            <a:fld id="{EAA2D832-3B48-4D01-95C0-6A0774A61C3F}" type="datetime1">
              <a:rPr lang="de-AT" smtClean="0"/>
              <a:pPr>
                <a:defRPr/>
              </a:pPr>
              <a:t>18.06.2021</a:t>
            </a:fld>
            <a:endParaRPr lang="de-DE" altLang="en-US"/>
          </a:p>
        </p:txBody>
      </p:sp>
      <p:sp>
        <p:nvSpPr>
          <p:cNvPr id="5" name="Fußzeilenplatzhalter 4"/>
          <p:cNvSpPr>
            <a:spLocks noGrp="1"/>
          </p:cNvSpPr>
          <p:nvPr>
            <p:ph type="ftr" sz="quarter" idx="11"/>
          </p:nvPr>
        </p:nvSpPr>
        <p:spPr/>
        <p:txBody>
          <a:bodyPr/>
          <a:lstStyle/>
          <a:p>
            <a:pPr>
              <a:defRPr/>
            </a:pPr>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pPr>
              <a:defRPr/>
            </a:pPr>
            <a:r>
              <a:rPr lang="de-DE" altLang="en-US" smtClean="0"/>
              <a:t>Seite </a:t>
            </a:r>
            <a:fld id="{095E49F2-D774-4A9B-A1AC-DCD01D25A488}" type="slidenum">
              <a:rPr lang="de-DE" altLang="en-US" smtClean="0"/>
              <a:pPr>
                <a:defRPr/>
              </a:pPr>
              <a:t>71</a:t>
            </a:fld>
            <a:endParaRPr lang="de-DE" altLang="en-US"/>
          </a:p>
        </p:txBody>
      </p:sp>
      <p:pic>
        <p:nvPicPr>
          <p:cNvPr id="9" name="Grafik 8"/>
          <p:cNvPicPr>
            <a:picLocks noChangeAspect="1"/>
          </p:cNvPicPr>
          <p:nvPr/>
        </p:nvPicPr>
        <p:blipFill>
          <a:blip r:embed="rId2"/>
          <a:stretch>
            <a:fillRect/>
          </a:stretch>
        </p:blipFill>
        <p:spPr>
          <a:xfrm>
            <a:off x="877960" y="1442238"/>
            <a:ext cx="3550024" cy="5002306"/>
          </a:xfrm>
          <a:prstGeom prst="rect">
            <a:avLst/>
          </a:prstGeom>
        </p:spPr>
      </p:pic>
      <p:pic>
        <p:nvPicPr>
          <p:cNvPr id="11" name="Grafik 10"/>
          <p:cNvPicPr>
            <a:picLocks noChangeAspect="1"/>
          </p:cNvPicPr>
          <p:nvPr/>
        </p:nvPicPr>
        <p:blipFill>
          <a:blip r:embed="rId3"/>
          <a:stretch>
            <a:fillRect/>
          </a:stretch>
        </p:blipFill>
        <p:spPr>
          <a:xfrm>
            <a:off x="4909828" y="1484784"/>
            <a:ext cx="3406588" cy="5002306"/>
          </a:xfrm>
          <a:prstGeom prst="rect">
            <a:avLst/>
          </a:prstGeom>
        </p:spPr>
      </p:pic>
    </p:spTree>
    <p:extLst>
      <p:ext uri="{BB962C8B-B14F-4D97-AF65-F5344CB8AC3E}">
        <p14:creationId xmlns:p14="http://schemas.microsoft.com/office/powerpoint/2010/main" val="341669319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707088" cy="1143000"/>
          </a:xfrm>
        </p:spPr>
        <p:txBody>
          <a:bodyPr>
            <a:normAutofit fontScale="90000"/>
          </a:bodyPr>
          <a:lstStyle/>
          <a:p>
            <a:r>
              <a:rPr lang="de-DE" dirty="0" smtClean="0"/>
              <a:t>Case Study 1: </a:t>
            </a:r>
            <a:br>
              <a:rPr lang="de-DE" dirty="0" smtClean="0"/>
            </a:br>
            <a:r>
              <a:rPr lang="de-DE" dirty="0" smtClean="0"/>
              <a:t>von den Fragen zum Score </a:t>
            </a:r>
            <a:r>
              <a:rPr lang="de-DE" dirty="0"/>
              <a:t>in SPSS</a:t>
            </a:r>
            <a:br>
              <a:rPr lang="de-DE" dirty="0"/>
            </a:br>
            <a:r>
              <a:rPr lang="de-DE" sz="1600" dirty="0">
                <a:hlinkClick r:id="rId2"/>
              </a:rPr>
              <a:t>https://</a:t>
            </a:r>
            <a:r>
              <a:rPr lang="de-DE" sz="1600" dirty="0" smtClean="0">
                <a:hlinkClick r:id="rId2"/>
              </a:rPr>
              <a:t>www.eortc.org/app/uploads/sites/2/2018/02/SCmanual.pdf</a:t>
            </a:r>
            <a:endParaRPr lang="de-DE" dirty="0"/>
          </a:p>
        </p:txBody>
      </p:sp>
      <p:sp>
        <p:nvSpPr>
          <p:cNvPr id="3" name="Inhaltsplatzhalter 2"/>
          <p:cNvSpPr>
            <a:spLocks noGrp="1"/>
          </p:cNvSpPr>
          <p:nvPr>
            <p:ph idx="1"/>
          </p:nvPr>
        </p:nvSpPr>
        <p:spPr>
          <a:xfrm>
            <a:off x="457200" y="1600200"/>
            <a:ext cx="3754760" cy="4757758"/>
          </a:xfrm>
        </p:spPr>
        <p:txBody>
          <a:bodyPr/>
          <a:lstStyle/>
          <a:p>
            <a:pPr marL="0" indent="0">
              <a:buNone/>
            </a:pPr>
            <a:r>
              <a:rPr lang="de-DE" sz="700" dirty="0"/>
              <a:t>/*========================================================================*/ .</a:t>
            </a:r>
          </a:p>
          <a:p>
            <a:pPr marL="0" indent="0">
              <a:buNone/>
            </a:pPr>
            <a:r>
              <a:rPr lang="de-DE" sz="700" dirty="0" err="1"/>
              <a:t>define</a:t>
            </a:r>
            <a:r>
              <a:rPr lang="de-DE" sz="700" dirty="0"/>
              <a:t> </a:t>
            </a:r>
            <a:r>
              <a:rPr lang="de-DE" sz="700" dirty="0" err="1"/>
              <a:t>qlqsub</a:t>
            </a:r>
            <a:r>
              <a:rPr lang="de-DE" sz="700" dirty="0"/>
              <a:t> ( !POSITIONAL !TOKENS(1)</a:t>
            </a:r>
          </a:p>
          <a:p>
            <a:pPr marL="0" indent="0">
              <a:buNone/>
            </a:pPr>
            <a:r>
              <a:rPr lang="de-DE" sz="700" dirty="0"/>
              <a:t>/!POSITIONAL !TOKENS(1)</a:t>
            </a:r>
          </a:p>
          <a:p>
            <a:pPr marL="0" indent="0">
              <a:buNone/>
            </a:pPr>
            <a:r>
              <a:rPr lang="de-DE" sz="700" dirty="0"/>
              <a:t>/!POSITIONAL !TOKENS(1)</a:t>
            </a:r>
          </a:p>
          <a:p>
            <a:pPr marL="0" indent="0">
              <a:buNone/>
            </a:pPr>
            <a:r>
              <a:rPr lang="de-DE" sz="700" dirty="0"/>
              <a:t>/!POSITIONAL !TOKENS(1)</a:t>
            </a:r>
          </a:p>
          <a:p>
            <a:pPr marL="0" indent="0">
              <a:buNone/>
            </a:pPr>
            <a:r>
              <a:rPr lang="de-DE" sz="700" dirty="0"/>
              <a:t>/!POSITIONAL !ENCLOSE('(',')')</a:t>
            </a:r>
          </a:p>
          <a:p>
            <a:pPr marL="0" indent="0">
              <a:buNone/>
            </a:pPr>
            <a:r>
              <a:rPr lang="de-DE" sz="700" dirty="0"/>
              <a:t>/!POSITIONAL !CMDEND).</a:t>
            </a:r>
          </a:p>
          <a:p>
            <a:pPr marL="0" indent="0">
              <a:buNone/>
            </a:pPr>
            <a:r>
              <a:rPr lang="de-DE" sz="700" dirty="0"/>
              <a:t>/*========================================================================*/ .</a:t>
            </a:r>
          </a:p>
          <a:p>
            <a:pPr marL="0" indent="0">
              <a:buNone/>
            </a:pPr>
            <a:r>
              <a:rPr lang="de-DE" sz="700" dirty="0"/>
              <a:t>/* </a:t>
            </a:r>
            <a:r>
              <a:rPr lang="de-DE" sz="700" dirty="0" err="1"/>
              <a:t>qlqsub</a:t>
            </a:r>
            <a:r>
              <a:rPr lang="de-DE" sz="700" dirty="0"/>
              <a:t> </a:t>
            </a:r>
            <a:r>
              <a:rPr lang="de-DE" sz="700" dirty="0" err="1"/>
              <a:t>is</a:t>
            </a:r>
            <a:r>
              <a:rPr lang="de-DE" sz="700" dirty="0"/>
              <a:t> </a:t>
            </a:r>
            <a:r>
              <a:rPr lang="de-DE" sz="700" dirty="0" err="1"/>
              <a:t>the</a:t>
            </a:r>
            <a:r>
              <a:rPr lang="de-DE" sz="700" dirty="0"/>
              <a:t> </a:t>
            </a:r>
            <a:r>
              <a:rPr lang="de-DE" sz="700" dirty="0" err="1"/>
              <a:t>utility</a:t>
            </a:r>
            <a:r>
              <a:rPr lang="de-DE" sz="700" dirty="0"/>
              <a:t> </a:t>
            </a:r>
            <a:r>
              <a:rPr lang="de-DE" sz="700" dirty="0" err="1"/>
              <a:t>routine</a:t>
            </a:r>
            <a:r>
              <a:rPr lang="de-DE" sz="700" dirty="0"/>
              <a:t> </a:t>
            </a:r>
            <a:r>
              <a:rPr lang="de-DE" sz="700" dirty="0" err="1"/>
              <a:t>called</a:t>
            </a:r>
            <a:r>
              <a:rPr lang="de-DE" sz="700" dirty="0"/>
              <a:t> </a:t>
            </a:r>
            <a:r>
              <a:rPr lang="de-DE" sz="700" dirty="0" err="1"/>
              <a:t>by</a:t>
            </a:r>
            <a:r>
              <a:rPr lang="de-DE" sz="700" dirty="0"/>
              <a:t> </a:t>
            </a:r>
            <a:r>
              <a:rPr lang="de-DE" sz="700" dirty="0" err="1"/>
              <a:t>the</a:t>
            </a:r>
            <a:r>
              <a:rPr lang="de-DE" sz="700" dirty="0"/>
              <a:t> SPSS </a:t>
            </a:r>
            <a:r>
              <a:rPr lang="de-DE" sz="700" dirty="0" err="1"/>
              <a:t>programs</a:t>
            </a:r>
            <a:r>
              <a:rPr lang="de-DE" sz="700" dirty="0"/>
              <a:t> </a:t>
            </a:r>
            <a:r>
              <a:rPr lang="de-DE" sz="700" dirty="0" err="1"/>
              <a:t>that</a:t>
            </a:r>
            <a:r>
              <a:rPr lang="de-DE" sz="700" dirty="0"/>
              <a:t> */</a:t>
            </a:r>
          </a:p>
          <a:p>
            <a:pPr marL="0" indent="0">
              <a:buNone/>
            </a:pPr>
            <a:r>
              <a:rPr lang="de-DE" sz="700" dirty="0"/>
              <a:t>/* </a:t>
            </a:r>
            <a:r>
              <a:rPr lang="de-DE" sz="700" dirty="0" err="1"/>
              <a:t>calculate</a:t>
            </a:r>
            <a:r>
              <a:rPr lang="de-DE" sz="700" dirty="0"/>
              <a:t> </a:t>
            </a:r>
            <a:r>
              <a:rPr lang="de-DE" sz="700" dirty="0" err="1"/>
              <a:t>scores</a:t>
            </a:r>
            <a:r>
              <a:rPr lang="de-DE" sz="700" dirty="0"/>
              <a:t> </a:t>
            </a:r>
            <a:r>
              <a:rPr lang="de-DE" sz="700" dirty="0" err="1"/>
              <a:t>for</a:t>
            </a:r>
            <a:r>
              <a:rPr lang="de-DE" sz="700" dirty="0"/>
              <a:t> </a:t>
            </a:r>
            <a:r>
              <a:rPr lang="de-DE" sz="700" dirty="0" err="1"/>
              <a:t>the</a:t>
            </a:r>
            <a:r>
              <a:rPr lang="de-DE" sz="700" dirty="0"/>
              <a:t> QLQ-C30 </a:t>
            </a:r>
            <a:r>
              <a:rPr lang="de-DE" sz="700" dirty="0" err="1"/>
              <a:t>and</a:t>
            </a:r>
            <a:r>
              <a:rPr lang="de-DE" sz="700" dirty="0"/>
              <a:t> </a:t>
            </a:r>
            <a:r>
              <a:rPr lang="de-DE" sz="700" dirty="0" err="1"/>
              <a:t>its</a:t>
            </a:r>
            <a:r>
              <a:rPr lang="de-DE" sz="700" dirty="0"/>
              <a:t> </a:t>
            </a:r>
            <a:r>
              <a:rPr lang="de-DE" sz="700" dirty="0" err="1"/>
              <a:t>modules</a:t>
            </a:r>
            <a:r>
              <a:rPr lang="de-DE" sz="700" dirty="0"/>
              <a:t>. */</a:t>
            </a:r>
          </a:p>
          <a:p>
            <a:pPr marL="0" indent="0">
              <a:buNone/>
            </a:pPr>
            <a:r>
              <a:rPr lang="de-DE" sz="700" dirty="0"/>
              <a:t>/* */</a:t>
            </a:r>
          </a:p>
          <a:p>
            <a:pPr marL="0" indent="0">
              <a:buNone/>
            </a:pPr>
            <a:r>
              <a:rPr lang="de-DE" sz="700" dirty="0"/>
              <a:t>/* ARGUMENTS */</a:t>
            </a:r>
          </a:p>
          <a:p>
            <a:pPr marL="0" indent="0">
              <a:buNone/>
            </a:pPr>
            <a:r>
              <a:rPr lang="de-DE" sz="700" dirty="0"/>
              <a:t>/* Name </a:t>
            </a:r>
            <a:r>
              <a:rPr lang="de-DE" sz="700" dirty="0" err="1"/>
              <a:t>of</a:t>
            </a:r>
            <a:r>
              <a:rPr lang="de-DE" sz="700" dirty="0"/>
              <a:t> </a:t>
            </a:r>
            <a:r>
              <a:rPr lang="de-DE" sz="700" dirty="0" err="1"/>
              <a:t>scale</a:t>
            </a:r>
            <a:r>
              <a:rPr lang="de-DE" sz="700" dirty="0"/>
              <a:t> !SCALE */</a:t>
            </a:r>
          </a:p>
          <a:p>
            <a:pPr marL="0" indent="0">
              <a:buNone/>
            </a:pPr>
            <a:r>
              <a:rPr lang="de-DE" sz="700" dirty="0"/>
              <a:t>/* Description </a:t>
            </a:r>
            <a:r>
              <a:rPr lang="de-DE" sz="700" dirty="0" err="1"/>
              <a:t>of</a:t>
            </a:r>
            <a:r>
              <a:rPr lang="de-DE" sz="700" dirty="0"/>
              <a:t> </a:t>
            </a:r>
            <a:r>
              <a:rPr lang="de-DE" sz="700" dirty="0" err="1"/>
              <a:t>scale</a:t>
            </a:r>
            <a:r>
              <a:rPr lang="de-DE" sz="700" dirty="0"/>
              <a:t> !SCALNAM */</a:t>
            </a:r>
          </a:p>
          <a:p>
            <a:pPr marL="0" indent="0">
              <a:buNone/>
            </a:pPr>
            <a:r>
              <a:rPr lang="de-DE" sz="700" dirty="0"/>
              <a:t>/* </a:t>
            </a:r>
            <a:r>
              <a:rPr lang="de-DE" sz="700" dirty="0" err="1"/>
              <a:t>Number</a:t>
            </a:r>
            <a:r>
              <a:rPr lang="de-DE" sz="700" dirty="0"/>
              <a:t> </a:t>
            </a:r>
            <a:r>
              <a:rPr lang="de-DE" sz="700" dirty="0" err="1"/>
              <a:t>of</a:t>
            </a:r>
            <a:r>
              <a:rPr lang="de-DE" sz="700" dirty="0"/>
              <a:t> </a:t>
            </a:r>
            <a:r>
              <a:rPr lang="de-DE" sz="700" dirty="0" err="1"/>
              <a:t>items</a:t>
            </a:r>
            <a:r>
              <a:rPr lang="de-DE" sz="700" dirty="0"/>
              <a:t> in </a:t>
            </a:r>
            <a:r>
              <a:rPr lang="de-DE" sz="700" dirty="0" err="1"/>
              <a:t>scale</a:t>
            </a:r>
            <a:r>
              <a:rPr lang="de-DE" sz="700" dirty="0"/>
              <a:t> !NITEMS */</a:t>
            </a:r>
          </a:p>
          <a:p>
            <a:pPr marL="0" indent="0">
              <a:buNone/>
            </a:pPr>
            <a:r>
              <a:rPr lang="de-DE" sz="700" dirty="0"/>
              <a:t>/* Range </a:t>
            </a:r>
            <a:r>
              <a:rPr lang="de-DE" sz="700" dirty="0" err="1"/>
              <a:t>of</a:t>
            </a:r>
            <a:r>
              <a:rPr lang="de-DE" sz="700" dirty="0"/>
              <a:t> </a:t>
            </a:r>
            <a:r>
              <a:rPr lang="de-DE" sz="700" dirty="0" err="1"/>
              <a:t>each</a:t>
            </a:r>
            <a:r>
              <a:rPr lang="de-DE" sz="700" dirty="0"/>
              <a:t> item in </a:t>
            </a:r>
            <a:r>
              <a:rPr lang="de-DE" sz="700" dirty="0" err="1"/>
              <a:t>the</a:t>
            </a:r>
            <a:r>
              <a:rPr lang="de-DE" sz="700" dirty="0"/>
              <a:t> </a:t>
            </a:r>
            <a:r>
              <a:rPr lang="de-DE" sz="700" dirty="0" err="1"/>
              <a:t>scale</a:t>
            </a:r>
            <a:r>
              <a:rPr lang="de-DE" sz="700" dirty="0"/>
              <a:t> !IRANGE */</a:t>
            </a:r>
          </a:p>
          <a:p>
            <a:pPr marL="0" indent="0">
              <a:buNone/>
            </a:pPr>
            <a:r>
              <a:rPr lang="de-DE" sz="700" dirty="0"/>
              <a:t>/* List </a:t>
            </a:r>
            <a:r>
              <a:rPr lang="de-DE" sz="700" dirty="0" err="1"/>
              <a:t>of</a:t>
            </a:r>
            <a:r>
              <a:rPr lang="de-DE" sz="700" dirty="0"/>
              <a:t> </a:t>
            </a:r>
            <a:r>
              <a:rPr lang="de-DE" sz="700" dirty="0" err="1"/>
              <a:t>items</a:t>
            </a:r>
            <a:r>
              <a:rPr lang="de-DE" sz="700" dirty="0"/>
              <a:t> in </a:t>
            </a:r>
            <a:r>
              <a:rPr lang="de-DE" sz="700" dirty="0" err="1"/>
              <a:t>the</a:t>
            </a:r>
            <a:r>
              <a:rPr lang="de-DE" sz="700" dirty="0"/>
              <a:t> </a:t>
            </a:r>
            <a:r>
              <a:rPr lang="de-DE" sz="700" dirty="0" err="1"/>
              <a:t>scale</a:t>
            </a:r>
            <a:r>
              <a:rPr lang="de-DE" sz="700" dirty="0"/>
              <a:t> (!QLQVARS) */</a:t>
            </a:r>
          </a:p>
          <a:p>
            <a:pPr marL="0" indent="0">
              <a:buNone/>
            </a:pPr>
            <a:r>
              <a:rPr lang="de-DE" sz="700" dirty="0"/>
              <a:t>/* (Optional) </a:t>
            </a:r>
            <a:r>
              <a:rPr lang="de-DE" sz="700" dirty="0" err="1"/>
              <a:t>string</a:t>
            </a:r>
            <a:r>
              <a:rPr lang="de-DE" sz="700" dirty="0"/>
              <a:t> FSCALE - </a:t>
            </a:r>
            <a:r>
              <a:rPr lang="de-DE" sz="700" dirty="0" err="1"/>
              <a:t>indicates</a:t>
            </a:r>
            <a:r>
              <a:rPr lang="de-DE" sz="700" dirty="0"/>
              <a:t> </a:t>
            </a:r>
            <a:r>
              <a:rPr lang="de-DE" sz="700" dirty="0" err="1"/>
              <a:t>function</a:t>
            </a:r>
            <a:r>
              <a:rPr lang="de-DE" sz="700" dirty="0"/>
              <a:t> </a:t>
            </a:r>
            <a:r>
              <a:rPr lang="de-DE" sz="700" dirty="0" err="1"/>
              <a:t>scales</a:t>
            </a:r>
            <a:r>
              <a:rPr lang="de-DE" sz="700" dirty="0"/>
              <a:t> (</a:t>
            </a:r>
            <a:r>
              <a:rPr lang="de-DE" sz="700" dirty="0" err="1"/>
              <a:t>highscore</a:t>
            </a:r>
            <a:r>
              <a:rPr lang="de-DE" sz="700" dirty="0"/>
              <a:t>=</a:t>
            </a:r>
            <a:r>
              <a:rPr lang="de-DE" sz="700" dirty="0" err="1"/>
              <a:t>good</a:t>
            </a:r>
            <a:r>
              <a:rPr lang="de-DE" sz="700" dirty="0"/>
              <a:t>) */</a:t>
            </a:r>
          </a:p>
          <a:p>
            <a:pPr marL="0" indent="0">
              <a:buNone/>
            </a:pPr>
            <a:r>
              <a:rPr lang="de-DE" sz="700" dirty="0"/>
              <a:t>/* (Optional) </a:t>
            </a:r>
            <a:r>
              <a:rPr lang="de-DE" sz="700" dirty="0" err="1"/>
              <a:t>string</a:t>
            </a:r>
            <a:r>
              <a:rPr lang="de-DE" sz="700" dirty="0"/>
              <a:t> XMISS - </a:t>
            </a:r>
            <a:r>
              <a:rPr lang="de-DE" sz="700" dirty="0" err="1"/>
              <a:t>to</a:t>
            </a:r>
            <a:r>
              <a:rPr lang="de-DE" sz="700" dirty="0"/>
              <a:t> </a:t>
            </a:r>
            <a:r>
              <a:rPr lang="de-DE" sz="700" dirty="0" err="1"/>
              <a:t>stop</a:t>
            </a:r>
            <a:r>
              <a:rPr lang="de-DE" sz="700" dirty="0"/>
              <a:t> </a:t>
            </a:r>
            <a:r>
              <a:rPr lang="de-DE" sz="700" dirty="0" err="1"/>
              <a:t>missing</a:t>
            </a:r>
            <a:r>
              <a:rPr lang="de-DE" sz="700" dirty="0"/>
              <a:t> </a:t>
            </a:r>
            <a:r>
              <a:rPr lang="de-DE" sz="700" dirty="0" err="1"/>
              <a:t>values</a:t>
            </a:r>
            <a:r>
              <a:rPr lang="de-DE" sz="700" dirty="0"/>
              <a:t> </a:t>
            </a:r>
            <a:r>
              <a:rPr lang="de-DE" sz="700" dirty="0" err="1"/>
              <a:t>being</a:t>
            </a:r>
            <a:r>
              <a:rPr lang="de-DE" sz="700" dirty="0"/>
              <a:t> </a:t>
            </a:r>
            <a:r>
              <a:rPr lang="de-DE" sz="700" dirty="0" err="1"/>
              <a:t>imputed</a:t>
            </a:r>
            <a:r>
              <a:rPr lang="de-DE" sz="700" dirty="0"/>
              <a:t> */</a:t>
            </a:r>
          </a:p>
          <a:p>
            <a:pPr marL="0" indent="0">
              <a:buNone/>
            </a:pPr>
            <a:r>
              <a:rPr lang="de-DE" sz="700" dirty="0"/>
              <a:t>/* */</a:t>
            </a:r>
          </a:p>
          <a:p>
            <a:pPr marL="0" indent="0">
              <a:buNone/>
            </a:pPr>
            <a:r>
              <a:rPr lang="de-DE" sz="700" dirty="0"/>
              <a:t>/*========================================================================*/ .</a:t>
            </a:r>
          </a:p>
          <a:p>
            <a:pPr marL="0" indent="0">
              <a:buNone/>
            </a:pPr>
            <a:r>
              <a:rPr lang="de-DE" sz="700" dirty="0"/>
              <a:t>!LET !SCALE = !1 .</a:t>
            </a:r>
          </a:p>
          <a:p>
            <a:pPr marL="0" indent="0">
              <a:buNone/>
            </a:pPr>
            <a:r>
              <a:rPr lang="de-DE" sz="700" dirty="0"/>
              <a:t>!LET !SCALNAM = !2 .</a:t>
            </a:r>
          </a:p>
          <a:p>
            <a:pPr marL="0" indent="0">
              <a:buNone/>
            </a:pPr>
            <a:r>
              <a:rPr lang="de-DE" sz="700" dirty="0"/>
              <a:t>!LET !NITEMS = !3 .</a:t>
            </a:r>
          </a:p>
          <a:p>
            <a:pPr marL="0" indent="0">
              <a:buNone/>
            </a:pPr>
            <a:r>
              <a:rPr lang="de-DE" sz="700" dirty="0"/>
              <a:t>!LET !IRANGE = !4 .</a:t>
            </a:r>
          </a:p>
          <a:p>
            <a:pPr marL="0" indent="0">
              <a:buNone/>
            </a:pPr>
            <a:r>
              <a:rPr lang="de-DE" sz="700" dirty="0"/>
              <a:t>!LET !QLQVARS = !5 .</a:t>
            </a:r>
          </a:p>
          <a:p>
            <a:pPr marL="0" indent="0">
              <a:buNone/>
            </a:pPr>
            <a:r>
              <a:rPr lang="de-DE" sz="700" dirty="0"/>
              <a:t>COMPUTE #SMEAN = MEAN ( !QLQVARS ) .</a:t>
            </a:r>
          </a:p>
          <a:p>
            <a:pPr marL="0" indent="0">
              <a:buNone/>
            </a:pPr>
            <a:r>
              <a:rPr lang="de-DE" sz="700" dirty="0"/>
              <a:t>COMPUTE #SNUMR = NVALID ( !QLQVARS ) .</a:t>
            </a:r>
          </a:p>
          <a:p>
            <a:pPr marL="0" indent="0">
              <a:buNone/>
            </a:pPr>
            <a:r>
              <a:rPr lang="de-DE" sz="700" dirty="0"/>
              <a:t>!LET !FSCALE = (!INDEX(!6,FSCALE)&gt;0) .</a:t>
            </a:r>
          </a:p>
          <a:p>
            <a:pPr marL="0" indent="0">
              <a:buNone/>
            </a:pPr>
            <a:r>
              <a:rPr lang="de-DE" sz="700" dirty="0"/>
              <a:t>!LET !XMISS = (!INDEX(!6,XMISS)&gt;0) .</a:t>
            </a:r>
          </a:p>
          <a:p>
            <a:pPr marL="0" indent="0">
              <a:buNone/>
            </a:pPr>
            <a:r>
              <a:rPr lang="de-DE" sz="700" dirty="0"/>
              <a:t>IF (#SNUMR GE !NITEMS/2) !SCALE = ((#SMEAN-1.0)/(!IRANGE))*100 .</a:t>
            </a:r>
          </a:p>
          <a:p>
            <a:pPr marL="0" indent="0">
              <a:buNone/>
            </a:pPr>
            <a:r>
              <a:rPr lang="de-DE" sz="700" dirty="0"/>
              <a:t>IF (!FSCALE EQ 1) !SCALE = 100.0 - !SCALE .</a:t>
            </a:r>
          </a:p>
          <a:p>
            <a:pPr marL="0" indent="0">
              <a:buNone/>
            </a:pPr>
            <a:r>
              <a:rPr lang="de-DE" sz="700" dirty="0"/>
              <a:t>IF (!XMISS EQ 1 AND #SNUMR LT !NITEMS) !SCALE = $SYSMIS .</a:t>
            </a:r>
          </a:p>
          <a:p>
            <a:pPr marL="0" indent="0">
              <a:buNone/>
            </a:pPr>
            <a:r>
              <a:rPr lang="de-DE" sz="700" dirty="0"/>
              <a:t>VARIABLE LABEL !SCALE !SCALNAM .</a:t>
            </a:r>
          </a:p>
          <a:p>
            <a:pPr marL="0" indent="0">
              <a:buNone/>
            </a:pPr>
            <a:r>
              <a:rPr lang="de-DE" sz="700" dirty="0"/>
              <a:t>!</a:t>
            </a:r>
            <a:r>
              <a:rPr lang="de-DE" sz="700" dirty="0" err="1"/>
              <a:t>enddefine</a:t>
            </a:r>
            <a:r>
              <a:rPr lang="de-DE" sz="700" dirty="0"/>
              <a:t> .</a:t>
            </a:r>
          </a:p>
        </p:txBody>
      </p:sp>
      <p:sp>
        <p:nvSpPr>
          <p:cNvPr id="4" name="Datumsplatzhalter 3"/>
          <p:cNvSpPr>
            <a:spLocks noGrp="1"/>
          </p:cNvSpPr>
          <p:nvPr>
            <p:ph type="dt" sz="half" idx="10"/>
          </p:nvPr>
        </p:nvSpPr>
        <p:spPr/>
        <p:txBody>
          <a:bodyPr/>
          <a:lstStyle/>
          <a:p>
            <a:pPr>
              <a:defRPr/>
            </a:pPr>
            <a:fld id="{EAA2D832-3B48-4D01-95C0-6A0774A61C3F}" type="datetime1">
              <a:rPr lang="de-AT" smtClean="0"/>
              <a:pPr>
                <a:defRPr/>
              </a:pPr>
              <a:t>18.06.2021</a:t>
            </a:fld>
            <a:endParaRPr lang="de-DE" altLang="en-US"/>
          </a:p>
        </p:txBody>
      </p:sp>
      <p:sp>
        <p:nvSpPr>
          <p:cNvPr id="5" name="Fußzeilenplatzhalter 4"/>
          <p:cNvSpPr>
            <a:spLocks noGrp="1"/>
          </p:cNvSpPr>
          <p:nvPr>
            <p:ph type="ftr" sz="quarter" idx="11"/>
          </p:nvPr>
        </p:nvSpPr>
        <p:spPr/>
        <p:txBody>
          <a:bodyPr/>
          <a:lstStyle/>
          <a:p>
            <a:pPr>
              <a:defRPr/>
            </a:pPr>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pPr>
              <a:defRPr/>
            </a:pPr>
            <a:r>
              <a:rPr lang="de-DE" altLang="en-US" smtClean="0"/>
              <a:t>Seite </a:t>
            </a:r>
            <a:fld id="{095E49F2-D774-4A9B-A1AC-DCD01D25A488}" type="slidenum">
              <a:rPr lang="de-DE" altLang="en-US" smtClean="0"/>
              <a:pPr>
                <a:defRPr/>
              </a:pPr>
              <a:t>72</a:t>
            </a:fld>
            <a:endParaRPr lang="de-DE" altLang="en-US"/>
          </a:p>
        </p:txBody>
      </p:sp>
      <p:sp>
        <p:nvSpPr>
          <p:cNvPr id="7" name="Inhaltsplatzhalter 2"/>
          <p:cNvSpPr txBox="1">
            <a:spLocks/>
          </p:cNvSpPr>
          <p:nvPr/>
        </p:nvSpPr>
        <p:spPr bwMode="auto">
          <a:xfrm>
            <a:off x="4724845" y="1600200"/>
            <a:ext cx="3754760" cy="47577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pitchFamily="34" charset="0"/>
              <a:buChar char="•"/>
              <a:defRPr sz="24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2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18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de-DE" sz="800" dirty="0" smtClean="0"/>
              <a:t>/*=================================================================*/</a:t>
            </a:r>
          </a:p>
          <a:p>
            <a:pPr marL="0" indent="0">
              <a:buFont typeface="Arial" pitchFamily="34" charset="0"/>
              <a:buNone/>
            </a:pPr>
            <a:r>
              <a:rPr lang="en-US" sz="800" dirty="0" smtClean="0"/>
              <a:t>/* Program for the Breast cancer module, QLQ-BR23 */</a:t>
            </a:r>
          </a:p>
          <a:p>
            <a:pPr marL="0" indent="0">
              <a:buFont typeface="Arial" pitchFamily="34" charset="0"/>
              <a:buNone/>
            </a:pPr>
            <a:r>
              <a:rPr lang="de-DE" sz="800" dirty="0" smtClean="0"/>
              <a:t>/*=================================================================*/.</a:t>
            </a:r>
          </a:p>
          <a:p>
            <a:pPr marL="0" indent="0">
              <a:buFont typeface="Arial" pitchFamily="34" charset="0"/>
              <a:buNone/>
            </a:pPr>
            <a:r>
              <a:rPr lang="de-DE" sz="800" dirty="0" err="1" smtClean="0"/>
              <a:t>define</a:t>
            </a:r>
            <a:r>
              <a:rPr lang="de-DE" sz="800" dirty="0" smtClean="0"/>
              <a:t> </a:t>
            </a:r>
            <a:r>
              <a:rPr lang="de-DE" sz="800" dirty="0" err="1" smtClean="0"/>
              <a:t>brscal</a:t>
            </a:r>
            <a:r>
              <a:rPr lang="de-DE" sz="800" dirty="0" smtClean="0"/>
              <a:t> (!POSITIONAL !CMDEND).</a:t>
            </a:r>
          </a:p>
          <a:p>
            <a:pPr marL="0" indent="0">
              <a:buFont typeface="Arial" pitchFamily="34" charset="0"/>
              <a:buNone/>
            </a:pPr>
            <a:r>
              <a:rPr lang="de-DE" sz="800" dirty="0" smtClean="0"/>
              <a:t>!LET !USEROP = !1.</a:t>
            </a:r>
          </a:p>
          <a:p>
            <a:pPr marL="0" indent="0">
              <a:buFont typeface="Arial" pitchFamily="34" charset="0"/>
              <a:buNone/>
            </a:pPr>
            <a:r>
              <a:rPr lang="de-DE" sz="800" dirty="0" smtClean="0"/>
              <a:t>MISSING VALUES br1, br2, br3, br4, br5, br6, br7, br8, br9, br10,</a:t>
            </a:r>
          </a:p>
          <a:p>
            <a:pPr marL="0" indent="0">
              <a:buFont typeface="Arial" pitchFamily="34" charset="0"/>
              <a:buNone/>
            </a:pPr>
            <a:r>
              <a:rPr lang="de-DE" sz="800" dirty="0" smtClean="0"/>
              <a:t>br11,br12,br13,br14,br15,br16,br17,br18,br19,</a:t>
            </a:r>
          </a:p>
          <a:p>
            <a:pPr marL="0" indent="0">
              <a:buFont typeface="Arial" pitchFamily="34" charset="0"/>
              <a:buNone/>
            </a:pPr>
            <a:r>
              <a:rPr lang="de-DE" sz="800" dirty="0" smtClean="0"/>
              <a:t>br20,br21,br22,br23 (0,5 </a:t>
            </a:r>
            <a:r>
              <a:rPr lang="de-DE" sz="800" dirty="0" err="1" smtClean="0"/>
              <a:t>thru</a:t>
            </a:r>
            <a:r>
              <a:rPr lang="de-DE" sz="800" dirty="0" smtClean="0"/>
              <a:t> HIGHEST).</a:t>
            </a:r>
          </a:p>
          <a:p>
            <a:pPr marL="0" indent="0">
              <a:buFont typeface="Arial" pitchFamily="34" charset="0"/>
              <a:buNone/>
            </a:pPr>
            <a:r>
              <a:rPr lang="de-DE" sz="800" dirty="0" smtClean="0"/>
              <a:t>*</a:t>
            </a:r>
            <a:r>
              <a:rPr lang="de-DE" sz="800" dirty="0" err="1" smtClean="0"/>
              <a:t>Function</a:t>
            </a:r>
            <a:r>
              <a:rPr lang="de-DE" sz="800" dirty="0" smtClean="0"/>
              <a:t> </a:t>
            </a:r>
            <a:r>
              <a:rPr lang="de-DE" sz="800" dirty="0" err="1" smtClean="0"/>
              <a:t>scales</a:t>
            </a:r>
            <a:r>
              <a:rPr lang="de-DE" sz="800" dirty="0" smtClean="0"/>
              <a:t>.</a:t>
            </a:r>
          </a:p>
          <a:p>
            <a:pPr marL="0" indent="0">
              <a:buFont typeface="Arial" pitchFamily="34" charset="0"/>
              <a:buNone/>
            </a:pPr>
            <a:r>
              <a:rPr lang="de-DE" sz="800" dirty="0" err="1" smtClean="0"/>
              <a:t>qlqsub</a:t>
            </a:r>
            <a:r>
              <a:rPr lang="de-DE" sz="800" dirty="0" smtClean="0"/>
              <a:t> BRBI 'Body </a:t>
            </a:r>
            <a:r>
              <a:rPr lang="de-DE" sz="800" dirty="0" err="1" smtClean="0"/>
              <a:t>image</a:t>
            </a:r>
            <a:r>
              <a:rPr lang="de-DE" sz="800" dirty="0" smtClean="0"/>
              <a:t>' 4 3 (br9,br10,br11,br12) FSCALE</a:t>
            </a:r>
          </a:p>
          <a:p>
            <a:pPr marL="0" indent="0">
              <a:buFont typeface="Arial" pitchFamily="34" charset="0"/>
              <a:buNone/>
            </a:pPr>
            <a:r>
              <a:rPr lang="de-DE" sz="800" dirty="0" smtClean="0"/>
              <a:t>!USEROP.</a:t>
            </a:r>
          </a:p>
          <a:p>
            <a:pPr marL="0" indent="0">
              <a:buFont typeface="Arial" pitchFamily="34" charset="0"/>
              <a:buNone/>
            </a:pPr>
            <a:r>
              <a:rPr lang="de-DE" sz="800" dirty="0" err="1" smtClean="0"/>
              <a:t>qlqsub</a:t>
            </a:r>
            <a:r>
              <a:rPr lang="de-DE" sz="800" dirty="0" smtClean="0"/>
              <a:t> BRSEF 'Sexual </a:t>
            </a:r>
            <a:r>
              <a:rPr lang="de-DE" sz="800" dirty="0" err="1" smtClean="0"/>
              <a:t>functioning</a:t>
            </a:r>
            <a:r>
              <a:rPr lang="de-DE" sz="800" dirty="0" smtClean="0"/>
              <a:t>' 2 3 (br14,br15) !USEROP.</a:t>
            </a:r>
          </a:p>
          <a:p>
            <a:pPr marL="0" indent="0">
              <a:buFont typeface="Arial" pitchFamily="34" charset="0"/>
              <a:buNone/>
            </a:pPr>
            <a:r>
              <a:rPr lang="en-US" sz="800" dirty="0" smtClean="0"/>
              <a:t>if (br15=1 or br15= $SYSMIS ) br16 = $SYSMIS .</a:t>
            </a:r>
          </a:p>
          <a:p>
            <a:pPr marL="0" indent="0">
              <a:buFont typeface="Arial" pitchFamily="34" charset="0"/>
              <a:buNone/>
            </a:pPr>
            <a:r>
              <a:rPr lang="en-US" sz="800" dirty="0" err="1" smtClean="0"/>
              <a:t>qlqsub</a:t>
            </a:r>
            <a:r>
              <a:rPr lang="en-US" sz="800" dirty="0" smtClean="0"/>
              <a:t> BRSEE 'Sexual enjoyment' 1 3 (br16) !USEROP.</a:t>
            </a:r>
          </a:p>
          <a:p>
            <a:pPr marL="0" indent="0">
              <a:buFont typeface="Arial" pitchFamily="34" charset="0"/>
              <a:buNone/>
            </a:pPr>
            <a:r>
              <a:rPr lang="de-DE" sz="800" dirty="0" err="1" smtClean="0"/>
              <a:t>qlqsub</a:t>
            </a:r>
            <a:r>
              <a:rPr lang="de-DE" sz="800" dirty="0" smtClean="0"/>
              <a:t> BRFU 'Future </a:t>
            </a:r>
            <a:r>
              <a:rPr lang="de-DE" sz="800" dirty="0" err="1" smtClean="0"/>
              <a:t>perspective</a:t>
            </a:r>
            <a:r>
              <a:rPr lang="de-DE" sz="800" dirty="0" smtClean="0"/>
              <a:t>' 1 3 (br13) FSCALE</a:t>
            </a:r>
          </a:p>
          <a:p>
            <a:pPr marL="0" indent="0">
              <a:buFont typeface="Arial" pitchFamily="34" charset="0"/>
              <a:buNone/>
            </a:pPr>
            <a:r>
              <a:rPr lang="de-DE" sz="800" dirty="0" smtClean="0"/>
              <a:t>!USEROP.</a:t>
            </a:r>
          </a:p>
          <a:p>
            <a:pPr marL="0" indent="0">
              <a:buFont typeface="Arial" pitchFamily="34" charset="0"/>
              <a:buNone/>
            </a:pPr>
            <a:r>
              <a:rPr lang="de-DE" sz="800" dirty="0" smtClean="0"/>
              <a:t>*Symptom </a:t>
            </a:r>
            <a:r>
              <a:rPr lang="de-DE" sz="800" dirty="0" err="1" smtClean="0"/>
              <a:t>scales</a:t>
            </a:r>
            <a:r>
              <a:rPr lang="de-DE" sz="800" dirty="0" smtClean="0"/>
              <a:t>.</a:t>
            </a:r>
          </a:p>
          <a:p>
            <a:pPr marL="0" indent="0">
              <a:buFont typeface="Arial" pitchFamily="34" charset="0"/>
              <a:buNone/>
            </a:pPr>
            <a:r>
              <a:rPr lang="de-DE" sz="800" dirty="0" err="1" smtClean="0"/>
              <a:t>qlqsub</a:t>
            </a:r>
            <a:r>
              <a:rPr lang="de-DE" sz="800" dirty="0" smtClean="0"/>
              <a:t> BRCT '</a:t>
            </a:r>
            <a:r>
              <a:rPr lang="de-DE" sz="800" dirty="0" err="1" smtClean="0"/>
              <a:t>Systemic</a:t>
            </a:r>
            <a:r>
              <a:rPr lang="de-DE" sz="800" dirty="0" smtClean="0"/>
              <a:t> </a:t>
            </a:r>
            <a:r>
              <a:rPr lang="de-DE" sz="800" dirty="0" err="1" smtClean="0"/>
              <a:t>therapy</a:t>
            </a:r>
            <a:r>
              <a:rPr lang="de-DE" sz="800" dirty="0" smtClean="0"/>
              <a:t>' 7 3 (br1,br2,br3,br4,br6,br7,br8) !USEROP.</a:t>
            </a:r>
          </a:p>
          <a:p>
            <a:pPr marL="0" indent="0">
              <a:buFont typeface="Arial" pitchFamily="34" charset="0"/>
              <a:buNone/>
            </a:pPr>
            <a:r>
              <a:rPr lang="de-DE" sz="800" dirty="0" err="1" smtClean="0"/>
              <a:t>qlqsub</a:t>
            </a:r>
            <a:r>
              <a:rPr lang="de-DE" sz="800" dirty="0" smtClean="0"/>
              <a:t> BRRT '</a:t>
            </a:r>
            <a:r>
              <a:rPr lang="de-DE" sz="800" dirty="0" err="1" smtClean="0"/>
              <a:t>Breast</a:t>
            </a:r>
            <a:r>
              <a:rPr lang="de-DE" sz="800" dirty="0" smtClean="0"/>
              <a:t> </a:t>
            </a:r>
            <a:r>
              <a:rPr lang="de-DE" sz="800" dirty="0" err="1" smtClean="0"/>
              <a:t>symptoms</a:t>
            </a:r>
            <a:r>
              <a:rPr lang="de-DE" sz="800" dirty="0" smtClean="0"/>
              <a:t>' 4 3 (br20,br21,br22,br23) !USEROP.</a:t>
            </a:r>
          </a:p>
          <a:p>
            <a:pPr marL="0" indent="0">
              <a:buFont typeface="Arial" pitchFamily="34" charset="0"/>
              <a:buNone/>
            </a:pPr>
            <a:r>
              <a:rPr lang="de-DE" sz="800" dirty="0" err="1" smtClean="0"/>
              <a:t>qlqsub</a:t>
            </a:r>
            <a:r>
              <a:rPr lang="de-DE" sz="800" dirty="0" smtClean="0"/>
              <a:t> BRSY 'Arm </a:t>
            </a:r>
            <a:r>
              <a:rPr lang="de-DE" sz="800" dirty="0" err="1" smtClean="0"/>
              <a:t>symptoms</a:t>
            </a:r>
            <a:r>
              <a:rPr lang="de-DE" sz="800" dirty="0" smtClean="0"/>
              <a:t>' 3 3 (br17,br18,br19) !USEROP.</a:t>
            </a:r>
          </a:p>
          <a:p>
            <a:pPr marL="0" indent="0">
              <a:buFont typeface="Arial" pitchFamily="34" charset="0"/>
              <a:buNone/>
            </a:pPr>
            <a:r>
              <a:rPr lang="en-US" sz="800" dirty="0" err="1" smtClean="0"/>
              <a:t>qlqsub</a:t>
            </a:r>
            <a:r>
              <a:rPr lang="en-US" sz="800" dirty="0" smtClean="0"/>
              <a:t> BRHL 'Hair loss' 1 3 (br5) !USEROP.</a:t>
            </a:r>
          </a:p>
          <a:p>
            <a:pPr marL="0" indent="0">
              <a:buFont typeface="Arial" pitchFamily="34" charset="0"/>
              <a:buNone/>
            </a:pPr>
            <a:r>
              <a:rPr lang="de-DE" sz="800" dirty="0" err="1" smtClean="0"/>
              <a:t>if</a:t>
            </a:r>
            <a:r>
              <a:rPr lang="de-DE" sz="800" dirty="0" smtClean="0"/>
              <a:t> (br4=1) BRHL=0 .</a:t>
            </a:r>
          </a:p>
          <a:p>
            <a:pPr marL="0" indent="0">
              <a:buFont typeface="Arial" pitchFamily="34" charset="0"/>
              <a:buNone/>
            </a:pPr>
            <a:r>
              <a:rPr lang="de-DE" sz="800" dirty="0" err="1" smtClean="0"/>
              <a:t>execute</a:t>
            </a:r>
            <a:r>
              <a:rPr lang="de-DE" sz="800" dirty="0" smtClean="0"/>
              <a:t>.</a:t>
            </a:r>
          </a:p>
          <a:p>
            <a:pPr marL="0" indent="0">
              <a:buFont typeface="Arial" pitchFamily="34" charset="0"/>
              <a:buNone/>
            </a:pPr>
            <a:r>
              <a:rPr lang="de-DE" sz="800" dirty="0" smtClean="0"/>
              <a:t>!</a:t>
            </a:r>
            <a:r>
              <a:rPr lang="de-DE" sz="800" dirty="0" err="1" smtClean="0"/>
              <a:t>enddefine</a:t>
            </a:r>
            <a:r>
              <a:rPr lang="de-DE" sz="800" dirty="0" smtClean="0"/>
              <a:t> .</a:t>
            </a:r>
          </a:p>
          <a:p>
            <a:pPr marL="0" indent="0">
              <a:buFont typeface="Arial" pitchFamily="34" charset="0"/>
              <a:buNone/>
            </a:pPr>
            <a:endParaRPr lang="de-DE" sz="800" dirty="0" smtClean="0"/>
          </a:p>
          <a:p>
            <a:pPr marL="0" indent="0">
              <a:buFont typeface="Arial" pitchFamily="34" charset="0"/>
              <a:buNone/>
            </a:pPr>
            <a:r>
              <a:rPr lang="de-DE" sz="800" dirty="0" err="1" smtClean="0"/>
              <a:t>brscal</a:t>
            </a:r>
            <a:r>
              <a:rPr lang="de-DE" sz="800" dirty="0" smtClean="0"/>
              <a:t>.</a:t>
            </a:r>
          </a:p>
          <a:p>
            <a:pPr marL="0" indent="0">
              <a:buFont typeface="Arial" pitchFamily="34" charset="0"/>
              <a:buNone/>
            </a:pPr>
            <a:r>
              <a:rPr lang="de-DE" sz="800" dirty="0" smtClean="0"/>
              <a:t>EXECUTE.</a:t>
            </a:r>
            <a:endParaRPr lang="de-DE" sz="800" dirty="0"/>
          </a:p>
        </p:txBody>
      </p:sp>
    </p:spTree>
    <p:extLst>
      <p:ext uri="{BB962C8B-B14F-4D97-AF65-F5344CB8AC3E}">
        <p14:creationId xmlns:p14="http://schemas.microsoft.com/office/powerpoint/2010/main" val="162209663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Case S</a:t>
            </a:r>
            <a:r>
              <a:rPr lang="en-GB" dirty="0" err="1" smtClean="0"/>
              <a:t>tudy</a:t>
            </a:r>
            <a:r>
              <a:rPr lang="de-DE" dirty="0" smtClean="0"/>
              <a:t> 1</a:t>
            </a:r>
            <a:endParaRPr lang="de-DE" dirty="0"/>
          </a:p>
        </p:txBody>
      </p:sp>
      <p:sp>
        <p:nvSpPr>
          <p:cNvPr id="3" name="Inhaltsplatzhalter 2"/>
          <p:cNvSpPr>
            <a:spLocks noGrp="1"/>
          </p:cNvSpPr>
          <p:nvPr>
            <p:ph idx="1"/>
          </p:nvPr>
        </p:nvSpPr>
        <p:spPr/>
        <p:txBody>
          <a:bodyPr/>
          <a:lstStyle/>
          <a:p>
            <a:pPr marL="400050"/>
            <a:r>
              <a:rPr lang="de-DE" dirty="0" smtClean="0"/>
              <a:t>Data </a:t>
            </a:r>
            <a:r>
              <a:rPr lang="de-DE" dirty="0" err="1" smtClean="0"/>
              <a:t>example</a:t>
            </a:r>
            <a:r>
              <a:rPr lang="de-DE" dirty="0" smtClean="0"/>
              <a:t>: </a:t>
            </a:r>
            <a:r>
              <a:rPr lang="de-DE" dirty="0"/>
              <a:t>BR23_Beispiel.sav</a:t>
            </a:r>
          </a:p>
          <a:p>
            <a:pPr marL="400050"/>
            <a:r>
              <a:rPr lang="de-DE" dirty="0"/>
              <a:t>Syntax: </a:t>
            </a:r>
            <a:r>
              <a:rPr lang="de-DE" dirty="0" smtClean="0"/>
              <a:t>BR23_Beispiel.sps</a:t>
            </a:r>
          </a:p>
          <a:p>
            <a:pPr marL="400050"/>
            <a:r>
              <a:rPr lang="en-GB" dirty="0" smtClean="0"/>
              <a:t>For scoring details and programming codes please see EORTC Scoring Manual </a:t>
            </a:r>
            <a:r>
              <a:rPr lang="en-GB" sz="1800" dirty="0" smtClean="0">
                <a:hlinkClick r:id="rId2"/>
              </a:rPr>
              <a:t>https://www.eortc.org/app/uploads/sites/2/2018/02/SCmanual.pdf</a:t>
            </a:r>
            <a:endParaRPr lang="en-GB" sz="1800" dirty="0" smtClean="0"/>
          </a:p>
          <a:p>
            <a:pPr marL="400050"/>
            <a:r>
              <a:rPr lang="en-GB" dirty="0" smtClean="0"/>
              <a:t>QLQ-BR23 Scores</a:t>
            </a:r>
          </a:p>
          <a:p>
            <a:pPr marL="400050"/>
            <a:endParaRPr lang="en-GB" dirty="0" smtClean="0"/>
          </a:p>
          <a:p>
            <a:pPr marL="400050"/>
            <a:endParaRPr lang="en-GB" dirty="0" smtClean="0"/>
          </a:p>
          <a:p>
            <a:pPr marL="400050"/>
            <a:endParaRPr lang="en-GB" dirty="0"/>
          </a:p>
          <a:p>
            <a:pPr marL="400050"/>
            <a:r>
              <a:rPr lang="en-GB" dirty="0" smtClean="0"/>
              <a:t>A higher </a:t>
            </a:r>
            <a:r>
              <a:rPr lang="en-GB" dirty="0"/>
              <a:t>score represents a higher ("better") level of functioning, or a higher ("worse") level of symptoms.</a:t>
            </a:r>
            <a:endParaRPr lang="de-DE" dirty="0"/>
          </a:p>
          <a:p>
            <a:endParaRPr lang="de-DE" dirty="0"/>
          </a:p>
        </p:txBody>
      </p:sp>
      <p:sp>
        <p:nvSpPr>
          <p:cNvPr id="4" name="Datumsplatzhalter 3"/>
          <p:cNvSpPr>
            <a:spLocks noGrp="1"/>
          </p:cNvSpPr>
          <p:nvPr>
            <p:ph type="dt" sz="half" idx="10"/>
          </p:nvPr>
        </p:nvSpPr>
        <p:spPr/>
        <p:txBody>
          <a:bodyPr/>
          <a:lstStyle/>
          <a:p>
            <a:pPr>
              <a:defRPr/>
            </a:pPr>
            <a:fld id="{EAA2D832-3B48-4D01-95C0-6A0774A61C3F}" type="datetime1">
              <a:rPr lang="de-AT" smtClean="0"/>
              <a:pPr>
                <a:defRPr/>
              </a:pPr>
              <a:t>18.06.2021</a:t>
            </a:fld>
            <a:endParaRPr lang="de-DE" altLang="en-US"/>
          </a:p>
        </p:txBody>
      </p:sp>
      <p:sp>
        <p:nvSpPr>
          <p:cNvPr id="5" name="Fußzeilenplatzhalter 4"/>
          <p:cNvSpPr>
            <a:spLocks noGrp="1"/>
          </p:cNvSpPr>
          <p:nvPr>
            <p:ph type="ftr" sz="quarter" idx="11"/>
          </p:nvPr>
        </p:nvSpPr>
        <p:spPr/>
        <p:txBody>
          <a:bodyPr/>
          <a:lstStyle/>
          <a:p>
            <a:pPr>
              <a:defRPr/>
            </a:pPr>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pPr>
              <a:defRPr/>
            </a:pPr>
            <a:r>
              <a:rPr lang="de-DE" altLang="en-US" smtClean="0"/>
              <a:t>Seite </a:t>
            </a:r>
            <a:fld id="{095E49F2-D774-4A9B-A1AC-DCD01D25A488}" type="slidenum">
              <a:rPr lang="de-DE" altLang="en-US" smtClean="0"/>
              <a:pPr>
                <a:defRPr/>
              </a:pPr>
              <a:t>73</a:t>
            </a:fld>
            <a:endParaRPr lang="de-DE" altLang="en-US"/>
          </a:p>
        </p:txBody>
      </p:sp>
      <p:graphicFrame>
        <p:nvGraphicFramePr>
          <p:cNvPr id="7" name="Tabelle 6"/>
          <p:cNvGraphicFramePr>
            <a:graphicFrameLocks noGrp="1"/>
          </p:cNvGraphicFramePr>
          <p:nvPr>
            <p:extLst/>
          </p:nvPr>
        </p:nvGraphicFramePr>
        <p:xfrm>
          <a:off x="1115616" y="3979079"/>
          <a:ext cx="5006300" cy="1219200"/>
        </p:xfrm>
        <a:graphic>
          <a:graphicData uri="http://schemas.openxmlformats.org/drawingml/2006/table">
            <a:tbl>
              <a:tblPr firstRow="1" bandRow="1">
                <a:tableStyleId>{2D5ABB26-0587-4C30-8999-92F81FD0307C}</a:tableStyleId>
              </a:tblPr>
              <a:tblGrid>
                <a:gridCol w="669481">
                  <a:extLst>
                    <a:ext uri="{9D8B030D-6E8A-4147-A177-3AD203B41FA5}">
                      <a16:colId xmlns:a16="http://schemas.microsoft.com/office/drawing/2014/main" val="1689928315"/>
                    </a:ext>
                  </a:extLst>
                </a:gridCol>
                <a:gridCol w="2210839">
                  <a:extLst>
                    <a:ext uri="{9D8B030D-6E8A-4147-A177-3AD203B41FA5}">
                      <a16:colId xmlns:a16="http://schemas.microsoft.com/office/drawing/2014/main" val="2177275523"/>
                    </a:ext>
                  </a:extLst>
                </a:gridCol>
                <a:gridCol w="601980">
                  <a:extLst>
                    <a:ext uri="{9D8B030D-6E8A-4147-A177-3AD203B41FA5}">
                      <a16:colId xmlns:a16="http://schemas.microsoft.com/office/drawing/2014/main" val="2767324365"/>
                    </a:ext>
                  </a:extLst>
                </a:gridCol>
                <a:gridCol w="1524000">
                  <a:extLst>
                    <a:ext uri="{9D8B030D-6E8A-4147-A177-3AD203B41FA5}">
                      <a16:colId xmlns:a16="http://schemas.microsoft.com/office/drawing/2014/main" val="1358586897"/>
                    </a:ext>
                  </a:extLst>
                </a:gridCol>
              </a:tblGrid>
              <a:tr h="288000">
                <a:tc>
                  <a:txBody>
                    <a:bodyPr/>
                    <a:lstStyle/>
                    <a:p>
                      <a:r>
                        <a:rPr lang="en-GB" sz="1400" dirty="0" smtClean="0"/>
                        <a:t>BRBI</a:t>
                      </a:r>
                      <a:endParaRPr lang="de-DE" sz="1400" dirty="0"/>
                    </a:p>
                  </a:txBody>
                  <a:tcPr/>
                </a:tc>
                <a:tc>
                  <a:txBody>
                    <a:bodyPr/>
                    <a:lstStyle/>
                    <a:p>
                      <a:r>
                        <a:rPr lang="en-GB" sz="1400" dirty="0" smtClean="0"/>
                        <a:t>Body image</a:t>
                      </a:r>
                      <a:endParaRPr lang="de-DE" sz="1400" dirty="0"/>
                    </a:p>
                  </a:txBody>
                  <a:tcPr/>
                </a:tc>
                <a:tc>
                  <a:txBody>
                    <a:bodyPr/>
                    <a:lstStyle/>
                    <a:p>
                      <a:r>
                        <a:rPr lang="en-GB" sz="1400" dirty="0" smtClean="0"/>
                        <a:t>BRCT</a:t>
                      </a:r>
                      <a:endParaRPr lang="de-DE"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smtClean="0"/>
                        <a:t>Systemic therapy</a:t>
                      </a:r>
                    </a:p>
                  </a:txBody>
                  <a:tcPr/>
                </a:tc>
                <a:extLst>
                  <a:ext uri="{0D108BD9-81ED-4DB2-BD59-A6C34878D82A}">
                    <a16:rowId xmlns:a16="http://schemas.microsoft.com/office/drawing/2014/main" val="569826037"/>
                  </a:ext>
                </a:extLst>
              </a:tr>
              <a:tr h="288000">
                <a:tc>
                  <a:txBody>
                    <a:bodyPr/>
                    <a:lstStyle/>
                    <a:p>
                      <a:r>
                        <a:rPr lang="en-GB" sz="1400" dirty="0" smtClean="0"/>
                        <a:t>BRSEF</a:t>
                      </a:r>
                      <a:endParaRPr lang="de-DE" sz="1400" dirty="0"/>
                    </a:p>
                  </a:txBody>
                  <a:tcPr/>
                </a:tc>
                <a:tc>
                  <a:txBody>
                    <a:bodyPr/>
                    <a:lstStyle/>
                    <a:p>
                      <a:r>
                        <a:rPr lang="en-GB" sz="1400" dirty="0" smtClean="0"/>
                        <a:t>Sexual functioning</a:t>
                      </a:r>
                      <a:endParaRPr lang="de-DE" sz="1400" dirty="0"/>
                    </a:p>
                  </a:txBody>
                  <a:tcPr/>
                </a:tc>
                <a:tc>
                  <a:txBody>
                    <a:bodyPr/>
                    <a:lstStyle/>
                    <a:p>
                      <a:r>
                        <a:rPr lang="en-GB" sz="1400" dirty="0" smtClean="0"/>
                        <a:t>BRRT</a:t>
                      </a:r>
                      <a:endParaRPr lang="de-DE" sz="1400" dirty="0"/>
                    </a:p>
                  </a:txBody>
                  <a:tcPr/>
                </a:tc>
                <a:tc>
                  <a:txBody>
                    <a:bodyPr/>
                    <a:lstStyle/>
                    <a:p>
                      <a:r>
                        <a:rPr lang="en-GB" sz="1400" dirty="0" smtClean="0"/>
                        <a:t>Breast symptoms</a:t>
                      </a:r>
                      <a:endParaRPr lang="de-DE" sz="1400" dirty="0"/>
                    </a:p>
                  </a:txBody>
                  <a:tcPr/>
                </a:tc>
                <a:extLst>
                  <a:ext uri="{0D108BD9-81ED-4DB2-BD59-A6C34878D82A}">
                    <a16:rowId xmlns:a16="http://schemas.microsoft.com/office/drawing/2014/main" val="3839688262"/>
                  </a:ext>
                </a:extLst>
              </a:tr>
              <a:tr h="288000">
                <a:tc>
                  <a:txBody>
                    <a:bodyPr/>
                    <a:lstStyle/>
                    <a:p>
                      <a:r>
                        <a:rPr lang="en-GB" sz="1400" dirty="0" smtClean="0"/>
                        <a:t>BRSEE</a:t>
                      </a:r>
                      <a:endParaRPr lang="de-DE" sz="1400" dirty="0"/>
                    </a:p>
                  </a:txBody>
                  <a:tcPr/>
                </a:tc>
                <a:tc>
                  <a:txBody>
                    <a:bodyPr/>
                    <a:lstStyle/>
                    <a:p>
                      <a:r>
                        <a:rPr lang="en-GB" sz="1400" dirty="0" smtClean="0"/>
                        <a:t>Sexual enjoyment</a:t>
                      </a:r>
                      <a:endParaRPr lang="de-DE" sz="1400" dirty="0"/>
                    </a:p>
                  </a:txBody>
                  <a:tcPr/>
                </a:tc>
                <a:tc>
                  <a:txBody>
                    <a:bodyPr/>
                    <a:lstStyle/>
                    <a:p>
                      <a:r>
                        <a:rPr lang="en-GB" sz="1400" dirty="0" smtClean="0"/>
                        <a:t>BRSY</a:t>
                      </a:r>
                      <a:endParaRPr lang="de-DE" sz="1400" dirty="0"/>
                    </a:p>
                  </a:txBody>
                  <a:tcPr/>
                </a:tc>
                <a:tc>
                  <a:txBody>
                    <a:bodyPr/>
                    <a:lstStyle/>
                    <a:p>
                      <a:r>
                        <a:rPr lang="en-GB" sz="1400" dirty="0" smtClean="0"/>
                        <a:t>Arm symptoms</a:t>
                      </a:r>
                      <a:endParaRPr lang="de-DE" sz="1400" dirty="0"/>
                    </a:p>
                  </a:txBody>
                  <a:tcPr/>
                </a:tc>
                <a:extLst>
                  <a:ext uri="{0D108BD9-81ED-4DB2-BD59-A6C34878D82A}">
                    <a16:rowId xmlns:a16="http://schemas.microsoft.com/office/drawing/2014/main" val="1741937611"/>
                  </a:ext>
                </a:extLst>
              </a:tr>
              <a:tr h="288000">
                <a:tc>
                  <a:txBody>
                    <a:bodyPr/>
                    <a:lstStyle/>
                    <a:p>
                      <a:r>
                        <a:rPr lang="en-GB" sz="1400" dirty="0" smtClean="0"/>
                        <a:t>BRFU</a:t>
                      </a:r>
                      <a:endParaRPr lang="de-DE"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smtClean="0"/>
                        <a:t>Future perspective</a:t>
                      </a:r>
                    </a:p>
                  </a:txBody>
                  <a:tcPr/>
                </a:tc>
                <a:tc>
                  <a:txBody>
                    <a:bodyPr/>
                    <a:lstStyle/>
                    <a:p>
                      <a:r>
                        <a:rPr lang="en-GB" sz="1400" dirty="0" smtClean="0"/>
                        <a:t>BRHL</a:t>
                      </a:r>
                      <a:endParaRPr lang="de-DE" sz="1400" dirty="0"/>
                    </a:p>
                  </a:txBody>
                  <a:tcPr/>
                </a:tc>
                <a:tc>
                  <a:txBody>
                    <a:bodyPr/>
                    <a:lstStyle/>
                    <a:p>
                      <a:r>
                        <a:rPr lang="en-GB" sz="1400" dirty="0" smtClean="0"/>
                        <a:t>Hair loss</a:t>
                      </a:r>
                      <a:endParaRPr lang="de-DE" sz="1400" dirty="0"/>
                    </a:p>
                  </a:txBody>
                  <a:tcPr/>
                </a:tc>
                <a:extLst>
                  <a:ext uri="{0D108BD9-81ED-4DB2-BD59-A6C34878D82A}">
                    <a16:rowId xmlns:a16="http://schemas.microsoft.com/office/drawing/2014/main" val="2964739521"/>
                  </a:ext>
                </a:extLst>
              </a:tr>
            </a:tbl>
          </a:graphicData>
        </a:graphic>
      </p:graphicFrame>
    </p:spTree>
    <p:extLst>
      <p:ext uri="{BB962C8B-B14F-4D97-AF65-F5344CB8AC3E}">
        <p14:creationId xmlns:p14="http://schemas.microsoft.com/office/powerpoint/2010/main" val="34721963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Case Study 2: CINDI </a:t>
            </a:r>
            <a:r>
              <a:rPr lang="de-DE" dirty="0" err="1" smtClean="0"/>
              <a:t>survey</a:t>
            </a:r>
            <a:endParaRPr lang="de-DE" dirty="0"/>
          </a:p>
        </p:txBody>
      </p:sp>
      <p:sp>
        <p:nvSpPr>
          <p:cNvPr id="4" name="Datumsplatzhalter 3"/>
          <p:cNvSpPr>
            <a:spLocks noGrp="1"/>
          </p:cNvSpPr>
          <p:nvPr>
            <p:ph type="dt" sz="half" idx="10"/>
          </p:nvPr>
        </p:nvSpPr>
        <p:spPr/>
        <p:txBody>
          <a:bodyPr/>
          <a:lstStyle/>
          <a:p>
            <a:pPr>
              <a:defRPr/>
            </a:pPr>
            <a:fld id="{EAA2D832-3B48-4D01-95C0-6A0774A61C3F}" type="datetime1">
              <a:rPr lang="de-AT" smtClean="0"/>
              <a:pPr>
                <a:defRPr/>
              </a:pPr>
              <a:t>18.06.2021</a:t>
            </a:fld>
            <a:endParaRPr lang="de-DE" altLang="en-US"/>
          </a:p>
        </p:txBody>
      </p:sp>
      <p:sp>
        <p:nvSpPr>
          <p:cNvPr id="5" name="Fußzeilenplatzhalter 4"/>
          <p:cNvSpPr>
            <a:spLocks noGrp="1"/>
          </p:cNvSpPr>
          <p:nvPr>
            <p:ph type="ftr" sz="quarter" idx="11"/>
          </p:nvPr>
        </p:nvSpPr>
        <p:spPr/>
        <p:txBody>
          <a:bodyPr/>
          <a:lstStyle/>
          <a:p>
            <a:pPr>
              <a:defRPr/>
            </a:pPr>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pPr>
              <a:defRPr/>
            </a:pPr>
            <a:r>
              <a:rPr lang="de-DE" altLang="en-US" smtClean="0"/>
              <a:t>Seite </a:t>
            </a:r>
            <a:fld id="{095E49F2-D774-4A9B-A1AC-DCD01D25A488}" type="slidenum">
              <a:rPr lang="de-DE" altLang="en-US" smtClean="0"/>
              <a:pPr>
                <a:defRPr/>
              </a:pPr>
              <a:t>74</a:t>
            </a:fld>
            <a:endParaRPr lang="de-DE" altLang="en-US"/>
          </a:p>
        </p:txBody>
      </p:sp>
      <p:pic>
        <p:nvPicPr>
          <p:cNvPr id="7" name="Grafik 6"/>
          <p:cNvPicPr>
            <a:picLocks noChangeAspect="1"/>
          </p:cNvPicPr>
          <p:nvPr/>
        </p:nvPicPr>
        <p:blipFill>
          <a:blip r:embed="rId2"/>
          <a:stretch>
            <a:fillRect/>
          </a:stretch>
        </p:blipFill>
        <p:spPr>
          <a:xfrm>
            <a:off x="1019462" y="1547592"/>
            <a:ext cx="3048482" cy="4761728"/>
          </a:xfrm>
          <a:prstGeom prst="rect">
            <a:avLst/>
          </a:prstGeom>
        </p:spPr>
      </p:pic>
      <p:pic>
        <p:nvPicPr>
          <p:cNvPr id="8" name="Grafik 7"/>
          <p:cNvPicPr>
            <a:picLocks noChangeAspect="1"/>
          </p:cNvPicPr>
          <p:nvPr/>
        </p:nvPicPr>
        <p:blipFill>
          <a:blip r:embed="rId3"/>
          <a:stretch>
            <a:fillRect/>
          </a:stretch>
        </p:blipFill>
        <p:spPr>
          <a:xfrm>
            <a:off x="4934000" y="1488584"/>
            <a:ext cx="3238400" cy="4964752"/>
          </a:xfrm>
          <a:prstGeom prst="rect">
            <a:avLst/>
          </a:prstGeom>
        </p:spPr>
      </p:pic>
    </p:spTree>
    <p:extLst>
      <p:ext uri="{BB962C8B-B14F-4D97-AF65-F5344CB8AC3E}">
        <p14:creationId xmlns:p14="http://schemas.microsoft.com/office/powerpoint/2010/main" val="10321220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Case </a:t>
            </a:r>
            <a:r>
              <a:rPr lang="de-DE" dirty="0" err="1"/>
              <a:t>study</a:t>
            </a:r>
            <a:r>
              <a:rPr lang="de-DE" dirty="0"/>
              <a:t> </a:t>
            </a:r>
            <a:r>
              <a:rPr lang="de-DE" dirty="0" smtClean="0"/>
              <a:t>2: </a:t>
            </a:r>
            <a:r>
              <a:rPr lang="de-DE" dirty="0"/>
              <a:t>CINDI </a:t>
            </a:r>
            <a:r>
              <a:rPr lang="de-DE" dirty="0" err="1"/>
              <a:t>survey</a:t>
            </a:r>
            <a:endParaRPr lang="de-DE" dirty="0"/>
          </a:p>
        </p:txBody>
      </p:sp>
      <p:sp>
        <p:nvSpPr>
          <p:cNvPr id="4" name="Datumsplatzhalter 3"/>
          <p:cNvSpPr>
            <a:spLocks noGrp="1"/>
          </p:cNvSpPr>
          <p:nvPr>
            <p:ph type="dt" sz="half" idx="10"/>
          </p:nvPr>
        </p:nvSpPr>
        <p:spPr/>
        <p:txBody>
          <a:bodyPr/>
          <a:lstStyle/>
          <a:p>
            <a:pPr>
              <a:defRPr/>
            </a:pPr>
            <a:fld id="{EAA2D832-3B48-4D01-95C0-6A0774A61C3F}" type="datetime1">
              <a:rPr lang="de-AT" smtClean="0"/>
              <a:pPr>
                <a:defRPr/>
              </a:pPr>
              <a:t>18.06.2021</a:t>
            </a:fld>
            <a:endParaRPr lang="de-DE" altLang="en-US"/>
          </a:p>
        </p:txBody>
      </p:sp>
      <p:sp>
        <p:nvSpPr>
          <p:cNvPr id="5" name="Fußzeilenplatzhalter 4"/>
          <p:cNvSpPr>
            <a:spLocks noGrp="1"/>
          </p:cNvSpPr>
          <p:nvPr>
            <p:ph type="ftr" sz="quarter" idx="11"/>
          </p:nvPr>
        </p:nvSpPr>
        <p:spPr/>
        <p:txBody>
          <a:bodyPr/>
          <a:lstStyle/>
          <a:p>
            <a:pPr>
              <a:defRPr/>
            </a:pPr>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pPr>
              <a:defRPr/>
            </a:pPr>
            <a:r>
              <a:rPr lang="de-DE" altLang="en-US" smtClean="0"/>
              <a:t>Seite </a:t>
            </a:r>
            <a:fld id="{095E49F2-D774-4A9B-A1AC-DCD01D25A488}" type="slidenum">
              <a:rPr lang="de-DE" altLang="en-US" smtClean="0"/>
              <a:pPr>
                <a:defRPr/>
              </a:pPr>
              <a:t>75</a:t>
            </a:fld>
            <a:endParaRPr lang="de-DE" altLang="en-US"/>
          </a:p>
        </p:txBody>
      </p:sp>
      <p:pic>
        <p:nvPicPr>
          <p:cNvPr id="7" name="Grafik 6"/>
          <p:cNvPicPr>
            <a:picLocks noChangeAspect="1"/>
          </p:cNvPicPr>
          <p:nvPr/>
        </p:nvPicPr>
        <p:blipFill>
          <a:blip r:embed="rId2"/>
          <a:stretch>
            <a:fillRect/>
          </a:stretch>
        </p:blipFill>
        <p:spPr>
          <a:xfrm>
            <a:off x="756471" y="1484784"/>
            <a:ext cx="3239466" cy="4889644"/>
          </a:xfrm>
          <a:prstGeom prst="rect">
            <a:avLst/>
          </a:prstGeom>
        </p:spPr>
      </p:pic>
      <p:pic>
        <p:nvPicPr>
          <p:cNvPr id="8" name="Grafik 7"/>
          <p:cNvPicPr>
            <a:picLocks noChangeAspect="1"/>
          </p:cNvPicPr>
          <p:nvPr/>
        </p:nvPicPr>
        <p:blipFill>
          <a:blip r:embed="rId3"/>
          <a:stretch>
            <a:fillRect/>
          </a:stretch>
        </p:blipFill>
        <p:spPr>
          <a:xfrm>
            <a:off x="4572000" y="1473139"/>
            <a:ext cx="3312368" cy="4912934"/>
          </a:xfrm>
          <a:prstGeom prst="rect">
            <a:avLst/>
          </a:prstGeom>
        </p:spPr>
      </p:pic>
    </p:spTree>
    <p:extLst>
      <p:ext uri="{BB962C8B-B14F-4D97-AF65-F5344CB8AC3E}">
        <p14:creationId xmlns:p14="http://schemas.microsoft.com/office/powerpoint/2010/main" val="40461854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Case </a:t>
            </a:r>
            <a:r>
              <a:rPr lang="de-DE" dirty="0" err="1"/>
              <a:t>study</a:t>
            </a:r>
            <a:r>
              <a:rPr lang="de-DE" dirty="0"/>
              <a:t> </a:t>
            </a:r>
            <a:r>
              <a:rPr lang="de-DE" dirty="0" smtClean="0"/>
              <a:t>2: </a:t>
            </a:r>
            <a:r>
              <a:rPr lang="de-DE" dirty="0"/>
              <a:t>CINDI </a:t>
            </a:r>
            <a:r>
              <a:rPr lang="de-DE" dirty="0" err="1"/>
              <a:t>survey</a:t>
            </a:r>
            <a:endParaRPr lang="de-DE" dirty="0"/>
          </a:p>
        </p:txBody>
      </p:sp>
      <p:pic>
        <p:nvPicPr>
          <p:cNvPr id="8" name="Inhaltsplatzhalter 7"/>
          <p:cNvPicPr>
            <a:picLocks noGrp="1" noChangeAspect="1"/>
          </p:cNvPicPr>
          <p:nvPr>
            <p:ph idx="1"/>
          </p:nvPr>
        </p:nvPicPr>
        <p:blipFill>
          <a:blip r:embed="rId2"/>
          <a:stretch>
            <a:fillRect/>
          </a:stretch>
        </p:blipFill>
        <p:spPr>
          <a:xfrm>
            <a:off x="2840748" y="1556792"/>
            <a:ext cx="3462504" cy="4757738"/>
          </a:xfrm>
          <a:prstGeom prst="rect">
            <a:avLst/>
          </a:prstGeom>
        </p:spPr>
      </p:pic>
      <p:sp>
        <p:nvSpPr>
          <p:cNvPr id="4" name="Datumsplatzhalter 3"/>
          <p:cNvSpPr>
            <a:spLocks noGrp="1"/>
          </p:cNvSpPr>
          <p:nvPr>
            <p:ph type="dt" sz="half" idx="10"/>
          </p:nvPr>
        </p:nvSpPr>
        <p:spPr/>
        <p:txBody>
          <a:bodyPr/>
          <a:lstStyle/>
          <a:p>
            <a:pPr>
              <a:defRPr/>
            </a:pPr>
            <a:fld id="{EAA2D832-3B48-4D01-95C0-6A0774A61C3F}" type="datetime1">
              <a:rPr lang="de-AT" smtClean="0"/>
              <a:pPr>
                <a:defRPr/>
              </a:pPr>
              <a:t>18.06.2021</a:t>
            </a:fld>
            <a:endParaRPr lang="de-DE" altLang="en-US"/>
          </a:p>
        </p:txBody>
      </p:sp>
      <p:sp>
        <p:nvSpPr>
          <p:cNvPr id="5" name="Fußzeilenplatzhalter 4"/>
          <p:cNvSpPr>
            <a:spLocks noGrp="1"/>
          </p:cNvSpPr>
          <p:nvPr>
            <p:ph type="ftr" sz="quarter" idx="11"/>
          </p:nvPr>
        </p:nvSpPr>
        <p:spPr/>
        <p:txBody>
          <a:bodyPr/>
          <a:lstStyle/>
          <a:p>
            <a:pPr>
              <a:defRPr/>
            </a:pPr>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pPr>
              <a:defRPr/>
            </a:pPr>
            <a:r>
              <a:rPr lang="de-DE" altLang="en-US" smtClean="0"/>
              <a:t>Seite </a:t>
            </a:r>
            <a:fld id="{095E49F2-D774-4A9B-A1AC-DCD01D25A488}" type="slidenum">
              <a:rPr lang="de-DE" altLang="en-US" smtClean="0"/>
              <a:pPr>
                <a:defRPr/>
              </a:pPr>
              <a:t>76</a:t>
            </a:fld>
            <a:endParaRPr lang="de-DE" altLang="en-US"/>
          </a:p>
        </p:txBody>
      </p:sp>
    </p:spTree>
    <p:extLst>
      <p:ext uri="{BB962C8B-B14F-4D97-AF65-F5344CB8AC3E}">
        <p14:creationId xmlns:p14="http://schemas.microsoft.com/office/powerpoint/2010/main" val="14145464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Case </a:t>
            </a:r>
            <a:r>
              <a:rPr lang="de-DE" dirty="0" smtClean="0"/>
              <a:t>Study </a:t>
            </a:r>
            <a:r>
              <a:rPr lang="de-DE" dirty="0"/>
              <a:t>2: CINDI </a:t>
            </a:r>
            <a:r>
              <a:rPr lang="de-DE" dirty="0" err="1"/>
              <a:t>survey</a:t>
            </a:r>
            <a:endParaRPr lang="de-DE" dirty="0"/>
          </a:p>
        </p:txBody>
      </p:sp>
      <p:sp>
        <p:nvSpPr>
          <p:cNvPr id="3" name="Inhaltsplatzhalter 2"/>
          <p:cNvSpPr>
            <a:spLocks noGrp="1"/>
          </p:cNvSpPr>
          <p:nvPr>
            <p:ph idx="1"/>
          </p:nvPr>
        </p:nvSpPr>
        <p:spPr/>
        <p:txBody>
          <a:bodyPr/>
          <a:lstStyle/>
          <a:p>
            <a:r>
              <a:rPr lang="de-DE" dirty="0" smtClean="0"/>
              <a:t>Fragebogen in SPSS codieren (Variablennamen, Labels, etc.)</a:t>
            </a:r>
          </a:p>
          <a:p>
            <a:r>
              <a:rPr lang="de-DE" dirty="0" smtClean="0"/>
              <a:t>Dateneingabe</a:t>
            </a:r>
          </a:p>
          <a:p>
            <a:r>
              <a:rPr lang="de-DE" dirty="0" smtClean="0"/>
              <a:t>Plausibilitätskontrollen</a:t>
            </a:r>
          </a:p>
          <a:p>
            <a:r>
              <a:rPr lang="de-DE" dirty="0" smtClean="0"/>
              <a:t>Deskriptive Auswertungen</a:t>
            </a:r>
          </a:p>
          <a:p>
            <a:r>
              <a:rPr lang="de-DE" dirty="0" smtClean="0"/>
              <a:t>Mehrfachantworten</a:t>
            </a:r>
          </a:p>
          <a:p>
            <a:r>
              <a:rPr lang="de-DE" dirty="0" smtClean="0"/>
              <a:t>Kreuztabellen</a:t>
            </a:r>
          </a:p>
          <a:p>
            <a:r>
              <a:rPr lang="de-DE" dirty="0" smtClean="0"/>
              <a:t>Signifikanztests</a:t>
            </a:r>
          </a:p>
          <a:p>
            <a:endParaRPr lang="de-DE" dirty="0" smtClean="0"/>
          </a:p>
          <a:p>
            <a:endParaRPr lang="de-DE" dirty="0" smtClean="0"/>
          </a:p>
          <a:p>
            <a:endParaRPr lang="de-DE" dirty="0"/>
          </a:p>
        </p:txBody>
      </p:sp>
      <p:sp>
        <p:nvSpPr>
          <p:cNvPr id="4" name="Datumsplatzhalter 3"/>
          <p:cNvSpPr>
            <a:spLocks noGrp="1"/>
          </p:cNvSpPr>
          <p:nvPr>
            <p:ph type="dt" sz="half" idx="10"/>
          </p:nvPr>
        </p:nvSpPr>
        <p:spPr/>
        <p:txBody>
          <a:bodyPr/>
          <a:lstStyle/>
          <a:p>
            <a:pPr>
              <a:defRPr/>
            </a:pPr>
            <a:fld id="{EAA2D832-3B48-4D01-95C0-6A0774A61C3F}" type="datetime1">
              <a:rPr lang="de-AT" smtClean="0"/>
              <a:pPr>
                <a:defRPr/>
              </a:pPr>
              <a:t>18.06.2021</a:t>
            </a:fld>
            <a:endParaRPr lang="de-DE" altLang="en-US"/>
          </a:p>
        </p:txBody>
      </p:sp>
      <p:sp>
        <p:nvSpPr>
          <p:cNvPr id="5" name="Fußzeilenplatzhalter 4"/>
          <p:cNvSpPr>
            <a:spLocks noGrp="1"/>
          </p:cNvSpPr>
          <p:nvPr>
            <p:ph type="ftr" sz="quarter" idx="11"/>
          </p:nvPr>
        </p:nvSpPr>
        <p:spPr/>
        <p:txBody>
          <a:bodyPr/>
          <a:lstStyle/>
          <a:p>
            <a:pPr>
              <a:defRPr/>
            </a:pPr>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pPr>
              <a:defRPr/>
            </a:pPr>
            <a:r>
              <a:rPr lang="de-DE" altLang="en-US" smtClean="0"/>
              <a:t>Seite </a:t>
            </a:r>
            <a:fld id="{095E49F2-D774-4A9B-A1AC-DCD01D25A488}" type="slidenum">
              <a:rPr lang="de-DE" altLang="en-US" smtClean="0"/>
              <a:pPr>
                <a:defRPr/>
              </a:pPr>
              <a:t>77</a:t>
            </a:fld>
            <a:endParaRPr lang="de-DE" altLang="en-US"/>
          </a:p>
        </p:txBody>
      </p:sp>
    </p:spTree>
    <p:extLst>
      <p:ext uri="{BB962C8B-B14F-4D97-AF65-F5344CB8AC3E}">
        <p14:creationId xmlns:p14="http://schemas.microsoft.com/office/powerpoint/2010/main" val="34320711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err="1" smtClean="0"/>
              <a:t>Inferenzstatistik</a:t>
            </a:r>
            <a:r>
              <a:rPr lang="de-DE" dirty="0" smtClean="0"/>
              <a:t> III: Zusammenhänge, Korrelations- und Regressionsanalysen</a:t>
            </a:r>
            <a:br>
              <a:rPr lang="de-DE" dirty="0" smtClean="0"/>
            </a:br>
            <a:endParaRPr lang="en-US" dirty="0"/>
          </a:p>
        </p:txBody>
      </p:sp>
      <p:sp>
        <p:nvSpPr>
          <p:cNvPr id="4" name="Datumsplatzhalter 3"/>
          <p:cNvSpPr>
            <a:spLocks noGrp="1"/>
          </p:cNvSpPr>
          <p:nvPr>
            <p:ph type="dt" sz="half" idx="10"/>
          </p:nvPr>
        </p:nvSpPr>
        <p:spPr/>
        <p:txBody>
          <a:bodyPr/>
          <a:lstStyle/>
          <a:p>
            <a:fld id="{335709A6-909D-495A-9B35-279585DEA4C9}" type="datetime1">
              <a:rPr lang="de-AT" smtClean="0"/>
              <a:pPr/>
              <a:t>18.06.2021</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78</a:t>
            </a:fld>
            <a:endParaRPr lang="de-DE" altLang="en-US"/>
          </a:p>
        </p:txBody>
      </p:sp>
      <p:pic>
        <p:nvPicPr>
          <p:cNvPr id="692226" name="Picture 2"/>
          <p:cNvPicPr>
            <a:picLocks noChangeAspect="1" noChangeArrowheads="1"/>
          </p:cNvPicPr>
          <p:nvPr/>
        </p:nvPicPr>
        <p:blipFill>
          <a:blip r:embed="rId2" cstate="print"/>
          <a:srcRect/>
          <a:stretch>
            <a:fillRect/>
          </a:stretch>
        </p:blipFill>
        <p:spPr bwMode="auto">
          <a:xfrm>
            <a:off x="467544" y="1628800"/>
            <a:ext cx="7668852" cy="4248472"/>
          </a:xfrm>
          <a:prstGeom prst="rect">
            <a:avLst/>
          </a:prstGeom>
          <a:noFill/>
          <a:ln w="9525">
            <a:noFill/>
            <a:miter lim="800000"/>
            <a:headEnd/>
            <a:tailEnd/>
          </a:ln>
        </p:spPr>
      </p:pic>
    </p:spTree>
    <p:extLst>
      <p:ext uri="{BB962C8B-B14F-4D97-AF65-F5344CB8AC3E}">
        <p14:creationId xmlns:p14="http://schemas.microsoft.com/office/powerpoint/2010/main" val="4293487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err="1" smtClean="0"/>
              <a:t>Inferenzstatistik</a:t>
            </a:r>
            <a:r>
              <a:rPr lang="de-DE" dirty="0" smtClean="0"/>
              <a:t> III: Zusammenhänge, Korrelations- und Regressionsanalysen</a:t>
            </a:r>
            <a:br>
              <a:rPr lang="de-DE" dirty="0" smtClean="0"/>
            </a:br>
            <a:endParaRPr lang="en-US" dirty="0"/>
          </a:p>
        </p:txBody>
      </p:sp>
      <p:sp>
        <p:nvSpPr>
          <p:cNvPr id="4" name="Datumsplatzhalter 3"/>
          <p:cNvSpPr>
            <a:spLocks noGrp="1"/>
          </p:cNvSpPr>
          <p:nvPr>
            <p:ph type="dt" sz="half" idx="10"/>
          </p:nvPr>
        </p:nvSpPr>
        <p:spPr/>
        <p:txBody>
          <a:bodyPr/>
          <a:lstStyle/>
          <a:p>
            <a:fld id="{335709A6-909D-495A-9B35-279585DEA4C9}" type="datetime1">
              <a:rPr lang="de-AT" smtClean="0"/>
              <a:pPr/>
              <a:t>18.06.2021</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79</a:t>
            </a:fld>
            <a:endParaRPr lang="de-DE" altLang="en-US"/>
          </a:p>
        </p:txBody>
      </p:sp>
      <p:pic>
        <p:nvPicPr>
          <p:cNvPr id="486403" name="Picture 3"/>
          <p:cNvPicPr>
            <a:picLocks noChangeAspect="1" noChangeArrowheads="1"/>
          </p:cNvPicPr>
          <p:nvPr/>
        </p:nvPicPr>
        <p:blipFill>
          <a:blip r:embed="rId2" cstate="print"/>
          <a:srcRect/>
          <a:stretch>
            <a:fillRect/>
          </a:stretch>
        </p:blipFill>
        <p:spPr bwMode="auto">
          <a:xfrm>
            <a:off x="1142976" y="1714488"/>
            <a:ext cx="6445250" cy="3962400"/>
          </a:xfrm>
          <a:prstGeom prst="rect">
            <a:avLst/>
          </a:prstGeom>
          <a:noFill/>
          <a:ln w="9525">
            <a:noFill/>
            <a:miter lim="800000"/>
            <a:headEnd/>
            <a:tailEnd/>
          </a:ln>
        </p:spPr>
      </p:pic>
    </p:spTree>
    <p:extLst>
      <p:ext uri="{BB962C8B-B14F-4D97-AF65-F5344CB8AC3E}">
        <p14:creationId xmlns:p14="http://schemas.microsoft.com/office/powerpoint/2010/main" val="917898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ChangeArrowheads="1"/>
          </p:cNvSpPr>
          <p:nvPr>
            <p:ph type="title"/>
          </p:nvPr>
        </p:nvSpPr>
        <p:spPr>
          <a:noFill/>
          <a:ln/>
        </p:spPr>
        <p:txBody>
          <a:bodyPr/>
          <a:lstStyle/>
          <a:p>
            <a:r>
              <a:rPr lang="de-DE" dirty="0" smtClean="0"/>
              <a:t>Literaturhinweise</a:t>
            </a:r>
            <a:endParaRPr lang="de-DE" dirty="0"/>
          </a:p>
        </p:txBody>
      </p:sp>
      <p:sp>
        <p:nvSpPr>
          <p:cNvPr id="4" name="Datumsplatzhalter 3"/>
          <p:cNvSpPr>
            <a:spLocks noGrp="1"/>
          </p:cNvSpPr>
          <p:nvPr>
            <p:ph type="dt" sz="half" idx="10"/>
          </p:nvPr>
        </p:nvSpPr>
        <p:spPr/>
        <p:txBody>
          <a:bodyPr/>
          <a:lstStyle/>
          <a:p>
            <a:fld id="{D66809A5-EA7B-4E0D-A7FE-AC0A8569222A}" type="datetime1">
              <a:rPr lang="de-AT" smtClean="0"/>
              <a:pPr/>
              <a:t>18.06.2021</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43F64F4F-A0C7-4089-904F-ABF8F45E77EC}" type="slidenum">
              <a:rPr lang="de-DE" altLang="en-US"/>
              <a:pPr/>
              <a:t>8</a:t>
            </a:fld>
            <a:endParaRPr lang="de-DE" altLang="en-US"/>
          </a:p>
        </p:txBody>
      </p:sp>
      <p:pic>
        <p:nvPicPr>
          <p:cNvPr id="738306" name="Picture 2" descr="Frontcover"/>
          <p:cNvPicPr>
            <a:picLocks noChangeAspect="1" noChangeArrowheads="1"/>
          </p:cNvPicPr>
          <p:nvPr/>
        </p:nvPicPr>
        <p:blipFill>
          <a:blip r:embed="rId3" cstate="print"/>
          <a:srcRect/>
          <a:stretch>
            <a:fillRect/>
          </a:stretch>
        </p:blipFill>
        <p:spPr bwMode="auto">
          <a:xfrm>
            <a:off x="3419872" y="3429000"/>
            <a:ext cx="1219200" cy="1847851"/>
          </a:xfrm>
          <a:prstGeom prst="rect">
            <a:avLst/>
          </a:prstGeom>
          <a:noFill/>
        </p:spPr>
      </p:pic>
      <p:pic>
        <p:nvPicPr>
          <p:cNvPr id="738308" name="Picture 4" descr="Frontcover"/>
          <p:cNvPicPr>
            <a:picLocks noChangeAspect="1" noChangeArrowheads="1"/>
          </p:cNvPicPr>
          <p:nvPr/>
        </p:nvPicPr>
        <p:blipFill>
          <a:blip r:embed="rId4" cstate="print"/>
          <a:srcRect/>
          <a:stretch>
            <a:fillRect/>
          </a:stretch>
        </p:blipFill>
        <p:spPr bwMode="auto">
          <a:xfrm>
            <a:off x="4139952" y="1656465"/>
            <a:ext cx="1105926" cy="1676170"/>
          </a:xfrm>
          <a:prstGeom prst="rect">
            <a:avLst/>
          </a:prstGeom>
          <a:noFill/>
        </p:spPr>
      </p:pic>
      <p:sp>
        <p:nvSpPr>
          <p:cNvPr id="2" name="Inhaltsplatzhalter 1"/>
          <p:cNvSpPr>
            <a:spLocks noGrp="1"/>
          </p:cNvSpPr>
          <p:nvPr>
            <p:ph idx="1"/>
          </p:nvPr>
        </p:nvSpPr>
        <p:spPr>
          <a:xfrm>
            <a:off x="313184" y="1700808"/>
            <a:ext cx="8229600" cy="4757758"/>
          </a:xfrm>
        </p:spPr>
        <p:txBody>
          <a:bodyPr/>
          <a:lstStyle/>
          <a:p>
            <a:r>
              <a:rPr lang="de-DE" dirty="0" smtClean="0"/>
              <a:t>Grundlagenwissenschaft</a:t>
            </a:r>
          </a:p>
          <a:p>
            <a:endParaRPr lang="de-DE" dirty="0"/>
          </a:p>
          <a:p>
            <a:endParaRPr lang="de-DE" dirty="0" smtClean="0"/>
          </a:p>
          <a:p>
            <a:endParaRPr lang="de-DE" dirty="0" smtClean="0"/>
          </a:p>
          <a:p>
            <a:r>
              <a:rPr lang="de-DE" dirty="0" smtClean="0"/>
              <a:t>Klinische Forschung</a:t>
            </a:r>
          </a:p>
          <a:p>
            <a:endParaRPr lang="de-DE" dirty="0" smtClean="0"/>
          </a:p>
          <a:p>
            <a:endParaRPr lang="de-DE" dirty="0"/>
          </a:p>
          <a:p>
            <a:endParaRPr lang="de-DE" dirty="0" smtClean="0"/>
          </a:p>
          <a:p>
            <a:r>
              <a:rPr lang="de-DE" dirty="0" smtClean="0"/>
              <a:t>Epidemiologische Forschung</a:t>
            </a:r>
          </a:p>
          <a:p>
            <a:pPr marL="0" indent="0">
              <a:buNone/>
            </a:pPr>
            <a:endParaRPr lang="de-DE" dirty="0"/>
          </a:p>
        </p:txBody>
      </p:sp>
      <p:pic>
        <p:nvPicPr>
          <p:cNvPr id="1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4168" y="4809664"/>
            <a:ext cx="1043560" cy="1467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80112" y="2508219"/>
            <a:ext cx="1025836" cy="1529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88024" y="4806415"/>
            <a:ext cx="1024613" cy="1471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51970" name="Picture 2" descr="http://ecx.images-amazon.com/images/I/41K4ANEQUsL._SX366_BO1,204,203,200_.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47553" y="1656465"/>
            <a:ext cx="1312879" cy="1780236"/>
          </a:xfrm>
          <a:prstGeom prst="rect">
            <a:avLst/>
          </a:prstGeom>
          <a:noFill/>
          <a:extLst>
            <a:ext uri="{909E8E84-426E-40DD-AFC4-6F175D3DCCD1}">
              <a14:hiddenFill xmlns:a14="http://schemas.microsoft.com/office/drawing/2010/main">
                <a:solidFill>
                  <a:srgbClr val="FFFFFF"/>
                </a:solidFill>
              </a14:hiddenFill>
            </a:ext>
          </a:extLst>
        </p:spPr>
      </p:pic>
      <p:pic>
        <p:nvPicPr>
          <p:cNvPr id="713730" name="Picture 2" descr="https://images-na.ssl-images-amazon.com/images/I/51b-YX%2ByKjL._SX364_BO1,204,203,200_.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80312" y="3906091"/>
            <a:ext cx="1320715" cy="1800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90202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Correlation</a:t>
            </a:r>
            <a:endParaRPr lang="de-DE" dirty="0"/>
          </a:p>
        </p:txBody>
      </p:sp>
      <p:sp>
        <p:nvSpPr>
          <p:cNvPr id="3" name="Inhaltsplatzhalter 2"/>
          <p:cNvSpPr>
            <a:spLocks noGrp="1"/>
          </p:cNvSpPr>
          <p:nvPr>
            <p:ph idx="1"/>
          </p:nvPr>
        </p:nvSpPr>
        <p:spPr/>
        <p:txBody>
          <a:bodyPr/>
          <a:lstStyle/>
          <a:p>
            <a:r>
              <a:rPr lang="en-GB" dirty="0"/>
              <a:t>Measuring Relationships</a:t>
            </a:r>
          </a:p>
          <a:p>
            <a:pPr lvl="1"/>
            <a:r>
              <a:rPr lang="en-GB" dirty="0"/>
              <a:t>Scatterplots</a:t>
            </a:r>
          </a:p>
          <a:p>
            <a:pPr lvl="1"/>
            <a:r>
              <a:rPr lang="en-GB" dirty="0"/>
              <a:t>Covariance</a:t>
            </a:r>
          </a:p>
          <a:p>
            <a:pPr lvl="1"/>
            <a:r>
              <a:rPr lang="en-GB" dirty="0"/>
              <a:t>Pearson’s Correlation Coefficient</a:t>
            </a:r>
          </a:p>
          <a:p>
            <a:r>
              <a:rPr lang="en-GB" dirty="0"/>
              <a:t>Nonparametric measures</a:t>
            </a:r>
          </a:p>
          <a:p>
            <a:pPr lvl="1"/>
            <a:r>
              <a:rPr lang="en-GB" dirty="0"/>
              <a:t>Spearman’s Rho</a:t>
            </a:r>
          </a:p>
          <a:p>
            <a:pPr lvl="1"/>
            <a:r>
              <a:rPr lang="en-GB" dirty="0"/>
              <a:t>Kendall’s Tau</a:t>
            </a:r>
          </a:p>
          <a:p>
            <a:r>
              <a:rPr lang="en-GB" dirty="0"/>
              <a:t>Interpreting Correlations</a:t>
            </a:r>
          </a:p>
          <a:p>
            <a:pPr lvl="1"/>
            <a:r>
              <a:rPr lang="en-GB" dirty="0" smtClean="0"/>
              <a:t>Causality</a:t>
            </a:r>
            <a:endParaRPr lang="en-GB"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80</a:t>
            </a:fld>
            <a:endParaRPr lang="de-DE" altLang="en-US"/>
          </a:p>
        </p:txBody>
      </p:sp>
    </p:spTree>
    <p:extLst>
      <p:ext uri="{BB962C8B-B14F-4D97-AF65-F5344CB8AC3E}">
        <p14:creationId xmlns:p14="http://schemas.microsoft.com/office/powerpoint/2010/main" val="26533623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What is a Correlation?</a:t>
            </a:r>
            <a:endParaRPr lang="de-DE" dirty="0"/>
          </a:p>
        </p:txBody>
      </p:sp>
      <p:sp>
        <p:nvSpPr>
          <p:cNvPr id="3" name="Inhaltsplatzhalter 2"/>
          <p:cNvSpPr>
            <a:spLocks noGrp="1"/>
          </p:cNvSpPr>
          <p:nvPr>
            <p:ph idx="1"/>
          </p:nvPr>
        </p:nvSpPr>
        <p:spPr>
          <a:xfrm>
            <a:off x="457200" y="1600200"/>
            <a:ext cx="8229600" cy="4349080"/>
          </a:xfrm>
        </p:spPr>
        <p:txBody>
          <a:bodyPr>
            <a:noAutofit/>
          </a:bodyPr>
          <a:lstStyle/>
          <a:p>
            <a:r>
              <a:rPr lang="en-US" sz="2200" dirty="0"/>
              <a:t>In statistics, </a:t>
            </a:r>
            <a:r>
              <a:rPr lang="en-US" sz="2200" b="1" dirty="0"/>
              <a:t>dependence</a:t>
            </a:r>
            <a:r>
              <a:rPr lang="en-US" sz="2200" dirty="0"/>
              <a:t> or </a:t>
            </a:r>
            <a:r>
              <a:rPr lang="en-US" sz="2200" b="1" dirty="0"/>
              <a:t>association</a:t>
            </a:r>
            <a:r>
              <a:rPr lang="en-US" sz="2200" dirty="0"/>
              <a:t> is any statistical relationship, whether causal or not, between two random variables or bivariate data</a:t>
            </a:r>
            <a:r>
              <a:rPr lang="en-US" sz="2200" dirty="0" smtClean="0"/>
              <a:t>.</a:t>
            </a:r>
          </a:p>
          <a:p>
            <a:pPr lvl="1"/>
            <a:r>
              <a:rPr lang="en-US" sz="1800" dirty="0" smtClean="0"/>
              <a:t>This means that the marginal distribution of a random variable A is different from the distribution of A knowing B</a:t>
            </a:r>
          </a:p>
          <a:p>
            <a:r>
              <a:rPr lang="en-GB" sz="2200" b="1" dirty="0" smtClean="0"/>
              <a:t>Correlation</a:t>
            </a:r>
            <a:r>
              <a:rPr lang="en-GB" sz="2200" dirty="0" smtClean="0"/>
              <a:t> </a:t>
            </a:r>
            <a:r>
              <a:rPr lang="en-GB" sz="2200" dirty="0"/>
              <a:t>is a way of measuring the </a:t>
            </a:r>
            <a:r>
              <a:rPr lang="en-GB" sz="2200" dirty="0" smtClean="0"/>
              <a:t>relationship between two metric or ordinal variables</a:t>
            </a:r>
          </a:p>
          <a:p>
            <a:r>
              <a:rPr lang="en-GB" sz="2200" dirty="0" smtClean="0"/>
              <a:t>Correlation is a measure of association</a:t>
            </a:r>
            <a:endParaRPr lang="en-US" sz="2200" dirty="0" smtClean="0"/>
          </a:p>
          <a:p>
            <a:r>
              <a:rPr lang="en-US" sz="2200" dirty="0" smtClean="0"/>
              <a:t>In </a:t>
            </a:r>
            <a:r>
              <a:rPr lang="en-US" sz="2200" b="1" dirty="0"/>
              <a:t>common usage</a:t>
            </a:r>
            <a:r>
              <a:rPr lang="en-US" sz="2200" dirty="0"/>
              <a:t>, it most often refers to the extent to which two variables have a </a:t>
            </a:r>
            <a:r>
              <a:rPr lang="en-US" sz="2200" b="1" dirty="0"/>
              <a:t>linear relationship</a:t>
            </a:r>
            <a:r>
              <a:rPr lang="en-US" sz="2200" dirty="0"/>
              <a:t> with each </a:t>
            </a:r>
            <a:r>
              <a:rPr lang="en-US" sz="2200" dirty="0" smtClean="0"/>
              <a:t>other</a:t>
            </a:r>
          </a:p>
          <a:p>
            <a:r>
              <a:rPr lang="en-US" sz="2200" dirty="0" smtClean="0"/>
              <a:t>(Linear) correlation =&gt; Dependence</a:t>
            </a:r>
          </a:p>
          <a:p>
            <a:r>
              <a:rPr lang="en-US" sz="2200" dirty="0" smtClean="0"/>
              <a:t>But: Dependence ≠&gt; (Linear) correlation</a:t>
            </a:r>
            <a:endParaRPr lang="de-DE" sz="2200"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81</a:t>
            </a:fld>
            <a:endParaRPr lang="de-DE" altLang="en-US"/>
          </a:p>
        </p:txBody>
      </p:sp>
    </p:spTree>
    <p:extLst>
      <p:ext uri="{BB962C8B-B14F-4D97-AF65-F5344CB8AC3E}">
        <p14:creationId xmlns:p14="http://schemas.microsoft.com/office/powerpoint/2010/main" val="15099944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Very</a:t>
            </a:r>
            <a:r>
              <a:rPr lang="de-DE" dirty="0" smtClean="0"/>
              <a:t> </a:t>
            </a:r>
            <a:r>
              <a:rPr lang="de-DE" dirty="0" err="1" smtClean="0"/>
              <a:t>small</a:t>
            </a:r>
            <a:r>
              <a:rPr lang="de-DE" dirty="0" smtClean="0"/>
              <a:t> </a:t>
            </a:r>
            <a:r>
              <a:rPr lang="de-DE" dirty="0" err="1" smtClean="0"/>
              <a:t>relationship</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82</a:t>
            </a:fld>
            <a:endParaRPr lang="de-DE" altLang="en-US"/>
          </a:p>
        </p:txBody>
      </p:sp>
      <p:graphicFrame>
        <p:nvGraphicFramePr>
          <p:cNvPr id="7" name="Objekt 6" descr="dimmu borgir faded"/>
          <p:cNvGraphicFramePr>
            <a:graphicFrameLocks noChangeAspect="1"/>
          </p:cNvGraphicFramePr>
          <p:nvPr>
            <p:extLst>
              <p:ext uri="{D42A27DB-BD31-4B8C-83A1-F6EECF244321}">
                <p14:modId xmlns:p14="http://schemas.microsoft.com/office/powerpoint/2010/main" val="311265699"/>
              </p:ext>
            </p:extLst>
          </p:nvPr>
        </p:nvGraphicFramePr>
        <p:xfrm>
          <a:off x="1259632" y="1519369"/>
          <a:ext cx="6532637" cy="4861959"/>
        </p:xfrm>
        <a:graphic>
          <a:graphicData uri="http://schemas.openxmlformats.org/presentationml/2006/ole">
            <mc:AlternateContent xmlns:mc="http://schemas.openxmlformats.org/markup-compatibility/2006">
              <mc:Choice xmlns:v="urn:schemas-microsoft-com:vml" Requires="v">
                <p:oleObj spid="_x0000_s712737" name="SPW 6.0 Graph" r:id="rId3" imgW="4871923" imgH="3625596" progId="">
                  <p:embed/>
                </p:oleObj>
              </mc:Choice>
              <mc:Fallback>
                <p:oleObj name="SPW 6.0 Graph" r:id="rId3" imgW="4871923" imgH="3625596"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1519369"/>
                        <a:ext cx="6532637" cy="4861959"/>
                      </a:xfrm>
                      <a:prstGeom prst="rect">
                        <a:avLst/>
                      </a:prstGeom>
                      <a:solidFill>
                        <a:srgbClr val="000080"/>
                      </a:solidFill>
                      <a:effectLst>
                        <a:outerShdw dist="107763" dir="2700000" algn="ctr" rotWithShape="0">
                          <a:schemeClr val="tx1">
                            <a:alpha val="74997"/>
                          </a:schemeClr>
                        </a:outerShdw>
                      </a:effectLst>
                    </p:spPr>
                  </p:pic>
                </p:oleObj>
              </mc:Fallback>
            </mc:AlternateContent>
          </a:graphicData>
        </a:graphic>
      </p:graphicFrame>
    </p:spTree>
    <p:extLst>
      <p:ext uri="{BB962C8B-B14F-4D97-AF65-F5344CB8AC3E}">
        <p14:creationId xmlns:p14="http://schemas.microsoft.com/office/powerpoint/2010/main" val="244876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Positive </a:t>
            </a:r>
            <a:r>
              <a:rPr lang="de-DE" dirty="0" err="1" smtClean="0"/>
              <a:t>relationship</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83</a:t>
            </a:fld>
            <a:endParaRPr lang="de-DE" altLang="en-US"/>
          </a:p>
        </p:txBody>
      </p:sp>
      <p:graphicFrame>
        <p:nvGraphicFramePr>
          <p:cNvPr id="3" name="Objekt 2" descr="dimmu borgir faded"/>
          <p:cNvGraphicFramePr>
            <a:graphicFrameLocks noChangeAspect="1"/>
          </p:cNvGraphicFramePr>
          <p:nvPr>
            <p:extLst>
              <p:ext uri="{D42A27DB-BD31-4B8C-83A1-F6EECF244321}">
                <p14:modId xmlns:p14="http://schemas.microsoft.com/office/powerpoint/2010/main" val="1823033955"/>
              </p:ext>
            </p:extLst>
          </p:nvPr>
        </p:nvGraphicFramePr>
        <p:xfrm>
          <a:off x="899592" y="1487746"/>
          <a:ext cx="7191859" cy="4749566"/>
        </p:xfrm>
        <a:graphic>
          <a:graphicData uri="http://schemas.openxmlformats.org/presentationml/2006/ole">
            <mc:AlternateContent xmlns:mc="http://schemas.openxmlformats.org/markup-compatibility/2006">
              <mc:Choice xmlns:v="urn:schemas-microsoft-com:vml" Requires="v">
                <p:oleObj spid="_x0000_s713761" name="SPW 6.0 Graph" r:id="rId3" imgW="4808830" imgH="3176626" progId="">
                  <p:embed/>
                </p:oleObj>
              </mc:Choice>
              <mc:Fallback>
                <p:oleObj name="SPW 6.0 Graph" r:id="rId3" imgW="4808830" imgH="3176626"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1487746"/>
                        <a:ext cx="7191859" cy="4749566"/>
                      </a:xfrm>
                      <a:prstGeom prst="rect">
                        <a:avLst/>
                      </a:prstGeom>
                      <a:solidFill>
                        <a:srgbClr val="000080"/>
                      </a:solidFill>
                      <a:effectLst>
                        <a:outerShdw dist="71842" dir="2700000" algn="ctr" rotWithShape="0">
                          <a:schemeClr val="tx1">
                            <a:alpha val="74997"/>
                          </a:schemeClr>
                        </a:outerShdw>
                      </a:effectLst>
                    </p:spPr>
                  </p:pic>
                </p:oleObj>
              </mc:Fallback>
            </mc:AlternateContent>
          </a:graphicData>
        </a:graphic>
      </p:graphicFrame>
    </p:spTree>
    <p:extLst>
      <p:ext uri="{BB962C8B-B14F-4D97-AF65-F5344CB8AC3E}">
        <p14:creationId xmlns:p14="http://schemas.microsoft.com/office/powerpoint/2010/main" val="50230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Negative </a:t>
            </a:r>
            <a:r>
              <a:rPr lang="de-DE" dirty="0" err="1" smtClean="0"/>
              <a:t>relationship</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84</a:t>
            </a:fld>
            <a:endParaRPr lang="de-DE" altLang="en-US"/>
          </a:p>
        </p:txBody>
      </p:sp>
      <p:graphicFrame>
        <p:nvGraphicFramePr>
          <p:cNvPr id="3" name="Objekt 2" descr="dimmu borgir faded"/>
          <p:cNvGraphicFramePr>
            <a:graphicFrameLocks noChangeAspect="1"/>
          </p:cNvGraphicFramePr>
          <p:nvPr>
            <p:extLst>
              <p:ext uri="{D42A27DB-BD31-4B8C-83A1-F6EECF244321}">
                <p14:modId xmlns:p14="http://schemas.microsoft.com/office/powerpoint/2010/main" val="3401426791"/>
              </p:ext>
            </p:extLst>
          </p:nvPr>
        </p:nvGraphicFramePr>
        <p:xfrm>
          <a:off x="1835696" y="1500059"/>
          <a:ext cx="6104607" cy="4737253"/>
        </p:xfrm>
        <a:graphic>
          <a:graphicData uri="http://schemas.openxmlformats.org/presentationml/2006/ole">
            <mc:AlternateContent xmlns:mc="http://schemas.openxmlformats.org/markup-compatibility/2006">
              <mc:Choice xmlns:v="urn:schemas-microsoft-com:vml" Requires="v">
                <p:oleObj spid="_x0000_s714785" name="SPW 6.0 Graph" r:id="rId3" imgW="4871923" imgH="3781958" progId="">
                  <p:embed/>
                </p:oleObj>
              </mc:Choice>
              <mc:Fallback>
                <p:oleObj name="SPW 6.0 Graph" r:id="rId3" imgW="4871923" imgH="378195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696" y="1500059"/>
                        <a:ext cx="6104607" cy="4737253"/>
                      </a:xfrm>
                      <a:prstGeom prst="rect">
                        <a:avLst/>
                      </a:prstGeom>
                      <a:solidFill>
                        <a:srgbClr val="000080"/>
                      </a:solidFill>
                      <a:effectLst>
                        <a:outerShdw dist="107763" dir="2700000" algn="ctr" rotWithShape="0">
                          <a:schemeClr val="tx1">
                            <a:alpha val="74997"/>
                          </a:schemeClr>
                        </a:outerShdw>
                      </a:effectLst>
                    </p:spPr>
                  </p:pic>
                </p:oleObj>
              </mc:Fallback>
            </mc:AlternateContent>
          </a:graphicData>
        </a:graphic>
      </p:graphicFrame>
    </p:spTree>
    <p:extLst>
      <p:ext uri="{BB962C8B-B14F-4D97-AF65-F5344CB8AC3E}">
        <p14:creationId xmlns:p14="http://schemas.microsoft.com/office/powerpoint/2010/main" val="382078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a:stretch>
            <a:fillRect/>
          </a:stretch>
        </p:blipFill>
        <p:spPr bwMode="auto">
          <a:xfrm>
            <a:off x="5357486" y="3573016"/>
            <a:ext cx="3318970" cy="3024336"/>
          </a:xfrm>
          <a:prstGeom prst="rect">
            <a:avLst/>
          </a:prstGeom>
          <a:noFill/>
          <a:ln w="9525">
            <a:noFill/>
            <a:miter lim="800000"/>
            <a:headEnd/>
            <a:tailEnd/>
          </a:ln>
        </p:spPr>
      </p:pic>
      <p:sp>
        <p:nvSpPr>
          <p:cNvPr id="2" name="Titel 1"/>
          <p:cNvSpPr>
            <a:spLocks noGrp="1"/>
          </p:cNvSpPr>
          <p:nvPr>
            <p:ph type="title"/>
          </p:nvPr>
        </p:nvSpPr>
        <p:spPr/>
        <p:txBody>
          <a:bodyPr/>
          <a:lstStyle/>
          <a:p>
            <a:r>
              <a:rPr lang="en-GB" dirty="0"/>
              <a:t>Measuring </a:t>
            </a:r>
            <a:r>
              <a:rPr lang="en-GB" dirty="0" smtClean="0"/>
              <a:t>(linear) relationships</a:t>
            </a:r>
            <a:endParaRPr lang="de-DE" dirty="0"/>
          </a:p>
        </p:txBody>
      </p:sp>
      <p:sp>
        <p:nvSpPr>
          <p:cNvPr id="3" name="Inhaltsplatzhalter 2"/>
          <p:cNvSpPr>
            <a:spLocks noGrp="1"/>
          </p:cNvSpPr>
          <p:nvPr>
            <p:ph idx="1"/>
          </p:nvPr>
        </p:nvSpPr>
        <p:spPr/>
        <p:txBody>
          <a:bodyPr/>
          <a:lstStyle/>
          <a:p>
            <a:r>
              <a:rPr lang="en-GB" sz="2200" dirty="0"/>
              <a:t>We need to see whether as one variable increases, the other increases, decreases or stays the same.</a:t>
            </a:r>
          </a:p>
          <a:p>
            <a:r>
              <a:rPr lang="en-GB" sz="2200" dirty="0"/>
              <a:t>This can be done by calculating the </a:t>
            </a:r>
            <a:r>
              <a:rPr lang="en-GB" sz="2200" b="1" dirty="0" smtClean="0"/>
              <a:t>covariance</a:t>
            </a:r>
            <a:r>
              <a:rPr lang="en-GB" sz="2200" dirty="0"/>
              <a:t>.</a:t>
            </a:r>
          </a:p>
          <a:p>
            <a:pPr lvl="1"/>
            <a:r>
              <a:rPr lang="en-GB" sz="2000" dirty="0"/>
              <a:t>We look at how much each score deviates from the mean.</a:t>
            </a:r>
          </a:p>
          <a:p>
            <a:pPr lvl="1"/>
            <a:r>
              <a:rPr lang="en-GB" sz="2000" dirty="0"/>
              <a:t>If both variables deviate from the mean by the same amount, they are likely to be related</a:t>
            </a:r>
            <a:r>
              <a:rPr lang="en-GB" sz="2000" dirty="0" smtClean="0"/>
              <a:t>.</a:t>
            </a:r>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85</a:t>
            </a:fld>
            <a:endParaRPr lang="de-DE" altLang="en-US"/>
          </a:p>
        </p:txBody>
      </p:sp>
      <p:pic>
        <p:nvPicPr>
          <p:cNvPr id="7" name="Picture 1"/>
          <p:cNvPicPr>
            <a:picLocks noChangeAspect="1"/>
          </p:cNvPicPr>
          <p:nvPr/>
        </p:nvPicPr>
        <p:blipFill>
          <a:blip r:embed="rId3" cstate="print"/>
          <a:srcRect t="22344"/>
          <a:stretch>
            <a:fillRect/>
          </a:stretch>
        </p:blipFill>
        <p:spPr>
          <a:xfrm>
            <a:off x="467544" y="4653136"/>
            <a:ext cx="4898485" cy="1008112"/>
          </a:xfrm>
          <a:prstGeom prst="rect">
            <a:avLst/>
          </a:prstGeom>
        </p:spPr>
      </p:pic>
      <p:sp>
        <p:nvSpPr>
          <p:cNvPr id="10" name="Textfeld 9"/>
          <p:cNvSpPr txBox="1"/>
          <p:nvPr/>
        </p:nvSpPr>
        <p:spPr>
          <a:xfrm>
            <a:off x="971600" y="4078233"/>
            <a:ext cx="1872208" cy="430887"/>
          </a:xfrm>
          <a:prstGeom prst="rect">
            <a:avLst/>
          </a:prstGeom>
          <a:noFill/>
        </p:spPr>
        <p:txBody>
          <a:bodyPr wrap="square" rtlCol="0">
            <a:spAutoFit/>
          </a:bodyPr>
          <a:lstStyle/>
          <a:p>
            <a:pPr marL="342900" lvl="1" indent="-342900">
              <a:spcBef>
                <a:spcPct val="20000"/>
              </a:spcBef>
              <a:buFont typeface="Arial" pitchFamily="34" charset="0"/>
              <a:buChar char="•"/>
            </a:pPr>
            <a:r>
              <a:rPr lang="en-GB" sz="2200" dirty="0" smtClean="0">
                <a:latin typeface="+mn-lt"/>
              </a:rPr>
              <a:t>Example:</a:t>
            </a:r>
          </a:p>
        </p:txBody>
      </p:sp>
    </p:spTree>
    <p:extLst>
      <p:ext uri="{BB962C8B-B14F-4D97-AF65-F5344CB8AC3E}">
        <p14:creationId xmlns:p14="http://schemas.microsoft.com/office/powerpoint/2010/main" val="38220513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Covariance</a:t>
            </a:r>
            <a:endParaRPr lang="de-DE" dirty="0"/>
          </a:p>
        </p:txBody>
      </p:sp>
      <p:sp>
        <p:nvSpPr>
          <p:cNvPr id="3" name="Inhaltsplatzhalter 2"/>
          <p:cNvSpPr>
            <a:spLocks noGrp="1"/>
          </p:cNvSpPr>
          <p:nvPr>
            <p:ph idx="1"/>
          </p:nvPr>
        </p:nvSpPr>
        <p:spPr/>
        <p:txBody>
          <a:bodyPr/>
          <a:lstStyle/>
          <a:p>
            <a:r>
              <a:rPr lang="en-GB" dirty="0"/>
              <a:t>The </a:t>
            </a:r>
            <a:r>
              <a:rPr lang="en-GB" b="1" dirty="0"/>
              <a:t>variance</a:t>
            </a:r>
            <a:r>
              <a:rPr lang="en-GB" dirty="0"/>
              <a:t> tells us by how much scores deviate from the mean for a single variable.</a:t>
            </a:r>
          </a:p>
          <a:p>
            <a:r>
              <a:rPr lang="en-GB" dirty="0"/>
              <a:t>It is closely linked to the sum of squares</a:t>
            </a:r>
            <a:r>
              <a:rPr lang="en-GB" dirty="0" smtClean="0"/>
              <a:t>.</a:t>
            </a:r>
          </a:p>
          <a:p>
            <a:endParaRPr lang="en-GB" dirty="0" smtClean="0"/>
          </a:p>
          <a:p>
            <a:endParaRPr lang="en-GB" dirty="0" smtClean="0"/>
          </a:p>
          <a:p>
            <a:endParaRPr lang="en-GB" dirty="0"/>
          </a:p>
          <a:p>
            <a:r>
              <a:rPr lang="en-GB" b="1" dirty="0" smtClean="0"/>
              <a:t>Covariance</a:t>
            </a:r>
            <a:r>
              <a:rPr lang="en-GB" dirty="0" smtClean="0"/>
              <a:t> </a:t>
            </a:r>
            <a:r>
              <a:rPr lang="en-GB" dirty="0"/>
              <a:t>is similar – it tells </a:t>
            </a:r>
            <a:r>
              <a:rPr lang="en-GB" dirty="0" smtClean="0"/>
              <a:t>us </a:t>
            </a:r>
            <a:r>
              <a:rPr lang="en-GB" dirty="0"/>
              <a:t>by how much scores on two variables differ from their respective means.</a:t>
            </a:r>
          </a:p>
          <a:p>
            <a:pPr marL="0" indent="0">
              <a:buNone/>
            </a:pP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86</a:t>
            </a:fld>
            <a:endParaRPr lang="de-DE" altLang="en-US"/>
          </a:p>
        </p:txBody>
      </p:sp>
      <p:graphicFrame>
        <p:nvGraphicFramePr>
          <p:cNvPr id="9" name="Objekt 8"/>
          <p:cNvGraphicFramePr>
            <a:graphicFrameLocks noGrp="1" noChangeAspect="1"/>
          </p:cNvGraphicFramePr>
          <p:nvPr>
            <p:extLst>
              <p:ext uri="{D42A27DB-BD31-4B8C-83A1-F6EECF244321}">
                <p14:modId xmlns:p14="http://schemas.microsoft.com/office/powerpoint/2010/main" val="1091704373"/>
              </p:ext>
            </p:extLst>
          </p:nvPr>
        </p:nvGraphicFramePr>
        <p:xfrm>
          <a:off x="2771800" y="2996952"/>
          <a:ext cx="2659063" cy="1047750"/>
        </p:xfrm>
        <a:graphic>
          <a:graphicData uri="http://schemas.openxmlformats.org/presentationml/2006/ole">
            <mc:AlternateContent xmlns:mc="http://schemas.openxmlformats.org/markup-compatibility/2006">
              <mc:Choice xmlns:v="urn:schemas-microsoft-com:vml" Requires="v">
                <p:oleObj spid="_x0000_s715840" name="Formel" r:id="rId3" imgW="1346200" imgH="533400" progId="Equation.3">
                  <p:embed/>
                </p:oleObj>
              </mc:Choice>
              <mc:Fallback>
                <p:oleObj name="Formel" r:id="rId3" imgW="1346200" imgH="533400" progId="Equation.3">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800" y="2996952"/>
                        <a:ext cx="2659063" cy="1047750"/>
                      </a:xfrm>
                      <a:prstGeom prst="rect">
                        <a:avLst/>
                      </a:prstGeom>
                      <a:solidFill>
                        <a:schemeClr val="bg1"/>
                      </a:solidFill>
                    </p:spPr>
                  </p:pic>
                </p:oleObj>
              </mc:Fallback>
            </mc:AlternateContent>
          </a:graphicData>
        </a:graphic>
      </p:graphicFrame>
      <p:graphicFrame>
        <p:nvGraphicFramePr>
          <p:cNvPr id="714763" name="Object 11"/>
          <p:cNvGraphicFramePr>
            <a:graphicFrameLocks noChangeAspect="1"/>
          </p:cNvGraphicFramePr>
          <p:nvPr/>
        </p:nvGraphicFramePr>
        <p:xfrm>
          <a:off x="2627784" y="5085184"/>
          <a:ext cx="3699148" cy="750955"/>
        </p:xfrm>
        <a:graphic>
          <a:graphicData uri="http://schemas.openxmlformats.org/presentationml/2006/ole">
            <mc:AlternateContent xmlns:mc="http://schemas.openxmlformats.org/markup-compatibility/2006">
              <mc:Choice xmlns:v="urn:schemas-microsoft-com:vml" Requires="v">
                <p:oleObj spid="_x0000_s715841" name="Equation" r:id="rId5" imgW="1244600" imgH="254000" progId="Equation.3">
                  <p:embed/>
                </p:oleObj>
              </mc:Choice>
              <mc:Fallback>
                <p:oleObj name="Equation" r:id="rId5" imgW="1244600" imgH="2540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7784" y="5085184"/>
                        <a:ext cx="3699148" cy="7509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54232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par>
                          <p:cTn id="8" fill="hold">
                            <p:stCondLst>
                              <p:cond delay="1500"/>
                            </p:stCondLst>
                            <p:childTnLst>
                              <p:par>
                                <p:cTn id="9" presetID="9" presetClass="entr" presetSubtype="0" fill="hold" nodeType="afterEffect">
                                  <p:stCondLst>
                                    <p:cond delay="1000"/>
                                  </p:stCondLst>
                                  <p:childTnLst>
                                    <p:set>
                                      <p:cBhvr>
                                        <p:cTn id="10" dur="1" fill="hold">
                                          <p:stCondLst>
                                            <p:cond delay="0"/>
                                          </p:stCondLst>
                                        </p:cTn>
                                        <p:tgtEl>
                                          <p:spTgt spid="714763"/>
                                        </p:tgtEl>
                                        <p:attrNameLst>
                                          <p:attrName>style.visibility</p:attrName>
                                        </p:attrNameLst>
                                      </p:cBhvr>
                                      <p:to>
                                        <p:strVal val="visible"/>
                                      </p:to>
                                    </p:set>
                                    <p:animEffect transition="in" filter="dissolve">
                                      <p:cBhvr>
                                        <p:cTn id="11" dur="500"/>
                                        <p:tgtEl>
                                          <p:spTgt spid="714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Example</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87</a:t>
            </a:fld>
            <a:endParaRPr lang="de-DE" altLang="en-US"/>
          </a:p>
        </p:txBody>
      </p:sp>
      <p:pic>
        <p:nvPicPr>
          <p:cNvPr id="10" name="Picture 1"/>
          <p:cNvPicPr>
            <a:picLocks noChangeAspect="1"/>
          </p:cNvPicPr>
          <p:nvPr/>
        </p:nvPicPr>
        <p:blipFill>
          <a:blip r:embed="rId2" cstate="print"/>
          <a:srcRect t="22344"/>
          <a:stretch>
            <a:fillRect/>
          </a:stretch>
        </p:blipFill>
        <p:spPr>
          <a:xfrm>
            <a:off x="1331640" y="1772816"/>
            <a:ext cx="5948160" cy="1224136"/>
          </a:xfrm>
          <a:prstGeom prst="rect">
            <a:avLst/>
          </a:prstGeom>
        </p:spPr>
      </p:pic>
      <p:pic>
        <p:nvPicPr>
          <p:cNvPr id="11" name="Picture 1"/>
          <p:cNvPicPr>
            <a:picLocks noChangeAspect="1"/>
          </p:cNvPicPr>
          <p:nvPr/>
        </p:nvPicPr>
        <p:blipFill>
          <a:blip r:embed="rId3" cstate="print"/>
          <a:srcRect/>
          <a:stretch>
            <a:fillRect/>
          </a:stretch>
        </p:blipFill>
        <p:spPr bwMode="auto">
          <a:xfrm>
            <a:off x="1835696" y="3356992"/>
            <a:ext cx="5101338" cy="1944216"/>
          </a:xfrm>
          <a:prstGeom prst="rect">
            <a:avLst/>
          </a:prstGeom>
          <a:noFill/>
          <a:ln w="9525">
            <a:noFill/>
            <a:miter lim="800000"/>
            <a:headEnd/>
            <a:tailEnd/>
          </a:ln>
        </p:spPr>
      </p:pic>
    </p:spTree>
    <p:extLst>
      <p:ext uri="{BB962C8B-B14F-4D97-AF65-F5344CB8AC3E}">
        <p14:creationId xmlns:p14="http://schemas.microsoft.com/office/powerpoint/2010/main" val="258880379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Pearson correlation coefficient (1)</a:t>
            </a:r>
            <a:endParaRPr lang="de-DE" dirty="0"/>
          </a:p>
        </p:txBody>
      </p:sp>
      <p:sp>
        <p:nvSpPr>
          <p:cNvPr id="3" name="Inhaltsplatzhalter 2"/>
          <p:cNvSpPr>
            <a:spLocks noGrp="1"/>
          </p:cNvSpPr>
          <p:nvPr>
            <p:ph idx="1"/>
          </p:nvPr>
        </p:nvSpPr>
        <p:spPr/>
        <p:txBody>
          <a:bodyPr/>
          <a:lstStyle/>
          <a:p>
            <a:r>
              <a:rPr lang="en-GB" dirty="0"/>
              <a:t>It depends upon the units of measurement.</a:t>
            </a:r>
          </a:p>
          <a:p>
            <a:pPr lvl="1"/>
            <a:r>
              <a:rPr lang="en-GB" sz="2000" dirty="0"/>
              <a:t>E.g. The Covariance of two variables measured in Miles might be 4.25, but if the same scores are converted to Km, the Covariance is 11.</a:t>
            </a:r>
          </a:p>
          <a:p>
            <a:r>
              <a:rPr lang="en-GB" dirty="0"/>
              <a:t>One solution: standardise it!</a:t>
            </a:r>
          </a:p>
          <a:p>
            <a:pPr lvl="1"/>
            <a:r>
              <a:rPr lang="en-GB" sz="2000" dirty="0"/>
              <a:t>Divide by the standard deviations of both variables</a:t>
            </a:r>
            <a:r>
              <a:rPr lang="en-GB" dirty="0"/>
              <a:t>.</a:t>
            </a:r>
          </a:p>
          <a:p>
            <a:r>
              <a:rPr lang="en-GB" dirty="0"/>
              <a:t>The standardised version of Covariance is known as the </a:t>
            </a:r>
            <a:r>
              <a:rPr lang="en-GB" b="1" dirty="0" smtClean="0"/>
              <a:t>Pearson correlation coefficient</a:t>
            </a:r>
            <a:r>
              <a:rPr lang="en-GB" dirty="0" smtClean="0"/>
              <a:t>.</a:t>
            </a:r>
            <a:endParaRPr lang="en-GB" dirty="0"/>
          </a:p>
          <a:p>
            <a:pPr>
              <a:buNone/>
            </a:pP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88</a:t>
            </a:fld>
            <a:endParaRPr lang="de-DE" altLang="en-US"/>
          </a:p>
        </p:txBody>
      </p:sp>
      <p:graphicFrame>
        <p:nvGraphicFramePr>
          <p:cNvPr id="826369" name="Object 1"/>
          <p:cNvGraphicFramePr>
            <a:graphicFrameLocks noGrp="1" noChangeAspect="1"/>
          </p:cNvGraphicFramePr>
          <p:nvPr/>
        </p:nvGraphicFramePr>
        <p:xfrm>
          <a:off x="1187624" y="4391671"/>
          <a:ext cx="2365896" cy="1701625"/>
        </p:xfrm>
        <a:graphic>
          <a:graphicData uri="http://schemas.openxmlformats.org/presentationml/2006/ole">
            <mc:AlternateContent xmlns:mc="http://schemas.openxmlformats.org/markup-compatibility/2006">
              <mc:Choice xmlns:v="urn:schemas-microsoft-com:vml" Requires="v">
                <p:oleObj spid="_x0000_s716864" name="Equation" r:id="rId3" imgW="901700" imgH="647700" progId="Equation.3">
                  <p:embed/>
                </p:oleObj>
              </mc:Choice>
              <mc:Fallback>
                <p:oleObj name="Equation" r:id="rId3" imgW="901700" imgH="647700" progId="Equation.3">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4391671"/>
                        <a:ext cx="2365896" cy="1701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kt 7"/>
          <p:cNvGraphicFramePr>
            <a:graphicFrameLocks noChangeAspect="1"/>
          </p:cNvGraphicFramePr>
          <p:nvPr>
            <p:extLst>
              <p:ext uri="{D42A27DB-BD31-4B8C-83A1-F6EECF244321}">
                <p14:modId xmlns:p14="http://schemas.microsoft.com/office/powerpoint/2010/main" val="1335439211"/>
              </p:ext>
            </p:extLst>
          </p:nvPr>
        </p:nvGraphicFramePr>
        <p:xfrm>
          <a:off x="5796136" y="4653136"/>
          <a:ext cx="1557050" cy="1628800"/>
        </p:xfrm>
        <a:graphic>
          <a:graphicData uri="http://schemas.openxmlformats.org/presentationml/2006/ole">
            <mc:AlternateContent xmlns:mc="http://schemas.openxmlformats.org/markup-compatibility/2006">
              <mc:Choice xmlns:v="urn:schemas-microsoft-com:vml" Requires="v">
                <p:oleObj spid="_x0000_s716865" name="Equation" r:id="rId5" imgW="799753" imgH="837836" progId="Equation.3">
                  <p:embed/>
                </p:oleObj>
              </mc:Choice>
              <mc:Fallback>
                <p:oleObj name="Equation" r:id="rId5" imgW="799753" imgH="837836"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6136" y="4653136"/>
                        <a:ext cx="1557050" cy="162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feld 8"/>
          <p:cNvSpPr txBox="1"/>
          <p:nvPr/>
        </p:nvSpPr>
        <p:spPr>
          <a:xfrm>
            <a:off x="5220072" y="4221088"/>
            <a:ext cx="2738765" cy="400110"/>
          </a:xfrm>
          <a:prstGeom prst="rect">
            <a:avLst/>
          </a:prstGeom>
          <a:noFill/>
        </p:spPr>
        <p:txBody>
          <a:bodyPr wrap="square" rtlCol="0">
            <a:spAutoFit/>
          </a:bodyPr>
          <a:lstStyle/>
          <a:p>
            <a:pPr marL="742950" lvl="1" indent="-285750">
              <a:spcBef>
                <a:spcPct val="20000"/>
              </a:spcBef>
            </a:pPr>
            <a:r>
              <a:rPr lang="de-DE" sz="2000" dirty="0" smtClean="0">
                <a:latin typeface="+mn-lt"/>
              </a:rPr>
              <a:t>In </a:t>
            </a:r>
            <a:r>
              <a:rPr lang="de-DE" sz="2000" dirty="0" err="1" smtClean="0">
                <a:latin typeface="+mn-lt"/>
              </a:rPr>
              <a:t>the</a:t>
            </a:r>
            <a:r>
              <a:rPr lang="de-DE" sz="2000" dirty="0" smtClean="0">
                <a:latin typeface="+mn-lt"/>
              </a:rPr>
              <a:t> </a:t>
            </a:r>
            <a:r>
              <a:rPr lang="de-DE" sz="2000" dirty="0" err="1" smtClean="0">
                <a:latin typeface="+mn-lt"/>
              </a:rPr>
              <a:t>example</a:t>
            </a:r>
            <a:r>
              <a:rPr lang="de-DE" sz="2000" dirty="0" smtClean="0">
                <a:latin typeface="+mn-lt"/>
              </a:rPr>
              <a:t>:</a:t>
            </a:r>
            <a:endParaRPr lang="de-DE" sz="2000" dirty="0">
              <a:latin typeface="+mn-lt"/>
            </a:endParaRPr>
          </a:p>
        </p:txBody>
      </p:sp>
    </p:spTree>
    <p:extLst>
      <p:ext uri="{BB962C8B-B14F-4D97-AF65-F5344CB8AC3E}">
        <p14:creationId xmlns:p14="http://schemas.microsoft.com/office/powerpoint/2010/main" val="3827228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826369"/>
                                        </p:tgtEl>
                                        <p:attrNameLst>
                                          <p:attrName>style.visibility</p:attrName>
                                        </p:attrNameLst>
                                      </p:cBhvr>
                                      <p:to>
                                        <p:strVal val="visible"/>
                                      </p:to>
                                    </p:set>
                                    <p:animEffect transition="in" filter="dissolve">
                                      <p:cBhvr>
                                        <p:cTn id="7" dur="500"/>
                                        <p:tgtEl>
                                          <p:spTgt spid="826369"/>
                                        </p:tgtEl>
                                      </p:cBhvr>
                                    </p:animEffect>
                                  </p:childTnLst>
                                </p:cTn>
                              </p:par>
                            </p:childTnLst>
                          </p:cTn>
                        </p:par>
                        <p:par>
                          <p:cTn id="8" fill="hold">
                            <p:stCondLst>
                              <p:cond delay="1500"/>
                            </p:stCondLst>
                            <p:childTnLst>
                              <p:par>
                                <p:cTn id="9" presetID="9" presetClass="entr" presetSubtype="0" fill="hold" nodeType="afterEffect">
                                  <p:stCondLst>
                                    <p:cond delay="100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Pearson </a:t>
            </a:r>
            <a:r>
              <a:rPr lang="en-GB" dirty="0"/>
              <a:t>Correlation </a:t>
            </a:r>
            <a:r>
              <a:rPr lang="en-GB" dirty="0" smtClean="0"/>
              <a:t>Coefficient (2)</a:t>
            </a:r>
            <a:endParaRPr lang="de-DE" dirty="0"/>
          </a:p>
        </p:txBody>
      </p:sp>
      <p:sp>
        <p:nvSpPr>
          <p:cNvPr id="3" name="Inhaltsplatzhalter 2"/>
          <p:cNvSpPr>
            <a:spLocks noGrp="1"/>
          </p:cNvSpPr>
          <p:nvPr>
            <p:ph idx="1"/>
          </p:nvPr>
        </p:nvSpPr>
        <p:spPr/>
        <p:txBody>
          <a:bodyPr>
            <a:normAutofit fontScale="92500"/>
          </a:bodyPr>
          <a:lstStyle/>
          <a:p>
            <a:r>
              <a:rPr lang="de-DE" dirty="0" err="1" smtClean="0"/>
              <a:t>Measure</a:t>
            </a:r>
            <a:r>
              <a:rPr lang="de-DE" dirty="0" smtClean="0"/>
              <a:t> </a:t>
            </a:r>
            <a:r>
              <a:rPr lang="de-DE" dirty="0" err="1" smtClean="0"/>
              <a:t>of</a:t>
            </a:r>
            <a:r>
              <a:rPr lang="de-DE" dirty="0" smtClean="0"/>
              <a:t> linear </a:t>
            </a:r>
            <a:r>
              <a:rPr lang="de-DE" dirty="0" err="1" smtClean="0"/>
              <a:t>dependence</a:t>
            </a:r>
            <a:endParaRPr lang="de-DE" dirty="0" smtClean="0"/>
          </a:p>
          <a:p>
            <a:r>
              <a:rPr lang="en-GB" dirty="0"/>
              <a:t>It varies between -</a:t>
            </a:r>
            <a:r>
              <a:rPr lang="en-GB" dirty="0" smtClean="0"/>
              <a:t>1 (perfect negative) </a:t>
            </a:r>
            <a:r>
              <a:rPr lang="en-GB" dirty="0"/>
              <a:t>and +</a:t>
            </a:r>
            <a:r>
              <a:rPr lang="en-GB" dirty="0" smtClean="0"/>
              <a:t>1 (perfect positive)</a:t>
            </a:r>
            <a:endParaRPr lang="en-GB" dirty="0"/>
          </a:p>
          <a:p>
            <a:pPr lvl="1"/>
            <a:r>
              <a:rPr lang="en-GB" dirty="0"/>
              <a:t>0 = no relationship</a:t>
            </a:r>
          </a:p>
          <a:p>
            <a:r>
              <a:rPr lang="en-GB" dirty="0"/>
              <a:t>It is an effect size</a:t>
            </a:r>
          </a:p>
          <a:p>
            <a:pPr lvl="1"/>
            <a:r>
              <a:rPr lang="en-GB" dirty="0"/>
              <a:t>±.1 = small effect</a:t>
            </a:r>
          </a:p>
          <a:p>
            <a:pPr lvl="1"/>
            <a:r>
              <a:rPr lang="en-GB" dirty="0"/>
              <a:t>±.3 = medium effect</a:t>
            </a:r>
          </a:p>
          <a:p>
            <a:pPr lvl="1"/>
            <a:r>
              <a:rPr lang="en-GB" dirty="0"/>
              <a:t>±.5 = large effect</a:t>
            </a:r>
          </a:p>
          <a:p>
            <a:r>
              <a:rPr lang="en-GB" b="1" dirty="0"/>
              <a:t>Coefficient of determination</a:t>
            </a:r>
            <a:r>
              <a:rPr lang="en-GB" dirty="0"/>
              <a:t>, </a:t>
            </a:r>
            <a:r>
              <a:rPr lang="en-GB" i="1" dirty="0"/>
              <a:t>r</a:t>
            </a:r>
            <a:r>
              <a:rPr lang="en-GB" i="1" baseline="30000" dirty="0"/>
              <a:t>2</a:t>
            </a:r>
          </a:p>
          <a:p>
            <a:pPr lvl="1"/>
            <a:r>
              <a:rPr lang="en-GB" dirty="0"/>
              <a:t>By squaring the value of </a:t>
            </a:r>
            <a:r>
              <a:rPr lang="en-GB" i="1" dirty="0"/>
              <a:t>r</a:t>
            </a:r>
            <a:r>
              <a:rPr lang="en-GB" dirty="0"/>
              <a:t> you get the proportion of variance in one variable shared by the other</a:t>
            </a:r>
            <a:r>
              <a:rPr lang="en-GB" dirty="0" smtClean="0"/>
              <a:t>.</a:t>
            </a:r>
          </a:p>
          <a:p>
            <a:r>
              <a:rPr lang="en-GB" dirty="0" smtClean="0"/>
              <a:t>In our example: 0.87², i.e. 75.7% of the variability in “Packets bought” can be explained by “Adverts watched”</a:t>
            </a:r>
            <a:endParaRPr lang="de-DE" dirty="0" smtClean="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89</a:t>
            </a:fld>
            <a:endParaRPr lang="de-DE" altLang="en-US"/>
          </a:p>
        </p:txBody>
      </p:sp>
    </p:spTree>
    <p:extLst>
      <p:ext uri="{BB962C8B-B14F-4D97-AF65-F5344CB8AC3E}">
        <p14:creationId xmlns:p14="http://schemas.microsoft.com/office/powerpoint/2010/main" val="25941831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liennummernplatzhalter 2"/>
          <p:cNvSpPr>
            <a:spLocks noGrp="1"/>
          </p:cNvSpPr>
          <p:nvPr>
            <p:ph type="sldNum" sz="quarter" idx="10"/>
          </p:nvPr>
        </p:nvSpPr>
        <p:spPr>
          <a:noFill/>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BB90FBA1-4ABE-4DFA-8FD9-707D7569665A}" type="slidenum">
              <a:rPr lang="en-US" altLang="de-DE" smtClean="0">
                <a:solidFill>
                  <a:schemeClr val="bg1"/>
                </a:solidFill>
              </a:rPr>
              <a:pPr eaLnBrk="1" hangingPunct="1"/>
              <a:t>9</a:t>
            </a:fld>
            <a:endParaRPr lang="en-US" altLang="de-DE" smtClean="0">
              <a:solidFill>
                <a:schemeClr val="bg1"/>
              </a:solidFill>
            </a:endParaRPr>
          </a:p>
        </p:txBody>
      </p:sp>
    </p:spTree>
    <p:extLst>
      <p:ext uri="{BB962C8B-B14F-4D97-AF65-F5344CB8AC3E}">
        <p14:creationId xmlns:p14="http://schemas.microsoft.com/office/powerpoint/2010/main" val="289402955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8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1484784"/>
            <a:ext cx="6042006"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r>
              <a:rPr lang="de-DE" dirty="0" err="1" smtClean="0"/>
              <a:t>Examples</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90</a:t>
            </a:fld>
            <a:endParaRPr lang="de-DE" altLang="en-US"/>
          </a:p>
        </p:txBody>
      </p:sp>
    </p:spTree>
    <p:extLst>
      <p:ext uri="{BB962C8B-B14F-4D97-AF65-F5344CB8AC3E}">
        <p14:creationId xmlns:p14="http://schemas.microsoft.com/office/powerpoint/2010/main" val="41344829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13792"/>
            <a:ext cx="6186502" cy="1143000"/>
          </a:xfrm>
        </p:spPr>
        <p:txBody>
          <a:bodyPr>
            <a:normAutofit fontScale="90000"/>
          </a:bodyPr>
          <a:lstStyle/>
          <a:p>
            <a:r>
              <a:rPr lang="de-DE" dirty="0" err="1" smtClean="0"/>
              <a:t>Steepness</a:t>
            </a:r>
            <a:r>
              <a:rPr lang="de-DE" dirty="0" smtClean="0"/>
              <a:t> </a:t>
            </a:r>
            <a:r>
              <a:rPr lang="de-DE" dirty="0" err="1" smtClean="0"/>
              <a:t>of</a:t>
            </a:r>
            <a:r>
              <a:rPr lang="de-DE" dirty="0" smtClean="0"/>
              <a:t> </a:t>
            </a:r>
            <a:r>
              <a:rPr lang="de-DE" dirty="0" err="1" smtClean="0"/>
              <a:t>slope</a:t>
            </a:r>
            <a:r>
              <a:rPr lang="de-DE" dirty="0" smtClean="0"/>
              <a:t> ≠ </a:t>
            </a:r>
            <a:r>
              <a:rPr lang="de-DE" dirty="0" err="1" smtClean="0"/>
              <a:t>Strength</a:t>
            </a:r>
            <a:r>
              <a:rPr lang="de-DE" dirty="0" smtClean="0"/>
              <a:t> </a:t>
            </a:r>
            <a:r>
              <a:rPr lang="de-DE" dirty="0" err="1" smtClean="0"/>
              <a:t>of</a:t>
            </a:r>
            <a:r>
              <a:rPr lang="de-DE" dirty="0" smtClean="0"/>
              <a:t> </a:t>
            </a:r>
            <a:r>
              <a:rPr lang="de-DE" dirty="0" err="1" smtClean="0"/>
              <a:t>correlation</a:t>
            </a:r>
            <a:r>
              <a:rPr lang="de-DE" dirty="0" smtClean="0"/>
              <a:t>!</a:t>
            </a:r>
            <a:br>
              <a:rPr lang="de-DE" dirty="0" smtClean="0"/>
            </a:b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91</a:t>
            </a:fld>
            <a:endParaRPr lang="de-DE" altLang="en-US"/>
          </a:p>
        </p:txBody>
      </p:sp>
      <p:pic>
        <p:nvPicPr>
          <p:cNvPr id="71885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772816"/>
            <a:ext cx="4423762" cy="4066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85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1266" y="1772816"/>
            <a:ext cx="4461869" cy="4138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661058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Non-linear </a:t>
            </a:r>
            <a:r>
              <a:rPr lang="de-DE" dirty="0" err="1" smtClean="0"/>
              <a:t>dependencies</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92</a:t>
            </a:fld>
            <a:endParaRPr lang="de-DE" altLang="en-US"/>
          </a:p>
        </p:txBody>
      </p:sp>
      <p:pic>
        <p:nvPicPr>
          <p:cNvPr id="7198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492896"/>
            <a:ext cx="8424936"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feld 9"/>
          <p:cNvSpPr txBox="1"/>
          <p:nvPr/>
        </p:nvSpPr>
        <p:spPr>
          <a:xfrm>
            <a:off x="611560" y="1772816"/>
            <a:ext cx="8064896" cy="369332"/>
          </a:xfrm>
          <a:prstGeom prst="rect">
            <a:avLst/>
          </a:prstGeom>
          <a:noFill/>
        </p:spPr>
        <p:txBody>
          <a:bodyPr wrap="square" rtlCol="0">
            <a:spAutoFit/>
          </a:bodyPr>
          <a:lstStyle/>
          <a:p>
            <a:pPr marL="342900" indent="-342900">
              <a:spcBef>
                <a:spcPct val="20000"/>
              </a:spcBef>
              <a:buFont typeface="Arial" pitchFamily="34" charset="0"/>
              <a:buChar char="•"/>
            </a:pPr>
            <a:r>
              <a:rPr lang="de-DE" dirty="0" smtClean="0">
                <a:latin typeface="+mn-lt"/>
              </a:rPr>
              <a:t>Pearson </a:t>
            </a:r>
            <a:r>
              <a:rPr lang="de-DE" dirty="0" err="1" smtClean="0">
                <a:latin typeface="+mn-lt"/>
              </a:rPr>
              <a:t>correlation</a:t>
            </a:r>
            <a:r>
              <a:rPr lang="de-DE" dirty="0" smtClean="0">
                <a:latin typeface="+mn-lt"/>
              </a:rPr>
              <a:t> </a:t>
            </a:r>
            <a:r>
              <a:rPr lang="de-DE" dirty="0" err="1" smtClean="0">
                <a:latin typeface="+mn-lt"/>
              </a:rPr>
              <a:t>coefficient</a:t>
            </a:r>
            <a:r>
              <a:rPr lang="de-DE" dirty="0" smtClean="0">
                <a:latin typeface="+mn-lt"/>
              </a:rPr>
              <a:t> not </a:t>
            </a:r>
            <a:r>
              <a:rPr lang="de-DE" dirty="0" err="1" smtClean="0">
                <a:latin typeface="+mn-lt"/>
              </a:rPr>
              <a:t>meaningful</a:t>
            </a:r>
            <a:r>
              <a:rPr lang="de-DE" dirty="0" smtClean="0">
                <a:latin typeface="+mn-lt"/>
              </a:rPr>
              <a:t> </a:t>
            </a:r>
            <a:r>
              <a:rPr lang="de-DE" dirty="0" err="1" smtClean="0">
                <a:latin typeface="+mn-lt"/>
              </a:rPr>
              <a:t>for</a:t>
            </a:r>
            <a:r>
              <a:rPr lang="de-DE" dirty="0" smtClean="0">
                <a:latin typeface="+mn-lt"/>
              </a:rPr>
              <a:t> non-linear </a:t>
            </a:r>
            <a:r>
              <a:rPr lang="de-DE" dirty="0" err="1" smtClean="0">
                <a:latin typeface="+mn-lt"/>
              </a:rPr>
              <a:t>dependencies</a:t>
            </a:r>
            <a:r>
              <a:rPr lang="de-DE" dirty="0" smtClean="0">
                <a:latin typeface="+mn-lt"/>
              </a:rPr>
              <a:t>!</a:t>
            </a:r>
            <a:endParaRPr lang="de-DE" dirty="0">
              <a:latin typeface="+mn-lt"/>
            </a:endParaRPr>
          </a:p>
        </p:txBody>
      </p:sp>
    </p:spTree>
    <p:extLst>
      <p:ext uri="{BB962C8B-B14F-4D97-AF65-F5344CB8AC3E}">
        <p14:creationId xmlns:p14="http://schemas.microsoft.com/office/powerpoint/2010/main" val="286894910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923112" cy="1143000"/>
          </a:xfrm>
        </p:spPr>
        <p:txBody>
          <a:bodyPr/>
          <a:lstStyle/>
          <a:p>
            <a:r>
              <a:rPr lang="en-GB" dirty="0" smtClean="0"/>
              <a:t>Correlation/Association </a:t>
            </a:r>
            <a:r>
              <a:rPr lang="en-GB" dirty="0"/>
              <a:t>and </a:t>
            </a:r>
            <a:r>
              <a:rPr lang="en-GB" dirty="0" smtClean="0"/>
              <a:t>causality (1)</a:t>
            </a:r>
            <a:endParaRPr lang="de-DE" dirty="0"/>
          </a:p>
        </p:txBody>
      </p:sp>
      <p:sp>
        <p:nvSpPr>
          <p:cNvPr id="3" name="Inhaltsplatzhalter 2"/>
          <p:cNvSpPr>
            <a:spLocks noGrp="1"/>
          </p:cNvSpPr>
          <p:nvPr>
            <p:ph idx="1"/>
          </p:nvPr>
        </p:nvSpPr>
        <p:spPr/>
        <p:txBody>
          <a:bodyPr>
            <a:normAutofit/>
          </a:bodyPr>
          <a:lstStyle/>
          <a:p>
            <a:r>
              <a:rPr lang="en-GB" dirty="0" smtClean="0"/>
              <a:t>Direction </a:t>
            </a:r>
            <a:r>
              <a:rPr lang="en-GB" dirty="0"/>
              <a:t>of causality:</a:t>
            </a:r>
          </a:p>
          <a:p>
            <a:pPr lvl="1"/>
            <a:r>
              <a:rPr lang="en-GB" dirty="0"/>
              <a:t>Correlation coefficients say nothing about which variable causes the other to </a:t>
            </a:r>
            <a:r>
              <a:rPr lang="en-GB" dirty="0" smtClean="0"/>
              <a:t>change</a:t>
            </a:r>
          </a:p>
          <a:p>
            <a:r>
              <a:rPr lang="en-GB" dirty="0" smtClean="0"/>
              <a:t>The </a:t>
            </a:r>
            <a:r>
              <a:rPr lang="en-GB" dirty="0"/>
              <a:t>third-variable problem:</a:t>
            </a:r>
          </a:p>
          <a:p>
            <a:pPr lvl="1"/>
            <a:r>
              <a:rPr lang="en-GB" dirty="0"/>
              <a:t>in any correlation, causality between two variables cannot be </a:t>
            </a:r>
            <a:r>
              <a:rPr lang="en-GB" dirty="0" smtClean="0"/>
              <a:t>automatically assumed </a:t>
            </a:r>
            <a:r>
              <a:rPr lang="en-GB" dirty="0"/>
              <a:t>because there may be other measured or unmeasured variables (“</a:t>
            </a:r>
            <a:r>
              <a:rPr lang="en-GB" b="1" dirty="0"/>
              <a:t>confounders</a:t>
            </a:r>
            <a:r>
              <a:rPr lang="en-GB" dirty="0"/>
              <a:t>”) affecting the results</a:t>
            </a:r>
            <a:r>
              <a:rPr lang="en-GB" dirty="0" smtClean="0"/>
              <a:t>.</a:t>
            </a:r>
          </a:p>
          <a:p>
            <a:pPr lvl="1"/>
            <a:endParaRPr lang="en-GB" dirty="0"/>
          </a:p>
          <a:p>
            <a:endParaRPr lang="en-GB" dirty="0"/>
          </a:p>
          <a:p>
            <a:endParaRPr lang="en-GB" dirty="0"/>
          </a:p>
          <a:p>
            <a:pPr lvl="1"/>
            <a:endParaRPr lang="en-GB"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93</a:t>
            </a:fld>
            <a:endParaRPr lang="de-DE" altLang="en-US"/>
          </a:p>
        </p:txBody>
      </p:sp>
      <p:grpSp>
        <p:nvGrpSpPr>
          <p:cNvPr id="23" name="Gruppieren 22"/>
          <p:cNvGrpSpPr/>
          <p:nvPr/>
        </p:nvGrpSpPr>
        <p:grpSpPr>
          <a:xfrm>
            <a:off x="2855029" y="4581128"/>
            <a:ext cx="3251883" cy="932370"/>
            <a:chOff x="2756952" y="2962815"/>
            <a:chExt cx="3251883" cy="932370"/>
          </a:xfrm>
        </p:grpSpPr>
        <p:sp>
          <p:nvSpPr>
            <p:cNvPr id="24" name="Textfeld 36"/>
            <p:cNvSpPr txBox="1"/>
            <p:nvPr/>
          </p:nvSpPr>
          <p:spPr bwMode="auto">
            <a:xfrm>
              <a:off x="2756952" y="3492803"/>
              <a:ext cx="333746" cy="400110"/>
            </a:xfrm>
            <a:prstGeom prst="rect">
              <a:avLst/>
            </a:prstGeom>
            <a:noFill/>
            <a:ln w="9525">
              <a:noFill/>
              <a:miter lim="800000"/>
              <a:headEnd/>
              <a:tailEnd/>
            </a:ln>
          </p:spPr>
          <p:txBody>
            <a:bodyPr wrap="none" rtlCol="0">
              <a:spAutoFit/>
            </a:bodyPr>
            <a:lstStyle>
              <a:defPPr>
                <a:defRPr lang="de-DE"/>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ctr"/>
              <a:r>
                <a:rPr lang="en-US" sz="2000" dirty="0" smtClean="0">
                  <a:latin typeface="+mn-lt"/>
                </a:rPr>
                <a:t>A</a:t>
              </a:r>
              <a:endParaRPr lang="en-US" sz="2000" dirty="0" smtClean="0">
                <a:solidFill>
                  <a:schemeClr val="tx1"/>
                </a:solidFill>
                <a:latin typeface="+mn-lt"/>
              </a:endParaRPr>
            </a:p>
          </p:txBody>
        </p:sp>
        <p:cxnSp>
          <p:nvCxnSpPr>
            <p:cNvPr id="25" name="Gerade Verbindung 24"/>
            <p:cNvCxnSpPr/>
            <p:nvPr/>
          </p:nvCxnSpPr>
          <p:spPr bwMode="auto">
            <a:xfrm>
              <a:off x="3101919" y="3665370"/>
              <a:ext cx="2566759" cy="0"/>
            </a:xfrm>
            <a:prstGeom prst="line">
              <a:avLst/>
            </a:prstGeom>
            <a:noFill/>
            <a:ln w="28575" cap="flat" cmpd="sng" algn="ctr">
              <a:solidFill>
                <a:schemeClr val="tx1"/>
              </a:solidFill>
              <a:prstDash val="solid"/>
              <a:round/>
              <a:headEnd type="none" w="med" len="med"/>
              <a:tailEnd type="triangle" w="med" len="med"/>
            </a:ln>
            <a:effectLst/>
          </p:spPr>
        </p:cxnSp>
        <p:sp>
          <p:nvSpPr>
            <p:cNvPr id="26" name="Textfeld 38"/>
            <p:cNvSpPr txBox="1"/>
            <p:nvPr/>
          </p:nvSpPr>
          <p:spPr bwMode="auto">
            <a:xfrm>
              <a:off x="5684708" y="3495075"/>
              <a:ext cx="324127" cy="400110"/>
            </a:xfrm>
            <a:prstGeom prst="rect">
              <a:avLst/>
            </a:prstGeom>
            <a:noFill/>
            <a:ln w="9525">
              <a:noFill/>
              <a:miter lim="800000"/>
              <a:headEnd/>
              <a:tailEnd/>
            </a:ln>
          </p:spPr>
          <p:txBody>
            <a:bodyPr wrap="none" rtlCol="0">
              <a:spAutoFit/>
            </a:bodyPr>
            <a:lstStyle>
              <a:defPPr>
                <a:defRPr lang="de-DE"/>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ctr"/>
              <a:r>
                <a:rPr lang="en-US" sz="2000" dirty="0" smtClean="0">
                  <a:solidFill>
                    <a:schemeClr val="tx1"/>
                  </a:solidFill>
                  <a:latin typeface="+mn-lt"/>
                </a:rPr>
                <a:t>B</a:t>
              </a:r>
            </a:p>
          </p:txBody>
        </p:sp>
        <p:sp>
          <p:nvSpPr>
            <p:cNvPr id="27" name="Textfeld 39"/>
            <p:cNvSpPr txBox="1"/>
            <p:nvPr/>
          </p:nvSpPr>
          <p:spPr bwMode="auto">
            <a:xfrm>
              <a:off x="4103120" y="2962815"/>
              <a:ext cx="320922" cy="400110"/>
            </a:xfrm>
            <a:prstGeom prst="rect">
              <a:avLst/>
            </a:prstGeom>
            <a:noFill/>
            <a:ln w="9525">
              <a:noFill/>
              <a:miter lim="800000"/>
              <a:headEnd/>
              <a:tailEnd/>
            </a:ln>
          </p:spPr>
          <p:txBody>
            <a:bodyPr wrap="none" rtlCol="0">
              <a:spAutoFit/>
            </a:bodyPr>
            <a:lstStyle>
              <a:defPPr>
                <a:defRPr lang="de-DE"/>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ctr"/>
              <a:r>
                <a:rPr lang="en-US" sz="2000" dirty="0" smtClean="0">
                  <a:solidFill>
                    <a:schemeClr val="tx1"/>
                  </a:solidFill>
                  <a:latin typeface="+mn-lt"/>
                </a:rPr>
                <a:t>C</a:t>
              </a:r>
            </a:p>
          </p:txBody>
        </p:sp>
        <p:cxnSp>
          <p:nvCxnSpPr>
            <p:cNvPr id="28" name="Gerade Verbindung 27"/>
            <p:cNvCxnSpPr/>
            <p:nvPr/>
          </p:nvCxnSpPr>
          <p:spPr bwMode="auto">
            <a:xfrm>
              <a:off x="4448888" y="3162870"/>
              <a:ext cx="1219790" cy="329933"/>
            </a:xfrm>
            <a:prstGeom prst="line">
              <a:avLst/>
            </a:prstGeom>
            <a:noFill/>
            <a:ln w="28575" cap="flat" cmpd="sng" algn="ctr">
              <a:solidFill>
                <a:schemeClr val="tx1"/>
              </a:solidFill>
              <a:prstDash val="solid"/>
              <a:round/>
              <a:headEnd type="none" w="med" len="med"/>
              <a:tailEnd type="triangle" w="med" len="med"/>
            </a:ln>
            <a:effectLst/>
          </p:spPr>
        </p:cxnSp>
        <p:cxnSp>
          <p:nvCxnSpPr>
            <p:cNvPr id="29" name="Gerade Verbindung 28"/>
            <p:cNvCxnSpPr/>
            <p:nvPr/>
          </p:nvCxnSpPr>
          <p:spPr bwMode="auto">
            <a:xfrm flipV="1">
              <a:off x="3101919" y="3162870"/>
              <a:ext cx="976355" cy="370876"/>
            </a:xfrm>
            <a:prstGeom prst="line">
              <a:avLst/>
            </a:prstGeom>
            <a:noFill/>
            <a:ln w="28575" cap="flat" cmpd="sng" algn="ctr">
              <a:solidFill>
                <a:schemeClr val="tx1"/>
              </a:solidFill>
              <a:prstDash val="solid"/>
              <a:round/>
              <a:headEnd type="triangle" w="med" len="med"/>
              <a:tailEnd type="none" w="med" len="med"/>
            </a:ln>
            <a:effectLst/>
          </p:spPr>
        </p:cxnSp>
      </p:grpSp>
    </p:spTree>
    <p:extLst>
      <p:ext uri="{BB962C8B-B14F-4D97-AF65-F5344CB8AC3E}">
        <p14:creationId xmlns:p14="http://schemas.microsoft.com/office/powerpoint/2010/main" val="360688144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7283152" cy="1143000"/>
          </a:xfrm>
        </p:spPr>
        <p:txBody>
          <a:bodyPr/>
          <a:lstStyle/>
          <a:p>
            <a:r>
              <a:rPr lang="en-GB" dirty="0" smtClean="0"/>
              <a:t>Correlation/Association and causality (2)</a:t>
            </a:r>
            <a:endParaRPr lang="de-DE" dirty="0"/>
          </a:p>
        </p:txBody>
      </p:sp>
      <p:sp>
        <p:nvSpPr>
          <p:cNvPr id="3" name="Inhaltsplatzhalter 2"/>
          <p:cNvSpPr>
            <a:spLocks noGrp="1"/>
          </p:cNvSpPr>
          <p:nvPr>
            <p:ph idx="1"/>
          </p:nvPr>
        </p:nvSpPr>
        <p:spPr/>
        <p:txBody>
          <a:bodyPr/>
          <a:lstStyle/>
          <a:p>
            <a:r>
              <a:rPr lang="de-DE" sz="2200" dirty="0" smtClean="0"/>
              <a:t>Due </a:t>
            </a:r>
            <a:r>
              <a:rPr lang="de-DE" sz="2200" dirty="0" err="1" smtClean="0"/>
              <a:t>to</a:t>
            </a:r>
            <a:r>
              <a:rPr lang="de-DE" sz="2200" dirty="0" smtClean="0"/>
              <a:t> </a:t>
            </a:r>
            <a:r>
              <a:rPr lang="de-DE" sz="2200" dirty="0" err="1" smtClean="0"/>
              <a:t>confounders</a:t>
            </a:r>
            <a:r>
              <a:rPr lang="de-DE" sz="2200" dirty="0" smtClean="0"/>
              <a:t>, </a:t>
            </a:r>
            <a:r>
              <a:rPr lang="de-DE" sz="2200" dirty="0" err="1" smtClean="0"/>
              <a:t>the</a:t>
            </a:r>
            <a:r>
              <a:rPr lang="de-DE" sz="2200" dirty="0" smtClean="0"/>
              <a:t> </a:t>
            </a:r>
            <a:r>
              <a:rPr lang="de-DE" sz="2200" dirty="0" err="1" smtClean="0"/>
              <a:t>estimated</a:t>
            </a:r>
            <a:r>
              <a:rPr lang="de-DE" sz="2200" dirty="0" smtClean="0"/>
              <a:t> </a:t>
            </a:r>
            <a:r>
              <a:rPr lang="de-DE" sz="2200" dirty="0" err="1" smtClean="0"/>
              <a:t>of</a:t>
            </a:r>
            <a:r>
              <a:rPr lang="de-DE" sz="2200" dirty="0" smtClean="0"/>
              <a:t> </a:t>
            </a:r>
            <a:r>
              <a:rPr lang="de-DE" sz="2200" dirty="0" err="1" smtClean="0"/>
              <a:t>the</a:t>
            </a:r>
            <a:r>
              <a:rPr lang="de-DE" sz="2200" dirty="0" smtClean="0"/>
              <a:t> </a:t>
            </a:r>
            <a:r>
              <a:rPr lang="de-DE" sz="2200" dirty="0" err="1" smtClean="0"/>
              <a:t>effect</a:t>
            </a:r>
            <a:r>
              <a:rPr lang="de-DE" sz="2200" dirty="0" smtClean="0"/>
              <a:t> </a:t>
            </a:r>
            <a:r>
              <a:rPr lang="de-DE" sz="2200" dirty="0" err="1" smtClean="0"/>
              <a:t>can</a:t>
            </a:r>
            <a:r>
              <a:rPr lang="de-DE" sz="2200" dirty="0" smtClean="0"/>
              <a:t> </a:t>
            </a:r>
            <a:r>
              <a:rPr lang="de-DE" sz="2200" dirty="0" err="1" smtClean="0"/>
              <a:t>be</a:t>
            </a:r>
            <a:r>
              <a:rPr lang="de-DE" sz="2200" dirty="0" smtClean="0"/>
              <a:t> </a:t>
            </a:r>
            <a:r>
              <a:rPr lang="de-DE" sz="2200" dirty="0" err="1" smtClean="0"/>
              <a:t>distorted</a:t>
            </a:r>
            <a:r>
              <a:rPr lang="de-DE" sz="2200" dirty="0" smtClean="0"/>
              <a:t> so </a:t>
            </a:r>
            <a:r>
              <a:rPr lang="de-DE" sz="2200" dirty="0" err="1" smtClean="0"/>
              <a:t>severely</a:t>
            </a:r>
            <a:r>
              <a:rPr lang="de-DE" sz="2200" dirty="0" smtClean="0"/>
              <a:t> </a:t>
            </a:r>
            <a:r>
              <a:rPr lang="de-DE" sz="2200" dirty="0" err="1" smtClean="0"/>
              <a:t>that</a:t>
            </a:r>
            <a:r>
              <a:rPr lang="de-DE" sz="2200" dirty="0" smtClean="0"/>
              <a:t> </a:t>
            </a:r>
            <a:r>
              <a:rPr lang="de-DE" sz="2200" dirty="0" err="1" smtClean="0"/>
              <a:t>even</a:t>
            </a:r>
            <a:r>
              <a:rPr lang="de-DE" sz="2200" dirty="0" smtClean="0"/>
              <a:t> </a:t>
            </a:r>
            <a:r>
              <a:rPr lang="de-DE" sz="2200" dirty="0" err="1" smtClean="0"/>
              <a:t>the</a:t>
            </a:r>
            <a:r>
              <a:rPr lang="de-DE" sz="2200" dirty="0" smtClean="0"/>
              <a:t> </a:t>
            </a:r>
            <a:r>
              <a:rPr lang="de-DE" sz="2200" dirty="0" err="1" smtClean="0"/>
              <a:t>estimate</a:t>
            </a:r>
            <a:r>
              <a:rPr lang="de-DE" sz="2200" dirty="0" smtClean="0"/>
              <a:t> </a:t>
            </a:r>
            <a:r>
              <a:rPr lang="de-DE" sz="2200" dirty="0" err="1" smtClean="0"/>
              <a:t>shows</a:t>
            </a:r>
            <a:r>
              <a:rPr lang="de-DE" sz="2200" dirty="0" smtClean="0"/>
              <a:t> </a:t>
            </a:r>
            <a:r>
              <a:rPr lang="de-DE" sz="2200" dirty="0" err="1" smtClean="0"/>
              <a:t>even</a:t>
            </a:r>
            <a:r>
              <a:rPr lang="de-DE" sz="2200" dirty="0" smtClean="0"/>
              <a:t> in </a:t>
            </a:r>
            <a:r>
              <a:rPr lang="de-DE" sz="2200" dirty="0" err="1" smtClean="0"/>
              <a:t>the</a:t>
            </a:r>
            <a:r>
              <a:rPr lang="de-DE" sz="2200" dirty="0" smtClean="0"/>
              <a:t> </a:t>
            </a:r>
            <a:r>
              <a:rPr lang="de-DE" sz="2200" dirty="0" err="1" smtClean="0"/>
              <a:t>opposite</a:t>
            </a:r>
            <a:r>
              <a:rPr lang="de-DE" sz="2200" dirty="0" smtClean="0"/>
              <a:t> </a:t>
            </a:r>
            <a:r>
              <a:rPr lang="de-DE" sz="2200" dirty="0" err="1" smtClean="0"/>
              <a:t>direction</a:t>
            </a:r>
            <a:r>
              <a:rPr lang="de-DE" sz="2200" dirty="0" smtClean="0"/>
              <a:t> </a:t>
            </a:r>
            <a:r>
              <a:rPr lang="de-DE" sz="2200" dirty="0" err="1" smtClean="0"/>
              <a:t>than</a:t>
            </a:r>
            <a:r>
              <a:rPr lang="de-DE" sz="2200" dirty="0" smtClean="0"/>
              <a:t> </a:t>
            </a:r>
            <a:r>
              <a:rPr lang="de-DE" sz="2200" dirty="0" err="1" smtClean="0"/>
              <a:t>the</a:t>
            </a:r>
            <a:r>
              <a:rPr lang="de-DE" sz="2200" dirty="0" smtClean="0"/>
              <a:t> </a:t>
            </a:r>
            <a:r>
              <a:rPr lang="de-DE" sz="2200" dirty="0" err="1" smtClean="0"/>
              <a:t>true</a:t>
            </a:r>
            <a:r>
              <a:rPr lang="de-DE" sz="2200" dirty="0" smtClean="0"/>
              <a:t> </a:t>
            </a:r>
            <a:r>
              <a:rPr lang="de-DE" sz="2200" dirty="0" err="1" smtClean="0"/>
              <a:t>effect</a:t>
            </a:r>
            <a:endParaRPr lang="de-DE" sz="2200" dirty="0" smtClean="0"/>
          </a:p>
          <a:p>
            <a:r>
              <a:rPr lang="de-DE" sz="2200" b="1" dirty="0" err="1" smtClean="0"/>
              <a:t>Simpson‘s</a:t>
            </a:r>
            <a:r>
              <a:rPr lang="de-DE" sz="2200" b="1" dirty="0" smtClean="0"/>
              <a:t> paradox</a:t>
            </a:r>
          </a:p>
          <a:p>
            <a:r>
              <a:rPr lang="de-AT" sz="2200" dirty="0"/>
              <a:t>Appleton et al. (The American </a:t>
            </a:r>
            <a:r>
              <a:rPr lang="de-AT" sz="2200" dirty="0" err="1"/>
              <a:t>Statistician</a:t>
            </a:r>
            <a:r>
              <a:rPr lang="de-AT" sz="2200" dirty="0"/>
              <a:t> 1996;50(4</a:t>
            </a:r>
            <a:r>
              <a:rPr lang="de-AT" sz="2200" dirty="0" smtClean="0"/>
              <a:t>))</a:t>
            </a:r>
          </a:p>
          <a:p>
            <a:r>
              <a:rPr lang="de-DE" sz="2200" b="1" dirty="0"/>
              <a:t>UC Berkeley </a:t>
            </a:r>
            <a:r>
              <a:rPr lang="de-DE" sz="2200" b="1" dirty="0" err="1"/>
              <a:t>gender</a:t>
            </a:r>
            <a:r>
              <a:rPr lang="de-DE" sz="2200" b="1" dirty="0"/>
              <a:t> </a:t>
            </a:r>
            <a:r>
              <a:rPr lang="de-DE" sz="2200" b="1" dirty="0" err="1"/>
              <a:t>bias</a:t>
            </a:r>
            <a:endParaRPr lang="de-DE" sz="2200" b="1" dirty="0"/>
          </a:p>
          <a:p>
            <a:endParaRPr lang="de-AT" dirty="0"/>
          </a:p>
          <a:p>
            <a:pPr marL="0" indent="0">
              <a:buNone/>
            </a:pP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94</a:t>
            </a:fld>
            <a:endParaRPr lang="de-DE" altLang="en-US"/>
          </a:p>
        </p:txBody>
      </p:sp>
      <p:pic>
        <p:nvPicPr>
          <p:cNvPr id="7178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4077072"/>
            <a:ext cx="2664296" cy="1167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8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52" y="3645024"/>
            <a:ext cx="4248472" cy="233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uppieren 8"/>
          <p:cNvGrpSpPr/>
          <p:nvPr/>
        </p:nvGrpSpPr>
        <p:grpSpPr>
          <a:xfrm>
            <a:off x="323528" y="5445224"/>
            <a:ext cx="4734298" cy="930098"/>
            <a:chOff x="2174906" y="2962815"/>
            <a:chExt cx="4734298" cy="930098"/>
          </a:xfrm>
        </p:grpSpPr>
        <p:sp>
          <p:nvSpPr>
            <p:cNvPr id="10" name="Textfeld 36"/>
            <p:cNvSpPr txBox="1"/>
            <p:nvPr/>
          </p:nvSpPr>
          <p:spPr bwMode="auto">
            <a:xfrm>
              <a:off x="2174906" y="3492803"/>
              <a:ext cx="962122" cy="400110"/>
            </a:xfrm>
            <a:prstGeom prst="rect">
              <a:avLst/>
            </a:prstGeom>
            <a:noFill/>
            <a:ln w="9525">
              <a:noFill/>
              <a:miter lim="800000"/>
              <a:headEnd/>
              <a:tailEnd/>
            </a:ln>
          </p:spPr>
          <p:txBody>
            <a:bodyPr wrap="none" rtlCol="0">
              <a:spAutoFit/>
            </a:bodyPr>
            <a:lstStyle>
              <a:defPPr>
                <a:defRPr lang="de-DE"/>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ctr"/>
              <a:r>
                <a:rPr lang="en-US" sz="2000" dirty="0" smtClean="0">
                  <a:latin typeface="+mn-lt"/>
                </a:rPr>
                <a:t>Gender</a:t>
              </a:r>
              <a:endParaRPr lang="en-US" sz="2000" dirty="0" smtClean="0">
                <a:solidFill>
                  <a:schemeClr val="tx1"/>
                </a:solidFill>
                <a:latin typeface="+mn-lt"/>
              </a:endParaRPr>
            </a:p>
          </p:txBody>
        </p:sp>
        <p:cxnSp>
          <p:nvCxnSpPr>
            <p:cNvPr id="11" name="Gerade Verbindung 10"/>
            <p:cNvCxnSpPr/>
            <p:nvPr/>
          </p:nvCxnSpPr>
          <p:spPr bwMode="auto">
            <a:xfrm>
              <a:off x="3101919" y="3665370"/>
              <a:ext cx="2566759" cy="0"/>
            </a:xfrm>
            <a:prstGeom prst="line">
              <a:avLst/>
            </a:prstGeom>
            <a:noFill/>
            <a:ln w="28575" cap="flat" cmpd="sng" algn="ctr">
              <a:solidFill>
                <a:schemeClr val="tx1"/>
              </a:solidFill>
              <a:prstDash val="solid"/>
              <a:round/>
              <a:headEnd type="none" w="med" len="med"/>
              <a:tailEnd type="triangle" w="med" len="med"/>
            </a:ln>
            <a:effectLst/>
          </p:spPr>
        </p:cxnSp>
        <p:sp>
          <p:nvSpPr>
            <p:cNvPr id="12" name="Textfeld 38"/>
            <p:cNvSpPr txBox="1"/>
            <p:nvPr/>
          </p:nvSpPr>
          <p:spPr bwMode="auto">
            <a:xfrm>
              <a:off x="5645718" y="3469267"/>
              <a:ext cx="1263486" cy="400110"/>
            </a:xfrm>
            <a:prstGeom prst="rect">
              <a:avLst/>
            </a:prstGeom>
            <a:noFill/>
            <a:ln w="9525">
              <a:noFill/>
              <a:miter lim="800000"/>
              <a:headEnd/>
              <a:tailEnd/>
            </a:ln>
          </p:spPr>
          <p:txBody>
            <a:bodyPr wrap="none" rtlCol="0">
              <a:spAutoFit/>
            </a:bodyPr>
            <a:lstStyle>
              <a:defPPr>
                <a:defRPr lang="de-DE"/>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ctr"/>
              <a:r>
                <a:rPr lang="en-US" sz="2000" dirty="0" smtClean="0">
                  <a:latin typeface="+mn-lt"/>
                </a:rPr>
                <a:t>Admission</a:t>
              </a:r>
              <a:endParaRPr lang="en-US" sz="2000" dirty="0" smtClean="0">
                <a:solidFill>
                  <a:schemeClr val="tx1"/>
                </a:solidFill>
                <a:latin typeface="+mn-lt"/>
              </a:endParaRPr>
            </a:p>
          </p:txBody>
        </p:sp>
        <p:sp>
          <p:nvSpPr>
            <p:cNvPr id="13" name="Textfeld 39"/>
            <p:cNvSpPr txBox="1"/>
            <p:nvPr/>
          </p:nvSpPr>
          <p:spPr bwMode="auto">
            <a:xfrm>
              <a:off x="3535243" y="2962815"/>
              <a:ext cx="1456681" cy="400110"/>
            </a:xfrm>
            <a:prstGeom prst="rect">
              <a:avLst/>
            </a:prstGeom>
            <a:noFill/>
            <a:ln w="9525">
              <a:noFill/>
              <a:miter lim="800000"/>
              <a:headEnd/>
              <a:tailEnd/>
            </a:ln>
          </p:spPr>
          <p:txBody>
            <a:bodyPr wrap="none" rtlCol="0">
              <a:spAutoFit/>
            </a:bodyPr>
            <a:lstStyle>
              <a:defPPr>
                <a:defRPr lang="de-DE"/>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ctr"/>
              <a:r>
                <a:rPr lang="en-US" sz="2000" dirty="0" smtClean="0">
                  <a:latin typeface="+mn-lt"/>
                </a:rPr>
                <a:t>Department</a:t>
              </a:r>
              <a:endParaRPr lang="en-US" sz="2000" dirty="0" smtClean="0">
                <a:solidFill>
                  <a:schemeClr val="tx1"/>
                </a:solidFill>
                <a:latin typeface="+mn-lt"/>
              </a:endParaRPr>
            </a:p>
          </p:txBody>
        </p:sp>
        <p:cxnSp>
          <p:nvCxnSpPr>
            <p:cNvPr id="14" name="Gerade Verbindung 13"/>
            <p:cNvCxnSpPr>
              <a:stCxn id="13" idx="3"/>
            </p:cNvCxnSpPr>
            <p:nvPr/>
          </p:nvCxnSpPr>
          <p:spPr bwMode="auto">
            <a:xfrm>
              <a:off x="4991924" y="3162870"/>
              <a:ext cx="888926" cy="306397"/>
            </a:xfrm>
            <a:prstGeom prst="line">
              <a:avLst/>
            </a:prstGeom>
            <a:noFill/>
            <a:ln w="28575" cap="flat" cmpd="sng" algn="ctr">
              <a:solidFill>
                <a:schemeClr val="tx1"/>
              </a:solidFill>
              <a:prstDash val="solid"/>
              <a:round/>
              <a:headEnd type="none" w="med" len="med"/>
              <a:tailEnd type="triangle" w="med" len="med"/>
            </a:ln>
            <a:effectLst/>
          </p:spPr>
        </p:cxnSp>
        <p:cxnSp>
          <p:nvCxnSpPr>
            <p:cNvPr id="15" name="Gerade Verbindung 14"/>
            <p:cNvCxnSpPr/>
            <p:nvPr/>
          </p:nvCxnSpPr>
          <p:spPr bwMode="auto">
            <a:xfrm flipV="1">
              <a:off x="2928522" y="3162870"/>
              <a:ext cx="661574" cy="329933"/>
            </a:xfrm>
            <a:prstGeom prst="line">
              <a:avLst/>
            </a:prstGeom>
            <a:noFill/>
            <a:ln w="28575" cap="flat" cmpd="sng" algn="ctr">
              <a:solidFill>
                <a:schemeClr val="tx1"/>
              </a:solidFill>
              <a:prstDash val="solid"/>
              <a:round/>
              <a:headEnd type="triangle" w="med" len="med"/>
              <a:tailEnd type="none" w="med" len="med"/>
            </a:ln>
            <a:effectLst/>
          </p:spPr>
        </p:cxnSp>
      </p:grpSp>
    </p:spTree>
    <p:extLst>
      <p:ext uri="{BB962C8B-B14F-4D97-AF65-F5344CB8AC3E}">
        <p14:creationId xmlns:p14="http://schemas.microsoft.com/office/powerpoint/2010/main" val="118970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8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995120" cy="1143000"/>
          </a:xfrm>
        </p:spPr>
        <p:txBody>
          <a:bodyPr/>
          <a:lstStyle/>
          <a:p>
            <a:r>
              <a:rPr lang="en-GB" dirty="0"/>
              <a:t>Correlation/Association and causality </a:t>
            </a:r>
            <a:r>
              <a:rPr lang="en-GB" dirty="0" smtClean="0"/>
              <a:t>(3)</a:t>
            </a:r>
            <a:endParaRPr lang="de-AT" dirty="0"/>
          </a:p>
        </p:txBody>
      </p:sp>
      <p:sp>
        <p:nvSpPr>
          <p:cNvPr id="3" name="Inhaltsplatzhalter 2"/>
          <p:cNvSpPr>
            <a:spLocks noGrp="1"/>
          </p:cNvSpPr>
          <p:nvPr>
            <p:ph idx="1"/>
          </p:nvPr>
        </p:nvSpPr>
        <p:spPr/>
        <p:txBody>
          <a:bodyPr/>
          <a:lstStyle/>
          <a:p>
            <a:r>
              <a:rPr lang="de-AT" dirty="0" smtClean="0"/>
              <a:t>In </a:t>
            </a:r>
            <a:r>
              <a:rPr lang="de-AT" dirty="0" err="1" smtClean="0"/>
              <a:t>many</a:t>
            </a:r>
            <a:r>
              <a:rPr lang="de-AT" dirty="0" smtClean="0"/>
              <a:t> </a:t>
            </a:r>
            <a:r>
              <a:rPr lang="de-AT" dirty="0" err="1" smtClean="0"/>
              <a:t>experiments</a:t>
            </a:r>
            <a:r>
              <a:rPr lang="de-AT" dirty="0"/>
              <a:t>/</a:t>
            </a:r>
            <a:r>
              <a:rPr lang="de-AT" dirty="0" err="1" smtClean="0"/>
              <a:t>studies</a:t>
            </a:r>
            <a:r>
              <a:rPr lang="de-AT" dirty="0" smtClean="0"/>
              <a:t>, </a:t>
            </a:r>
            <a:r>
              <a:rPr lang="de-AT" dirty="0" err="1" smtClean="0"/>
              <a:t>the</a:t>
            </a:r>
            <a:r>
              <a:rPr lang="de-AT" dirty="0" smtClean="0"/>
              <a:t> </a:t>
            </a:r>
            <a:r>
              <a:rPr lang="de-AT" dirty="0" err="1" smtClean="0"/>
              <a:t>main</a:t>
            </a:r>
            <a:r>
              <a:rPr lang="de-AT" dirty="0" smtClean="0"/>
              <a:t> </a:t>
            </a:r>
            <a:r>
              <a:rPr lang="de-AT" dirty="0" err="1" smtClean="0"/>
              <a:t>focus</a:t>
            </a:r>
            <a:r>
              <a:rPr lang="de-AT" dirty="0" smtClean="0"/>
              <a:t> </a:t>
            </a:r>
            <a:r>
              <a:rPr lang="de-AT" dirty="0" err="1" smtClean="0"/>
              <a:t>is</a:t>
            </a:r>
            <a:r>
              <a:rPr lang="de-AT" dirty="0" smtClean="0"/>
              <a:t> on </a:t>
            </a:r>
            <a:r>
              <a:rPr lang="de-AT" dirty="0" err="1" smtClean="0"/>
              <a:t>establishing</a:t>
            </a:r>
            <a:r>
              <a:rPr lang="de-AT" dirty="0" smtClean="0"/>
              <a:t> </a:t>
            </a:r>
            <a:r>
              <a:rPr lang="de-AT" b="1" dirty="0" err="1" smtClean="0"/>
              <a:t>causal</a:t>
            </a:r>
            <a:r>
              <a:rPr lang="de-AT" b="1" dirty="0" smtClean="0"/>
              <a:t> </a:t>
            </a:r>
            <a:r>
              <a:rPr lang="de-AT" b="1" dirty="0" err="1" smtClean="0"/>
              <a:t>relationships</a:t>
            </a:r>
            <a:r>
              <a:rPr lang="de-AT" dirty="0" smtClean="0"/>
              <a:t> </a:t>
            </a:r>
            <a:r>
              <a:rPr lang="de-AT" dirty="0" err="1" smtClean="0"/>
              <a:t>rather</a:t>
            </a:r>
            <a:r>
              <a:rPr lang="de-AT" dirty="0" smtClean="0"/>
              <a:t> </a:t>
            </a:r>
            <a:r>
              <a:rPr lang="de-AT" dirty="0" err="1" smtClean="0"/>
              <a:t>than</a:t>
            </a:r>
            <a:r>
              <a:rPr lang="de-AT" dirty="0" smtClean="0"/>
              <a:t> </a:t>
            </a:r>
            <a:r>
              <a:rPr lang="de-AT" dirty="0" err="1" smtClean="0"/>
              <a:t>mere</a:t>
            </a:r>
            <a:r>
              <a:rPr lang="de-AT" dirty="0" smtClean="0"/>
              <a:t> </a:t>
            </a:r>
            <a:r>
              <a:rPr lang="de-AT" dirty="0" err="1" smtClean="0"/>
              <a:t>associations</a:t>
            </a:r>
            <a:endParaRPr lang="de-AT" dirty="0" smtClean="0"/>
          </a:p>
          <a:p>
            <a:r>
              <a:rPr lang="de-AT" dirty="0" err="1" smtClean="0"/>
              <a:t>Prerequisite</a:t>
            </a:r>
            <a:r>
              <a:rPr lang="de-AT" dirty="0" smtClean="0"/>
              <a:t>:</a:t>
            </a:r>
          </a:p>
          <a:p>
            <a:pPr lvl="1"/>
            <a:r>
              <a:rPr lang="de-AT" b="1" dirty="0" err="1" smtClean="0"/>
              <a:t>Appropriate</a:t>
            </a:r>
            <a:r>
              <a:rPr lang="de-AT" b="1" dirty="0" smtClean="0"/>
              <a:t> </a:t>
            </a:r>
            <a:r>
              <a:rPr lang="de-AT" b="1" dirty="0" err="1" smtClean="0"/>
              <a:t>study</a:t>
            </a:r>
            <a:r>
              <a:rPr lang="de-AT" b="1" dirty="0" smtClean="0"/>
              <a:t> design</a:t>
            </a:r>
          </a:p>
          <a:p>
            <a:pPr lvl="2"/>
            <a:r>
              <a:rPr lang="de-AT" dirty="0" err="1" smtClean="0"/>
              <a:t>Minimizing</a:t>
            </a:r>
            <a:r>
              <a:rPr lang="de-AT" dirty="0" smtClean="0"/>
              <a:t> </a:t>
            </a:r>
            <a:r>
              <a:rPr lang="de-AT" dirty="0" err="1" smtClean="0"/>
              <a:t>selection</a:t>
            </a:r>
            <a:r>
              <a:rPr lang="de-AT" dirty="0" smtClean="0"/>
              <a:t> </a:t>
            </a:r>
            <a:r>
              <a:rPr lang="de-AT" dirty="0" err="1" smtClean="0"/>
              <a:t>bias</a:t>
            </a:r>
            <a:endParaRPr lang="de-AT" dirty="0" smtClean="0"/>
          </a:p>
          <a:p>
            <a:pPr lvl="2"/>
            <a:r>
              <a:rPr lang="de-AT" dirty="0" err="1" smtClean="0"/>
              <a:t>Minimizing</a:t>
            </a:r>
            <a:r>
              <a:rPr lang="de-AT" dirty="0" smtClean="0"/>
              <a:t> </a:t>
            </a:r>
            <a:r>
              <a:rPr lang="de-AT" dirty="0" err="1" smtClean="0"/>
              <a:t>measurement</a:t>
            </a:r>
            <a:r>
              <a:rPr lang="de-AT" dirty="0" smtClean="0"/>
              <a:t> </a:t>
            </a:r>
            <a:r>
              <a:rPr lang="de-AT" dirty="0" err="1" smtClean="0"/>
              <a:t>errors</a:t>
            </a:r>
            <a:endParaRPr lang="de-AT" dirty="0" smtClean="0"/>
          </a:p>
          <a:p>
            <a:pPr lvl="2"/>
            <a:r>
              <a:rPr lang="de-AT" dirty="0" err="1" smtClean="0"/>
              <a:t>Minimize</a:t>
            </a:r>
            <a:r>
              <a:rPr lang="de-AT" dirty="0" smtClean="0"/>
              <a:t> </a:t>
            </a:r>
            <a:r>
              <a:rPr lang="de-AT" dirty="0" err="1" smtClean="0"/>
              <a:t>confounding</a:t>
            </a:r>
            <a:r>
              <a:rPr lang="de-AT" dirty="0" smtClean="0"/>
              <a:t>, e.g. </a:t>
            </a:r>
            <a:r>
              <a:rPr lang="de-AT" dirty="0" err="1" smtClean="0"/>
              <a:t>through</a:t>
            </a:r>
            <a:r>
              <a:rPr lang="de-AT" dirty="0" smtClean="0"/>
              <a:t> </a:t>
            </a:r>
            <a:r>
              <a:rPr lang="de-AT" dirty="0" err="1" smtClean="0"/>
              <a:t>randomization</a:t>
            </a:r>
            <a:endParaRPr lang="de-AT" dirty="0" smtClean="0"/>
          </a:p>
          <a:p>
            <a:pPr marL="742950" lvl="2" indent="-342900"/>
            <a:r>
              <a:rPr lang="de-AT" b="1" dirty="0" err="1"/>
              <a:t>Appropriate</a:t>
            </a:r>
            <a:r>
              <a:rPr lang="de-AT" b="1" dirty="0"/>
              <a:t> </a:t>
            </a:r>
            <a:r>
              <a:rPr lang="de-AT" b="1" dirty="0" err="1"/>
              <a:t>statistical</a:t>
            </a:r>
            <a:r>
              <a:rPr lang="de-AT" b="1" dirty="0"/>
              <a:t> </a:t>
            </a:r>
            <a:r>
              <a:rPr lang="de-AT" b="1" dirty="0" err="1"/>
              <a:t>methods</a:t>
            </a:r>
            <a:endParaRPr lang="de-AT" b="1" dirty="0"/>
          </a:p>
          <a:p>
            <a:pPr lvl="2"/>
            <a:r>
              <a:rPr lang="de-AT" dirty="0" smtClean="0"/>
              <a:t>Multivariate </a:t>
            </a:r>
            <a:r>
              <a:rPr lang="de-AT" dirty="0" err="1" smtClean="0"/>
              <a:t>statistics</a:t>
            </a:r>
            <a:r>
              <a:rPr lang="de-AT" dirty="0" smtClean="0"/>
              <a:t> </a:t>
            </a:r>
            <a:r>
              <a:rPr lang="de-AT" dirty="0" err="1" smtClean="0"/>
              <a:t>adjusting</a:t>
            </a:r>
            <a:r>
              <a:rPr lang="de-AT" dirty="0" smtClean="0"/>
              <a:t> </a:t>
            </a:r>
            <a:r>
              <a:rPr lang="de-AT" dirty="0" err="1" smtClean="0"/>
              <a:t>for</a:t>
            </a:r>
            <a:r>
              <a:rPr lang="de-AT" dirty="0" smtClean="0"/>
              <a:t> potential </a:t>
            </a:r>
            <a:r>
              <a:rPr lang="de-AT" dirty="0" err="1" smtClean="0"/>
              <a:t>third</a:t>
            </a:r>
            <a:r>
              <a:rPr lang="de-AT" dirty="0" smtClean="0"/>
              <a:t> variables</a:t>
            </a:r>
          </a:p>
          <a:p>
            <a:pPr lvl="2"/>
            <a:r>
              <a:rPr lang="de-AT" dirty="0" err="1" smtClean="0"/>
              <a:t>Matching</a:t>
            </a: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95</a:t>
            </a:fld>
            <a:endParaRPr lang="de-DE" altLang="en-US"/>
          </a:p>
        </p:txBody>
      </p:sp>
      <p:sp>
        <p:nvSpPr>
          <p:cNvPr id="7" name="Rechteck 6"/>
          <p:cNvSpPr/>
          <p:nvPr/>
        </p:nvSpPr>
        <p:spPr>
          <a:xfrm>
            <a:off x="4499992" y="2636912"/>
            <a:ext cx="4320480" cy="338554"/>
          </a:xfrm>
          <a:prstGeom prst="rect">
            <a:avLst/>
          </a:prstGeom>
        </p:spPr>
        <p:txBody>
          <a:bodyPr wrap="square">
            <a:spAutoFit/>
          </a:bodyPr>
          <a:lstStyle/>
          <a:p>
            <a:r>
              <a:rPr lang="de-DE" sz="1600" dirty="0">
                <a:latin typeface="+mn-lt"/>
              </a:rPr>
              <a:t>http://tylervigen.com/view_correlation?id=1703</a:t>
            </a:r>
          </a:p>
        </p:txBody>
      </p:sp>
      <p:pic>
        <p:nvPicPr>
          <p:cNvPr id="11274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2885" y="3068960"/>
            <a:ext cx="5925419" cy="3300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410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74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noChangeArrowheads="1"/>
          </p:cNvPicPr>
          <p:nvPr/>
        </p:nvPicPr>
        <p:blipFill>
          <a:blip r:embed="rId2" cstate="print"/>
          <a:srcRect/>
          <a:stretch>
            <a:fillRect/>
          </a:stretch>
        </p:blipFill>
        <p:spPr bwMode="auto">
          <a:xfrm>
            <a:off x="6588224" y="3645024"/>
            <a:ext cx="1911282" cy="1908438"/>
          </a:xfrm>
          <a:prstGeom prst="rect">
            <a:avLst/>
          </a:prstGeom>
          <a:noFill/>
          <a:ln w="9525">
            <a:noFill/>
            <a:miter lim="800000"/>
            <a:headEnd/>
            <a:tailEnd/>
          </a:ln>
        </p:spPr>
      </p:pic>
      <p:pic>
        <p:nvPicPr>
          <p:cNvPr id="7" name="Picture 7"/>
          <p:cNvPicPr>
            <a:picLocks noChangeAspect="1" noChangeArrowheads="1"/>
          </p:cNvPicPr>
          <p:nvPr/>
        </p:nvPicPr>
        <p:blipFill>
          <a:blip r:embed="rId3" cstate="print"/>
          <a:srcRect/>
          <a:stretch>
            <a:fillRect/>
          </a:stretch>
        </p:blipFill>
        <p:spPr bwMode="auto">
          <a:xfrm>
            <a:off x="4860032" y="3429000"/>
            <a:ext cx="1785291" cy="1782634"/>
          </a:xfrm>
          <a:prstGeom prst="rect">
            <a:avLst/>
          </a:prstGeom>
          <a:noFill/>
          <a:ln w="9525">
            <a:noFill/>
            <a:miter lim="800000"/>
            <a:headEnd/>
            <a:tailEnd/>
          </a:ln>
        </p:spPr>
      </p:pic>
      <p:sp>
        <p:nvSpPr>
          <p:cNvPr id="2" name="Titel 1"/>
          <p:cNvSpPr>
            <a:spLocks noGrp="1"/>
          </p:cNvSpPr>
          <p:nvPr>
            <p:ph type="title"/>
          </p:nvPr>
        </p:nvSpPr>
        <p:spPr/>
        <p:txBody>
          <a:bodyPr/>
          <a:lstStyle/>
          <a:p>
            <a:r>
              <a:rPr lang="en-GB" dirty="0"/>
              <a:t>Nonparametric Correlation</a:t>
            </a:r>
            <a:endParaRPr lang="de-DE" dirty="0"/>
          </a:p>
        </p:txBody>
      </p:sp>
      <p:sp>
        <p:nvSpPr>
          <p:cNvPr id="3" name="Inhaltsplatzhalter 2"/>
          <p:cNvSpPr>
            <a:spLocks noGrp="1"/>
          </p:cNvSpPr>
          <p:nvPr>
            <p:ph idx="1"/>
          </p:nvPr>
        </p:nvSpPr>
        <p:spPr>
          <a:xfrm>
            <a:off x="457200" y="1600200"/>
            <a:ext cx="8229600" cy="2246769"/>
          </a:xfrm>
          <a:noFill/>
        </p:spPr>
        <p:txBody>
          <a:bodyPr wrap="square" rtlCol="0">
            <a:spAutoFit/>
          </a:bodyPr>
          <a:lstStyle/>
          <a:p>
            <a:pPr fontAlgn="base">
              <a:spcBef>
                <a:spcPct val="0"/>
              </a:spcBef>
              <a:spcAft>
                <a:spcPct val="0"/>
              </a:spcAft>
            </a:pPr>
            <a:r>
              <a:rPr lang="en-GB" b="1" dirty="0"/>
              <a:t>Spearman’s Rho</a:t>
            </a:r>
          </a:p>
          <a:p>
            <a:pPr lvl="1" fontAlgn="base">
              <a:spcBef>
                <a:spcPct val="0"/>
              </a:spcBef>
              <a:spcAft>
                <a:spcPct val="0"/>
              </a:spcAft>
            </a:pPr>
            <a:r>
              <a:rPr lang="en-GB" dirty="0"/>
              <a:t>Pearson’s correlation on the ranked data</a:t>
            </a:r>
          </a:p>
          <a:p>
            <a:pPr fontAlgn="base">
              <a:spcBef>
                <a:spcPct val="0"/>
              </a:spcBef>
              <a:spcAft>
                <a:spcPct val="0"/>
              </a:spcAft>
            </a:pPr>
            <a:r>
              <a:rPr lang="en-GB" b="1" dirty="0"/>
              <a:t>Kendall’s Tau</a:t>
            </a:r>
          </a:p>
          <a:p>
            <a:pPr lvl="1" fontAlgn="base">
              <a:spcBef>
                <a:spcPct val="0"/>
              </a:spcBef>
              <a:spcAft>
                <a:spcPct val="0"/>
              </a:spcAft>
            </a:pPr>
            <a:r>
              <a:rPr lang="en-GB" dirty="0"/>
              <a:t>Better than Spearman’s for small samples</a:t>
            </a:r>
          </a:p>
          <a:p>
            <a:pPr fontAlgn="base">
              <a:spcBef>
                <a:spcPct val="0"/>
              </a:spcBef>
              <a:spcAft>
                <a:spcPct val="0"/>
              </a:spcAft>
            </a:pPr>
            <a:r>
              <a:rPr lang="de-DE" dirty="0" err="1" smtClean="0"/>
              <a:t>Rho</a:t>
            </a:r>
            <a:r>
              <a:rPr lang="de-DE" dirty="0" smtClean="0"/>
              <a:t> </a:t>
            </a:r>
            <a:r>
              <a:rPr lang="de-DE" dirty="0" err="1" smtClean="0"/>
              <a:t>and</a:t>
            </a:r>
            <a:r>
              <a:rPr lang="de-DE" dirty="0" smtClean="0"/>
              <a:t> Tau also </a:t>
            </a:r>
            <a:r>
              <a:rPr lang="de-DE" dirty="0" err="1" smtClean="0"/>
              <a:t>appropriate</a:t>
            </a:r>
            <a:r>
              <a:rPr lang="de-DE" dirty="0" smtClean="0"/>
              <a:t> </a:t>
            </a:r>
            <a:r>
              <a:rPr lang="de-DE" dirty="0" err="1" smtClean="0"/>
              <a:t>for</a:t>
            </a:r>
            <a:r>
              <a:rPr lang="de-DE" dirty="0" smtClean="0"/>
              <a:t> </a:t>
            </a:r>
            <a:r>
              <a:rPr lang="de-DE" dirty="0" err="1" smtClean="0"/>
              <a:t>ordinal</a:t>
            </a:r>
            <a:r>
              <a:rPr lang="de-DE" dirty="0" smtClean="0"/>
              <a:t> </a:t>
            </a:r>
            <a:r>
              <a:rPr lang="de-DE" dirty="0" err="1" smtClean="0"/>
              <a:t>data</a:t>
            </a:r>
            <a:r>
              <a:rPr lang="de-DE" dirty="0" smtClean="0"/>
              <a:t> </a:t>
            </a:r>
            <a:r>
              <a:rPr lang="de-DE" dirty="0" err="1" smtClean="0"/>
              <a:t>if</a:t>
            </a:r>
            <a:r>
              <a:rPr lang="de-DE" dirty="0" smtClean="0"/>
              <a:t> </a:t>
            </a:r>
            <a:r>
              <a:rPr lang="de-DE" dirty="0" err="1" smtClean="0"/>
              <a:t>the</a:t>
            </a:r>
            <a:r>
              <a:rPr lang="de-DE" dirty="0" smtClean="0"/>
              <a:t> </a:t>
            </a:r>
            <a:r>
              <a:rPr lang="de-DE" dirty="0" err="1" smtClean="0"/>
              <a:t>assumed</a:t>
            </a:r>
            <a:r>
              <a:rPr lang="de-DE" dirty="0" smtClean="0"/>
              <a:t> </a:t>
            </a:r>
            <a:r>
              <a:rPr lang="de-DE" dirty="0" err="1" smtClean="0"/>
              <a:t>dependence</a:t>
            </a:r>
            <a:r>
              <a:rPr lang="de-DE" dirty="0" smtClean="0"/>
              <a:t> </a:t>
            </a:r>
            <a:r>
              <a:rPr lang="de-DE" dirty="0" err="1" smtClean="0"/>
              <a:t>is</a:t>
            </a:r>
            <a:r>
              <a:rPr lang="de-DE" dirty="0" smtClean="0"/>
              <a:t> </a:t>
            </a:r>
            <a:r>
              <a:rPr lang="de-DE" dirty="0" err="1" smtClean="0"/>
              <a:t>monotonic</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96</a:t>
            </a:fld>
            <a:endParaRPr lang="de-DE" altLang="en-US"/>
          </a:p>
        </p:txBody>
      </p:sp>
      <p:sp>
        <p:nvSpPr>
          <p:cNvPr id="9" name="Textfeld 8"/>
          <p:cNvSpPr txBox="1"/>
          <p:nvPr/>
        </p:nvSpPr>
        <p:spPr>
          <a:xfrm>
            <a:off x="5148064" y="5291916"/>
            <a:ext cx="1224136" cy="369332"/>
          </a:xfrm>
          <a:prstGeom prst="rect">
            <a:avLst/>
          </a:prstGeom>
          <a:noFill/>
        </p:spPr>
        <p:txBody>
          <a:bodyPr wrap="square" rtlCol="0">
            <a:spAutoFit/>
          </a:bodyPr>
          <a:lstStyle/>
          <a:p>
            <a:r>
              <a:rPr lang="de-DE" dirty="0" smtClean="0">
                <a:latin typeface="+mn-lt"/>
              </a:rPr>
              <a:t>Monotonic</a:t>
            </a:r>
            <a:endParaRPr lang="de-DE" dirty="0">
              <a:latin typeface="+mn-lt"/>
            </a:endParaRPr>
          </a:p>
        </p:txBody>
      </p:sp>
      <p:sp>
        <p:nvSpPr>
          <p:cNvPr id="10" name="Textfeld 9"/>
          <p:cNvSpPr txBox="1"/>
          <p:nvPr/>
        </p:nvSpPr>
        <p:spPr>
          <a:xfrm>
            <a:off x="6948264" y="5158933"/>
            <a:ext cx="1454211" cy="646331"/>
          </a:xfrm>
          <a:prstGeom prst="rect">
            <a:avLst/>
          </a:prstGeom>
          <a:noFill/>
        </p:spPr>
        <p:txBody>
          <a:bodyPr wrap="square" rtlCol="0">
            <a:spAutoFit/>
          </a:bodyPr>
          <a:lstStyle/>
          <a:p>
            <a:r>
              <a:rPr lang="de-DE" dirty="0" smtClean="0">
                <a:latin typeface="+mn-lt"/>
              </a:rPr>
              <a:t>Non-</a:t>
            </a:r>
            <a:r>
              <a:rPr lang="de-DE" dirty="0" err="1" smtClean="0">
                <a:latin typeface="+mn-lt"/>
              </a:rPr>
              <a:t>monotonic</a:t>
            </a:r>
            <a:endParaRPr lang="de-DE" dirty="0">
              <a:latin typeface="+mn-lt"/>
            </a:endParaRPr>
          </a:p>
        </p:txBody>
      </p:sp>
      <p:pic>
        <p:nvPicPr>
          <p:cNvPr id="12" name="Picture 8"/>
          <p:cNvPicPr>
            <a:picLocks noChangeAspect="1" noChangeArrowheads="1"/>
          </p:cNvPicPr>
          <p:nvPr/>
        </p:nvPicPr>
        <p:blipFill>
          <a:blip r:embed="rId2" cstate="print"/>
          <a:srcRect/>
          <a:stretch>
            <a:fillRect/>
          </a:stretch>
        </p:blipFill>
        <p:spPr bwMode="auto">
          <a:xfrm>
            <a:off x="6516216" y="3356992"/>
            <a:ext cx="1911282" cy="1908438"/>
          </a:xfrm>
          <a:prstGeom prst="rect">
            <a:avLst/>
          </a:prstGeom>
          <a:noFill/>
          <a:ln w="9525">
            <a:noFill/>
            <a:miter lim="800000"/>
            <a:headEnd/>
            <a:tailEnd/>
          </a:ln>
        </p:spPr>
      </p:pic>
      <p:pic>
        <p:nvPicPr>
          <p:cNvPr id="13" name="Picture 7"/>
          <p:cNvPicPr>
            <a:picLocks noChangeAspect="1" noChangeArrowheads="1"/>
          </p:cNvPicPr>
          <p:nvPr/>
        </p:nvPicPr>
        <p:blipFill>
          <a:blip r:embed="rId3" cstate="print"/>
          <a:srcRect/>
          <a:stretch>
            <a:fillRect/>
          </a:stretch>
        </p:blipFill>
        <p:spPr bwMode="auto">
          <a:xfrm>
            <a:off x="4788024" y="3356992"/>
            <a:ext cx="1785291" cy="1782634"/>
          </a:xfrm>
          <a:prstGeom prst="rect">
            <a:avLst/>
          </a:prstGeom>
          <a:noFill/>
          <a:ln w="9525">
            <a:noFill/>
            <a:miter lim="800000"/>
            <a:headEnd/>
            <a:tailEnd/>
          </a:ln>
        </p:spPr>
      </p:pic>
      <p:sp>
        <p:nvSpPr>
          <p:cNvPr id="14" name="Textfeld 13"/>
          <p:cNvSpPr txBox="1"/>
          <p:nvPr/>
        </p:nvSpPr>
        <p:spPr>
          <a:xfrm>
            <a:off x="971600" y="5229200"/>
            <a:ext cx="1800200" cy="369332"/>
          </a:xfrm>
          <a:prstGeom prst="rect">
            <a:avLst/>
          </a:prstGeom>
          <a:noFill/>
        </p:spPr>
        <p:txBody>
          <a:bodyPr wrap="square" rtlCol="0">
            <a:spAutoFit/>
          </a:bodyPr>
          <a:lstStyle/>
          <a:p>
            <a:r>
              <a:rPr lang="de-AT" dirty="0" smtClean="0">
                <a:latin typeface="+mn-lt"/>
              </a:rPr>
              <a:t>R = 0.871</a:t>
            </a:r>
            <a:endParaRPr lang="de-AT" dirty="0">
              <a:latin typeface="+mn-lt"/>
            </a:endParaRPr>
          </a:p>
        </p:txBody>
      </p:sp>
      <p:sp>
        <p:nvSpPr>
          <p:cNvPr id="15" name="Textfeld 14"/>
          <p:cNvSpPr txBox="1"/>
          <p:nvPr/>
        </p:nvSpPr>
        <p:spPr>
          <a:xfrm>
            <a:off x="971600" y="5661248"/>
            <a:ext cx="1800200" cy="369332"/>
          </a:xfrm>
          <a:prstGeom prst="rect">
            <a:avLst/>
          </a:prstGeom>
          <a:noFill/>
        </p:spPr>
        <p:txBody>
          <a:bodyPr wrap="square" rtlCol="0">
            <a:spAutoFit/>
          </a:bodyPr>
          <a:lstStyle/>
          <a:p>
            <a:r>
              <a:rPr lang="de-AT" dirty="0" err="1" smtClean="0">
                <a:latin typeface="+mn-lt"/>
              </a:rPr>
              <a:t>Rho</a:t>
            </a:r>
            <a:r>
              <a:rPr lang="de-AT" dirty="0" smtClean="0">
                <a:latin typeface="+mn-lt"/>
              </a:rPr>
              <a:t> = 0.667</a:t>
            </a:r>
          </a:p>
        </p:txBody>
      </p:sp>
      <p:pic>
        <p:nvPicPr>
          <p:cNvPr id="11" name="Picture 1"/>
          <p:cNvPicPr>
            <a:picLocks noChangeAspect="1"/>
          </p:cNvPicPr>
          <p:nvPr/>
        </p:nvPicPr>
        <p:blipFill>
          <a:blip r:embed="rId4" cstate="print"/>
          <a:srcRect t="22344"/>
          <a:stretch>
            <a:fillRect/>
          </a:stretch>
        </p:blipFill>
        <p:spPr>
          <a:xfrm>
            <a:off x="539552" y="4149080"/>
            <a:ext cx="4392488" cy="903978"/>
          </a:xfrm>
          <a:prstGeom prst="rect">
            <a:avLst/>
          </a:prstGeom>
        </p:spPr>
      </p:pic>
    </p:spTree>
    <p:extLst>
      <p:ext uri="{BB962C8B-B14F-4D97-AF65-F5344CB8AC3E}">
        <p14:creationId xmlns:p14="http://schemas.microsoft.com/office/powerpoint/2010/main" val="134297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Conducting Correlation Analysis</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97</a:t>
            </a:fld>
            <a:endParaRPr lang="de-DE" altLang="en-US"/>
          </a:p>
        </p:txBody>
      </p:sp>
      <p:pic>
        <p:nvPicPr>
          <p:cNvPr id="7" name="Picture 4"/>
          <p:cNvPicPr>
            <a:picLocks noChangeAspect="1"/>
          </p:cNvPicPr>
          <p:nvPr/>
        </p:nvPicPr>
        <p:blipFill>
          <a:blip r:embed="rId2" cstate="print"/>
          <a:srcRect l="12262"/>
          <a:stretch>
            <a:fillRect/>
          </a:stretch>
        </p:blipFill>
        <p:spPr>
          <a:xfrm>
            <a:off x="683568" y="2204864"/>
            <a:ext cx="7542372" cy="3240360"/>
          </a:xfrm>
          <a:prstGeom prst="rect">
            <a:avLst/>
          </a:prstGeom>
        </p:spPr>
      </p:pic>
    </p:spTree>
    <p:extLst>
      <p:ext uri="{BB962C8B-B14F-4D97-AF65-F5344CB8AC3E}">
        <p14:creationId xmlns:p14="http://schemas.microsoft.com/office/powerpoint/2010/main" val="325946736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Reporting the </a:t>
            </a:r>
            <a:r>
              <a:rPr lang="en-GB" dirty="0" smtClean="0"/>
              <a:t>results of a correlation analysis</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98</a:t>
            </a:fld>
            <a:endParaRPr lang="de-DE" altLang="en-US"/>
          </a:p>
        </p:txBody>
      </p:sp>
      <p:pic>
        <p:nvPicPr>
          <p:cNvPr id="7" name="Picture 3"/>
          <p:cNvPicPr>
            <a:picLocks noChangeAspect="1"/>
          </p:cNvPicPr>
          <p:nvPr/>
        </p:nvPicPr>
        <p:blipFill>
          <a:blip r:embed="rId2" cstate="print"/>
          <a:stretch>
            <a:fillRect/>
          </a:stretch>
        </p:blipFill>
        <p:spPr>
          <a:xfrm>
            <a:off x="683568" y="1988840"/>
            <a:ext cx="7621270" cy="3756660"/>
          </a:xfrm>
          <a:prstGeom prst="rect">
            <a:avLst/>
          </a:prstGeom>
        </p:spPr>
      </p:pic>
    </p:spTree>
    <p:extLst>
      <p:ext uri="{BB962C8B-B14F-4D97-AF65-F5344CB8AC3E}">
        <p14:creationId xmlns:p14="http://schemas.microsoft.com/office/powerpoint/2010/main" val="278494186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Exercise</a:t>
            </a:r>
            <a:endParaRPr lang="de-DE" dirty="0"/>
          </a:p>
        </p:txBody>
      </p:sp>
      <p:sp>
        <p:nvSpPr>
          <p:cNvPr id="3" name="Inhaltsplatzhalter 2"/>
          <p:cNvSpPr>
            <a:spLocks noGrp="1"/>
          </p:cNvSpPr>
          <p:nvPr>
            <p:ph idx="1"/>
          </p:nvPr>
        </p:nvSpPr>
        <p:spPr>
          <a:xfrm>
            <a:off x="457200" y="2636912"/>
            <a:ext cx="8229600" cy="3721046"/>
          </a:xfrm>
        </p:spPr>
        <p:txBody>
          <a:bodyPr/>
          <a:lstStyle/>
          <a:p>
            <a:pPr marL="0" indent="0">
              <a:buNone/>
            </a:pPr>
            <a:r>
              <a:rPr lang="de-DE" b="1" dirty="0" smtClean="0"/>
              <a:t>Analyse </a:t>
            </a:r>
            <a:r>
              <a:rPr lang="de-DE" b="1" dirty="0" err="1" smtClean="0"/>
              <a:t>the</a:t>
            </a:r>
            <a:r>
              <a:rPr lang="de-DE" b="1" dirty="0" smtClean="0"/>
              <a:t> </a:t>
            </a:r>
            <a:r>
              <a:rPr lang="de-DE" b="1" dirty="0" err="1" smtClean="0"/>
              <a:t>data</a:t>
            </a:r>
            <a:r>
              <a:rPr lang="de-DE" b="1" dirty="0" smtClean="0"/>
              <a:t> in Data_correlation.csv!</a:t>
            </a:r>
            <a:endParaRPr lang="de-DE" b="1" dirty="0"/>
          </a:p>
        </p:txBody>
      </p:sp>
      <p:sp>
        <p:nvSpPr>
          <p:cNvPr id="4" name="Datumsplatzhalter 3"/>
          <p:cNvSpPr>
            <a:spLocks noGrp="1"/>
          </p:cNvSpPr>
          <p:nvPr>
            <p:ph type="dt" sz="half" idx="10"/>
          </p:nvPr>
        </p:nvSpPr>
        <p:spPr/>
        <p:txBody>
          <a:bodyPr/>
          <a:lstStyle/>
          <a:p>
            <a:fld id="{487DCD19-B8E7-4B92-AA63-E361BAB7E52A}" type="datetime1">
              <a:rPr lang="de-AT" smtClean="0"/>
              <a:pPr/>
              <a:t>18.06.2021</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99</a:t>
            </a:fld>
            <a:endParaRPr lang="de-DE" altLang="en-US"/>
          </a:p>
        </p:txBody>
      </p:sp>
    </p:spTree>
    <p:extLst>
      <p:ext uri="{BB962C8B-B14F-4D97-AF65-F5344CB8AC3E}">
        <p14:creationId xmlns:p14="http://schemas.microsoft.com/office/powerpoint/2010/main" val="4136396075"/>
      </p:ext>
    </p:extLst>
  </p:cSld>
  <p:clrMapOvr>
    <a:masterClrMapping/>
  </p:clrMapOvr>
</p:sld>
</file>

<file path=ppt/theme/theme1.xml><?xml version="1.0" encoding="utf-8"?>
<a:theme xmlns:a="http://schemas.openxmlformats.org/drawingml/2006/main" name="Template_MSIG">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scStat Lectur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pecial Ani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pecial Anim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pecial Anim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pecial Anim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pecial Anim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pecial Anim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pecial Anim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pecial Anim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pecial Anim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pecial Anim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pecial Anim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pecial Anim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iscStat Lectur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pecial Ani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pecial Anim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pecial Anim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pecial Anim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pecial Anim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pecial Anim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pecial Anim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pecial Anim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pecial Anim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pecial Anim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pecial Anim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pecial Anim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Template_MSIG">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Template_MSIG">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Larissa">
  <a:themeElements>
    <a:clrScheme name="Lariss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de-DE" sz="1800" b="0" i="0" u="none" strike="noStrike" cap="none" normalizeH="0" baseline="0" smtClean="0">
            <a:ln>
              <a:noFill/>
            </a:ln>
            <a:solidFill>
              <a:schemeClr val="tx1"/>
            </a:solidFill>
            <a:effectLst/>
            <a:latin typeface="Arial" charset="0"/>
          </a:defRPr>
        </a:defPPr>
      </a:lstStyle>
    </a:lnDef>
  </a:objectDefaults>
  <a:extraClrSchemeLst>
    <a:extraClrScheme>
      <a:clrScheme name="Lariss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ariss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ariss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ariss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ariss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ariss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ariss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ariss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ariss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ariss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ariss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ariss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Larissa">
  <a:themeElements>
    <a:clrScheme name="Lariss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de-DE" sz="1800" b="0" i="0" u="none" strike="noStrike" cap="none" normalizeH="0" baseline="0" smtClean="0">
            <a:ln>
              <a:noFill/>
            </a:ln>
            <a:solidFill>
              <a:schemeClr val="tx1"/>
            </a:solidFill>
            <a:effectLst/>
            <a:latin typeface="Arial" charset="0"/>
          </a:defRPr>
        </a:defPPr>
      </a:lstStyle>
    </a:lnDef>
  </a:objectDefaults>
  <a:extraClrSchemeLst>
    <a:extraClrScheme>
      <a:clrScheme name="Lariss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ariss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ariss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ariss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ariss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ariss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ariss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ariss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ariss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ariss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ariss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ariss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Template_MSIG</Template>
  <TotalTime>0</TotalTime>
  <Words>22796</Words>
  <Application>Microsoft Office PowerPoint</Application>
  <PresentationFormat>Bildschirmpräsentation (4:3)</PresentationFormat>
  <Paragraphs>4269</Paragraphs>
  <Slides>462</Slides>
  <Notes>171</Notes>
  <HiddenSlides>0</HiddenSlides>
  <MMClips>0</MMClips>
  <ScaleCrop>false</ScaleCrop>
  <HeadingPairs>
    <vt:vector size="8" baseType="variant">
      <vt:variant>
        <vt:lpstr>Verwendete Schriftarten</vt:lpstr>
      </vt:variant>
      <vt:variant>
        <vt:i4>23</vt:i4>
      </vt:variant>
      <vt:variant>
        <vt:lpstr>Design</vt:lpstr>
      </vt:variant>
      <vt:variant>
        <vt:i4>8</vt:i4>
      </vt:variant>
      <vt:variant>
        <vt:lpstr>Eingebettete OLE-Server</vt:lpstr>
      </vt:variant>
      <vt:variant>
        <vt:i4>5</vt:i4>
      </vt:variant>
      <vt:variant>
        <vt:lpstr>Folientitel</vt:lpstr>
      </vt:variant>
      <vt:variant>
        <vt:i4>462</vt:i4>
      </vt:variant>
    </vt:vector>
  </HeadingPairs>
  <TitlesOfParts>
    <vt:vector size="498" baseType="lpstr">
      <vt:lpstr>ＭＳ Ｐゴシック</vt:lpstr>
      <vt:lpstr>Arial</vt:lpstr>
      <vt:lpstr>Arial Black</vt:lpstr>
      <vt:lpstr>Arial Narrow</vt:lpstr>
      <vt:lpstr>Calibri</vt:lpstr>
      <vt:lpstr>Cambria Math</vt:lpstr>
      <vt:lpstr>Century Gothic</vt:lpstr>
      <vt:lpstr>Comic Sans MS</vt:lpstr>
      <vt:lpstr>Courier</vt:lpstr>
      <vt:lpstr>Helvetica</vt:lpstr>
      <vt:lpstr>Helvetica Condensed</vt:lpstr>
      <vt:lpstr>Lucida Sans Unicode</vt:lpstr>
      <vt:lpstr>Perpetua</vt:lpstr>
      <vt:lpstr>StarMath</vt:lpstr>
      <vt:lpstr>Symbol</vt:lpstr>
      <vt:lpstr>Tahoma</vt:lpstr>
      <vt:lpstr>Times New Roman</vt:lpstr>
      <vt:lpstr>Trebuchet MS</vt:lpstr>
      <vt:lpstr>Verdana</vt:lpstr>
      <vt:lpstr>Webdings</vt:lpstr>
      <vt:lpstr>Wingdings</vt:lpstr>
      <vt:lpstr>Wingdings 2</vt:lpstr>
      <vt:lpstr>ヒラギノ角ゴ Pro W3</vt:lpstr>
      <vt:lpstr>Template_MSIG</vt:lpstr>
      <vt:lpstr>DiscStat Lecture</vt:lpstr>
      <vt:lpstr>1_DiscStat Lecture</vt:lpstr>
      <vt:lpstr>1_Template_MSIG</vt:lpstr>
      <vt:lpstr>2_Template_MSIG</vt:lpstr>
      <vt:lpstr>Office Theme</vt:lpstr>
      <vt:lpstr>Larissa</vt:lpstr>
      <vt:lpstr>1_Larissa</vt:lpstr>
      <vt:lpstr>Formel</vt:lpstr>
      <vt:lpstr>Equation</vt:lpstr>
      <vt:lpstr>SPW 6.0 Graph</vt:lpstr>
      <vt:lpstr>Diagramm</vt:lpstr>
      <vt:lpstr>Visio</vt:lpstr>
      <vt:lpstr>Medizinische Statistik  </vt:lpstr>
      <vt:lpstr>Grundlagen  </vt:lpstr>
      <vt:lpstr>Medizinische Forschung</vt:lpstr>
      <vt:lpstr>Statistik in medizinischen Top Journals</vt:lpstr>
      <vt:lpstr>Methodik der Fallstudie</vt:lpstr>
      <vt:lpstr>PowerPoint-Präsentation</vt:lpstr>
      <vt:lpstr>Nature Medicine versus  New England Journal of Medicine</vt:lpstr>
      <vt:lpstr>Literaturhinweise</vt:lpstr>
      <vt:lpstr>PowerPoint-Präsentation</vt:lpstr>
      <vt:lpstr>Quellen, Internet, Software</vt:lpstr>
      <vt:lpstr>Häufig verwendete statistische Methoden</vt:lpstr>
      <vt:lpstr>Beispielstudie</vt:lpstr>
      <vt:lpstr> Beispielstudie </vt:lpstr>
      <vt:lpstr>„Wie lese ich eine Studie in 10 Minuten“</vt:lpstr>
      <vt:lpstr>PowerPoint-Präsentation</vt:lpstr>
      <vt:lpstr>Medizinproduktestudie</vt:lpstr>
      <vt:lpstr>Medizinproduktestudie</vt:lpstr>
      <vt:lpstr>Medizinproduktestudie</vt:lpstr>
      <vt:lpstr>Medizinproduktestudie</vt:lpstr>
      <vt:lpstr>Medizinproduktestudie</vt:lpstr>
      <vt:lpstr>Medizinproduktestudie</vt:lpstr>
      <vt:lpstr>Medizinproduktestudie</vt:lpstr>
      <vt:lpstr>Arzneimittelstudie</vt:lpstr>
      <vt:lpstr>Arzneimittelstudie</vt:lpstr>
      <vt:lpstr>Arzneimittelstudie</vt:lpstr>
      <vt:lpstr>Arzneimittelstudie</vt:lpstr>
      <vt:lpstr>Arzneimittelstudie</vt:lpstr>
      <vt:lpstr>Arzneimittelstudie</vt:lpstr>
      <vt:lpstr>Deskriptive Statistik  </vt:lpstr>
      <vt:lpstr>Deskriptive Statistik, Merkmalstypen</vt:lpstr>
      <vt:lpstr>Beispieldaten, BMJ 2005</vt:lpstr>
      <vt:lpstr>Deskription qualitativer Daten</vt:lpstr>
      <vt:lpstr>Deskription quantitativer Daten</vt:lpstr>
      <vt:lpstr>Deskription quantitativer Daten</vt:lpstr>
      <vt:lpstr>Deskription quantitativer Daten</vt:lpstr>
      <vt:lpstr>Statistische Kennwerte</vt:lpstr>
      <vt:lpstr>Statistische Kennwerte</vt:lpstr>
      <vt:lpstr>Streuung</vt:lpstr>
      <vt:lpstr>Boxplot</vt:lpstr>
      <vt:lpstr>Vergleiche mit Boxplot</vt:lpstr>
      <vt:lpstr>Deskriptive Vergleiche Didgeridoo Studie</vt:lpstr>
      <vt:lpstr>PowerPoint-Präsentation</vt:lpstr>
      <vt:lpstr>PowerPoint-Präsentation</vt:lpstr>
      <vt:lpstr>Streudiagramm und Korrelation</vt:lpstr>
      <vt:lpstr>Korrelationskoeffizient</vt:lpstr>
      <vt:lpstr>Korrelationskoeffizient</vt:lpstr>
      <vt:lpstr>Regression</vt:lpstr>
      <vt:lpstr>Deskriptive Statistik</vt:lpstr>
      <vt:lpstr>Merkmalstypen und statistische Maßzahlen, Grafiken</vt:lpstr>
      <vt:lpstr>Statistische Grafiken</vt:lpstr>
      <vt:lpstr>Deskriptive Statistik</vt:lpstr>
      <vt:lpstr>Mittelwert vs. Median - Beispiel</vt:lpstr>
      <vt:lpstr>Standardabweichung oder Standardfehler?</vt:lpstr>
      <vt:lpstr>Übung: Statistische Maßzahlen</vt:lpstr>
      <vt:lpstr>PowerPoint-Präsentation</vt:lpstr>
      <vt:lpstr>Questionnaires, Fragebogen</vt:lpstr>
      <vt:lpstr>Fragebogen</vt:lpstr>
      <vt:lpstr>Links, survey tools</vt:lpstr>
      <vt:lpstr>Interview</vt:lpstr>
      <vt:lpstr>Telefon (chat) Interview</vt:lpstr>
      <vt:lpstr>Fragebogen = Messgerät </vt:lpstr>
      <vt:lpstr>Inhaltliche Regeln:</vt:lpstr>
      <vt:lpstr>Inhaltliche Regeln:</vt:lpstr>
      <vt:lpstr>Formale Regeln:</vt:lpstr>
      <vt:lpstr>Formale Regeln:</vt:lpstr>
      <vt:lpstr>Testung</vt:lpstr>
      <vt:lpstr>Lebensqualität</vt:lpstr>
      <vt:lpstr>Lebensqualität</vt:lpstr>
      <vt:lpstr>Links, questionnaires</vt:lpstr>
      <vt:lpstr>Case Studies</vt:lpstr>
      <vt:lpstr>Case Study 1:  EORTC QLQ-BR23 Fragen</vt:lpstr>
      <vt:lpstr>Case Study 1:  von den Fragen zum Score in SPSS https://www.eortc.org/app/uploads/sites/2/2018/02/SCmanual.pdf</vt:lpstr>
      <vt:lpstr>Case Study 1</vt:lpstr>
      <vt:lpstr>Case Study 2: CINDI survey</vt:lpstr>
      <vt:lpstr>Case study 2: CINDI survey</vt:lpstr>
      <vt:lpstr>Case study 2: CINDI survey</vt:lpstr>
      <vt:lpstr>Case Study 2: CINDI survey</vt:lpstr>
      <vt:lpstr>Inferenzstatistik III: Zusammenhänge, Korrelations- und Regressionsanalysen </vt:lpstr>
      <vt:lpstr>Inferenzstatistik III: Zusammenhänge, Korrelations- und Regressionsanalysen </vt:lpstr>
      <vt:lpstr>Correlation</vt:lpstr>
      <vt:lpstr>What is a Correlation?</vt:lpstr>
      <vt:lpstr>Very small relationship</vt:lpstr>
      <vt:lpstr>Positive relationship</vt:lpstr>
      <vt:lpstr>Negative relationship</vt:lpstr>
      <vt:lpstr>Measuring (linear) relationships</vt:lpstr>
      <vt:lpstr>Covariance</vt:lpstr>
      <vt:lpstr>Example</vt:lpstr>
      <vt:lpstr>Pearson correlation coefficient (1)</vt:lpstr>
      <vt:lpstr>Pearson Correlation Coefficient (2)</vt:lpstr>
      <vt:lpstr>Examples</vt:lpstr>
      <vt:lpstr>Steepness of slope ≠ Strength of correlation! </vt:lpstr>
      <vt:lpstr>Non-linear dependencies</vt:lpstr>
      <vt:lpstr>Correlation/Association and causality (1)</vt:lpstr>
      <vt:lpstr>Correlation/Association and causality (2)</vt:lpstr>
      <vt:lpstr>Correlation/Association and causality (3)</vt:lpstr>
      <vt:lpstr>Nonparametric Correlation</vt:lpstr>
      <vt:lpstr>Conducting Correlation Analysis</vt:lpstr>
      <vt:lpstr>Reporting the results of a correlation analysis</vt:lpstr>
      <vt:lpstr>Exercise</vt:lpstr>
      <vt:lpstr>Importance of looking at a set of data graphically</vt:lpstr>
      <vt:lpstr>(Simple) linear regression (1)</vt:lpstr>
      <vt:lpstr>(Simple) linear regression (2)</vt:lpstr>
      <vt:lpstr>The Method of Least Squares (1)</vt:lpstr>
      <vt:lpstr>The Method of Least Squares (2)</vt:lpstr>
      <vt:lpstr>Example</vt:lpstr>
      <vt:lpstr>Example</vt:lpstr>
      <vt:lpstr>How Good is the model?</vt:lpstr>
      <vt:lpstr>Decomposition of variance (1)</vt:lpstr>
      <vt:lpstr>Decomposition of variance (2)</vt:lpstr>
      <vt:lpstr>Exercise: Album_Sales.sav</vt:lpstr>
      <vt:lpstr>What is Multiple Regression?</vt:lpstr>
      <vt:lpstr>Multiple regression: an example</vt:lpstr>
      <vt:lpstr>Multiple Regression as an Equation</vt:lpstr>
      <vt:lpstr>Model fit (1)</vt:lpstr>
      <vt:lpstr>Model fit (2)</vt:lpstr>
      <vt:lpstr>Which variables to include?</vt:lpstr>
      <vt:lpstr>Method 1: Forced entry</vt:lpstr>
      <vt:lpstr>Method 2: Stepwise entry</vt:lpstr>
      <vt:lpstr>Doing Multiple Regression in SPSS (1)</vt:lpstr>
      <vt:lpstr>Doing Multiple Regression in SPSS (2)</vt:lpstr>
      <vt:lpstr>How to interpret beta values?</vt:lpstr>
      <vt:lpstr>Reporting the model</vt:lpstr>
      <vt:lpstr>Generalization (1)</vt:lpstr>
      <vt:lpstr>Generalization (2)</vt:lpstr>
      <vt:lpstr>Regression plots</vt:lpstr>
      <vt:lpstr>Collinearity diagnostics</vt:lpstr>
      <vt:lpstr>Signifikanztests  und Konfidenzintervalle </vt:lpstr>
      <vt:lpstr>Statistische Auswertung</vt:lpstr>
      <vt:lpstr>Schließende Statistik</vt:lpstr>
      <vt:lpstr>Ziel der schließenden Statistik</vt:lpstr>
      <vt:lpstr>Grundlagen der schließenden Statistik: Verteilungsannahmen</vt:lpstr>
      <vt:lpstr>Normalverteilung</vt:lpstr>
      <vt:lpstr>Dichtefunktion</vt:lpstr>
      <vt:lpstr>Gauss- oder Normalverteilung</vt:lpstr>
      <vt:lpstr>Gauss- oder Normalverteilung</vt:lpstr>
      <vt:lpstr>Quantile der Standardnormalverteilung</vt:lpstr>
      <vt:lpstr>               Für alle Normalverteilungen gilt  • ≈ 68% aller Beobachtungen liegen innerhalb einer Standardabweichung um den Mittelwert (zwischen μ − σ und μ + σ ) • ≈ 95% aller Beobachtungen liegen innerhalb zweier Standardabweichung (zwischen μ − 2σ und μ + 2σ ) • 99.7% aller Beobachtungen liegen innerhalb dreier Standardabweichung (zwischen μ − 3σ und μ + 3σ </vt:lpstr>
      <vt:lpstr>Rolle der Normalverteilung</vt:lpstr>
      <vt:lpstr>Exercise 1</vt:lpstr>
      <vt:lpstr>Exercise 2</vt:lpstr>
      <vt:lpstr>Inferenzstatistik I: Schätzen von Parametern (Konfidenzintervalle)</vt:lpstr>
      <vt:lpstr>Der Weg zum Konfidenzintervall</vt:lpstr>
      <vt:lpstr>Inferenzstatistik I: Schätzen von Parametern (Konfidenzintervalle)</vt:lpstr>
      <vt:lpstr>Konfidenzintervalle</vt:lpstr>
      <vt:lpstr>(1-)-Konfidenzintervall</vt:lpstr>
      <vt:lpstr>Zwei- und Einseitige Konfidenzintervalle</vt:lpstr>
      <vt:lpstr>(1-)-Konfidenzintervall</vt:lpstr>
      <vt:lpstr>Konfidenzintervall für den Mittelwert  </vt:lpstr>
      <vt:lpstr>Konfidenzintervall für einen Anteil </vt:lpstr>
      <vt:lpstr>95% Konfidenzintervalle</vt:lpstr>
      <vt:lpstr>Klinische Relevanz versus statistische Signifikanz</vt:lpstr>
      <vt:lpstr>Beispiel: Schätzen von Parametern (Konfidenzintervalle)</vt:lpstr>
      <vt:lpstr> Inferenzstatistik II: Signifikanztests </vt:lpstr>
      <vt:lpstr> Inferenzstatistik II: Signifikanztests </vt:lpstr>
      <vt:lpstr>Definitionen</vt:lpstr>
      <vt:lpstr>Mögliche Entscheidungen</vt:lpstr>
      <vt:lpstr>Type I versus Type II Error</vt:lpstr>
      <vt:lpstr>Parallelgruppenstudie</vt:lpstr>
      <vt:lpstr>Die statistischen Hypothesen</vt:lpstr>
      <vt:lpstr>Vorgehen bei der Hypothesenüberprüfung</vt:lpstr>
      <vt:lpstr>Formulating hypothesis  &amp; statistical tests</vt:lpstr>
      <vt:lpstr>Principles of statistical testing</vt:lpstr>
      <vt:lpstr>Example</vt:lpstr>
      <vt:lpstr>2008: 100 Jahre Student`s t-Test:  William Sealy Gosset </vt:lpstr>
      <vt:lpstr>t-Test  quantitatives Merkmal</vt:lpstr>
      <vt:lpstr>Student`s t-Test für unabhängige Stichproben (1) </vt:lpstr>
      <vt:lpstr>Student`s t-Test für unabhängige Stichproben (2) </vt:lpstr>
      <vt:lpstr>Fehler 1. und 2. Art - Zusammenhang</vt:lpstr>
      <vt:lpstr>Was ist der p-Wert</vt:lpstr>
      <vt:lpstr>Falsche Schlußfolgerungen</vt:lpstr>
      <vt:lpstr>Falsche Schlußfolgerungen</vt:lpstr>
      <vt:lpstr>Student`s t-Test für unabhängige Stichproben (3) </vt:lpstr>
      <vt:lpstr>Student`s t-Test für unabhängige Stichproben (4) </vt:lpstr>
      <vt:lpstr>Gepaarter Zwei-Stichproben t-Test</vt:lpstr>
      <vt:lpstr>Verbundene versus unverbundene Stichproben</vt:lpstr>
      <vt:lpstr>Beispiel</vt:lpstr>
      <vt:lpstr>ANOVA </vt:lpstr>
      <vt:lpstr>ANOVA </vt:lpstr>
      <vt:lpstr>ANOVA, post hoc Vergleiche </vt:lpstr>
      <vt:lpstr>Why Not Use Lots of t-Tests?</vt:lpstr>
      <vt:lpstr>Analysis of Variance (ANOVA)</vt:lpstr>
      <vt:lpstr>PowerPoint-Präsentation</vt:lpstr>
      <vt:lpstr>Chi-Quadrat-Test qualitatives Merkmal</vt:lpstr>
      <vt:lpstr>Beispiel</vt:lpstr>
      <vt:lpstr>Übung: Führen Sie einen Chi-Quadrat Test durch</vt:lpstr>
      <vt:lpstr>Regression – significance testing (1)</vt:lpstr>
      <vt:lpstr>Regression – significance testing (2)</vt:lpstr>
      <vt:lpstr>Regression – significance testing (3)</vt:lpstr>
      <vt:lpstr>Regression – significance testing (4)</vt:lpstr>
      <vt:lpstr>Nicht-parametrische Tests Mann-Whitney U Test (1)</vt:lpstr>
      <vt:lpstr>Nicht-parametrische Tests Mann-Whitney U Test (2)</vt:lpstr>
      <vt:lpstr>Overview of statistical tests (2)</vt:lpstr>
      <vt:lpstr>Overview of statistical tests (3)</vt:lpstr>
      <vt:lpstr>Common statistical tests</vt:lpstr>
      <vt:lpstr>Wichtige Signifikanztests</vt:lpstr>
      <vt:lpstr>Multiples Testen</vt:lpstr>
      <vt:lpstr>Sample size estimation</vt:lpstr>
      <vt:lpstr>Sample size estimation</vt:lpstr>
      <vt:lpstr>Sample size estimation</vt:lpstr>
      <vt:lpstr>The multiple testing problem</vt:lpstr>
      <vt:lpstr>The multiple testing problem</vt:lpstr>
      <vt:lpstr>The multiple testing problem</vt:lpstr>
      <vt:lpstr>Problem of Multiplicity</vt:lpstr>
      <vt:lpstr>Das Problem der Multiplizität</vt:lpstr>
      <vt:lpstr>How to correct for multiplicity?</vt:lpstr>
      <vt:lpstr>How to correct for multiplicity?</vt:lpstr>
      <vt:lpstr>Combined Bonferroni and Gate keeping</vt:lpstr>
      <vt:lpstr>How to correct for multiplicity?</vt:lpstr>
      <vt:lpstr>Beispiel für Adjustierung des Fehlers 1. Art in Zwischenauswertungen</vt:lpstr>
      <vt:lpstr>Subgruppenanalysen</vt:lpstr>
      <vt:lpstr>Lösungen für das Multiplizitätsproblem </vt:lpstr>
      <vt:lpstr>ANOVA</vt:lpstr>
      <vt:lpstr>Theory of ANOVA (1)</vt:lpstr>
      <vt:lpstr>Theory of ANOVA (2)</vt:lpstr>
      <vt:lpstr>ANOVA by hand (1)</vt:lpstr>
      <vt:lpstr>ANOVA by hand (2)</vt:lpstr>
      <vt:lpstr>ANOVA by hand (3)</vt:lpstr>
      <vt:lpstr>ANOVA by hand (4)</vt:lpstr>
      <vt:lpstr>Follow-up tests</vt:lpstr>
      <vt:lpstr>Post-hoc tests</vt:lpstr>
      <vt:lpstr>ANOVA in SPSS</vt:lpstr>
      <vt:lpstr>ANOVA - Variants </vt:lpstr>
      <vt:lpstr>Two-way (independent) ANOVA</vt:lpstr>
      <vt:lpstr>Variance decomposition</vt:lpstr>
      <vt:lpstr>Two-way ANOVA – example (1)</vt:lpstr>
      <vt:lpstr>Two-way ANOVA – example (2)</vt:lpstr>
      <vt:lpstr>Two-way ANOVA – example (3)</vt:lpstr>
      <vt:lpstr>Two-way ANOVA – example (4)</vt:lpstr>
      <vt:lpstr>Two-way ANOVA – example (5)</vt:lpstr>
      <vt:lpstr>Two-way ANOVA – example (6)</vt:lpstr>
      <vt:lpstr>Interpretation: Main Effect Alcohol</vt:lpstr>
      <vt:lpstr>Interpretation: Main Effect Gender</vt:lpstr>
      <vt:lpstr>Interpretation: Interaction</vt:lpstr>
      <vt:lpstr>Is there likely to be a significant interaction effect?</vt:lpstr>
      <vt:lpstr>Fallzahlschätzung</vt:lpstr>
      <vt:lpstr>Sample size estimation</vt:lpstr>
      <vt:lpstr>Sample size estimation</vt:lpstr>
      <vt:lpstr>Sample size estimation</vt:lpstr>
      <vt:lpstr>Vergleich von Häufigkeiten zweier unverbundener Stichproben</vt:lpstr>
      <vt:lpstr>Vergleich von Mittelwerten zweier  unverbundener Stichproben</vt:lpstr>
      <vt:lpstr>Vergleich von Mittelwerten zweier  verbundener Stichproben</vt:lpstr>
      <vt:lpstr>Vergleich von Überlebenszeiten  zweier unverbundener Stichproben</vt:lpstr>
      <vt:lpstr>Checklist für Fallzahlschätzung (Testproblem)</vt:lpstr>
      <vt:lpstr>Übung: Berechnen Sie die statistische Power </vt:lpstr>
      <vt:lpstr>Kategoriale Daten und 4-Felder Tafeln  </vt:lpstr>
      <vt:lpstr>Zusammenhänge qualitativ: Vierfelder Tafel</vt:lpstr>
      <vt:lpstr>Therapiestudie, epidemiologische Studie</vt:lpstr>
      <vt:lpstr>PowerPoint-Präsentation</vt:lpstr>
      <vt:lpstr>Relative Risiken</vt:lpstr>
      <vt:lpstr>Logistische Regressionsanalyse</vt:lpstr>
      <vt:lpstr>PowerPoint-Präsentation</vt:lpstr>
      <vt:lpstr>Diagnostische Studie</vt:lpstr>
      <vt:lpstr>PowerPoint-Präsentation</vt:lpstr>
      <vt:lpstr>PowerPoint-Präsentation</vt:lpstr>
      <vt:lpstr>PowerPoint-Präsentation</vt:lpstr>
      <vt:lpstr>Übung: Berechnen Sie das relative und absolute Risiko</vt:lpstr>
      <vt:lpstr>Überlebenszeitanalyse (Survival Analysis)</vt:lpstr>
      <vt:lpstr>Überlebenszeitanalyse (Survival Analysis)</vt:lpstr>
      <vt:lpstr>Zensierte Daten</vt:lpstr>
      <vt:lpstr>Überlebenszeitanalyse (Survival Analysis)</vt:lpstr>
      <vt:lpstr>PowerPoint-Präsentation</vt:lpstr>
      <vt:lpstr>Log-Rank Test</vt:lpstr>
      <vt:lpstr>Disease-free/Overall Survival Incidence of Relapse/Death</vt:lpstr>
      <vt:lpstr>Cox Proportional Hazards Regressionsanalyse</vt:lpstr>
      <vt:lpstr>PowerPoint-Präsentation</vt:lpstr>
      <vt:lpstr>Design of Experiments  </vt:lpstr>
      <vt:lpstr>DOE Grundlagen</vt:lpstr>
      <vt:lpstr>DOE Grundlagen</vt:lpstr>
      <vt:lpstr>Geschichte von DOE</vt:lpstr>
      <vt:lpstr>CakeMix Beispiel mit MODDE</vt:lpstr>
      <vt:lpstr>CakeMix Beispiel mit MODDE</vt:lpstr>
      <vt:lpstr>CakeMix Beispiel mit MODDE</vt:lpstr>
      <vt:lpstr>Designs</vt:lpstr>
      <vt:lpstr>DOE Beispiel Crash Test</vt:lpstr>
      <vt:lpstr>Statistik und Gender Medicine </vt:lpstr>
      <vt:lpstr>Pubmed</vt:lpstr>
      <vt:lpstr>Verwendung</vt:lpstr>
      <vt:lpstr>Verwendung</vt:lpstr>
      <vt:lpstr>Für den Statistiker</vt:lpstr>
      <vt:lpstr>DAG: Geschlecht und Alter als Confounder</vt:lpstr>
      <vt:lpstr>Confounding/Modification/Mediation</vt:lpstr>
      <vt:lpstr>Geschlechtsunterschiede und Kausalität</vt:lpstr>
      <vt:lpstr>DAG: Geschlecht als Untersuchungsobjekt</vt:lpstr>
      <vt:lpstr>PowerPoint-Präsentation</vt:lpstr>
      <vt:lpstr>Statistische Assoziation oder  Kausalität ??</vt:lpstr>
      <vt:lpstr>Systematische Fehler, Confounding</vt:lpstr>
      <vt:lpstr>Systematische versus zufällige Fehler</vt:lpstr>
      <vt:lpstr>PowerPoint-Präsentation</vt:lpstr>
      <vt:lpstr>PowerPoint-Präsentation</vt:lpstr>
      <vt:lpstr>PowerPoint-Präsentation</vt:lpstr>
      <vt:lpstr>Logistische Regressionsanalyse</vt:lpstr>
      <vt:lpstr>Logistische Regressionsanalyse</vt:lpstr>
      <vt:lpstr>Logistische Regression  </vt:lpstr>
      <vt:lpstr> Logistische Regression – statistischer Hintergrund </vt:lpstr>
      <vt:lpstr>Logistische Regression – statistischer Hintergrund</vt:lpstr>
      <vt:lpstr>Logistische Regression - Interpretation</vt:lpstr>
      <vt:lpstr>Logistische Regression - Interpretation</vt:lpstr>
      <vt:lpstr>Logistische Regression – statistische Signifikanz</vt:lpstr>
      <vt:lpstr>Prädiktionsmodelle</vt:lpstr>
      <vt:lpstr>Vergleichbarkeit: Patientenflussdiagramm</vt:lpstr>
      <vt:lpstr>Effektmodifikation (Interaktion)</vt:lpstr>
      <vt:lpstr>PowerPoint-Präsentation</vt:lpstr>
      <vt:lpstr>PowerPoint-Präsentation</vt:lpstr>
      <vt:lpstr>Grundlagen der Epidemiologie   </vt:lpstr>
      <vt:lpstr>Epidemiologie, Definition</vt:lpstr>
      <vt:lpstr>Bereiche/Teilgebiete der Epidemiologie</vt:lpstr>
      <vt:lpstr>Schlüsselfragen der Epidemiologie</vt:lpstr>
      <vt:lpstr>Herzkreislauf- Epidemiologie:  Beispiel Schlaganfalls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Grundbegriffe der Epidemiologie  </vt:lpstr>
      <vt:lpstr>Epidemiologische Maßzahlen</vt:lpstr>
      <vt:lpstr>Epidemiologische Maßzahlen</vt:lpstr>
      <vt:lpstr>Epidemiologische Maßzahlen</vt:lpstr>
      <vt:lpstr>Prävalenz versus Inzidenz</vt:lpstr>
      <vt:lpstr>Epidemiologische Maßzahlen</vt:lpstr>
      <vt:lpstr>Epidemiologische Maßzahlen</vt:lpstr>
      <vt:lpstr>Epidemiologische Maßzahlen</vt:lpstr>
      <vt:lpstr>Epidemiologische Maßzahlen</vt:lpstr>
      <vt:lpstr>Altersstandardisierung</vt:lpstr>
      <vt:lpstr>PowerPoint-Präsentation</vt:lpstr>
      <vt:lpstr>PowerPoint-Präsentation</vt:lpstr>
      <vt:lpstr>PowerPoint-Präsentation</vt:lpstr>
      <vt:lpstr>PowerPoint-Präsentation</vt:lpstr>
      <vt:lpstr>PowerPoint-Präsentation</vt:lpstr>
      <vt:lpstr>PowerPoint-Präsentation</vt:lpstr>
      <vt:lpstr>Prävalenz/Inzidenz schätzen</vt:lpstr>
      <vt:lpstr>Die wichtigsten  Studientypen  </vt:lpstr>
      <vt:lpstr>EPI DEMOS – ‚Was auf dem Volke liegt‘</vt:lpstr>
      <vt:lpstr>Welche Studientypen kennen Sie?</vt:lpstr>
      <vt:lpstr>Hierarchie von Medizinischen Studien</vt:lpstr>
      <vt:lpstr>RCT: Randomisierte kontrollierte Studie</vt:lpstr>
      <vt:lpstr>PowerPoint-Präsentation</vt:lpstr>
      <vt:lpstr>Kohortenstudie </vt:lpstr>
      <vt:lpstr>Kohortenstudie </vt:lpstr>
      <vt:lpstr>PowerPoint-Präsentation</vt:lpstr>
      <vt:lpstr>Fall-Kontroll Studie</vt:lpstr>
      <vt:lpstr>PowerPoint-Präsentation</vt:lpstr>
      <vt:lpstr>PowerPoint-Präsentation</vt:lpstr>
      <vt:lpstr>Interventionsstudie: Women`s Health Initiative</vt:lpstr>
      <vt:lpstr>Meta-Analyse  </vt:lpstr>
      <vt:lpstr>Gliederung</vt:lpstr>
      <vt:lpstr>Literaturhinweise, Quellen</vt:lpstr>
      <vt:lpstr>Definition und Idee</vt:lpstr>
      <vt:lpstr>Ziel</vt:lpstr>
      <vt:lpstr>Zweck</vt:lpstr>
      <vt:lpstr>Beispiel</vt:lpstr>
      <vt:lpstr>Beispiel</vt:lpstr>
      <vt:lpstr>Beispiel, Heterogenität</vt:lpstr>
      <vt:lpstr>Meta-Analyse</vt:lpstr>
      <vt:lpstr>Stufen einer Meta-Analyse</vt:lpstr>
      <vt:lpstr>Ablauf der Meta-Analyse</vt:lpstr>
      <vt:lpstr>Meta-Analyis Protocol (FDA guidance)</vt:lpstr>
      <vt:lpstr>Methods: Search strategy</vt:lpstr>
      <vt:lpstr>Hierarchie von Medizinischen Studien</vt:lpstr>
      <vt:lpstr>Konsistenz</vt:lpstr>
      <vt:lpstr>Evidenzgrade von Studien </vt:lpstr>
      <vt:lpstr>Fragen zur Meta-Analyse</vt:lpstr>
      <vt:lpstr>Fragen zur Meta-Analyse</vt:lpstr>
      <vt:lpstr>Stärken</vt:lpstr>
      <vt:lpstr>Schwächen</vt:lpstr>
      <vt:lpstr>Meta-Analyse</vt:lpstr>
      <vt:lpstr>Publications Bias</vt:lpstr>
      <vt:lpstr>Stratifying the analysis by trial</vt:lpstr>
      <vt:lpstr>Simpson`s Paradoxon</vt:lpstr>
      <vt:lpstr>Mantel-Haenszel Methode – stratifizierte Analyse</vt:lpstr>
      <vt:lpstr>Sensitivity Analysis </vt:lpstr>
      <vt:lpstr>FDA Meta-Analysis of Antidepressants and Suicidal Behaviour</vt:lpstr>
      <vt:lpstr>Cochrane</vt:lpstr>
      <vt:lpstr>MedCalc statistical software: Meta-analysis Introduction</vt:lpstr>
      <vt:lpstr>The effect of interest can be</vt:lpstr>
      <vt:lpstr>Fixed and random effects model</vt:lpstr>
      <vt:lpstr>Heterogeneity</vt:lpstr>
      <vt:lpstr>Forest plot</vt:lpstr>
      <vt:lpstr>Funnel plot </vt:lpstr>
      <vt:lpstr>Funnel plot</vt:lpstr>
      <vt:lpstr>References</vt:lpstr>
      <vt:lpstr>Meta-analysis in MedCalc</vt:lpstr>
      <vt:lpstr>Meta-analysis: odds ratio</vt:lpstr>
      <vt:lpstr>Meta-analysis: odds ratio</vt:lpstr>
      <vt:lpstr>Meta-analysis: relative risk and risk difference </vt:lpstr>
      <vt:lpstr>Meta-analysis: relative risk </vt:lpstr>
      <vt:lpstr>Meta-analysis: hazard ratio (generic inverse variance method) </vt:lpstr>
      <vt:lpstr>Meta-analysis: hazard ratio (generic inverse variance method) </vt:lpstr>
      <vt:lpstr>Meta-analysis: continuous measure</vt:lpstr>
      <vt:lpstr>Meta-analysis: continuous measure</vt:lpstr>
      <vt:lpstr>Meta-analysis: continuous measure</vt:lpstr>
      <vt:lpstr>Meta-analysis: correlation</vt:lpstr>
      <vt:lpstr>Meta-analysis: correlation</vt:lpstr>
      <vt:lpstr>Meta-analysis: proportions</vt:lpstr>
      <vt:lpstr>Meta-analysis: proportions</vt:lpstr>
      <vt:lpstr>Meta-analysis: AUC</vt:lpstr>
      <vt:lpstr>Meta-analysis: AUC</vt:lpstr>
      <vt:lpstr>Lionheart+Levorep </vt:lpstr>
      <vt:lpstr>Lionheart+Levorep </vt:lpstr>
      <vt:lpstr>Lionheart+Levorep </vt:lpstr>
      <vt:lpstr>Lionheart+Levorep </vt:lpstr>
      <vt:lpstr>Lionheart+Levorep </vt:lpstr>
      <vt:lpstr>PowerPoint-Präsentation</vt:lpstr>
      <vt:lpstr>PowerPoint-Präsentation</vt:lpstr>
      <vt:lpstr>PRISMA for Individual Patient Data</vt:lpstr>
      <vt:lpstr>Effect size calculator</vt:lpstr>
      <vt:lpstr>Network Meta-Analysis  </vt:lpstr>
      <vt:lpstr>Network Meta-Analysis</vt:lpstr>
      <vt:lpstr>PRISMA for Network Meta-Analyses </vt:lpstr>
      <vt:lpstr>Richtlinien und Empfehlungen</vt:lpstr>
      <vt:lpstr>Deklaration von Helsinki</vt:lpstr>
      <vt:lpstr>Deklaration von Helsinki    Auszug</vt:lpstr>
      <vt:lpstr>Deklaration von Helsinki    Auszug</vt:lpstr>
      <vt:lpstr>International Conference of Harmonisation (ICH)</vt:lpstr>
      <vt:lpstr>Richtlinie ICH E9 (Statistical Priciples for Clinical Trials, 1998)</vt:lpstr>
      <vt:lpstr>Weitere wichtige Richtlinien</vt:lpstr>
      <vt:lpstr>CONSORT-Richtlinien</vt:lpstr>
      <vt:lpstr>Randomisierte Klinische  Studien (Randomised  Clinical Trials)</vt:lpstr>
      <vt:lpstr>RCTs</vt:lpstr>
      <vt:lpstr>Einige einfache Studienpläne</vt:lpstr>
      <vt:lpstr>Parallelgruppenstudie</vt:lpstr>
      <vt:lpstr>Was muss man messen?</vt:lpstr>
      <vt:lpstr>Primäre und sekundäre Zielgrößen</vt:lpstr>
      <vt:lpstr>Vergleichbarkeit der Gruppen</vt:lpstr>
      <vt:lpstr>Randomisierung</vt:lpstr>
      <vt:lpstr>Randomisierung / Stratifizierung</vt:lpstr>
      <vt:lpstr>Verblindung </vt:lpstr>
      <vt:lpstr>Fallzahl</vt:lpstr>
      <vt:lpstr>Patientenflussdiagramm</vt:lpstr>
      <vt:lpstr>Checklist für Fallzahlschätzung (Testproblem)</vt:lpstr>
      <vt:lpstr>PowerPoint-Präsentation</vt:lpstr>
      <vt:lpstr>Übung: EK1 Statistik ausfüllen</vt:lpstr>
      <vt:lpstr>Confounding, Moderation, Mediation anhand einer Fallstudie erklärt</vt:lpstr>
      <vt:lpstr>Regressionsanalyse</vt:lpstr>
      <vt:lpstr>Die wichtigsten Regressionsanalysen</vt:lpstr>
      <vt:lpstr>Confounding, Moderation, Mediation</vt:lpstr>
      <vt:lpstr>PowerPoint-Präsentation</vt:lpstr>
      <vt:lpstr>Example data</vt:lpstr>
      <vt:lpstr>Confounding</vt:lpstr>
      <vt:lpstr>Example</vt:lpstr>
      <vt:lpstr>Confounding</vt:lpstr>
      <vt:lpstr>Methods for Preventing Confounding in Study Designs</vt:lpstr>
      <vt:lpstr>Effect Modification/Moderation</vt:lpstr>
      <vt:lpstr>Example</vt:lpstr>
      <vt:lpstr>Mediation</vt:lpstr>
      <vt:lpstr>Example</vt:lpstr>
      <vt:lpstr>Example</vt:lpstr>
      <vt:lpstr>Mediation Techniques</vt:lpstr>
      <vt:lpstr>Do risk factors explain the  sex/gender gap in mortality  from coronary heart disease?</vt:lpstr>
      <vt:lpstr>Purpose</vt:lpstr>
      <vt:lpstr>Figure 1. Underlying model</vt:lpstr>
      <vt:lpstr>Material and methods</vt:lpstr>
      <vt:lpstr>Results and conclusions</vt:lpstr>
      <vt:lpstr>Figure 2. What risk factors explain</vt:lpstr>
      <vt:lpstr>Statistik in medizinischen Studien</vt:lpstr>
      <vt:lpstr>Appendix (SMW-Artikel)</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Use of Statistics in Medical Research – A Comparison of The New England Journal of Medicine and Nature Medicine</dc:title>
  <dc:creator>alex</dc:creator>
  <cp:lastModifiedBy>Ulmer Hanno</cp:lastModifiedBy>
  <cp:revision>515</cp:revision>
  <dcterms:created xsi:type="dcterms:W3CDTF">2006-05-13T17:31:32Z</dcterms:created>
  <dcterms:modified xsi:type="dcterms:W3CDTF">2021-06-18T09:13:00Z</dcterms:modified>
</cp:coreProperties>
</file>