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8" r:id="rId1"/>
    <p:sldMasterId id="2147483689" r:id="rId2"/>
  </p:sldMasterIdLst>
  <p:notesMasterIdLst>
    <p:notesMasterId r:id="rId26"/>
  </p:notesMasterIdLst>
  <p:handoutMasterIdLst>
    <p:handoutMasterId r:id="rId27"/>
  </p:handoutMasterIdLst>
  <p:sldIdLst>
    <p:sldId id="620" r:id="rId3"/>
    <p:sldId id="256" r:id="rId4"/>
    <p:sldId id="596" r:id="rId5"/>
    <p:sldId id="608" r:id="rId6"/>
    <p:sldId id="600" r:id="rId7"/>
    <p:sldId id="601" r:id="rId8"/>
    <p:sldId id="619" r:id="rId9"/>
    <p:sldId id="603" r:id="rId10"/>
    <p:sldId id="597" r:id="rId11"/>
    <p:sldId id="598" r:id="rId12"/>
    <p:sldId id="604" r:id="rId13"/>
    <p:sldId id="599" r:id="rId14"/>
    <p:sldId id="602" r:id="rId15"/>
    <p:sldId id="606" r:id="rId16"/>
    <p:sldId id="607" r:id="rId17"/>
    <p:sldId id="610" r:id="rId18"/>
    <p:sldId id="611" r:id="rId19"/>
    <p:sldId id="609" r:id="rId20"/>
    <p:sldId id="612" r:id="rId21"/>
    <p:sldId id="614" r:id="rId22"/>
    <p:sldId id="616" r:id="rId23"/>
    <p:sldId id="617" r:id="rId24"/>
    <p:sldId id="618" r:id="rId25"/>
  </p:sldIdLst>
  <p:sldSz cx="9144000" cy="6858000" type="screen4x3"/>
  <p:notesSz cx="7099300" cy="10234613"/>
  <p:defaultTextStyle>
    <a:defPPr>
      <a:defRPr lang="de-DE"/>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3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4859" autoAdjust="0"/>
    <p:restoredTop sz="94717" autoAdjust="0"/>
  </p:normalViewPr>
  <p:slideViewPr>
    <p:cSldViewPr>
      <p:cViewPr varScale="1">
        <p:scale>
          <a:sx n="96" d="100"/>
          <a:sy n="96" d="100"/>
        </p:scale>
        <p:origin x="2048"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200" d="100"/>
        <a:sy n="200" d="100"/>
      </p:scale>
      <p:origin x="0" y="-58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226" name="Rectangle 2"/>
          <p:cNvSpPr>
            <a:spLocks noGrp="1" noChangeArrowheads="1"/>
          </p:cNvSpPr>
          <p:nvPr>
            <p:ph type="hdr" sz="quarter"/>
          </p:nvPr>
        </p:nvSpPr>
        <p:spPr bwMode="auto">
          <a:xfrm>
            <a:off x="0" y="0"/>
            <a:ext cx="3076917" cy="511080"/>
          </a:xfrm>
          <a:prstGeom prst="rect">
            <a:avLst/>
          </a:prstGeom>
          <a:noFill/>
          <a:ln w="9525">
            <a:noFill/>
            <a:miter lim="800000"/>
            <a:headEnd/>
            <a:tailEnd/>
          </a:ln>
          <a:effectLst/>
        </p:spPr>
        <p:txBody>
          <a:bodyPr vert="horz" wrap="square" lIns="94476" tIns="47238" rIns="94476" bIns="47238" numCol="1" anchor="t" anchorCtr="0" compatLnSpc="1">
            <a:prstTxWarp prst="textNoShape">
              <a:avLst/>
            </a:prstTxWarp>
          </a:bodyPr>
          <a:lstStyle>
            <a:lvl1pPr>
              <a:defRPr sz="1200">
                <a:latin typeface="Arial" charset="0"/>
              </a:defRPr>
            </a:lvl1pPr>
          </a:lstStyle>
          <a:p>
            <a:pPr>
              <a:defRPr/>
            </a:pPr>
            <a:endParaRPr lang="de-DE"/>
          </a:p>
        </p:txBody>
      </p:sp>
      <p:sp>
        <p:nvSpPr>
          <p:cNvPr id="52227" name="Rectangle 3"/>
          <p:cNvSpPr>
            <a:spLocks noGrp="1" noChangeArrowheads="1"/>
          </p:cNvSpPr>
          <p:nvPr>
            <p:ph type="dt" sz="quarter" idx="1"/>
          </p:nvPr>
        </p:nvSpPr>
        <p:spPr bwMode="auto">
          <a:xfrm>
            <a:off x="4020725" y="0"/>
            <a:ext cx="3076917" cy="511080"/>
          </a:xfrm>
          <a:prstGeom prst="rect">
            <a:avLst/>
          </a:prstGeom>
          <a:noFill/>
          <a:ln w="9525">
            <a:noFill/>
            <a:miter lim="800000"/>
            <a:headEnd/>
            <a:tailEnd/>
          </a:ln>
          <a:effectLst/>
        </p:spPr>
        <p:txBody>
          <a:bodyPr vert="horz" wrap="square" lIns="94476" tIns="47238" rIns="94476" bIns="47238" numCol="1" anchor="t" anchorCtr="0" compatLnSpc="1">
            <a:prstTxWarp prst="textNoShape">
              <a:avLst/>
            </a:prstTxWarp>
          </a:bodyPr>
          <a:lstStyle>
            <a:lvl1pPr algn="r">
              <a:defRPr sz="1200">
                <a:latin typeface="Arial" charset="0"/>
              </a:defRPr>
            </a:lvl1pPr>
          </a:lstStyle>
          <a:p>
            <a:pPr>
              <a:defRPr/>
            </a:pPr>
            <a:endParaRPr lang="de-DE"/>
          </a:p>
        </p:txBody>
      </p:sp>
      <p:sp>
        <p:nvSpPr>
          <p:cNvPr id="52228" name="Rectangle 4"/>
          <p:cNvSpPr>
            <a:spLocks noGrp="1" noChangeArrowheads="1"/>
          </p:cNvSpPr>
          <p:nvPr>
            <p:ph type="ftr" sz="quarter" idx="2"/>
          </p:nvPr>
        </p:nvSpPr>
        <p:spPr bwMode="auto">
          <a:xfrm>
            <a:off x="0" y="9721907"/>
            <a:ext cx="3076917" cy="511080"/>
          </a:xfrm>
          <a:prstGeom prst="rect">
            <a:avLst/>
          </a:prstGeom>
          <a:noFill/>
          <a:ln w="9525">
            <a:noFill/>
            <a:miter lim="800000"/>
            <a:headEnd/>
            <a:tailEnd/>
          </a:ln>
          <a:effectLst/>
        </p:spPr>
        <p:txBody>
          <a:bodyPr vert="horz" wrap="square" lIns="94476" tIns="47238" rIns="94476" bIns="47238" numCol="1" anchor="b" anchorCtr="0" compatLnSpc="1">
            <a:prstTxWarp prst="textNoShape">
              <a:avLst/>
            </a:prstTxWarp>
          </a:bodyPr>
          <a:lstStyle>
            <a:lvl1pPr>
              <a:defRPr sz="1200">
                <a:latin typeface="Arial" charset="0"/>
              </a:defRPr>
            </a:lvl1pPr>
          </a:lstStyle>
          <a:p>
            <a:pPr>
              <a:defRPr/>
            </a:pPr>
            <a:endParaRPr lang="de-DE"/>
          </a:p>
        </p:txBody>
      </p:sp>
      <p:sp>
        <p:nvSpPr>
          <p:cNvPr id="52229" name="Rectangle 5"/>
          <p:cNvSpPr>
            <a:spLocks noGrp="1" noChangeArrowheads="1"/>
          </p:cNvSpPr>
          <p:nvPr>
            <p:ph type="sldNum" sz="quarter" idx="3"/>
          </p:nvPr>
        </p:nvSpPr>
        <p:spPr bwMode="auto">
          <a:xfrm>
            <a:off x="4020725" y="9721907"/>
            <a:ext cx="3076917" cy="511080"/>
          </a:xfrm>
          <a:prstGeom prst="rect">
            <a:avLst/>
          </a:prstGeom>
          <a:noFill/>
          <a:ln w="9525">
            <a:noFill/>
            <a:miter lim="800000"/>
            <a:headEnd/>
            <a:tailEnd/>
          </a:ln>
          <a:effectLst/>
        </p:spPr>
        <p:txBody>
          <a:bodyPr vert="horz" wrap="square" lIns="94476" tIns="47238" rIns="94476" bIns="47238" numCol="1" anchor="b" anchorCtr="0" compatLnSpc="1">
            <a:prstTxWarp prst="textNoShape">
              <a:avLst/>
            </a:prstTxWarp>
          </a:bodyPr>
          <a:lstStyle>
            <a:lvl1pPr algn="r">
              <a:defRPr sz="1200">
                <a:latin typeface="Arial" charset="0"/>
              </a:defRPr>
            </a:lvl1pPr>
          </a:lstStyle>
          <a:p>
            <a:pPr>
              <a:defRPr/>
            </a:pPr>
            <a:fld id="{27E43BB6-8FBD-4594-AAFF-73C292EFB227}" type="slidenum">
              <a:rPr lang="de-DE"/>
              <a:pPr>
                <a:defRPr/>
              </a:pPr>
              <a:t>‹Nr.›</a:t>
            </a:fld>
            <a:endParaRPr lang="de-DE"/>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058" name="Rectangle 2"/>
          <p:cNvSpPr>
            <a:spLocks noGrp="1" noChangeArrowheads="1"/>
          </p:cNvSpPr>
          <p:nvPr>
            <p:ph type="hdr" sz="quarter"/>
          </p:nvPr>
        </p:nvSpPr>
        <p:spPr bwMode="auto">
          <a:xfrm>
            <a:off x="0" y="0"/>
            <a:ext cx="3076917" cy="511080"/>
          </a:xfrm>
          <a:prstGeom prst="rect">
            <a:avLst/>
          </a:prstGeom>
          <a:noFill/>
          <a:ln w="9525">
            <a:noFill/>
            <a:miter lim="800000"/>
            <a:headEnd/>
            <a:tailEnd/>
          </a:ln>
          <a:effectLst/>
        </p:spPr>
        <p:txBody>
          <a:bodyPr vert="horz" wrap="square" lIns="94476" tIns="47238" rIns="94476" bIns="47238" numCol="1" anchor="t" anchorCtr="0" compatLnSpc="1">
            <a:prstTxWarp prst="textNoShape">
              <a:avLst/>
            </a:prstTxWarp>
          </a:bodyPr>
          <a:lstStyle>
            <a:lvl1pPr>
              <a:defRPr sz="1200">
                <a:latin typeface="Arial" charset="0"/>
              </a:defRPr>
            </a:lvl1pPr>
          </a:lstStyle>
          <a:p>
            <a:pPr>
              <a:defRPr/>
            </a:pPr>
            <a:endParaRPr lang="de-DE"/>
          </a:p>
        </p:txBody>
      </p:sp>
      <p:sp>
        <p:nvSpPr>
          <p:cNvPr id="45059" name="Rectangle 3"/>
          <p:cNvSpPr>
            <a:spLocks noGrp="1" noChangeArrowheads="1"/>
          </p:cNvSpPr>
          <p:nvPr>
            <p:ph type="dt" idx="1"/>
          </p:nvPr>
        </p:nvSpPr>
        <p:spPr bwMode="auto">
          <a:xfrm>
            <a:off x="4020725" y="0"/>
            <a:ext cx="3076917" cy="511080"/>
          </a:xfrm>
          <a:prstGeom prst="rect">
            <a:avLst/>
          </a:prstGeom>
          <a:noFill/>
          <a:ln w="9525">
            <a:noFill/>
            <a:miter lim="800000"/>
            <a:headEnd/>
            <a:tailEnd/>
          </a:ln>
          <a:effectLst/>
        </p:spPr>
        <p:txBody>
          <a:bodyPr vert="horz" wrap="square" lIns="94476" tIns="47238" rIns="94476" bIns="47238" numCol="1" anchor="t" anchorCtr="0" compatLnSpc="1">
            <a:prstTxWarp prst="textNoShape">
              <a:avLst/>
            </a:prstTxWarp>
          </a:bodyPr>
          <a:lstStyle>
            <a:lvl1pPr algn="r">
              <a:defRPr sz="1200">
                <a:latin typeface="Arial" charset="0"/>
              </a:defRPr>
            </a:lvl1pPr>
          </a:lstStyle>
          <a:p>
            <a:pPr>
              <a:defRPr/>
            </a:pPr>
            <a:endParaRPr lang="de-DE"/>
          </a:p>
        </p:txBody>
      </p:sp>
      <p:sp>
        <p:nvSpPr>
          <p:cNvPr id="8196" name="Rectangle 4"/>
          <p:cNvSpPr>
            <a:spLocks noGrp="1" noRot="1" noChangeAspect="1" noChangeArrowheads="1" noTextEdit="1"/>
          </p:cNvSpPr>
          <p:nvPr>
            <p:ph type="sldImg" idx="2"/>
          </p:nvPr>
        </p:nvSpPr>
        <p:spPr bwMode="auto">
          <a:xfrm>
            <a:off x="990600" y="768350"/>
            <a:ext cx="5118100" cy="3838575"/>
          </a:xfrm>
          <a:prstGeom prst="rect">
            <a:avLst/>
          </a:prstGeom>
          <a:noFill/>
          <a:ln w="9525">
            <a:solidFill>
              <a:srgbClr val="000000"/>
            </a:solidFill>
            <a:miter lim="800000"/>
            <a:headEnd/>
            <a:tailEnd/>
          </a:ln>
        </p:spPr>
      </p:sp>
      <p:sp>
        <p:nvSpPr>
          <p:cNvPr id="45061" name="Rectangle 5"/>
          <p:cNvSpPr>
            <a:spLocks noGrp="1" noChangeArrowheads="1"/>
          </p:cNvSpPr>
          <p:nvPr>
            <p:ph type="body" sz="quarter" idx="3"/>
          </p:nvPr>
        </p:nvSpPr>
        <p:spPr bwMode="auto">
          <a:xfrm>
            <a:off x="709930" y="4861768"/>
            <a:ext cx="5679440" cy="4604599"/>
          </a:xfrm>
          <a:prstGeom prst="rect">
            <a:avLst/>
          </a:prstGeom>
          <a:noFill/>
          <a:ln w="9525">
            <a:noFill/>
            <a:miter lim="800000"/>
            <a:headEnd/>
            <a:tailEnd/>
          </a:ln>
          <a:effectLst/>
        </p:spPr>
        <p:txBody>
          <a:bodyPr vert="horz" wrap="square" lIns="94476" tIns="47238" rIns="94476" bIns="47238" numCol="1" anchor="t" anchorCtr="0" compatLnSpc="1">
            <a:prstTxWarp prst="textNoShape">
              <a:avLst/>
            </a:prstTxWarp>
          </a:bodyPr>
          <a:lstStyle/>
          <a:p>
            <a:pPr lvl="0"/>
            <a:r>
              <a:rPr lang="de-DE" noProof="0" smtClean="0"/>
              <a:t>Textmasterformate durch Klicken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p>
        </p:txBody>
      </p:sp>
      <p:sp>
        <p:nvSpPr>
          <p:cNvPr id="45062" name="Rectangle 6"/>
          <p:cNvSpPr>
            <a:spLocks noGrp="1" noChangeArrowheads="1"/>
          </p:cNvSpPr>
          <p:nvPr>
            <p:ph type="ftr" sz="quarter" idx="4"/>
          </p:nvPr>
        </p:nvSpPr>
        <p:spPr bwMode="auto">
          <a:xfrm>
            <a:off x="0" y="9721907"/>
            <a:ext cx="3076917" cy="511080"/>
          </a:xfrm>
          <a:prstGeom prst="rect">
            <a:avLst/>
          </a:prstGeom>
          <a:noFill/>
          <a:ln w="9525">
            <a:noFill/>
            <a:miter lim="800000"/>
            <a:headEnd/>
            <a:tailEnd/>
          </a:ln>
          <a:effectLst/>
        </p:spPr>
        <p:txBody>
          <a:bodyPr vert="horz" wrap="square" lIns="94476" tIns="47238" rIns="94476" bIns="47238" numCol="1" anchor="b" anchorCtr="0" compatLnSpc="1">
            <a:prstTxWarp prst="textNoShape">
              <a:avLst/>
            </a:prstTxWarp>
          </a:bodyPr>
          <a:lstStyle>
            <a:lvl1pPr>
              <a:defRPr sz="1200">
                <a:latin typeface="Arial" charset="0"/>
              </a:defRPr>
            </a:lvl1pPr>
          </a:lstStyle>
          <a:p>
            <a:pPr>
              <a:defRPr/>
            </a:pPr>
            <a:endParaRPr lang="de-DE"/>
          </a:p>
        </p:txBody>
      </p:sp>
      <p:sp>
        <p:nvSpPr>
          <p:cNvPr id="45063" name="Rectangle 7"/>
          <p:cNvSpPr>
            <a:spLocks noGrp="1" noChangeArrowheads="1"/>
          </p:cNvSpPr>
          <p:nvPr>
            <p:ph type="sldNum" sz="quarter" idx="5"/>
          </p:nvPr>
        </p:nvSpPr>
        <p:spPr bwMode="auto">
          <a:xfrm>
            <a:off x="4020725" y="9721907"/>
            <a:ext cx="3076917" cy="511080"/>
          </a:xfrm>
          <a:prstGeom prst="rect">
            <a:avLst/>
          </a:prstGeom>
          <a:noFill/>
          <a:ln w="9525">
            <a:noFill/>
            <a:miter lim="800000"/>
            <a:headEnd/>
            <a:tailEnd/>
          </a:ln>
          <a:effectLst/>
        </p:spPr>
        <p:txBody>
          <a:bodyPr vert="horz" wrap="square" lIns="94476" tIns="47238" rIns="94476" bIns="47238" numCol="1" anchor="b" anchorCtr="0" compatLnSpc="1">
            <a:prstTxWarp prst="textNoShape">
              <a:avLst/>
            </a:prstTxWarp>
          </a:bodyPr>
          <a:lstStyle>
            <a:lvl1pPr algn="r">
              <a:defRPr sz="1200">
                <a:latin typeface="Arial" charset="0"/>
              </a:defRPr>
            </a:lvl1pPr>
          </a:lstStyle>
          <a:p>
            <a:pPr>
              <a:defRPr/>
            </a:pPr>
            <a:fld id="{51FEDEB4-092F-43E4-B96A-4D192CB19BC3}" type="slidenum">
              <a:rPr lang="de-DE"/>
              <a:pPr>
                <a:defRPr/>
              </a:pPr>
              <a:t>‹Nr.›</a:t>
            </a:fld>
            <a:endParaRPr lang="de-DE"/>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6D3601C-9F6C-494B-AF2C-8F3189F13903}" type="slidenum">
              <a:rPr kumimoji="0" lang="de-DE"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de-DE"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64546" name="Rectangle 2"/>
          <p:cNvSpPr>
            <a:spLocks noGrp="1" noRot="1" noChangeAspect="1" noChangeArrowheads="1" noTextEdit="1"/>
          </p:cNvSpPr>
          <p:nvPr>
            <p:ph type="sldImg"/>
          </p:nvPr>
        </p:nvSpPr>
        <p:spPr>
          <a:ln/>
        </p:spPr>
      </p:sp>
      <p:sp>
        <p:nvSpPr>
          <p:cNvPr id="36454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1476878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7"/>
          <p:cNvSpPr>
            <a:spLocks noGrp="1" noChangeArrowheads="1"/>
          </p:cNvSpPr>
          <p:nvPr>
            <p:ph type="sldNum" sz="quarter" idx="5"/>
          </p:nvPr>
        </p:nvSpPr>
        <p:spPr>
          <a:noFill/>
        </p:spPr>
        <p:txBody>
          <a:bodyPr/>
          <a:lstStyle/>
          <a:p>
            <a:fld id="{BE3750CE-B870-4A15-8E15-2C93909F14BE}" type="slidenum">
              <a:rPr lang="de-DE" smtClean="0">
                <a:latin typeface="Arial" pitchFamily="34" charset="0"/>
              </a:rPr>
              <a:pPr/>
              <a:t>2</a:t>
            </a:fld>
            <a:endParaRPr lang="de-DE" smtClean="0">
              <a:latin typeface="Arial" pitchFamily="34" charset="0"/>
            </a:endParaRPr>
          </a:p>
        </p:txBody>
      </p:sp>
      <p:sp>
        <p:nvSpPr>
          <p:cNvPr id="11266" name="Rectangle 2"/>
          <p:cNvSpPr>
            <a:spLocks noGrp="1" noRot="1" noChangeAspect="1" noChangeArrowheads="1" noTextEdit="1"/>
          </p:cNvSpPr>
          <p:nvPr>
            <p:ph type="sldImg"/>
          </p:nvPr>
        </p:nvSpPr>
        <p:spPr>
          <a:ln/>
        </p:spPr>
      </p:sp>
      <p:sp>
        <p:nvSpPr>
          <p:cNvPr id="11267"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cxnSp>
        <p:nvCxnSpPr>
          <p:cNvPr id="4" name="Gerade Verbindung 8"/>
          <p:cNvCxnSpPr/>
          <p:nvPr/>
        </p:nvCxnSpPr>
        <p:spPr>
          <a:xfrm>
            <a:off x="714375" y="3571875"/>
            <a:ext cx="7715250" cy="0"/>
          </a:xfrm>
          <a:prstGeom prst="line">
            <a:avLst/>
          </a:prstGeom>
          <a:ln w="22225">
            <a:solidFill>
              <a:srgbClr val="AC0000"/>
            </a:solidFill>
          </a:ln>
        </p:spPr>
        <p:style>
          <a:lnRef idx="1">
            <a:schemeClr val="accent1"/>
          </a:lnRef>
          <a:fillRef idx="0">
            <a:schemeClr val="accent1"/>
          </a:fillRef>
          <a:effectRef idx="0">
            <a:schemeClr val="accent1"/>
          </a:effectRef>
          <a:fontRef idx="minor">
            <a:schemeClr val="tx1"/>
          </a:fontRef>
        </p:style>
      </p:cxnSp>
      <p:pic>
        <p:nvPicPr>
          <p:cNvPr id="5" name="Picture 2" descr="logo_4c"/>
          <p:cNvPicPr>
            <a:picLocks noChangeAspect="1" noChangeArrowheads="1"/>
          </p:cNvPicPr>
          <p:nvPr/>
        </p:nvPicPr>
        <p:blipFill>
          <a:blip r:embed="rId2" cstate="print"/>
          <a:srcRect/>
          <a:stretch>
            <a:fillRect/>
          </a:stretch>
        </p:blipFill>
        <p:spPr bwMode="auto">
          <a:xfrm>
            <a:off x="5376863" y="1357313"/>
            <a:ext cx="3189287" cy="2165350"/>
          </a:xfrm>
          <a:prstGeom prst="rect">
            <a:avLst/>
          </a:prstGeom>
          <a:noFill/>
          <a:ln w="9525">
            <a:noFill/>
            <a:miter lim="800000"/>
            <a:headEnd/>
            <a:tailEnd/>
          </a:ln>
        </p:spPr>
      </p:pic>
      <p:cxnSp>
        <p:nvCxnSpPr>
          <p:cNvPr id="6" name="Gerade Verbindung 9"/>
          <p:cNvCxnSpPr/>
          <p:nvPr/>
        </p:nvCxnSpPr>
        <p:spPr>
          <a:xfrm>
            <a:off x="642938" y="5429250"/>
            <a:ext cx="7715250" cy="0"/>
          </a:xfrm>
          <a:prstGeom prst="line">
            <a:avLst/>
          </a:prstGeom>
          <a:ln w="15875">
            <a:solidFill>
              <a:srgbClr val="AC0000"/>
            </a:solidFill>
          </a:ln>
        </p:spPr>
        <p:style>
          <a:lnRef idx="1">
            <a:schemeClr val="accent1"/>
          </a:lnRef>
          <a:fillRef idx="0">
            <a:schemeClr val="accent1"/>
          </a:fillRef>
          <a:effectRef idx="0">
            <a:schemeClr val="accent1"/>
          </a:effectRef>
          <a:fontRef idx="minor">
            <a:schemeClr val="tx1"/>
          </a:fontRef>
        </p:style>
      </p:cxnSp>
      <p:sp>
        <p:nvSpPr>
          <p:cNvPr id="2" name="Titel 1"/>
          <p:cNvSpPr>
            <a:spLocks noGrp="1"/>
          </p:cNvSpPr>
          <p:nvPr>
            <p:ph type="ctrTitle"/>
          </p:nvPr>
        </p:nvSpPr>
        <p:spPr>
          <a:xfrm>
            <a:off x="685800" y="1571613"/>
            <a:ext cx="4672018" cy="2028838"/>
          </a:xfrm>
        </p:spPr>
        <p:txBody>
          <a:bodyPr>
            <a:normAutofit/>
          </a:bodyPr>
          <a:lstStyle>
            <a:lvl1pPr>
              <a:defRPr sz="3600">
                <a:solidFill>
                  <a:srgbClr val="4F81BD"/>
                </a:solidFill>
              </a:defRPr>
            </a:lvl1pPr>
          </a:lstStyle>
          <a:p>
            <a:r>
              <a:rPr lang="de-DE" smtClean="0"/>
              <a:t>Titelmasterformat durch Klicken bearbeiten</a:t>
            </a:r>
            <a:endParaRPr lang="de-DE" dirty="0"/>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DE" dirty="0"/>
          </a:p>
        </p:txBody>
      </p:sp>
      <p:sp>
        <p:nvSpPr>
          <p:cNvPr id="7" name="Datumsplatzhalter 3"/>
          <p:cNvSpPr>
            <a:spLocks noGrp="1"/>
          </p:cNvSpPr>
          <p:nvPr>
            <p:ph type="dt" sz="half" idx="10"/>
          </p:nvPr>
        </p:nvSpPr>
        <p:spPr/>
        <p:txBody>
          <a:bodyPr/>
          <a:lstStyle>
            <a:lvl1pPr>
              <a:defRPr/>
            </a:lvl1pPr>
          </a:lstStyle>
          <a:p>
            <a:pPr>
              <a:defRPr/>
            </a:pPr>
            <a:fld id="{FA7B15F9-214F-4BDA-BCE6-EE1EE823B48D}" type="datetime1">
              <a:rPr lang="de-AT"/>
              <a:pPr>
                <a:defRPr/>
              </a:pPr>
              <a:t>17.05.2021</a:t>
            </a:fld>
            <a:endParaRPr lang="de-DE" altLang="en-US"/>
          </a:p>
        </p:txBody>
      </p:sp>
      <p:sp>
        <p:nvSpPr>
          <p:cNvPr id="8" name="Fußzeilenplatzhalter 4"/>
          <p:cNvSpPr>
            <a:spLocks noGrp="1"/>
          </p:cNvSpPr>
          <p:nvPr>
            <p:ph type="ftr" sz="quarter" idx="11"/>
          </p:nvPr>
        </p:nvSpPr>
        <p:spPr/>
        <p:txBody>
          <a:bodyPr/>
          <a:lstStyle>
            <a:lvl1pPr>
              <a:defRPr/>
            </a:lvl1pPr>
          </a:lstStyle>
          <a:p>
            <a:pPr>
              <a:defRPr/>
            </a:pPr>
            <a:r>
              <a:rPr lang="de-DE" altLang="en-US"/>
              <a:t>hanno.ulmer@i-med.ac.at</a:t>
            </a:r>
          </a:p>
        </p:txBody>
      </p:sp>
      <p:sp>
        <p:nvSpPr>
          <p:cNvPr id="9" name="Foliennummernplatzhalter 5"/>
          <p:cNvSpPr>
            <a:spLocks noGrp="1"/>
          </p:cNvSpPr>
          <p:nvPr>
            <p:ph type="sldNum" sz="quarter" idx="12"/>
          </p:nvPr>
        </p:nvSpPr>
        <p:spPr/>
        <p:txBody>
          <a:bodyPr/>
          <a:lstStyle>
            <a:lvl1pPr>
              <a:defRPr/>
            </a:lvl1pPr>
          </a:lstStyle>
          <a:p>
            <a:pPr>
              <a:defRPr/>
            </a:pPr>
            <a:fld id="{B8AAF7FF-C452-4343-B59D-CB2B3966A84C}" type="slidenum">
              <a:rPr lang="de-DE" altLang="en-US"/>
              <a:pPr>
                <a:defRPr/>
              </a:pPr>
              <a:t>‹Nr.›</a:t>
            </a:fld>
            <a:endParaRPr lang="de-DE"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pic>
        <p:nvPicPr>
          <p:cNvPr id="4" name="Picture 2" descr="logo_4c"/>
          <p:cNvPicPr>
            <a:picLocks noChangeAspect="1" noChangeArrowheads="1"/>
          </p:cNvPicPr>
          <p:nvPr/>
        </p:nvPicPr>
        <p:blipFill>
          <a:blip r:embed="rId2" cstate="print"/>
          <a:srcRect/>
          <a:stretch>
            <a:fillRect/>
          </a:stretch>
        </p:blipFill>
        <p:spPr bwMode="auto">
          <a:xfrm>
            <a:off x="6697663" y="0"/>
            <a:ext cx="2136775" cy="1450975"/>
          </a:xfrm>
          <a:prstGeom prst="rect">
            <a:avLst/>
          </a:prstGeom>
          <a:noFill/>
          <a:ln w="9525">
            <a:noFill/>
            <a:miter lim="800000"/>
            <a:headEnd/>
            <a:tailEnd/>
          </a:ln>
        </p:spPr>
      </p:pic>
      <p:cxnSp>
        <p:nvCxnSpPr>
          <p:cNvPr id="5" name="Gerade Verbindung 8"/>
          <p:cNvCxnSpPr/>
          <p:nvPr/>
        </p:nvCxnSpPr>
        <p:spPr>
          <a:xfrm>
            <a:off x="428625" y="1428750"/>
            <a:ext cx="8286750" cy="0"/>
          </a:xfrm>
          <a:prstGeom prst="line">
            <a:avLst/>
          </a:prstGeom>
          <a:ln w="3175">
            <a:solidFill>
              <a:srgbClr val="AC0000"/>
            </a:solidFill>
          </a:ln>
        </p:spPr>
        <p:style>
          <a:lnRef idx="1">
            <a:schemeClr val="accent1"/>
          </a:lnRef>
          <a:fillRef idx="0">
            <a:schemeClr val="accent1"/>
          </a:fillRef>
          <a:effectRef idx="0">
            <a:schemeClr val="accent1"/>
          </a:effectRef>
          <a:fontRef idx="minor">
            <a:schemeClr val="tx1"/>
          </a:fontRef>
        </p:style>
      </p:cxnSp>
      <p:sp>
        <p:nvSpPr>
          <p:cNvPr id="2" name="Titel 1"/>
          <p:cNvSpPr>
            <a:spLocks noGrp="1"/>
          </p:cNvSpPr>
          <p:nvPr>
            <p:ph type="title"/>
          </p:nvPr>
        </p:nvSpPr>
        <p:spPr>
          <a:xfrm>
            <a:off x="457200" y="274638"/>
            <a:ext cx="6186502" cy="1143000"/>
          </a:xfrm>
        </p:spPr>
        <p:txBody>
          <a:bodyPr>
            <a:normAutofit/>
          </a:bodyPr>
          <a:lstStyle>
            <a:lvl1pPr algn="l">
              <a:defRPr sz="3200">
                <a:solidFill>
                  <a:srgbClr val="4F81BD"/>
                </a:solidFill>
              </a:defRPr>
            </a:lvl1pPr>
          </a:lstStyle>
          <a:p>
            <a:r>
              <a:rPr lang="de-DE" smtClean="0"/>
              <a:t>Titelmasterformat durch Klicken bearbeiten</a:t>
            </a:r>
            <a:endParaRPr lang="de-DE" dirty="0"/>
          </a:p>
        </p:txBody>
      </p:sp>
      <p:sp>
        <p:nvSpPr>
          <p:cNvPr id="3" name="Inhaltsplatzhalter 2"/>
          <p:cNvSpPr>
            <a:spLocks noGrp="1"/>
          </p:cNvSpPr>
          <p:nvPr>
            <p:ph idx="1"/>
          </p:nvPr>
        </p:nvSpPr>
        <p:spPr>
          <a:xfrm>
            <a:off x="457200" y="1600200"/>
            <a:ext cx="8229600" cy="4757758"/>
          </a:xfrm>
        </p:spPr>
        <p:txBody>
          <a:bodyPr/>
          <a:lstStyle>
            <a:lvl1pPr>
              <a:defRPr sz="2400"/>
            </a:lvl1pPr>
            <a:lvl2pPr>
              <a:defRPr sz="2200"/>
            </a:lvl2pPr>
            <a:lvl3pPr>
              <a:defRPr sz="2000"/>
            </a:lvl3pPr>
            <a:lvl4pPr>
              <a:defRPr sz="1800"/>
            </a:lvl4pPr>
            <a:lvl5pPr>
              <a:defRPr sz="1600"/>
            </a:lvl5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6" name="Datumsplatzhalter 3"/>
          <p:cNvSpPr>
            <a:spLocks noGrp="1"/>
          </p:cNvSpPr>
          <p:nvPr>
            <p:ph type="dt" sz="half" idx="10"/>
          </p:nvPr>
        </p:nvSpPr>
        <p:spPr/>
        <p:txBody>
          <a:bodyPr/>
          <a:lstStyle>
            <a:lvl1pPr>
              <a:defRPr/>
            </a:lvl1pPr>
          </a:lstStyle>
          <a:p>
            <a:pPr>
              <a:defRPr/>
            </a:pPr>
            <a:fld id="{EAA2D832-3B48-4D01-95C0-6A0774A61C3F}" type="datetime1">
              <a:rPr lang="de-AT"/>
              <a:pPr>
                <a:defRPr/>
              </a:pPr>
              <a:t>17.05.2021</a:t>
            </a:fld>
            <a:endParaRPr lang="de-DE" altLang="en-US"/>
          </a:p>
        </p:txBody>
      </p:sp>
      <p:sp>
        <p:nvSpPr>
          <p:cNvPr id="7" name="Fußzeilenplatzhalter 4"/>
          <p:cNvSpPr>
            <a:spLocks noGrp="1"/>
          </p:cNvSpPr>
          <p:nvPr>
            <p:ph type="ftr" sz="quarter" idx="11"/>
          </p:nvPr>
        </p:nvSpPr>
        <p:spPr/>
        <p:txBody>
          <a:bodyPr/>
          <a:lstStyle>
            <a:lvl1pPr>
              <a:defRPr/>
            </a:lvl1pPr>
          </a:lstStyle>
          <a:p>
            <a:pPr>
              <a:defRPr/>
            </a:pPr>
            <a:r>
              <a:rPr lang="de-DE" altLang="en-US"/>
              <a:t>hanno.ulmer@i-med.ac.at</a:t>
            </a:r>
          </a:p>
        </p:txBody>
      </p:sp>
      <p:sp>
        <p:nvSpPr>
          <p:cNvPr id="8" name="Foliennummernplatzhalter 5"/>
          <p:cNvSpPr>
            <a:spLocks noGrp="1"/>
          </p:cNvSpPr>
          <p:nvPr>
            <p:ph type="sldNum" sz="quarter" idx="12"/>
          </p:nvPr>
        </p:nvSpPr>
        <p:spPr/>
        <p:txBody>
          <a:bodyPr/>
          <a:lstStyle>
            <a:lvl1pPr>
              <a:defRPr/>
            </a:lvl1pPr>
          </a:lstStyle>
          <a:p>
            <a:pPr>
              <a:defRPr/>
            </a:pPr>
            <a:r>
              <a:rPr lang="de-DE" altLang="en-US"/>
              <a:t>Seite </a:t>
            </a:r>
            <a:fld id="{095E49F2-D774-4A9B-A1AC-DCD01D25A488}" type="slidenum">
              <a:rPr lang="de-DE" altLang="en-US"/>
              <a:pPr>
                <a:defRPr/>
              </a:pPr>
              <a:t>‹Nr.›</a:t>
            </a:fld>
            <a:endParaRPr lang="de-DE"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pic>
        <p:nvPicPr>
          <p:cNvPr id="5" name="Picture 2" descr="logo_4c"/>
          <p:cNvPicPr>
            <a:picLocks noChangeAspect="1" noChangeArrowheads="1"/>
          </p:cNvPicPr>
          <p:nvPr/>
        </p:nvPicPr>
        <p:blipFill>
          <a:blip r:embed="rId2" cstate="print"/>
          <a:srcRect/>
          <a:stretch>
            <a:fillRect/>
          </a:stretch>
        </p:blipFill>
        <p:spPr bwMode="auto">
          <a:xfrm>
            <a:off x="6697663" y="0"/>
            <a:ext cx="2136775" cy="1450975"/>
          </a:xfrm>
          <a:prstGeom prst="rect">
            <a:avLst/>
          </a:prstGeom>
          <a:noFill/>
          <a:ln w="9525">
            <a:noFill/>
            <a:miter lim="800000"/>
            <a:headEnd/>
            <a:tailEnd/>
          </a:ln>
        </p:spPr>
      </p:pic>
      <p:cxnSp>
        <p:nvCxnSpPr>
          <p:cNvPr id="6" name="Gerade Verbindung 8"/>
          <p:cNvCxnSpPr/>
          <p:nvPr/>
        </p:nvCxnSpPr>
        <p:spPr>
          <a:xfrm>
            <a:off x="428625" y="1428750"/>
            <a:ext cx="8286750" cy="0"/>
          </a:xfrm>
          <a:prstGeom prst="line">
            <a:avLst/>
          </a:prstGeom>
          <a:ln w="3175">
            <a:solidFill>
              <a:srgbClr val="AC0000"/>
            </a:solidFill>
          </a:ln>
        </p:spPr>
        <p:style>
          <a:lnRef idx="1">
            <a:schemeClr val="accent1"/>
          </a:lnRef>
          <a:fillRef idx="0">
            <a:schemeClr val="accent1"/>
          </a:fillRef>
          <a:effectRef idx="0">
            <a:schemeClr val="accent1"/>
          </a:effectRef>
          <a:fontRef idx="minor">
            <a:schemeClr val="tx1"/>
          </a:fontRef>
        </p:style>
      </p:cxnSp>
      <p:sp>
        <p:nvSpPr>
          <p:cNvPr id="2" name="Titel 1"/>
          <p:cNvSpPr>
            <a:spLocks noGrp="1"/>
          </p:cNvSpPr>
          <p:nvPr>
            <p:ph type="title"/>
          </p:nvPr>
        </p:nvSpPr>
        <p:spPr>
          <a:xfrm>
            <a:off x="457200" y="274638"/>
            <a:ext cx="6257940" cy="1143000"/>
          </a:xfrm>
        </p:spPr>
        <p:txBody>
          <a:bodyPr>
            <a:normAutofit/>
          </a:bodyPr>
          <a:lstStyle>
            <a:lvl1pPr algn="l">
              <a:defRPr lang="de-DE" sz="3200" kern="1200" dirty="0" smtClean="0">
                <a:solidFill>
                  <a:srgbClr val="4F81BD"/>
                </a:solidFill>
                <a:latin typeface="+mj-lt"/>
                <a:ea typeface="+mj-ea"/>
                <a:cs typeface="+mj-cs"/>
              </a:defRPr>
            </a:lvl1pPr>
          </a:lstStyle>
          <a:p>
            <a:r>
              <a:rPr lang="de-DE" smtClean="0"/>
              <a:t>Titelmasterformat durch Klicken bearbeiten</a:t>
            </a:r>
            <a:endParaRPr lang="de-DE" dirty="0"/>
          </a:p>
        </p:txBody>
      </p:sp>
      <p:sp>
        <p:nvSpPr>
          <p:cNvPr id="3" name="Inhaltsplatzhalter 2"/>
          <p:cNvSpPr>
            <a:spLocks noGrp="1"/>
          </p:cNvSpPr>
          <p:nvPr>
            <p:ph sz="half" idx="1"/>
          </p:nvPr>
        </p:nvSpPr>
        <p:spPr>
          <a:xfrm>
            <a:off x="457200" y="1600200"/>
            <a:ext cx="4038600" cy="4757758"/>
          </a:xfrm>
        </p:spPr>
        <p:txBody>
          <a:bodyPr/>
          <a:lstStyle>
            <a:lvl1pPr>
              <a:defRPr sz="24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4" name="Inhaltsplatzhalter 3"/>
          <p:cNvSpPr>
            <a:spLocks noGrp="1"/>
          </p:cNvSpPr>
          <p:nvPr>
            <p:ph sz="half" idx="2"/>
          </p:nvPr>
        </p:nvSpPr>
        <p:spPr>
          <a:xfrm>
            <a:off x="4648200" y="1600200"/>
            <a:ext cx="4038600" cy="4757758"/>
          </a:xfrm>
        </p:spPr>
        <p:txBody>
          <a:bodyPr/>
          <a:lstStyle>
            <a:lvl1pPr>
              <a:defRPr sz="24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7" name="Datumsplatzhalter 4"/>
          <p:cNvSpPr>
            <a:spLocks noGrp="1"/>
          </p:cNvSpPr>
          <p:nvPr>
            <p:ph type="dt" sz="half" idx="10"/>
          </p:nvPr>
        </p:nvSpPr>
        <p:spPr/>
        <p:txBody>
          <a:bodyPr/>
          <a:lstStyle>
            <a:lvl1pPr>
              <a:defRPr/>
            </a:lvl1pPr>
          </a:lstStyle>
          <a:p>
            <a:pPr>
              <a:defRPr/>
            </a:pPr>
            <a:fld id="{4A2D8999-56CD-48A1-8E50-837EE6D41700}" type="datetime1">
              <a:rPr lang="de-AT"/>
              <a:pPr>
                <a:defRPr/>
              </a:pPr>
              <a:t>17.05.2021</a:t>
            </a:fld>
            <a:endParaRPr lang="de-DE" altLang="en-US"/>
          </a:p>
        </p:txBody>
      </p:sp>
      <p:sp>
        <p:nvSpPr>
          <p:cNvPr id="8" name="Fußzeilenplatzhalter 5"/>
          <p:cNvSpPr>
            <a:spLocks noGrp="1"/>
          </p:cNvSpPr>
          <p:nvPr>
            <p:ph type="ftr" sz="quarter" idx="11"/>
          </p:nvPr>
        </p:nvSpPr>
        <p:spPr/>
        <p:txBody>
          <a:bodyPr/>
          <a:lstStyle>
            <a:lvl1pPr>
              <a:defRPr/>
            </a:lvl1pPr>
          </a:lstStyle>
          <a:p>
            <a:pPr>
              <a:defRPr/>
            </a:pPr>
            <a:r>
              <a:rPr lang="de-DE" altLang="en-US"/>
              <a:t>hanno.ulmer@i-med.ac.at</a:t>
            </a:r>
          </a:p>
        </p:txBody>
      </p:sp>
      <p:sp>
        <p:nvSpPr>
          <p:cNvPr id="9" name="Foliennummernplatzhalter 6"/>
          <p:cNvSpPr>
            <a:spLocks noGrp="1"/>
          </p:cNvSpPr>
          <p:nvPr>
            <p:ph type="sldNum" sz="quarter" idx="12"/>
          </p:nvPr>
        </p:nvSpPr>
        <p:spPr/>
        <p:txBody>
          <a:bodyPr/>
          <a:lstStyle>
            <a:lvl1pPr>
              <a:defRPr/>
            </a:lvl1pPr>
          </a:lstStyle>
          <a:p>
            <a:pPr>
              <a:defRPr/>
            </a:pPr>
            <a:r>
              <a:rPr lang="de-DE" altLang="en-US"/>
              <a:t>Seite </a:t>
            </a:r>
            <a:fld id="{8B4CCDD9-FD88-4CAE-92DB-B29779B89D30}" type="slidenum">
              <a:rPr lang="de-DE" altLang="en-US"/>
              <a:pPr>
                <a:defRPr/>
              </a:pPr>
              <a:t>‹Nr.›</a:t>
            </a:fld>
            <a:endParaRPr lang="de-DE"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pic>
        <p:nvPicPr>
          <p:cNvPr id="3" name="Picture 2" descr="logo_4c"/>
          <p:cNvPicPr>
            <a:picLocks noChangeAspect="1" noChangeArrowheads="1"/>
          </p:cNvPicPr>
          <p:nvPr/>
        </p:nvPicPr>
        <p:blipFill>
          <a:blip r:embed="rId2" cstate="print"/>
          <a:srcRect/>
          <a:stretch>
            <a:fillRect/>
          </a:stretch>
        </p:blipFill>
        <p:spPr bwMode="auto">
          <a:xfrm>
            <a:off x="6697663" y="0"/>
            <a:ext cx="2136775" cy="1450975"/>
          </a:xfrm>
          <a:prstGeom prst="rect">
            <a:avLst/>
          </a:prstGeom>
          <a:noFill/>
          <a:ln w="9525">
            <a:noFill/>
            <a:miter lim="800000"/>
            <a:headEnd/>
            <a:tailEnd/>
          </a:ln>
        </p:spPr>
      </p:pic>
      <p:cxnSp>
        <p:nvCxnSpPr>
          <p:cNvPr id="4" name="Gerade Verbindung 6"/>
          <p:cNvCxnSpPr/>
          <p:nvPr/>
        </p:nvCxnSpPr>
        <p:spPr>
          <a:xfrm>
            <a:off x="428625" y="1428750"/>
            <a:ext cx="8286750" cy="0"/>
          </a:xfrm>
          <a:prstGeom prst="line">
            <a:avLst/>
          </a:prstGeom>
          <a:ln w="3175">
            <a:solidFill>
              <a:srgbClr val="AC0000"/>
            </a:solidFill>
          </a:ln>
        </p:spPr>
        <p:style>
          <a:lnRef idx="1">
            <a:schemeClr val="accent1"/>
          </a:lnRef>
          <a:fillRef idx="0">
            <a:schemeClr val="accent1"/>
          </a:fillRef>
          <a:effectRef idx="0">
            <a:schemeClr val="accent1"/>
          </a:effectRef>
          <a:fontRef idx="minor">
            <a:schemeClr val="tx1"/>
          </a:fontRef>
        </p:style>
      </p:cxnSp>
      <p:sp>
        <p:nvSpPr>
          <p:cNvPr id="2" name="Titel 1"/>
          <p:cNvSpPr>
            <a:spLocks noGrp="1"/>
          </p:cNvSpPr>
          <p:nvPr>
            <p:ph type="title"/>
          </p:nvPr>
        </p:nvSpPr>
        <p:spPr>
          <a:xfrm>
            <a:off x="457200" y="274638"/>
            <a:ext cx="6257940" cy="1154098"/>
          </a:xfrm>
        </p:spPr>
        <p:txBody>
          <a:bodyPr>
            <a:normAutofit/>
          </a:bodyPr>
          <a:lstStyle>
            <a:lvl1pPr algn="l">
              <a:defRPr lang="de-DE" sz="3200" kern="1200" dirty="0" smtClean="0">
                <a:solidFill>
                  <a:srgbClr val="4F81BD"/>
                </a:solidFill>
                <a:latin typeface="+mj-lt"/>
                <a:ea typeface="+mj-ea"/>
                <a:cs typeface="+mj-cs"/>
              </a:defRPr>
            </a:lvl1pPr>
          </a:lstStyle>
          <a:p>
            <a:r>
              <a:rPr lang="de-DE" smtClean="0"/>
              <a:t>Titelmasterformat durch Klicken bearbeiten</a:t>
            </a:r>
            <a:endParaRPr lang="de-DE" dirty="0"/>
          </a:p>
        </p:txBody>
      </p:sp>
      <p:sp>
        <p:nvSpPr>
          <p:cNvPr id="5" name="Datumsplatzhalter 2"/>
          <p:cNvSpPr>
            <a:spLocks noGrp="1"/>
          </p:cNvSpPr>
          <p:nvPr>
            <p:ph type="dt" sz="half" idx="10"/>
          </p:nvPr>
        </p:nvSpPr>
        <p:spPr/>
        <p:txBody>
          <a:bodyPr/>
          <a:lstStyle>
            <a:lvl1pPr>
              <a:defRPr/>
            </a:lvl1pPr>
          </a:lstStyle>
          <a:p>
            <a:pPr>
              <a:defRPr/>
            </a:pPr>
            <a:fld id="{9D862419-49DE-4465-B0E7-0746AACB2664}" type="datetime1">
              <a:rPr lang="de-AT"/>
              <a:pPr>
                <a:defRPr/>
              </a:pPr>
              <a:t>17.05.2021</a:t>
            </a:fld>
            <a:endParaRPr lang="de-DE" altLang="en-US"/>
          </a:p>
        </p:txBody>
      </p:sp>
      <p:sp>
        <p:nvSpPr>
          <p:cNvPr id="6" name="Fußzeilenplatzhalter 3"/>
          <p:cNvSpPr>
            <a:spLocks noGrp="1"/>
          </p:cNvSpPr>
          <p:nvPr>
            <p:ph type="ftr" sz="quarter" idx="11"/>
          </p:nvPr>
        </p:nvSpPr>
        <p:spPr/>
        <p:txBody>
          <a:bodyPr/>
          <a:lstStyle>
            <a:lvl1pPr>
              <a:defRPr/>
            </a:lvl1pPr>
          </a:lstStyle>
          <a:p>
            <a:pPr>
              <a:defRPr/>
            </a:pPr>
            <a:r>
              <a:rPr lang="de-DE" altLang="en-US"/>
              <a:t>hanno.ulmer@i-med.ac.at</a:t>
            </a:r>
          </a:p>
        </p:txBody>
      </p:sp>
      <p:sp>
        <p:nvSpPr>
          <p:cNvPr id="7" name="Foliennummernplatzhalter 4"/>
          <p:cNvSpPr>
            <a:spLocks noGrp="1"/>
          </p:cNvSpPr>
          <p:nvPr>
            <p:ph type="sldNum" sz="quarter" idx="12"/>
          </p:nvPr>
        </p:nvSpPr>
        <p:spPr/>
        <p:txBody>
          <a:bodyPr/>
          <a:lstStyle>
            <a:lvl1pPr>
              <a:defRPr/>
            </a:lvl1pPr>
          </a:lstStyle>
          <a:p>
            <a:pPr>
              <a:defRPr/>
            </a:pPr>
            <a:r>
              <a:rPr lang="de-DE" altLang="en-US"/>
              <a:t>Seite </a:t>
            </a:r>
            <a:fld id="{2E27CD65-E6C5-4B52-905C-0B7A0A153F61}" type="slidenum">
              <a:rPr lang="de-DE" altLang="en-US"/>
              <a:pPr>
                <a:defRPr/>
              </a:pPr>
              <a:t>‹Nr.›</a:t>
            </a:fld>
            <a:endParaRPr lang="de-DE"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3"/>
          <p:cNvSpPr>
            <a:spLocks noGrp="1"/>
          </p:cNvSpPr>
          <p:nvPr>
            <p:ph type="dt" sz="half" idx="10"/>
          </p:nvPr>
        </p:nvSpPr>
        <p:spPr/>
        <p:txBody>
          <a:bodyPr/>
          <a:lstStyle>
            <a:lvl1pPr>
              <a:defRPr/>
            </a:lvl1pPr>
          </a:lstStyle>
          <a:p>
            <a:pPr>
              <a:defRPr/>
            </a:pPr>
            <a:fld id="{075A7048-3FDD-4AE3-B462-D3313A6CC639}" type="datetime1">
              <a:rPr lang="de-AT"/>
              <a:pPr>
                <a:defRPr/>
              </a:pPr>
              <a:t>17.05.2021</a:t>
            </a:fld>
            <a:endParaRPr lang="de-DE" altLang="en-US"/>
          </a:p>
        </p:txBody>
      </p:sp>
      <p:sp>
        <p:nvSpPr>
          <p:cNvPr id="3" name="Fußzeilenplatzhalter 4"/>
          <p:cNvSpPr>
            <a:spLocks noGrp="1"/>
          </p:cNvSpPr>
          <p:nvPr>
            <p:ph type="ftr" sz="quarter" idx="11"/>
          </p:nvPr>
        </p:nvSpPr>
        <p:spPr/>
        <p:txBody>
          <a:bodyPr/>
          <a:lstStyle>
            <a:lvl1pPr>
              <a:defRPr/>
            </a:lvl1pPr>
          </a:lstStyle>
          <a:p>
            <a:pPr>
              <a:defRPr/>
            </a:pPr>
            <a:r>
              <a:rPr lang="de-DE" altLang="en-US"/>
              <a:t>hanno.ulmer@i-med.ac.at</a:t>
            </a:r>
          </a:p>
        </p:txBody>
      </p:sp>
      <p:sp>
        <p:nvSpPr>
          <p:cNvPr id="4" name="Foliennummernplatzhalter 5"/>
          <p:cNvSpPr>
            <a:spLocks noGrp="1"/>
          </p:cNvSpPr>
          <p:nvPr>
            <p:ph type="sldNum" sz="quarter" idx="12"/>
          </p:nvPr>
        </p:nvSpPr>
        <p:spPr/>
        <p:txBody>
          <a:bodyPr/>
          <a:lstStyle>
            <a:lvl1pPr>
              <a:defRPr/>
            </a:lvl1pPr>
          </a:lstStyle>
          <a:p>
            <a:pPr>
              <a:defRPr/>
            </a:pPr>
            <a:r>
              <a:rPr lang="de-DE" altLang="en-US"/>
              <a:t>Seite </a:t>
            </a:r>
            <a:fld id="{F7F80D2F-B4D6-4DC1-A10C-ADE792F18DEC}" type="slidenum">
              <a:rPr lang="de-DE" altLang="en-US"/>
              <a:pPr>
                <a:defRPr/>
              </a:pPr>
              <a:t>‹Nr.›</a:t>
            </a:fld>
            <a:endParaRPr lang="de-DE"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4" name="Titelplatzhalter 1"/>
          <p:cNvSpPr>
            <a:spLocks noGrp="1"/>
          </p:cNvSpPr>
          <p:nvPr>
            <p:ph type="title"/>
          </p:nvPr>
        </p:nvSpPr>
        <p:spPr>
          <a:xfrm>
            <a:off x="539552" y="4581128"/>
            <a:ext cx="7992888" cy="1143000"/>
          </a:xfrm>
          <a:prstGeom prst="rect">
            <a:avLst/>
          </a:prstGeom>
        </p:spPr>
        <p:txBody>
          <a:bodyPr vert="horz" lIns="91440" tIns="45720" rIns="91440" bIns="45720" rtlCol="0" anchor="ctr">
            <a:normAutofit/>
          </a:bodyPr>
          <a:lstStyle>
            <a:lvl1pPr>
              <a:lnSpc>
                <a:spcPct val="150000"/>
              </a:lnSpc>
              <a:defRPr>
                <a:latin typeface="Arial" pitchFamily="34" charset="0"/>
                <a:cs typeface="Arial" pitchFamily="34" charset="0"/>
              </a:defRPr>
            </a:lvl1pPr>
          </a:lstStyle>
          <a:p>
            <a:r>
              <a:rPr lang="de-DE" dirty="0" smtClean="0"/>
              <a:t>Titelmasterformat durch Klicken bearbeiten</a:t>
            </a:r>
            <a:endParaRPr lang="de-LI" dirty="0"/>
          </a:p>
        </p:txBody>
      </p:sp>
    </p:spTree>
    <p:extLst>
      <p:ext uri="{BB962C8B-B14F-4D97-AF65-F5344CB8AC3E}">
        <p14:creationId xmlns:p14="http://schemas.microsoft.com/office/powerpoint/2010/main" val="20624541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1_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1571613"/>
            <a:ext cx="4672018" cy="2028838"/>
          </a:xfrm>
        </p:spPr>
        <p:txBody>
          <a:bodyPr>
            <a:normAutofit/>
          </a:bodyPr>
          <a:lstStyle>
            <a:lvl1pPr>
              <a:defRPr sz="3600">
                <a:solidFill>
                  <a:srgbClr val="4F81BD"/>
                </a:solidFill>
              </a:defRPr>
            </a:lvl1pPr>
          </a:lstStyle>
          <a:p>
            <a:r>
              <a:rPr lang="de-DE" smtClean="0"/>
              <a:t>Titelmasterformat durch Klicken bearbeiten</a:t>
            </a:r>
            <a:endParaRPr lang="de-DE" dirty="0"/>
          </a:p>
        </p:txBody>
      </p:sp>
      <p:sp>
        <p:nvSpPr>
          <p:cNvPr id="3" name="Untertitel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DE" dirty="0"/>
          </a:p>
        </p:txBody>
      </p:sp>
      <p:sp>
        <p:nvSpPr>
          <p:cNvPr id="4" name="Datumsplatzhalter 3"/>
          <p:cNvSpPr>
            <a:spLocks noGrp="1"/>
          </p:cNvSpPr>
          <p:nvPr>
            <p:ph type="dt" sz="half" idx="10"/>
          </p:nvPr>
        </p:nvSpPr>
        <p:spPr>
          <a:xfrm>
            <a:off x="457200" y="6356350"/>
            <a:ext cx="2133600" cy="365125"/>
          </a:xfrm>
          <a:prstGeom prst="rect">
            <a:avLst/>
          </a:prstGeom>
        </p:spPr>
        <p:txBody>
          <a:bodyPr/>
          <a:lstStyle/>
          <a:p>
            <a:fld id="{260DB848-23E2-4CAD-B5CD-8F6753B40006}" type="datetime1">
              <a:rPr lang="de-AT" smtClean="0"/>
              <a:pPr/>
              <a:t>17.05.2021</a:t>
            </a:fld>
            <a:endParaRPr lang="de-DE" altLang="en-US"/>
          </a:p>
        </p:txBody>
      </p:sp>
      <p:sp>
        <p:nvSpPr>
          <p:cNvPr id="5" name="Fußzeilenplatzhalter 4"/>
          <p:cNvSpPr>
            <a:spLocks noGrp="1"/>
          </p:cNvSpPr>
          <p:nvPr>
            <p:ph type="ftr" sz="quarter" idx="11"/>
          </p:nvPr>
        </p:nvSpPr>
        <p:spPr>
          <a:xfrm>
            <a:off x="3124200" y="6356350"/>
            <a:ext cx="2895600" cy="365125"/>
          </a:xfrm>
          <a:prstGeom prst="rect">
            <a:avLst/>
          </a:prstGeom>
        </p:spPr>
        <p:txBody>
          <a:bodyPr/>
          <a:lstStyle/>
          <a:p>
            <a:r>
              <a:rPr lang="de-DE" altLang="en-US" smtClean="0"/>
              <a:t>hanno.ulmer@i-med.ac.at</a:t>
            </a:r>
            <a:endParaRPr lang="de-DE" altLang="en-US"/>
          </a:p>
        </p:txBody>
      </p:sp>
      <p:sp>
        <p:nvSpPr>
          <p:cNvPr id="6" name="Foliennummernplatzhalter 5"/>
          <p:cNvSpPr>
            <a:spLocks noGrp="1"/>
          </p:cNvSpPr>
          <p:nvPr>
            <p:ph type="sldNum" sz="quarter" idx="12"/>
          </p:nvPr>
        </p:nvSpPr>
        <p:spPr>
          <a:xfrm>
            <a:off x="6553200" y="6356350"/>
            <a:ext cx="2133600" cy="365125"/>
          </a:xfrm>
          <a:prstGeom prst="rect">
            <a:avLst/>
          </a:prstGeom>
        </p:spPr>
        <p:txBody>
          <a:bodyPr/>
          <a:lstStyle/>
          <a:p>
            <a:fld id="{6C30CD7A-BA10-4B84-A201-1D61352CF74D}" type="slidenum">
              <a:rPr lang="de-DE" altLang="en-US" smtClean="0"/>
              <a:pPr/>
              <a:t>‹Nr.›</a:t>
            </a:fld>
            <a:endParaRPr lang="de-DE" altLang="en-US"/>
          </a:p>
        </p:txBody>
      </p:sp>
    </p:spTree>
    <p:extLst>
      <p:ext uri="{BB962C8B-B14F-4D97-AF65-F5344CB8AC3E}">
        <p14:creationId xmlns:p14="http://schemas.microsoft.com/office/powerpoint/2010/main" val="10371445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5" Type="http://schemas.openxmlformats.org/officeDocument/2006/relationships/image" Target="../media/image4.jpeg"/><Relationship Id="rId4" Type="http://schemas.openxmlformats.org/officeDocument/2006/relationships/image" Target="../media/image3.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elplatzhalt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de-DE" smtClean="0"/>
              <a:t>Titelmasterformat durch Klicken bearbeiten</a:t>
            </a:r>
          </a:p>
        </p:txBody>
      </p:sp>
      <p:sp>
        <p:nvSpPr>
          <p:cNvPr id="1027" name="Textplatzhalt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smtClean="0">
                <a:solidFill>
                  <a:schemeClr val="tx1">
                    <a:tint val="75000"/>
                  </a:schemeClr>
                </a:solidFill>
                <a:latin typeface="Arial" charset="0"/>
              </a:defRPr>
            </a:lvl1pPr>
          </a:lstStyle>
          <a:p>
            <a:pPr>
              <a:defRPr/>
            </a:pPr>
            <a:fld id="{E0068E48-D474-432F-A92B-C6E997D0EB15}" type="datetime1">
              <a:rPr lang="de-AT"/>
              <a:pPr>
                <a:defRPr/>
              </a:pPr>
              <a:t>17.05.2021</a:t>
            </a:fld>
            <a:endParaRPr lang="de-DE" altLang="en-US"/>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smtClean="0">
                <a:solidFill>
                  <a:schemeClr val="tx1">
                    <a:tint val="75000"/>
                  </a:schemeClr>
                </a:solidFill>
                <a:latin typeface="Arial" charset="0"/>
              </a:defRPr>
            </a:lvl1pPr>
          </a:lstStyle>
          <a:p>
            <a:pPr>
              <a:defRPr/>
            </a:pPr>
            <a:r>
              <a:rPr lang="de-DE" altLang="en-US"/>
              <a:t>hanno.ulmer@i-med.ac.at</a:t>
            </a:r>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smtClean="0">
                <a:solidFill>
                  <a:schemeClr val="tx1">
                    <a:tint val="75000"/>
                  </a:schemeClr>
                </a:solidFill>
                <a:latin typeface="Arial" charset="0"/>
              </a:defRPr>
            </a:lvl1pPr>
          </a:lstStyle>
          <a:p>
            <a:pPr>
              <a:defRPr/>
            </a:pPr>
            <a:r>
              <a:rPr lang="de-DE" altLang="en-US"/>
              <a:t>Seite </a:t>
            </a:r>
            <a:fld id="{E043AC9B-5CA8-405E-91E2-C73DDEDB1FF9}" type="slidenum">
              <a:rPr lang="de-DE" altLang="en-US"/>
              <a:pPr>
                <a:defRPr/>
              </a:pPr>
              <a:t>‹Nr.›</a:t>
            </a:fld>
            <a:endParaRPr lang="de-DE" alt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4" r:id="rId5"/>
  </p:sldLayoutIdLst>
  <p:hf hdr="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Grafik 7" descr="Logo_UFL.jpg"/>
          <p:cNvPicPr>
            <a:picLocks noChangeAspect="1"/>
          </p:cNvPicPr>
          <p:nvPr userDrawn="1"/>
        </p:nvPicPr>
        <p:blipFill>
          <a:blip r:embed="rId4" cstate="print"/>
          <a:stretch>
            <a:fillRect/>
          </a:stretch>
        </p:blipFill>
        <p:spPr>
          <a:xfrm>
            <a:off x="2663788" y="6300000"/>
            <a:ext cx="3780000" cy="471972"/>
          </a:xfrm>
          <a:prstGeom prst="rect">
            <a:avLst/>
          </a:prstGeom>
        </p:spPr>
      </p:pic>
      <p:sp>
        <p:nvSpPr>
          <p:cNvPr id="10" name="Titelplatzhalter 1"/>
          <p:cNvSpPr>
            <a:spLocks noGrp="1"/>
          </p:cNvSpPr>
          <p:nvPr>
            <p:ph type="title"/>
          </p:nvPr>
        </p:nvSpPr>
        <p:spPr>
          <a:xfrm>
            <a:off x="539552" y="4869160"/>
            <a:ext cx="7992888" cy="1143000"/>
          </a:xfrm>
          <a:prstGeom prst="rect">
            <a:avLst/>
          </a:prstGeom>
        </p:spPr>
        <p:txBody>
          <a:bodyPr vert="horz" lIns="91440" tIns="45720" rIns="91440" bIns="45720" rtlCol="0" anchor="ctr">
            <a:normAutofit/>
          </a:bodyPr>
          <a:lstStyle/>
          <a:p>
            <a:r>
              <a:rPr lang="de-DE" dirty="0" smtClean="0"/>
              <a:t>Titelmasterformat durch Klicken bearbeiten</a:t>
            </a:r>
            <a:endParaRPr lang="de-LI" dirty="0"/>
          </a:p>
        </p:txBody>
      </p:sp>
      <p:pic>
        <p:nvPicPr>
          <p:cNvPr id="6" name="Grafik 5" descr="Titelbild_Folien_Dr_scient_med.jpg"/>
          <p:cNvPicPr>
            <a:picLocks noChangeAspect="1"/>
          </p:cNvPicPr>
          <p:nvPr userDrawn="1"/>
        </p:nvPicPr>
        <p:blipFill>
          <a:blip r:embed="rId5" cstate="print"/>
          <a:stretch>
            <a:fillRect/>
          </a:stretch>
        </p:blipFill>
        <p:spPr>
          <a:xfrm>
            <a:off x="0" y="0"/>
            <a:ext cx="9144000" cy="4332012"/>
          </a:xfrm>
          <a:prstGeom prst="rect">
            <a:avLst/>
          </a:prstGeom>
        </p:spPr>
      </p:pic>
    </p:spTree>
    <p:extLst>
      <p:ext uri="{BB962C8B-B14F-4D97-AF65-F5344CB8AC3E}">
        <p14:creationId xmlns:p14="http://schemas.microsoft.com/office/powerpoint/2010/main" val="2886488823"/>
      </p:ext>
    </p:extLst>
  </p:cSld>
  <p:clrMap bg1="lt1" tx1="dk1" bg2="lt2" tx2="dk2" accent1="accent1" accent2="accent2" accent3="accent3" accent4="accent4" accent5="accent5" accent6="accent6" hlink="hlink" folHlink="folHlink"/>
  <p:sldLayoutIdLst>
    <p:sldLayoutId id="2147483690" r:id="rId1"/>
    <p:sldLayoutId id="2147483691" r:id="rId2"/>
  </p:sldLayoutIdLst>
  <p:txStyles>
    <p:titleStyle>
      <a:lvl1pPr algn="ctr" defTabSz="914400" rtl="0" eaLnBrk="1" latinLnBrk="0" hangingPunct="1">
        <a:spcBef>
          <a:spcPct val="0"/>
        </a:spcBef>
        <a:buNone/>
        <a:defRPr sz="4400" kern="1200">
          <a:solidFill>
            <a:srgbClr val="5A8698"/>
          </a:solidFill>
          <a:latin typeface="HelveticaNeueLT Std"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qol.eortc.org/questionnaires/" TargetMode="External"/><Relationship Id="rId2" Type="http://schemas.openxmlformats.org/officeDocument/2006/relationships/hyperlink" Target="https://orthotoolkit.com/" TargetMode="External"/><Relationship Id="rId1" Type="http://schemas.openxmlformats.org/officeDocument/2006/relationships/slideLayout" Target="../slideLayouts/slideLayout2.xml"/><Relationship Id="rId4" Type="http://schemas.openxmlformats.org/officeDocument/2006/relationships/hyperlink" Target="https://www.testzentrale.de/"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s://www.eortc.org/app/uploads/sites/2/2018/02/SCmanual.pdf"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www.eortc.org/app/uploads/sites/2/2018/02/SCmanual.pdf"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mailto:hanno.ulmer@i-med.ac.at"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hyperlink" Target="https://clincase.com/" TargetMode="External"/><Relationship Id="rId3" Type="http://schemas.openxmlformats.org/officeDocument/2006/relationships/hyperlink" Target="https://sosci.i-med.ac.at/admin/" TargetMode="External"/><Relationship Id="rId7" Type="http://schemas.openxmlformats.org/officeDocument/2006/relationships/hyperlink" Target="https://www.limesurvey.org/" TargetMode="External"/><Relationship Id="rId2" Type="http://schemas.openxmlformats.org/officeDocument/2006/relationships/hyperlink" Target="https://redcap.i-med.ac.at/" TargetMode="External"/><Relationship Id="rId1" Type="http://schemas.openxmlformats.org/officeDocument/2006/relationships/slideLayout" Target="../slideLayouts/slideLayout2.xml"/><Relationship Id="rId6" Type="http://schemas.openxmlformats.org/officeDocument/2006/relationships/hyperlink" Target="https://www.google.com/forms/about/" TargetMode="External"/><Relationship Id="rId5" Type="http://schemas.openxmlformats.org/officeDocument/2006/relationships/hyperlink" Target="https://www.askimed.com/" TargetMode="External"/><Relationship Id="rId4" Type="http://schemas.openxmlformats.org/officeDocument/2006/relationships/hyperlink" Target="https://grafstat.i-med.ac.at/grafstat20/index.htm"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3"/>
          <p:cNvSpPr txBox="1">
            <a:spLocks noChangeArrowheads="1"/>
          </p:cNvSpPr>
          <p:nvPr/>
        </p:nvSpPr>
        <p:spPr>
          <a:xfrm>
            <a:off x="1386334" y="5035252"/>
            <a:ext cx="6400800" cy="985664"/>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lumMod val="50000"/>
                    <a:lumOff val="50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defRPr/>
            </a:pPr>
            <a:endParaRPr kumimoji="0" lang="de-DE" sz="2400" b="0" i="0" u="none" strike="noStrike" kern="1200" cap="none" spc="0" normalizeH="0" baseline="0" noProof="0" dirty="0" smtClean="0">
              <a:ln>
                <a:noFill/>
              </a:ln>
              <a:solidFill>
                <a:prstClr val="black">
                  <a:lumMod val="50000"/>
                  <a:lumOff val="50000"/>
                </a:prstClr>
              </a:solidFill>
              <a:effectLst/>
              <a:uLnTx/>
              <a:uFillTx/>
              <a:latin typeface="Calibri"/>
              <a:ea typeface="+mn-ea"/>
              <a:cs typeface="+mn-cs"/>
            </a:endParaRPr>
          </a:p>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defRPr/>
            </a:pPr>
            <a:endParaRPr kumimoji="0" lang="de-DE" sz="2400" b="0" i="0" u="none" strike="noStrike" kern="1200" cap="none" spc="0" normalizeH="0" baseline="0" noProof="0" dirty="0">
              <a:ln>
                <a:noFill/>
              </a:ln>
              <a:solidFill>
                <a:prstClr val="black">
                  <a:lumMod val="50000"/>
                  <a:lumOff val="50000"/>
                </a:prstClr>
              </a:solidFill>
              <a:effectLst/>
              <a:uLnTx/>
              <a:uFillTx/>
              <a:latin typeface="Calibri"/>
              <a:ea typeface="+mn-ea"/>
              <a:cs typeface="+mn-cs"/>
            </a:endParaRPr>
          </a:p>
        </p:txBody>
      </p:sp>
      <p:sp>
        <p:nvSpPr>
          <p:cNvPr id="8" name="Rectangle 3"/>
          <p:cNvSpPr txBox="1">
            <a:spLocks noChangeArrowheads="1"/>
          </p:cNvSpPr>
          <p:nvPr/>
        </p:nvSpPr>
        <p:spPr>
          <a:xfrm>
            <a:off x="179512" y="4653136"/>
            <a:ext cx="8640960" cy="144016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lumMod val="50000"/>
                    <a:lumOff val="50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defRPr/>
            </a:pPr>
            <a:r>
              <a:rPr kumimoji="0" lang="de-DE" sz="4000" b="0" i="0" u="none" strike="noStrike" kern="1200" cap="none" spc="0" normalizeH="0" baseline="0" noProof="0" dirty="0" err="1" smtClean="0">
                <a:ln>
                  <a:noFill/>
                </a:ln>
                <a:solidFill>
                  <a:srgbClr val="5A8698"/>
                </a:solidFill>
                <a:effectLst/>
                <a:uLnTx/>
                <a:uFillTx/>
                <a:latin typeface="Arial" pitchFamily="34" charset="0"/>
                <a:ea typeface="+mn-ea"/>
                <a:cs typeface="Arial" pitchFamily="34" charset="0"/>
              </a:rPr>
              <a:t>Questionnaires</a:t>
            </a:r>
            <a:r>
              <a:rPr kumimoji="0" lang="de-DE" sz="4000" b="0" i="0" u="none" strike="noStrike" kern="1200" cap="none" spc="0" normalizeH="0" baseline="0" noProof="0" dirty="0" smtClean="0">
                <a:ln>
                  <a:noFill/>
                </a:ln>
                <a:solidFill>
                  <a:srgbClr val="5A8698"/>
                </a:solidFill>
                <a:effectLst/>
                <a:uLnTx/>
                <a:uFillTx/>
                <a:latin typeface="Arial" pitchFamily="34" charset="0"/>
                <a:ea typeface="+mn-ea"/>
                <a:cs typeface="Arial" pitchFamily="34" charset="0"/>
              </a:rPr>
              <a:t> </a:t>
            </a:r>
          </a:p>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defRPr/>
            </a:pPr>
            <a:r>
              <a:rPr kumimoji="0" lang="de-DE" sz="2000" b="0" i="0" u="none" strike="noStrike" kern="1200" cap="none" spc="0" normalizeH="0" baseline="0" noProof="0" dirty="0" smtClean="0">
                <a:ln>
                  <a:noFill/>
                </a:ln>
                <a:solidFill>
                  <a:prstClr val="black">
                    <a:lumMod val="50000"/>
                    <a:lumOff val="50000"/>
                  </a:prstClr>
                </a:solidFill>
                <a:effectLst/>
                <a:uLnTx/>
                <a:uFillTx/>
                <a:latin typeface="Calibri"/>
                <a:ea typeface="+mn-ea"/>
                <a:cs typeface="+mn-cs"/>
              </a:rPr>
              <a:t>Hanno Ulmer</a:t>
            </a:r>
          </a:p>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defRPr/>
            </a:pPr>
            <a:r>
              <a:rPr kumimoji="0" lang="de-AT" sz="1600" b="0" i="1" u="none" strike="noStrike" kern="1200" cap="none" spc="0" normalizeH="0" baseline="0" noProof="0" dirty="0" smtClean="0">
                <a:ln>
                  <a:noFill/>
                </a:ln>
                <a:solidFill>
                  <a:prstClr val="black">
                    <a:lumMod val="50000"/>
                    <a:lumOff val="50000"/>
                  </a:prstClr>
                </a:solidFill>
                <a:effectLst/>
                <a:uLnTx/>
                <a:uFillTx/>
                <a:latin typeface="Calibri"/>
                <a:ea typeface="+mn-ea"/>
                <a:cs typeface="+mn-cs"/>
              </a:rPr>
              <a:t>hanno.ulmer@i-med.ac.at</a:t>
            </a:r>
            <a:endParaRPr kumimoji="0" lang="de-DE" sz="1600" b="0" i="1" u="none" strike="noStrike" kern="1200" cap="none" spc="0" normalizeH="0" baseline="0" noProof="0" dirty="0" smtClean="0">
              <a:ln>
                <a:noFill/>
              </a:ln>
              <a:solidFill>
                <a:prstClr val="black">
                  <a:lumMod val="50000"/>
                  <a:lumOff val="50000"/>
                </a:prstClr>
              </a:solidFill>
              <a:effectLst/>
              <a:uLnTx/>
              <a:uFillTx/>
              <a:latin typeface="Calibri"/>
              <a:ea typeface="+mn-ea"/>
              <a:cs typeface="+mn-cs"/>
            </a:endParaRPr>
          </a:p>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defRPr/>
            </a:pPr>
            <a:endParaRPr kumimoji="0" lang="de-DE" sz="2000" b="0" i="0" u="none" strike="noStrike" kern="1200" cap="none" spc="0" normalizeH="0" baseline="0" noProof="0" dirty="0" smtClean="0">
              <a:ln>
                <a:noFill/>
              </a:ln>
              <a:solidFill>
                <a:prstClr val="black">
                  <a:lumMod val="50000"/>
                  <a:lumOff val="50000"/>
                </a:prstClr>
              </a:solidFill>
              <a:effectLst/>
              <a:uLnTx/>
              <a:uFillTx/>
              <a:latin typeface="Calibri"/>
              <a:ea typeface="+mn-ea"/>
              <a:cs typeface="+mn-cs"/>
            </a:endParaRPr>
          </a:p>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defRPr/>
            </a:pPr>
            <a:endParaRPr kumimoji="0" lang="de-DE" sz="2400" b="0" i="0" u="none" strike="noStrike" kern="1200" cap="none" spc="0" normalizeH="0" baseline="0" noProof="0" dirty="0" smtClean="0">
              <a:ln>
                <a:noFill/>
              </a:ln>
              <a:solidFill>
                <a:prstClr val="black">
                  <a:lumMod val="50000"/>
                  <a:lumOff val="50000"/>
                </a:prstClr>
              </a:solidFill>
              <a:effectLst/>
              <a:uLnTx/>
              <a:uFillTx/>
              <a:latin typeface="Calibri"/>
              <a:ea typeface="+mn-ea"/>
              <a:cs typeface="+mn-cs"/>
            </a:endParaRPr>
          </a:p>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defRPr/>
            </a:pPr>
            <a:endParaRPr kumimoji="0" lang="de-DE" sz="2400" b="0" i="0" u="none" strike="noStrike" kern="1200" cap="none" spc="0" normalizeH="0" baseline="0" noProof="0" dirty="0">
              <a:ln>
                <a:noFill/>
              </a:ln>
              <a:solidFill>
                <a:prstClr val="black">
                  <a:lumMod val="50000"/>
                  <a:lumOff val="50000"/>
                </a:prstClr>
              </a:solidFill>
              <a:effectLst/>
              <a:uLnTx/>
              <a:uFillTx/>
              <a:latin typeface="Calibri"/>
              <a:ea typeface="+mn-ea"/>
              <a:cs typeface="+mn-cs"/>
            </a:endParaRPr>
          </a:p>
        </p:txBody>
      </p:sp>
    </p:spTree>
    <p:extLst>
      <p:ext uri="{BB962C8B-B14F-4D97-AF65-F5344CB8AC3E}">
        <p14:creationId xmlns:p14="http://schemas.microsoft.com/office/powerpoint/2010/main" val="423937863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smtClean="0"/>
              <a:t>Formale Regeln:</a:t>
            </a:r>
            <a:endParaRPr lang="de-DE" dirty="0"/>
          </a:p>
        </p:txBody>
      </p:sp>
      <p:sp>
        <p:nvSpPr>
          <p:cNvPr id="3" name="Inhaltsplatzhalter 2"/>
          <p:cNvSpPr>
            <a:spLocks noGrp="1"/>
          </p:cNvSpPr>
          <p:nvPr>
            <p:ph idx="1"/>
          </p:nvPr>
        </p:nvSpPr>
        <p:spPr/>
        <p:txBody>
          <a:bodyPr>
            <a:normAutofit fontScale="92500" lnSpcReduction="10000"/>
          </a:bodyPr>
          <a:lstStyle/>
          <a:p>
            <a:r>
              <a:rPr lang="de-AT" dirty="0" smtClean="0"/>
              <a:t>Zu Beginn des Textes soll eine kurze erklärende Einleitung stehen</a:t>
            </a:r>
            <a:r>
              <a:rPr lang="de-DE" dirty="0" smtClean="0"/>
              <a:t>.</a:t>
            </a:r>
          </a:p>
          <a:p>
            <a:r>
              <a:rPr lang="de-AT" dirty="0" smtClean="0"/>
              <a:t>Es soll ersichtlich sein, wer diese Studie durchführt.</a:t>
            </a:r>
          </a:p>
          <a:p>
            <a:r>
              <a:rPr lang="de-AT" dirty="0" smtClean="0"/>
              <a:t>Es soll darauf hingewiesen werden,  dass Daten vertraulich und anonym behandelt werden.</a:t>
            </a:r>
          </a:p>
          <a:p>
            <a:r>
              <a:rPr lang="de-AT" dirty="0" smtClean="0"/>
              <a:t>Im Wesentlichen unterscheidet man zwischen drei Textformen:  den Fragen, den Antworten und dem erklärenden bzw.  überleitenden Text</a:t>
            </a:r>
          </a:p>
          <a:p>
            <a:r>
              <a:rPr lang="de-AT" dirty="0" smtClean="0"/>
              <a:t>Die drei Textformen sollten sich im Schriftformat unterscheiden:  zum Beispiel</a:t>
            </a:r>
          </a:p>
          <a:p>
            <a:pPr>
              <a:buNone/>
            </a:pPr>
            <a:r>
              <a:rPr lang="de-AT" dirty="0" smtClean="0"/>
              <a:t>       - </a:t>
            </a:r>
            <a:r>
              <a:rPr lang="de-AT" b="1" dirty="0" smtClean="0">
                <a:latin typeface="Times New Roman" pitchFamily="18" charset="0"/>
                <a:cs typeface="Times New Roman" pitchFamily="18" charset="0"/>
              </a:rPr>
              <a:t>alle Fragen Times New Roman (fett)</a:t>
            </a:r>
          </a:p>
          <a:p>
            <a:pPr>
              <a:buNone/>
            </a:pPr>
            <a:r>
              <a:rPr lang="de-AT" dirty="0" smtClean="0"/>
              <a:t>       </a:t>
            </a:r>
            <a:r>
              <a:rPr lang="de-AT" dirty="0" smtClean="0">
                <a:latin typeface="Arial" pitchFamily="34" charset="0"/>
                <a:cs typeface="Arial" pitchFamily="34" charset="0"/>
              </a:rPr>
              <a:t>- alle Antworten Arial</a:t>
            </a:r>
          </a:p>
          <a:p>
            <a:pPr>
              <a:buNone/>
            </a:pPr>
            <a:r>
              <a:rPr lang="de-AT" dirty="0" smtClean="0"/>
              <a:t>       - </a:t>
            </a:r>
            <a:r>
              <a:rPr lang="de-AT" i="1" dirty="0" smtClean="0">
                <a:latin typeface="Courier" pitchFamily="49" charset="0"/>
              </a:rPr>
              <a:t>erklärender/überleitender Text Courier (kursiv).</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smtClean="0"/>
              <a:t>Formale Regeln:</a:t>
            </a:r>
            <a:endParaRPr lang="de-DE" dirty="0"/>
          </a:p>
        </p:txBody>
      </p:sp>
      <p:sp>
        <p:nvSpPr>
          <p:cNvPr id="3" name="Inhaltsplatzhalter 2"/>
          <p:cNvSpPr>
            <a:spLocks noGrp="1"/>
          </p:cNvSpPr>
          <p:nvPr>
            <p:ph idx="1"/>
          </p:nvPr>
        </p:nvSpPr>
        <p:spPr/>
        <p:txBody>
          <a:bodyPr>
            <a:normAutofit fontScale="85000" lnSpcReduction="10000"/>
          </a:bodyPr>
          <a:lstStyle/>
          <a:p>
            <a:r>
              <a:rPr lang="de-AT" dirty="0" smtClean="0"/>
              <a:t>Antwortmöglichkeiten sollten immer untereinander,  also vertikal,  aufgelistet werden.  Nicht aus Platzgründen horizontale Auflistung verwenden – zu unübersichtlich.</a:t>
            </a:r>
          </a:p>
          <a:p>
            <a:r>
              <a:rPr lang="de-AT" dirty="0" smtClean="0"/>
              <a:t>Die Fragen sollten fortlaufend durchnummeriert sein, ebenso die Seiten des Fragebogens.</a:t>
            </a:r>
          </a:p>
          <a:p>
            <a:r>
              <a:rPr lang="de-AT" dirty="0" smtClean="0"/>
              <a:t>Die Antworten sollten auch nummeriert sein. Das erleichtert die Eingabe, wenn die Antworten nicht von einem Computer eingelesen werden.</a:t>
            </a:r>
          </a:p>
          <a:p>
            <a:r>
              <a:rPr lang="de-AT" dirty="0" smtClean="0"/>
              <a:t>Die Fragen sollten, wenn möglich, eine logische Reihenfolge haben.</a:t>
            </a:r>
          </a:p>
          <a:p>
            <a:r>
              <a:rPr lang="de-AT" dirty="0" smtClean="0"/>
              <a:t>Besser mit interessantem Thema starten,  auch wenn man es gewohnt ist, mit „langweiligen“ demographischen Fragen (Alter, Geschlecht…) zu starten.</a:t>
            </a:r>
          </a:p>
          <a:p>
            <a:r>
              <a:rPr lang="de-AT" dirty="0" smtClean="0"/>
              <a:t>Am Ende des Textes sollte der Befragte die Möglichkeit bekommen, „sonstige Anmerkungen“ als Freitext zu hinterlassen.</a:t>
            </a:r>
          </a:p>
          <a:p>
            <a:r>
              <a:rPr lang="de-AT" dirty="0" smtClean="0"/>
              <a:t>Zuletzt sollte man sich für die Teilnahme bedanken und Kontaktdetails für etwaige Fragen angeben.</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AT" dirty="0" smtClean="0"/>
              <a:t>Testung</a:t>
            </a:r>
            <a:endParaRPr lang="de-DE" dirty="0"/>
          </a:p>
        </p:txBody>
      </p:sp>
      <p:sp>
        <p:nvSpPr>
          <p:cNvPr id="3" name="Inhaltsplatzhalter 2"/>
          <p:cNvSpPr>
            <a:spLocks noGrp="1"/>
          </p:cNvSpPr>
          <p:nvPr>
            <p:ph idx="1"/>
          </p:nvPr>
        </p:nvSpPr>
        <p:spPr/>
        <p:txBody>
          <a:bodyPr>
            <a:normAutofit fontScale="92500" lnSpcReduction="10000"/>
          </a:bodyPr>
          <a:lstStyle/>
          <a:p>
            <a:pPr>
              <a:buNone/>
            </a:pPr>
            <a:r>
              <a:rPr lang="de-AT" dirty="0" smtClean="0"/>
              <a:t>Zuerst Fragebogen </a:t>
            </a:r>
            <a:r>
              <a:rPr lang="de-AT" u="sng" dirty="0" smtClean="0"/>
              <a:t>TESTEN</a:t>
            </a:r>
            <a:r>
              <a:rPr lang="de-AT" dirty="0" smtClean="0"/>
              <a:t>:</a:t>
            </a:r>
          </a:p>
          <a:p>
            <a:pPr>
              <a:buNone/>
            </a:pPr>
            <a:r>
              <a:rPr lang="de-AT" dirty="0" smtClean="0"/>
              <a:t>	- an Kollegen</a:t>
            </a:r>
          </a:p>
          <a:p>
            <a:pPr>
              <a:buNone/>
            </a:pPr>
            <a:r>
              <a:rPr lang="de-AT" dirty="0" smtClean="0"/>
              <a:t>	- an nicht medizinisch ausgebildetem </a:t>
            </a:r>
            <a:r>
              <a:rPr lang="de-AT" dirty="0" smtClean="0"/>
              <a:t>Personal</a:t>
            </a:r>
            <a:endParaRPr lang="de-AT" dirty="0" smtClean="0"/>
          </a:p>
          <a:p>
            <a:pPr>
              <a:buNone/>
            </a:pPr>
            <a:r>
              <a:rPr lang="de-AT" dirty="0" smtClean="0"/>
              <a:t>    - an für die Zielgruppe repräsentativen Testpersonen</a:t>
            </a:r>
          </a:p>
          <a:p>
            <a:pPr>
              <a:buNone/>
            </a:pPr>
            <a:endParaRPr lang="de-AT" dirty="0" smtClean="0"/>
          </a:p>
          <a:p>
            <a:pPr>
              <a:buNone/>
            </a:pPr>
            <a:endParaRPr lang="de-AT" dirty="0" smtClean="0"/>
          </a:p>
          <a:p>
            <a:pPr>
              <a:buNone/>
            </a:pPr>
            <a:endParaRPr lang="de-AT" dirty="0" smtClean="0"/>
          </a:p>
          <a:p>
            <a:pPr>
              <a:buNone/>
            </a:pPr>
            <a:r>
              <a:rPr lang="de-AT" b="1" dirty="0" smtClean="0">
                <a:solidFill>
                  <a:srgbClr val="FF0000"/>
                </a:solidFill>
              </a:rPr>
              <a:t>TIPP: </a:t>
            </a:r>
            <a:r>
              <a:rPr lang="de-AT" dirty="0" smtClean="0"/>
              <a:t>Fragebögen verwenden, die bereits getestet und   </a:t>
            </a:r>
          </a:p>
          <a:p>
            <a:pPr>
              <a:buNone/>
            </a:pPr>
            <a:r>
              <a:rPr lang="de-AT" dirty="0" smtClean="0"/>
              <a:t>          eventuell sogar vielfach angewandt wurden.</a:t>
            </a:r>
          </a:p>
          <a:p>
            <a:pPr>
              <a:buNone/>
            </a:pPr>
            <a:r>
              <a:rPr lang="de-AT" dirty="0" smtClean="0"/>
              <a:t>          z.B. SF-36,  WHOQOL, EORTC QLQ</a:t>
            </a:r>
          </a:p>
          <a:p>
            <a:pPr>
              <a:buNone/>
            </a:pPr>
            <a:endParaRPr lang="de-AT" dirty="0" smtClean="0"/>
          </a:p>
          <a:p>
            <a:pPr>
              <a:buNone/>
            </a:pPr>
            <a:r>
              <a:rPr lang="de-AT" dirty="0" smtClean="0"/>
              <a:t>   Systematische Literatursuche, um zu erheben, ob es bereits ein geeignetes Instrument gibt.</a:t>
            </a:r>
            <a:endParaRPr lang="de-DE"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smtClean="0"/>
              <a:t>Lebensqualität</a:t>
            </a:r>
            <a:endParaRPr lang="de-DE" dirty="0"/>
          </a:p>
        </p:txBody>
      </p:sp>
      <p:sp>
        <p:nvSpPr>
          <p:cNvPr id="3" name="Inhaltsplatzhalter 2"/>
          <p:cNvSpPr>
            <a:spLocks noGrp="1"/>
          </p:cNvSpPr>
          <p:nvPr>
            <p:ph idx="1"/>
          </p:nvPr>
        </p:nvSpPr>
        <p:spPr/>
        <p:txBody>
          <a:bodyPr>
            <a:normAutofit/>
          </a:bodyPr>
          <a:lstStyle/>
          <a:p>
            <a:pPr>
              <a:buNone/>
            </a:pPr>
            <a:r>
              <a:rPr lang="de-AT" sz="2000" dirty="0" smtClean="0"/>
              <a:t>Einziges Messinstrument für die </a:t>
            </a:r>
            <a:r>
              <a:rPr lang="de-AT" sz="2000" u="sng" dirty="0" smtClean="0"/>
              <a:t>Lebensqualität </a:t>
            </a:r>
            <a:r>
              <a:rPr lang="de-AT" sz="2000" dirty="0" smtClean="0"/>
              <a:t>ist der </a:t>
            </a:r>
            <a:r>
              <a:rPr lang="de-AT" sz="2000" b="1" u="sng" dirty="0" smtClean="0"/>
              <a:t>FRAGEBOGEN</a:t>
            </a:r>
            <a:r>
              <a:rPr lang="de-AT" sz="2000" dirty="0" smtClean="0"/>
              <a:t>.</a:t>
            </a:r>
          </a:p>
          <a:p>
            <a:pPr>
              <a:buNone/>
            </a:pPr>
            <a:endParaRPr lang="de-AT" sz="2000" dirty="0" smtClean="0"/>
          </a:p>
          <a:p>
            <a:pPr>
              <a:buNone/>
            </a:pPr>
            <a:r>
              <a:rPr lang="de-AT" sz="2000" dirty="0" smtClean="0"/>
              <a:t>Erfassung ist SUBJEKTIV,  d.h. nicht mit harten </a:t>
            </a:r>
            <a:r>
              <a:rPr lang="de-AT" sz="2000" dirty="0" err="1" smtClean="0"/>
              <a:t>Messergebnissen</a:t>
            </a:r>
            <a:r>
              <a:rPr lang="de-AT" sz="2000" dirty="0" smtClean="0"/>
              <a:t> hinsichtlich Richtigkeit überprüfbar.</a:t>
            </a:r>
          </a:p>
          <a:p>
            <a:pPr>
              <a:buNone/>
            </a:pPr>
            <a:endParaRPr lang="de-AT" sz="2000" dirty="0" smtClean="0"/>
          </a:p>
          <a:p>
            <a:pPr>
              <a:buNone/>
            </a:pPr>
            <a:r>
              <a:rPr lang="de-AT" sz="2000" u="sng" dirty="0" smtClean="0"/>
              <a:t>Problem:  </a:t>
            </a:r>
            <a:r>
              <a:rPr lang="de-AT" sz="2000" dirty="0" smtClean="0"/>
              <a:t>Viele Klinische Studien untersuchen alle möglichen Endpunkte,  aber weniger oft die Lebensqualität, die im Mittelpunkt der Therapie stehen sollte.</a:t>
            </a:r>
            <a:endParaRPr lang="de-DE" sz="2000" dirty="0"/>
          </a:p>
        </p:txBody>
      </p:sp>
      <p:pic>
        <p:nvPicPr>
          <p:cNvPr id="4" name="Grafik 3" descr="lebensqualität 2.jpg"/>
          <p:cNvPicPr>
            <a:picLocks noChangeAspect="1"/>
          </p:cNvPicPr>
          <p:nvPr/>
        </p:nvPicPr>
        <p:blipFill>
          <a:blip r:embed="rId2" cstate="print"/>
          <a:stretch>
            <a:fillRect/>
          </a:stretch>
        </p:blipFill>
        <p:spPr>
          <a:xfrm>
            <a:off x="1619672" y="4725144"/>
            <a:ext cx="2376264" cy="1821802"/>
          </a:xfrm>
          <a:prstGeom prst="rect">
            <a:avLst/>
          </a:prstGeom>
        </p:spPr>
      </p:pic>
      <p:pic>
        <p:nvPicPr>
          <p:cNvPr id="5" name="Grafik 4" descr="lebensqualität 1.bmp"/>
          <p:cNvPicPr>
            <a:picLocks noChangeAspect="1"/>
          </p:cNvPicPr>
          <p:nvPr/>
        </p:nvPicPr>
        <p:blipFill>
          <a:blip r:embed="rId3" cstate="print"/>
          <a:stretch>
            <a:fillRect/>
          </a:stretch>
        </p:blipFill>
        <p:spPr>
          <a:xfrm>
            <a:off x="5004048" y="4725144"/>
            <a:ext cx="3096344" cy="1817649"/>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smtClean="0"/>
              <a:t>Lebensqualität</a:t>
            </a:r>
            <a:endParaRPr lang="de-DE" dirty="0"/>
          </a:p>
        </p:txBody>
      </p:sp>
      <p:sp>
        <p:nvSpPr>
          <p:cNvPr id="3" name="Inhaltsplatzhalter 2"/>
          <p:cNvSpPr>
            <a:spLocks noGrp="1"/>
          </p:cNvSpPr>
          <p:nvPr>
            <p:ph idx="1"/>
          </p:nvPr>
        </p:nvSpPr>
        <p:spPr/>
        <p:txBody>
          <a:bodyPr>
            <a:normAutofit/>
          </a:bodyPr>
          <a:lstStyle/>
          <a:p>
            <a:r>
              <a:rPr lang="de-DE" sz="2000" dirty="0" smtClean="0"/>
              <a:t>Bekanntester Fragebogen ist SF-36 mit Kurzform SF-12</a:t>
            </a:r>
          </a:p>
          <a:p>
            <a:r>
              <a:rPr lang="de-DE" sz="2000" dirty="0" smtClean="0"/>
              <a:t>Publiziert 1995 als Teil der Medical Outcome Study (MOS)</a:t>
            </a:r>
          </a:p>
          <a:p>
            <a:r>
              <a:rPr lang="de-DE" sz="2000" dirty="0" smtClean="0"/>
              <a:t>SF-36: 36 Fragen, 9 </a:t>
            </a:r>
            <a:r>
              <a:rPr lang="de-DE" sz="2000" dirty="0" err="1" smtClean="0"/>
              <a:t>Scores</a:t>
            </a:r>
            <a:r>
              <a:rPr lang="de-DE" sz="2000" dirty="0" smtClean="0"/>
              <a:t> </a:t>
            </a:r>
          </a:p>
          <a:p>
            <a:r>
              <a:rPr lang="de-DE" sz="2000" dirty="0" smtClean="0"/>
              <a:t>SF-12: 12 Fragen, 2 </a:t>
            </a:r>
            <a:r>
              <a:rPr lang="de-DE" sz="2000" dirty="0" err="1" smtClean="0"/>
              <a:t>Scores</a:t>
            </a:r>
            <a:endParaRPr lang="de-DE" sz="2000" dirty="0" smtClean="0"/>
          </a:p>
          <a:p>
            <a:r>
              <a:rPr lang="en-US" sz="2000" dirty="0" smtClean="0"/>
              <a:t>SF-36 Scores (in %)</a:t>
            </a:r>
          </a:p>
          <a:p>
            <a:pPr marL="857250" lvl="2" indent="0">
              <a:buNone/>
            </a:pPr>
            <a:r>
              <a:rPr lang="en-US" sz="1800" i="1" dirty="0" smtClean="0"/>
              <a:t>Physical functioning</a:t>
            </a:r>
            <a:r>
              <a:rPr lang="en-US" sz="1800" i="1" dirty="0"/>
              <a:t/>
            </a:r>
            <a:br>
              <a:rPr lang="en-US" sz="1800" i="1" dirty="0"/>
            </a:br>
            <a:r>
              <a:rPr lang="en-US" sz="1800" i="1" dirty="0"/>
              <a:t>Role limitations due to physical </a:t>
            </a:r>
            <a:r>
              <a:rPr lang="en-US" sz="1800" i="1" dirty="0" smtClean="0"/>
              <a:t>health</a:t>
            </a:r>
            <a:r>
              <a:rPr lang="en-US" sz="1800" i="1" dirty="0"/>
              <a:t/>
            </a:r>
            <a:br>
              <a:rPr lang="en-US" sz="1800" i="1" dirty="0"/>
            </a:br>
            <a:r>
              <a:rPr lang="en-US" sz="1800" i="1" dirty="0"/>
              <a:t>Role limitations due to emotional </a:t>
            </a:r>
            <a:r>
              <a:rPr lang="en-US" sz="1800" i="1" dirty="0" smtClean="0"/>
              <a:t>problems</a:t>
            </a:r>
            <a:r>
              <a:rPr lang="en-US" sz="1800" i="1" dirty="0"/>
              <a:t/>
            </a:r>
            <a:br>
              <a:rPr lang="en-US" sz="1800" i="1" dirty="0"/>
            </a:br>
            <a:r>
              <a:rPr lang="en-US" sz="1800" i="1" dirty="0" smtClean="0"/>
              <a:t>Energy/fatigue</a:t>
            </a:r>
            <a:r>
              <a:rPr lang="en-US" sz="1800" i="1" dirty="0"/>
              <a:t/>
            </a:r>
            <a:br>
              <a:rPr lang="en-US" sz="1800" i="1" dirty="0"/>
            </a:br>
            <a:r>
              <a:rPr lang="en-US" sz="1800" i="1" dirty="0"/>
              <a:t>Emotional </a:t>
            </a:r>
            <a:r>
              <a:rPr lang="en-US" sz="1800" i="1" dirty="0" smtClean="0"/>
              <a:t>well-being</a:t>
            </a:r>
            <a:r>
              <a:rPr lang="en-US" sz="1800" i="1" dirty="0"/>
              <a:t/>
            </a:r>
            <a:br>
              <a:rPr lang="en-US" sz="1800" i="1" dirty="0"/>
            </a:br>
            <a:r>
              <a:rPr lang="en-US" sz="1800" i="1" dirty="0"/>
              <a:t>Social </a:t>
            </a:r>
            <a:r>
              <a:rPr lang="en-US" sz="1800" i="1" dirty="0" smtClean="0"/>
              <a:t>functioning</a:t>
            </a:r>
            <a:r>
              <a:rPr lang="en-US" sz="1800" i="1" dirty="0"/>
              <a:t/>
            </a:r>
            <a:br>
              <a:rPr lang="en-US" sz="1800" i="1" dirty="0"/>
            </a:br>
            <a:r>
              <a:rPr lang="en-US" sz="1800" i="1" dirty="0" smtClean="0"/>
              <a:t>Pain</a:t>
            </a:r>
            <a:r>
              <a:rPr lang="en-US" sz="1800" i="1" dirty="0"/>
              <a:t/>
            </a:r>
            <a:br>
              <a:rPr lang="en-US" sz="1800" i="1" dirty="0"/>
            </a:br>
            <a:r>
              <a:rPr lang="en-US" sz="1800" i="1" dirty="0"/>
              <a:t>General </a:t>
            </a:r>
            <a:r>
              <a:rPr lang="en-US" sz="1800" i="1" dirty="0" smtClean="0"/>
              <a:t>health</a:t>
            </a:r>
            <a:r>
              <a:rPr lang="en-US" sz="1800" i="1" dirty="0"/>
              <a:t/>
            </a:r>
            <a:br>
              <a:rPr lang="en-US" sz="1800" i="1" dirty="0"/>
            </a:br>
            <a:r>
              <a:rPr lang="en-US" sz="1800" i="1" dirty="0" err="1"/>
              <a:t>Health</a:t>
            </a:r>
            <a:r>
              <a:rPr lang="en-US" sz="1800" i="1" dirty="0"/>
              <a:t> </a:t>
            </a:r>
            <a:r>
              <a:rPr lang="en-US" sz="1800" i="1" dirty="0" smtClean="0"/>
              <a:t>change</a:t>
            </a:r>
            <a:endParaRPr lang="de-DE" sz="1800" i="1" dirty="0"/>
          </a:p>
        </p:txBody>
      </p:sp>
    </p:spTree>
    <p:extLst>
      <p:ext uri="{BB962C8B-B14F-4D97-AF65-F5344CB8AC3E}">
        <p14:creationId xmlns:p14="http://schemas.microsoft.com/office/powerpoint/2010/main" val="378930604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smtClean="0"/>
              <a:t>Links, </a:t>
            </a:r>
            <a:r>
              <a:rPr lang="de-AT" dirty="0" err="1" smtClean="0"/>
              <a:t>questionnaires</a:t>
            </a:r>
            <a:endParaRPr lang="de-DE" dirty="0"/>
          </a:p>
        </p:txBody>
      </p:sp>
      <p:sp>
        <p:nvSpPr>
          <p:cNvPr id="3" name="Inhaltsplatzhalter 2"/>
          <p:cNvSpPr>
            <a:spLocks noGrp="1"/>
          </p:cNvSpPr>
          <p:nvPr>
            <p:ph idx="1"/>
          </p:nvPr>
        </p:nvSpPr>
        <p:spPr/>
        <p:txBody>
          <a:bodyPr>
            <a:normAutofit fontScale="85000" lnSpcReduction="20000"/>
          </a:bodyPr>
          <a:lstStyle/>
          <a:p>
            <a:r>
              <a:rPr lang="de-DE" sz="1800" dirty="0" err="1" smtClean="0"/>
              <a:t>Orthopedic</a:t>
            </a:r>
            <a:r>
              <a:rPr lang="de-DE" sz="1800" dirty="0" smtClean="0"/>
              <a:t> </a:t>
            </a:r>
            <a:r>
              <a:rPr lang="de-DE" sz="1800" dirty="0" err="1"/>
              <a:t>scores</a:t>
            </a:r>
            <a:r>
              <a:rPr lang="de-DE" sz="1800" dirty="0"/>
              <a:t> </a:t>
            </a:r>
            <a:r>
              <a:rPr lang="de-DE" sz="1800" dirty="0" err="1"/>
              <a:t>and</a:t>
            </a:r>
            <a:r>
              <a:rPr lang="de-DE" sz="1800" dirty="0"/>
              <a:t> </a:t>
            </a:r>
            <a:r>
              <a:rPr lang="de-DE" sz="1800" dirty="0" err="1" smtClean="0"/>
              <a:t>calculators</a:t>
            </a:r>
            <a:r>
              <a:rPr lang="de-DE" sz="1800" dirty="0"/>
              <a:t> </a:t>
            </a:r>
            <a:r>
              <a:rPr lang="de-DE" sz="1800" dirty="0" err="1" smtClean="0"/>
              <a:t>including</a:t>
            </a:r>
            <a:r>
              <a:rPr lang="de-DE" sz="1800" dirty="0" smtClean="0"/>
              <a:t> </a:t>
            </a:r>
            <a:r>
              <a:rPr lang="de-DE" sz="1800" dirty="0" err="1" smtClean="0"/>
              <a:t>qualiy</a:t>
            </a:r>
            <a:r>
              <a:rPr lang="de-DE" sz="1800" dirty="0" smtClean="0"/>
              <a:t> </a:t>
            </a:r>
            <a:r>
              <a:rPr lang="de-DE" sz="1800" dirty="0" err="1" smtClean="0"/>
              <a:t>of</a:t>
            </a:r>
            <a:r>
              <a:rPr lang="de-DE" sz="1800" dirty="0" smtClean="0"/>
              <a:t> </a:t>
            </a:r>
            <a:r>
              <a:rPr lang="de-DE" sz="1800" dirty="0" err="1" smtClean="0"/>
              <a:t>life</a:t>
            </a:r>
            <a:r>
              <a:rPr lang="de-DE" sz="1800" dirty="0" smtClean="0"/>
              <a:t> </a:t>
            </a:r>
            <a:br>
              <a:rPr lang="de-DE" sz="1800" dirty="0" smtClean="0"/>
            </a:br>
            <a:r>
              <a:rPr lang="de-DE" sz="1800" dirty="0" smtClean="0">
                <a:hlinkClick r:id="rId2"/>
              </a:rPr>
              <a:t>https</a:t>
            </a:r>
            <a:r>
              <a:rPr lang="de-DE" sz="1800" dirty="0">
                <a:hlinkClick r:id="rId2"/>
              </a:rPr>
              <a:t>://</a:t>
            </a:r>
            <a:r>
              <a:rPr lang="de-DE" sz="1800" dirty="0" smtClean="0">
                <a:hlinkClick r:id="rId2"/>
              </a:rPr>
              <a:t>orthotoolkit.com</a:t>
            </a:r>
            <a:endParaRPr lang="de-DE" sz="1800" dirty="0" smtClean="0"/>
          </a:p>
          <a:p>
            <a:r>
              <a:rPr lang="de-DE" sz="1800" dirty="0" smtClean="0"/>
              <a:t>Quality </a:t>
            </a:r>
            <a:r>
              <a:rPr lang="de-DE" sz="1800" dirty="0" err="1" smtClean="0"/>
              <a:t>of</a:t>
            </a:r>
            <a:r>
              <a:rPr lang="de-DE" sz="1800" dirty="0" smtClean="0"/>
              <a:t> Life </a:t>
            </a:r>
            <a:r>
              <a:rPr lang="de-DE" sz="1800" dirty="0" err="1" smtClean="0"/>
              <a:t>of</a:t>
            </a:r>
            <a:r>
              <a:rPr lang="de-DE" sz="1800" dirty="0" smtClean="0"/>
              <a:t> </a:t>
            </a:r>
            <a:r>
              <a:rPr lang="de-DE" sz="1800" dirty="0" err="1" smtClean="0"/>
              <a:t>cancer</a:t>
            </a:r>
            <a:r>
              <a:rPr lang="de-DE" sz="1800" dirty="0"/>
              <a:t> </a:t>
            </a:r>
            <a:r>
              <a:rPr lang="de-DE" sz="1800" dirty="0" err="1" smtClean="0"/>
              <a:t>patients</a:t>
            </a:r>
            <a:r>
              <a:rPr lang="de-DE" sz="1800" dirty="0"/>
              <a:t/>
            </a:r>
            <a:br>
              <a:rPr lang="de-DE" sz="1800" dirty="0"/>
            </a:br>
            <a:r>
              <a:rPr lang="de-DE" sz="1800" dirty="0" smtClean="0">
                <a:hlinkClick r:id="rId3"/>
              </a:rPr>
              <a:t>https</a:t>
            </a:r>
            <a:r>
              <a:rPr lang="de-DE" sz="1800" dirty="0">
                <a:hlinkClick r:id="rId3"/>
              </a:rPr>
              <a:t>://</a:t>
            </a:r>
            <a:r>
              <a:rPr lang="de-DE" sz="1800" dirty="0" smtClean="0">
                <a:hlinkClick r:id="rId3"/>
              </a:rPr>
              <a:t>qol.eortc.org/questionnaires/</a:t>
            </a:r>
            <a:r>
              <a:rPr lang="de-DE" sz="1800" dirty="0" smtClean="0"/>
              <a:t> </a:t>
            </a:r>
          </a:p>
          <a:p>
            <a:r>
              <a:rPr lang="de-DE" sz="1800" dirty="0" smtClean="0"/>
              <a:t>Tests kaufen</a:t>
            </a:r>
            <a:br>
              <a:rPr lang="de-DE" sz="1800" dirty="0" smtClean="0"/>
            </a:br>
            <a:r>
              <a:rPr lang="de-DE" sz="1800" dirty="0" smtClean="0">
                <a:hlinkClick r:id="rId4"/>
              </a:rPr>
              <a:t>https</a:t>
            </a:r>
            <a:r>
              <a:rPr lang="de-DE" sz="1800" dirty="0">
                <a:hlinkClick r:id="rId4"/>
              </a:rPr>
              <a:t>://www.testzentrale.de</a:t>
            </a:r>
            <a:r>
              <a:rPr lang="de-DE" sz="1800" dirty="0" smtClean="0">
                <a:hlinkClick r:id="rId4"/>
              </a:rPr>
              <a:t>/</a:t>
            </a:r>
            <a:r>
              <a:rPr lang="de-DE" sz="1800" dirty="0" smtClean="0"/>
              <a:t> </a:t>
            </a:r>
            <a:endParaRPr lang="de-DE" sz="1800" dirty="0" smtClean="0"/>
          </a:p>
          <a:p>
            <a:endParaRPr lang="de-DE" sz="1800" dirty="0" smtClean="0"/>
          </a:p>
          <a:p>
            <a:r>
              <a:rPr lang="de-DE" sz="1800" dirty="0" smtClean="0"/>
              <a:t>in Publikationen, z.B</a:t>
            </a:r>
            <a:r>
              <a:rPr lang="de-DE" sz="1800" dirty="0"/>
              <a:t>. </a:t>
            </a:r>
            <a:r>
              <a:rPr lang="de-DE" sz="1800" dirty="0"/>
              <a:t>https://scholar.google.com</a:t>
            </a:r>
            <a:r>
              <a:rPr lang="de-DE" sz="1800" dirty="0" smtClean="0"/>
              <a:t>/</a:t>
            </a:r>
            <a:br>
              <a:rPr lang="de-DE" sz="1800" dirty="0" smtClean="0"/>
            </a:br>
            <a:endParaRPr lang="de-DE" sz="1800" dirty="0" smtClean="0"/>
          </a:p>
          <a:p>
            <a:pPr marL="0" indent="0">
              <a:buNone/>
            </a:pPr>
            <a:r>
              <a:rPr lang="de-DE" sz="1800" dirty="0" smtClean="0"/>
              <a:t>	u</a:t>
            </a:r>
            <a:r>
              <a:rPr lang="de-DE" sz="1800" dirty="0" smtClean="0"/>
              <a:t>m Erlaubnis fragen:</a:t>
            </a:r>
          </a:p>
          <a:p>
            <a:pPr marL="0" indent="0">
              <a:buNone/>
            </a:pPr>
            <a:endParaRPr lang="de-DE" sz="1800" dirty="0" smtClean="0"/>
          </a:p>
          <a:p>
            <a:pPr marL="0" indent="0">
              <a:buNone/>
            </a:pPr>
            <a:r>
              <a:rPr lang="de-DE" sz="1800" dirty="0"/>
              <a:t>Sehr geehrter Herr Prof. Dr. Ulmer,</a:t>
            </a:r>
          </a:p>
          <a:p>
            <a:pPr marL="0" indent="0">
              <a:buNone/>
            </a:pPr>
            <a:r>
              <a:rPr lang="de-DE" sz="1800" dirty="0"/>
              <a:t/>
            </a:r>
            <a:br>
              <a:rPr lang="de-DE" sz="1800" dirty="0"/>
            </a:br>
            <a:r>
              <a:rPr lang="de-DE" sz="1800" dirty="0" smtClean="0"/>
              <a:t>ich </a:t>
            </a:r>
            <a:r>
              <a:rPr lang="de-DE" sz="1800" dirty="0"/>
              <a:t>bin Doktorandin in der Forschungsgruppe </a:t>
            </a:r>
            <a:r>
              <a:rPr lang="de-DE" sz="1800" dirty="0" smtClean="0"/>
              <a:t>…… an </a:t>
            </a:r>
            <a:r>
              <a:rPr lang="de-DE" sz="1800" dirty="0"/>
              <a:t>der Universität Wien, Österreich. Wir planen derzeit eine Studie über </a:t>
            </a:r>
            <a:r>
              <a:rPr lang="de-DE" sz="1800" dirty="0" smtClean="0"/>
              <a:t>…… bei </a:t>
            </a:r>
            <a:r>
              <a:rPr lang="de-DE" sz="1800" dirty="0"/>
              <a:t>österreichischen Frauen und suchen daher nach einem validen Maß für die </a:t>
            </a:r>
            <a:r>
              <a:rPr lang="de-DE" sz="1800" dirty="0" err="1"/>
              <a:t>postpartale</a:t>
            </a:r>
            <a:r>
              <a:rPr lang="de-DE" sz="1800" dirty="0"/>
              <a:t> Depression. Mit großem Interesse habe ich daher Ihre Publikation zur Übersetzung der zur EPDS (1998) gelesen, die perfekt zu unserer Forschungsfrage passen würde. Wir wären Ihnen daher sehr dankbar, wenn Sie uns die Erlaubnis zur Verwendung der deutschsprachigen EPDS geben würden. Wir würden bei einer resultierenden Publikation selbstverständlich ihre Arbeit referenzieren.</a:t>
            </a:r>
          </a:p>
          <a:p>
            <a:pPr marL="0" indent="0">
              <a:buNone/>
            </a:pPr>
            <a:r>
              <a:rPr lang="de-DE" sz="1800" dirty="0"/>
              <a:t/>
            </a:r>
            <a:br>
              <a:rPr lang="de-DE" sz="1800" dirty="0"/>
            </a:br>
            <a:r>
              <a:rPr lang="de-DE" sz="1800" dirty="0" smtClean="0"/>
              <a:t>Mit </a:t>
            </a:r>
            <a:r>
              <a:rPr lang="de-DE" sz="1800" dirty="0"/>
              <a:t>freundlichen Grüßen</a:t>
            </a:r>
          </a:p>
          <a:p>
            <a:endParaRPr lang="de-DE" sz="1800" dirty="0" smtClean="0"/>
          </a:p>
        </p:txBody>
      </p:sp>
    </p:spTree>
    <p:extLst>
      <p:ext uri="{BB962C8B-B14F-4D97-AF65-F5344CB8AC3E}">
        <p14:creationId xmlns:p14="http://schemas.microsoft.com/office/powerpoint/2010/main" val="418941581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Case </a:t>
            </a:r>
            <a:r>
              <a:rPr lang="de-DE" dirty="0" smtClean="0"/>
              <a:t>Studies</a:t>
            </a:r>
            <a:endParaRPr lang="de-DE" dirty="0"/>
          </a:p>
        </p:txBody>
      </p:sp>
      <p:sp>
        <p:nvSpPr>
          <p:cNvPr id="3" name="Inhaltsplatzhalter 2"/>
          <p:cNvSpPr>
            <a:spLocks noGrp="1"/>
          </p:cNvSpPr>
          <p:nvPr>
            <p:ph idx="1"/>
          </p:nvPr>
        </p:nvSpPr>
        <p:spPr/>
        <p:txBody>
          <a:bodyPr/>
          <a:lstStyle/>
          <a:p>
            <a:r>
              <a:rPr lang="de-DE" dirty="0" smtClean="0"/>
              <a:t>Case Study 1:</a:t>
            </a:r>
            <a:br>
              <a:rPr lang="de-DE" dirty="0" smtClean="0"/>
            </a:br>
            <a:r>
              <a:rPr lang="de-DE" dirty="0" smtClean="0"/>
              <a:t/>
            </a:r>
            <a:br>
              <a:rPr lang="de-DE" dirty="0" smtClean="0"/>
            </a:br>
            <a:r>
              <a:rPr lang="de-DE" dirty="0" smtClean="0"/>
              <a:t>Auswerten (mit </a:t>
            </a:r>
            <a:r>
              <a:rPr lang="de-DE" dirty="0" err="1" smtClean="0"/>
              <a:t>Berechungsprogramm</a:t>
            </a:r>
            <a:r>
              <a:rPr lang="de-DE" dirty="0" smtClean="0"/>
              <a:t>) eines </a:t>
            </a:r>
            <a:r>
              <a:rPr lang="de-DE" dirty="0" smtClean="0"/>
              <a:t>validierten </a:t>
            </a:r>
            <a:r>
              <a:rPr lang="de-DE" dirty="0" err="1" smtClean="0"/>
              <a:t>QoL</a:t>
            </a:r>
            <a:r>
              <a:rPr lang="de-DE" dirty="0" smtClean="0"/>
              <a:t> Fragebogens (longitudinale Studie) mit Linear </a:t>
            </a:r>
            <a:r>
              <a:rPr lang="de-DE" dirty="0" err="1" smtClean="0"/>
              <a:t>mixed</a:t>
            </a:r>
            <a:r>
              <a:rPr lang="de-DE" dirty="0" smtClean="0"/>
              <a:t> </a:t>
            </a:r>
            <a:r>
              <a:rPr lang="de-DE" dirty="0" err="1" smtClean="0"/>
              <a:t>effects</a:t>
            </a:r>
            <a:r>
              <a:rPr lang="de-DE" dirty="0" smtClean="0"/>
              <a:t> </a:t>
            </a:r>
            <a:r>
              <a:rPr lang="de-DE" dirty="0" smtClean="0"/>
              <a:t>Models</a:t>
            </a:r>
          </a:p>
          <a:p>
            <a:endParaRPr lang="de-DE" dirty="0" smtClean="0"/>
          </a:p>
          <a:p>
            <a:r>
              <a:rPr lang="de-DE" dirty="0" smtClean="0"/>
              <a:t>Case Study 2:</a:t>
            </a:r>
            <a:br>
              <a:rPr lang="de-DE" dirty="0" smtClean="0"/>
            </a:br>
            <a:r>
              <a:rPr lang="de-DE" dirty="0" smtClean="0"/>
              <a:t/>
            </a:r>
            <a:br>
              <a:rPr lang="de-DE" dirty="0" smtClean="0"/>
            </a:br>
            <a:r>
              <a:rPr lang="de-DE" dirty="0" smtClean="0"/>
              <a:t>Auswerten </a:t>
            </a:r>
            <a:r>
              <a:rPr lang="de-DE" dirty="0"/>
              <a:t>eines einfachen Fragebogens (Survey) mit Kreuztabellen und Chi-Quadrat Test </a:t>
            </a:r>
            <a:r>
              <a:rPr lang="de-DE" dirty="0" smtClean="0"/>
              <a:t/>
            </a:r>
            <a:br>
              <a:rPr lang="de-DE" dirty="0" smtClean="0"/>
            </a:br>
            <a:endParaRPr lang="de-DE" dirty="0" smtClean="0"/>
          </a:p>
        </p:txBody>
      </p:sp>
      <p:sp>
        <p:nvSpPr>
          <p:cNvPr id="4" name="Datumsplatzhalter 3"/>
          <p:cNvSpPr>
            <a:spLocks noGrp="1"/>
          </p:cNvSpPr>
          <p:nvPr>
            <p:ph type="dt" sz="half" idx="10"/>
          </p:nvPr>
        </p:nvSpPr>
        <p:spPr/>
        <p:txBody>
          <a:bodyPr/>
          <a:lstStyle/>
          <a:p>
            <a:pPr>
              <a:defRPr/>
            </a:pPr>
            <a:fld id="{EAA2D832-3B48-4D01-95C0-6A0774A61C3F}" type="datetime1">
              <a:rPr lang="de-AT" smtClean="0"/>
              <a:pPr>
                <a:defRPr/>
              </a:pPr>
              <a:t>17.05.2021</a:t>
            </a:fld>
            <a:endParaRPr lang="de-DE" altLang="en-US"/>
          </a:p>
        </p:txBody>
      </p:sp>
      <p:sp>
        <p:nvSpPr>
          <p:cNvPr id="5" name="Fußzeilenplatzhalter 4"/>
          <p:cNvSpPr>
            <a:spLocks noGrp="1"/>
          </p:cNvSpPr>
          <p:nvPr>
            <p:ph type="ftr" sz="quarter" idx="11"/>
          </p:nvPr>
        </p:nvSpPr>
        <p:spPr/>
        <p:txBody>
          <a:bodyPr/>
          <a:lstStyle/>
          <a:p>
            <a:pPr>
              <a:defRPr/>
            </a:pPr>
            <a:r>
              <a:rPr lang="de-DE" altLang="en-US" smtClean="0"/>
              <a:t>hanno.ulmer@i-med.ac.at</a:t>
            </a:r>
            <a:endParaRPr lang="de-DE" altLang="en-US"/>
          </a:p>
        </p:txBody>
      </p:sp>
      <p:sp>
        <p:nvSpPr>
          <p:cNvPr id="6" name="Foliennummernplatzhalter 5"/>
          <p:cNvSpPr>
            <a:spLocks noGrp="1"/>
          </p:cNvSpPr>
          <p:nvPr>
            <p:ph type="sldNum" sz="quarter" idx="12"/>
          </p:nvPr>
        </p:nvSpPr>
        <p:spPr/>
        <p:txBody>
          <a:bodyPr/>
          <a:lstStyle/>
          <a:p>
            <a:pPr>
              <a:defRPr/>
            </a:pPr>
            <a:r>
              <a:rPr lang="de-DE" altLang="en-US" smtClean="0"/>
              <a:t>Seite </a:t>
            </a:r>
            <a:fld id="{095E49F2-D774-4A9B-A1AC-DCD01D25A488}" type="slidenum">
              <a:rPr lang="de-DE" altLang="en-US" smtClean="0"/>
              <a:pPr>
                <a:defRPr/>
              </a:pPr>
              <a:t>16</a:t>
            </a:fld>
            <a:endParaRPr lang="de-DE" altLang="en-US"/>
          </a:p>
        </p:txBody>
      </p:sp>
    </p:spTree>
    <p:extLst>
      <p:ext uri="{BB962C8B-B14F-4D97-AF65-F5344CB8AC3E}">
        <p14:creationId xmlns:p14="http://schemas.microsoft.com/office/powerpoint/2010/main" val="410176252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dirty="0" smtClean="0"/>
              <a:t>Case </a:t>
            </a:r>
            <a:r>
              <a:rPr lang="de-DE" dirty="0" smtClean="0"/>
              <a:t>Study </a:t>
            </a:r>
            <a:r>
              <a:rPr lang="de-DE" dirty="0" smtClean="0"/>
              <a:t>1: </a:t>
            </a:r>
            <a:r>
              <a:rPr lang="de-DE" dirty="0" smtClean="0"/>
              <a:t/>
            </a:r>
            <a:br>
              <a:rPr lang="de-DE" dirty="0" smtClean="0"/>
            </a:br>
            <a:r>
              <a:rPr lang="de-DE" dirty="0" smtClean="0"/>
              <a:t>EORTC QLQ-BR23 Fragen</a:t>
            </a:r>
            <a:endParaRPr lang="de-DE" dirty="0"/>
          </a:p>
        </p:txBody>
      </p:sp>
      <p:sp>
        <p:nvSpPr>
          <p:cNvPr id="4" name="Datumsplatzhalter 3"/>
          <p:cNvSpPr>
            <a:spLocks noGrp="1"/>
          </p:cNvSpPr>
          <p:nvPr>
            <p:ph type="dt" sz="half" idx="10"/>
          </p:nvPr>
        </p:nvSpPr>
        <p:spPr/>
        <p:txBody>
          <a:bodyPr/>
          <a:lstStyle/>
          <a:p>
            <a:pPr>
              <a:defRPr/>
            </a:pPr>
            <a:fld id="{EAA2D832-3B48-4D01-95C0-6A0774A61C3F}" type="datetime1">
              <a:rPr lang="de-AT" smtClean="0"/>
              <a:pPr>
                <a:defRPr/>
              </a:pPr>
              <a:t>17.05.2021</a:t>
            </a:fld>
            <a:endParaRPr lang="de-DE" altLang="en-US"/>
          </a:p>
        </p:txBody>
      </p:sp>
      <p:sp>
        <p:nvSpPr>
          <p:cNvPr id="5" name="Fußzeilenplatzhalter 4"/>
          <p:cNvSpPr>
            <a:spLocks noGrp="1"/>
          </p:cNvSpPr>
          <p:nvPr>
            <p:ph type="ftr" sz="quarter" idx="11"/>
          </p:nvPr>
        </p:nvSpPr>
        <p:spPr/>
        <p:txBody>
          <a:bodyPr/>
          <a:lstStyle/>
          <a:p>
            <a:pPr>
              <a:defRPr/>
            </a:pPr>
            <a:r>
              <a:rPr lang="de-DE" altLang="en-US" smtClean="0"/>
              <a:t>hanno.ulmer@i-med.ac.at</a:t>
            </a:r>
            <a:endParaRPr lang="de-DE" altLang="en-US"/>
          </a:p>
        </p:txBody>
      </p:sp>
      <p:sp>
        <p:nvSpPr>
          <p:cNvPr id="6" name="Foliennummernplatzhalter 5"/>
          <p:cNvSpPr>
            <a:spLocks noGrp="1"/>
          </p:cNvSpPr>
          <p:nvPr>
            <p:ph type="sldNum" sz="quarter" idx="12"/>
          </p:nvPr>
        </p:nvSpPr>
        <p:spPr/>
        <p:txBody>
          <a:bodyPr/>
          <a:lstStyle/>
          <a:p>
            <a:pPr>
              <a:defRPr/>
            </a:pPr>
            <a:r>
              <a:rPr lang="de-DE" altLang="en-US" smtClean="0"/>
              <a:t>Seite </a:t>
            </a:r>
            <a:fld id="{095E49F2-D774-4A9B-A1AC-DCD01D25A488}" type="slidenum">
              <a:rPr lang="de-DE" altLang="en-US" smtClean="0"/>
              <a:pPr>
                <a:defRPr/>
              </a:pPr>
              <a:t>17</a:t>
            </a:fld>
            <a:endParaRPr lang="de-DE" altLang="en-US"/>
          </a:p>
        </p:txBody>
      </p:sp>
      <p:pic>
        <p:nvPicPr>
          <p:cNvPr id="9" name="Grafik 8"/>
          <p:cNvPicPr>
            <a:picLocks noChangeAspect="1"/>
          </p:cNvPicPr>
          <p:nvPr/>
        </p:nvPicPr>
        <p:blipFill>
          <a:blip r:embed="rId2"/>
          <a:stretch>
            <a:fillRect/>
          </a:stretch>
        </p:blipFill>
        <p:spPr>
          <a:xfrm>
            <a:off x="877960" y="1442238"/>
            <a:ext cx="3550024" cy="5002306"/>
          </a:xfrm>
          <a:prstGeom prst="rect">
            <a:avLst/>
          </a:prstGeom>
        </p:spPr>
      </p:pic>
      <p:pic>
        <p:nvPicPr>
          <p:cNvPr id="11" name="Grafik 10"/>
          <p:cNvPicPr>
            <a:picLocks noChangeAspect="1"/>
          </p:cNvPicPr>
          <p:nvPr/>
        </p:nvPicPr>
        <p:blipFill>
          <a:blip r:embed="rId3"/>
          <a:stretch>
            <a:fillRect/>
          </a:stretch>
        </p:blipFill>
        <p:spPr>
          <a:xfrm>
            <a:off x="4909828" y="1484784"/>
            <a:ext cx="3406588" cy="5002306"/>
          </a:xfrm>
          <a:prstGeom prst="rect">
            <a:avLst/>
          </a:prstGeom>
        </p:spPr>
      </p:pic>
    </p:spTree>
    <p:extLst>
      <p:ext uri="{BB962C8B-B14F-4D97-AF65-F5344CB8AC3E}">
        <p14:creationId xmlns:p14="http://schemas.microsoft.com/office/powerpoint/2010/main" val="372782653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6707088" cy="1143000"/>
          </a:xfrm>
        </p:spPr>
        <p:txBody>
          <a:bodyPr>
            <a:normAutofit fontScale="90000"/>
          </a:bodyPr>
          <a:lstStyle/>
          <a:p>
            <a:r>
              <a:rPr lang="de-DE" dirty="0" smtClean="0"/>
              <a:t>Case </a:t>
            </a:r>
            <a:r>
              <a:rPr lang="de-DE" dirty="0" smtClean="0"/>
              <a:t>Study </a:t>
            </a:r>
            <a:r>
              <a:rPr lang="de-DE" dirty="0" smtClean="0"/>
              <a:t>1: </a:t>
            </a:r>
            <a:r>
              <a:rPr lang="de-DE" dirty="0" smtClean="0"/>
              <a:t/>
            </a:r>
            <a:br>
              <a:rPr lang="de-DE" dirty="0" smtClean="0"/>
            </a:br>
            <a:r>
              <a:rPr lang="de-DE" dirty="0" smtClean="0"/>
              <a:t>von </a:t>
            </a:r>
            <a:r>
              <a:rPr lang="de-DE" dirty="0" smtClean="0"/>
              <a:t>den Fragen zum Score </a:t>
            </a:r>
            <a:r>
              <a:rPr lang="de-DE" dirty="0"/>
              <a:t>in SPSS</a:t>
            </a:r>
            <a:br>
              <a:rPr lang="de-DE" dirty="0"/>
            </a:br>
            <a:r>
              <a:rPr lang="de-DE" sz="1600" dirty="0">
                <a:hlinkClick r:id="rId2"/>
              </a:rPr>
              <a:t>https://</a:t>
            </a:r>
            <a:r>
              <a:rPr lang="de-DE" sz="1600" dirty="0" smtClean="0">
                <a:hlinkClick r:id="rId2"/>
              </a:rPr>
              <a:t>www.eortc.org/app/uploads/sites/2/2018/02/SCmanual.pdf</a:t>
            </a:r>
            <a:endParaRPr lang="de-DE" dirty="0"/>
          </a:p>
        </p:txBody>
      </p:sp>
      <p:sp>
        <p:nvSpPr>
          <p:cNvPr id="3" name="Inhaltsplatzhalter 2"/>
          <p:cNvSpPr>
            <a:spLocks noGrp="1"/>
          </p:cNvSpPr>
          <p:nvPr>
            <p:ph idx="1"/>
          </p:nvPr>
        </p:nvSpPr>
        <p:spPr>
          <a:xfrm>
            <a:off x="457200" y="1600200"/>
            <a:ext cx="3754760" cy="4757758"/>
          </a:xfrm>
        </p:spPr>
        <p:txBody>
          <a:bodyPr/>
          <a:lstStyle/>
          <a:p>
            <a:pPr marL="0" indent="0">
              <a:buNone/>
            </a:pPr>
            <a:r>
              <a:rPr lang="de-DE" sz="700" dirty="0"/>
              <a:t>/*========================================================================*/ .</a:t>
            </a:r>
          </a:p>
          <a:p>
            <a:pPr marL="0" indent="0">
              <a:buNone/>
            </a:pPr>
            <a:r>
              <a:rPr lang="de-DE" sz="700" dirty="0" err="1"/>
              <a:t>define</a:t>
            </a:r>
            <a:r>
              <a:rPr lang="de-DE" sz="700" dirty="0"/>
              <a:t> </a:t>
            </a:r>
            <a:r>
              <a:rPr lang="de-DE" sz="700" dirty="0" err="1"/>
              <a:t>qlqsub</a:t>
            </a:r>
            <a:r>
              <a:rPr lang="de-DE" sz="700" dirty="0"/>
              <a:t> ( !POSITIONAL !TOKENS(1)</a:t>
            </a:r>
          </a:p>
          <a:p>
            <a:pPr marL="0" indent="0">
              <a:buNone/>
            </a:pPr>
            <a:r>
              <a:rPr lang="de-DE" sz="700" dirty="0"/>
              <a:t>/!POSITIONAL !TOKENS(1)</a:t>
            </a:r>
          </a:p>
          <a:p>
            <a:pPr marL="0" indent="0">
              <a:buNone/>
            </a:pPr>
            <a:r>
              <a:rPr lang="de-DE" sz="700" dirty="0"/>
              <a:t>/!POSITIONAL !TOKENS(1)</a:t>
            </a:r>
          </a:p>
          <a:p>
            <a:pPr marL="0" indent="0">
              <a:buNone/>
            </a:pPr>
            <a:r>
              <a:rPr lang="de-DE" sz="700" dirty="0"/>
              <a:t>/!POSITIONAL !TOKENS(1)</a:t>
            </a:r>
          </a:p>
          <a:p>
            <a:pPr marL="0" indent="0">
              <a:buNone/>
            </a:pPr>
            <a:r>
              <a:rPr lang="de-DE" sz="700" dirty="0"/>
              <a:t>/!POSITIONAL !ENCLOSE('(',')')</a:t>
            </a:r>
          </a:p>
          <a:p>
            <a:pPr marL="0" indent="0">
              <a:buNone/>
            </a:pPr>
            <a:r>
              <a:rPr lang="de-DE" sz="700" dirty="0"/>
              <a:t>/!POSITIONAL !CMDEND).</a:t>
            </a:r>
          </a:p>
          <a:p>
            <a:pPr marL="0" indent="0">
              <a:buNone/>
            </a:pPr>
            <a:r>
              <a:rPr lang="de-DE" sz="700" dirty="0"/>
              <a:t>/*========================================================================*/ .</a:t>
            </a:r>
          </a:p>
          <a:p>
            <a:pPr marL="0" indent="0">
              <a:buNone/>
            </a:pPr>
            <a:r>
              <a:rPr lang="de-DE" sz="700" dirty="0"/>
              <a:t>/* </a:t>
            </a:r>
            <a:r>
              <a:rPr lang="de-DE" sz="700" dirty="0" err="1"/>
              <a:t>qlqsub</a:t>
            </a:r>
            <a:r>
              <a:rPr lang="de-DE" sz="700" dirty="0"/>
              <a:t> </a:t>
            </a:r>
            <a:r>
              <a:rPr lang="de-DE" sz="700" dirty="0" err="1"/>
              <a:t>is</a:t>
            </a:r>
            <a:r>
              <a:rPr lang="de-DE" sz="700" dirty="0"/>
              <a:t> </a:t>
            </a:r>
            <a:r>
              <a:rPr lang="de-DE" sz="700" dirty="0" err="1"/>
              <a:t>the</a:t>
            </a:r>
            <a:r>
              <a:rPr lang="de-DE" sz="700" dirty="0"/>
              <a:t> </a:t>
            </a:r>
            <a:r>
              <a:rPr lang="de-DE" sz="700" dirty="0" err="1"/>
              <a:t>utility</a:t>
            </a:r>
            <a:r>
              <a:rPr lang="de-DE" sz="700" dirty="0"/>
              <a:t> </a:t>
            </a:r>
            <a:r>
              <a:rPr lang="de-DE" sz="700" dirty="0" err="1"/>
              <a:t>routine</a:t>
            </a:r>
            <a:r>
              <a:rPr lang="de-DE" sz="700" dirty="0"/>
              <a:t> </a:t>
            </a:r>
            <a:r>
              <a:rPr lang="de-DE" sz="700" dirty="0" err="1"/>
              <a:t>called</a:t>
            </a:r>
            <a:r>
              <a:rPr lang="de-DE" sz="700" dirty="0"/>
              <a:t> </a:t>
            </a:r>
            <a:r>
              <a:rPr lang="de-DE" sz="700" dirty="0" err="1"/>
              <a:t>by</a:t>
            </a:r>
            <a:r>
              <a:rPr lang="de-DE" sz="700" dirty="0"/>
              <a:t> </a:t>
            </a:r>
            <a:r>
              <a:rPr lang="de-DE" sz="700" dirty="0" err="1"/>
              <a:t>the</a:t>
            </a:r>
            <a:r>
              <a:rPr lang="de-DE" sz="700" dirty="0"/>
              <a:t> SPSS </a:t>
            </a:r>
            <a:r>
              <a:rPr lang="de-DE" sz="700" dirty="0" err="1"/>
              <a:t>programs</a:t>
            </a:r>
            <a:r>
              <a:rPr lang="de-DE" sz="700" dirty="0"/>
              <a:t> </a:t>
            </a:r>
            <a:r>
              <a:rPr lang="de-DE" sz="700" dirty="0" err="1"/>
              <a:t>that</a:t>
            </a:r>
            <a:r>
              <a:rPr lang="de-DE" sz="700" dirty="0"/>
              <a:t> */</a:t>
            </a:r>
          </a:p>
          <a:p>
            <a:pPr marL="0" indent="0">
              <a:buNone/>
            </a:pPr>
            <a:r>
              <a:rPr lang="de-DE" sz="700" dirty="0"/>
              <a:t>/* </a:t>
            </a:r>
            <a:r>
              <a:rPr lang="de-DE" sz="700" dirty="0" err="1"/>
              <a:t>calculate</a:t>
            </a:r>
            <a:r>
              <a:rPr lang="de-DE" sz="700" dirty="0"/>
              <a:t> </a:t>
            </a:r>
            <a:r>
              <a:rPr lang="de-DE" sz="700" dirty="0" err="1"/>
              <a:t>scores</a:t>
            </a:r>
            <a:r>
              <a:rPr lang="de-DE" sz="700" dirty="0"/>
              <a:t> </a:t>
            </a:r>
            <a:r>
              <a:rPr lang="de-DE" sz="700" dirty="0" err="1"/>
              <a:t>for</a:t>
            </a:r>
            <a:r>
              <a:rPr lang="de-DE" sz="700" dirty="0"/>
              <a:t> </a:t>
            </a:r>
            <a:r>
              <a:rPr lang="de-DE" sz="700" dirty="0" err="1"/>
              <a:t>the</a:t>
            </a:r>
            <a:r>
              <a:rPr lang="de-DE" sz="700" dirty="0"/>
              <a:t> QLQ-C30 </a:t>
            </a:r>
            <a:r>
              <a:rPr lang="de-DE" sz="700" dirty="0" err="1"/>
              <a:t>and</a:t>
            </a:r>
            <a:r>
              <a:rPr lang="de-DE" sz="700" dirty="0"/>
              <a:t> </a:t>
            </a:r>
            <a:r>
              <a:rPr lang="de-DE" sz="700" dirty="0" err="1"/>
              <a:t>its</a:t>
            </a:r>
            <a:r>
              <a:rPr lang="de-DE" sz="700" dirty="0"/>
              <a:t> </a:t>
            </a:r>
            <a:r>
              <a:rPr lang="de-DE" sz="700" dirty="0" err="1"/>
              <a:t>modules</a:t>
            </a:r>
            <a:r>
              <a:rPr lang="de-DE" sz="700" dirty="0"/>
              <a:t>. */</a:t>
            </a:r>
          </a:p>
          <a:p>
            <a:pPr marL="0" indent="0">
              <a:buNone/>
            </a:pPr>
            <a:r>
              <a:rPr lang="de-DE" sz="700" dirty="0"/>
              <a:t>/* */</a:t>
            </a:r>
          </a:p>
          <a:p>
            <a:pPr marL="0" indent="0">
              <a:buNone/>
            </a:pPr>
            <a:r>
              <a:rPr lang="de-DE" sz="700" dirty="0"/>
              <a:t>/* ARGUMENTS */</a:t>
            </a:r>
          </a:p>
          <a:p>
            <a:pPr marL="0" indent="0">
              <a:buNone/>
            </a:pPr>
            <a:r>
              <a:rPr lang="de-DE" sz="700" dirty="0"/>
              <a:t>/* Name </a:t>
            </a:r>
            <a:r>
              <a:rPr lang="de-DE" sz="700" dirty="0" err="1"/>
              <a:t>of</a:t>
            </a:r>
            <a:r>
              <a:rPr lang="de-DE" sz="700" dirty="0"/>
              <a:t> </a:t>
            </a:r>
            <a:r>
              <a:rPr lang="de-DE" sz="700" dirty="0" err="1"/>
              <a:t>scale</a:t>
            </a:r>
            <a:r>
              <a:rPr lang="de-DE" sz="700" dirty="0"/>
              <a:t> !SCALE */</a:t>
            </a:r>
          </a:p>
          <a:p>
            <a:pPr marL="0" indent="0">
              <a:buNone/>
            </a:pPr>
            <a:r>
              <a:rPr lang="de-DE" sz="700" dirty="0"/>
              <a:t>/* Description </a:t>
            </a:r>
            <a:r>
              <a:rPr lang="de-DE" sz="700" dirty="0" err="1"/>
              <a:t>of</a:t>
            </a:r>
            <a:r>
              <a:rPr lang="de-DE" sz="700" dirty="0"/>
              <a:t> </a:t>
            </a:r>
            <a:r>
              <a:rPr lang="de-DE" sz="700" dirty="0" err="1"/>
              <a:t>scale</a:t>
            </a:r>
            <a:r>
              <a:rPr lang="de-DE" sz="700" dirty="0"/>
              <a:t> !SCALNAM */</a:t>
            </a:r>
          </a:p>
          <a:p>
            <a:pPr marL="0" indent="0">
              <a:buNone/>
            </a:pPr>
            <a:r>
              <a:rPr lang="de-DE" sz="700" dirty="0"/>
              <a:t>/* </a:t>
            </a:r>
            <a:r>
              <a:rPr lang="de-DE" sz="700" dirty="0" err="1"/>
              <a:t>Number</a:t>
            </a:r>
            <a:r>
              <a:rPr lang="de-DE" sz="700" dirty="0"/>
              <a:t> </a:t>
            </a:r>
            <a:r>
              <a:rPr lang="de-DE" sz="700" dirty="0" err="1"/>
              <a:t>of</a:t>
            </a:r>
            <a:r>
              <a:rPr lang="de-DE" sz="700" dirty="0"/>
              <a:t> </a:t>
            </a:r>
            <a:r>
              <a:rPr lang="de-DE" sz="700" dirty="0" err="1"/>
              <a:t>items</a:t>
            </a:r>
            <a:r>
              <a:rPr lang="de-DE" sz="700" dirty="0"/>
              <a:t> in </a:t>
            </a:r>
            <a:r>
              <a:rPr lang="de-DE" sz="700" dirty="0" err="1"/>
              <a:t>scale</a:t>
            </a:r>
            <a:r>
              <a:rPr lang="de-DE" sz="700" dirty="0"/>
              <a:t> !NITEMS */</a:t>
            </a:r>
          </a:p>
          <a:p>
            <a:pPr marL="0" indent="0">
              <a:buNone/>
            </a:pPr>
            <a:r>
              <a:rPr lang="de-DE" sz="700" dirty="0"/>
              <a:t>/* Range </a:t>
            </a:r>
            <a:r>
              <a:rPr lang="de-DE" sz="700" dirty="0" err="1"/>
              <a:t>of</a:t>
            </a:r>
            <a:r>
              <a:rPr lang="de-DE" sz="700" dirty="0"/>
              <a:t> </a:t>
            </a:r>
            <a:r>
              <a:rPr lang="de-DE" sz="700" dirty="0" err="1"/>
              <a:t>each</a:t>
            </a:r>
            <a:r>
              <a:rPr lang="de-DE" sz="700" dirty="0"/>
              <a:t> item in </a:t>
            </a:r>
            <a:r>
              <a:rPr lang="de-DE" sz="700" dirty="0" err="1"/>
              <a:t>the</a:t>
            </a:r>
            <a:r>
              <a:rPr lang="de-DE" sz="700" dirty="0"/>
              <a:t> </a:t>
            </a:r>
            <a:r>
              <a:rPr lang="de-DE" sz="700" dirty="0" err="1"/>
              <a:t>scale</a:t>
            </a:r>
            <a:r>
              <a:rPr lang="de-DE" sz="700" dirty="0"/>
              <a:t> !IRANGE */</a:t>
            </a:r>
          </a:p>
          <a:p>
            <a:pPr marL="0" indent="0">
              <a:buNone/>
            </a:pPr>
            <a:r>
              <a:rPr lang="de-DE" sz="700" dirty="0"/>
              <a:t>/* List </a:t>
            </a:r>
            <a:r>
              <a:rPr lang="de-DE" sz="700" dirty="0" err="1"/>
              <a:t>of</a:t>
            </a:r>
            <a:r>
              <a:rPr lang="de-DE" sz="700" dirty="0"/>
              <a:t> </a:t>
            </a:r>
            <a:r>
              <a:rPr lang="de-DE" sz="700" dirty="0" err="1"/>
              <a:t>items</a:t>
            </a:r>
            <a:r>
              <a:rPr lang="de-DE" sz="700" dirty="0"/>
              <a:t> in </a:t>
            </a:r>
            <a:r>
              <a:rPr lang="de-DE" sz="700" dirty="0" err="1"/>
              <a:t>the</a:t>
            </a:r>
            <a:r>
              <a:rPr lang="de-DE" sz="700" dirty="0"/>
              <a:t> </a:t>
            </a:r>
            <a:r>
              <a:rPr lang="de-DE" sz="700" dirty="0" err="1"/>
              <a:t>scale</a:t>
            </a:r>
            <a:r>
              <a:rPr lang="de-DE" sz="700" dirty="0"/>
              <a:t> (!QLQVARS) */</a:t>
            </a:r>
          </a:p>
          <a:p>
            <a:pPr marL="0" indent="0">
              <a:buNone/>
            </a:pPr>
            <a:r>
              <a:rPr lang="de-DE" sz="700" dirty="0"/>
              <a:t>/* (Optional) </a:t>
            </a:r>
            <a:r>
              <a:rPr lang="de-DE" sz="700" dirty="0" err="1"/>
              <a:t>string</a:t>
            </a:r>
            <a:r>
              <a:rPr lang="de-DE" sz="700" dirty="0"/>
              <a:t> FSCALE - </a:t>
            </a:r>
            <a:r>
              <a:rPr lang="de-DE" sz="700" dirty="0" err="1"/>
              <a:t>indicates</a:t>
            </a:r>
            <a:r>
              <a:rPr lang="de-DE" sz="700" dirty="0"/>
              <a:t> </a:t>
            </a:r>
            <a:r>
              <a:rPr lang="de-DE" sz="700" dirty="0" err="1"/>
              <a:t>function</a:t>
            </a:r>
            <a:r>
              <a:rPr lang="de-DE" sz="700" dirty="0"/>
              <a:t> </a:t>
            </a:r>
            <a:r>
              <a:rPr lang="de-DE" sz="700" dirty="0" err="1"/>
              <a:t>scales</a:t>
            </a:r>
            <a:r>
              <a:rPr lang="de-DE" sz="700" dirty="0"/>
              <a:t> (</a:t>
            </a:r>
            <a:r>
              <a:rPr lang="de-DE" sz="700" dirty="0" err="1"/>
              <a:t>highscore</a:t>
            </a:r>
            <a:r>
              <a:rPr lang="de-DE" sz="700" dirty="0"/>
              <a:t>=</a:t>
            </a:r>
            <a:r>
              <a:rPr lang="de-DE" sz="700" dirty="0" err="1"/>
              <a:t>good</a:t>
            </a:r>
            <a:r>
              <a:rPr lang="de-DE" sz="700" dirty="0"/>
              <a:t>) */</a:t>
            </a:r>
          </a:p>
          <a:p>
            <a:pPr marL="0" indent="0">
              <a:buNone/>
            </a:pPr>
            <a:r>
              <a:rPr lang="de-DE" sz="700" dirty="0"/>
              <a:t>/* (Optional) </a:t>
            </a:r>
            <a:r>
              <a:rPr lang="de-DE" sz="700" dirty="0" err="1"/>
              <a:t>string</a:t>
            </a:r>
            <a:r>
              <a:rPr lang="de-DE" sz="700" dirty="0"/>
              <a:t> XMISS - </a:t>
            </a:r>
            <a:r>
              <a:rPr lang="de-DE" sz="700" dirty="0" err="1"/>
              <a:t>to</a:t>
            </a:r>
            <a:r>
              <a:rPr lang="de-DE" sz="700" dirty="0"/>
              <a:t> </a:t>
            </a:r>
            <a:r>
              <a:rPr lang="de-DE" sz="700" dirty="0" err="1"/>
              <a:t>stop</a:t>
            </a:r>
            <a:r>
              <a:rPr lang="de-DE" sz="700" dirty="0"/>
              <a:t> </a:t>
            </a:r>
            <a:r>
              <a:rPr lang="de-DE" sz="700" dirty="0" err="1"/>
              <a:t>missing</a:t>
            </a:r>
            <a:r>
              <a:rPr lang="de-DE" sz="700" dirty="0"/>
              <a:t> </a:t>
            </a:r>
            <a:r>
              <a:rPr lang="de-DE" sz="700" dirty="0" err="1"/>
              <a:t>values</a:t>
            </a:r>
            <a:r>
              <a:rPr lang="de-DE" sz="700" dirty="0"/>
              <a:t> </a:t>
            </a:r>
            <a:r>
              <a:rPr lang="de-DE" sz="700" dirty="0" err="1"/>
              <a:t>being</a:t>
            </a:r>
            <a:r>
              <a:rPr lang="de-DE" sz="700" dirty="0"/>
              <a:t> </a:t>
            </a:r>
            <a:r>
              <a:rPr lang="de-DE" sz="700" dirty="0" err="1"/>
              <a:t>imputed</a:t>
            </a:r>
            <a:r>
              <a:rPr lang="de-DE" sz="700" dirty="0"/>
              <a:t> */</a:t>
            </a:r>
          </a:p>
          <a:p>
            <a:pPr marL="0" indent="0">
              <a:buNone/>
            </a:pPr>
            <a:r>
              <a:rPr lang="de-DE" sz="700" dirty="0"/>
              <a:t>/* */</a:t>
            </a:r>
          </a:p>
          <a:p>
            <a:pPr marL="0" indent="0">
              <a:buNone/>
            </a:pPr>
            <a:r>
              <a:rPr lang="de-DE" sz="700" dirty="0"/>
              <a:t>/*========================================================================*/ .</a:t>
            </a:r>
          </a:p>
          <a:p>
            <a:pPr marL="0" indent="0">
              <a:buNone/>
            </a:pPr>
            <a:r>
              <a:rPr lang="de-DE" sz="700" dirty="0"/>
              <a:t>!LET !SCALE = !1 .</a:t>
            </a:r>
          </a:p>
          <a:p>
            <a:pPr marL="0" indent="0">
              <a:buNone/>
            </a:pPr>
            <a:r>
              <a:rPr lang="de-DE" sz="700" dirty="0"/>
              <a:t>!LET !SCALNAM = !2 .</a:t>
            </a:r>
          </a:p>
          <a:p>
            <a:pPr marL="0" indent="0">
              <a:buNone/>
            </a:pPr>
            <a:r>
              <a:rPr lang="de-DE" sz="700" dirty="0"/>
              <a:t>!LET !NITEMS = !3 .</a:t>
            </a:r>
          </a:p>
          <a:p>
            <a:pPr marL="0" indent="0">
              <a:buNone/>
            </a:pPr>
            <a:r>
              <a:rPr lang="de-DE" sz="700" dirty="0"/>
              <a:t>!LET !IRANGE = !4 .</a:t>
            </a:r>
          </a:p>
          <a:p>
            <a:pPr marL="0" indent="0">
              <a:buNone/>
            </a:pPr>
            <a:r>
              <a:rPr lang="de-DE" sz="700" dirty="0"/>
              <a:t>!LET !QLQVARS = !5 .</a:t>
            </a:r>
          </a:p>
          <a:p>
            <a:pPr marL="0" indent="0">
              <a:buNone/>
            </a:pPr>
            <a:r>
              <a:rPr lang="de-DE" sz="700" dirty="0"/>
              <a:t>COMPUTE #SMEAN = MEAN ( !QLQVARS ) .</a:t>
            </a:r>
          </a:p>
          <a:p>
            <a:pPr marL="0" indent="0">
              <a:buNone/>
            </a:pPr>
            <a:r>
              <a:rPr lang="de-DE" sz="700" dirty="0"/>
              <a:t>COMPUTE #SNUMR = NVALID ( !QLQVARS ) .</a:t>
            </a:r>
          </a:p>
          <a:p>
            <a:pPr marL="0" indent="0">
              <a:buNone/>
            </a:pPr>
            <a:r>
              <a:rPr lang="de-DE" sz="700" dirty="0"/>
              <a:t>!LET !FSCALE = (!INDEX(!6,FSCALE)&gt;0) .</a:t>
            </a:r>
          </a:p>
          <a:p>
            <a:pPr marL="0" indent="0">
              <a:buNone/>
            </a:pPr>
            <a:r>
              <a:rPr lang="de-DE" sz="700" dirty="0"/>
              <a:t>!LET !XMISS = (!INDEX(!6,XMISS)&gt;0) .</a:t>
            </a:r>
          </a:p>
          <a:p>
            <a:pPr marL="0" indent="0">
              <a:buNone/>
            </a:pPr>
            <a:r>
              <a:rPr lang="de-DE" sz="700" dirty="0"/>
              <a:t>IF (#SNUMR GE !NITEMS/2) !SCALE = ((#SMEAN-1.0)/(!IRANGE))*100 .</a:t>
            </a:r>
          </a:p>
          <a:p>
            <a:pPr marL="0" indent="0">
              <a:buNone/>
            </a:pPr>
            <a:r>
              <a:rPr lang="de-DE" sz="700" dirty="0"/>
              <a:t>IF (!FSCALE EQ 1) !SCALE = 100.0 - !SCALE .</a:t>
            </a:r>
          </a:p>
          <a:p>
            <a:pPr marL="0" indent="0">
              <a:buNone/>
            </a:pPr>
            <a:r>
              <a:rPr lang="de-DE" sz="700" dirty="0"/>
              <a:t>IF (!XMISS EQ 1 AND #SNUMR LT !NITEMS) !SCALE = $SYSMIS .</a:t>
            </a:r>
          </a:p>
          <a:p>
            <a:pPr marL="0" indent="0">
              <a:buNone/>
            </a:pPr>
            <a:r>
              <a:rPr lang="de-DE" sz="700" dirty="0"/>
              <a:t>VARIABLE LABEL !SCALE !SCALNAM .</a:t>
            </a:r>
          </a:p>
          <a:p>
            <a:pPr marL="0" indent="0">
              <a:buNone/>
            </a:pPr>
            <a:r>
              <a:rPr lang="de-DE" sz="700" dirty="0"/>
              <a:t>!</a:t>
            </a:r>
            <a:r>
              <a:rPr lang="de-DE" sz="700" dirty="0" err="1"/>
              <a:t>enddefine</a:t>
            </a:r>
            <a:r>
              <a:rPr lang="de-DE" sz="700" dirty="0"/>
              <a:t> .</a:t>
            </a:r>
          </a:p>
        </p:txBody>
      </p:sp>
      <p:sp>
        <p:nvSpPr>
          <p:cNvPr id="4" name="Datumsplatzhalter 3"/>
          <p:cNvSpPr>
            <a:spLocks noGrp="1"/>
          </p:cNvSpPr>
          <p:nvPr>
            <p:ph type="dt" sz="half" idx="10"/>
          </p:nvPr>
        </p:nvSpPr>
        <p:spPr/>
        <p:txBody>
          <a:bodyPr/>
          <a:lstStyle/>
          <a:p>
            <a:pPr>
              <a:defRPr/>
            </a:pPr>
            <a:fld id="{EAA2D832-3B48-4D01-95C0-6A0774A61C3F}" type="datetime1">
              <a:rPr lang="de-AT" smtClean="0"/>
              <a:pPr>
                <a:defRPr/>
              </a:pPr>
              <a:t>17.05.2021</a:t>
            </a:fld>
            <a:endParaRPr lang="de-DE" altLang="en-US"/>
          </a:p>
        </p:txBody>
      </p:sp>
      <p:sp>
        <p:nvSpPr>
          <p:cNvPr id="5" name="Fußzeilenplatzhalter 4"/>
          <p:cNvSpPr>
            <a:spLocks noGrp="1"/>
          </p:cNvSpPr>
          <p:nvPr>
            <p:ph type="ftr" sz="quarter" idx="11"/>
          </p:nvPr>
        </p:nvSpPr>
        <p:spPr/>
        <p:txBody>
          <a:bodyPr/>
          <a:lstStyle/>
          <a:p>
            <a:pPr>
              <a:defRPr/>
            </a:pPr>
            <a:r>
              <a:rPr lang="de-DE" altLang="en-US" smtClean="0"/>
              <a:t>hanno.ulmer@i-med.ac.at</a:t>
            </a:r>
            <a:endParaRPr lang="de-DE" altLang="en-US"/>
          </a:p>
        </p:txBody>
      </p:sp>
      <p:sp>
        <p:nvSpPr>
          <p:cNvPr id="6" name="Foliennummernplatzhalter 5"/>
          <p:cNvSpPr>
            <a:spLocks noGrp="1"/>
          </p:cNvSpPr>
          <p:nvPr>
            <p:ph type="sldNum" sz="quarter" idx="12"/>
          </p:nvPr>
        </p:nvSpPr>
        <p:spPr/>
        <p:txBody>
          <a:bodyPr/>
          <a:lstStyle/>
          <a:p>
            <a:pPr>
              <a:defRPr/>
            </a:pPr>
            <a:r>
              <a:rPr lang="de-DE" altLang="en-US" smtClean="0"/>
              <a:t>Seite </a:t>
            </a:r>
            <a:fld id="{095E49F2-D774-4A9B-A1AC-DCD01D25A488}" type="slidenum">
              <a:rPr lang="de-DE" altLang="en-US" smtClean="0"/>
              <a:pPr>
                <a:defRPr/>
              </a:pPr>
              <a:t>18</a:t>
            </a:fld>
            <a:endParaRPr lang="de-DE" altLang="en-US"/>
          </a:p>
        </p:txBody>
      </p:sp>
      <p:sp>
        <p:nvSpPr>
          <p:cNvPr id="7" name="Inhaltsplatzhalter 2"/>
          <p:cNvSpPr txBox="1">
            <a:spLocks/>
          </p:cNvSpPr>
          <p:nvPr/>
        </p:nvSpPr>
        <p:spPr bwMode="auto">
          <a:xfrm>
            <a:off x="4724845" y="1600200"/>
            <a:ext cx="3754760" cy="475775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Font typeface="Arial" pitchFamily="34" charset="0"/>
              <a:buChar char="•"/>
              <a:defRPr sz="2400" kern="1200">
                <a:solidFill>
                  <a:schemeClr val="tx1"/>
                </a:solidFill>
                <a:latin typeface="+mn-lt"/>
                <a:ea typeface="+mn-ea"/>
                <a:cs typeface="+mn-cs"/>
              </a:defRPr>
            </a:lvl1pPr>
            <a:lvl2pPr marL="742950" indent="-285750" algn="l" rtl="0" fontAlgn="base">
              <a:spcBef>
                <a:spcPct val="20000"/>
              </a:spcBef>
              <a:spcAft>
                <a:spcPct val="0"/>
              </a:spcAft>
              <a:buFont typeface="Arial" pitchFamily="34" charset="0"/>
              <a:buChar char="–"/>
              <a:defRPr sz="2200" kern="1200">
                <a:solidFill>
                  <a:schemeClr val="tx1"/>
                </a:solidFill>
                <a:latin typeface="+mn-lt"/>
                <a:ea typeface="+mn-ea"/>
                <a:cs typeface="+mn-cs"/>
              </a:defRPr>
            </a:lvl2pPr>
            <a:lvl3pPr marL="11430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3pPr>
            <a:lvl4pPr marL="1600200" indent="-228600" algn="l" rtl="0" fontAlgn="base">
              <a:spcBef>
                <a:spcPct val="20000"/>
              </a:spcBef>
              <a:spcAft>
                <a:spcPct val="0"/>
              </a:spcAft>
              <a:buFont typeface="Arial" pitchFamily="34" charset="0"/>
              <a:buChar char="–"/>
              <a:defRPr sz="1800" kern="1200">
                <a:solidFill>
                  <a:schemeClr val="tx1"/>
                </a:solidFill>
                <a:latin typeface="+mn-lt"/>
                <a:ea typeface="+mn-ea"/>
                <a:cs typeface="+mn-cs"/>
              </a:defRPr>
            </a:lvl4pPr>
            <a:lvl5pPr marL="2057400" indent="-228600" algn="l" rtl="0" fontAlgn="base">
              <a:spcBef>
                <a:spcPct val="20000"/>
              </a:spcBef>
              <a:spcAft>
                <a:spcPct val="0"/>
              </a:spcAft>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de-DE" sz="800" dirty="0" smtClean="0"/>
              <a:t>/*=================================================================*/</a:t>
            </a:r>
          </a:p>
          <a:p>
            <a:pPr marL="0" indent="0">
              <a:buFont typeface="Arial" pitchFamily="34" charset="0"/>
              <a:buNone/>
            </a:pPr>
            <a:r>
              <a:rPr lang="en-US" sz="800" dirty="0" smtClean="0"/>
              <a:t>/* Program for the Breast cancer module, QLQ-BR23 */</a:t>
            </a:r>
          </a:p>
          <a:p>
            <a:pPr marL="0" indent="0">
              <a:buFont typeface="Arial" pitchFamily="34" charset="0"/>
              <a:buNone/>
            </a:pPr>
            <a:r>
              <a:rPr lang="de-DE" sz="800" dirty="0" smtClean="0"/>
              <a:t>/*=================================================================*/.</a:t>
            </a:r>
          </a:p>
          <a:p>
            <a:pPr marL="0" indent="0">
              <a:buFont typeface="Arial" pitchFamily="34" charset="0"/>
              <a:buNone/>
            </a:pPr>
            <a:r>
              <a:rPr lang="de-DE" sz="800" dirty="0" err="1" smtClean="0"/>
              <a:t>define</a:t>
            </a:r>
            <a:r>
              <a:rPr lang="de-DE" sz="800" dirty="0" smtClean="0"/>
              <a:t> </a:t>
            </a:r>
            <a:r>
              <a:rPr lang="de-DE" sz="800" dirty="0" err="1" smtClean="0"/>
              <a:t>brscal</a:t>
            </a:r>
            <a:r>
              <a:rPr lang="de-DE" sz="800" dirty="0" smtClean="0"/>
              <a:t> (!POSITIONAL !CMDEND).</a:t>
            </a:r>
          </a:p>
          <a:p>
            <a:pPr marL="0" indent="0">
              <a:buFont typeface="Arial" pitchFamily="34" charset="0"/>
              <a:buNone/>
            </a:pPr>
            <a:r>
              <a:rPr lang="de-DE" sz="800" dirty="0" smtClean="0"/>
              <a:t>!LET !USEROP = !1.</a:t>
            </a:r>
          </a:p>
          <a:p>
            <a:pPr marL="0" indent="0">
              <a:buFont typeface="Arial" pitchFamily="34" charset="0"/>
              <a:buNone/>
            </a:pPr>
            <a:r>
              <a:rPr lang="de-DE" sz="800" dirty="0" smtClean="0"/>
              <a:t>MISSING VALUES br1, br2, br3, br4, br5, br6, br7, br8, br9, br10,</a:t>
            </a:r>
          </a:p>
          <a:p>
            <a:pPr marL="0" indent="0">
              <a:buFont typeface="Arial" pitchFamily="34" charset="0"/>
              <a:buNone/>
            </a:pPr>
            <a:r>
              <a:rPr lang="de-DE" sz="800" dirty="0" smtClean="0"/>
              <a:t>br11,br12,br13,br14,br15,br16,br17,br18,br19,</a:t>
            </a:r>
          </a:p>
          <a:p>
            <a:pPr marL="0" indent="0">
              <a:buFont typeface="Arial" pitchFamily="34" charset="0"/>
              <a:buNone/>
            </a:pPr>
            <a:r>
              <a:rPr lang="de-DE" sz="800" dirty="0" smtClean="0"/>
              <a:t>br20,br21,br22,br23 (0,5 </a:t>
            </a:r>
            <a:r>
              <a:rPr lang="de-DE" sz="800" dirty="0" err="1" smtClean="0"/>
              <a:t>thru</a:t>
            </a:r>
            <a:r>
              <a:rPr lang="de-DE" sz="800" dirty="0" smtClean="0"/>
              <a:t> HIGHEST).</a:t>
            </a:r>
          </a:p>
          <a:p>
            <a:pPr marL="0" indent="0">
              <a:buFont typeface="Arial" pitchFamily="34" charset="0"/>
              <a:buNone/>
            </a:pPr>
            <a:r>
              <a:rPr lang="de-DE" sz="800" dirty="0" smtClean="0"/>
              <a:t>*</a:t>
            </a:r>
            <a:r>
              <a:rPr lang="de-DE" sz="800" dirty="0" err="1" smtClean="0"/>
              <a:t>Function</a:t>
            </a:r>
            <a:r>
              <a:rPr lang="de-DE" sz="800" dirty="0" smtClean="0"/>
              <a:t> </a:t>
            </a:r>
            <a:r>
              <a:rPr lang="de-DE" sz="800" dirty="0" err="1" smtClean="0"/>
              <a:t>scales</a:t>
            </a:r>
            <a:r>
              <a:rPr lang="de-DE" sz="800" dirty="0" smtClean="0"/>
              <a:t>.</a:t>
            </a:r>
          </a:p>
          <a:p>
            <a:pPr marL="0" indent="0">
              <a:buFont typeface="Arial" pitchFamily="34" charset="0"/>
              <a:buNone/>
            </a:pPr>
            <a:r>
              <a:rPr lang="de-DE" sz="800" dirty="0" err="1" smtClean="0"/>
              <a:t>qlqsub</a:t>
            </a:r>
            <a:r>
              <a:rPr lang="de-DE" sz="800" dirty="0" smtClean="0"/>
              <a:t> BRBI 'Body </a:t>
            </a:r>
            <a:r>
              <a:rPr lang="de-DE" sz="800" dirty="0" err="1" smtClean="0"/>
              <a:t>image</a:t>
            </a:r>
            <a:r>
              <a:rPr lang="de-DE" sz="800" dirty="0" smtClean="0"/>
              <a:t>' 4 3 (br9,br10,br11,br12) FSCALE</a:t>
            </a:r>
          </a:p>
          <a:p>
            <a:pPr marL="0" indent="0">
              <a:buFont typeface="Arial" pitchFamily="34" charset="0"/>
              <a:buNone/>
            </a:pPr>
            <a:r>
              <a:rPr lang="de-DE" sz="800" dirty="0" smtClean="0"/>
              <a:t>!USEROP.</a:t>
            </a:r>
          </a:p>
          <a:p>
            <a:pPr marL="0" indent="0">
              <a:buFont typeface="Arial" pitchFamily="34" charset="0"/>
              <a:buNone/>
            </a:pPr>
            <a:r>
              <a:rPr lang="de-DE" sz="800" dirty="0" err="1" smtClean="0"/>
              <a:t>qlqsub</a:t>
            </a:r>
            <a:r>
              <a:rPr lang="de-DE" sz="800" dirty="0" smtClean="0"/>
              <a:t> BRSEF 'Sexual </a:t>
            </a:r>
            <a:r>
              <a:rPr lang="de-DE" sz="800" dirty="0" err="1" smtClean="0"/>
              <a:t>functioning</a:t>
            </a:r>
            <a:r>
              <a:rPr lang="de-DE" sz="800" dirty="0" smtClean="0"/>
              <a:t>' 2 3 (br14,br15) !USEROP.</a:t>
            </a:r>
          </a:p>
          <a:p>
            <a:pPr marL="0" indent="0">
              <a:buFont typeface="Arial" pitchFamily="34" charset="0"/>
              <a:buNone/>
            </a:pPr>
            <a:r>
              <a:rPr lang="en-US" sz="800" dirty="0" smtClean="0"/>
              <a:t>if (br15=1 or br15= $SYSMIS ) br16 = $SYSMIS .</a:t>
            </a:r>
          </a:p>
          <a:p>
            <a:pPr marL="0" indent="0">
              <a:buFont typeface="Arial" pitchFamily="34" charset="0"/>
              <a:buNone/>
            </a:pPr>
            <a:r>
              <a:rPr lang="en-US" sz="800" dirty="0" err="1" smtClean="0"/>
              <a:t>qlqsub</a:t>
            </a:r>
            <a:r>
              <a:rPr lang="en-US" sz="800" dirty="0" smtClean="0"/>
              <a:t> BRSEE 'Sexual enjoyment' 1 3 (br16) !USEROP.</a:t>
            </a:r>
          </a:p>
          <a:p>
            <a:pPr marL="0" indent="0">
              <a:buFont typeface="Arial" pitchFamily="34" charset="0"/>
              <a:buNone/>
            </a:pPr>
            <a:r>
              <a:rPr lang="de-DE" sz="800" dirty="0" err="1" smtClean="0"/>
              <a:t>qlqsub</a:t>
            </a:r>
            <a:r>
              <a:rPr lang="de-DE" sz="800" dirty="0" smtClean="0"/>
              <a:t> BRFU 'Future </a:t>
            </a:r>
            <a:r>
              <a:rPr lang="de-DE" sz="800" dirty="0" err="1" smtClean="0"/>
              <a:t>perspective</a:t>
            </a:r>
            <a:r>
              <a:rPr lang="de-DE" sz="800" dirty="0" smtClean="0"/>
              <a:t>' 1 3 (br13) FSCALE</a:t>
            </a:r>
          </a:p>
          <a:p>
            <a:pPr marL="0" indent="0">
              <a:buFont typeface="Arial" pitchFamily="34" charset="0"/>
              <a:buNone/>
            </a:pPr>
            <a:r>
              <a:rPr lang="de-DE" sz="800" dirty="0" smtClean="0"/>
              <a:t>!USEROP.</a:t>
            </a:r>
          </a:p>
          <a:p>
            <a:pPr marL="0" indent="0">
              <a:buFont typeface="Arial" pitchFamily="34" charset="0"/>
              <a:buNone/>
            </a:pPr>
            <a:r>
              <a:rPr lang="de-DE" sz="800" dirty="0" smtClean="0"/>
              <a:t>*Symptom </a:t>
            </a:r>
            <a:r>
              <a:rPr lang="de-DE" sz="800" dirty="0" err="1" smtClean="0"/>
              <a:t>scales</a:t>
            </a:r>
            <a:r>
              <a:rPr lang="de-DE" sz="800" dirty="0" smtClean="0"/>
              <a:t>.</a:t>
            </a:r>
          </a:p>
          <a:p>
            <a:pPr marL="0" indent="0">
              <a:buFont typeface="Arial" pitchFamily="34" charset="0"/>
              <a:buNone/>
            </a:pPr>
            <a:r>
              <a:rPr lang="de-DE" sz="800" dirty="0" err="1" smtClean="0"/>
              <a:t>qlqsub</a:t>
            </a:r>
            <a:r>
              <a:rPr lang="de-DE" sz="800" dirty="0" smtClean="0"/>
              <a:t> BRCT '</a:t>
            </a:r>
            <a:r>
              <a:rPr lang="de-DE" sz="800" dirty="0" err="1" smtClean="0"/>
              <a:t>Systemic</a:t>
            </a:r>
            <a:r>
              <a:rPr lang="de-DE" sz="800" dirty="0" smtClean="0"/>
              <a:t> </a:t>
            </a:r>
            <a:r>
              <a:rPr lang="de-DE" sz="800" dirty="0" err="1" smtClean="0"/>
              <a:t>therapy</a:t>
            </a:r>
            <a:r>
              <a:rPr lang="de-DE" sz="800" dirty="0" smtClean="0"/>
              <a:t>' 7 3 (br1,br2,br3,br4,br6,br7,br8) !USEROP.</a:t>
            </a:r>
          </a:p>
          <a:p>
            <a:pPr marL="0" indent="0">
              <a:buFont typeface="Arial" pitchFamily="34" charset="0"/>
              <a:buNone/>
            </a:pPr>
            <a:r>
              <a:rPr lang="de-DE" sz="800" dirty="0" err="1" smtClean="0"/>
              <a:t>qlqsub</a:t>
            </a:r>
            <a:r>
              <a:rPr lang="de-DE" sz="800" dirty="0" smtClean="0"/>
              <a:t> BRRT '</a:t>
            </a:r>
            <a:r>
              <a:rPr lang="de-DE" sz="800" dirty="0" err="1" smtClean="0"/>
              <a:t>Breast</a:t>
            </a:r>
            <a:r>
              <a:rPr lang="de-DE" sz="800" dirty="0" smtClean="0"/>
              <a:t> </a:t>
            </a:r>
            <a:r>
              <a:rPr lang="de-DE" sz="800" dirty="0" err="1" smtClean="0"/>
              <a:t>symptoms</a:t>
            </a:r>
            <a:r>
              <a:rPr lang="de-DE" sz="800" dirty="0" smtClean="0"/>
              <a:t>' 4 3 (br20,br21,br22,br23) !USEROP.</a:t>
            </a:r>
          </a:p>
          <a:p>
            <a:pPr marL="0" indent="0">
              <a:buFont typeface="Arial" pitchFamily="34" charset="0"/>
              <a:buNone/>
            </a:pPr>
            <a:r>
              <a:rPr lang="de-DE" sz="800" dirty="0" err="1" smtClean="0"/>
              <a:t>qlqsub</a:t>
            </a:r>
            <a:r>
              <a:rPr lang="de-DE" sz="800" dirty="0" smtClean="0"/>
              <a:t> BRSY 'Arm </a:t>
            </a:r>
            <a:r>
              <a:rPr lang="de-DE" sz="800" dirty="0" err="1" smtClean="0"/>
              <a:t>symptoms</a:t>
            </a:r>
            <a:r>
              <a:rPr lang="de-DE" sz="800" dirty="0" smtClean="0"/>
              <a:t>' 3 3 (br17,br18,br19) !USEROP.</a:t>
            </a:r>
          </a:p>
          <a:p>
            <a:pPr marL="0" indent="0">
              <a:buFont typeface="Arial" pitchFamily="34" charset="0"/>
              <a:buNone/>
            </a:pPr>
            <a:r>
              <a:rPr lang="en-US" sz="800" dirty="0" err="1" smtClean="0"/>
              <a:t>qlqsub</a:t>
            </a:r>
            <a:r>
              <a:rPr lang="en-US" sz="800" dirty="0" smtClean="0"/>
              <a:t> BRHL 'Hair loss' 1 3 (br5) !USEROP.</a:t>
            </a:r>
          </a:p>
          <a:p>
            <a:pPr marL="0" indent="0">
              <a:buFont typeface="Arial" pitchFamily="34" charset="0"/>
              <a:buNone/>
            </a:pPr>
            <a:r>
              <a:rPr lang="de-DE" sz="800" dirty="0" err="1" smtClean="0"/>
              <a:t>if</a:t>
            </a:r>
            <a:r>
              <a:rPr lang="de-DE" sz="800" dirty="0" smtClean="0"/>
              <a:t> (br4=1) BRHL=0 .</a:t>
            </a:r>
          </a:p>
          <a:p>
            <a:pPr marL="0" indent="0">
              <a:buFont typeface="Arial" pitchFamily="34" charset="0"/>
              <a:buNone/>
            </a:pPr>
            <a:r>
              <a:rPr lang="de-DE" sz="800" dirty="0" err="1" smtClean="0"/>
              <a:t>execute</a:t>
            </a:r>
            <a:r>
              <a:rPr lang="de-DE" sz="800" dirty="0" smtClean="0"/>
              <a:t>.</a:t>
            </a:r>
          </a:p>
          <a:p>
            <a:pPr marL="0" indent="0">
              <a:buFont typeface="Arial" pitchFamily="34" charset="0"/>
              <a:buNone/>
            </a:pPr>
            <a:r>
              <a:rPr lang="de-DE" sz="800" dirty="0" smtClean="0"/>
              <a:t>!</a:t>
            </a:r>
            <a:r>
              <a:rPr lang="de-DE" sz="800" dirty="0" err="1" smtClean="0"/>
              <a:t>enddefine</a:t>
            </a:r>
            <a:r>
              <a:rPr lang="de-DE" sz="800" dirty="0" smtClean="0"/>
              <a:t> .</a:t>
            </a:r>
          </a:p>
          <a:p>
            <a:pPr marL="0" indent="0">
              <a:buFont typeface="Arial" pitchFamily="34" charset="0"/>
              <a:buNone/>
            </a:pPr>
            <a:endParaRPr lang="de-DE" sz="800" dirty="0" smtClean="0"/>
          </a:p>
          <a:p>
            <a:pPr marL="0" indent="0">
              <a:buFont typeface="Arial" pitchFamily="34" charset="0"/>
              <a:buNone/>
            </a:pPr>
            <a:r>
              <a:rPr lang="de-DE" sz="800" dirty="0" err="1" smtClean="0"/>
              <a:t>brscal</a:t>
            </a:r>
            <a:r>
              <a:rPr lang="de-DE" sz="800" dirty="0" smtClean="0"/>
              <a:t>.</a:t>
            </a:r>
          </a:p>
          <a:p>
            <a:pPr marL="0" indent="0">
              <a:buFont typeface="Arial" pitchFamily="34" charset="0"/>
              <a:buNone/>
            </a:pPr>
            <a:r>
              <a:rPr lang="de-DE" sz="800" dirty="0" smtClean="0"/>
              <a:t>EXECUTE.</a:t>
            </a:r>
            <a:endParaRPr lang="de-DE" sz="800" dirty="0"/>
          </a:p>
        </p:txBody>
      </p:sp>
    </p:spTree>
    <p:extLst>
      <p:ext uri="{BB962C8B-B14F-4D97-AF65-F5344CB8AC3E}">
        <p14:creationId xmlns:p14="http://schemas.microsoft.com/office/powerpoint/2010/main" val="237909404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Case </a:t>
            </a:r>
            <a:r>
              <a:rPr lang="de-DE" dirty="0" smtClean="0"/>
              <a:t>S</a:t>
            </a:r>
            <a:r>
              <a:rPr lang="en-GB" dirty="0" err="1" smtClean="0"/>
              <a:t>tudy</a:t>
            </a:r>
            <a:r>
              <a:rPr lang="de-DE" dirty="0" smtClean="0"/>
              <a:t> </a:t>
            </a:r>
            <a:r>
              <a:rPr lang="de-DE" dirty="0" smtClean="0"/>
              <a:t>1</a:t>
            </a:r>
            <a:endParaRPr lang="de-DE" dirty="0"/>
          </a:p>
        </p:txBody>
      </p:sp>
      <p:sp>
        <p:nvSpPr>
          <p:cNvPr id="3" name="Inhaltsplatzhalter 2"/>
          <p:cNvSpPr>
            <a:spLocks noGrp="1"/>
          </p:cNvSpPr>
          <p:nvPr>
            <p:ph idx="1"/>
          </p:nvPr>
        </p:nvSpPr>
        <p:spPr/>
        <p:txBody>
          <a:bodyPr/>
          <a:lstStyle/>
          <a:p>
            <a:pPr marL="400050"/>
            <a:r>
              <a:rPr lang="de-DE" dirty="0" smtClean="0"/>
              <a:t>Data </a:t>
            </a:r>
            <a:r>
              <a:rPr lang="de-DE" dirty="0" err="1" smtClean="0"/>
              <a:t>example</a:t>
            </a:r>
            <a:r>
              <a:rPr lang="de-DE" dirty="0" smtClean="0"/>
              <a:t>: </a:t>
            </a:r>
            <a:r>
              <a:rPr lang="de-DE" dirty="0"/>
              <a:t>BR23_Beispiel.sav</a:t>
            </a:r>
          </a:p>
          <a:p>
            <a:pPr marL="400050"/>
            <a:r>
              <a:rPr lang="de-DE" dirty="0"/>
              <a:t>Syntax: </a:t>
            </a:r>
            <a:r>
              <a:rPr lang="de-DE" dirty="0" smtClean="0"/>
              <a:t>BR23_Beispiel.sps</a:t>
            </a:r>
          </a:p>
          <a:p>
            <a:pPr marL="400050"/>
            <a:r>
              <a:rPr lang="en-GB" dirty="0" smtClean="0"/>
              <a:t>For scoring details and programming codes please see EORTC Scoring Manual </a:t>
            </a:r>
            <a:r>
              <a:rPr lang="en-GB" sz="1800" dirty="0" smtClean="0">
                <a:hlinkClick r:id="rId2"/>
              </a:rPr>
              <a:t>https://www.eortc.org/app/uploads/sites/2/2018/02/SCmanual.pdf</a:t>
            </a:r>
            <a:endParaRPr lang="en-GB" sz="1800" dirty="0" smtClean="0"/>
          </a:p>
          <a:p>
            <a:pPr marL="400050"/>
            <a:r>
              <a:rPr lang="en-GB" dirty="0" smtClean="0"/>
              <a:t>QLQ-BR23 Scores</a:t>
            </a:r>
          </a:p>
          <a:p>
            <a:pPr marL="400050"/>
            <a:endParaRPr lang="en-GB" dirty="0" smtClean="0"/>
          </a:p>
          <a:p>
            <a:pPr marL="400050"/>
            <a:endParaRPr lang="en-GB" dirty="0" smtClean="0"/>
          </a:p>
          <a:p>
            <a:pPr marL="400050"/>
            <a:endParaRPr lang="en-GB" dirty="0"/>
          </a:p>
          <a:p>
            <a:pPr marL="400050"/>
            <a:r>
              <a:rPr lang="en-GB" dirty="0" smtClean="0"/>
              <a:t>A higher </a:t>
            </a:r>
            <a:r>
              <a:rPr lang="en-GB" dirty="0"/>
              <a:t>score represents a higher ("better") level of functioning, or a higher ("worse") level of symptoms.</a:t>
            </a:r>
            <a:endParaRPr lang="de-DE" dirty="0"/>
          </a:p>
          <a:p>
            <a:endParaRPr lang="de-DE" dirty="0"/>
          </a:p>
        </p:txBody>
      </p:sp>
      <p:sp>
        <p:nvSpPr>
          <p:cNvPr id="4" name="Datumsplatzhalter 3"/>
          <p:cNvSpPr>
            <a:spLocks noGrp="1"/>
          </p:cNvSpPr>
          <p:nvPr>
            <p:ph type="dt" sz="half" idx="10"/>
          </p:nvPr>
        </p:nvSpPr>
        <p:spPr/>
        <p:txBody>
          <a:bodyPr/>
          <a:lstStyle/>
          <a:p>
            <a:pPr>
              <a:defRPr/>
            </a:pPr>
            <a:fld id="{EAA2D832-3B48-4D01-95C0-6A0774A61C3F}" type="datetime1">
              <a:rPr lang="de-AT" smtClean="0"/>
              <a:pPr>
                <a:defRPr/>
              </a:pPr>
              <a:t>17.05.2021</a:t>
            </a:fld>
            <a:endParaRPr lang="de-DE" altLang="en-US"/>
          </a:p>
        </p:txBody>
      </p:sp>
      <p:sp>
        <p:nvSpPr>
          <p:cNvPr id="5" name="Fußzeilenplatzhalter 4"/>
          <p:cNvSpPr>
            <a:spLocks noGrp="1"/>
          </p:cNvSpPr>
          <p:nvPr>
            <p:ph type="ftr" sz="quarter" idx="11"/>
          </p:nvPr>
        </p:nvSpPr>
        <p:spPr/>
        <p:txBody>
          <a:bodyPr/>
          <a:lstStyle/>
          <a:p>
            <a:pPr>
              <a:defRPr/>
            </a:pPr>
            <a:r>
              <a:rPr lang="de-DE" altLang="en-US" smtClean="0"/>
              <a:t>hanno.ulmer@i-med.ac.at</a:t>
            </a:r>
            <a:endParaRPr lang="de-DE" altLang="en-US"/>
          </a:p>
        </p:txBody>
      </p:sp>
      <p:sp>
        <p:nvSpPr>
          <p:cNvPr id="6" name="Foliennummernplatzhalter 5"/>
          <p:cNvSpPr>
            <a:spLocks noGrp="1"/>
          </p:cNvSpPr>
          <p:nvPr>
            <p:ph type="sldNum" sz="quarter" idx="12"/>
          </p:nvPr>
        </p:nvSpPr>
        <p:spPr/>
        <p:txBody>
          <a:bodyPr/>
          <a:lstStyle/>
          <a:p>
            <a:pPr>
              <a:defRPr/>
            </a:pPr>
            <a:r>
              <a:rPr lang="de-DE" altLang="en-US" smtClean="0"/>
              <a:t>Seite </a:t>
            </a:r>
            <a:fld id="{095E49F2-D774-4A9B-A1AC-DCD01D25A488}" type="slidenum">
              <a:rPr lang="de-DE" altLang="en-US" smtClean="0"/>
              <a:pPr>
                <a:defRPr/>
              </a:pPr>
              <a:t>19</a:t>
            </a:fld>
            <a:endParaRPr lang="de-DE" altLang="en-US"/>
          </a:p>
        </p:txBody>
      </p:sp>
      <p:graphicFrame>
        <p:nvGraphicFramePr>
          <p:cNvPr id="7" name="Tabelle 6"/>
          <p:cNvGraphicFramePr>
            <a:graphicFrameLocks noGrp="1"/>
          </p:cNvGraphicFramePr>
          <p:nvPr>
            <p:extLst>
              <p:ext uri="{D42A27DB-BD31-4B8C-83A1-F6EECF244321}">
                <p14:modId xmlns:p14="http://schemas.microsoft.com/office/powerpoint/2010/main" val="1624994114"/>
              </p:ext>
            </p:extLst>
          </p:nvPr>
        </p:nvGraphicFramePr>
        <p:xfrm>
          <a:off x="1115616" y="3979079"/>
          <a:ext cx="5006300" cy="1219200"/>
        </p:xfrm>
        <a:graphic>
          <a:graphicData uri="http://schemas.openxmlformats.org/drawingml/2006/table">
            <a:tbl>
              <a:tblPr firstRow="1" bandRow="1">
                <a:tableStyleId>{2D5ABB26-0587-4C30-8999-92F81FD0307C}</a:tableStyleId>
              </a:tblPr>
              <a:tblGrid>
                <a:gridCol w="669481">
                  <a:extLst>
                    <a:ext uri="{9D8B030D-6E8A-4147-A177-3AD203B41FA5}">
                      <a16:colId xmlns:a16="http://schemas.microsoft.com/office/drawing/2014/main" val="1689928315"/>
                    </a:ext>
                  </a:extLst>
                </a:gridCol>
                <a:gridCol w="2210839">
                  <a:extLst>
                    <a:ext uri="{9D8B030D-6E8A-4147-A177-3AD203B41FA5}">
                      <a16:colId xmlns:a16="http://schemas.microsoft.com/office/drawing/2014/main" val="2177275523"/>
                    </a:ext>
                  </a:extLst>
                </a:gridCol>
                <a:gridCol w="601980">
                  <a:extLst>
                    <a:ext uri="{9D8B030D-6E8A-4147-A177-3AD203B41FA5}">
                      <a16:colId xmlns:a16="http://schemas.microsoft.com/office/drawing/2014/main" val="2767324365"/>
                    </a:ext>
                  </a:extLst>
                </a:gridCol>
                <a:gridCol w="1524000">
                  <a:extLst>
                    <a:ext uri="{9D8B030D-6E8A-4147-A177-3AD203B41FA5}">
                      <a16:colId xmlns:a16="http://schemas.microsoft.com/office/drawing/2014/main" val="1358586897"/>
                    </a:ext>
                  </a:extLst>
                </a:gridCol>
              </a:tblGrid>
              <a:tr h="288000">
                <a:tc>
                  <a:txBody>
                    <a:bodyPr/>
                    <a:lstStyle/>
                    <a:p>
                      <a:r>
                        <a:rPr lang="en-GB" sz="1400" dirty="0" smtClean="0"/>
                        <a:t>BRBI</a:t>
                      </a:r>
                      <a:endParaRPr lang="de-DE" sz="1400" dirty="0"/>
                    </a:p>
                  </a:txBody>
                  <a:tcPr/>
                </a:tc>
                <a:tc>
                  <a:txBody>
                    <a:bodyPr/>
                    <a:lstStyle/>
                    <a:p>
                      <a:r>
                        <a:rPr lang="en-GB" sz="1400" dirty="0" smtClean="0"/>
                        <a:t>Body image</a:t>
                      </a:r>
                      <a:endParaRPr lang="de-DE" sz="1400" dirty="0"/>
                    </a:p>
                  </a:txBody>
                  <a:tcPr/>
                </a:tc>
                <a:tc>
                  <a:txBody>
                    <a:bodyPr/>
                    <a:lstStyle/>
                    <a:p>
                      <a:r>
                        <a:rPr lang="en-GB" sz="1400" dirty="0" smtClean="0"/>
                        <a:t>BRCT</a:t>
                      </a:r>
                      <a:endParaRPr lang="de-DE"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smtClean="0"/>
                        <a:t>Systemic therapy</a:t>
                      </a:r>
                    </a:p>
                  </a:txBody>
                  <a:tcPr/>
                </a:tc>
                <a:extLst>
                  <a:ext uri="{0D108BD9-81ED-4DB2-BD59-A6C34878D82A}">
                    <a16:rowId xmlns:a16="http://schemas.microsoft.com/office/drawing/2014/main" val="569826037"/>
                  </a:ext>
                </a:extLst>
              </a:tr>
              <a:tr h="288000">
                <a:tc>
                  <a:txBody>
                    <a:bodyPr/>
                    <a:lstStyle/>
                    <a:p>
                      <a:r>
                        <a:rPr lang="en-GB" sz="1400" dirty="0" smtClean="0"/>
                        <a:t>BRSEF</a:t>
                      </a:r>
                      <a:endParaRPr lang="de-DE" sz="1400" dirty="0"/>
                    </a:p>
                  </a:txBody>
                  <a:tcPr/>
                </a:tc>
                <a:tc>
                  <a:txBody>
                    <a:bodyPr/>
                    <a:lstStyle/>
                    <a:p>
                      <a:r>
                        <a:rPr lang="en-GB" sz="1400" dirty="0" smtClean="0"/>
                        <a:t>Sexual functioning</a:t>
                      </a:r>
                      <a:endParaRPr lang="de-DE" sz="1400" dirty="0"/>
                    </a:p>
                  </a:txBody>
                  <a:tcPr/>
                </a:tc>
                <a:tc>
                  <a:txBody>
                    <a:bodyPr/>
                    <a:lstStyle/>
                    <a:p>
                      <a:r>
                        <a:rPr lang="en-GB" sz="1400" dirty="0" smtClean="0"/>
                        <a:t>BRRT</a:t>
                      </a:r>
                      <a:endParaRPr lang="de-DE" sz="1400" dirty="0"/>
                    </a:p>
                  </a:txBody>
                  <a:tcPr/>
                </a:tc>
                <a:tc>
                  <a:txBody>
                    <a:bodyPr/>
                    <a:lstStyle/>
                    <a:p>
                      <a:r>
                        <a:rPr lang="en-GB" sz="1400" dirty="0" smtClean="0"/>
                        <a:t>Breast symptoms</a:t>
                      </a:r>
                      <a:endParaRPr lang="de-DE" sz="1400" dirty="0"/>
                    </a:p>
                  </a:txBody>
                  <a:tcPr/>
                </a:tc>
                <a:extLst>
                  <a:ext uri="{0D108BD9-81ED-4DB2-BD59-A6C34878D82A}">
                    <a16:rowId xmlns:a16="http://schemas.microsoft.com/office/drawing/2014/main" val="3839688262"/>
                  </a:ext>
                </a:extLst>
              </a:tr>
              <a:tr h="288000">
                <a:tc>
                  <a:txBody>
                    <a:bodyPr/>
                    <a:lstStyle/>
                    <a:p>
                      <a:r>
                        <a:rPr lang="en-GB" sz="1400" dirty="0" smtClean="0"/>
                        <a:t>BRSEE</a:t>
                      </a:r>
                      <a:endParaRPr lang="de-DE" sz="1400" dirty="0"/>
                    </a:p>
                  </a:txBody>
                  <a:tcPr/>
                </a:tc>
                <a:tc>
                  <a:txBody>
                    <a:bodyPr/>
                    <a:lstStyle/>
                    <a:p>
                      <a:r>
                        <a:rPr lang="en-GB" sz="1400" dirty="0" smtClean="0"/>
                        <a:t>Sexual enjoyment</a:t>
                      </a:r>
                      <a:endParaRPr lang="de-DE" sz="1400" dirty="0"/>
                    </a:p>
                  </a:txBody>
                  <a:tcPr/>
                </a:tc>
                <a:tc>
                  <a:txBody>
                    <a:bodyPr/>
                    <a:lstStyle/>
                    <a:p>
                      <a:r>
                        <a:rPr lang="en-GB" sz="1400" dirty="0" smtClean="0"/>
                        <a:t>BRSY</a:t>
                      </a:r>
                      <a:endParaRPr lang="de-DE" sz="1400" dirty="0"/>
                    </a:p>
                  </a:txBody>
                  <a:tcPr/>
                </a:tc>
                <a:tc>
                  <a:txBody>
                    <a:bodyPr/>
                    <a:lstStyle/>
                    <a:p>
                      <a:r>
                        <a:rPr lang="en-GB" sz="1400" dirty="0" smtClean="0"/>
                        <a:t>Arm symptoms</a:t>
                      </a:r>
                      <a:endParaRPr lang="de-DE" sz="1400" dirty="0"/>
                    </a:p>
                  </a:txBody>
                  <a:tcPr/>
                </a:tc>
                <a:extLst>
                  <a:ext uri="{0D108BD9-81ED-4DB2-BD59-A6C34878D82A}">
                    <a16:rowId xmlns:a16="http://schemas.microsoft.com/office/drawing/2014/main" val="1741937611"/>
                  </a:ext>
                </a:extLst>
              </a:tr>
              <a:tr h="288000">
                <a:tc>
                  <a:txBody>
                    <a:bodyPr/>
                    <a:lstStyle/>
                    <a:p>
                      <a:r>
                        <a:rPr lang="en-GB" sz="1400" dirty="0" smtClean="0"/>
                        <a:t>BRFU</a:t>
                      </a:r>
                      <a:endParaRPr lang="de-DE"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smtClean="0"/>
                        <a:t>Future perspective</a:t>
                      </a:r>
                    </a:p>
                  </a:txBody>
                  <a:tcPr/>
                </a:tc>
                <a:tc>
                  <a:txBody>
                    <a:bodyPr/>
                    <a:lstStyle/>
                    <a:p>
                      <a:r>
                        <a:rPr lang="en-GB" sz="1400" dirty="0" smtClean="0"/>
                        <a:t>BRHL</a:t>
                      </a:r>
                      <a:endParaRPr lang="de-DE" sz="1400" dirty="0"/>
                    </a:p>
                  </a:txBody>
                  <a:tcPr/>
                </a:tc>
                <a:tc>
                  <a:txBody>
                    <a:bodyPr/>
                    <a:lstStyle/>
                    <a:p>
                      <a:r>
                        <a:rPr lang="en-GB" sz="1400" dirty="0" smtClean="0"/>
                        <a:t>Hair loss</a:t>
                      </a:r>
                      <a:endParaRPr lang="de-DE" sz="1400" dirty="0"/>
                    </a:p>
                  </a:txBody>
                  <a:tcPr/>
                </a:tc>
                <a:extLst>
                  <a:ext uri="{0D108BD9-81ED-4DB2-BD59-A6C34878D82A}">
                    <a16:rowId xmlns:a16="http://schemas.microsoft.com/office/drawing/2014/main" val="2964739521"/>
                  </a:ext>
                </a:extLst>
              </a:tr>
            </a:tbl>
          </a:graphicData>
        </a:graphic>
      </p:graphicFrame>
    </p:spTree>
    <p:extLst>
      <p:ext uri="{BB962C8B-B14F-4D97-AF65-F5344CB8AC3E}">
        <p14:creationId xmlns:p14="http://schemas.microsoft.com/office/powerpoint/2010/main" val="37775010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2"/>
          <p:cNvSpPr>
            <a:spLocks noGrp="1" noChangeArrowheads="1"/>
          </p:cNvSpPr>
          <p:nvPr>
            <p:ph type="ctrTitle"/>
          </p:nvPr>
        </p:nvSpPr>
        <p:spPr>
          <a:xfrm>
            <a:off x="611188" y="1524000"/>
            <a:ext cx="7905750" cy="2120900"/>
          </a:xfrm>
        </p:spPr>
        <p:txBody>
          <a:bodyPr>
            <a:normAutofit/>
          </a:bodyPr>
          <a:lstStyle/>
          <a:p>
            <a:pPr algn="l"/>
            <a:r>
              <a:rPr lang="de-DE" sz="3200" dirty="0" err="1" smtClean="0"/>
              <a:t>Questionnaires</a:t>
            </a:r>
            <a:r>
              <a:rPr lang="de-DE" sz="3200" dirty="0" smtClean="0"/>
              <a:t>, Fragebogen</a:t>
            </a:r>
            <a:endParaRPr lang="de-DE" sz="2000" b="1" i="1" dirty="0" smtClean="0"/>
          </a:p>
        </p:txBody>
      </p:sp>
      <p:sp>
        <p:nvSpPr>
          <p:cNvPr id="8" name="Rectangle 3"/>
          <p:cNvSpPr>
            <a:spLocks noGrp="1" noChangeArrowheads="1"/>
          </p:cNvSpPr>
          <p:nvPr>
            <p:ph type="subTitle" idx="1"/>
          </p:nvPr>
        </p:nvSpPr>
        <p:spPr>
          <a:xfrm>
            <a:off x="1339850" y="5589588"/>
            <a:ext cx="6400800" cy="985837"/>
          </a:xfrm>
        </p:spPr>
        <p:txBody>
          <a:bodyPr rtlCol="0">
            <a:normAutofit/>
          </a:bodyPr>
          <a:lstStyle/>
          <a:p>
            <a:pPr fontAlgn="auto">
              <a:spcAft>
                <a:spcPts val="0"/>
              </a:spcAft>
              <a:defRPr/>
            </a:pPr>
            <a:r>
              <a:rPr lang="de-DE" sz="2000" dirty="0" smtClean="0"/>
              <a:t>Department </a:t>
            </a:r>
            <a:r>
              <a:rPr lang="de-DE" sz="2000" dirty="0"/>
              <a:t>für Medizinische Statistik, Informatik und Gesundheitsökonomie, Medizinische Universität Innsbruck</a:t>
            </a:r>
          </a:p>
          <a:p>
            <a:pPr fontAlgn="auto">
              <a:spcAft>
                <a:spcPts val="0"/>
              </a:spcAft>
              <a:defRPr/>
            </a:pPr>
            <a:endParaRPr lang="de-DE" sz="2400" dirty="0"/>
          </a:p>
          <a:p>
            <a:pPr fontAlgn="auto">
              <a:spcAft>
                <a:spcPts val="0"/>
              </a:spcAft>
              <a:defRPr/>
            </a:pPr>
            <a:endParaRPr lang="de-DE" sz="2400" dirty="0"/>
          </a:p>
        </p:txBody>
      </p:sp>
      <p:sp>
        <p:nvSpPr>
          <p:cNvPr id="10243" name="Rectangle 3"/>
          <p:cNvSpPr txBox="1">
            <a:spLocks noChangeArrowheads="1"/>
          </p:cNvSpPr>
          <p:nvPr/>
        </p:nvSpPr>
        <p:spPr bwMode="auto">
          <a:xfrm>
            <a:off x="1339850" y="4076700"/>
            <a:ext cx="6553200" cy="1008063"/>
          </a:xfrm>
          <a:prstGeom prst="rect">
            <a:avLst/>
          </a:prstGeom>
          <a:noFill/>
          <a:ln w="9525">
            <a:noFill/>
            <a:miter lim="800000"/>
            <a:headEnd/>
            <a:tailEnd/>
          </a:ln>
        </p:spPr>
        <p:txBody>
          <a:bodyPr/>
          <a:lstStyle/>
          <a:p>
            <a:pPr algn="ctr">
              <a:spcBef>
                <a:spcPct val="20000"/>
              </a:spcBef>
              <a:buFont typeface="Arial" pitchFamily="34" charset="0"/>
              <a:buNone/>
            </a:pPr>
            <a:r>
              <a:rPr lang="de-DE" sz="2000">
                <a:solidFill>
                  <a:srgbClr val="7F7F7F"/>
                </a:solidFill>
                <a:latin typeface="Calibri" pitchFamily="34" charset="0"/>
              </a:rPr>
              <a:t>ao. Univ.-Prof. Dr. Hanno Ulmer</a:t>
            </a:r>
          </a:p>
          <a:p>
            <a:pPr algn="ctr">
              <a:spcBef>
                <a:spcPct val="20000"/>
              </a:spcBef>
              <a:buFont typeface="Arial" pitchFamily="34" charset="0"/>
              <a:buNone/>
            </a:pPr>
            <a:r>
              <a:rPr lang="de-AT" sz="1600" i="1">
                <a:solidFill>
                  <a:srgbClr val="7F7F7F"/>
                </a:solidFill>
                <a:latin typeface="Calibri" pitchFamily="34" charset="0"/>
                <a:hlinkClick r:id="rId3"/>
              </a:rPr>
              <a:t>hanno.ulmer@i-med.ac.at</a:t>
            </a:r>
            <a:endParaRPr lang="de-DE" sz="1600" i="1">
              <a:solidFill>
                <a:srgbClr val="7F7F7F"/>
              </a:solidFill>
              <a:latin typeface="Calibri" pitchFamily="34" charset="0"/>
            </a:endParaRPr>
          </a:p>
          <a:p>
            <a:pPr algn="ctr">
              <a:spcBef>
                <a:spcPct val="20000"/>
              </a:spcBef>
              <a:buFont typeface="Arial" pitchFamily="34" charset="0"/>
              <a:buNone/>
            </a:pPr>
            <a:endParaRPr lang="de-DE" sz="2000">
              <a:solidFill>
                <a:srgbClr val="7F7F7F"/>
              </a:solidFill>
              <a:latin typeface="Calibri" pitchFamily="34" charset="0"/>
            </a:endParaRPr>
          </a:p>
          <a:p>
            <a:pPr algn="ctr">
              <a:spcBef>
                <a:spcPct val="20000"/>
              </a:spcBef>
              <a:buFont typeface="Arial" pitchFamily="34" charset="0"/>
              <a:buNone/>
            </a:pPr>
            <a:endParaRPr lang="de-DE" sz="2400">
              <a:solidFill>
                <a:srgbClr val="7F7F7F"/>
              </a:solidFill>
              <a:latin typeface="Calibri" pitchFamily="34" charset="0"/>
            </a:endParaRPr>
          </a:p>
          <a:p>
            <a:pPr algn="ctr">
              <a:spcBef>
                <a:spcPct val="20000"/>
              </a:spcBef>
              <a:buFont typeface="Arial" pitchFamily="34" charset="0"/>
              <a:buNone/>
            </a:pPr>
            <a:endParaRPr lang="de-DE" sz="2400">
              <a:solidFill>
                <a:srgbClr val="7F7F7F"/>
              </a:solidFill>
              <a:latin typeface="Calibri"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Case </a:t>
            </a:r>
            <a:r>
              <a:rPr lang="de-DE" dirty="0" smtClean="0"/>
              <a:t>Study </a:t>
            </a:r>
            <a:r>
              <a:rPr lang="de-DE" dirty="0" smtClean="0"/>
              <a:t>2: CINDI </a:t>
            </a:r>
            <a:r>
              <a:rPr lang="de-DE" dirty="0" err="1" smtClean="0"/>
              <a:t>survey</a:t>
            </a:r>
            <a:endParaRPr lang="de-DE" dirty="0"/>
          </a:p>
        </p:txBody>
      </p:sp>
      <p:sp>
        <p:nvSpPr>
          <p:cNvPr id="4" name="Datumsplatzhalter 3"/>
          <p:cNvSpPr>
            <a:spLocks noGrp="1"/>
          </p:cNvSpPr>
          <p:nvPr>
            <p:ph type="dt" sz="half" idx="10"/>
          </p:nvPr>
        </p:nvSpPr>
        <p:spPr/>
        <p:txBody>
          <a:bodyPr/>
          <a:lstStyle/>
          <a:p>
            <a:pPr>
              <a:defRPr/>
            </a:pPr>
            <a:fld id="{EAA2D832-3B48-4D01-95C0-6A0774A61C3F}" type="datetime1">
              <a:rPr lang="de-AT" smtClean="0"/>
              <a:pPr>
                <a:defRPr/>
              </a:pPr>
              <a:t>17.05.2021</a:t>
            </a:fld>
            <a:endParaRPr lang="de-DE" altLang="en-US"/>
          </a:p>
        </p:txBody>
      </p:sp>
      <p:sp>
        <p:nvSpPr>
          <p:cNvPr id="5" name="Fußzeilenplatzhalter 4"/>
          <p:cNvSpPr>
            <a:spLocks noGrp="1"/>
          </p:cNvSpPr>
          <p:nvPr>
            <p:ph type="ftr" sz="quarter" idx="11"/>
          </p:nvPr>
        </p:nvSpPr>
        <p:spPr/>
        <p:txBody>
          <a:bodyPr/>
          <a:lstStyle/>
          <a:p>
            <a:pPr>
              <a:defRPr/>
            </a:pPr>
            <a:r>
              <a:rPr lang="de-DE" altLang="en-US" smtClean="0"/>
              <a:t>hanno.ulmer@i-med.ac.at</a:t>
            </a:r>
            <a:endParaRPr lang="de-DE" altLang="en-US"/>
          </a:p>
        </p:txBody>
      </p:sp>
      <p:sp>
        <p:nvSpPr>
          <p:cNvPr id="6" name="Foliennummernplatzhalter 5"/>
          <p:cNvSpPr>
            <a:spLocks noGrp="1"/>
          </p:cNvSpPr>
          <p:nvPr>
            <p:ph type="sldNum" sz="quarter" idx="12"/>
          </p:nvPr>
        </p:nvSpPr>
        <p:spPr/>
        <p:txBody>
          <a:bodyPr/>
          <a:lstStyle/>
          <a:p>
            <a:pPr>
              <a:defRPr/>
            </a:pPr>
            <a:r>
              <a:rPr lang="de-DE" altLang="en-US" smtClean="0"/>
              <a:t>Seite </a:t>
            </a:r>
            <a:fld id="{095E49F2-D774-4A9B-A1AC-DCD01D25A488}" type="slidenum">
              <a:rPr lang="de-DE" altLang="en-US" smtClean="0"/>
              <a:pPr>
                <a:defRPr/>
              </a:pPr>
              <a:t>20</a:t>
            </a:fld>
            <a:endParaRPr lang="de-DE" altLang="en-US"/>
          </a:p>
        </p:txBody>
      </p:sp>
      <p:pic>
        <p:nvPicPr>
          <p:cNvPr id="7" name="Grafik 6"/>
          <p:cNvPicPr>
            <a:picLocks noChangeAspect="1"/>
          </p:cNvPicPr>
          <p:nvPr/>
        </p:nvPicPr>
        <p:blipFill>
          <a:blip r:embed="rId2"/>
          <a:stretch>
            <a:fillRect/>
          </a:stretch>
        </p:blipFill>
        <p:spPr>
          <a:xfrm>
            <a:off x="1019462" y="1547592"/>
            <a:ext cx="3048482" cy="4761728"/>
          </a:xfrm>
          <a:prstGeom prst="rect">
            <a:avLst/>
          </a:prstGeom>
        </p:spPr>
      </p:pic>
      <p:pic>
        <p:nvPicPr>
          <p:cNvPr id="8" name="Grafik 7"/>
          <p:cNvPicPr>
            <a:picLocks noChangeAspect="1"/>
          </p:cNvPicPr>
          <p:nvPr/>
        </p:nvPicPr>
        <p:blipFill>
          <a:blip r:embed="rId3"/>
          <a:stretch>
            <a:fillRect/>
          </a:stretch>
        </p:blipFill>
        <p:spPr>
          <a:xfrm>
            <a:off x="4934000" y="1488584"/>
            <a:ext cx="3238400" cy="4964752"/>
          </a:xfrm>
          <a:prstGeom prst="rect">
            <a:avLst/>
          </a:prstGeom>
        </p:spPr>
      </p:pic>
    </p:spTree>
    <p:extLst>
      <p:ext uri="{BB962C8B-B14F-4D97-AF65-F5344CB8AC3E}">
        <p14:creationId xmlns:p14="http://schemas.microsoft.com/office/powerpoint/2010/main" val="11218770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Case </a:t>
            </a:r>
            <a:r>
              <a:rPr lang="de-DE" dirty="0" err="1"/>
              <a:t>study</a:t>
            </a:r>
            <a:r>
              <a:rPr lang="de-DE" dirty="0"/>
              <a:t> </a:t>
            </a:r>
            <a:r>
              <a:rPr lang="de-DE" dirty="0" smtClean="0"/>
              <a:t>2: </a:t>
            </a:r>
            <a:r>
              <a:rPr lang="de-DE" dirty="0"/>
              <a:t>CINDI </a:t>
            </a:r>
            <a:r>
              <a:rPr lang="de-DE" dirty="0" err="1"/>
              <a:t>survey</a:t>
            </a:r>
            <a:endParaRPr lang="de-DE" dirty="0"/>
          </a:p>
        </p:txBody>
      </p:sp>
      <p:sp>
        <p:nvSpPr>
          <p:cNvPr id="4" name="Datumsplatzhalter 3"/>
          <p:cNvSpPr>
            <a:spLocks noGrp="1"/>
          </p:cNvSpPr>
          <p:nvPr>
            <p:ph type="dt" sz="half" idx="10"/>
          </p:nvPr>
        </p:nvSpPr>
        <p:spPr/>
        <p:txBody>
          <a:bodyPr/>
          <a:lstStyle/>
          <a:p>
            <a:pPr>
              <a:defRPr/>
            </a:pPr>
            <a:fld id="{EAA2D832-3B48-4D01-95C0-6A0774A61C3F}" type="datetime1">
              <a:rPr lang="de-AT" smtClean="0"/>
              <a:pPr>
                <a:defRPr/>
              </a:pPr>
              <a:t>17.05.2021</a:t>
            </a:fld>
            <a:endParaRPr lang="de-DE" altLang="en-US"/>
          </a:p>
        </p:txBody>
      </p:sp>
      <p:sp>
        <p:nvSpPr>
          <p:cNvPr id="5" name="Fußzeilenplatzhalter 4"/>
          <p:cNvSpPr>
            <a:spLocks noGrp="1"/>
          </p:cNvSpPr>
          <p:nvPr>
            <p:ph type="ftr" sz="quarter" idx="11"/>
          </p:nvPr>
        </p:nvSpPr>
        <p:spPr/>
        <p:txBody>
          <a:bodyPr/>
          <a:lstStyle/>
          <a:p>
            <a:pPr>
              <a:defRPr/>
            </a:pPr>
            <a:r>
              <a:rPr lang="de-DE" altLang="en-US" smtClean="0"/>
              <a:t>hanno.ulmer@i-med.ac.at</a:t>
            </a:r>
            <a:endParaRPr lang="de-DE" altLang="en-US"/>
          </a:p>
        </p:txBody>
      </p:sp>
      <p:sp>
        <p:nvSpPr>
          <p:cNvPr id="6" name="Foliennummernplatzhalter 5"/>
          <p:cNvSpPr>
            <a:spLocks noGrp="1"/>
          </p:cNvSpPr>
          <p:nvPr>
            <p:ph type="sldNum" sz="quarter" idx="12"/>
          </p:nvPr>
        </p:nvSpPr>
        <p:spPr/>
        <p:txBody>
          <a:bodyPr/>
          <a:lstStyle/>
          <a:p>
            <a:pPr>
              <a:defRPr/>
            </a:pPr>
            <a:r>
              <a:rPr lang="de-DE" altLang="en-US" smtClean="0"/>
              <a:t>Seite </a:t>
            </a:r>
            <a:fld id="{095E49F2-D774-4A9B-A1AC-DCD01D25A488}" type="slidenum">
              <a:rPr lang="de-DE" altLang="en-US" smtClean="0"/>
              <a:pPr>
                <a:defRPr/>
              </a:pPr>
              <a:t>21</a:t>
            </a:fld>
            <a:endParaRPr lang="de-DE" altLang="en-US"/>
          </a:p>
        </p:txBody>
      </p:sp>
      <p:pic>
        <p:nvPicPr>
          <p:cNvPr id="7" name="Grafik 6"/>
          <p:cNvPicPr>
            <a:picLocks noChangeAspect="1"/>
          </p:cNvPicPr>
          <p:nvPr/>
        </p:nvPicPr>
        <p:blipFill>
          <a:blip r:embed="rId2"/>
          <a:stretch>
            <a:fillRect/>
          </a:stretch>
        </p:blipFill>
        <p:spPr>
          <a:xfrm>
            <a:off x="756471" y="1484784"/>
            <a:ext cx="3239466" cy="4889644"/>
          </a:xfrm>
          <a:prstGeom prst="rect">
            <a:avLst/>
          </a:prstGeom>
        </p:spPr>
      </p:pic>
      <p:pic>
        <p:nvPicPr>
          <p:cNvPr id="8" name="Grafik 7"/>
          <p:cNvPicPr>
            <a:picLocks noChangeAspect="1"/>
          </p:cNvPicPr>
          <p:nvPr/>
        </p:nvPicPr>
        <p:blipFill>
          <a:blip r:embed="rId3"/>
          <a:stretch>
            <a:fillRect/>
          </a:stretch>
        </p:blipFill>
        <p:spPr>
          <a:xfrm>
            <a:off x="4572000" y="1473139"/>
            <a:ext cx="3312368" cy="4912934"/>
          </a:xfrm>
          <a:prstGeom prst="rect">
            <a:avLst/>
          </a:prstGeom>
        </p:spPr>
      </p:pic>
    </p:spTree>
    <p:extLst>
      <p:ext uri="{BB962C8B-B14F-4D97-AF65-F5344CB8AC3E}">
        <p14:creationId xmlns:p14="http://schemas.microsoft.com/office/powerpoint/2010/main" val="28408090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Case </a:t>
            </a:r>
            <a:r>
              <a:rPr lang="de-DE" dirty="0" err="1"/>
              <a:t>study</a:t>
            </a:r>
            <a:r>
              <a:rPr lang="de-DE" dirty="0"/>
              <a:t> </a:t>
            </a:r>
            <a:r>
              <a:rPr lang="de-DE" dirty="0" smtClean="0"/>
              <a:t>2: </a:t>
            </a:r>
            <a:r>
              <a:rPr lang="de-DE" dirty="0"/>
              <a:t>CINDI </a:t>
            </a:r>
            <a:r>
              <a:rPr lang="de-DE" dirty="0" err="1"/>
              <a:t>survey</a:t>
            </a:r>
            <a:endParaRPr lang="de-DE" dirty="0"/>
          </a:p>
        </p:txBody>
      </p:sp>
      <p:pic>
        <p:nvPicPr>
          <p:cNvPr id="8" name="Inhaltsplatzhalter 7"/>
          <p:cNvPicPr>
            <a:picLocks noGrp="1" noChangeAspect="1"/>
          </p:cNvPicPr>
          <p:nvPr>
            <p:ph idx="1"/>
          </p:nvPr>
        </p:nvPicPr>
        <p:blipFill>
          <a:blip r:embed="rId2"/>
          <a:stretch>
            <a:fillRect/>
          </a:stretch>
        </p:blipFill>
        <p:spPr>
          <a:xfrm>
            <a:off x="2840748" y="1556792"/>
            <a:ext cx="3462504" cy="4757738"/>
          </a:xfrm>
          <a:prstGeom prst="rect">
            <a:avLst/>
          </a:prstGeom>
        </p:spPr>
      </p:pic>
      <p:sp>
        <p:nvSpPr>
          <p:cNvPr id="4" name="Datumsplatzhalter 3"/>
          <p:cNvSpPr>
            <a:spLocks noGrp="1"/>
          </p:cNvSpPr>
          <p:nvPr>
            <p:ph type="dt" sz="half" idx="10"/>
          </p:nvPr>
        </p:nvSpPr>
        <p:spPr/>
        <p:txBody>
          <a:bodyPr/>
          <a:lstStyle/>
          <a:p>
            <a:pPr>
              <a:defRPr/>
            </a:pPr>
            <a:fld id="{EAA2D832-3B48-4D01-95C0-6A0774A61C3F}" type="datetime1">
              <a:rPr lang="de-AT" smtClean="0"/>
              <a:pPr>
                <a:defRPr/>
              </a:pPr>
              <a:t>17.05.2021</a:t>
            </a:fld>
            <a:endParaRPr lang="de-DE" altLang="en-US"/>
          </a:p>
        </p:txBody>
      </p:sp>
      <p:sp>
        <p:nvSpPr>
          <p:cNvPr id="5" name="Fußzeilenplatzhalter 4"/>
          <p:cNvSpPr>
            <a:spLocks noGrp="1"/>
          </p:cNvSpPr>
          <p:nvPr>
            <p:ph type="ftr" sz="quarter" idx="11"/>
          </p:nvPr>
        </p:nvSpPr>
        <p:spPr/>
        <p:txBody>
          <a:bodyPr/>
          <a:lstStyle/>
          <a:p>
            <a:pPr>
              <a:defRPr/>
            </a:pPr>
            <a:r>
              <a:rPr lang="de-DE" altLang="en-US" smtClean="0"/>
              <a:t>hanno.ulmer@i-med.ac.at</a:t>
            </a:r>
            <a:endParaRPr lang="de-DE" altLang="en-US"/>
          </a:p>
        </p:txBody>
      </p:sp>
      <p:sp>
        <p:nvSpPr>
          <p:cNvPr id="6" name="Foliennummernplatzhalter 5"/>
          <p:cNvSpPr>
            <a:spLocks noGrp="1"/>
          </p:cNvSpPr>
          <p:nvPr>
            <p:ph type="sldNum" sz="quarter" idx="12"/>
          </p:nvPr>
        </p:nvSpPr>
        <p:spPr/>
        <p:txBody>
          <a:bodyPr/>
          <a:lstStyle/>
          <a:p>
            <a:pPr>
              <a:defRPr/>
            </a:pPr>
            <a:r>
              <a:rPr lang="de-DE" altLang="en-US" smtClean="0"/>
              <a:t>Seite </a:t>
            </a:r>
            <a:fld id="{095E49F2-D774-4A9B-A1AC-DCD01D25A488}" type="slidenum">
              <a:rPr lang="de-DE" altLang="en-US" smtClean="0"/>
              <a:pPr>
                <a:defRPr/>
              </a:pPr>
              <a:t>22</a:t>
            </a:fld>
            <a:endParaRPr lang="de-DE" altLang="en-US"/>
          </a:p>
        </p:txBody>
      </p:sp>
    </p:spTree>
    <p:extLst>
      <p:ext uri="{BB962C8B-B14F-4D97-AF65-F5344CB8AC3E}">
        <p14:creationId xmlns:p14="http://schemas.microsoft.com/office/powerpoint/2010/main" val="36866711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Case </a:t>
            </a:r>
            <a:r>
              <a:rPr lang="de-DE" dirty="0" smtClean="0"/>
              <a:t>Study </a:t>
            </a:r>
            <a:r>
              <a:rPr lang="de-DE" dirty="0"/>
              <a:t>2: CINDI </a:t>
            </a:r>
            <a:r>
              <a:rPr lang="de-DE" dirty="0" err="1"/>
              <a:t>survey</a:t>
            </a:r>
            <a:endParaRPr lang="de-DE" dirty="0"/>
          </a:p>
        </p:txBody>
      </p:sp>
      <p:sp>
        <p:nvSpPr>
          <p:cNvPr id="3" name="Inhaltsplatzhalter 2"/>
          <p:cNvSpPr>
            <a:spLocks noGrp="1"/>
          </p:cNvSpPr>
          <p:nvPr>
            <p:ph idx="1"/>
          </p:nvPr>
        </p:nvSpPr>
        <p:spPr/>
        <p:txBody>
          <a:bodyPr/>
          <a:lstStyle/>
          <a:p>
            <a:r>
              <a:rPr lang="de-DE" dirty="0" smtClean="0"/>
              <a:t>Fragebogen in SPSS codieren (Variablennamen, Labels, etc.)</a:t>
            </a:r>
          </a:p>
          <a:p>
            <a:r>
              <a:rPr lang="de-DE" dirty="0" smtClean="0"/>
              <a:t>Dateneingabe</a:t>
            </a:r>
          </a:p>
          <a:p>
            <a:r>
              <a:rPr lang="de-DE" dirty="0" smtClean="0"/>
              <a:t>Plausibilitätskontrollen</a:t>
            </a:r>
          </a:p>
          <a:p>
            <a:r>
              <a:rPr lang="de-DE" dirty="0" smtClean="0"/>
              <a:t>Deskriptive Auswertungen</a:t>
            </a:r>
          </a:p>
          <a:p>
            <a:r>
              <a:rPr lang="de-DE" dirty="0" smtClean="0"/>
              <a:t>Mehrfachantworten</a:t>
            </a:r>
            <a:endParaRPr lang="de-DE" dirty="0" smtClean="0"/>
          </a:p>
          <a:p>
            <a:r>
              <a:rPr lang="de-DE" dirty="0" smtClean="0"/>
              <a:t>Kreuztabellen</a:t>
            </a:r>
          </a:p>
          <a:p>
            <a:r>
              <a:rPr lang="de-DE" dirty="0" smtClean="0"/>
              <a:t>Signifikanztests</a:t>
            </a:r>
          </a:p>
          <a:p>
            <a:endParaRPr lang="de-DE" dirty="0" smtClean="0"/>
          </a:p>
          <a:p>
            <a:endParaRPr lang="de-DE" dirty="0" smtClean="0"/>
          </a:p>
          <a:p>
            <a:endParaRPr lang="de-DE" dirty="0"/>
          </a:p>
        </p:txBody>
      </p:sp>
      <p:sp>
        <p:nvSpPr>
          <p:cNvPr id="4" name="Datumsplatzhalter 3"/>
          <p:cNvSpPr>
            <a:spLocks noGrp="1"/>
          </p:cNvSpPr>
          <p:nvPr>
            <p:ph type="dt" sz="half" idx="10"/>
          </p:nvPr>
        </p:nvSpPr>
        <p:spPr/>
        <p:txBody>
          <a:bodyPr/>
          <a:lstStyle/>
          <a:p>
            <a:pPr>
              <a:defRPr/>
            </a:pPr>
            <a:fld id="{EAA2D832-3B48-4D01-95C0-6A0774A61C3F}" type="datetime1">
              <a:rPr lang="de-AT" smtClean="0"/>
              <a:pPr>
                <a:defRPr/>
              </a:pPr>
              <a:t>17.05.2021</a:t>
            </a:fld>
            <a:endParaRPr lang="de-DE" altLang="en-US"/>
          </a:p>
        </p:txBody>
      </p:sp>
      <p:sp>
        <p:nvSpPr>
          <p:cNvPr id="5" name="Fußzeilenplatzhalter 4"/>
          <p:cNvSpPr>
            <a:spLocks noGrp="1"/>
          </p:cNvSpPr>
          <p:nvPr>
            <p:ph type="ftr" sz="quarter" idx="11"/>
          </p:nvPr>
        </p:nvSpPr>
        <p:spPr/>
        <p:txBody>
          <a:bodyPr/>
          <a:lstStyle/>
          <a:p>
            <a:pPr>
              <a:defRPr/>
            </a:pPr>
            <a:r>
              <a:rPr lang="de-DE" altLang="en-US" smtClean="0"/>
              <a:t>hanno.ulmer@i-med.ac.at</a:t>
            </a:r>
            <a:endParaRPr lang="de-DE" altLang="en-US"/>
          </a:p>
        </p:txBody>
      </p:sp>
      <p:sp>
        <p:nvSpPr>
          <p:cNvPr id="6" name="Foliennummernplatzhalter 5"/>
          <p:cNvSpPr>
            <a:spLocks noGrp="1"/>
          </p:cNvSpPr>
          <p:nvPr>
            <p:ph type="sldNum" sz="quarter" idx="12"/>
          </p:nvPr>
        </p:nvSpPr>
        <p:spPr/>
        <p:txBody>
          <a:bodyPr/>
          <a:lstStyle/>
          <a:p>
            <a:pPr>
              <a:defRPr/>
            </a:pPr>
            <a:r>
              <a:rPr lang="de-DE" altLang="en-US" smtClean="0"/>
              <a:t>Seite </a:t>
            </a:r>
            <a:fld id="{095E49F2-D774-4A9B-A1AC-DCD01D25A488}" type="slidenum">
              <a:rPr lang="de-DE" altLang="en-US" smtClean="0"/>
              <a:pPr>
                <a:defRPr/>
              </a:pPr>
              <a:t>23</a:t>
            </a:fld>
            <a:endParaRPr lang="de-DE" altLang="en-US"/>
          </a:p>
        </p:txBody>
      </p:sp>
    </p:spTree>
    <p:extLst>
      <p:ext uri="{BB962C8B-B14F-4D97-AF65-F5344CB8AC3E}">
        <p14:creationId xmlns:p14="http://schemas.microsoft.com/office/powerpoint/2010/main" val="38898803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AT" dirty="0"/>
              <a:t>Fragebogen</a:t>
            </a:r>
            <a:endParaRPr lang="de-DE" dirty="0"/>
          </a:p>
        </p:txBody>
      </p:sp>
      <p:sp>
        <p:nvSpPr>
          <p:cNvPr id="3" name="Inhaltsplatzhalter 2"/>
          <p:cNvSpPr>
            <a:spLocks noGrp="1"/>
          </p:cNvSpPr>
          <p:nvPr>
            <p:ph idx="1"/>
          </p:nvPr>
        </p:nvSpPr>
        <p:spPr/>
        <p:txBody>
          <a:bodyPr>
            <a:normAutofit lnSpcReduction="10000"/>
          </a:bodyPr>
          <a:lstStyle/>
          <a:p>
            <a:pPr>
              <a:buNone/>
            </a:pPr>
            <a:r>
              <a:rPr lang="de-AT" dirty="0" smtClean="0"/>
              <a:t>sind wesentlicher Bestandteil von Studien:</a:t>
            </a:r>
          </a:p>
          <a:p>
            <a:r>
              <a:rPr lang="de-AT" dirty="0" smtClean="0"/>
              <a:t>in Meinungsumfragen, mit unterschiedlichen Zielgruppen (Kunden, </a:t>
            </a:r>
            <a:r>
              <a:rPr lang="de-AT" dirty="0" err="1" smtClean="0"/>
              <a:t>PatientInnen</a:t>
            </a:r>
            <a:r>
              <a:rPr lang="de-AT" dirty="0" smtClean="0"/>
              <a:t>, </a:t>
            </a:r>
            <a:r>
              <a:rPr lang="de-AT" dirty="0" err="1" smtClean="0"/>
              <a:t>ExpertInnen</a:t>
            </a:r>
            <a:r>
              <a:rPr lang="de-AT" dirty="0" smtClean="0"/>
              <a:t> etc.)</a:t>
            </a:r>
            <a:endParaRPr lang="de-AT" dirty="0" smtClean="0"/>
          </a:p>
          <a:p>
            <a:r>
              <a:rPr lang="de-AT" dirty="0" smtClean="0"/>
              <a:t>in Surveys wie z.B. Gesundheitsstudien</a:t>
            </a:r>
          </a:p>
          <a:p>
            <a:r>
              <a:rPr lang="de-AT" dirty="0" smtClean="0"/>
              <a:t>in epidemiologischen Studien wie Fall-</a:t>
            </a:r>
            <a:r>
              <a:rPr lang="de-AT" dirty="0" err="1" smtClean="0"/>
              <a:t>Kontroll</a:t>
            </a:r>
            <a:r>
              <a:rPr lang="de-AT" dirty="0" smtClean="0"/>
              <a:t> oder </a:t>
            </a:r>
            <a:r>
              <a:rPr lang="de-AT" dirty="0" err="1" smtClean="0"/>
              <a:t>Kohortenstudien</a:t>
            </a:r>
            <a:endParaRPr lang="de-AT" dirty="0" smtClean="0"/>
          </a:p>
          <a:p>
            <a:r>
              <a:rPr lang="de-AT" dirty="0" smtClean="0"/>
              <a:t>in klinischen Verlaufs- und Interventionsstudien (RCTs) </a:t>
            </a:r>
          </a:p>
          <a:p>
            <a:r>
              <a:rPr lang="de-AT" dirty="0" smtClean="0"/>
              <a:t>in Register und Biobankstudien</a:t>
            </a:r>
            <a:endParaRPr lang="de-AT" dirty="0" smtClean="0"/>
          </a:p>
          <a:p>
            <a:pPr>
              <a:buNone/>
            </a:pPr>
            <a:r>
              <a:rPr lang="de-AT" dirty="0" smtClean="0"/>
              <a:t>     </a:t>
            </a:r>
            <a:endParaRPr lang="de-AT" dirty="0"/>
          </a:p>
          <a:p>
            <a:pPr>
              <a:buNone/>
            </a:pPr>
            <a:r>
              <a:rPr lang="de-AT" dirty="0" smtClean="0"/>
              <a:t>Fragebogen w</a:t>
            </a:r>
            <a:r>
              <a:rPr lang="de-AT" dirty="0" smtClean="0"/>
              <a:t>erden heutzutage meistens über Internet appliziert, klassische Papierform und Telefoninterviews sind selten geworden</a:t>
            </a:r>
            <a:endParaRPr lang="de-DE"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smtClean="0"/>
              <a:t>Links, </a:t>
            </a:r>
            <a:r>
              <a:rPr lang="de-AT" dirty="0" err="1" smtClean="0"/>
              <a:t>survey</a:t>
            </a:r>
            <a:r>
              <a:rPr lang="de-AT" dirty="0" smtClean="0"/>
              <a:t> </a:t>
            </a:r>
            <a:r>
              <a:rPr lang="de-AT" dirty="0" err="1" smtClean="0"/>
              <a:t>tools</a:t>
            </a:r>
            <a:endParaRPr lang="de-DE" dirty="0"/>
          </a:p>
        </p:txBody>
      </p:sp>
      <p:sp>
        <p:nvSpPr>
          <p:cNvPr id="3" name="Inhaltsplatzhalter 2"/>
          <p:cNvSpPr>
            <a:spLocks noGrp="1"/>
          </p:cNvSpPr>
          <p:nvPr>
            <p:ph idx="1"/>
          </p:nvPr>
        </p:nvSpPr>
        <p:spPr/>
        <p:txBody>
          <a:bodyPr>
            <a:normAutofit/>
          </a:bodyPr>
          <a:lstStyle/>
          <a:p>
            <a:r>
              <a:rPr lang="de-DE" sz="1800" dirty="0" smtClean="0"/>
              <a:t>MSIG </a:t>
            </a:r>
            <a:r>
              <a:rPr lang="de-DE" sz="1800" dirty="0" err="1" smtClean="0"/>
              <a:t>services</a:t>
            </a:r>
            <a:r>
              <a:rPr lang="de-DE" sz="1800" dirty="0"/>
              <a:t/>
            </a:r>
            <a:br>
              <a:rPr lang="de-DE" sz="1800" dirty="0"/>
            </a:br>
            <a:r>
              <a:rPr lang="de-DE" sz="1800" dirty="0">
                <a:hlinkClick r:id="rId2"/>
              </a:rPr>
              <a:t>https://redcap.i-med.ac.at</a:t>
            </a:r>
            <a:r>
              <a:rPr lang="de-DE" sz="1800" dirty="0" smtClean="0">
                <a:hlinkClick r:id="rId2"/>
              </a:rPr>
              <a:t>/</a:t>
            </a:r>
            <a:r>
              <a:rPr lang="de-DE" sz="1800" dirty="0"/>
              <a:t> </a:t>
            </a:r>
            <a:br>
              <a:rPr lang="de-DE" sz="1800" dirty="0"/>
            </a:br>
            <a:r>
              <a:rPr lang="de-DE" sz="1800" dirty="0">
                <a:hlinkClick r:id="rId3"/>
              </a:rPr>
              <a:t>https://sosci.i-med.ac.at/admin</a:t>
            </a:r>
            <a:r>
              <a:rPr lang="de-DE" sz="1800" dirty="0" smtClean="0">
                <a:hlinkClick r:id="rId3"/>
              </a:rPr>
              <a:t>/</a:t>
            </a:r>
            <a:r>
              <a:rPr lang="de-DE" sz="1800" dirty="0"/>
              <a:t> </a:t>
            </a:r>
            <a:br>
              <a:rPr lang="de-DE" sz="1800" dirty="0"/>
            </a:br>
            <a:r>
              <a:rPr lang="de-DE" sz="1800" dirty="0">
                <a:hlinkClick r:id="rId4"/>
              </a:rPr>
              <a:t>https://</a:t>
            </a:r>
            <a:r>
              <a:rPr lang="de-DE" sz="1800" dirty="0" smtClean="0">
                <a:hlinkClick r:id="rId4"/>
              </a:rPr>
              <a:t>grafstat.i-med.ac.at/grafstat20/index.htm</a:t>
            </a:r>
            <a:r>
              <a:rPr lang="de-DE" sz="1800" dirty="0" smtClean="0"/>
              <a:t> </a:t>
            </a:r>
          </a:p>
          <a:p>
            <a:r>
              <a:rPr lang="de-DE" sz="1800" dirty="0" err="1" smtClean="0"/>
              <a:t>eCRF</a:t>
            </a:r>
            <a:r>
              <a:rPr lang="de-DE" sz="1800" dirty="0"/>
              <a:t> MUI</a:t>
            </a:r>
            <a:br>
              <a:rPr lang="de-DE" sz="1800" dirty="0"/>
            </a:br>
            <a:r>
              <a:rPr lang="de-DE" sz="1800" dirty="0">
                <a:hlinkClick r:id="rId5"/>
              </a:rPr>
              <a:t>https://www.askimed.com</a:t>
            </a:r>
            <a:r>
              <a:rPr lang="de-DE" sz="1800" dirty="0" smtClean="0">
                <a:hlinkClick r:id="rId5"/>
              </a:rPr>
              <a:t>/</a:t>
            </a:r>
            <a:r>
              <a:rPr lang="de-DE" sz="1800" dirty="0" smtClean="0"/>
              <a:t> </a:t>
            </a:r>
          </a:p>
          <a:p>
            <a:r>
              <a:rPr lang="de-DE" sz="1800" dirty="0" smtClean="0"/>
              <a:t>Google Forms</a:t>
            </a:r>
            <a:r>
              <a:rPr lang="de-DE" sz="1800" dirty="0"/>
              <a:t/>
            </a:r>
            <a:br>
              <a:rPr lang="de-DE" sz="1800" dirty="0"/>
            </a:br>
            <a:r>
              <a:rPr lang="de-DE" sz="1800" dirty="0">
                <a:hlinkClick r:id="rId6"/>
              </a:rPr>
              <a:t>https://www.google.com/forms/about</a:t>
            </a:r>
            <a:r>
              <a:rPr lang="de-DE" sz="1800" dirty="0" smtClean="0">
                <a:hlinkClick r:id="rId6"/>
              </a:rPr>
              <a:t>/</a:t>
            </a:r>
            <a:r>
              <a:rPr lang="de-DE" sz="1800" dirty="0" smtClean="0"/>
              <a:t> </a:t>
            </a:r>
          </a:p>
          <a:p>
            <a:r>
              <a:rPr lang="de-DE" sz="1800" dirty="0" err="1" smtClean="0"/>
              <a:t>LimeSurvey</a:t>
            </a:r>
            <a:r>
              <a:rPr lang="de-DE" sz="1800" dirty="0"/>
              <a:t/>
            </a:r>
            <a:br>
              <a:rPr lang="de-DE" sz="1800" dirty="0"/>
            </a:br>
            <a:r>
              <a:rPr lang="de-DE" sz="1800" dirty="0">
                <a:hlinkClick r:id="rId7"/>
              </a:rPr>
              <a:t>https://www.limesurvey.org</a:t>
            </a:r>
            <a:r>
              <a:rPr lang="de-DE" sz="1800" dirty="0" smtClean="0">
                <a:hlinkClick r:id="rId7"/>
              </a:rPr>
              <a:t>/</a:t>
            </a:r>
            <a:r>
              <a:rPr lang="de-DE" sz="1800" dirty="0" smtClean="0"/>
              <a:t> </a:t>
            </a:r>
          </a:p>
          <a:p>
            <a:r>
              <a:rPr lang="de-DE" sz="1800" dirty="0" err="1" smtClean="0"/>
              <a:t>MedUni</a:t>
            </a:r>
            <a:r>
              <a:rPr lang="de-DE" sz="1800" dirty="0" smtClean="0"/>
              <a:t> </a:t>
            </a:r>
            <a:r>
              <a:rPr lang="de-DE" sz="1800" dirty="0"/>
              <a:t>Graz und Wien</a:t>
            </a:r>
            <a:br>
              <a:rPr lang="de-DE" sz="1800" dirty="0"/>
            </a:br>
            <a:r>
              <a:rPr lang="de-DE" sz="1800" dirty="0">
                <a:hlinkClick r:id="rId8"/>
              </a:rPr>
              <a:t>https://clincase.com</a:t>
            </a:r>
            <a:r>
              <a:rPr lang="de-DE" sz="1800" dirty="0" smtClean="0">
                <a:hlinkClick r:id="rId8"/>
              </a:rPr>
              <a:t>/</a:t>
            </a:r>
            <a:r>
              <a:rPr lang="de-DE" sz="1800" dirty="0" smtClean="0"/>
              <a:t> </a:t>
            </a:r>
          </a:p>
          <a:p>
            <a:endParaRPr lang="de-DE" sz="1800" dirty="0"/>
          </a:p>
          <a:p>
            <a:endParaRPr lang="de-DE" sz="1800" dirty="0" smtClean="0"/>
          </a:p>
          <a:p>
            <a:endParaRPr lang="de-DE" sz="1800" dirty="0" smtClean="0"/>
          </a:p>
          <a:p>
            <a:endParaRPr lang="de-DE" sz="1800" dirty="0"/>
          </a:p>
          <a:p>
            <a:endParaRPr lang="de-DE" sz="1800" dirty="0" smtClean="0"/>
          </a:p>
        </p:txBody>
      </p:sp>
    </p:spTree>
    <p:extLst>
      <p:ext uri="{BB962C8B-B14F-4D97-AF65-F5344CB8AC3E}">
        <p14:creationId xmlns:p14="http://schemas.microsoft.com/office/powerpoint/2010/main" val="17750806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AT" dirty="0"/>
              <a:t>Interview</a:t>
            </a:r>
            <a:endParaRPr lang="de-DE" dirty="0"/>
          </a:p>
        </p:txBody>
      </p:sp>
      <p:sp>
        <p:nvSpPr>
          <p:cNvPr id="3" name="Inhaltsplatzhalter 2"/>
          <p:cNvSpPr>
            <a:spLocks noGrp="1"/>
          </p:cNvSpPr>
          <p:nvPr>
            <p:ph idx="1"/>
          </p:nvPr>
        </p:nvSpPr>
        <p:spPr/>
        <p:txBody>
          <a:bodyPr>
            <a:normAutofit fontScale="77500" lnSpcReduction="20000"/>
          </a:bodyPr>
          <a:lstStyle/>
          <a:p>
            <a:pPr>
              <a:buNone/>
            </a:pPr>
            <a:r>
              <a:rPr lang="de-AT" dirty="0" smtClean="0"/>
              <a:t>Basiert auf einem ausgearbeitetem Fragebogen.  </a:t>
            </a:r>
            <a:r>
              <a:rPr lang="de-AT" dirty="0" smtClean="0"/>
              <a:t>Fragen, </a:t>
            </a:r>
          </a:p>
          <a:p>
            <a:pPr>
              <a:buNone/>
            </a:pPr>
            <a:r>
              <a:rPr lang="de-AT" dirty="0" smtClean="0"/>
              <a:t>Antworten und erläuternder Text sollten so vorgelesen werden, wie</a:t>
            </a:r>
          </a:p>
          <a:p>
            <a:pPr>
              <a:buNone/>
            </a:pPr>
            <a:r>
              <a:rPr lang="de-AT" dirty="0" smtClean="0"/>
              <a:t>sie auf dem Papier stehen.</a:t>
            </a:r>
          </a:p>
          <a:p>
            <a:pPr>
              <a:buNone/>
            </a:pPr>
            <a:endParaRPr lang="de-AT" dirty="0" smtClean="0"/>
          </a:p>
          <a:p>
            <a:pPr>
              <a:buNone/>
            </a:pPr>
            <a:r>
              <a:rPr lang="de-AT" u="sng" dirty="0" smtClean="0"/>
              <a:t>Vorteile:</a:t>
            </a:r>
          </a:p>
          <a:p>
            <a:r>
              <a:rPr lang="de-AT" dirty="0" smtClean="0"/>
              <a:t>Hohe Antwortrate</a:t>
            </a:r>
          </a:p>
          <a:p>
            <a:r>
              <a:rPr lang="de-AT" dirty="0" smtClean="0"/>
              <a:t>Hohe Komplexität möglich</a:t>
            </a:r>
          </a:p>
          <a:p>
            <a:r>
              <a:rPr lang="de-AT" dirty="0" smtClean="0"/>
              <a:t>Selektive Nichtbeantwortung einzelner Fragen gering</a:t>
            </a:r>
          </a:p>
          <a:p>
            <a:r>
              <a:rPr lang="de-AT" dirty="0" smtClean="0"/>
              <a:t>Lange Interviewdauer möglich</a:t>
            </a:r>
          </a:p>
          <a:p>
            <a:endParaRPr lang="de-AT" dirty="0" smtClean="0"/>
          </a:p>
          <a:p>
            <a:pPr>
              <a:buNone/>
            </a:pPr>
            <a:r>
              <a:rPr lang="de-AT" u="sng" dirty="0" smtClean="0"/>
              <a:t>Nachteile:</a:t>
            </a:r>
          </a:p>
          <a:p>
            <a:r>
              <a:rPr lang="de-AT" dirty="0" smtClean="0"/>
              <a:t>Teuer</a:t>
            </a:r>
          </a:p>
          <a:p>
            <a:r>
              <a:rPr lang="de-AT" i="1" dirty="0" err="1" smtClean="0"/>
              <a:t>Social</a:t>
            </a:r>
            <a:r>
              <a:rPr lang="de-AT" i="1" dirty="0" smtClean="0"/>
              <a:t> </a:t>
            </a:r>
            <a:r>
              <a:rPr lang="de-AT" i="1" dirty="0" err="1" smtClean="0"/>
              <a:t>Desirability</a:t>
            </a:r>
            <a:r>
              <a:rPr lang="de-AT" i="1" dirty="0" smtClean="0"/>
              <a:t> Bias </a:t>
            </a:r>
            <a:r>
              <a:rPr lang="de-AT" dirty="0" smtClean="0"/>
              <a:t>groß</a:t>
            </a:r>
          </a:p>
          <a:p>
            <a:r>
              <a:rPr lang="de-AT" dirty="0" smtClean="0"/>
              <a:t>Einfluss durch den Interviewer</a:t>
            </a:r>
          </a:p>
          <a:p>
            <a:r>
              <a:rPr lang="de-AT" dirty="0" smtClean="0"/>
              <a:t>Mangel an kompetenten </a:t>
            </a:r>
            <a:r>
              <a:rPr lang="de-AT" dirty="0" smtClean="0"/>
              <a:t>Interviewern</a:t>
            </a:r>
          </a:p>
          <a:p>
            <a:r>
              <a:rPr lang="de-AT" dirty="0" err="1" smtClean="0"/>
              <a:t>Interviewerschulung</a:t>
            </a:r>
            <a:r>
              <a:rPr lang="de-AT" dirty="0" smtClean="0"/>
              <a:t> ist erforderlich</a:t>
            </a:r>
            <a:endParaRPr lang="de-AT" dirty="0" smtClean="0"/>
          </a:p>
          <a:p>
            <a:endParaRPr lang="de-DE" dirty="0"/>
          </a:p>
        </p:txBody>
      </p:sp>
      <p:pic>
        <p:nvPicPr>
          <p:cNvPr id="4" name="Grafik 3" descr="interview.bmp"/>
          <p:cNvPicPr>
            <a:picLocks noChangeAspect="1"/>
          </p:cNvPicPr>
          <p:nvPr/>
        </p:nvPicPr>
        <p:blipFill>
          <a:blip r:embed="rId2" cstate="print"/>
          <a:stretch>
            <a:fillRect/>
          </a:stretch>
        </p:blipFill>
        <p:spPr>
          <a:xfrm>
            <a:off x="5940152" y="4077072"/>
            <a:ext cx="2304256" cy="2247710"/>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AT" dirty="0" smtClean="0"/>
              <a:t>Telefon (</a:t>
            </a:r>
            <a:r>
              <a:rPr lang="de-AT" dirty="0" err="1" smtClean="0"/>
              <a:t>chat</a:t>
            </a:r>
            <a:r>
              <a:rPr lang="de-AT" dirty="0" smtClean="0"/>
              <a:t>) Interview</a:t>
            </a:r>
            <a:endParaRPr lang="de-DE" dirty="0"/>
          </a:p>
        </p:txBody>
      </p:sp>
      <p:sp>
        <p:nvSpPr>
          <p:cNvPr id="3" name="Inhaltsplatzhalter 2"/>
          <p:cNvSpPr>
            <a:spLocks noGrp="1"/>
          </p:cNvSpPr>
          <p:nvPr>
            <p:ph idx="1"/>
          </p:nvPr>
        </p:nvSpPr>
        <p:spPr/>
        <p:txBody>
          <a:bodyPr>
            <a:normAutofit fontScale="92500" lnSpcReduction="20000"/>
          </a:bodyPr>
          <a:lstStyle/>
          <a:p>
            <a:pPr>
              <a:buNone/>
            </a:pPr>
            <a:r>
              <a:rPr lang="de-AT" i="1" dirty="0" smtClean="0"/>
              <a:t>Mischform, angesiedelt zwischen Fragebogenerhebung und </a:t>
            </a:r>
            <a:endParaRPr lang="de-AT" i="1" dirty="0" smtClean="0"/>
          </a:p>
          <a:p>
            <a:pPr>
              <a:buNone/>
            </a:pPr>
            <a:r>
              <a:rPr lang="de-AT" i="1" dirty="0" smtClean="0"/>
              <a:t>persönlichem Intervie</a:t>
            </a:r>
            <a:r>
              <a:rPr lang="de-AT" dirty="0" smtClean="0"/>
              <a:t>w</a:t>
            </a:r>
          </a:p>
          <a:p>
            <a:pPr>
              <a:buNone/>
            </a:pPr>
            <a:endParaRPr lang="de-AT" dirty="0" smtClean="0"/>
          </a:p>
          <a:p>
            <a:pPr>
              <a:buNone/>
            </a:pPr>
            <a:r>
              <a:rPr lang="de-AT" u="sng" dirty="0" smtClean="0"/>
              <a:t>Vorteile</a:t>
            </a:r>
            <a:r>
              <a:rPr lang="de-AT" dirty="0" smtClean="0"/>
              <a:t>:</a:t>
            </a:r>
          </a:p>
          <a:p>
            <a:r>
              <a:rPr lang="de-AT" dirty="0" smtClean="0"/>
              <a:t>Geringe Kosten</a:t>
            </a:r>
          </a:p>
          <a:p>
            <a:r>
              <a:rPr lang="de-AT" i="1" dirty="0" err="1" smtClean="0"/>
              <a:t>Social</a:t>
            </a:r>
            <a:r>
              <a:rPr lang="de-AT" i="1" dirty="0" smtClean="0"/>
              <a:t> </a:t>
            </a:r>
            <a:r>
              <a:rPr lang="de-AT" i="1" dirty="0" err="1" smtClean="0"/>
              <a:t>Desirability</a:t>
            </a:r>
            <a:r>
              <a:rPr lang="de-AT" i="1" dirty="0" smtClean="0"/>
              <a:t> Bias </a:t>
            </a:r>
            <a:r>
              <a:rPr lang="de-AT" dirty="0" smtClean="0"/>
              <a:t>geringer</a:t>
            </a:r>
          </a:p>
          <a:p>
            <a:r>
              <a:rPr lang="de-AT" dirty="0" smtClean="0"/>
              <a:t>Keine Beeinflussung durch Außenstehende</a:t>
            </a:r>
          </a:p>
          <a:p>
            <a:r>
              <a:rPr lang="de-AT" dirty="0" smtClean="0"/>
              <a:t>Selektive Nichtbeantwortung einzelner Fragen gering</a:t>
            </a:r>
          </a:p>
          <a:p>
            <a:pPr>
              <a:buNone/>
            </a:pPr>
            <a:endParaRPr lang="de-AT" dirty="0" smtClean="0"/>
          </a:p>
          <a:p>
            <a:pPr>
              <a:buNone/>
            </a:pPr>
            <a:r>
              <a:rPr lang="de-AT" u="sng" dirty="0" smtClean="0"/>
              <a:t>Nachteile</a:t>
            </a:r>
            <a:r>
              <a:rPr lang="de-AT" dirty="0" smtClean="0"/>
              <a:t>:</a:t>
            </a:r>
          </a:p>
          <a:p>
            <a:r>
              <a:rPr lang="de-AT" dirty="0" smtClean="0"/>
              <a:t>Komplexität geringer als bei persönlichem Interview</a:t>
            </a:r>
          </a:p>
          <a:p>
            <a:r>
              <a:rPr lang="de-AT" dirty="0" smtClean="0"/>
              <a:t>„Offene“ Fragen können seltener gestellt werden</a:t>
            </a:r>
          </a:p>
          <a:p>
            <a:r>
              <a:rPr lang="de-AT" dirty="0" smtClean="0"/>
              <a:t>Ablehnung einfacher wie bei persönlichen Interview</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AT" dirty="0" smtClean="0"/>
              <a:t>Fragebogen = Messgerät </a:t>
            </a:r>
            <a:endParaRPr lang="de-DE" dirty="0"/>
          </a:p>
        </p:txBody>
      </p:sp>
      <p:sp>
        <p:nvSpPr>
          <p:cNvPr id="3" name="Inhaltsplatzhalter 2"/>
          <p:cNvSpPr>
            <a:spLocks noGrp="1"/>
          </p:cNvSpPr>
          <p:nvPr>
            <p:ph idx="1"/>
          </p:nvPr>
        </p:nvSpPr>
        <p:spPr/>
        <p:txBody>
          <a:bodyPr>
            <a:normAutofit/>
          </a:bodyPr>
          <a:lstStyle/>
          <a:p>
            <a:pPr>
              <a:buNone/>
            </a:pPr>
            <a:r>
              <a:rPr lang="de-AT" dirty="0" smtClean="0"/>
              <a:t>Prinzipiell beliebig gestaltbar, allerdings sind </a:t>
            </a:r>
          </a:p>
          <a:p>
            <a:pPr>
              <a:buNone/>
            </a:pPr>
            <a:r>
              <a:rPr lang="de-AT" dirty="0" smtClean="0"/>
              <a:t>gewisse formale und inhaltliche Regeln hilfreich</a:t>
            </a:r>
            <a:endParaRPr lang="de-AT" dirty="0"/>
          </a:p>
          <a:p>
            <a:endParaRPr lang="de-AT" dirty="0" smtClean="0"/>
          </a:p>
          <a:p>
            <a:pPr>
              <a:buNone/>
            </a:pPr>
            <a:r>
              <a:rPr lang="de-AT" dirty="0" smtClean="0"/>
              <a:t>Fragebogen=Messgerät</a:t>
            </a:r>
            <a:endParaRPr lang="de-AT" dirty="0" smtClean="0"/>
          </a:p>
          <a:p>
            <a:pPr>
              <a:buNone/>
            </a:pPr>
            <a:r>
              <a:rPr lang="de-AT" dirty="0" smtClean="0"/>
              <a:t>     1) Jeder sollte alle Fragen verstehen</a:t>
            </a:r>
          </a:p>
          <a:p>
            <a:pPr>
              <a:buNone/>
            </a:pPr>
            <a:r>
              <a:rPr lang="de-AT" dirty="0" smtClean="0"/>
              <a:t>	2) Jeder sollte immer alle Fragen </a:t>
            </a:r>
            <a:r>
              <a:rPr lang="de-AT" dirty="0" smtClean="0"/>
              <a:t>beantworten</a:t>
            </a:r>
          </a:p>
          <a:p>
            <a:pPr>
              <a:buNone/>
            </a:pPr>
            <a:endParaRPr lang="de-AT" dirty="0" smtClean="0"/>
          </a:p>
          <a:p>
            <a:pPr>
              <a:buNone/>
            </a:pPr>
            <a:r>
              <a:rPr lang="de-AT" dirty="0" smtClean="0"/>
              <a:t>Die Erstellung eines Fragebogens ist zeitintensiv und erfordert in der Regel die Zusammenarbeit von verschiedenen </a:t>
            </a:r>
            <a:r>
              <a:rPr lang="de-AT" dirty="0" err="1" smtClean="0"/>
              <a:t>ExpertInnen</a:t>
            </a:r>
            <a:endParaRPr lang="de-AT" dirty="0" smtClean="0"/>
          </a:p>
          <a:p>
            <a:pPr>
              <a:buNone/>
            </a:pPr>
            <a:endParaRPr lang="de-AT" dirty="0"/>
          </a:p>
          <a:p>
            <a:pPr>
              <a:buNone/>
            </a:pPr>
            <a:endParaRPr lang="de-DE" dirty="0"/>
          </a:p>
        </p:txBody>
      </p:sp>
    </p:spTree>
    <p:extLst>
      <p:ext uri="{BB962C8B-B14F-4D97-AF65-F5344CB8AC3E}">
        <p14:creationId xmlns:p14="http://schemas.microsoft.com/office/powerpoint/2010/main" val="31302425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smtClean="0"/>
              <a:t>Inhaltliche Regeln:</a:t>
            </a:r>
            <a:endParaRPr lang="de-DE" dirty="0"/>
          </a:p>
        </p:txBody>
      </p:sp>
      <p:sp>
        <p:nvSpPr>
          <p:cNvPr id="3" name="Inhaltsplatzhalter 2"/>
          <p:cNvSpPr>
            <a:spLocks noGrp="1"/>
          </p:cNvSpPr>
          <p:nvPr>
            <p:ph idx="1"/>
          </p:nvPr>
        </p:nvSpPr>
        <p:spPr/>
        <p:txBody>
          <a:bodyPr>
            <a:normAutofit/>
          </a:bodyPr>
          <a:lstStyle/>
          <a:p>
            <a:r>
              <a:rPr lang="de-AT" dirty="0" smtClean="0"/>
              <a:t>Nicht zu viel vom Befragten annehmen/voraussetzen bzw. verlangen, das verunsichert den Befragten.</a:t>
            </a:r>
          </a:p>
          <a:p>
            <a:r>
              <a:rPr lang="de-AT" dirty="0" smtClean="0"/>
              <a:t>Die Frage muss gut verständlich sein.</a:t>
            </a:r>
          </a:p>
          <a:p>
            <a:r>
              <a:rPr lang="de-AT" dirty="0" smtClean="0"/>
              <a:t>Unklare Fragen- bzw.  Antwortkonzepte („viel“, „wenig“) sollten vermieden werden.</a:t>
            </a:r>
          </a:p>
          <a:p>
            <a:r>
              <a:rPr lang="de-AT" dirty="0" smtClean="0"/>
              <a:t>Wenn möglich, nur „geschlossene“ Fragen verwenden, es ist also nur eine limitierte Anzahl von Antworten möglich und vorgegeben.</a:t>
            </a:r>
          </a:p>
          <a:p>
            <a:r>
              <a:rPr lang="de-AT" dirty="0" smtClean="0"/>
              <a:t>Offene Fragen nur für einfache Konzepte mit sehr vielen Antwortmöglichkeiten, wie z.B. die Frage nach dem Lebensalter.</a:t>
            </a:r>
            <a:endParaRPr lang="de-DE"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smtClean="0"/>
              <a:t>Inhaltliche Regeln:</a:t>
            </a:r>
            <a:endParaRPr lang="de-DE" dirty="0"/>
          </a:p>
        </p:txBody>
      </p:sp>
      <p:sp>
        <p:nvSpPr>
          <p:cNvPr id="3" name="Inhaltsplatzhalter 2"/>
          <p:cNvSpPr>
            <a:spLocks noGrp="1"/>
          </p:cNvSpPr>
          <p:nvPr>
            <p:ph idx="1"/>
          </p:nvPr>
        </p:nvSpPr>
        <p:spPr/>
        <p:txBody>
          <a:bodyPr>
            <a:normAutofit fontScale="85000" lnSpcReduction="10000"/>
          </a:bodyPr>
          <a:lstStyle/>
          <a:p>
            <a:r>
              <a:rPr lang="de-AT" dirty="0"/>
              <a:t>Antwortmöglichkeiten sollten allumfassend sein, das heißt, es sollte fast immer eine Kategorie „anderes“ oder „unbekannt“ geben.</a:t>
            </a:r>
          </a:p>
          <a:p>
            <a:r>
              <a:rPr lang="de-AT" dirty="0" smtClean="0"/>
              <a:t>Jede Frage sollte jeweils nur ein Konzept beinhalten. Das erreicht man am besten, indem man Fragen, die „und“ bzw. „oder“ enthalten, vermeidet.</a:t>
            </a:r>
          </a:p>
          <a:p>
            <a:r>
              <a:rPr lang="de-AT" dirty="0" smtClean="0"/>
              <a:t>„Bedrohliche“ Fragen erfordern ein spezielles Vorgehen.  Als bedrohlich werden zum Beispiel Fragen nach dem Alkoholkonsum,  dem Einkommen oder dem Sexualverhalten empfunden.  Die Frage nach dem Einkommen sollte nicht als offene Frage gestellt werden, sondern in Form von Antwortmöglichkeiten in breiten Kategorien angeboten werden.  Also nicht: „Wie hoch ist ihr monatliches Bruttogehalt?“, sondern „Ist Ihr monatliches Bruttogehalt (1) &lt;750€, (2) 750-1500€, (3) 1500-2250€ … Fragen nach Verhaltensformen, die von der Gesellschaft nicht akzeptiert sind, sollten mit erklärendem Begleittext „geladen“ und so abgeschwächt werden.  Wenn bedrohliche Fragen verwendet werden müssen, empfiehlt es sich, Beispiele in der Literatur zu suchen.</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mplate_MSIG">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itelfolie">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Template_MSIG</Template>
  <TotalTime>0</TotalTime>
  <Words>1840</Words>
  <Application>Microsoft Office PowerPoint</Application>
  <PresentationFormat>Bildschirmpräsentation (4:3)</PresentationFormat>
  <Paragraphs>262</Paragraphs>
  <Slides>23</Slides>
  <Notes>2</Notes>
  <HiddenSlides>0</HiddenSlides>
  <MMClips>0</MMClips>
  <ScaleCrop>false</ScaleCrop>
  <HeadingPairs>
    <vt:vector size="6" baseType="variant">
      <vt:variant>
        <vt:lpstr>Verwendete Schriftarten</vt:lpstr>
      </vt:variant>
      <vt:variant>
        <vt:i4>5</vt:i4>
      </vt:variant>
      <vt:variant>
        <vt:lpstr>Design</vt:lpstr>
      </vt:variant>
      <vt:variant>
        <vt:i4>2</vt:i4>
      </vt:variant>
      <vt:variant>
        <vt:lpstr>Folientitel</vt:lpstr>
      </vt:variant>
      <vt:variant>
        <vt:i4>23</vt:i4>
      </vt:variant>
    </vt:vector>
  </HeadingPairs>
  <TitlesOfParts>
    <vt:vector size="30" baseType="lpstr">
      <vt:lpstr>Arial</vt:lpstr>
      <vt:lpstr>Calibri</vt:lpstr>
      <vt:lpstr>Courier</vt:lpstr>
      <vt:lpstr>HelveticaNeueLT Std</vt:lpstr>
      <vt:lpstr>Times New Roman</vt:lpstr>
      <vt:lpstr>Template_MSIG</vt:lpstr>
      <vt:lpstr>Titelfolie</vt:lpstr>
      <vt:lpstr>PowerPoint-Präsentation</vt:lpstr>
      <vt:lpstr>Questionnaires, Fragebogen</vt:lpstr>
      <vt:lpstr>Fragebogen</vt:lpstr>
      <vt:lpstr>Links, survey tools</vt:lpstr>
      <vt:lpstr>Interview</vt:lpstr>
      <vt:lpstr>Telefon (chat) Interview</vt:lpstr>
      <vt:lpstr>Fragebogen = Messgerät </vt:lpstr>
      <vt:lpstr>Inhaltliche Regeln:</vt:lpstr>
      <vt:lpstr>Inhaltliche Regeln:</vt:lpstr>
      <vt:lpstr>Formale Regeln:</vt:lpstr>
      <vt:lpstr>Formale Regeln:</vt:lpstr>
      <vt:lpstr>Testung</vt:lpstr>
      <vt:lpstr>Lebensqualität</vt:lpstr>
      <vt:lpstr>Lebensqualität</vt:lpstr>
      <vt:lpstr>Links, questionnaires</vt:lpstr>
      <vt:lpstr>Case Studies</vt:lpstr>
      <vt:lpstr>Case Study 1:  EORTC QLQ-BR23 Fragen</vt:lpstr>
      <vt:lpstr>Case Study 1:  von den Fragen zum Score in SPSS https://www.eortc.org/app/uploads/sites/2/2018/02/SCmanual.pdf</vt:lpstr>
      <vt:lpstr>Case Study 1</vt:lpstr>
      <vt:lpstr>Case Study 2: CINDI survey</vt:lpstr>
      <vt:lpstr>Case study 2: CINDI survey</vt:lpstr>
      <vt:lpstr>Case study 2: CINDI survey</vt:lpstr>
      <vt:lpstr>Case Study 2: CINDI survey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Use of Statistics in Medical Research – A Comparison of The New England Journal of Medicine and Nature Medicine</dc:title>
  <dc:creator>alex</dc:creator>
  <cp:lastModifiedBy>Ulmer Hanno</cp:lastModifiedBy>
  <cp:revision>594</cp:revision>
  <dcterms:created xsi:type="dcterms:W3CDTF">2006-05-13T17:31:32Z</dcterms:created>
  <dcterms:modified xsi:type="dcterms:W3CDTF">2021-05-17T13:11:08Z</dcterms:modified>
</cp:coreProperties>
</file>