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4" r:id="rId3"/>
    <p:sldId id="263" r:id="rId4"/>
    <p:sldId id="265" r:id="rId5"/>
    <p:sldId id="266" r:id="rId6"/>
    <p:sldId id="267" r:id="rId7"/>
  </p:sldIdLst>
  <p:sldSz cx="12192000" cy="6858000"/>
  <p:notesSz cx="10233025" cy="71024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Willeit" initials="PW" lastIdx="2" clrIdx="0">
    <p:extLst>
      <p:ext uri="{19B8F6BF-5375-455C-9EA6-DF929625EA0E}">
        <p15:presenceInfo xmlns:p15="http://schemas.microsoft.com/office/powerpoint/2012/main" userId="Peter Willei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0000FF"/>
    <a:srgbClr val="FF3300"/>
    <a:srgbClr val="008000"/>
    <a:srgbClr val="4D8BA5"/>
    <a:srgbClr val="4E8DA5"/>
    <a:srgbClr val="1D596A"/>
    <a:srgbClr val="1E596B"/>
    <a:srgbClr val="CF1C0E"/>
    <a:srgbClr val="873D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905" autoAdjust="0"/>
  </p:normalViewPr>
  <p:slideViewPr>
    <p:cSldViewPr snapToGrid="0">
      <p:cViewPr varScale="1">
        <p:scale>
          <a:sx n="74" d="100"/>
          <a:sy n="74" d="100"/>
        </p:scale>
        <p:origin x="51" y="45"/>
      </p:cViewPr>
      <p:guideLst/>
    </p:cSldViewPr>
  </p:slideViewPr>
  <p:outlineViewPr>
    <p:cViewPr>
      <p:scale>
        <a:sx n="33" d="100"/>
        <a:sy n="33" d="100"/>
      </p:scale>
      <p:origin x="0" y="-4742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8" d="100"/>
          <a:sy n="108" d="100"/>
        </p:scale>
        <p:origin x="2172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10230657" cy="356357"/>
          </a:xfrm>
          <a:prstGeom prst="rect">
            <a:avLst/>
          </a:prstGeom>
        </p:spPr>
        <p:txBody>
          <a:bodyPr vert="horz" lIns="96076" tIns="48038" rIns="96076" bIns="48038" rtlCol="0"/>
          <a:lstStyle>
            <a:lvl1pPr algn="l">
              <a:defRPr sz="1300"/>
            </a:lvl1pPr>
          </a:lstStyle>
          <a:p>
            <a:r>
              <a:rPr lang="de-DE" dirty="0"/>
              <a:t>Modul 2.31 - Moduleinführung - Prof. Peter Willeit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6746120"/>
            <a:ext cx="4434311" cy="356356"/>
          </a:xfrm>
          <a:prstGeom prst="rect">
            <a:avLst/>
          </a:prstGeom>
        </p:spPr>
        <p:txBody>
          <a:bodyPr vert="horz" lIns="96076" tIns="48038" rIns="96076" bIns="4803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796346" y="6567942"/>
            <a:ext cx="4434311" cy="356356"/>
          </a:xfrm>
          <a:prstGeom prst="rect">
            <a:avLst/>
          </a:prstGeom>
        </p:spPr>
        <p:txBody>
          <a:bodyPr vert="horz" lIns="96076" tIns="48038" rIns="96076" bIns="48038" rtlCol="0" anchor="b"/>
          <a:lstStyle>
            <a:lvl1pPr algn="r">
              <a:defRPr sz="1300"/>
            </a:lvl1pPr>
          </a:lstStyle>
          <a:p>
            <a:fld id="{1B5243EE-640F-44D0-83E5-C94BCC4EF8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462660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434311" cy="356357"/>
          </a:xfrm>
          <a:prstGeom prst="rect">
            <a:avLst/>
          </a:prstGeom>
        </p:spPr>
        <p:txBody>
          <a:bodyPr vert="horz" lIns="96076" tIns="48038" rIns="96076" bIns="48038" rtlCol="0"/>
          <a:lstStyle>
            <a:lvl1pPr algn="l">
              <a:defRPr sz="1300"/>
            </a:lvl1pPr>
          </a:lstStyle>
          <a:p>
            <a:r>
              <a:rPr lang="de-DE"/>
              <a:t>Modul 2.31 - Moduleinführung - Prof. Peter Willeit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796347" y="1"/>
            <a:ext cx="4434311" cy="356357"/>
          </a:xfrm>
          <a:prstGeom prst="rect">
            <a:avLst/>
          </a:prstGeom>
        </p:spPr>
        <p:txBody>
          <a:bodyPr vert="horz" lIns="96076" tIns="48038" rIns="96076" bIns="48038" rtlCol="0"/>
          <a:lstStyle>
            <a:lvl1pPr algn="r">
              <a:defRPr sz="1300"/>
            </a:lvl1pPr>
          </a:lstStyle>
          <a:p>
            <a:fld id="{6B52A60B-430D-45CE-A4B6-8781932B0C56}" type="datetime3">
              <a:rPr lang="de-DE" smtClean="0"/>
              <a:t>11/03/25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9000"/>
            <a:ext cx="4257675" cy="239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076" tIns="48038" rIns="96076" bIns="4803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023303" y="3418067"/>
            <a:ext cx="8186420" cy="2796600"/>
          </a:xfrm>
          <a:prstGeom prst="rect">
            <a:avLst/>
          </a:prstGeom>
        </p:spPr>
        <p:txBody>
          <a:bodyPr vert="horz" lIns="96076" tIns="48038" rIns="96076" bIns="48038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6746120"/>
            <a:ext cx="4434311" cy="356356"/>
          </a:xfrm>
          <a:prstGeom prst="rect">
            <a:avLst/>
          </a:prstGeom>
        </p:spPr>
        <p:txBody>
          <a:bodyPr vert="horz" lIns="96076" tIns="48038" rIns="96076" bIns="4803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796347" y="6746120"/>
            <a:ext cx="4434311" cy="356356"/>
          </a:xfrm>
          <a:prstGeom prst="rect">
            <a:avLst/>
          </a:prstGeom>
        </p:spPr>
        <p:txBody>
          <a:bodyPr vert="horz" lIns="96076" tIns="48038" rIns="96076" bIns="48038" rtlCol="0" anchor="b"/>
          <a:lstStyle>
            <a:lvl1pPr algn="r">
              <a:defRPr sz="1300"/>
            </a:lvl1pPr>
          </a:lstStyle>
          <a:p>
            <a:fld id="{6609E64B-E236-4C93-B42D-7EAC471EF0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857937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54052" y="314325"/>
            <a:ext cx="9615443" cy="10800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>
                <a:solidFill>
                  <a:srgbClr val="1D596A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54052" y="1599589"/>
            <a:ext cx="9615443" cy="1080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000" b="0">
                <a:solidFill>
                  <a:srgbClr val="4E8DA5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12" name="Subtitle 2"/>
          <p:cNvSpPr txBox="1">
            <a:spLocks/>
          </p:cNvSpPr>
          <p:nvPr userDrawn="1"/>
        </p:nvSpPr>
        <p:spPr>
          <a:xfrm>
            <a:off x="554053" y="4794191"/>
            <a:ext cx="11083896" cy="174948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20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Institute </a:t>
            </a:r>
            <a:r>
              <a:rPr lang="de-DE" sz="2000" b="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20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Clinical </a:t>
            </a:r>
            <a:r>
              <a:rPr lang="de-DE" sz="2000" b="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Epidemiology</a:t>
            </a:r>
            <a:r>
              <a:rPr lang="de-DE" sz="20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Public </a:t>
            </a:r>
            <a:r>
              <a:rPr lang="de-DE" sz="2000" b="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</a:t>
            </a:r>
            <a:r>
              <a:rPr lang="de-DE" sz="20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de-DE" sz="2000" b="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baseline="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</a:t>
            </a:r>
            <a:r>
              <a:rPr lang="de-DE" sz="2000" b="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Economics, Medical </a:t>
            </a:r>
            <a:r>
              <a:rPr lang="de-DE" sz="2000" b="0" baseline="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Statistics</a:t>
            </a:r>
            <a:r>
              <a:rPr lang="de-DE" sz="2000" b="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baseline="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de-DE" sz="2000" b="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0" baseline="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Informatics</a:t>
            </a:r>
            <a:r>
              <a:rPr lang="de-DE" sz="2000" b="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EPICENTER Innsbruck</a:t>
            </a:r>
            <a:endParaRPr lang="de-DE" sz="2000" b="0" baseline="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5935" y="314324"/>
            <a:ext cx="1282013" cy="1352105"/>
          </a:xfrm>
          <a:prstGeom prst="rect">
            <a:avLst/>
          </a:prstGeom>
        </p:spPr>
      </p:pic>
      <p:cxnSp>
        <p:nvCxnSpPr>
          <p:cNvPr id="6" name="Gerader Verbinder 5"/>
          <p:cNvCxnSpPr/>
          <p:nvPr userDrawn="1"/>
        </p:nvCxnSpPr>
        <p:spPr>
          <a:xfrm>
            <a:off x="842679" y="1499503"/>
            <a:ext cx="2658042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5666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4052" y="2120425"/>
            <a:ext cx="11083896" cy="198215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ctr">
              <a:defRPr lang="de-DE" sz="3600" b="0" dirty="0">
                <a:solidFill>
                  <a:srgbClr val="1D596A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lvl="0" algn="ctr"/>
            <a:r>
              <a:rPr lang="de-DE" dirty="0"/>
              <a:t>Titelmasterformat durch Klicken bearbeiten</a:t>
            </a:r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919413" y="6359029"/>
            <a:ext cx="6353175" cy="280800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Institute meeting 7 January 2025</a:t>
            </a:r>
            <a:endParaRPr lang="de-DE" dirty="0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581644" y="6356350"/>
            <a:ext cx="2159499" cy="280800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92F03CC-E42E-4C68-974C-495E445FBFBD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57" y="6264684"/>
            <a:ext cx="2245225" cy="46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592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4052" y="2120425"/>
            <a:ext cx="11083896" cy="198215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ctr">
              <a:defRPr lang="de-DE" sz="3600" b="0" dirty="0">
                <a:solidFill>
                  <a:srgbClr val="1D596A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0" lvl="0" algn="ctr"/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025020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0857" y="1230594"/>
            <a:ext cx="11290286" cy="493092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>
          <a:xfrm>
            <a:off x="8238791" y="5879759"/>
            <a:ext cx="3502352" cy="281759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1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919413" y="6359029"/>
            <a:ext cx="6353175" cy="280800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Institute meeting 7 January 2025</a:t>
            </a:r>
            <a:endParaRPr lang="de-DE" dirty="0"/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581644" y="6356350"/>
            <a:ext cx="2159499" cy="280800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92F03CC-E42E-4C68-974C-495E445FBFBD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57" y="6264684"/>
            <a:ext cx="2245225" cy="469491"/>
          </a:xfrm>
          <a:prstGeom prst="rect">
            <a:avLst/>
          </a:prstGeom>
        </p:spPr>
      </p:pic>
      <p:sp>
        <p:nvSpPr>
          <p:cNvPr id="19" name="Titel 12"/>
          <p:cNvSpPr>
            <a:spLocks noGrp="1"/>
          </p:cNvSpPr>
          <p:nvPr>
            <p:ph type="title"/>
          </p:nvPr>
        </p:nvSpPr>
        <p:spPr>
          <a:xfrm>
            <a:off x="450857" y="228600"/>
            <a:ext cx="11290286" cy="873494"/>
          </a:xfrm>
        </p:spPr>
        <p:txBody>
          <a:bodyPr/>
          <a:lstStyle>
            <a:lvl1pPr algn="l">
              <a:defRPr>
                <a:solidFill>
                  <a:srgbClr val="1D596A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91563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2"/>
          <p:cNvSpPr>
            <a:spLocks noGrp="1"/>
          </p:cNvSpPr>
          <p:nvPr>
            <p:ph idx="14"/>
          </p:nvPr>
        </p:nvSpPr>
        <p:spPr>
          <a:xfrm>
            <a:off x="6377143" y="1230594"/>
            <a:ext cx="5364000" cy="493092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0856" y="1230594"/>
            <a:ext cx="5364000" cy="493092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>
          <a:xfrm>
            <a:off x="8238791" y="5879759"/>
            <a:ext cx="3502352" cy="281759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1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919413" y="6359029"/>
            <a:ext cx="6353175" cy="280800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Institute meeting 7 January 2025</a:t>
            </a:r>
            <a:endParaRPr lang="de-DE" dirty="0"/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581644" y="6356350"/>
            <a:ext cx="2159499" cy="2808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92F03CC-E42E-4C68-974C-495E445FBFBD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57" y="6264684"/>
            <a:ext cx="2245225" cy="469491"/>
          </a:xfrm>
          <a:prstGeom prst="rect">
            <a:avLst/>
          </a:prstGeom>
        </p:spPr>
      </p:pic>
      <p:sp>
        <p:nvSpPr>
          <p:cNvPr id="11" name="Titel 12"/>
          <p:cNvSpPr>
            <a:spLocks noGrp="1"/>
          </p:cNvSpPr>
          <p:nvPr>
            <p:ph type="title"/>
          </p:nvPr>
        </p:nvSpPr>
        <p:spPr>
          <a:xfrm>
            <a:off x="450857" y="228600"/>
            <a:ext cx="11290286" cy="873494"/>
          </a:xfrm>
        </p:spPr>
        <p:txBody>
          <a:bodyPr/>
          <a:lstStyle>
            <a:lvl1pPr algn="l">
              <a:defRPr>
                <a:solidFill>
                  <a:srgbClr val="1D596A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723022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2"/>
          <p:cNvSpPr>
            <a:spLocks noGrp="1"/>
          </p:cNvSpPr>
          <p:nvPr>
            <p:ph idx="14"/>
          </p:nvPr>
        </p:nvSpPr>
        <p:spPr>
          <a:xfrm>
            <a:off x="6377143" y="1771650"/>
            <a:ext cx="5364000" cy="43898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0856" y="1771650"/>
            <a:ext cx="5364000" cy="43898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>
          <a:xfrm>
            <a:off x="8238791" y="5879759"/>
            <a:ext cx="3502352" cy="281759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13" name="Titel 12"/>
          <p:cNvSpPr>
            <a:spLocks noGrp="1"/>
          </p:cNvSpPr>
          <p:nvPr>
            <p:ph type="title"/>
          </p:nvPr>
        </p:nvSpPr>
        <p:spPr>
          <a:xfrm>
            <a:off x="450857" y="228600"/>
            <a:ext cx="11290286" cy="873494"/>
          </a:xfrm>
        </p:spPr>
        <p:txBody>
          <a:bodyPr/>
          <a:lstStyle>
            <a:lvl1pPr algn="l">
              <a:defRPr>
                <a:solidFill>
                  <a:srgbClr val="1D596A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919413" y="6359029"/>
            <a:ext cx="6353175" cy="280800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Institute meeting 7 January 2025</a:t>
            </a:r>
            <a:endParaRPr lang="de-DE" dirty="0"/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581644" y="6356350"/>
            <a:ext cx="2159499" cy="2808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92F03CC-E42E-4C68-974C-495E445FBFB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platzhalter 2"/>
          <p:cNvSpPr>
            <a:spLocks noGrp="1"/>
          </p:cNvSpPr>
          <p:nvPr>
            <p:ph type="body" idx="15"/>
          </p:nvPr>
        </p:nvSpPr>
        <p:spPr>
          <a:xfrm>
            <a:off x="450856" y="1230593"/>
            <a:ext cx="5364000" cy="41255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buNone/>
              <a:defRPr sz="2000" b="0">
                <a:solidFill>
                  <a:srgbClr val="4E8DA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11" name="Textplatzhalter 4"/>
          <p:cNvSpPr>
            <a:spLocks noGrp="1"/>
          </p:cNvSpPr>
          <p:nvPr>
            <p:ph type="body" sz="quarter" idx="16"/>
          </p:nvPr>
        </p:nvSpPr>
        <p:spPr>
          <a:xfrm>
            <a:off x="6377143" y="1230593"/>
            <a:ext cx="5364000" cy="41255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buNone/>
              <a:defRPr lang="de-DE" sz="2000" b="0" kern="1200" dirty="0" smtClean="0">
                <a:solidFill>
                  <a:srgbClr val="4E8DA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de-DE" dirty="0"/>
              <a:t>Formatvorlagen des Textmasters bearbeiten</a:t>
            </a:r>
          </a:p>
        </p:txBody>
      </p:sp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57" y="6264684"/>
            <a:ext cx="2245225" cy="46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286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919413" y="6359029"/>
            <a:ext cx="6353175" cy="280800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Institute meeting 7 January 2025</a:t>
            </a:r>
            <a:endParaRPr lang="de-DE" dirty="0"/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581644" y="6356350"/>
            <a:ext cx="2159499" cy="2808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92F03CC-E42E-4C68-974C-495E445FBFB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extplatzhalter 8"/>
          <p:cNvSpPr>
            <a:spLocks noGrp="1"/>
          </p:cNvSpPr>
          <p:nvPr>
            <p:ph type="body" sz="quarter" idx="13"/>
          </p:nvPr>
        </p:nvSpPr>
        <p:spPr>
          <a:xfrm>
            <a:off x="8238791" y="5879759"/>
            <a:ext cx="3502352" cy="281759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indent="0" algn="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57" y="6264684"/>
            <a:ext cx="2245225" cy="469491"/>
          </a:xfrm>
          <a:prstGeom prst="rect">
            <a:avLst/>
          </a:prstGeom>
        </p:spPr>
      </p:pic>
      <p:sp>
        <p:nvSpPr>
          <p:cNvPr id="18" name="Titel 12"/>
          <p:cNvSpPr>
            <a:spLocks noGrp="1"/>
          </p:cNvSpPr>
          <p:nvPr>
            <p:ph type="title"/>
          </p:nvPr>
        </p:nvSpPr>
        <p:spPr>
          <a:xfrm>
            <a:off x="450857" y="228600"/>
            <a:ext cx="11290286" cy="873494"/>
          </a:xfrm>
        </p:spPr>
        <p:txBody>
          <a:bodyPr/>
          <a:lstStyle>
            <a:lvl1pPr algn="l">
              <a:defRPr>
                <a:solidFill>
                  <a:srgbClr val="1D596A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181443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919413" y="6359029"/>
            <a:ext cx="6353175" cy="280800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Institute meeting 7 January 2025</a:t>
            </a:r>
            <a:endParaRPr lang="de-DE" dirty="0"/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9581644" y="6356350"/>
            <a:ext cx="2159499" cy="280800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92F03CC-E42E-4C68-974C-495E445FBFBD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57" y="6264684"/>
            <a:ext cx="2245225" cy="46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048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515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platzhalter 3"/>
          <p:cNvSpPr>
            <a:spLocks noGrp="1"/>
          </p:cNvSpPr>
          <p:nvPr>
            <p:ph type="title"/>
          </p:nvPr>
        </p:nvSpPr>
        <p:spPr>
          <a:xfrm>
            <a:off x="450857" y="2038349"/>
            <a:ext cx="11290286" cy="20955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610242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51" r:id="rId2"/>
    <p:sldLayoutId id="2147483673" r:id="rId3"/>
    <p:sldLayoutId id="2147483650" r:id="rId4"/>
    <p:sldLayoutId id="2147483668" r:id="rId5"/>
    <p:sldLayoutId id="2147483669" r:id="rId6"/>
    <p:sldLayoutId id="2147483670" r:id="rId7"/>
    <p:sldLayoutId id="2147483671" r:id="rId8"/>
    <p:sldLayoutId id="2147483674" r:id="rId9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000" b="0" kern="1200">
          <a:solidFill>
            <a:srgbClr val="1D596A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Institute </a:t>
            </a:r>
            <a:r>
              <a:rPr lang="de-DE" dirty="0" err="1" smtClean="0"/>
              <a:t>meeting</a:t>
            </a:r>
            <a:r>
              <a:rPr lang="de-DE" dirty="0" smtClean="0"/>
              <a:t> 11 March 2025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Hörsaal Histologie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525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/>
              <a:t>Institute </a:t>
            </a:r>
            <a:r>
              <a:rPr lang="de-DE" b="1" dirty="0" err="1" smtClean="0"/>
              <a:t>meetings</a:t>
            </a:r>
            <a:endParaRPr lang="de-DE" b="1" dirty="0"/>
          </a:p>
          <a:p>
            <a:pPr lvl="1"/>
            <a:r>
              <a:rPr lang="de-DE" dirty="0"/>
              <a:t>8 April</a:t>
            </a:r>
          </a:p>
          <a:p>
            <a:pPr lvl="1"/>
            <a:r>
              <a:rPr lang="de-DE" dirty="0"/>
              <a:t>6 May</a:t>
            </a:r>
          </a:p>
          <a:p>
            <a:pPr lvl="1"/>
            <a:r>
              <a:rPr lang="de-DE" dirty="0"/>
              <a:t>3 June</a:t>
            </a:r>
          </a:p>
          <a:p>
            <a:r>
              <a:rPr lang="de-DE" b="1" dirty="0"/>
              <a:t>EPI Forum</a:t>
            </a:r>
          </a:p>
          <a:p>
            <a:pPr lvl="1"/>
            <a:r>
              <a:rPr lang="de-DE" dirty="0"/>
              <a:t>April: Stefan Kuhle, Guest: Kristina Weber (Roche) </a:t>
            </a:r>
            <a:endParaRPr lang="de-DE" dirty="0" smtClean="0"/>
          </a:p>
          <a:p>
            <a:pPr lvl="1"/>
            <a:endParaRPr lang="de-DE" dirty="0"/>
          </a:p>
          <a:p>
            <a:r>
              <a:rPr lang="de-DE" b="1" dirty="0" smtClean="0"/>
              <a:t>Institute </a:t>
            </a:r>
            <a:r>
              <a:rPr lang="de-DE" b="1" dirty="0" err="1" smtClean="0"/>
              <a:t>opening</a:t>
            </a:r>
            <a:r>
              <a:rPr lang="de-DE" b="1" dirty="0" smtClean="0"/>
              <a:t> 25 March 16:00</a:t>
            </a:r>
          </a:p>
          <a:p>
            <a:pPr lvl="1"/>
            <a:r>
              <a:rPr lang="de-DE" dirty="0" smtClean="0"/>
              <a:t>Rektorat </a:t>
            </a:r>
            <a:r>
              <a:rPr lang="de-DE" dirty="0" err="1" smtClean="0"/>
              <a:t>and</a:t>
            </a:r>
            <a:r>
              <a:rPr lang="de-DE" dirty="0" smtClean="0"/>
              <a:t> FM</a:t>
            </a:r>
          </a:p>
          <a:p>
            <a:endParaRPr lang="de-DE" dirty="0" smtClean="0"/>
          </a:p>
          <a:p>
            <a:r>
              <a:rPr lang="de-DE" b="1" dirty="0" smtClean="0"/>
              <a:t>Semmelweis </a:t>
            </a:r>
            <a:r>
              <a:rPr lang="de-DE" b="1" dirty="0" err="1" smtClean="0"/>
              <a:t>scientific</a:t>
            </a:r>
            <a:r>
              <a:rPr lang="de-DE" b="1" dirty="0" smtClean="0"/>
              <a:t> </a:t>
            </a:r>
            <a:r>
              <a:rPr lang="de-DE" b="1" dirty="0" err="1" smtClean="0"/>
              <a:t>opening</a:t>
            </a:r>
            <a:r>
              <a:rPr lang="de-DE" b="1" dirty="0"/>
              <a:t>, Vienna </a:t>
            </a:r>
            <a:r>
              <a:rPr lang="de-DE" b="1" dirty="0" smtClean="0"/>
              <a:t>23 April</a:t>
            </a:r>
          </a:p>
          <a:p>
            <a:endParaRPr lang="de-DE" b="1" dirty="0" smtClean="0"/>
          </a:p>
          <a:p>
            <a:r>
              <a:rPr lang="de-DE" b="1" dirty="0" err="1" smtClean="0"/>
              <a:t>OeGEPi</a:t>
            </a:r>
            <a:r>
              <a:rPr lang="de-DE" b="1" dirty="0" smtClean="0"/>
              <a:t> Meeting 23 May</a:t>
            </a:r>
          </a:p>
          <a:p>
            <a:pPr lvl="1"/>
            <a:endParaRPr lang="de-DE" dirty="0"/>
          </a:p>
          <a:p>
            <a:pPr lvl="1"/>
            <a:endParaRPr lang="de-DE" dirty="0" smtClean="0"/>
          </a:p>
          <a:p>
            <a:pPr lvl="1"/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Institute meeting </a:t>
            </a:r>
            <a:r>
              <a:rPr lang="en-US" dirty="0" smtClean="0"/>
              <a:t>11 March </a:t>
            </a:r>
            <a:r>
              <a:rPr lang="en-US" dirty="0" smtClean="0"/>
              <a:t>2025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2F03CC-E42E-4C68-974C-495E445FBFBD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Events</a:t>
            </a:r>
          </a:p>
        </p:txBody>
      </p:sp>
    </p:spTree>
    <p:extLst>
      <p:ext uri="{BB962C8B-B14F-4D97-AF65-F5344CB8AC3E}">
        <p14:creationId xmlns:p14="http://schemas.microsoft.com/office/powerpoint/2010/main" val="141251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e-DE" dirty="0" smtClean="0">
              <a:solidFill>
                <a:srgbClr val="4D8BA5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Institute meeting 7 January 2025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2F03CC-E42E-4C68-974C-495E445FBFBD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DRAFT</a:t>
            </a:r>
            <a:endParaRPr lang="de-DE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 rotWithShape="1">
          <a:blip r:embed="rId2"/>
          <a:srcRect t="15992" b="14866"/>
          <a:stretch/>
        </p:blipFill>
        <p:spPr>
          <a:xfrm>
            <a:off x="3001949" y="228600"/>
            <a:ext cx="6270639" cy="643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25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 smtClean="0"/>
              <a:t>General </a:t>
            </a:r>
            <a:r>
              <a:rPr lang="de-DE" b="1" dirty="0" err="1" smtClean="0"/>
              <a:t>facts</a:t>
            </a:r>
            <a:r>
              <a:rPr lang="de-DE" b="1" dirty="0" smtClean="0"/>
              <a:t>: Maja</a:t>
            </a:r>
          </a:p>
          <a:p>
            <a:r>
              <a:rPr lang="de-DE" b="1" dirty="0" smtClean="0"/>
              <a:t>Working Groups, </a:t>
            </a:r>
            <a:r>
              <a:rPr lang="de-DE" b="1" dirty="0" err="1" smtClean="0"/>
              <a:t>topics</a:t>
            </a:r>
            <a:endParaRPr lang="de-DE" b="1" dirty="0" smtClean="0"/>
          </a:p>
          <a:p>
            <a:pPr lvl="1"/>
            <a:r>
              <a:rPr lang="en-US" b="1" dirty="0"/>
              <a:t>Epidemiology and public health of </a:t>
            </a:r>
            <a:r>
              <a:rPr lang="en-US" b="1" dirty="0" smtClean="0"/>
              <a:t>infectious disease </a:t>
            </a:r>
            <a:r>
              <a:rPr lang="de-DE" dirty="0" smtClean="0"/>
              <a:t>(e.g. </a:t>
            </a:r>
            <a:r>
              <a:rPr lang="en-US" dirty="0"/>
              <a:t>Long-term effectiveness of an ultra-rapid rollout vaccination campaign with BNT162b2 on the incidence of SARS-CoV-2 </a:t>
            </a:r>
            <a:r>
              <a:rPr lang="en-US" dirty="0" smtClean="0"/>
              <a:t>infection) </a:t>
            </a:r>
          </a:p>
          <a:p>
            <a:pPr marL="457200" lvl="1" indent="0">
              <a:buNone/>
            </a:pPr>
            <a:r>
              <a:rPr lang="de-DE" i="1" dirty="0" smtClean="0"/>
              <a:t>	Peter </a:t>
            </a:r>
            <a:r>
              <a:rPr lang="de-DE" i="1" dirty="0" err="1"/>
              <a:t>Willeit</a:t>
            </a:r>
            <a:r>
              <a:rPr lang="de-DE" i="1" dirty="0"/>
              <a:t>, Lena </a:t>
            </a:r>
            <a:r>
              <a:rPr lang="de-DE" i="1" dirty="0" err="1"/>
              <a:t>Tschiderer</a:t>
            </a:r>
            <a:r>
              <a:rPr lang="de-DE" i="1" dirty="0"/>
              <a:t>, </a:t>
            </a:r>
            <a:r>
              <a:rPr lang="de-DE" b="1" i="1" dirty="0"/>
              <a:t>Lisa </a:t>
            </a:r>
            <a:r>
              <a:rPr lang="de-DE" b="1" i="1" dirty="0" err="1"/>
              <a:t>Seekircher</a:t>
            </a:r>
            <a:r>
              <a:rPr lang="de-DE" i="1" dirty="0"/>
              <a:t>, </a:t>
            </a:r>
            <a:r>
              <a:rPr lang="de-DE" i="1" dirty="0" smtClean="0"/>
              <a:t>Lisa </a:t>
            </a:r>
            <a:r>
              <a:rPr lang="de-DE" i="1" dirty="0" err="1" smtClean="0"/>
              <a:t>Waltle</a:t>
            </a:r>
            <a:r>
              <a:rPr lang="de-DE" i="1" dirty="0" smtClean="0"/>
              <a:t>, </a:t>
            </a:r>
            <a:r>
              <a:rPr lang="de-DE" i="1" dirty="0" err="1" smtClean="0"/>
              <a:t>Pallavi</a:t>
            </a:r>
            <a:r>
              <a:rPr lang="de-DE" i="1" dirty="0" smtClean="0"/>
              <a:t> </a:t>
            </a:r>
            <a:r>
              <a:rPr lang="de-DE" i="1" dirty="0" err="1" smtClean="0"/>
              <a:t>Saxena</a:t>
            </a:r>
            <a:r>
              <a:rPr lang="de-DE" i="1" dirty="0" smtClean="0"/>
              <a:t>, Hanno Ulmer</a:t>
            </a:r>
          </a:p>
          <a:p>
            <a:pPr marL="457200" lvl="1" indent="0">
              <a:buNone/>
            </a:pPr>
            <a:endParaRPr lang="de-DE" b="1" dirty="0" smtClean="0"/>
          </a:p>
          <a:p>
            <a:pPr lvl="1"/>
            <a:r>
              <a:rPr lang="en-US" b="1" dirty="0"/>
              <a:t>Epidemiology and public health of </a:t>
            </a:r>
            <a:r>
              <a:rPr lang="en-US" b="1" dirty="0" smtClean="0"/>
              <a:t>cardiovascular </a:t>
            </a:r>
            <a:r>
              <a:rPr lang="en-US" b="1" dirty="0"/>
              <a:t>disease</a:t>
            </a:r>
            <a:r>
              <a:rPr lang="de-DE" b="1" dirty="0" smtClean="0"/>
              <a:t> </a:t>
            </a:r>
            <a:r>
              <a:rPr lang="de-DE" dirty="0" smtClean="0"/>
              <a:t>(e.g. </a:t>
            </a:r>
            <a:r>
              <a:rPr lang="en-US" dirty="0" smtClean="0"/>
              <a:t>Sex differences in risk factor relationships with subarachnoid </a:t>
            </a:r>
            <a:r>
              <a:rPr lang="en-US" dirty="0" err="1" smtClean="0"/>
              <a:t>haemorrhage</a:t>
            </a:r>
            <a:r>
              <a:rPr lang="en-US" dirty="0" smtClean="0"/>
              <a:t> and intracranial aneurysms: A Mendelian </a:t>
            </a:r>
            <a:r>
              <a:rPr lang="en-US" dirty="0" err="1" smtClean="0"/>
              <a:t>Randomisation</a:t>
            </a:r>
            <a:r>
              <a:rPr lang="en-US" dirty="0" smtClean="0"/>
              <a:t> study)</a:t>
            </a:r>
          </a:p>
          <a:p>
            <a:pPr marL="457200" lvl="1" indent="0">
              <a:buNone/>
            </a:pPr>
            <a:r>
              <a:rPr lang="de-DE" i="1" dirty="0" smtClean="0"/>
              <a:t>	Peter </a:t>
            </a:r>
            <a:r>
              <a:rPr lang="de-DE" i="1" dirty="0" err="1"/>
              <a:t>Willeit</a:t>
            </a:r>
            <a:r>
              <a:rPr lang="de-DE" i="1" dirty="0"/>
              <a:t>, </a:t>
            </a:r>
            <a:r>
              <a:rPr lang="de-DE" b="1" i="1" dirty="0"/>
              <a:t>Lena </a:t>
            </a:r>
            <a:r>
              <a:rPr lang="de-DE" b="1" i="1" dirty="0" err="1"/>
              <a:t>Tschiderer</a:t>
            </a:r>
            <a:r>
              <a:rPr lang="de-DE" i="1" dirty="0"/>
              <a:t>, Lisa </a:t>
            </a:r>
            <a:r>
              <a:rPr lang="de-DE" i="1" dirty="0" err="1"/>
              <a:t>Seekircher</a:t>
            </a:r>
            <a:r>
              <a:rPr lang="de-DE" i="1" dirty="0"/>
              <a:t>, </a:t>
            </a:r>
            <a:r>
              <a:rPr lang="de-DE" i="1" dirty="0" smtClean="0"/>
              <a:t>Lisa </a:t>
            </a:r>
            <a:r>
              <a:rPr lang="de-DE" i="1" dirty="0" err="1" smtClean="0"/>
              <a:t>Waltle</a:t>
            </a:r>
            <a:r>
              <a:rPr lang="de-DE" i="1" dirty="0" smtClean="0"/>
              <a:t>, Clara </a:t>
            </a:r>
            <a:r>
              <a:rPr lang="de-DE" i="1" dirty="0" err="1" smtClean="0"/>
              <a:t>Meijs</a:t>
            </a:r>
            <a:r>
              <a:rPr lang="de-DE" i="1" dirty="0" smtClean="0"/>
              <a:t>, Isabel Geiger</a:t>
            </a:r>
          </a:p>
          <a:p>
            <a:pPr marL="457200" lvl="1" indent="0">
              <a:buNone/>
            </a:pPr>
            <a:endParaRPr lang="de-DE" dirty="0" smtClean="0"/>
          </a:p>
          <a:p>
            <a:pPr lvl="1"/>
            <a:r>
              <a:rPr lang="de-DE" b="1" dirty="0" smtClean="0"/>
              <a:t>Cancer </a:t>
            </a:r>
            <a:r>
              <a:rPr lang="de-DE" b="1" dirty="0" err="1" smtClean="0"/>
              <a:t>Epidemiology</a:t>
            </a:r>
            <a:r>
              <a:rPr lang="de-DE" b="1" dirty="0" smtClean="0"/>
              <a:t> </a:t>
            </a:r>
            <a:r>
              <a:rPr lang="de-DE" dirty="0" smtClean="0"/>
              <a:t>(e.g. </a:t>
            </a:r>
            <a:r>
              <a:rPr lang="en-US" dirty="0"/>
              <a:t>Body mass index, triglyceride-glucose index, and prostate cancer death: a mediation analysis in eight European </a:t>
            </a:r>
            <a:r>
              <a:rPr lang="en-US" dirty="0" smtClean="0"/>
              <a:t>cohorts)</a:t>
            </a:r>
          </a:p>
          <a:p>
            <a:pPr marL="457200" lvl="1" indent="0">
              <a:buNone/>
            </a:pPr>
            <a:r>
              <a:rPr lang="de-DE" b="1" i="1" dirty="0" smtClean="0"/>
              <a:t>	Josef Fritz</a:t>
            </a:r>
            <a:r>
              <a:rPr lang="de-DE" i="1" dirty="0" smtClean="0"/>
              <a:t>, Hanno </a:t>
            </a:r>
            <a:r>
              <a:rPr lang="de-DE" i="1" dirty="0"/>
              <a:t>Ulmer, </a:t>
            </a:r>
            <a:r>
              <a:rPr lang="de-DE" i="1" dirty="0" smtClean="0"/>
              <a:t>Sarah Maier</a:t>
            </a:r>
            <a:endParaRPr lang="de-DE" dirty="0" smtClean="0"/>
          </a:p>
          <a:p>
            <a:pPr marL="457200" lvl="1" indent="0">
              <a:buNone/>
            </a:pPr>
            <a:endParaRPr lang="de-DE" b="1" dirty="0" smtClean="0"/>
          </a:p>
          <a:p>
            <a:pPr marL="457200" lvl="1" indent="0">
              <a:buNone/>
            </a:pPr>
            <a:endParaRPr lang="de-DE" dirty="0"/>
          </a:p>
          <a:p>
            <a:pPr lvl="1"/>
            <a:endParaRPr lang="de-DE" dirty="0" smtClean="0"/>
          </a:p>
          <a:p>
            <a:pPr lvl="1"/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Institute meeting </a:t>
            </a:r>
            <a:r>
              <a:rPr lang="en-US" dirty="0" smtClean="0"/>
              <a:t>11 March </a:t>
            </a:r>
            <a:r>
              <a:rPr lang="en-US" dirty="0" smtClean="0"/>
              <a:t>2025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2F03CC-E42E-4C68-974C-495E445FBFBD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Research Report Q2 2023 – Q1 2025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7317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de-DE" b="1" i="1" dirty="0" smtClean="0"/>
              <a:t>AI </a:t>
            </a:r>
            <a:r>
              <a:rPr lang="de-DE" b="1" i="1" dirty="0" err="1" smtClean="0"/>
              <a:t>and</a:t>
            </a:r>
            <a:r>
              <a:rPr lang="de-DE" b="1" i="1" dirty="0" smtClean="0"/>
              <a:t> </a:t>
            </a:r>
            <a:r>
              <a:rPr lang="de-DE" b="1" i="1" dirty="0" err="1" smtClean="0"/>
              <a:t>machine</a:t>
            </a:r>
            <a:r>
              <a:rPr lang="de-DE" b="1" i="1" dirty="0" smtClean="0"/>
              <a:t> </a:t>
            </a:r>
            <a:r>
              <a:rPr lang="de-DE" b="1" i="1" dirty="0" err="1" smtClean="0"/>
              <a:t>learning</a:t>
            </a:r>
            <a:r>
              <a:rPr lang="de-DE" b="1" dirty="0" smtClean="0"/>
              <a:t> </a:t>
            </a:r>
            <a:r>
              <a:rPr lang="de-DE" dirty="0" smtClean="0"/>
              <a:t>(e.g. </a:t>
            </a:r>
            <a:r>
              <a:rPr lang="en-US" dirty="0" smtClean="0"/>
              <a:t>The </a:t>
            </a:r>
            <a:r>
              <a:rPr lang="en-US" dirty="0"/>
              <a:t>Impact of Multi-Institution Datasets on the Generalizability of Machine Learning Prediction Models in the </a:t>
            </a:r>
            <a:r>
              <a:rPr lang="en-US" dirty="0" smtClean="0"/>
              <a:t>ICU)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b="1" i="1" dirty="0" err="1" smtClean="0"/>
              <a:t>Partrick</a:t>
            </a:r>
            <a:r>
              <a:rPr lang="en-US" b="1" i="1" dirty="0" smtClean="0"/>
              <a:t> </a:t>
            </a:r>
            <a:r>
              <a:rPr lang="en-US" b="1" i="1" dirty="0" err="1" smtClean="0"/>
              <a:t>Rockenschaub</a:t>
            </a:r>
            <a:r>
              <a:rPr lang="en-US" i="1" dirty="0" smtClean="0"/>
              <a:t>, Matthias </a:t>
            </a:r>
            <a:r>
              <a:rPr lang="en-US" i="1" dirty="0" err="1" smtClean="0"/>
              <a:t>Perkonigg</a:t>
            </a:r>
            <a:endParaRPr lang="en-US" i="1" dirty="0" smtClean="0"/>
          </a:p>
          <a:p>
            <a:pPr marL="457200" lvl="1" indent="0">
              <a:buNone/>
            </a:pPr>
            <a:endParaRPr lang="de-DE" i="1" dirty="0" smtClean="0"/>
          </a:p>
          <a:p>
            <a:pPr lvl="1"/>
            <a:r>
              <a:rPr lang="de-DE" b="1" dirty="0" smtClean="0"/>
              <a:t>Statistical </a:t>
            </a:r>
            <a:r>
              <a:rPr lang="de-DE" b="1" dirty="0" err="1" smtClean="0"/>
              <a:t>methods</a:t>
            </a:r>
            <a:r>
              <a:rPr lang="de-DE" b="1" dirty="0" smtClean="0"/>
              <a:t> </a:t>
            </a:r>
            <a:r>
              <a:rPr lang="de-DE" b="1" dirty="0" err="1" smtClean="0"/>
              <a:t>and</a:t>
            </a:r>
            <a:r>
              <a:rPr lang="de-DE" b="1" dirty="0" smtClean="0"/>
              <a:t> </a:t>
            </a:r>
            <a:r>
              <a:rPr lang="de-DE" b="1" dirty="0" err="1" smtClean="0"/>
              <a:t>causal</a:t>
            </a:r>
            <a:r>
              <a:rPr lang="de-DE" b="1" dirty="0" smtClean="0"/>
              <a:t> </a:t>
            </a:r>
            <a:r>
              <a:rPr lang="de-DE" b="1" dirty="0" err="1" smtClean="0"/>
              <a:t>inference</a:t>
            </a:r>
            <a:r>
              <a:rPr lang="de-DE" b="1" dirty="0" smtClean="0"/>
              <a:t> </a:t>
            </a:r>
            <a:r>
              <a:rPr lang="de-DE" dirty="0" smtClean="0"/>
              <a:t>(</a:t>
            </a:r>
            <a:r>
              <a:rPr lang="de-DE" dirty="0"/>
              <a:t>e.g. </a:t>
            </a:r>
            <a:r>
              <a:rPr lang="en-US" dirty="0"/>
              <a:t>Target trial emulation to evaluate the effect of immune-related adverse events on outcomes in metastatic urothelial cancer</a:t>
            </a:r>
            <a:r>
              <a:rPr lang="de-DE" dirty="0" smtClean="0"/>
              <a:t>)</a:t>
            </a:r>
          </a:p>
          <a:p>
            <a:pPr marL="457200" lvl="1" indent="0">
              <a:buNone/>
            </a:pPr>
            <a:r>
              <a:rPr lang="de-DE" b="1" i="1" dirty="0" smtClean="0"/>
              <a:t>	Josef </a:t>
            </a:r>
            <a:r>
              <a:rPr lang="de-DE" b="1" i="1" dirty="0"/>
              <a:t>Fritz</a:t>
            </a:r>
            <a:r>
              <a:rPr lang="de-DE" i="1" dirty="0"/>
              <a:t>, Hanno Ulmer, Sarah </a:t>
            </a:r>
            <a:r>
              <a:rPr lang="de-DE" i="1" dirty="0" smtClean="0"/>
              <a:t>Maier, Stefan Kuhle, Paul Klingler</a:t>
            </a:r>
            <a:endParaRPr lang="de-DE" dirty="0"/>
          </a:p>
          <a:p>
            <a:pPr lvl="1"/>
            <a:endParaRPr lang="de-DE" dirty="0" smtClean="0"/>
          </a:p>
          <a:p>
            <a:pPr lvl="1"/>
            <a:r>
              <a:rPr lang="de-DE" b="1" dirty="0" smtClean="0"/>
              <a:t>Clinical </a:t>
            </a:r>
            <a:r>
              <a:rPr lang="de-DE" b="1" dirty="0" err="1" smtClean="0"/>
              <a:t>trials</a:t>
            </a:r>
            <a:r>
              <a:rPr lang="de-DE" b="1" dirty="0" smtClean="0"/>
              <a:t>, </a:t>
            </a:r>
            <a:r>
              <a:rPr lang="de-DE" b="1" dirty="0" err="1" smtClean="0"/>
              <a:t>registries</a:t>
            </a:r>
            <a:r>
              <a:rPr lang="de-DE" b="1" dirty="0" smtClean="0"/>
              <a:t> </a:t>
            </a:r>
            <a:r>
              <a:rPr lang="de-DE" b="1" dirty="0" err="1" smtClean="0"/>
              <a:t>and</a:t>
            </a:r>
            <a:r>
              <a:rPr lang="de-DE" b="1" dirty="0" smtClean="0"/>
              <a:t> </a:t>
            </a:r>
            <a:r>
              <a:rPr lang="de-DE" b="1" dirty="0" err="1" smtClean="0"/>
              <a:t>cohort</a:t>
            </a:r>
            <a:r>
              <a:rPr lang="de-DE" b="1" dirty="0" smtClean="0"/>
              <a:t> </a:t>
            </a:r>
            <a:r>
              <a:rPr lang="de-DE" b="1" dirty="0" err="1" smtClean="0"/>
              <a:t>studies</a:t>
            </a:r>
            <a:endParaRPr lang="de-DE" b="1" dirty="0" smtClean="0"/>
          </a:p>
          <a:p>
            <a:pPr marL="914400" lvl="2" indent="0">
              <a:buNone/>
            </a:pPr>
            <a:r>
              <a:rPr lang="de-DE" i="1" dirty="0" smtClean="0"/>
              <a:t>Hanno Ulmer, Sarah Maier, </a:t>
            </a:r>
            <a:r>
              <a:rPr lang="de-DE" i="1" dirty="0" err="1" smtClean="0"/>
              <a:t>Lalit</a:t>
            </a:r>
            <a:r>
              <a:rPr lang="de-DE" i="1" dirty="0" smtClean="0"/>
              <a:t> Kaltenbach, Peter </a:t>
            </a:r>
            <a:r>
              <a:rPr lang="de-DE" i="1" dirty="0" err="1" smtClean="0"/>
              <a:t>Willeit</a:t>
            </a:r>
            <a:r>
              <a:rPr lang="de-DE" i="1" dirty="0" smtClean="0"/>
              <a:t>, Lisa </a:t>
            </a:r>
            <a:r>
              <a:rPr lang="de-DE" i="1" dirty="0" err="1" smtClean="0"/>
              <a:t>Waltle</a:t>
            </a:r>
            <a:r>
              <a:rPr lang="de-DE" i="1" dirty="0" smtClean="0"/>
              <a:t>, Lena </a:t>
            </a:r>
            <a:r>
              <a:rPr lang="de-DE" i="1" dirty="0" err="1" smtClean="0"/>
              <a:t>Tschiderer</a:t>
            </a:r>
            <a:r>
              <a:rPr lang="de-DE" i="1" dirty="0" smtClean="0"/>
              <a:t>…?</a:t>
            </a:r>
          </a:p>
          <a:p>
            <a:pPr marL="914400" lvl="2" indent="0">
              <a:buNone/>
            </a:pPr>
            <a:endParaRPr lang="de-DE" i="1" dirty="0"/>
          </a:p>
          <a:p>
            <a:pPr lvl="1"/>
            <a:r>
              <a:rPr lang="de-DE" b="1" dirty="0" err="1" smtClean="0"/>
              <a:t>Health</a:t>
            </a:r>
            <a:r>
              <a:rPr lang="de-DE" b="1" dirty="0" smtClean="0"/>
              <a:t> </a:t>
            </a:r>
            <a:r>
              <a:rPr lang="de-DE" b="1" dirty="0" err="1" smtClean="0"/>
              <a:t>data</a:t>
            </a:r>
            <a:r>
              <a:rPr lang="de-DE" b="1" dirty="0" smtClean="0"/>
              <a:t> </a:t>
            </a:r>
            <a:r>
              <a:rPr lang="de-DE" b="1" dirty="0" err="1" smtClean="0"/>
              <a:t>research</a:t>
            </a:r>
            <a:r>
              <a:rPr lang="de-DE" b="1" dirty="0"/>
              <a:t> </a:t>
            </a:r>
            <a:r>
              <a:rPr lang="de-DE" b="1" dirty="0" smtClean="0"/>
              <a:t>hub</a:t>
            </a:r>
          </a:p>
          <a:p>
            <a:pPr marL="914400" lvl="2" indent="0">
              <a:buNone/>
            </a:pPr>
            <a:r>
              <a:rPr lang="de-DE" i="1" dirty="0" smtClean="0"/>
              <a:t>Georg Göbel, Joachim </a:t>
            </a:r>
            <a:r>
              <a:rPr lang="de-DE" i="1" dirty="0" err="1" smtClean="0"/>
              <a:t>Masser</a:t>
            </a:r>
            <a:r>
              <a:rPr lang="de-DE" i="1" dirty="0" smtClean="0"/>
              <a:t>, </a:t>
            </a:r>
            <a:r>
              <a:rPr lang="de-DE" b="1" i="1" dirty="0" smtClean="0"/>
              <a:t>Natalie </a:t>
            </a:r>
            <a:r>
              <a:rPr lang="de-DE" b="1" i="1" dirty="0"/>
              <a:t>Baur</a:t>
            </a:r>
            <a:r>
              <a:rPr lang="de-DE" i="1" dirty="0"/>
              <a:t>, Piotr </a:t>
            </a:r>
            <a:r>
              <a:rPr lang="de-DE" i="1" dirty="0" err="1" smtClean="0"/>
              <a:t>Tymoszuk</a:t>
            </a:r>
            <a:endParaRPr lang="de-DE" b="1" dirty="0" smtClean="0"/>
          </a:p>
          <a:p>
            <a:pPr marL="457200" lvl="1" indent="0">
              <a:buNone/>
            </a:pPr>
            <a:endParaRPr lang="de-DE" b="1" dirty="0" smtClean="0"/>
          </a:p>
          <a:p>
            <a:pPr marL="457200" lvl="1" indent="0">
              <a:buNone/>
            </a:pPr>
            <a:endParaRPr lang="de-DE" dirty="0"/>
          </a:p>
          <a:p>
            <a:pPr lvl="1"/>
            <a:endParaRPr lang="de-DE" dirty="0" smtClean="0"/>
          </a:p>
          <a:p>
            <a:pPr lvl="1"/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Institute meeting </a:t>
            </a:r>
            <a:r>
              <a:rPr lang="en-US" dirty="0" smtClean="0"/>
              <a:t>11 March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2F03CC-E42E-4C68-974C-495E445FBFBD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Research Report Q2 2023 – Q1 2025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0569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 err="1" smtClean="0"/>
              <a:t>Kitchen</a:t>
            </a:r>
            <a:r>
              <a:rPr lang="de-DE" b="1" dirty="0" smtClean="0"/>
              <a:t> </a:t>
            </a:r>
            <a:r>
              <a:rPr lang="de-DE" b="1" dirty="0" err="1" smtClean="0"/>
              <a:t>cleaning</a:t>
            </a:r>
            <a:r>
              <a:rPr lang="de-DE" b="1" dirty="0" smtClean="0"/>
              <a:t> plan</a:t>
            </a:r>
          </a:p>
          <a:p>
            <a:endParaRPr lang="de-DE" dirty="0"/>
          </a:p>
          <a:p>
            <a:r>
              <a:rPr lang="de-DE" b="1" dirty="0" err="1" smtClean="0"/>
              <a:t>Closed</a:t>
            </a:r>
            <a:r>
              <a:rPr lang="de-DE" b="1" dirty="0" smtClean="0"/>
              <a:t> </a:t>
            </a:r>
            <a:r>
              <a:rPr lang="de-DE" b="1" dirty="0" err="1" smtClean="0"/>
              <a:t>doors</a:t>
            </a:r>
            <a:r>
              <a:rPr lang="de-DE" b="1" dirty="0" smtClean="0"/>
              <a:t> </a:t>
            </a:r>
            <a:r>
              <a:rPr lang="de-DE" b="1" dirty="0" err="1" smtClean="0"/>
              <a:t>policy</a:t>
            </a:r>
            <a:r>
              <a:rPr lang="de-DE" dirty="0" smtClean="0"/>
              <a:t> </a:t>
            </a:r>
            <a:endParaRPr lang="de-DE" dirty="0" smtClean="0"/>
          </a:p>
          <a:p>
            <a:pPr lvl="1"/>
            <a:endParaRPr lang="de-DE" dirty="0"/>
          </a:p>
          <a:p>
            <a:r>
              <a:rPr lang="de-DE" b="1" dirty="0" smtClean="0"/>
              <a:t>???</a:t>
            </a:r>
            <a:endParaRPr lang="de-DE" b="1" dirty="0"/>
          </a:p>
          <a:p>
            <a:endParaRPr lang="de-DE" b="1" dirty="0" smtClean="0"/>
          </a:p>
          <a:p>
            <a:endParaRPr lang="de-DE" b="1" dirty="0" smtClean="0"/>
          </a:p>
          <a:p>
            <a:pPr marL="457200" lvl="1" indent="0">
              <a:buNone/>
            </a:pPr>
            <a:endParaRPr lang="de-DE" dirty="0" smtClean="0"/>
          </a:p>
          <a:p>
            <a:pPr lvl="1"/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Institute meeting </a:t>
            </a:r>
            <a:r>
              <a:rPr lang="en-US" dirty="0" smtClean="0"/>
              <a:t>11 March </a:t>
            </a:r>
            <a:r>
              <a:rPr lang="en-US" dirty="0" smtClean="0"/>
              <a:t>2025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2F03CC-E42E-4C68-974C-495E445FBFBD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Organizational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2554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FED08E0F-78BE-48E3-BEB7-78A769ABC8DE}" vid="{AC26927C-F7B3-4A11-ACD5-D69B73104986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Modul_2.31_Epi</Template>
  <TotalTime>0</TotalTime>
  <Words>345</Words>
  <Application>Microsoft Office PowerPoint</Application>
  <PresentationFormat>Breitbild</PresentationFormat>
  <Paragraphs>63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</vt:lpstr>
      <vt:lpstr>Institute meeting 11 March 2025</vt:lpstr>
      <vt:lpstr>Events</vt:lpstr>
      <vt:lpstr>DRAFT</vt:lpstr>
      <vt:lpstr>Research Report Q2 2023 – Q1 2025</vt:lpstr>
      <vt:lpstr>Research Report Q2 2023 – Q1 2025</vt:lpstr>
      <vt:lpstr>Organizational</vt:lpstr>
    </vt:vector>
  </TitlesOfParts>
  <Company>tirol-kliniken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Einführung in die Epidemiologie: Teil 1</dc:title>
  <dc:creator>Peter Willeit</dc:creator>
  <cp:lastModifiedBy>Ulmer Hanno</cp:lastModifiedBy>
  <cp:revision>341</cp:revision>
  <cp:lastPrinted>2023-10-01T17:24:54Z</cp:lastPrinted>
  <dcterms:created xsi:type="dcterms:W3CDTF">2022-09-21T07:44:49Z</dcterms:created>
  <dcterms:modified xsi:type="dcterms:W3CDTF">2025-03-11T10:13:26Z</dcterms:modified>
</cp:coreProperties>
</file>