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  <p:sldMasterId id="2147483730" r:id="rId2"/>
  </p:sldMasterIdLst>
  <p:notesMasterIdLst>
    <p:notesMasterId r:id="rId143"/>
  </p:notesMasterIdLst>
  <p:handoutMasterIdLst>
    <p:handoutMasterId r:id="rId144"/>
  </p:handoutMasterIdLst>
  <p:sldIdLst>
    <p:sldId id="348" r:id="rId3"/>
    <p:sldId id="645" r:id="rId4"/>
    <p:sldId id="455" r:id="rId5"/>
    <p:sldId id="673" r:id="rId6"/>
    <p:sldId id="674" r:id="rId7"/>
    <p:sldId id="458" r:id="rId8"/>
    <p:sldId id="672" r:id="rId9"/>
    <p:sldId id="459" r:id="rId10"/>
    <p:sldId id="457" r:id="rId11"/>
    <p:sldId id="456" r:id="rId12"/>
    <p:sldId id="608" r:id="rId13"/>
    <p:sldId id="713" r:id="rId14"/>
    <p:sldId id="714" r:id="rId15"/>
    <p:sldId id="669" r:id="rId16"/>
    <p:sldId id="670" r:id="rId17"/>
    <p:sldId id="703" r:id="rId18"/>
    <p:sldId id="611" r:id="rId19"/>
    <p:sldId id="704" r:id="rId20"/>
    <p:sldId id="705" r:id="rId21"/>
    <p:sldId id="706" r:id="rId22"/>
    <p:sldId id="707" r:id="rId23"/>
    <p:sldId id="717" r:id="rId24"/>
    <p:sldId id="715" r:id="rId25"/>
    <p:sldId id="709" r:id="rId26"/>
    <p:sldId id="710" r:id="rId27"/>
    <p:sldId id="718" r:id="rId28"/>
    <p:sldId id="712" r:id="rId29"/>
    <p:sldId id="719" r:id="rId30"/>
    <p:sldId id="708" r:id="rId31"/>
    <p:sldId id="716" r:id="rId32"/>
    <p:sldId id="720" r:id="rId33"/>
    <p:sldId id="778" r:id="rId34"/>
    <p:sldId id="779" r:id="rId35"/>
    <p:sldId id="780" r:id="rId36"/>
    <p:sldId id="781" r:id="rId37"/>
    <p:sldId id="733" r:id="rId38"/>
    <p:sldId id="734" r:id="rId39"/>
    <p:sldId id="735" r:id="rId40"/>
    <p:sldId id="737" r:id="rId41"/>
    <p:sldId id="738" r:id="rId42"/>
    <p:sldId id="739" r:id="rId43"/>
    <p:sldId id="740" r:id="rId44"/>
    <p:sldId id="741" r:id="rId45"/>
    <p:sldId id="742" r:id="rId46"/>
    <p:sldId id="743" r:id="rId47"/>
    <p:sldId id="744" r:id="rId48"/>
    <p:sldId id="745" r:id="rId49"/>
    <p:sldId id="746" r:id="rId50"/>
    <p:sldId id="783" r:id="rId51"/>
    <p:sldId id="784" r:id="rId52"/>
    <p:sldId id="747" r:id="rId53"/>
    <p:sldId id="748" r:id="rId54"/>
    <p:sldId id="749" r:id="rId55"/>
    <p:sldId id="750" r:id="rId56"/>
    <p:sldId id="751" r:id="rId57"/>
    <p:sldId id="752" r:id="rId58"/>
    <p:sldId id="753" r:id="rId59"/>
    <p:sldId id="754" r:id="rId60"/>
    <p:sldId id="755" r:id="rId61"/>
    <p:sldId id="756" r:id="rId62"/>
    <p:sldId id="757" r:id="rId63"/>
    <p:sldId id="758" r:id="rId64"/>
    <p:sldId id="759" r:id="rId65"/>
    <p:sldId id="760" r:id="rId66"/>
    <p:sldId id="761" r:id="rId67"/>
    <p:sldId id="762" r:id="rId68"/>
    <p:sldId id="763" r:id="rId69"/>
    <p:sldId id="764" r:id="rId70"/>
    <p:sldId id="765" r:id="rId71"/>
    <p:sldId id="766" r:id="rId72"/>
    <p:sldId id="767" r:id="rId73"/>
    <p:sldId id="768" r:id="rId74"/>
    <p:sldId id="769" r:id="rId75"/>
    <p:sldId id="770" r:id="rId76"/>
    <p:sldId id="771" r:id="rId77"/>
    <p:sldId id="772" r:id="rId78"/>
    <p:sldId id="773" r:id="rId79"/>
    <p:sldId id="774" r:id="rId80"/>
    <p:sldId id="775" r:id="rId81"/>
    <p:sldId id="776" r:id="rId82"/>
    <p:sldId id="777" r:id="rId83"/>
    <p:sldId id="722" r:id="rId84"/>
    <p:sldId id="723" r:id="rId85"/>
    <p:sldId id="359" r:id="rId86"/>
    <p:sldId id="360" r:id="rId87"/>
    <p:sldId id="395" r:id="rId88"/>
    <p:sldId id="495" r:id="rId89"/>
    <p:sldId id="724" r:id="rId90"/>
    <p:sldId id="725" r:id="rId91"/>
    <p:sldId id="363" r:id="rId92"/>
    <p:sldId id="496" r:id="rId93"/>
    <p:sldId id="726" r:id="rId94"/>
    <p:sldId id="362" r:id="rId95"/>
    <p:sldId id="364" r:id="rId96"/>
    <p:sldId id="782" r:id="rId97"/>
    <p:sldId id="373" r:id="rId98"/>
    <p:sldId id="374" r:id="rId99"/>
    <p:sldId id="375" r:id="rId100"/>
    <p:sldId id="376" r:id="rId101"/>
    <p:sldId id="612" r:id="rId102"/>
    <p:sldId id="365" r:id="rId103"/>
    <p:sldId id="366" r:id="rId104"/>
    <p:sldId id="367" r:id="rId105"/>
    <p:sldId id="368" r:id="rId106"/>
    <p:sldId id="369" r:id="rId107"/>
    <p:sldId id="613" r:id="rId108"/>
    <p:sldId id="413" r:id="rId109"/>
    <p:sldId id="372" r:id="rId110"/>
    <p:sldId id="425" r:id="rId111"/>
    <p:sldId id="727" r:id="rId112"/>
    <p:sldId id="728" r:id="rId113"/>
    <p:sldId id="419" r:id="rId114"/>
    <p:sldId id="420" r:id="rId115"/>
    <p:sldId id="614" r:id="rId116"/>
    <p:sldId id="461" r:id="rId117"/>
    <p:sldId id="460" r:id="rId118"/>
    <p:sldId id="405" r:id="rId119"/>
    <p:sldId id="407" r:id="rId120"/>
    <p:sldId id="615" r:id="rId121"/>
    <p:sldId id="410" r:id="rId122"/>
    <p:sldId id="470" r:id="rId123"/>
    <p:sldId id="475" r:id="rId124"/>
    <p:sldId id="476" r:id="rId125"/>
    <p:sldId id="477" r:id="rId126"/>
    <p:sldId id="479" r:id="rId127"/>
    <p:sldId id="480" r:id="rId128"/>
    <p:sldId id="481" r:id="rId129"/>
    <p:sldId id="616" r:id="rId130"/>
    <p:sldId id="443" r:id="rId131"/>
    <p:sldId id="484" r:id="rId132"/>
    <p:sldId id="483" r:id="rId133"/>
    <p:sldId id="491" r:id="rId134"/>
    <p:sldId id="441" r:id="rId135"/>
    <p:sldId id="485" r:id="rId136"/>
    <p:sldId id="486" r:id="rId137"/>
    <p:sldId id="489" r:id="rId138"/>
    <p:sldId id="487" r:id="rId139"/>
    <p:sldId id="671" r:id="rId140"/>
    <p:sldId id="490" r:id="rId141"/>
    <p:sldId id="659" r:id="rId14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717" autoAdjust="0"/>
  </p:normalViewPr>
  <p:slideViewPr>
    <p:cSldViewPr>
      <p:cViewPr varScale="1">
        <p:scale>
          <a:sx n="97" d="100"/>
          <a:sy n="97" d="100"/>
        </p:scale>
        <p:origin x="-140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10" Type="http://schemas.openxmlformats.org/officeDocument/2006/relationships/image" Target="../media/image93.wmf"/><Relationship Id="rId4" Type="http://schemas.openxmlformats.org/officeDocument/2006/relationships/image" Target="../media/image87.wmf"/><Relationship Id="rId9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E08B80-D41A-4597-B0EB-D22ABB9F720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787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768"/>
            <a:ext cx="5679440" cy="46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20489B-9F29-474F-A1E5-6D1EFF6B48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316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6F3B1-65E5-45B5-89A9-34AE8E968A3A}" type="slidenum">
              <a:rPr lang="de-DE"/>
              <a:pPr/>
              <a:t>1</a:t>
            </a:fld>
            <a:endParaRPr lang="de-DE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5D7D9-3F2E-4E30-9EE6-77D18607FA43}" type="slidenum">
              <a:rPr lang="de-AT" smtClean="0"/>
              <a:pPr/>
              <a:t>10</a:t>
            </a:fld>
            <a:endParaRPr lang="de-AT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09F21-B421-4FD2-8658-F471FD330CDC}" type="slidenum">
              <a:rPr lang="de-DE"/>
              <a:pPr/>
              <a:t>11</a:t>
            </a:fld>
            <a:endParaRPr 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903B2-5313-4C17-98E7-77C7D968D54F}" type="slidenum">
              <a:rPr lang="de-DE"/>
              <a:pPr/>
              <a:t>14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19144-AC7D-4122-B7A7-AC2A488EA848}" type="slidenum">
              <a:rPr lang="de-DE"/>
              <a:pPr/>
              <a:t>15</a:t>
            </a:fld>
            <a:endParaRPr lang="de-DE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098E705F-FF3F-4504-A0BD-995293096B0B}" type="slidenum">
              <a:rPr lang="de-DE" altLang="de-DE" smtClean="0">
                <a:latin typeface="Times New Roman" pitchFamily="18" charset="0"/>
              </a:rPr>
              <a:pPr/>
              <a:t>16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17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36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85ADF-F46D-4A17-951D-72EAD6EA55F5}" type="slidenum">
              <a:rPr lang="de-DE"/>
              <a:pPr/>
              <a:t>37</a:t>
            </a:fld>
            <a:endParaRPr lang="de-DE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0CD87-05FD-475B-ACF1-A9F96C05E786}" type="slidenum">
              <a:rPr lang="de-DE"/>
              <a:pPr/>
              <a:t>38</a:t>
            </a:fld>
            <a:endParaRPr lang="de-DE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956A6-0F5C-49CD-82FF-A5B7E98018F0}" type="slidenum">
              <a:rPr lang="de-DE"/>
              <a:pPr/>
              <a:t>39</a:t>
            </a:fld>
            <a:endParaRPr lang="de-DE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79E18-4531-4727-86E2-759CB89C17D6}" type="slidenum">
              <a:rPr lang="de-AT" smtClean="0"/>
              <a:pPr/>
              <a:t>2</a:t>
            </a:fld>
            <a:endParaRPr lang="de-AT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FC510-7429-42AE-89CD-CF7D000EE3B1}" type="slidenum">
              <a:rPr lang="de-DE"/>
              <a:pPr/>
              <a:t>41</a:t>
            </a:fld>
            <a:endParaRPr lang="de-DE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3A047-9304-47EB-AFA8-684FABFFDF18}" type="slidenum">
              <a:rPr lang="de-AT" smtClean="0"/>
              <a:pPr/>
              <a:t>42</a:t>
            </a:fld>
            <a:endParaRPr lang="de-AT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44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DE3CB-AB0C-4A0D-84C3-5B6D835CEDFD}" type="slidenum">
              <a:rPr lang="de-DE" smtClean="0">
                <a:latin typeface="Arial" pitchFamily="34" charset="0"/>
              </a:rPr>
              <a:pPr/>
              <a:t>46</a:t>
            </a:fld>
            <a:endParaRPr lang="de-DE">
              <a:latin typeface="Arial" pitchFamily="34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7CA60-4A1E-4496-A230-8031E686150D}" type="slidenum">
              <a:rPr lang="de-DE" smtClean="0">
                <a:latin typeface="Arial" pitchFamily="34" charset="0"/>
              </a:rPr>
              <a:pPr/>
              <a:t>47</a:t>
            </a:fld>
            <a:endParaRPr lang="de-DE">
              <a:latin typeface="Arial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592E2-3A35-47E9-A026-696FFD9D09AA}" type="slidenum">
              <a:rPr lang="de-DE" smtClean="0">
                <a:latin typeface="Arial" pitchFamily="34" charset="0"/>
              </a:rPr>
              <a:pPr/>
              <a:t>48</a:t>
            </a:fld>
            <a:endParaRPr lang="de-DE">
              <a:latin typeface="Arial" pitchFamily="34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66BAE-5C48-4852-8794-E1D35ED59EA4}" type="slidenum">
              <a:rPr lang="de-DE" smtClean="0">
                <a:latin typeface="Arial" pitchFamily="34" charset="0"/>
              </a:rPr>
              <a:pPr/>
              <a:t>51</a:t>
            </a:fld>
            <a:endParaRPr lang="de-DE">
              <a:latin typeface="Arial" pitchFamily="34" charset="0"/>
            </a:endParaRPr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A1C9FE-857F-4827-901E-3B0C53731D37}" type="slidenum">
              <a:rPr lang="de-DE" smtClean="0">
                <a:latin typeface="Arial" pitchFamily="34" charset="0"/>
              </a:rPr>
              <a:pPr/>
              <a:t>52</a:t>
            </a:fld>
            <a:endParaRPr lang="de-DE">
              <a:latin typeface="Arial" pitchFamily="34" charset="0"/>
            </a:endParaRPr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3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A64AC-A2C7-449D-AD6A-AAE610AF88AC}" type="slidenum">
              <a:rPr lang="de-DE" smtClean="0">
                <a:latin typeface="Arial" pitchFamily="34" charset="0"/>
              </a:rPr>
              <a:pPr/>
              <a:t>56</a:t>
            </a:fld>
            <a:endParaRPr lang="de-DE">
              <a:latin typeface="Arial" pitchFamily="34" charset="0"/>
            </a:endParaRPr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1322A-921B-4AF3-ABE3-24EE9EF73F03}" type="slidenum">
              <a:rPr lang="de-DE" smtClean="0">
                <a:latin typeface="Arial" pitchFamily="34" charset="0"/>
              </a:rPr>
              <a:pPr/>
              <a:t>57</a:t>
            </a:fld>
            <a:endParaRPr lang="de-DE">
              <a:latin typeface="Arial" pitchFamily="34" charset="0"/>
            </a:endParaRPr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87705-2B07-494A-9B9B-57450C532AE7}" type="slidenum">
              <a:rPr lang="de-DE" smtClean="0">
                <a:latin typeface="Arial" pitchFamily="34" charset="0"/>
              </a:rPr>
              <a:pPr/>
              <a:t>58</a:t>
            </a:fld>
            <a:endParaRPr lang="de-DE">
              <a:latin typeface="Arial" pitchFamily="34" charset="0"/>
            </a:endParaRPr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15EB7-65E2-47E7-80C0-1E9ACF9DB3C1}" type="slidenum">
              <a:rPr lang="de-DE" smtClean="0">
                <a:latin typeface="Arial" pitchFamily="34" charset="0"/>
              </a:rPr>
              <a:pPr/>
              <a:t>59</a:t>
            </a:fld>
            <a:endParaRPr lang="de-DE">
              <a:latin typeface="Arial" pitchFamily="34" charset="0"/>
            </a:endParaRPr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1CCE3-A9B4-4511-9755-46CAC318CF66}" type="slidenum">
              <a:rPr lang="de-DE" smtClean="0">
                <a:latin typeface="Arial" pitchFamily="34" charset="0"/>
              </a:rPr>
              <a:pPr/>
              <a:t>67</a:t>
            </a:fld>
            <a:endParaRPr lang="de-DE">
              <a:latin typeface="Arial" pitchFamily="34" charset="0"/>
            </a:endParaRPr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D2C43-F0C0-433A-A730-354487FB4AE1}" type="slidenum">
              <a:rPr lang="de-DE" smtClean="0">
                <a:latin typeface="Arial" pitchFamily="34" charset="0"/>
              </a:rPr>
              <a:pPr/>
              <a:t>68</a:t>
            </a:fld>
            <a:endParaRPr lang="de-DE">
              <a:latin typeface="Arial" pitchFamily="34" charset="0"/>
            </a:endParaRPr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3215C-D145-4F87-8C25-210F1A301942}" type="slidenum">
              <a:rPr lang="de-DE" smtClean="0">
                <a:latin typeface="Arial" pitchFamily="34" charset="0"/>
              </a:rPr>
              <a:pPr/>
              <a:t>69</a:t>
            </a:fld>
            <a:endParaRPr lang="de-DE">
              <a:latin typeface="Arial" pitchFamily="34" charset="0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AFB0E-E5C4-4881-84D2-CD233A769239}" type="slidenum">
              <a:rPr lang="de-DE" smtClean="0">
                <a:latin typeface="Arial" pitchFamily="34" charset="0"/>
              </a:rPr>
              <a:pPr/>
              <a:t>70</a:t>
            </a:fld>
            <a:endParaRPr lang="de-DE">
              <a:latin typeface="Arial" pitchFamily="34" charset="0"/>
            </a:endParaRPr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BF47D0-1B2A-4F50-9BD0-BD0C563B2C63}" type="slidenum">
              <a:rPr lang="de-DE" smtClean="0">
                <a:latin typeface="Arial" pitchFamily="34" charset="0"/>
              </a:rPr>
              <a:pPr/>
              <a:t>71</a:t>
            </a:fld>
            <a:endParaRPr lang="de-DE">
              <a:latin typeface="Arial" pitchFamily="34" charset="0"/>
            </a:endParaRPr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1D87D-D6C0-439D-BCF6-7524EED323FE}" type="slidenum">
              <a:rPr lang="de-DE" smtClean="0">
                <a:latin typeface="Arial" pitchFamily="34" charset="0"/>
              </a:rPr>
              <a:pPr/>
              <a:t>72</a:t>
            </a:fld>
            <a:endParaRPr lang="de-DE">
              <a:latin typeface="Arial" pitchFamily="34" charset="0"/>
            </a:endParaRPr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75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8D425-79BF-4625-9033-EE3737A0F2E9}" type="slidenum">
              <a:rPr lang="de-DE"/>
              <a:pPr/>
              <a:t>76</a:t>
            </a:fld>
            <a:endParaRPr lang="de-DE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1A5E4-8D7B-49D1-901B-03DCAA452DA2}" type="slidenum">
              <a:rPr lang="de-DE"/>
              <a:pPr/>
              <a:t>77</a:t>
            </a:fld>
            <a:endParaRPr lang="de-DE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5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C1817D-C1D3-4D08-9954-743BBE279EED}" type="slidenum">
              <a:rPr lang="de-DE"/>
              <a:pPr/>
              <a:t>78</a:t>
            </a:fld>
            <a:endParaRPr lang="de-DE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0655D-7B2A-4AA2-9022-852C1E40A266}" type="slidenum">
              <a:rPr lang="de-DE"/>
              <a:pPr/>
              <a:t>79</a:t>
            </a:fld>
            <a:endParaRPr lang="de-DE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49286-AF1C-465E-A37E-301FA0802E62}" type="slidenum">
              <a:rPr lang="de-DE"/>
              <a:pPr/>
              <a:t>80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EBC63-85AA-4636-802F-E3E467227367}" type="slidenum">
              <a:rPr lang="de-DE"/>
              <a:pPr/>
              <a:t>81</a:t>
            </a:fld>
            <a:endParaRPr lang="de-DE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82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767F0-D288-427C-AA08-5733DF8897B9}" type="slidenum">
              <a:rPr lang="de-DE"/>
              <a:pPr/>
              <a:t>84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2A407-8F8A-42E4-B3DD-FA2EFA126293}" type="slidenum">
              <a:rPr lang="de-DE"/>
              <a:pPr/>
              <a:t>85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70496-BB67-4541-B2AB-90D049032423}" type="slidenum">
              <a:rPr lang="de-DE"/>
              <a:pPr/>
              <a:t>86</a:t>
            </a:fld>
            <a:endParaRPr lang="de-DE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FC569-9D18-499F-8095-8F863D1BA8AF}" type="slidenum">
              <a:rPr lang="de-AT" smtClean="0"/>
              <a:pPr/>
              <a:t>87</a:t>
            </a:fld>
            <a:endParaRPr lang="de-AT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584F0-210D-4CBA-9C4E-98F4F272FA92}" type="slidenum">
              <a:rPr lang="de-DE"/>
              <a:pPr/>
              <a:t>90</a:t>
            </a:fld>
            <a:endParaRPr lang="de-DE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6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8A4D4-E253-4D4B-BA99-D13B93D23439}" type="slidenum">
              <a:rPr lang="de-AT" smtClean="0"/>
              <a:pPr/>
              <a:t>91</a:t>
            </a:fld>
            <a:endParaRPr lang="de-AT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02F0E-F190-4C47-9B6D-E63CB59CD1E2}" type="slidenum">
              <a:rPr lang="de-DE"/>
              <a:pPr/>
              <a:t>93</a:t>
            </a:fld>
            <a:endParaRPr lang="de-DE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17337-8B9B-45C5-98D2-A0BAEE80ABE5}" type="slidenum">
              <a:rPr lang="de-DE"/>
              <a:pPr/>
              <a:t>94</a:t>
            </a:fld>
            <a:endParaRPr 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D8D89-2FAF-4E41-AF18-D3975FF42D85}" type="slidenum">
              <a:rPr lang="de-DE"/>
              <a:pPr/>
              <a:t>95</a:t>
            </a:fld>
            <a:endParaRPr lang="de-D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CDCA6-C496-4FFC-AEB7-D840C23EC571}" type="slidenum">
              <a:rPr lang="de-DE"/>
              <a:pPr/>
              <a:t>96</a:t>
            </a:fld>
            <a:endParaRPr lang="de-DE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91365-86CE-4FDD-90FD-CC753E666E06}" type="slidenum">
              <a:rPr lang="de-DE"/>
              <a:pPr/>
              <a:t>97</a:t>
            </a:fld>
            <a:endParaRPr lang="de-DE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4DF40-2BF3-405E-9DBD-5AE7B70EC080}" type="slidenum">
              <a:rPr lang="de-DE"/>
              <a:pPr/>
              <a:t>98</a:t>
            </a:fld>
            <a:endParaRPr lang="de-DE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6E3D5-C094-4FAA-8240-3BF854B24E9D}" type="slidenum">
              <a:rPr lang="de-DE"/>
              <a:pPr/>
              <a:t>99</a:t>
            </a:fld>
            <a:endParaRPr lang="de-DE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100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2B3EAE-E9F6-40FF-8590-9D3A6751A429}" type="slidenum">
              <a:rPr lang="de-DE"/>
              <a:pPr/>
              <a:t>101</a:t>
            </a:fld>
            <a:endParaRPr lang="de-DE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7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3B67F-D115-4F06-BDEC-30A87BB0AF94}" type="slidenum">
              <a:rPr lang="de-DE"/>
              <a:pPr/>
              <a:t>102</a:t>
            </a:fld>
            <a:endParaRPr lang="de-DE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4E048C-E6F9-4244-8F74-7D293E095421}" type="slidenum">
              <a:rPr lang="de-DE"/>
              <a:pPr/>
              <a:t>103</a:t>
            </a:fld>
            <a:endParaRPr lang="de-DE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9B71A-16AB-43BF-ABA8-CA058D5FA832}" type="slidenum">
              <a:rPr lang="de-DE"/>
              <a:pPr/>
              <a:t>104</a:t>
            </a:fld>
            <a:endParaRPr lang="de-DE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9C159-80A6-4D1E-A3C9-9FDA97A8B764}" type="slidenum">
              <a:rPr lang="de-DE"/>
              <a:pPr/>
              <a:t>105</a:t>
            </a:fld>
            <a:endParaRPr lang="de-DE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106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B9195-933D-420E-AB9C-6797B1C84DBD}" type="slidenum">
              <a:rPr lang="de-DE"/>
              <a:pPr/>
              <a:t>108</a:t>
            </a:fld>
            <a:endParaRPr lang="de-DE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01168A-0C73-435D-9A4E-7A16B6F3240E}" type="datetime1">
              <a:rPr lang="de-AT"/>
              <a:pPr/>
              <a:t>01.10.2019</a:t>
            </a:fld>
            <a:endParaRPr lang="de-AT"/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AT"/>
              <a:t>Biometrie und EBM/KPP</a:t>
            </a:r>
          </a:p>
        </p:txBody>
      </p:sp>
      <p:sp>
        <p:nvSpPr>
          <p:cNvPr id="159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7C25C-38BA-4EFA-82D5-89B2F95A0727}" type="slidenum">
              <a:rPr lang="de-AT"/>
              <a:pPr/>
              <a:t>112</a:t>
            </a:fld>
            <a:endParaRPr lang="de-AT"/>
          </a:p>
        </p:txBody>
      </p:sp>
      <p:sp>
        <p:nvSpPr>
          <p:cNvPr id="159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62513"/>
            <a:ext cx="5203825" cy="4603750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6E801-3F93-411C-88B3-2D38AA71FC7E}" type="slidenum">
              <a:rPr lang="de-AT" smtClean="0"/>
              <a:pPr/>
              <a:t>115</a:t>
            </a:fld>
            <a:endParaRPr lang="de-AT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7EEE-2D15-4A13-909E-B854C4605CEB}" type="slidenum">
              <a:rPr lang="de-AT" smtClean="0"/>
              <a:pPr/>
              <a:t>116</a:t>
            </a:fld>
            <a:endParaRPr lang="de-AT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82EB9-CB1B-49A6-ACF6-A56CB37A8472}" type="slidenum">
              <a:rPr lang="de-AT" smtClean="0"/>
              <a:pPr/>
              <a:t>8</a:t>
            </a:fld>
            <a:endParaRPr lang="de-AT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119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FDC7-0A39-4A14-B629-5B7FAFDAE29C}" type="slidenum">
              <a:rPr lang="de-AT" smtClean="0"/>
              <a:pPr/>
              <a:t>121</a:t>
            </a:fld>
            <a:endParaRPr lang="de-AT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A9644-0013-415A-8AB3-8F918C6F3D92}" type="slidenum">
              <a:rPr lang="de-AT" smtClean="0"/>
              <a:pPr/>
              <a:t>122</a:t>
            </a:fld>
            <a:endParaRPr lang="de-AT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58A32B-8E31-402F-8182-36030D362623}" type="slidenum">
              <a:rPr lang="de-AT" smtClean="0"/>
              <a:pPr/>
              <a:t>123</a:t>
            </a:fld>
            <a:endParaRPr lang="de-AT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0A6C7-3E8A-4E4E-8A36-B11EE401FC93}" type="slidenum">
              <a:rPr lang="de-AT" smtClean="0"/>
              <a:pPr/>
              <a:t>124</a:t>
            </a:fld>
            <a:endParaRPr lang="de-AT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351DFD-25C1-431A-98F4-0181A466EE80}" type="slidenum">
              <a:rPr lang="de-AT" smtClean="0"/>
              <a:pPr/>
              <a:t>125</a:t>
            </a:fld>
            <a:endParaRPr lang="de-AT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6E8A6-B574-4398-A825-88ED758B4B69}" type="slidenum">
              <a:rPr lang="de-AT" smtClean="0"/>
              <a:pPr/>
              <a:t>126</a:t>
            </a:fld>
            <a:endParaRPr lang="de-AT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58A54-2E46-4D5A-AB65-0B052C19C102}" type="slidenum">
              <a:rPr lang="de-AT" smtClean="0"/>
              <a:pPr/>
              <a:t>127</a:t>
            </a:fld>
            <a:endParaRPr lang="de-AT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128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335ED-FF0B-47F1-A582-D9F7035C0A95}" type="slidenum">
              <a:rPr lang="de-AT" smtClean="0"/>
              <a:pPr/>
              <a:t>130</a:t>
            </a:fld>
            <a:endParaRPr lang="de-AT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ECDBC-1427-4189-A062-18AA2CCD9F85}" type="slidenum">
              <a:rPr lang="de-AT" smtClean="0"/>
              <a:pPr/>
              <a:t>9</a:t>
            </a:fld>
            <a:endParaRPr lang="de-AT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66DD6D-F9A9-4405-93F3-4AF11D234077}" type="slidenum">
              <a:rPr lang="de-AT" smtClean="0"/>
              <a:pPr/>
              <a:t>131</a:t>
            </a:fld>
            <a:endParaRPr lang="de-AT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43042-925F-49DC-BE61-49443966BC66}" type="slidenum">
              <a:rPr lang="de-AT" smtClean="0"/>
              <a:pPr/>
              <a:t>132</a:t>
            </a:fld>
            <a:endParaRPr lang="de-AT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67D54-ACD8-4221-B2D4-0B3CCA4AF14C}" type="slidenum">
              <a:rPr lang="de-AT" smtClean="0"/>
              <a:pPr/>
              <a:t>134</a:t>
            </a:fld>
            <a:endParaRPr lang="de-AT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6E09D-6ECD-4DB9-B498-8D5F4F26961F}" type="slidenum">
              <a:rPr lang="de-AT" smtClean="0"/>
              <a:pPr/>
              <a:t>135</a:t>
            </a:fld>
            <a:endParaRPr lang="de-AT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5B1F4-6213-46D9-9FF1-C67877C6DC86}" type="slidenum">
              <a:rPr lang="de-AT" smtClean="0"/>
              <a:pPr/>
              <a:t>136</a:t>
            </a:fld>
            <a:endParaRPr lang="de-AT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F8A96-E73F-4963-AE82-3EA02408025F}" type="slidenum">
              <a:rPr lang="de-AT" smtClean="0"/>
              <a:pPr/>
              <a:t>137</a:t>
            </a:fld>
            <a:endParaRPr lang="de-AT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2BFA6-A7F9-47D3-9143-F928479CE45D}" type="slidenum">
              <a:rPr lang="de-DE"/>
              <a:pPr/>
              <a:t>138</a:t>
            </a:fld>
            <a:endParaRPr lang="de-DE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F6E58-D242-4BEC-B205-F7FED76023B4}" type="slidenum">
              <a:rPr lang="de-AT" smtClean="0"/>
              <a:pPr/>
              <a:t>139</a:t>
            </a:fld>
            <a:endParaRPr lang="de-AT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4AF53-5BC7-4657-8291-F49AE0337C3B}" type="slidenum">
              <a:rPr lang="de-DE"/>
              <a:pPr/>
              <a:t>140</a:t>
            </a:fld>
            <a:endParaRPr lang="de-DE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4672018" cy="20288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C7E94-F268-4F5D-9B3B-D025269CDA2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cxnSp>
        <p:nvCxnSpPr>
          <p:cNvPr id="9" name="Gerade Verbindung 8"/>
          <p:cNvCxnSpPr/>
          <p:nvPr/>
        </p:nvCxnSpPr>
        <p:spPr>
          <a:xfrm>
            <a:off x="714348" y="3571876"/>
            <a:ext cx="7715304" cy="0"/>
          </a:xfrm>
          <a:prstGeom prst="line">
            <a:avLst/>
          </a:prstGeom>
          <a:ln w="2222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358" y="1357298"/>
            <a:ext cx="3188805" cy="21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>
          <a:xfrm>
            <a:off x="642910" y="5429264"/>
            <a:ext cx="7715304" cy="0"/>
          </a:xfrm>
          <a:prstGeom prst="line">
            <a:avLst/>
          </a:prstGeom>
          <a:ln w="158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57188" y="188913"/>
            <a:ext cx="855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1600" b="1" dirty="0">
                <a:solidFill>
                  <a:srgbClr val="364395"/>
                </a:solidFill>
              </a:rPr>
              <a:t>Kapitel 1: Einleitung</a:t>
            </a:r>
          </a:p>
        </p:txBody>
      </p:sp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E29E2-B46E-4440-8078-E8772E4A0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2050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43000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B8E9374-C735-4FBD-9481-B5ACD66D63F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8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54098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0549ABE-45E5-4647-A66E-8FCCC7949AC2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5E206A-EDB3-479E-AB27-BB641F536F86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chemeClr val="accent1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Dr. Kaspar </a:t>
            </a:r>
            <a:r>
              <a:rPr lang="de-DE" sz="2000" b="1" dirty="0" err="1">
                <a:solidFill>
                  <a:schemeClr val="accent1"/>
                </a:solidFill>
              </a:rPr>
              <a:t>Rufibach</a:t>
            </a:r>
            <a:r>
              <a:rPr lang="de-DE" sz="2000" b="1" dirty="0">
                <a:solidFill>
                  <a:schemeClr val="accent1"/>
                </a:solidFill>
              </a:rPr>
              <a:t/>
            </a:r>
            <a:br>
              <a:rPr lang="de-DE" sz="2000" b="1" dirty="0">
                <a:solidFill>
                  <a:schemeClr val="accent1"/>
                </a:solidFill>
              </a:rPr>
            </a:br>
            <a:r>
              <a:rPr lang="de-DE" sz="2000" b="1" dirty="0">
                <a:solidFill>
                  <a:schemeClr val="accent1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chemeClr val="accent1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chemeClr val="accent1"/>
                </a:solidFill>
              </a:rPr>
              <a:t>Rufibach</a:t>
            </a:r>
            <a:r>
              <a:rPr lang="de-DE" sz="1400" b="1" dirty="0">
                <a:solidFill>
                  <a:schemeClr val="accent1"/>
                </a:solidFill>
              </a:rPr>
              <a:t/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Medizinische Statistik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en-GB" sz="1400" b="1" dirty="0">
                <a:solidFill>
                  <a:schemeClr val="accent1"/>
                </a:solidFill>
              </a:rPr>
              <a:t/>
            </a:r>
            <a:br>
              <a:rPr lang="en-GB" sz="1400" b="1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ISBN 978-3-8689-4100-5 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448 </a:t>
            </a:r>
            <a:r>
              <a:rPr lang="en-GB" sz="1400" dirty="0" err="1">
                <a:solidFill>
                  <a:schemeClr val="accent1"/>
                </a:solidFill>
              </a:rPr>
              <a:t>Seiten</a:t>
            </a:r>
            <a:r>
              <a:rPr lang="en-GB" sz="1400" dirty="0">
                <a:solidFill>
                  <a:schemeClr val="accent1"/>
                </a:solidFill>
              </a:rPr>
              <a:t> |  2-farbig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 err="1">
                <a:solidFill>
                  <a:schemeClr val="accent1"/>
                </a:solidFill>
              </a:rPr>
              <a:t>Juli</a:t>
            </a:r>
            <a:r>
              <a:rPr lang="en-GB" sz="1400" dirty="0">
                <a:solidFill>
                  <a:schemeClr val="accent1"/>
                </a:solidFill>
              </a:rPr>
              <a:t> 2013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chemeClr val="accent1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chemeClr val="accent1"/>
                </a:solidFill>
              </a:rPr>
              <a:t>www.pearson-studium.de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61975"/>
            <a:ext cx="8229600" cy="9953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1A63FBD2-AA0B-4AA8-AE3C-6E6929E54CA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0622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FB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" name="Picture 10" descr="Pearson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Pearson_Strap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Always_Learning_Text_Blue_RGB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332038"/>
            <a:ext cx="7212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rgbClr val="364395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Dr. Kaspar </a:t>
            </a:r>
            <a:r>
              <a:rPr lang="de-DE" sz="2000" b="1" dirty="0" err="1">
                <a:solidFill>
                  <a:srgbClr val="364395"/>
                </a:solidFill>
              </a:rPr>
              <a:t>Rufibach</a:t>
            </a:r>
            <a:r>
              <a:rPr lang="de-DE" sz="2000" b="1" dirty="0">
                <a:solidFill>
                  <a:srgbClr val="364395"/>
                </a:solidFill>
              </a:rPr>
              <a:t/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rgbClr val="364395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rgbClr val="364395"/>
                </a:solidFill>
              </a:rPr>
              <a:t>Rufibach</a:t>
            </a:r>
            <a:r>
              <a:rPr lang="de-DE" sz="1400" b="1" dirty="0">
                <a:solidFill>
                  <a:srgbClr val="364395"/>
                </a:solidFill>
              </a:rPr>
              <a:t/>
            </a:r>
            <a:br>
              <a:rPr lang="de-DE" sz="1400" b="1" dirty="0">
                <a:solidFill>
                  <a:srgbClr val="364395"/>
                </a:solidFill>
              </a:rPr>
            </a:br>
            <a:r>
              <a:rPr lang="de-DE" sz="1400" b="1" dirty="0">
                <a:solidFill>
                  <a:srgbClr val="364395"/>
                </a:solidFill>
              </a:rPr>
              <a:t>Medizinische Statistik</a:t>
            </a:r>
            <a:br>
              <a:rPr lang="de-DE" sz="1400" b="1" dirty="0">
                <a:solidFill>
                  <a:srgbClr val="364395"/>
                </a:solidFill>
              </a:rPr>
            </a:br>
            <a:r>
              <a:rPr lang="en-GB" sz="1400" b="1" dirty="0">
                <a:solidFill>
                  <a:srgbClr val="364395"/>
                </a:solidFill>
              </a:rPr>
              <a:t/>
            </a:r>
            <a:br>
              <a:rPr lang="en-GB" sz="1400" b="1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ISBN 978-3-8689-4100-5 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448 </a:t>
            </a:r>
            <a:r>
              <a:rPr lang="en-GB" sz="1400" dirty="0" err="1">
                <a:solidFill>
                  <a:srgbClr val="364395"/>
                </a:solidFill>
              </a:rPr>
              <a:t>Seiten</a:t>
            </a:r>
            <a:r>
              <a:rPr lang="en-GB" sz="1400" dirty="0">
                <a:solidFill>
                  <a:srgbClr val="364395"/>
                </a:solidFill>
              </a:rPr>
              <a:t> |  2-farbig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 err="1">
                <a:solidFill>
                  <a:srgbClr val="364395"/>
                </a:solidFill>
              </a:rPr>
              <a:t>Juli</a:t>
            </a:r>
            <a:r>
              <a:rPr lang="en-GB" sz="1400" dirty="0">
                <a:solidFill>
                  <a:srgbClr val="364395"/>
                </a:solidFill>
              </a:rPr>
              <a:t> 2013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rgbClr val="364395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rgbClr val="364395"/>
                </a:solidFill>
              </a:rPr>
              <a:t>www.pearson-studium.de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Seite </a:t>
            </a:r>
            <a:fld id="{9E8651A2-9689-40C9-9527-00BF0D2F452D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9" r:id="rId6"/>
    <p:sldLayoutId id="2147483734" r:id="rId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207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52400" y="6562725"/>
            <a:ext cx="331788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A0EBA5C-86D6-4ADF-9427-11DA934E82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8" name="Picture 12" descr="Pearson_Bound_Whit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feld 8"/>
          <p:cNvSpPr txBox="1">
            <a:spLocks noChangeArrowheads="1"/>
          </p:cNvSpPr>
          <p:nvPr userDrawn="1"/>
        </p:nvSpPr>
        <p:spPr bwMode="auto">
          <a:xfrm>
            <a:off x="358775" y="6526213"/>
            <a:ext cx="7308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dirty="0">
                <a:solidFill>
                  <a:srgbClr val="FFFFFF"/>
                </a:solidFill>
              </a:rPr>
              <a:t>Prof. Dr. Leonhard Held / Prof. Dr. Burkhardt Seifert / Dr. Kaspar </a:t>
            </a:r>
            <a:r>
              <a:rPr lang="de-DE" sz="900" dirty="0" err="1">
                <a:solidFill>
                  <a:srgbClr val="FFFFFF"/>
                </a:solidFill>
              </a:rPr>
              <a:t>Rufibach</a:t>
            </a:r>
            <a:r>
              <a:rPr lang="de-DE" sz="900" dirty="0">
                <a:solidFill>
                  <a:srgbClr val="FFFFFF"/>
                </a:solidFill>
              </a:rPr>
              <a:t>: Medizinische Statistik </a:t>
            </a:r>
            <a:r>
              <a:rPr lang="en-US" sz="900" dirty="0">
                <a:solidFill>
                  <a:srgbClr val="FFFFFF"/>
                </a:solidFill>
              </a:rPr>
              <a:t>© Pearson 2013</a:t>
            </a:r>
          </a:p>
        </p:txBody>
      </p:sp>
    </p:spTree>
    <p:extLst>
      <p:ext uri="{BB962C8B-B14F-4D97-AF65-F5344CB8AC3E}">
        <p14:creationId xmlns:p14="http://schemas.microsoft.com/office/powerpoint/2010/main" val="39063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50838" indent="-16986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541338" indent="-18891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edweb.uni-muenster.de/institute/imib/lehre/skripte/biomathe/bio/bio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thodenberatung.uzh.ch/" TargetMode="External"/><Relationship Id="rId5" Type="http://schemas.openxmlformats.org/officeDocument/2006/relationships/hyperlink" Target="http://bmj.bmjjournals.com/collections/statsbk/index.shtml" TargetMode="External"/><Relationship Id="rId4" Type="http://schemas.openxmlformats.org/officeDocument/2006/relationships/hyperlink" Target="http://www.thieme.de/dmw/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mdi.de/static/de/hta/" TargetMode="External"/><Relationship Id="rId2" Type="http://schemas.openxmlformats.org/officeDocument/2006/relationships/hyperlink" Target="http://www.oeaw.ac.at/ita/ht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st.dk/direkte/eunethta.aspx?lang=en" TargetMode="Externa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jumbo.uni-muenster.de/index.php?id=glossa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41.xml"/><Relationship Id="rId21" Type="http://schemas.openxmlformats.org/officeDocument/2006/relationships/image" Target="../media/image92.wmf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23" Type="http://schemas.openxmlformats.org/officeDocument/2006/relationships/image" Target="../media/image93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91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en/4/46/R._A._Fischer.jpg" TargetMode="External"/><Relationship Id="rId5" Type="http://schemas.openxmlformats.org/officeDocument/2006/relationships/image" Target="../media/image97.jpeg"/><Relationship Id="rId4" Type="http://schemas.openxmlformats.org/officeDocument/2006/relationships/hyperlink" Target="http://en.wikipedia.org/wiki/Image:Karl_Pearson.jpg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103.wmf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102.wmf"/><Relationship Id="rId5" Type="http://schemas.openxmlformats.org/officeDocument/2006/relationships/image" Target="../media/image99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0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28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11.png"/><Relationship Id="rId4" Type="http://schemas.openxmlformats.org/officeDocument/2006/relationships/oleObject" Target="../embeddings/oleObject30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32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dirty="0"/>
              <a:t>Vorlesung und Praktikum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3200" dirty="0"/>
              <a:t>Medizinische Wissenschaften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400" dirty="0"/>
              <a:t>Modul 2.02, MM 5.1, 5. Semester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1000" dirty="0"/>
              <a:t/>
            </a:r>
            <a:br>
              <a:rPr lang="de-DE" sz="1000" dirty="0"/>
            </a:br>
            <a:endParaRPr lang="de-DE" sz="1000" dirty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/>
              <a:t>ao</a:t>
            </a:r>
            <a:r>
              <a:rPr lang="de-DE" sz="2000" dirty="0"/>
              <a:t>. Univ.-Prof. Mag. Dr. Hanno Ulmer</a:t>
            </a:r>
          </a:p>
          <a:p>
            <a:r>
              <a:rPr lang="de-AT" sz="1600" i="1" dirty="0">
                <a:hlinkClick r:id="rId3"/>
              </a:rPr>
              <a:t>hanno.ulmer@i-med.ac.at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b="0" dirty="0" err="1"/>
              <a:t>Literatur</a:t>
            </a:r>
            <a:r>
              <a:rPr lang="en-GB" b="0" dirty="0"/>
              <a:t>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klinische</a:t>
            </a:r>
            <a:r>
              <a:rPr lang="en-GB" b="0" dirty="0"/>
              <a:t> </a:t>
            </a:r>
            <a:r>
              <a:rPr lang="en-GB" b="0" dirty="0" err="1"/>
              <a:t>Studien</a:t>
            </a:r>
            <a:r>
              <a:rPr lang="en-GB" b="0" dirty="0"/>
              <a:t> und EBM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000" dirty="0" err="1"/>
              <a:t>Sackett</a:t>
            </a:r>
            <a:r>
              <a:rPr lang="en-GB" sz="2000" dirty="0"/>
              <a:t> D.L.: </a:t>
            </a:r>
            <a:r>
              <a:rPr lang="en-GB" sz="2000" b="1" dirty="0"/>
              <a:t>Evidence Based Medicine</a:t>
            </a:r>
            <a:r>
              <a:rPr lang="en-GB" sz="2000" dirty="0"/>
              <a:t>. Churchill Livingstone, 2001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Antes G., </a:t>
            </a:r>
            <a:r>
              <a:rPr lang="en-GB" sz="2000" dirty="0" err="1"/>
              <a:t>Bassler</a:t>
            </a:r>
            <a:r>
              <a:rPr lang="en-GB" sz="2000" dirty="0"/>
              <a:t> D., Forster J.: </a:t>
            </a: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. </a:t>
            </a:r>
            <a:r>
              <a:rPr lang="en-GB" sz="2000" dirty="0" err="1"/>
              <a:t>Thieme</a:t>
            </a:r>
            <a:r>
              <a:rPr lang="en-GB" sz="2000" dirty="0"/>
              <a:t> </a:t>
            </a:r>
            <a:r>
              <a:rPr lang="en-GB" sz="2000" dirty="0" err="1"/>
              <a:t>Verlag</a:t>
            </a:r>
            <a:r>
              <a:rPr lang="en-GB" sz="2000" dirty="0"/>
              <a:t>, 2003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Schumacher M, </a:t>
            </a:r>
            <a:r>
              <a:rPr lang="en-GB" sz="2000" dirty="0" err="1"/>
              <a:t>Schulgen</a:t>
            </a:r>
            <a:r>
              <a:rPr lang="en-GB" sz="2000" dirty="0"/>
              <a:t> G. (eds.) </a:t>
            </a:r>
            <a:r>
              <a:rPr lang="en-GB" sz="2000" b="1" dirty="0" err="1"/>
              <a:t>Methodik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</a:t>
            </a:r>
            <a:r>
              <a:rPr lang="en-GB" sz="2000" b="1" dirty="0" err="1"/>
              <a:t>Studien</a:t>
            </a:r>
            <a:r>
              <a:rPr lang="en-GB" sz="2000" b="1" dirty="0"/>
              <a:t>. </a:t>
            </a:r>
            <a:r>
              <a:rPr lang="en-GB" sz="2000" b="1" dirty="0" err="1"/>
              <a:t>Methodische</a:t>
            </a:r>
            <a:r>
              <a:rPr lang="en-GB" sz="2000" b="1" dirty="0"/>
              <a:t> </a:t>
            </a:r>
            <a:r>
              <a:rPr lang="en-GB" sz="2000" b="1" dirty="0" err="1"/>
              <a:t>Grundlagen</a:t>
            </a:r>
            <a:r>
              <a:rPr lang="en-GB" sz="2000" b="1" dirty="0"/>
              <a:t> und </a:t>
            </a:r>
            <a:r>
              <a:rPr lang="en-GB" sz="2000" b="1" dirty="0" err="1"/>
              <a:t>Planung</a:t>
            </a:r>
            <a:r>
              <a:rPr lang="en-GB" sz="2000" b="1" dirty="0"/>
              <a:t>, </a:t>
            </a:r>
            <a:r>
              <a:rPr lang="en-GB" sz="2000" b="1" dirty="0" err="1"/>
              <a:t>Durchführung</a:t>
            </a:r>
            <a:r>
              <a:rPr lang="en-GB" sz="2000" b="1" dirty="0"/>
              <a:t> und </a:t>
            </a:r>
            <a:r>
              <a:rPr lang="en-GB" sz="2000" b="1" dirty="0" err="1"/>
              <a:t>Auswertung</a:t>
            </a:r>
            <a:r>
              <a:rPr lang="en-GB" sz="2000" b="1" dirty="0"/>
              <a:t>. </a:t>
            </a:r>
            <a:r>
              <a:rPr lang="en-GB" sz="2000" dirty="0"/>
              <a:t>Springer 2002 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 err="1"/>
              <a:t>Perleth</a:t>
            </a:r>
            <a:r>
              <a:rPr lang="en-GB" sz="2000" dirty="0"/>
              <a:t> M., Antes G. (eds.) </a:t>
            </a:r>
            <a:r>
              <a:rPr lang="en-GB" sz="2000" b="1" dirty="0" err="1"/>
              <a:t>Evidenzbasierte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b="1" dirty="0"/>
              <a:t>. </a:t>
            </a:r>
            <a:r>
              <a:rPr lang="en-GB" sz="2000" b="1" dirty="0" err="1"/>
              <a:t>Wissenschaft</a:t>
            </a:r>
            <a:r>
              <a:rPr lang="en-GB" sz="2000" b="1" dirty="0"/>
              <a:t> </a:t>
            </a:r>
            <a:r>
              <a:rPr lang="en-GB" sz="2000" b="1" dirty="0" err="1"/>
              <a:t>im</a:t>
            </a:r>
            <a:r>
              <a:rPr lang="en-GB" sz="2000" b="1" dirty="0"/>
              <a:t> </a:t>
            </a:r>
            <a:r>
              <a:rPr lang="en-GB" sz="2000" b="1" dirty="0" err="1"/>
              <a:t>Praxisalltag</a:t>
            </a:r>
            <a:r>
              <a:rPr lang="en-GB" sz="2000" b="1" dirty="0"/>
              <a:t>, 3. </a:t>
            </a:r>
            <a:r>
              <a:rPr lang="en-GB" sz="2000" b="1" dirty="0" err="1"/>
              <a:t>erweiterte</a:t>
            </a:r>
            <a:r>
              <a:rPr lang="en-GB" sz="2000" b="1" dirty="0"/>
              <a:t> und </a:t>
            </a:r>
            <a:r>
              <a:rPr lang="en-GB" sz="2000" b="1" dirty="0" err="1"/>
              <a:t>aktualisierte</a:t>
            </a:r>
            <a:r>
              <a:rPr lang="en-GB" sz="2000" b="1" dirty="0"/>
              <a:t> </a:t>
            </a:r>
            <a:r>
              <a:rPr lang="en-GB" sz="2000" b="1" dirty="0" err="1"/>
              <a:t>Auflage</a:t>
            </a:r>
            <a:r>
              <a:rPr lang="en-GB" sz="2000" dirty="0"/>
              <a:t>, </a:t>
            </a:r>
            <a:r>
              <a:rPr lang="en-GB" sz="2000" dirty="0" err="1"/>
              <a:t>Urban&amp;Vogel</a:t>
            </a:r>
            <a:r>
              <a:rPr lang="en-GB" sz="2000" dirty="0"/>
              <a:t> 2002 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43B4A4-23A4-4719-A08E-47E90B1D804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Vom statistischen Zusammen-</a:t>
            </a:r>
            <a:br>
              <a:rPr lang="de-DE" dirty="0"/>
            </a:br>
            <a:r>
              <a:rPr lang="de-DE" dirty="0"/>
              <a:t>hang bis zur Kausalität 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44D07DD7-A0C9-40C3-9B33-93002845AE44}" type="slidenum">
              <a:rPr lang="de-DE" altLang="en-US"/>
              <a:pPr/>
              <a:t>101</a:t>
            </a:fld>
            <a:endParaRPr lang="de-DE" altLang="en-US"/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683568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Glauben Sie den Ergebnissen </a:t>
            </a:r>
          </a:p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einer Studie?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95288" y="1916113"/>
            <a:ext cx="38893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Konzepte zur Kausalität z.B. von </a:t>
            </a:r>
            <a:br>
              <a:rPr lang="de-DE" sz="1600" b="1" dirty="0">
                <a:solidFill>
                  <a:srgbClr val="000036"/>
                </a:solidFill>
              </a:rPr>
            </a:br>
            <a:r>
              <a:rPr lang="de-DE" sz="1600" dirty="0" err="1">
                <a:solidFill>
                  <a:srgbClr val="000036"/>
                </a:solidFill>
              </a:rPr>
              <a:t>Henle&amp;Koch</a:t>
            </a:r>
            <a:r>
              <a:rPr lang="de-DE" sz="1600" dirty="0">
                <a:solidFill>
                  <a:srgbClr val="000036"/>
                </a:solidFill>
              </a:rPr>
              <a:t> (1880),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Hill (1965) oder </a:t>
            </a:r>
            <a:r>
              <a:rPr lang="de-DE" sz="1600" dirty="0" err="1">
                <a:solidFill>
                  <a:srgbClr val="000036"/>
                </a:solidFill>
              </a:rPr>
              <a:t>Rothman</a:t>
            </a:r>
            <a:r>
              <a:rPr lang="de-DE" sz="1600" dirty="0">
                <a:solidFill>
                  <a:srgbClr val="000036"/>
                </a:solidFill>
              </a:rPr>
              <a:t> (1976)</a:t>
            </a:r>
            <a:endParaRPr lang="de-DE" sz="1600" b="1" dirty="0">
              <a:solidFill>
                <a:srgbClr val="000036"/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Assoziation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(negativer oder positiver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Zusammenhang)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Kausalität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(Risikofaktor als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(Mit-)Ursache einer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Krankheit)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1600" dirty="0">
              <a:solidFill>
                <a:srgbClr val="000036"/>
              </a:solidFill>
            </a:endParaRPr>
          </a:p>
        </p:txBody>
      </p:sp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3" cstate="print"/>
          <a:srcRect b="22227"/>
          <a:stretch>
            <a:fillRect/>
          </a:stretch>
        </p:blipFill>
        <p:spPr bwMode="auto">
          <a:xfrm>
            <a:off x="4067175" y="1916113"/>
            <a:ext cx="4851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02" name="Rectangle 10"/>
          <p:cNvSpPr>
            <a:spLocks noGrp="1" noChangeArrowheads="1"/>
          </p:cNvSpPr>
          <p:nvPr>
            <p:ph type="title"/>
          </p:nvPr>
        </p:nvSpPr>
        <p:spPr>
          <a:xfrm>
            <a:off x="719138" y="898525"/>
            <a:ext cx="7543800" cy="657225"/>
          </a:xfrm>
          <a:noFill/>
          <a:ln/>
        </p:spPr>
        <p:txBody>
          <a:bodyPr anchor="ctr"/>
          <a:lstStyle/>
          <a:p>
            <a:r>
              <a:rPr lang="de-DE">
                <a:sym typeface="Symbol" pitchFamily="18" charset="2"/>
              </a:rPr>
              <a:t>Assoziation</a:t>
            </a:r>
            <a:r>
              <a:rPr lang="de-DE"/>
              <a:t> oder Kausalität </a:t>
            </a:r>
            <a:r>
              <a:rPr lang="de-DE">
                <a:sym typeface="Symbol" pitchFamily="18" charset="2"/>
              </a:rPr>
              <a:t>??</a:t>
            </a:r>
          </a:p>
        </p:txBody>
      </p:sp>
      <p:sp>
        <p:nvSpPr>
          <p:cNvPr id="289803" name="Rectangle 11"/>
          <p:cNvSpPr>
            <a:spLocks noGrp="1" noChangeArrowheads="1"/>
          </p:cNvSpPr>
          <p:nvPr>
            <p:ph idx="1"/>
          </p:nvPr>
        </p:nvSpPr>
        <p:spPr>
          <a:xfrm>
            <a:off x="457200" y="1700213"/>
            <a:ext cx="8458200" cy="4752975"/>
          </a:xfrm>
          <a:noFill/>
          <a:ln/>
        </p:spPr>
        <p:txBody>
          <a:bodyPr/>
          <a:lstStyle/>
          <a:p>
            <a:r>
              <a:rPr lang="de-DE"/>
              <a:t>Kausalitätskriterien nach</a:t>
            </a:r>
          </a:p>
          <a:p>
            <a:r>
              <a:rPr lang="de-DE"/>
              <a:t>Sir Austin Bradford-Hill:</a:t>
            </a:r>
          </a:p>
          <a:p>
            <a:pPr lvl="1"/>
            <a:r>
              <a:rPr lang="de-DE" b="1"/>
              <a:t>Temporalität</a:t>
            </a:r>
            <a:endParaRPr lang="de-DE"/>
          </a:p>
          <a:p>
            <a:pPr lvl="1"/>
            <a:r>
              <a:rPr lang="de-DE" b="1"/>
              <a:t>Konsistenz (Meta-Analysen,</a:t>
            </a:r>
            <a:br>
              <a:rPr lang="de-DE" b="1"/>
            </a:br>
            <a:r>
              <a:rPr lang="de-DE" b="1"/>
              <a:t>Systematische Reviews)</a:t>
            </a:r>
            <a:r>
              <a:rPr lang="de-DE"/>
              <a:t> </a:t>
            </a:r>
          </a:p>
          <a:p>
            <a:pPr lvl="1"/>
            <a:r>
              <a:rPr lang="de-DE" b="1"/>
              <a:t>Biologischer Gradient</a:t>
            </a:r>
            <a:r>
              <a:rPr lang="de-DE"/>
              <a:t> </a:t>
            </a:r>
          </a:p>
          <a:p>
            <a:pPr lvl="1"/>
            <a:r>
              <a:rPr lang="de-DE" b="1"/>
              <a:t>Stärke des Effekts</a:t>
            </a:r>
            <a:r>
              <a:rPr lang="de-DE"/>
              <a:t> (z.B. doppeltes Risiko)</a:t>
            </a:r>
          </a:p>
          <a:p>
            <a:pPr lvl="1"/>
            <a:r>
              <a:rPr lang="de-DE"/>
              <a:t>u.a.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F1F2D7-4484-4A15-A4E3-5F7D1031C1FF}" type="slidenum">
              <a:rPr lang="de-DE" altLang="en-US"/>
              <a:pPr/>
              <a:t>102</a:t>
            </a:fld>
            <a:endParaRPr lang="de-DE" altLang="en-US"/>
          </a:p>
        </p:txBody>
      </p:sp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3" cstate="print"/>
          <a:srcRect l="3615"/>
          <a:stretch>
            <a:fillRect/>
          </a:stretch>
        </p:blipFill>
        <p:spPr bwMode="auto">
          <a:xfrm>
            <a:off x="6300192" y="170080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Zeitliche Abfolge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C0E68B7-511A-4EBD-9164-17052EA35B5F}" type="slidenum">
              <a:rPr lang="de-DE" altLang="en-US"/>
              <a:pPr/>
              <a:t>103</a:t>
            </a:fld>
            <a:endParaRPr lang="de-DE" altLang="en-US"/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760413" y="2060575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Smog-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Epidemie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in London,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1952</a:t>
            </a:r>
            <a:r>
              <a:rPr lang="de-DE" sz="2000" dirty="0"/>
              <a:t> 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Waldbrände in Moskau,</a:t>
            </a:r>
          </a:p>
          <a:p>
            <a:r>
              <a:rPr lang="de-DE" sz="2000" dirty="0"/>
              <a:t>2010</a:t>
            </a:r>
          </a:p>
          <a:p>
            <a:endParaRPr lang="de-DE" sz="1600" dirty="0"/>
          </a:p>
        </p:txBody>
      </p:sp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8655050" y="429260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AT" sz="2400"/>
          </a:p>
        </p:txBody>
      </p:sp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3" cstate="print"/>
          <a:srcRect l="14078" t="8929" r="16505" b="35504"/>
          <a:stretch>
            <a:fillRect/>
          </a:stretch>
        </p:blipFill>
        <p:spPr bwMode="auto">
          <a:xfrm>
            <a:off x="4139952" y="1772816"/>
            <a:ext cx="383786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Dosis-Wirkungs-Beziehung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659C917-2E81-493B-B37B-81D356E9CB80}" type="slidenum">
              <a:rPr lang="de-DE" altLang="en-US"/>
              <a:pPr/>
              <a:t>104</a:t>
            </a:fld>
            <a:endParaRPr lang="de-DE" altLang="en-US"/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323850" y="4149725"/>
            <a:ext cx="1655763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Quelle: </a:t>
            </a:r>
            <a:r>
              <a:rPr lang="nl-NL" sz="1600"/>
              <a:t>Kaatsch et al., Int J Cancer 2008</a:t>
            </a:r>
            <a:endParaRPr lang="de-DE" sz="1600"/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754063" y="2060575"/>
            <a:ext cx="19446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2000"/>
              <a:t>Nähe zu </a:t>
            </a:r>
          </a:p>
          <a:p>
            <a:pPr eaLnBrk="0" hangingPunct="0"/>
            <a:r>
              <a:rPr lang="de-DE" sz="2000"/>
              <a:t>AKW und Leukämie </a:t>
            </a:r>
          </a:p>
          <a:p>
            <a:pPr eaLnBrk="0" hangingPunct="0"/>
            <a:r>
              <a:rPr lang="de-DE" sz="2000"/>
              <a:t>bei Kindern</a:t>
            </a:r>
          </a:p>
          <a:p>
            <a:pPr>
              <a:spcBef>
                <a:spcPct val="50000"/>
              </a:spcBef>
            </a:pPr>
            <a:endParaRPr lang="de-DE" sz="2000"/>
          </a:p>
        </p:txBody>
      </p:sp>
      <p:pic>
        <p:nvPicPr>
          <p:cNvPr id="293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5" y="1444625"/>
            <a:ext cx="6049963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Konsistenz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3613C93-B0C7-4DE2-A0B6-E3687AE9890C}" type="slidenum">
              <a:rPr lang="de-DE" altLang="en-US"/>
              <a:pPr/>
              <a:t>105</a:t>
            </a:fld>
            <a:endParaRPr lang="de-DE" altLang="en-US"/>
          </a:p>
        </p:txBody>
      </p:sp>
      <p:pic>
        <p:nvPicPr>
          <p:cNvPr id="295942" name="Picture 6"/>
          <p:cNvPicPr>
            <a:picLocks noChangeAspect="1" noChangeArrowheads="1"/>
          </p:cNvPicPr>
          <p:nvPr/>
        </p:nvPicPr>
        <p:blipFill>
          <a:blip r:embed="rId3" cstate="print"/>
          <a:srcRect l="7178" t="15538" r="16780" b="7683"/>
          <a:stretch>
            <a:fillRect/>
          </a:stretch>
        </p:blipFill>
        <p:spPr bwMode="auto">
          <a:xfrm>
            <a:off x="2411760" y="1628800"/>
            <a:ext cx="6179895" cy="46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179388" y="4437063"/>
            <a:ext cx="17557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Davey Smith &amp; Ebrahim, Int J Epidemiol  2001</a:t>
            </a:r>
            <a:endParaRPr lang="de-DE" sz="1600"/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684213" y="1989138"/>
            <a:ext cx="13414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000"/>
              <a:t>Beta-</a:t>
            </a:r>
          </a:p>
          <a:p>
            <a:pPr eaLnBrk="0" hangingPunct="0"/>
            <a:r>
              <a:rPr lang="de-DE" sz="2000"/>
              <a:t>Carotin </a:t>
            </a:r>
          </a:p>
          <a:p>
            <a:pPr eaLnBrk="0" hangingPunct="0"/>
            <a:r>
              <a:rPr lang="de-DE" sz="2000"/>
              <a:t>und </a:t>
            </a:r>
          </a:p>
          <a:p>
            <a:pPr eaLnBrk="0" hangingPunct="0"/>
            <a:r>
              <a:rPr lang="de-DE" sz="2000"/>
              <a:t>kardio-</a:t>
            </a:r>
          </a:p>
          <a:p>
            <a:pPr eaLnBrk="0" hangingPunct="0"/>
            <a:r>
              <a:rPr lang="de-DE" sz="2000"/>
              <a:t>vaskuläre </a:t>
            </a:r>
          </a:p>
          <a:p>
            <a:pPr eaLnBrk="0" hangingPunct="0"/>
            <a:r>
              <a:rPr lang="de-DE" sz="2000"/>
              <a:t>Mortalität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Studienhierarchie und </a:t>
            </a:r>
            <a:br>
              <a:rPr lang="de-DE" dirty="0"/>
            </a:br>
            <a:r>
              <a:rPr lang="de-DE" dirty="0"/>
              <a:t>Metaanalysen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400"/>
              <a:t>Hierarchie von Medizinischen Studien</a:t>
            </a:r>
            <a:endParaRPr lang="de-AT" sz="2400"/>
          </a:p>
        </p:txBody>
      </p:sp>
      <p:pic>
        <p:nvPicPr>
          <p:cNvPr id="43016" name="Picture 9" descr="pyramid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84313"/>
            <a:ext cx="5932488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107</a:t>
            </a:fld>
            <a:endParaRPr lang="de-DE" alt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5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Evidenzgrade von Studien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ABAF38E-92B1-476D-B9B7-B450B069610B}" type="slidenum">
              <a:rPr lang="de-DE" altLang="en-US"/>
              <a:pPr/>
              <a:t>108</a:t>
            </a:fld>
            <a:endParaRPr lang="de-DE" altLang="en-US"/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83169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Meta-Analyse</a:t>
            </a:r>
          </a:p>
        </p:txBody>
      </p:sp>
      <p:pic>
        <p:nvPicPr>
          <p:cNvPr id="1321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0095" y="1731450"/>
            <a:ext cx="5923810" cy="4495238"/>
          </a:xfrm>
        </p:spPr>
      </p:pic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AFA850-8369-4F3C-BF14-662866974C9D}" type="slidenum">
              <a:rPr lang="de-DE"/>
              <a:pPr/>
              <a:t>109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de-DE" dirty="0"/>
              <a:t>Tipps &amp; Tricks: Internet Ressourcen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0768"/>
            <a:ext cx="8229600" cy="45307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100" dirty="0"/>
              <a:t>	</a:t>
            </a: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Jumbo Münster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3"/>
              </a:rPr>
              <a:t>http://medweb.uni-muenster.de/institute/imib/lehre/skripte/biomathe/bio/bio.html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/>
              <a:t/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DMW Online Supplement Statistik </a:t>
            </a:r>
            <a:r>
              <a:rPr lang="de-DE" sz="1700" dirty="0">
                <a:hlinkClick r:id="rId4"/>
              </a:rPr>
              <a:t>http://www.thieme.de/dmw/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/>
              <a:t/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 err="1"/>
              <a:t>Statistics</a:t>
            </a:r>
            <a:r>
              <a:rPr lang="de-DE" sz="1700" dirty="0"/>
              <a:t> </a:t>
            </a:r>
            <a:r>
              <a:rPr lang="de-DE" sz="1700" dirty="0" err="1"/>
              <a:t>at</a:t>
            </a:r>
            <a:r>
              <a:rPr lang="de-DE" sz="1700" dirty="0"/>
              <a:t> Square </a:t>
            </a:r>
            <a:r>
              <a:rPr lang="de-DE" sz="1700" dirty="0" err="1"/>
              <a:t>One</a:t>
            </a:r>
            <a:r>
              <a:rPr lang="de-DE" sz="1700" dirty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5"/>
              </a:rPr>
              <a:t>http://bmj.bmjjournals.com/collections/statsbk/index.shtml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/>
              <a:t/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i="1" dirty="0"/>
              <a:t>Deutsches Ärzteblatt, Serie zur Bewertung wissenschaftlicher Publikationen		</a:t>
            </a:r>
            <a:r>
              <a:rPr lang="de-DE" sz="1700" dirty="0">
                <a:hlinkClick r:id="rId4"/>
              </a:rPr>
              <a:t>http://www.aerzteblatt.de/ </a:t>
            </a:r>
            <a:r>
              <a:rPr lang="de-DE" sz="1700" i="1" dirty="0"/>
              <a:t>	</a:t>
            </a:r>
            <a:r>
              <a:rPr lang="de-DE" sz="1700" dirty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Methodenberatung Universität Zürich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6"/>
              </a:rPr>
              <a:t>https://www.methodenberatung.uzh.ch/</a:t>
            </a: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8CF5294-7814-404F-8642-F5C374EC5484}" type="slidenum">
              <a:rPr lang="de-DE" altLang="en-US"/>
              <a:pPr/>
              <a:t>11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Meta-Analyse</a:t>
            </a:r>
            <a:endParaRPr lang="de-AT" dirty="0"/>
          </a:p>
        </p:txBody>
      </p:sp>
      <p:sp>
        <p:nvSpPr>
          <p:cNvPr id="1249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D459F2-FE6A-4618-B1BD-FE34BE8C6EDF}" type="slidenum">
              <a:rPr lang="de-DE"/>
              <a:pPr/>
              <a:t>110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7" name="Picture 3" descr="D:\WORK\PEARSON\000 FOLIEN\4100\JPG\4100-417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1768"/>
            <a:ext cx="853373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522168"/>
            <a:ext cx="5256584" cy="11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48448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Publications Bias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111</a:t>
            </a:fld>
            <a:endParaRPr lang="de-DE" altLang="en-US"/>
          </a:p>
        </p:txBody>
      </p:sp>
      <p:pic>
        <p:nvPicPr>
          <p:cNvPr id="9" name="Picture 2" descr="D:\WORK\PEARSON\000 FOLIEN\4100\JPG\4100-4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16824" cy="459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3634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Stufen einer Meta-Analyse</a:t>
            </a:r>
            <a:endParaRPr lang="de-AT"/>
          </a:p>
        </p:txBody>
      </p:sp>
      <p:sp>
        <p:nvSpPr>
          <p:cNvPr id="1259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500"/>
              <a:t>Definition der Hypothese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Definition der abhängigen und unabhängigen Variablen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Standardisierung der Terminologie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der Keywords für Literatursuche und Datensammlung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MeSH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von Ein- und Ausschlusskriterien für Studien</a:t>
            </a:r>
            <a:endParaRPr lang="de-AT" sz="2500"/>
          </a:p>
          <a:p>
            <a:pPr eaLnBrk="1" hangingPunct="1">
              <a:lnSpc>
                <a:spcPct val="90000"/>
              </a:lnSpc>
            </a:pPr>
            <a:r>
              <a:rPr lang="de-DE" sz="2500"/>
              <a:t>Analyse und Validierung der Ergebnisse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Mit geeigneter Software</a:t>
            </a:r>
            <a:endParaRPr lang="de-AT" sz="2100"/>
          </a:p>
        </p:txBody>
      </p:sp>
      <p:sp>
        <p:nvSpPr>
          <p:cNvPr id="1259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796F0E-7D67-4CA4-BC90-30590DFCE18B}" type="slidenum">
              <a:rPr lang="de-DE"/>
              <a:pPr/>
              <a:t>112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Probleme von Meta-Analysen</a:t>
            </a:r>
            <a:endParaRPr lang="de-AT"/>
          </a:p>
        </p:txBody>
      </p:sp>
      <p:sp>
        <p:nvSpPr>
          <p:cNvPr id="1269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dirty="0"/>
              <a:t>Meist fehlende Originaldaten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Verfügbarkeit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 err="1"/>
              <a:t>Publication</a:t>
            </a:r>
            <a:r>
              <a:rPr lang="de-DE" dirty="0"/>
              <a:t> </a:t>
            </a:r>
            <a:r>
              <a:rPr lang="de-DE" dirty="0" err="1"/>
              <a:t>bias</a:t>
            </a:r>
            <a:endParaRPr lang="de-DE" dirty="0"/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Es werden vor allem „positive“ Ergebnisse berücksichtigt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Wer finanziert welche Studien?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Gewichtung von Studien</a:t>
            </a:r>
          </a:p>
        </p:txBody>
      </p:sp>
      <p:sp>
        <p:nvSpPr>
          <p:cNvPr id="1269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AF9D2C-675D-4108-9DF9-16926698EFA7}" type="slidenum">
              <a:rPr lang="de-DE"/>
              <a:pPr/>
              <a:t>113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Evidenzbasierte Medizin </a:t>
            </a:r>
            <a:br>
              <a:rPr lang="de-DE" dirty="0"/>
            </a:br>
            <a:r>
              <a:rPr lang="de-DE" dirty="0"/>
              <a:t>und </a:t>
            </a:r>
            <a:r>
              <a:rPr lang="de-DE" dirty="0" err="1"/>
              <a:t>Health</a:t>
            </a:r>
            <a:r>
              <a:rPr lang="de-DE" dirty="0"/>
              <a:t> Technology </a:t>
            </a:r>
            <a:br>
              <a:rPr lang="de-DE" dirty="0"/>
            </a:br>
            <a:r>
              <a:rPr lang="de-DE" dirty="0"/>
              <a:t>Assessment (HTA)</a:t>
            </a: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/>
              <a:t>Was ist EBM?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ist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gewissenhafte</a:t>
            </a:r>
            <a:r>
              <a:rPr lang="en-GB" sz="2000" dirty="0"/>
              <a:t>, </a:t>
            </a:r>
            <a:r>
              <a:rPr lang="en-GB" sz="2000" dirty="0" err="1"/>
              <a:t>ausdrückliche</a:t>
            </a:r>
            <a:r>
              <a:rPr lang="en-GB" sz="2000" dirty="0"/>
              <a:t> und </a:t>
            </a:r>
            <a:r>
              <a:rPr lang="en-GB" sz="2000" dirty="0" err="1"/>
              <a:t>vernünftige</a:t>
            </a:r>
            <a:r>
              <a:rPr lang="en-GB" sz="2000" dirty="0"/>
              <a:t> </a:t>
            </a:r>
            <a:r>
              <a:rPr lang="en-GB" sz="2000" dirty="0" err="1"/>
              <a:t>Gebrauch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gegenwärtig</a:t>
            </a:r>
            <a:r>
              <a:rPr lang="en-GB" sz="2000" dirty="0"/>
              <a:t> </a:t>
            </a:r>
            <a:r>
              <a:rPr lang="en-GB" sz="2000" dirty="0" err="1"/>
              <a:t>besten</a:t>
            </a:r>
            <a:r>
              <a:rPr lang="en-GB" sz="2000" dirty="0"/>
              <a:t> </a:t>
            </a:r>
            <a:r>
              <a:rPr lang="en-GB" sz="2000" dirty="0" err="1"/>
              <a:t>externen</a:t>
            </a:r>
            <a:r>
              <a:rPr lang="en-GB" sz="2000" dirty="0"/>
              <a:t>, </a:t>
            </a:r>
            <a:r>
              <a:rPr lang="en-GB" sz="2000" dirty="0" err="1"/>
              <a:t>wissenschaftlichen</a:t>
            </a:r>
            <a:r>
              <a:rPr lang="en-GB" sz="2000" dirty="0"/>
              <a:t> </a:t>
            </a:r>
            <a:r>
              <a:rPr lang="en-GB" sz="2000" dirty="0" err="1"/>
              <a:t>Evidenz</a:t>
            </a:r>
            <a:r>
              <a:rPr lang="en-GB" sz="2000" dirty="0"/>
              <a:t> </a:t>
            </a:r>
            <a:r>
              <a:rPr lang="en-GB" sz="2000" dirty="0" err="1"/>
              <a:t>für</a:t>
            </a:r>
            <a:r>
              <a:rPr lang="en-GB" sz="2000" dirty="0"/>
              <a:t> </a:t>
            </a:r>
            <a:r>
              <a:rPr lang="en-GB" sz="2000" dirty="0" err="1"/>
              <a:t>Entscheidungen</a:t>
            </a:r>
            <a:r>
              <a:rPr lang="en-GB" sz="2000" dirty="0"/>
              <a:t> in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medizinischen</a:t>
            </a:r>
            <a:r>
              <a:rPr lang="en-GB" sz="2000" dirty="0"/>
              <a:t> </a:t>
            </a:r>
            <a:r>
              <a:rPr lang="en-GB" sz="2000" dirty="0" err="1"/>
              <a:t>Versorgung</a:t>
            </a:r>
            <a:r>
              <a:rPr lang="en-GB" sz="2000" dirty="0"/>
              <a:t> </a:t>
            </a:r>
            <a:r>
              <a:rPr lang="en-GB" sz="2000" dirty="0" err="1"/>
              <a:t>individueller</a:t>
            </a:r>
            <a:r>
              <a:rPr lang="en-GB" sz="2000" dirty="0"/>
              <a:t> </a:t>
            </a:r>
            <a:r>
              <a:rPr lang="en-GB" sz="2000" dirty="0" err="1"/>
              <a:t>Patienten</a:t>
            </a:r>
            <a:r>
              <a:rPr lang="en-GB" sz="20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Die Praxis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Evidenz-basierten</a:t>
            </a:r>
            <a:r>
              <a:rPr lang="en-GB" sz="2000" dirty="0"/>
              <a:t> </a:t>
            </a:r>
            <a:r>
              <a:rPr lang="en-GB" sz="2000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bedeutet</a:t>
            </a:r>
            <a:r>
              <a:rPr lang="en-GB" sz="2000" dirty="0"/>
              <a:t> die </a:t>
            </a:r>
            <a:r>
              <a:rPr lang="en-GB" sz="2000" b="1" dirty="0"/>
              <a:t>Integration </a:t>
            </a:r>
            <a:r>
              <a:rPr lang="en-GB" sz="2000" b="1" dirty="0" err="1"/>
              <a:t>individueller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Expertise </a:t>
            </a:r>
            <a:r>
              <a:rPr lang="en-GB" sz="2000" b="1" dirty="0" err="1"/>
              <a:t>mit</a:t>
            </a:r>
            <a:r>
              <a:rPr lang="en-GB" sz="2000" b="1" dirty="0"/>
              <a:t> </a:t>
            </a:r>
            <a:r>
              <a:rPr lang="en-GB" sz="2000" b="1" dirty="0" err="1"/>
              <a:t>der</a:t>
            </a:r>
            <a:r>
              <a:rPr lang="en-GB" sz="2000" b="1" dirty="0"/>
              <a:t> best-</a:t>
            </a:r>
            <a:r>
              <a:rPr lang="en-GB" sz="2000" b="1" dirty="0" err="1"/>
              <a:t>verfügbaren</a:t>
            </a:r>
            <a:r>
              <a:rPr lang="en-GB" sz="2000" b="1" dirty="0"/>
              <a:t> </a:t>
            </a:r>
            <a:r>
              <a:rPr lang="en-GB" sz="2000" b="1" dirty="0" err="1"/>
              <a:t>externen</a:t>
            </a:r>
            <a:r>
              <a:rPr lang="en-GB" sz="2000" b="1" dirty="0"/>
              <a:t> </a:t>
            </a:r>
            <a:r>
              <a:rPr lang="en-GB" sz="2000" b="1" dirty="0" err="1"/>
              <a:t>Evidenz</a:t>
            </a:r>
            <a:r>
              <a:rPr lang="en-GB" sz="2000" b="1" dirty="0"/>
              <a:t> </a:t>
            </a:r>
            <a:r>
              <a:rPr lang="en-GB" sz="2000" b="1" dirty="0" err="1"/>
              <a:t>aus</a:t>
            </a:r>
            <a:r>
              <a:rPr lang="en-GB" sz="2000" b="1" dirty="0"/>
              <a:t> </a:t>
            </a:r>
            <a:r>
              <a:rPr lang="en-GB" sz="2000" b="1" dirty="0" err="1"/>
              <a:t>systematischer</a:t>
            </a:r>
            <a:r>
              <a:rPr lang="en-GB" sz="2000" b="1" dirty="0"/>
              <a:t> </a:t>
            </a:r>
            <a:r>
              <a:rPr lang="en-GB" sz="2000" b="1" dirty="0" err="1"/>
              <a:t>Forschung</a:t>
            </a:r>
            <a:r>
              <a:rPr lang="en-GB" sz="2000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>
                <a:sym typeface="Wingdings" pitchFamily="2" charset="2"/>
              </a:rPr>
              <a:t>	 </a:t>
            </a:r>
            <a:r>
              <a:rPr lang="de-AT" sz="2000" dirty="0"/>
              <a:t>Externe klinische Evidenz führt zur Neubewertung bisher akzeptierter medizinischer Verfahren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80000"/>
              </a:lnSpc>
            </a:pPr>
            <a:endParaRPr lang="en-GB" sz="1400" dirty="0"/>
          </a:p>
          <a:p>
            <a:pPr eaLnBrk="1" hangingPunct="1">
              <a:lnSpc>
                <a:spcPct val="80000"/>
              </a:lnSpc>
            </a:pPr>
            <a:endParaRPr lang="en-GB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b="1" dirty="0"/>
              <a:t>	</a:t>
            </a:r>
            <a:r>
              <a:rPr lang="en-GB" sz="1400" dirty="0"/>
              <a:t>Definition </a:t>
            </a:r>
            <a:r>
              <a:rPr lang="en-GB" sz="1400" dirty="0" err="1"/>
              <a:t>nach</a:t>
            </a:r>
            <a:r>
              <a:rPr lang="en-GB" sz="1400" dirty="0"/>
              <a:t> David </a:t>
            </a:r>
            <a:r>
              <a:rPr lang="en-GB" sz="1400" dirty="0" err="1"/>
              <a:t>Sackett</a:t>
            </a:r>
            <a:r>
              <a:rPr lang="en-GB" sz="1400" dirty="0"/>
              <a:t> und </a:t>
            </a:r>
            <a:r>
              <a:rPr lang="en-GB" sz="1400" dirty="0" err="1"/>
              <a:t>anderen</a:t>
            </a:r>
            <a:r>
              <a:rPr lang="en-GB" sz="1400" dirty="0"/>
              <a:t> (British Medical Journal 312 (1996), S. 71-72) </a:t>
            </a:r>
          </a:p>
        </p:txBody>
      </p:sp>
      <p:sp>
        <p:nvSpPr>
          <p:cNvPr id="266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66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215310-1B5E-402B-825D-F81B11C6D3F9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Definition: </a:t>
            </a:r>
            <a:r>
              <a:rPr lang="de-AT" sz="4000"/>
              <a:t>EBM und HTA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EBM</a:t>
            </a:r>
            <a:r>
              <a:rPr lang="de-AT" sz="2400"/>
              <a:t> ... </a:t>
            </a:r>
            <a:r>
              <a:rPr lang="de-AT" sz="2400" b="1"/>
              <a:t>Evidence-based Medicine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Die bestmöglichen Fakten für die Behandlung von Patienten bereitstellen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Methode zur expliziten Darstellung von medizinischen Entscheidungen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Basierend auf systematischen Untersuchungen</a:t>
            </a:r>
          </a:p>
          <a:p>
            <a:pPr lvl="2" eaLnBrk="1" hangingPunct="1">
              <a:lnSpc>
                <a:spcPct val="90000"/>
              </a:lnSpc>
            </a:pPr>
            <a:endParaRPr lang="de-AT" sz="1800"/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HTA</a:t>
            </a:r>
            <a:r>
              <a:rPr lang="de-AT" sz="2400"/>
              <a:t> ... </a:t>
            </a:r>
            <a:r>
              <a:rPr lang="de-AT" sz="2400" b="1"/>
              <a:t>Health Technology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Bewertung von medizinischen Technologien im Hinblick auf Sicherheit, Evidenz, Kosten, Nutzen, ethische und gesetzliche Implikationen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Im Vergleich mit anderen Technologien</a:t>
            </a:r>
          </a:p>
        </p:txBody>
      </p:sp>
      <p:sp>
        <p:nvSpPr>
          <p:cNvPr id="2560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56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EE9C76-6E02-4FAC-8031-1E999E46D08D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EBM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b="1" dirty="0" err="1"/>
              <a:t>Evidence</a:t>
            </a:r>
            <a:r>
              <a:rPr lang="de-AT" b="1" dirty="0"/>
              <a:t> </a:t>
            </a:r>
            <a:r>
              <a:rPr lang="de-AT" b="1" dirty="0" err="1"/>
              <a:t>Based</a:t>
            </a:r>
            <a:r>
              <a:rPr lang="de-AT" b="1" dirty="0"/>
              <a:t> </a:t>
            </a:r>
            <a:r>
              <a:rPr lang="de-AT" b="1" dirty="0" err="1"/>
              <a:t>Medicine</a:t>
            </a:r>
            <a:endParaRPr lang="de-AT" b="1" dirty="0"/>
          </a:p>
          <a:p>
            <a:pPr lvl="1" eaLnBrk="1" hangingPunct="1">
              <a:lnSpc>
                <a:spcPct val="90000"/>
              </a:lnSpc>
            </a:pPr>
            <a:r>
              <a:rPr lang="de-AT" dirty="0" err="1"/>
              <a:t>Evidenzbasierte</a:t>
            </a:r>
            <a:r>
              <a:rPr lang="de-AT" dirty="0"/>
              <a:t> Medizin</a:t>
            </a:r>
          </a:p>
          <a:p>
            <a:pPr eaLnBrk="1" hangingPunct="1">
              <a:lnSpc>
                <a:spcPct val="90000"/>
              </a:lnSpc>
            </a:pPr>
            <a:r>
              <a:rPr lang="de-AT" dirty="0"/>
              <a:t>Evidenz – unmittelbar einleuchtend</a:t>
            </a:r>
          </a:p>
          <a:p>
            <a:pPr lvl="1" eaLnBrk="1" hangingPunct="1">
              <a:lnSpc>
                <a:spcPct val="90000"/>
              </a:lnSpc>
            </a:pPr>
            <a:r>
              <a:rPr lang="de-AT" dirty="0"/>
              <a:t>Beweis nach den Regeln des wissenschaftlichen Schließens</a:t>
            </a:r>
          </a:p>
          <a:p>
            <a:pPr lvl="2" eaLnBrk="1" hangingPunct="1">
              <a:lnSpc>
                <a:spcPct val="90000"/>
              </a:lnSpc>
            </a:pPr>
            <a:r>
              <a:rPr lang="de-AT" dirty="0"/>
              <a:t>Wissenschaftlich fundiert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 err="1"/>
              <a:t>b</a:t>
            </a:r>
            <a:r>
              <a:rPr lang="de-AT" b="1" dirty="0" err="1">
                <a:solidFill>
                  <a:srgbClr val="FF0000"/>
                </a:solidFill>
              </a:rPr>
              <a:t>ia</a:t>
            </a:r>
            <a:r>
              <a:rPr lang="de-AT" dirty="0" err="1"/>
              <a:t>sed</a:t>
            </a:r>
            <a:r>
              <a:rPr lang="de-AT" dirty="0"/>
              <a:t> </a:t>
            </a:r>
            <a:r>
              <a:rPr lang="de-AT" dirty="0" err="1"/>
              <a:t>medicine</a:t>
            </a: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/>
              <a:t>E</a:t>
            </a:r>
            <a:r>
              <a:rPr lang="de-AT" b="1" dirty="0">
                <a:solidFill>
                  <a:srgbClr val="FF0000"/>
                </a:solidFill>
              </a:rPr>
              <a:t>m</a:t>
            </a:r>
            <a:r>
              <a:rPr lang="de-AT" dirty="0"/>
              <a:t>inenz basierte Medizin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>
              <a:lnSpc>
                <a:spcPct val="90000"/>
              </a:lnSpc>
            </a:pPr>
            <a:r>
              <a:rPr lang="de-AT" dirty="0"/>
              <a:t>http://www.cochrane.org/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174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65F094-7EC9-430A-AEFC-A00ABCC115A9}" type="slidenum">
              <a:rPr lang="de-DE"/>
              <a:pPr/>
              <a:t>117</a:t>
            </a:fld>
            <a:endParaRPr lang="de-DE"/>
          </a:p>
        </p:txBody>
      </p:sp>
      <p:pic>
        <p:nvPicPr>
          <p:cNvPr id="8" name="Grafik 7" descr="final_cochrane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581128"/>
            <a:ext cx="1440160" cy="1440160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896252" cy="920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dirty="0"/>
              <a:t>HTA - </a:t>
            </a:r>
            <a:r>
              <a:rPr lang="de-AT" dirty="0" err="1"/>
              <a:t>Health</a:t>
            </a:r>
            <a:r>
              <a:rPr lang="de-AT" dirty="0"/>
              <a:t> Technology </a:t>
            </a:r>
            <a:br>
              <a:rPr lang="de-AT" dirty="0"/>
            </a:br>
            <a:r>
              <a:rPr lang="de-AT" dirty="0" err="1"/>
              <a:t>Assessement</a:t>
            </a:r>
            <a:endParaRPr lang="de-AT" dirty="0"/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de-AT" sz="2000" dirty="0" err="1"/>
              <a:t>Technikabfolgenabschätzung</a:t>
            </a:r>
            <a:r>
              <a:rPr lang="de-AT" sz="2000" dirty="0"/>
              <a:t> im Gesundheitswesen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Der Begriff </a:t>
            </a:r>
            <a:r>
              <a:rPr lang="de-DE" sz="2000" dirty="0" err="1"/>
              <a:t>Health</a:t>
            </a:r>
            <a:r>
              <a:rPr lang="de-DE" sz="2000" dirty="0"/>
              <a:t> Technology </a:t>
            </a:r>
            <a:r>
              <a:rPr lang="de-DE" sz="2000" dirty="0" err="1"/>
              <a:t>Assessment</a:t>
            </a:r>
            <a:r>
              <a:rPr lang="de-AT" sz="2000" dirty="0"/>
              <a:t> ( </a:t>
            </a:r>
            <a:r>
              <a:rPr lang="de-DE" sz="2000" dirty="0"/>
              <a:t>HTA</a:t>
            </a:r>
            <a:r>
              <a:rPr lang="de-AT" sz="2000" dirty="0"/>
              <a:t>) bezeichnet ein Prozess mit dem medizinische Verfahren und Technologien systematisch bewertet werden, die einen Bezug zur gesundheitlichen Versorgung der Bevölkerung haben.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Ergebnis sind umfassende HTA-Berichte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Österreich, Institut für Technikfolgenabschätzung: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2"/>
              </a:rPr>
              <a:t>http://www.oeaw.ac.at/ita/hta/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Deutschland, DIMDI: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3"/>
              </a:rPr>
              <a:t>http://www.dimdi.de/static/de/hta/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European Network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Health</a:t>
            </a:r>
            <a:r>
              <a:rPr lang="de-AT" sz="2000" dirty="0"/>
              <a:t> Technology </a:t>
            </a:r>
            <a:r>
              <a:rPr lang="de-AT" sz="2000" dirty="0" err="1"/>
              <a:t>Assessment</a:t>
            </a:r>
            <a:endParaRPr lang="de-AT" sz="2000" dirty="0"/>
          </a:p>
          <a:p>
            <a:pPr lvl="2" eaLnBrk="1" hangingPunct="1">
              <a:lnSpc>
                <a:spcPct val="80000"/>
              </a:lnSpc>
            </a:pPr>
            <a:r>
              <a:rPr lang="de-AT" dirty="0">
                <a:hlinkClick r:id="rId4"/>
              </a:rPr>
              <a:t>http://www.sst.dk/direkte/eunethta.aspx?lang=en</a:t>
            </a:r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37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9E686D-8836-4D1B-A095-4908C94A79B1}" type="slidenum">
              <a:rPr lang="de-DE"/>
              <a:pPr/>
              <a:t>118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Allgemeines zur </a:t>
            </a:r>
            <a:br>
              <a:rPr lang="de-DE" dirty="0"/>
            </a:br>
            <a:r>
              <a:rPr lang="de-DE" dirty="0"/>
              <a:t>Studienplanung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12</a:t>
            </a:fld>
            <a:endParaRPr lang="de-DE" altLang="en-US"/>
          </a:p>
        </p:txBody>
      </p:sp>
      <p:pic>
        <p:nvPicPr>
          <p:cNvPr id="71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7526"/>
            <a:ext cx="3888432" cy="472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8854"/>
            <a:ext cx="3312368" cy="466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Beispielstudie</a:t>
            </a:r>
          </a:p>
        </p:txBody>
      </p:sp>
    </p:spTree>
    <p:extLst>
      <p:ext uri="{BB962C8B-B14F-4D97-AF65-F5344CB8AC3E}">
        <p14:creationId xmlns:p14="http://schemas.microsoft.com/office/powerpoint/2010/main" val="38377903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Richtlinien und Empfehlungen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400" b="1" dirty="0" err="1"/>
              <a:t>Deklaration</a:t>
            </a:r>
            <a:r>
              <a:rPr lang="en-GB" sz="2400" b="1" dirty="0"/>
              <a:t> von Helsinki (World Medical Association)</a:t>
            </a:r>
          </a:p>
          <a:p>
            <a:pPr marL="15875"/>
            <a:r>
              <a:rPr lang="de-AT" sz="2400" dirty="0"/>
              <a:t>Ethische Gesichtspunkte: </a:t>
            </a:r>
            <a:r>
              <a:rPr lang="de-AT" sz="2400" b="1" dirty="0"/>
              <a:t>Ethikvotum</a:t>
            </a:r>
            <a:r>
              <a:rPr lang="de-AT" sz="2400" dirty="0"/>
              <a:t> und </a:t>
            </a:r>
            <a:r>
              <a:rPr lang="de-AT" sz="2400" dirty="0" err="1"/>
              <a:t>Informed</a:t>
            </a:r>
            <a:r>
              <a:rPr lang="de-AT" sz="2400" dirty="0"/>
              <a:t> </a:t>
            </a:r>
            <a:r>
              <a:rPr lang="de-AT" sz="2400" dirty="0" err="1"/>
              <a:t>Consent</a:t>
            </a:r>
            <a:endParaRPr lang="de-AT" sz="2400" dirty="0"/>
          </a:p>
          <a:p>
            <a:pPr eaLnBrk="1" hangingPunct="1"/>
            <a:endParaRPr lang="de-AT" sz="2400" b="1" dirty="0"/>
          </a:p>
          <a:p>
            <a:pPr eaLnBrk="1" hangingPunct="1"/>
            <a:r>
              <a:rPr lang="de-AT" sz="2400" b="1" dirty="0"/>
              <a:t>GCP ... </a:t>
            </a:r>
            <a:r>
              <a:rPr lang="de-AT" sz="2400" b="1" dirty="0" err="1"/>
              <a:t>Good</a:t>
            </a:r>
            <a:r>
              <a:rPr lang="de-AT" sz="2400" b="1" dirty="0"/>
              <a:t> Clinical Practice</a:t>
            </a:r>
            <a:r>
              <a:rPr lang="de-AT" sz="2400" dirty="0"/>
              <a:t> </a:t>
            </a:r>
          </a:p>
          <a:p>
            <a:pPr lvl="1" eaLnBrk="1" hangingPunct="1"/>
            <a:r>
              <a:rPr lang="de-AT" sz="2000" dirty="0"/>
              <a:t>International anerkannte formale Kriterien der Studiendurchführung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/>
              <a:t>ICH … International </a:t>
            </a:r>
            <a:r>
              <a:rPr lang="de-AT" sz="2400" b="1" dirty="0" err="1"/>
              <a:t>Committee</a:t>
            </a:r>
            <a:r>
              <a:rPr lang="de-AT" sz="2400" b="1" dirty="0"/>
              <a:t> on </a:t>
            </a:r>
            <a:r>
              <a:rPr lang="de-AT" sz="2400" b="1" dirty="0" err="1"/>
              <a:t>Harmonization</a:t>
            </a:r>
            <a:endParaRPr lang="de-AT" sz="2400" b="1" dirty="0"/>
          </a:p>
          <a:p>
            <a:pPr lvl="1" eaLnBrk="1" hangingPunct="1"/>
            <a:r>
              <a:rPr lang="de-AT" sz="2000" dirty="0"/>
              <a:t>Ergänzt durch nationale Gesetzgebung (z.B. Arzneimittelgesetz)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 err="1"/>
              <a:t>Consort</a:t>
            </a:r>
            <a:r>
              <a:rPr lang="de-AT" sz="2400" b="1" dirty="0"/>
              <a:t>, STROBE, STARD, etc. Richtlinien </a:t>
            </a:r>
          </a:p>
          <a:p>
            <a:pPr lvl="1" eaLnBrk="1" hangingPunct="1"/>
            <a:r>
              <a:rPr lang="de-AT" sz="2000" dirty="0"/>
              <a:t>Studienberichterstellung , Publikation</a:t>
            </a:r>
          </a:p>
          <a:p>
            <a:pPr eaLnBrk="1" hangingPunct="1"/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789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2D84E8-130D-4B5A-8324-96344EA1C883}" type="slidenum">
              <a:rPr lang="de-DE"/>
              <a:pPr/>
              <a:t>120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b="0"/>
              <a:t>Studienplan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800" b="1">
                <a:solidFill>
                  <a:srgbClr val="003399"/>
                </a:solidFill>
              </a:rPr>
              <a:t>Was ist ein Studienplan?</a:t>
            </a:r>
          </a:p>
          <a:p>
            <a:pPr lvl="1" eaLnBrk="1" hangingPunct="1"/>
            <a:r>
              <a:rPr lang="de-AT" sz="2400"/>
              <a:t>Ein schriftliches Dokumentieren der geplanten Vorgangsweise </a:t>
            </a:r>
          </a:p>
          <a:p>
            <a:pPr lvl="2" eaLnBrk="1" hangingPunct="1"/>
            <a:r>
              <a:rPr lang="de-AT" sz="2000"/>
              <a:t>verbale und formale Definition des Studienziels</a:t>
            </a:r>
          </a:p>
          <a:p>
            <a:pPr lvl="2" eaLnBrk="1" hangingPunct="1"/>
            <a:r>
              <a:rPr lang="de-AT" sz="2000"/>
              <a:t>Definierte Personenauswahl und Fallzahlberechnung</a:t>
            </a:r>
          </a:p>
          <a:p>
            <a:pPr lvl="2" eaLnBrk="1" hangingPunct="1"/>
            <a:r>
              <a:rPr lang="de-AT" sz="2000"/>
              <a:t>Datenerhebung</a:t>
            </a:r>
          </a:p>
          <a:p>
            <a:pPr lvl="3" eaLnBrk="1" hangingPunct="1"/>
            <a:r>
              <a:rPr lang="de-AT" sz="1800"/>
              <a:t>Datenerhebungsbogen</a:t>
            </a:r>
          </a:p>
          <a:p>
            <a:pPr lvl="4" eaLnBrk="1" hangingPunct="1"/>
            <a:r>
              <a:rPr lang="de-AT" sz="1800"/>
              <a:t>CRF...Clinical Record Form</a:t>
            </a:r>
          </a:p>
          <a:p>
            <a:pPr lvl="2" eaLnBrk="1" hangingPunct="1"/>
            <a:r>
              <a:rPr lang="de-AT" sz="2000"/>
              <a:t>Definierte statistische Auswertung</a:t>
            </a:r>
          </a:p>
          <a:p>
            <a:pPr lvl="3" eaLnBrk="1" hangingPunct="1"/>
            <a:r>
              <a:rPr lang="de-AT" sz="1800"/>
              <a:t>Geplante Zwischenauswertungen – falls vorgesehen - festlegen</a:t>
            </a:r>
          </a:p>
          <a:p>
            <a:pPr lvl="3" eaLnBrk="1" hangingPunct="1"/>
            <a:r>
              <a:rPr lang="de-AT" sz="1800"/>
              <a:t>Geplante Analysen von Subgruppen</a:t>
            </a:r>
          </a:p>
          <a:p>
            <a:pPr lvl="2" eaLnBrk="1" hangingPunct="1"/>
            <a:endParaRPr lang="de-AT" sz="1800"/>
          </a:p>
        </p:txBody>
      </p:sp>
      <p:sp>
        <p:nvSpPr>
          <p:cNvPr id="389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389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907B4-BDEE-4278-A082-9A76129FE3D8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3600" b="0" dirty="0"/>
              <a:t>Charakteristika wissenschaftlicher Studien</a:t>
            </a:r>
            <a:endParaRPr lang="de-AT" sz="3600" b="0" dirty="0"/>
          </a:p>
        </p:txBody>
      </p:sp>
      <p:sp>
        <p:nvSpPr>
          <p:cNvPr id="4403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7113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 dirty="0"/>
              <a:t>Geplant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Nach einem detaillierten Prüfprotokoll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Ausreichender Stichprobenumfang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Basierend auf reproduzierbaren, realistischen Annahmen und Berechnungen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Mit klaren </a:t>
            </a:r>
            <a:r>
              <a:rPr lang="de-DE" sz="2000" b="1" dirty="0">
                <a:solidFill>
                  <a:srgbClr val="003399"/>
                </a:solidFill>
              </a:rPr>
              <a:t>Zielkriterien</a:t>
            </a:r>
            <a:r>
              <a:rPr lang="de-DE" sz="2000" b="1" dirty="0"/>
              <a:t>: Haupt- und Nebenzielkriterien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klinischer Relevanz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entsprechender Sensitivität und Spezifität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Kontrolliert</a:t>
            </a:r>
            <a:r>
              <a:rPr lang="de-DE" sz="200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2000" b="1" dirty="0" err="1"/>
              <a:t>Verblindet</a:t>
            </a:r>
            <a:endParaRPr lang="de-DE" sz="2000" b="1" dirty="0"/>
          </a:p>
          <a:p>
            <a:pPr>
              <a:lnSpc>
                <a:spcPct val="90000"/>
              </a:lnSpc>
            </a:pPr>
            <a:r>
              <a:rPr lang="de-DE" sz="2000" b="1" dirty="0"/>
              <a:t>Randomisiert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Korrekte Durchführung lt. Studienprotokoll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Geprüfte Datenqualität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Adäquate statistische Analyse</a:t>
            </a:r>
            <a:endParaRPr lang="de-AT" sz="2000" b="1" dirty="0"/>
          </a:p>
        </p:txBody>
      </p:sp>
      <p:sp>
        <p:nvSpPr>
          <p:cNvPr id="4403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40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902BC3-020B-4D6F-BC13-FCA0F35AD88E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Studienpopulation</a:t>
            </a:r>
            <a:endParaRPr lang="de-AT" sz="4000" b="0"/>
          </a:p>
        </p:txBody>
      </p:sp>
      <p:sp>
        <p:nvSpPr>
          <p:cNvPr id="45062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800" b="1"/>
              <a:t>Für welche Grundgesamtheit (=Population) ist eine Aussage gültig?</a:t>
            </a:r>
          </a:p>
          <a:p>
            <a:pPr lvl="1" eaLnBrk="1" hangingPunct="1"/>
            <a:r>
              <a:rPr lang="de-DE" sz="2400"/>
              <a:t>Einschlusskriterien</a:t>
            </a:r>
          </a:p>
          <a:p>
            <a:pPr lvl="3" eaLnBrk="1" hangingPunct="1"/>
            <a:r>
              <a:rPr lang="de-DE" sz="1800"/>
              <a:t>z.B.: Alter, Geschlecht, Rasse, Krankheit, Medikation etc. </a:t>
            </a:r>
          </a:p>
          <a:p>
            <a:pPr lvl="1" eaLnBrk="1" hangingPunct="1"/>
            <a:r>
              <a:rPr lang="de-DE" sz="2400"/>
              <a:t>Ausschlusskriterien</a:t>
            </a:r>
          </a:p>
          <a:p>
            <a:pPr lvl="3" eaLnBrk="1" hangingPunct="1"/>
            <a:r>
              <a:rPr lang="de-DE" sz="1800"/>
              <a:t>z.B.: Zusatzdiagnose Diabetes, andere Begleiterkrankungen, etc.</a:t>
            </a:r>
          </a:p>
          <a:p>
            <a:pPr lvl="1" eaLnBrk="1" hangingPunct="1"/>
            <a:r>
              <a:rPr lang="de-DE" sz="2400"/>
              <a:t>Enge Ein- und Ausschlusskriterien</a:t>
            </a:r>
          </a:p>
          <a:p>
            <a:pPr lvl="3" eaLnBrk="1" hangingPunct="1"/>
            <a:r>
              <a:rPr lang="de-DE" sz="1800" b="1"/>
              <a:t>erhöhen die Homogenität!!</a:t>
            </a:r>
          </a:p>
          <a:p>
            <a:pPr lvl="3" eaLnBrk="1" hangingPunct="1"/>
            <a:r>
              <a:rPr lang="de-DE" sz="1800" b="1"/>
              <a:t>verringern den Gültigkeitsbereich/die Verallgemeinerungsfähigkeit der Ergebnisse!!</a:t>
            </a:r>
          </a:p>
        </p:txBody>
      </p:sp>
      <p:sp>
        <p:nvSpPr>
          <p:cNvPr id="4505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50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A62084-A294-433E-A6A8-7009D98E6712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868362"/>
          </a:xfrm>
        </p:spPr>
        <p:txBody>
          <a:bodyPr/>
          <a:lstStyle/>
          <a:p>
            <a:pPr eaLnBrk="1" hangingPunct="1"/>
            <a:r>
              <a:rPr lang="de-AT" sz="4000" b="0"/>
              <a:t>Stichprobe und Grundgesamtheit</a:t>
            </a:r>
          </a:p>
        </p:txBody>
      </p:sp>
      <p:sp>
        <p:nvSpPr>
          <p:cNvPr id="46086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de-AT" sz="2400" b="1" dirty="0"/>
              <a:t>Grundgesamtheit, Population</a:t>
            </a:r>
          </a:p>
          <a:p>
            <a:pPr lvl="1" eaLnBrk="1" hangingPunct="1"/>
            <a:r>
              <a:rPr lang="de-AT" sz="1800" dirty="0"/>
              <a:t>Gruppe, über die eine Aussage gemacht werden soll</a:t>
            </a:r>
          </a:p>
          <a:p>
            <a:pPr lvl="2" eaLnBrk="1" hangingPunct="1"/>
            <a:r>
              <a:rPr lang="de-AT" sz="1800" dirty="0"/>
              <a:t>Ein- und Ausschlusskriterien</a:t>
            </a:r>
          </a:p>
          <a:p>
            <a:pPr lvl="3" eaLnBrk="1" hangingPunct="1"/>
            <a:r>
              <a:rPr lang="de-AT" sz="1600" dirty="0"/>
              <a:t>beschränkt die Gültigkeit der Aussage</a:t>
            </a:r>
          </a:p>
          <a:p>
            <a:pPr eaLnBrk="1" hangingPunct="1"/>
            <a:r>
              <a:rPr lang="de-AT" sz="2400" b="1" dirty="0"/>
              <a:t>Repräsentative Stichprobe</a:t>
            </a:r>
          </a:p>
          <a:p>
            <a:pPr lvl="1" eaLnBrk="1" hangingPunct="1"/>
            <a:r>
              <a:rPr lang="de-AT" sz="2000" dirty="0"/>
              <a:t>charakteristische Teilmenge für die Grundgesamtheit</a:t>
            </a:r>
          </a:p>
          <a:p>
            <a:pPr lvl="2" eaLnBrk="1" hangingPunct="1"/>
            <a:r>
              <a:rPr lang="de-AT" sz="1800" dirty="0"/>
              <a:t>Stichprobenauswahl</a:t>
            </a:r>
          </a:p>
          <a:p>
            <a:pPr lvl="3" eaLnBrk="1" hangingPunct="1"/>
            <a:r>
              <a:rPr lang="de-AT" sz="1600" dirty="0" err="1"/>
              <a:t>Randomisierung</a:t>
            </a:r>
            <a:endParaRPr lang="de-AT" sz="1600" dirty="0"/>
          </a:p>
          <a:p>
            <a:pPr lvl="3" eaLnBrk="1" hangingPunct="1"/>
            <a:r>
              <a:rPr lang="de-AT" sz="1600" dirty="0" err="1"/>
              <a:t>Stratifizierung</a:t>
            </a:r>
            <a:endParaRPr lang="de-AT" sz="1600" dirty="0"/>
          </a:p>
          <a:p>
            <a:pPr lvl="3" eaLnBrk="1" hangingPunct="1"/>
            <a:r>
              <a:rPr lang="de-AT" sz="1600" dirty="0"/>
              <a:t>Clusterbildung</a:t>
            </a:r>
          </a:p>
          <a:p>
            <a:pPr lvl="2" eaLnBrk="1" hangingPunct="1"/>
            <a:r>
              <a:rPr lang="de-AT" sz="1800" dirty="0"/>
              <a:t>Stichprobengröße</a:t>
            </a:r>
          </a:p>
          <a:p>
            <a:pPr lvl="2" eaLnBrk="1" hangingPunct="1"/>
            <a:endParaRPr lang="de-AT" sz="1000" dirty="0"/>
          </a:p>
          <a:p>
            <a:pPr eaLnBrk="1" hangingPunct="1"/>
            <a:r>
              <a:rPr lang="de-AT" sz="2400" b="1" dirty="0">
                <a:solidFill>
                  <a:schemeClr val="tx2"/>
                </a:solidFill>
              </a:rPr>
              <a:t>Die Repräsentativität der Stichprobe für die interessierende Grundgesamt muss gegeben sein!</a:t>
            </a:r>
          </a:p>
        </p:txBody>
      </p:sp>
      <p:sp>
        <p:nvSpPr>
          <p:cNvPr id="4608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60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395021-07B5-4189-A6C7-44DA02413EC9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Wirksamkeit, Sicherheit und Nutzen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000" dirty="0"/>
              <a:t>Welche </a:t>
            </a:r>
            <a:r>
              <a:rPr lang="de-AT" sz="2000" b="1" dirty="0"/>
              <a:t>Therapie</a:t>
            </a:r>
            <a:r>
              <a:rPr lang="de-AT" sz="2000" dirty="0"/>
              <a:t> hat die höchste Wirksamkeit und das geringste Risiko über mögliche Nebenwirkungen</a:t>
            </a:r>
          </a:p>
          <a:p>
            <a:pPr lvl="1" eaLnBrk="1" hangingPunct="1"/>
            <a:r>
              <a:rPr lang="de-AT" sz="1800" dirty="0"/>
              <a:t>Nutzen / Risiko</a:t>
            </a:r>
          </a:p>
          <a:p>
            <a:pPr lvl="2" eaLnBrk="1" hangingPunct="1"/>
            <a:r>
              <a:rPr lang="de-AT" sz="1600" dirty="0"/>
              <a:t>Nebenwirkungen</a:t>
            </a:r>
          </a:p>
          <a:p>
            <a:pPr lvl="1" eaLnBrk="1" hangingPunct="1"/>
            <a:r>
              <a:rPr lang="de-AT" sz="1800" dirty="0"/>
              <a:t>Nutzen / Kosten</a:t>
            </a:r>
          </a:p>
          <a:p>
            <a:pPr lvl="1" eaLnBrk="1" hangingPunct="1"/>
            <a:endParaRPr lang="de-AT" sz="1000" b="1" dirty="0"/>
          </a:p>
          <a:p>
            <a:pPr eaLnBrk="1" hangingPunct="1"/>
            <a:r>
              <a:rPr lang="de-AT" sz="2000" b="1" dirty="0"/>
              <a:t>Definition von Nutzen</a:t>
            </a:r>
          </a:p>
          <a:p>
            <a:pPr lvl="1" eaLnBrk="1" hangingPunct="1"/>
            <a:r>
              <a:rPr lang="de-AT" sz="1800" dirty="0"/>
              <a:t>Erreichen eines Therapieziels</a:t>
            </a:r>
          </a:p>
          <a:p>
            <a:pPr lvl="2" eaLnBrk="1" hangingPunct="1"/>
            <a:r>
              <a:rPr lang="de-AT" sz="1600" dirty="0"/>
              <a:t>Geheilt, Schmerzen gelindert, etc.</a:t>
            </a:r>
          </a:p>
          <a:p>
            <a:pPr lvl="1" eaLnBrk="1" hangingPunct="1"/>
            <a:r>
              <a:rPr lang="de-AT" sz="1800" dirty="0"/>
              <a:t>Überlebensjahre</a:t>
            </a:r>
          </a:p>
          <a:p>
            <a:pPr lvl="1" eaLnBrk="1" hangingPunct="1"/>
            <a:r>
              <a:rPr lang="de-AT" sz="1800" dirty="0"/>
              <a:t>Berücksichtigung der Lebensqualität</a:t>
            </a:r>
          </a:p>
          <a:p>
            <a:pPr lvl="2" eaLnBrk="1" hangingPunct="1"/>
            <a:r>
              <a:rPr lang="de-AT" sz="1600" dirty="0"/>
              <a:t>QALY...Quality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600" dirty="0"/>
          </a:p>
          <a:p>
            <a:pPr lvl="2" eaLnBrk="1" hangingPunct="1"/>
            <a:r>
              <a:rPr lang="de-AT" sz="1600" dirty="0"/>
              <a:t>DALY...</a:t>
            </a:r>
            <a:r>
              <a:rPr lang="de-AT" sz="1600" dirty="0" err="1"/>
              <a:t>Disability</a:t>
            </a:r>
            <a:r>
              <a:rPr lang="de-AT" sz="1600" dirty="0"/>
              <a:t>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800" dirty="0"/>
          </a:p>
        </p:txBody>
      </p:sp>
      <p:sp>
        <p:nvSpPr>
          <p:cNvPr id="4813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81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0BFD35-93B1-4ADF-8209-CE2F559C0643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96313" cy="747713"/>
          </a:xfrm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DE" sz="4000" b="0" dirty="0"/>
              <a:t>Was muss man messen?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855788"/>
            <a:ext cx="8229600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DE" sz="2400" b="1" dirty="0"/>
              <a:t>Zielgröße(n)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DE" sz="2400" dirty="0"/>
              <a:t>Haupt- und Nebenzielkriterien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In engem Zusammenhang mit dem Studienziel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Klinisch relevant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Einflussgröße(n)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Auswirkungen auf die Zielgröße(n) haben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Störgröße(n)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Nicht von primären Studieninteresse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jedoch das Studienergebnis wesentlich beeinflussen bzw. verzerren („</a:t>
            </a:r>
            <a:r>
              <a:rPr lang="de-DE" sz="2000" b="1" u="sng" dirty="0"/>
              <a:t>Bias</a:t>
            </a:r>
            <a:r>
              <a:rPr lang="de-DE" sz="2000" dirty="0"/>
              <a:t>“!)</a:t>
            </a:r>
          </a:p>
        </p:txBody>
      </p:sp>
      <p:sp>
        <p:nvSpPr>
          <p:cNvPr id="4915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E4AB5B-A8FA-4688-B5C7-494AC9CB0824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49159" name="Rectangle 4"/>
          <p:cNvSpPr>
            <a:spLocks noChangeArrowheads="1"/>
          </p:cNvSpPr>
          <p:nvPr/>
        </p:nvSpPr>
        <p:spPr bwMode="auto">
          <a:xfrm>
            <a:off x="5486400" y="1524000"/>
            <a:ext cx="1828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400" dirty="0">
                <a:latin typeface="Comic Sans MS" pitchFamily="66" charset="0"/>
              </a:rPr>
              <a:t>System</a:t>
            </a:r>
          </a:p>
        </p:txBody>
      </p:sp>
      <p:sp>
        <p:nvSpPr>
          <p:cNvPr id="49160" name="Line 5"/>
          <p:cNvSpPr>
            <a:spLocks noChangeShapeType="1"/>
          </p:cNvSpPr>
          <p:nvPr/>
        </p:nvSpPr>
        <p:spPr bwMode="auto">
          <a:xfrm>
            <a:off x="44196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1" name="Line 6"/>
          <p:cNvSpPr>
            <a:spLocks noChangeShapeType="1"/>
          </p:cNvSpPr>
          <p:nvPr/>
        </p:nvSpPr>
        <p:spPr bwMode="auto">
          <a:xfrm>
            <a:off x="73152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2" name="Line 7"/>
          <p:cNvSpPr>
            <a:spLocks noChangeShapeType="1"/>
          </p:cNvSpPr>
          <p:nvPr/>
        </p:nvSpPr>
        <p:spPr bwMode="auto">
          <a:xfrm>
            <a:off x="6372225" y="1066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384925" y="1028700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Störgrößen</a:t>
            </a:r>
          </a:p>
        </p:txBody>
      </p:sp>
      <p:sp>
        <p:nvSpPr>
          <p:cNvPr id="49164" name="Text Box 9"/>
          <p:cNvSpPr txBox="1">
            <a:spLocks noChangeArrowheads="1"/>
          </p:cNvSpPr>
          <p:nvPr/>
        </p:nvSpPr>
        <p:spPr bwMode="auto">
          <a:xfrm>
            <a:off x="3941763" y="1579563"/>
            <a:ext cx="1638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Einflussgröße</a:t>
            </a:r>
          </a:p>
        </p:txBody>
      </p:sp>
      <p:sp>
        <p:nvSpPr>
          <p:cNvPr id="49165" name="Text Box 10"/>
          <p:cNvSpPr txBox="1">
            <a:spLocks noChangeArrowheads="1"/>
          </p:cNvSpPr>
          <p:nvPr/>
        </p:nvSpPr>
        <p:spPr bwMode="auto">
          <a:xfrm>
            <a:off x="7391400" y="1550988"/>
            <a:ext cx="108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Zielgröße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8683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AT" sz="4000" dirty="0"/>
              <a:t>Zielgrößen, Endpunkte</a:t>
            </a:r>
          </a:p>
        </p:txBody>
      </p:sp>
      <p:sp>
        <p:nvSpPr>
          <p:cNvPr id="5018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7772400" cy="46910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AT" sz="2800" b="1" dirty="0"/>
              <a:t>Was ist ein Behandlungseffekt?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harte, objektive Merkmale (z.B. Tod)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weiche, subjektive Merkmale (z.B. Quality-</a:t>
            </a:r>
            <a:r>
              <a:rPr lang="de-AT" sz="2000" dirty="0" err="1"/>
              <a:t>of</a:t>
            </a:r>
            <a:r>
              <a:rPr lang="de-AT" sz="2000" dirty="0"/>
              <a:t>-Life)</a:t>
            </a: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multiple Endpunkte	</a:t>
            </a:r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schwierig zu interpretieren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Festlegung des Zeitpunktes</a:t>
            </a:r>
            <a:endParaRPr lang="de-AT" sz="2400" dirty="0"/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Differenz zum Ausgangswert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b="1" dirty="0" err="1">
                <a:solidFill>
                  <a:srgbClr val="FF0000"/>
                </a:solidFill>
              </a:rPr>
              <a:t>Surrogatvariable</a:t>
            </a:r>
            <a:endParaRPr lang="de-AT" sz="2000" b="1" dirty="0">
              <a:solidFill>
                <a:srgbClr val="FF0000"/>
              </a:solidFill>
            </a:endParaRP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Zusammenhang mit klinischem Endpunkt</a:t>
            </a:r>
          </a:p>
          <a:p>
            <a:pPr lvl="3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Bsp.: chronische Erkrankungen, Phase II</a:t>
            </a:r>
          </a:p>
          <a:p>
            <a:pPr eaLnBrk="1" hangingPunct="1">
              <a:buClr>
                <a:schemeClr val="tx1"/>
              </a:buClr>
            </a:pPr>
            <a:r>
              <a:rPr lang="de-AT" sz="2400" dirty="0"/>
              <a:t>Zusammenhang mit klinischen Zustand</a:t>
            </a:r>
            <a:endParaRPr lang="de-AT" sz="2800" dirty="0"/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valide und repräsentativ</a:t>
            </a:r>
          </a:p>
          <a:p>
            <a:pPr lvl="1" eaLnBrk="1" hangingPunct="1">
              <a:buClr>
                <a:srgbClr val="0000FF"/>
              </a:buClr>
              <a:buFont typeface="Wingdings" pitchFamily="2" charset="2"/>
              <a:buChar char="Ø"/>
            </a:pPr>
            <a:endParaRPr lang="de-AT" sz="2400" dirty="0"/>
          </a:p>
        </p:txBody>
      </p:sp>
      <p:sp>
        <p:nvSpPr>
          <p:cNvPr id="5017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01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464421-479F-43CB-8753-EA776D77D2E0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Randomisierte Klinische </a:t>
            </a:r>
            <a:br>
              <a:rPr lang="de-DE" dirty="0"/>
            </a:br>
            <a:r>
              <a:rPr lang="de-DE" dirty="0"/>
              <a:t>Studien (</a:t>
            </a:r>
            <a:r>
              <a:rPr lang="de-DE" dirty="0" err="1"/>
              <a:t>Randomised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Clinical Trials)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RCT: Randomisierte kontrollierte Studie</a:t>
            </a:r>
            <a:endParaRPr lang="de-AT" sz="2000" dirty="0"/>
          </a:p>
        </p:txBody>
      </p:sp>
      <p:sp>
        <p:nvSpPr>
          <p:cNvPr id="768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sz="2500" b="1" dirty="0"/>
          </a:p>
          <a:p>
            <a:pPr eaLnBrk="1" hangingPunct="1">
              <a:lnSpc>
                <a:spcPct val="90000"/>
              </a:lnSpc>
            </a:pPr>
            <a:r>
              <a:rPr lang="de-DE" sz="2500" b="1" dirty="0"/>
              <a:t>Klinische Studien sind ein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Einflussfaktor wird gesteuert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Alle anderen Faktoren sollen möglichst konstant gehalten werden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Randomisierung</a:t>
            </a:r>
            <a:endParaRPr lang="de-DE" sz="2500" b="1" dirty="0"/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Behandlungszuteilung kann nicht vorhergesagt werden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Ausschluss von Verzerrungen durch Selektion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Stratifizierung</a:t>
            </a:r>
            <a:r>
              <a:rPr lang="de-DE" sz="2500" b="1" dirty="0"/>
              <a:t> – homogene Untergruppen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Alter, Geschlecht, Schwergrad</a:t>
            </a:r>
          </a:p>
        </p:txBody>
      </p:sp>
      <p:sp>
        <p:nvSpPr>
          <p:cNvPr id="768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285759-7282-4738-8940-1AAD18F5EF5F}" type="slidenum">
              <a:rPr lang="de-DE"/>
              <a:pPr/>
              <a:t>129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Beispielstudie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13</a:t>
            </a:fld>
            <a:endParaRPr lang="de-DE" altLang="en-US"/>
          </a:p>
        </p:txBody>
      </p:sp>
      <p:pic>
        <p:nvPicPr>
          <p:cNvPr id="71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9984"/>
            <a:ext cx="3384376" cy="47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42" y="1596887"/>
            <a:ext cx="3245566" cy="471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251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Parallelgruppenstudie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sz="2000" dirty="0"/>
              <a:t>z.B. Untersuchung der Wirksamkeit eines neuen blutdrucksenkenden Medikaments im Vergleich zu einer Standardtherapie</a:t>
            </a:r>
            <a:r>
              <a:rPr lang="de-DE" sz="2000" dirty="0"/>
              <a:t> (=Kontrolle)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 dirty="0"/>
              <a:t>Manchmal Placebo</a:t>
            </a:r>
            <a:endParaRPr lang="de-AT" sz="1600" dirty="0"/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Nullhypothese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0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gleich wirksam</a:t>
            </a:r>
          </a:p>
          <a:p>
            <a:pPr lvl="3" eaLnBrk="1" hangingPunct="1">
              <a:lnSpc>
                <a:spcPct val="80000"/>
              </a:lnSpc>
            </a:pPr>
            <a:r>
              <a:rPr lang="de-AT" sz="1400" dirty="0"/>
              <a:t>z.B. die Änderung des diastolischen Blutdrucks ist im Mittel in beiden Gruppen gleich hoch</a:t>
            </a:r>
          </a:p>
          <a:p>
            <a:pPr lvl="2" eaLnBrk="1" hangingPunct="1">
              <a:lnSpc>
                <a:spcPct val="80000"/>
              </a:lnSpc>
            </a:pPr>
            <a:r>
              <a:rPr lang="de-AT" sz="1600" b="1" dirty="0">
                <a:solidFill>
                  <a:schemeClr val="tx2"/>
                </a:solidFill>
              </a:rPr>
              <a:t>Die Ungültigkeit der Nullhypothese ist zu beweisen!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Alternativhypothese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1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unterschiedlich stark wirksam</a:t>
            </a:r>
          </a:p>
          <a:p>
            <a:pPr eaLnBrk="1" hangingPunct="1">
              <a:lnSpc>
                <a:spcPct val="80000"/>
              </a:lnSpc>
            </a:pPr>
            <a:endParaRPr lang="de-AT" sz="2000" dirty="0"/>
          </a:p>
          <a:p>
            <a:pPr eaLnBrk="1" hangingPunct="1">
              <a:lnSpc>
                <a:spcPct val="80000"/>
              </a:lnSpc>
            </a:pPr>
            <a:r>
              <a:rPr lang="de-AT" sz="2000" b="1" u="sng" dirty="0"/>
              <a:t>Voraussetzung</a:t>
            </a:r>
            <a:r>
              <a:rPr lang="de-AT" sz="2000" dirty="0"/>
              <a:t>: Die beiden Gruppen stimmen in den wesentlichen Merkmalen überein – siehe </a:t>
            </a:r>
            <a:r>
              <a:rPr lang="de-AT" sz="2000" dirty="0" err="1"/>
              <a:t>Randomisierung</a:t>
            </a:r>
            <a:endParaRPr lang="de-AT" sz="2000" dirty="0"/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Nur die Therapien sind unterschiedlich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Strukturgleichheit der Gruppen </a:t>
            </a:r>
          </a:p>
        </p:txBody>
      </p:sp>
      <p:sp>
        <p:nvSpPr>
          <p:cNvPr id="532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32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E16C22-EBD3-479B-9A25-E0A5336FB5CD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Einige einfache Studienpläne</a:t>
            </a:r>
            <a:endParaRPr lang="de-AT" sz="4000" b="0"/>
          </a:p>
        </p:txBody>
      </p:sp>
      <p:sp>
        <p:nvSpPr>
          <p:cNvPr id="52230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b="1"/>
              <a:t>Parallelgruppen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Zwei oder mehrere unabhängige, aber vergleichbare Gruppen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Werden zeitlich parallel behandelt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Mit unterschiedlichen Therapieformen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Cross-Over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Eine Gruppe mit zwei oder mehreren aufeinander folgenden Therapien behandeln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Jeder Proband erhält jede Therapie aber in unterschiedlicher Reihenfolge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Randomisierung der Reihenfolge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z.B.: ABC, ACB, BAC, BCA, CAB, CBA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Carry-over-Effekte beachten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Faktorielle Pläne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Kombination von zwei oder mehreren Einflussfaktoren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Wechselwirkungen überprüfbar</a:t>
            </a:r>
            <a:endParaRPr lang="de-AT" sz="1800"/>
          </a:p>
        </p:txBody>
      </p:sp>
      <p:sp>
        <p:nvSpPr>
          <p:cNvPr id="522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22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F177D6-AF8F-4ECD-99F7-88B2C403548E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435975" cy="868363"/>
          </a:xfrm>
        </p:spPr>
        <p:txBody>
          <a:bodyPr/>
          <a:lstStyle/>
          <a:p>
            <a:pPr eaLnBrk="1" hangingPunct="1"/>
            <a:r>
              <a:rPr lang="de-AT" sz="4000" b="0" dirty="0"/>
              <a:t>RCTs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82296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Randomisiert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Zufällige Zuteilung zu einer Therapieform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Stratifizierung</a:t>
            </a:r>
          </a:p>
          <a:p>
            <a:pPr lvl="3" eaLnBrk="1" hangingPunct="1">
              <a:lnSpc>
                <a:spcPct val="90000"/>
              </a:lnSpc>
            </a:pPr>
            <a:r>
              <a:rPr lang="de-AT" sz="1600"/>
              <a:t>Unterteilung in Subgruppen nach bestimmten Merkmalen, wie Alter, Ausgangswerte, ...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Kontrolliert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Mindestens eine Kontrollgruppe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z.B.: Vergleich mit Standardtherapie, Placebo-Kontrolle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1600"/>
              <a:t>Statistische Vergleichbarkeit der wesentlichen Merkmale zwischen Gruppen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Verblindet – wenn möglich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Offen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Einfach verblindet: Patient weiß nicht, welche Therapie er bekommt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Doppel-blind: </a:t>
            </a:r>
            <a:r>
              <a:rPr lang="de-AT" sz="1800"/>
              <a:t>Patient und Arzt wissen nicht, welche Therapie Patient bekommt</a:t>
            </a:r>
          </a:p>
        </p:txBody>
      </p:sp>
      <p:sp>
        <p:nvSpPr>
          <p:cNvPr id="6041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042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A3634E-9AF7-4BB7-A4F6-E6BDD0A36601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Randomisierung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dirty="0"/>
              <a:t>Zufällige Zuteilung eines Patienten zu einer von zwei oder mehreren Therapien</a:t>
            </a:r>
          </a:p>
          <a:p>
            <a:pPr lvl="1" eaLnBrk="1" hangingPunct="1"/>
            <a:r>
              <a:rPr lang="de-AT" dirty="0"/>
              <a:t>Um in der Praxis eine Balance zwischen den Gruppen zu erreichen, werden kleinere Blöcke mit m=4,6,8,… Personen randomisiert</a:t>
            </a:r>
          </a:p>
          <a:p>
            <a:pPr lvl="2" eaLnBrk="1" hangingPunct="1"/>
            <a:r>
              <a:rPr lang="de-AT" dirty="0"/>
              <a:t>Wenn m zu klein ist, besteht die Gefahr, dass der </a:t>
            </a:r>
            <a:r>
              <a:rPr lang="de-AT" dirty="0" err="1"/>
              <a:t>Randomisierungsschlüssel</a:t>
            </a:r>
            <a:r>
              <a:rPr lang="de-AT" dirty="0"/>
              <a:t> bekannt wird  </a:t>
            </a:r>
          </a:p>
        </p:txBody>
      </p:sp>
      <p:sp>
        <p:nvSpPr>
          <p:cNvPr id="747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D306FC-3973-43B8-94E9-67D63113BD49}" type="slidenum">
              <a:rPr lang="de-DE"/>
              <a:pPr/>
              <a:t>133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de-AT" sz="4000" b="0"/>
              <a:t>Randomisierung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7904162" cy="2447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000" b="1" dirty="0"/>
              <a:t>Zufällige Zuordnung eines Subjektes/Objektes einer Stichprobe zu einer der Gruppen des Einflussfaktors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z.B. mit Hilfe eines Zufallsgenerators</a:t>
            </a:r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ZIEL: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/>
              <a:t> </a:t>
            </a:r>
            <a:r>
              <a:rPr lang="de-AT" sz="1800" dirty="0"/>
              <a:t>Vermeidung eines Selektions-Bias 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600" dirty="0"/>
              <a:t>Jedes Objekt hat die gleiche Chance zufällig einer Gruppe zugeteilt zu werden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Strukturgleichheit</a:t>
            </a:r>
            <a:r>
              <a:rPr lang="de-DE" sz="1800" dirty="0"/>
              <a:t> (Zusätzliche </a:t>
            </a:r>
            <a:r>
              <a:rPr lang="de-DE" sz="1800" dirty="0" err="1"/>
              <a:t>Stratifizierung</a:t>
            </a:r>
            <a:r>
              <a:rPr lang="de-DE" sz="1800" dirty="0"/>
              <a:t> ist möglich)</a:t>
            </a:r>
            <a:endParaRPr lang="de-AT" sz="1800" dirty="0"/>
          </a:p>
        </p:txBody>
      </p:sp>
      <p:sp>
        <p:nvSpPr>
          <p:cNvPr id="542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42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4B3910-D44B-4FF5-8388-4A58AD85888D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54279" name="Picture 4" descr="ran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73016"/>
            <a:ext cx="4752528" cy="28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4000" b="0"/>
              <a:t>Randomisierung / Stratifizierung</a:t>
            </a:r>
            <a:endParaRPr lang="de-AT" sz="4000" b="0"/>
          </a:p>
        </p:txBody>
      </p:sp>
      <p:sp>
        <p:nvSpPr>
          <p:cNvPr id="552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53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7423F2-77DC-4787-B396-751A11605696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55302" name="Oval 3"/>
          <p:cNvSpPr>
            <a:spLocks noChangeArrowheads="1"/>
          </p:cNvSpPr>
          <p:nvPr/>
        </p:nvSpPr>
        <p:spPr bwMode="auto">
          <a:xfrm>
            <a:off x="4191000" y="25050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7315200" y="4791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4" name="Oval 5"/>
          <p:cNvSpPr>
            <a:spLocks noChangeArrowheads="1"/>
          </p:cNvSpPr>
          <p:nvPr/>
        </p:nvSpPr>
        <p:spPr bwMode="auto">
          <a:xfrm>
            <a:off x="4953000" y="48672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5" name="Oval 6"/>
          <p:cNvSpPr>
            <a:spLocks noChangeArrowheads="1"/>
          </p:cNvSpPr>
          <p:nvPr/>
        </p:nvSpPr>
        <p:spPr bwMode="auto">
          <a:xfrm>
            <a:off x="38862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6" name="Oval 7"/>
          <p:cNvSpPr>
            <a:spLocks noChangeArrowheads="1"/>
          </p:cNvSpPr>
          <p:nvPr/>
        </p:nvSpPr>
        <p:spPr bwMode="auto">
          <a:xfrm>
            <a:off x="15240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7" name="Oval 8"/>
          <p:cNvSpPr>
            <a:spLocks noChangeArrowheads="1"/>
          </p:cNvSpPr>
          <p:nvPr/>
        </p:nvSpPr>
        <p:spPr bwMode="auto">
          <a:xfrm>
            <a:off x="5791200" y="3648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8" name="Oval 9"/>
          <p:cNvSpPr>
            <a:spLocks noChangeArrowheads="1"/>
          </p:cNvSpPr>
          <p:nvPr/>
        </p:nvSpPr>
        <p:spPr bwMode="auto">
          <a:xfrm>
            <a:off x="2743200" y="37242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cxnSp>
        <p:nvCxnSpPr>
          <p:cNvPr id="55309" name="AutoShape 10"/>
          <p:cNvCxnSpPr>
            <a:cxnSpLocks noChangeShapeType="1"/>
            <a:stCxn id="55302" idx="3"/>
            <a:endCxn id="55308" idx="7"/>
          </p:cNvCxnSpPr>
          <p:nvPr/>
        </p:nvCxnSpPr>
        <p:spPr bwMode="auto">
          <a:xfrm flipH="1">
            <a:off x="3003550" y="2765425"/>
            <a:ext cx="12319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0" name="AutoShape 11"/>
          <p:cNvCxnSpPr>
            <a:cxnSpLocks noChangeShapeType="1"/>
            <a:stCxn id="55308" idx="3"/>
            <a:endCxn id="55306" idx="7"/>
          </p:cNvCxnSpPr>
          <p:nvPr/>
        </p:nvCxnSpPr>
        <p:spPr bwMode="auto">
          <a:xfrm flipH="1">
            <a:off x="1784350" y="3984625"/>
            <a:ext cx="10033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1" name="AutoShape 12"/>
          <p:cNvCxnSpPr>
            <a:cxnSpLocks noChangeShapeType="1"/>
            <a:stCxn id="55308" idx="5"/>
            <a:endCxn id="55305" idx="1"/>
          </p:cNvCxnSpPr>
          <p:nvPr/>
        </p:nvCxnSpPr>
        <p:spPr bwMode="auto">
          <a:xfrm>
            <a:off x="3003550" y="3984625"/>
            <a:ext cx="9271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2" name="AutoShape 13"/>
          <p:cNvCxnSpPr>
            <a:cxnSpLocks noChangeShapeType="1"/>
            <a:stCxn id="55302" idx="5"/>
            <a:endCxn id="55307" idx="1"/>
          </p:cNvCxnSpPr>
          <p:nvPr/>
        </p:nvCxnSpPr>
        <p:spPr bwMode="auto">
          <a:xfrm>
            <a:off x="4451350" y="2765425"/>
            <a:ext cx="13843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3" name="AutoShape 14"/>
          <p:cNvCxnSpPr>
            <a:cxnSpLocks noChangeShapeType="1"/>
            <a:stCxn id="55307" idx="4"/>
            <a:endCxn id="55304" idx="7"/>
          </p:cNvCxnSpPr>
          <p:nvPr/>
        </p:nvCxnSpPr>
        <p:spPr bwMode="auto">
          <a:xfrm flipH="1">
            <a:off x="5213350" y="3952875"/>
            <a:ext cx="730250" cy="9588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4" name="AutoShape 15"/>
          <p:cNvCxnSpPr>
            <a:cxnSpLocks noChangeShapeType="1"/>
            <a:stCxn id="55307" idx="5"/>
            <a:endCxn id="55303" idx="1"/>
          </p:cNvCxnSpPr>
          <p:nvPr/>
        </p:nvCxnSpPr>
        <p:spPr bwMode="auto">
          <a:xfrm>
            <a:off x="6051550" y="3908425"/>
            <a:ext cx="13081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sp>
        <p:nvSpPr>
          <p:cNvPr id="55315" name="Text Box 16"/>
          <p:cNvSpPr txBox="1">
            <a:spLocks noChangeArrowheads="1"/>
          </p:cNvSpPr>
          <p:nvPr/>
        </p:nvSpPr>
        <p:spPr bwMode="auto">
          <a:xfrm>
            <a:off x="2627313" y="2093913"/>
            <a:ext cx="3733800" cy="4007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2000" b="1" dirty="0" err="1"/>
              <a:t>Stratifizierung</a:t>
            </a:r>
            <a:r>
              <a:rPr lang="de-DE" sz="2000" b="1" dirty="0"/>
              <a:t> nach Stadium</a:t>
            </a:r>
            <a:endParaRPr lang="de-AT" sz="2000" b="1" dirty="0"/>
          </a:p>
        </p:txBody>
      </p:sp>
      <p:sp>
        <p:nvSpPr>
          <p:cNvPr id="55316" name="Text Box 17"/>
          <p:cNvSpPr txBox="1">
            <a:spLocks noChangeArrowheads="1"/>
          </p:cNvSpPr>
          <p:nvPr/>
        </p:nvSpPr>
        <p:spPr bwMode="auto">
          <a:xfrm>
            <a:off x="898525" y="36893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7" name="Text Box 19"/>
          <p:cNvSpPr txBox="1">
            <a:spLocks noChangeArrowheads="1"/>
          </p:cNvSpPr>
          <p:nvPr/>
        </p:nvSpPr>
        <p:spPr bwMode="auto">
          <a:xfrm>
            <a:off x="6232525" y="36131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8" name="Text Box 20"/>
          <p:cNvSpPr txBox="1">
            <a:spLocks noChangeArrowheads="1"/>
          </p:cNvSpPr>
          <p:nvPr/>
        </p:nvSpPr>
        <p:spPr bwMode="auto">
          <a:xfrm>
            <a:off x="2193925" y="2774950"/>
            <a:ext cx="1474788" cy="379413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00FF00"/>
                </a:solidFill>
                <a:latin typeface="Comic Sans MS" pitchFamily="66" charset="0"/>
              </a:rPr>
              <a:t>Frühstadien</a:t>
            </a:r>
            <a:endParaRPr lang="de-AT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55319" name="Text Box 21"/>
          <p:cNvSpPr txBox="1">
            <a:spLocks noChangeArrowheads="1"/>
          </p:cNvSpPr>
          <p:nvPr/>
        </p:nvSpPr>
        <p:spPr bwMode="auto">
          <a:xfrm>
            <a:off x="5089525" y="2774950"/>
            <a:ext cx="1482725" cy="3794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tx2"/>
                </a:solidFill>
                <a:latin typeface="Comic Sans MS" pitchFamily="66" charset="0"/>
              </a:rPr>
              <a:t>Spätstadien</a:t>
            </a:r>
            <a:endParaRPr lang="de-A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5320" name="Text Box 22"/>
          <p:cNvSpPr txBox="1">
            <a:spLocks noChangeArrowheads="1"/>
          </p:cNvSpPr>
          <p:nvPr/>
        </p:nvSpPr>
        <p:spPr bwMode="auto">
          <a:xfrm>
            <a:off x="974725" y="528955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1" name="Text Box 23"/>
          <p:cNvSpPr txBox="1">
            <a:spLocks noChangeArrowheads="1"/>
          </p:cNvSpPr>
          <p:nvPr/>
        </p:nvSpPr>
        <p:spPr bwMode="auto">
          <a:xfrm>
            <a:off x="3108325" y="5295900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2" name="Text Box 24"/>
          <p:cNvSpPr txBox="1">
            <a:spLocks noChangeArrowheads="1"/>
          </p:cNvSpPr>
          <p:nvPr/>
        </p:nvSpPr>
        <p:spPr bwMode="auto">
          <a:xfrm>
            <a:off x="4708525" y="529590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3" name="Text Box 25"/>
          <p:cNvSpPr txBox="1">
            <a:spLocks noChangeArrowheads="1"/>
          </p:cNvSpPr>
          <p:nvPr/>
        </p:nvSpPr>
        <p:spPr bwMode="auto">
          <a:xfrm>
            <a:off x="6537325" y="5286375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4" name="Text Box 26"/>
          <p:cNvSpPr txBox="1">
            <a:spLocks noChangeArrowheads="1"/>
          </p:cNvSpPr>
          <p:nvPr/>
        </p:nvSpPr>
        <p:spPr bwMode="auto">
          <a:xfrm>
            <a:off x="3946525" y="2851150"/>
            <a:ext cx="86518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N=100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25" name="Text Box 27"/>
          <p:cNvSpPr txBox="1">
            <a:spLocks noChangeArrowheads="1"/>
          </p:cNvSpPr>
          <p:nvPr/>
        </p:nvSpPr>
        <p:spPr bwMode="auto">
          <a:xfrm>
            <a:off x="2514600" y="4094163"/>
            <a:ext cx="8334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55326" name="Text Box 28"/>
          <p:cNvSpPr txBox="1">
            <a:spLocks noChangeArrowheads="1"/>
          </p:cNvSpPr>
          <p:nvPr/>
        </p:nvSpPr>
        <p:spPr bwMode="auto">
          <a:xfrm>
            <a:off x="5765800" y="4029075"/>
            <a:ext cx="8223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Verblindung 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1800" b="1"/>
              <a:t>Ausschaltung von Verzerrungen/systematischen Fehlern</a:t>
            </a:r>
            <a:r>
              <a:rPr lang="de-AT" sz="1800"/>
              <a:t> (Bias) aufgrund von Vorinformationen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Selektions-Bias, Beobachter-Bias</a:t>
            </a:r>
          </a:p>
          <a:p>
            <a:pPr lvl="1" eaLnBrk="1" hangingPunct="1">
              <a:lnSpc>
                <a:spcPct val="90000"/>
              </a:lnSpc>
            </a:pPr>
            <a:endParaRPr lang="de-AT" sz="1000"/>
          </a:p>
          <a:p>
            <a:pPr eaLnBrk="1" hangingPunct="1">
              <a:lnSpc>
                <a:spcPct val="90000"/>
              </a:lnSpc>
            </a:pPr>
            <a:r>
              <a:rPr lang="de-AT" sz="1800"/>
              <a:t>Ausprägungen des Einflussfaktors sind für den Beobachter unbekannt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 b="1" u="sng">
                <a:solidFill>
                  <a:schemeClr val="tx2"/>
                </a:solidFill>
              </a:rPr>
              <a:t>Doppel-Blindstudie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Patient und Arzt wissen nicht, welche Therapieform angewendet wird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Nicht immer möglich!!!</a:t>
            </a:r>
          </a:p>
          <a:p>
            <a:pPr eaLnBrk="1" hangingPunct="1">
              <a:lnSpc>
                <a:spcPct val="90000"/>
              </a:lnSpc>
            </a:pPr>
            <a:endParaRPr lang="de-AT" sz="900" b="1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Beschreibung der Art der Verblindung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äußere Form, Geschmack, Farbe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sichtbare Unterschiede bei Behandlung (z.B. Farbe des Urins)</a:t>
            </a: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Beurteilung des Outcomes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unabhängige Beurteilung durch Dritte</a:t>
            </a:r>
          </a:p>
          <a:p>
            <a:pPr eaLnBrk="1" hangingPunct="1">
              <a:lnSpc>
                <a:spcPct val="90000"/>
              </a:lnSpc>
            </a:pPr>
            <a:endParaRPr lang="de-AT" sz="2000" b="1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2000" b="1">
                <a:solidFill>
                  <a:srgbClr val="0033CC"/>
                </a:solidFill>
              </a:rPr>
              <a:t>Was passiert, wenn Code gebrochen/entziffert wird?</a:t>
            </a:r>
            <a:endParaRPr lang="de-AT" sz="2800" b="1"/>
          </a:p>
          <a:p>
            <a:pPr eaLnBrk="1" hangingPunct="1">
              <a:lnSpc>
                <a:spcPct val="90000"/>
              </a:lnSpc>
            </a:pPr>
            <a:endParaRPr lang="de-AT" sz="1600"/>
          </a:p>
        </p:txBody>
      </p:sp>
      <p:sp>
        <p:nvSpPr>
          <p:cNvPr id="5837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837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B1EDCB-377F-4E66-820C-4EBC45E540F4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58375" name="Picture 4" descr="CMENP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115888"/>
            <a:ext cx="13303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4000" b="0" dirty="0"/>
              <a:t>Vergleichbarkeit</a:t>
            </a:r>
            <a:endParaRPr lang="de-AT" sz="4000" b="0" dirty="0"/>
          </a:p>
        </p:txBody>
      </p:sp>
      <p:sp>
        <p:nvSpPr>
          <p:cNvPr id="56326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Strukturgleichheit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Beobachtungsgleichheit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Behandlungsgleichheit</a:t>
            </a:r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dirty="0"/>
              <a:t>Reduziert die Gefahr eines Systematischen Fehlers (Bias)!</a:t>
            </a:r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</p:txBody>
      </p:sp>
      <p:sp>
        <p:nvSpPr>
          <p:cNvPr id="5632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63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1509EB-A2B1-4D35-82F6-8378E42819B0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Patientenflussdiagramm</a:t>
            </a:r>
          </a:p>
        </p:txBody>
      </p:sp>
      <p:pic>
        <p:nvPicPr>
          <p:cNvPr id="123908" name="Picture 4" descr="consortflu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11960" y="1412776"/>
            <a:ext cx="4340225" cy="5078412"/>
          </a:xfrm>
          <a:noFill/>
          <a:ln/>
        </p:spPr>
      </p:pic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361FA26-9288-472C-9075-8D4AC38A85DD}" type="slidenum">
              <a:rPr lang="de-DE" altLang="en-US"/>
              <a:pPr/>
              <a:t>138</a:t>
            </a:fld>
            <a:endParaRPr lang="de-DE" altLang="en-US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68313" y="1989138"/>
            <a:ext cx="342582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Intention-</a:t>
            </a:r>
            <a:r>
              <a:rPr lang="de-DE" dirty="0" err="1">
                <a:solidFill>
                  <a:srgbClr val="000036"/>
                </a:solidFill>
              </a:rPr>
              <a:t>To</a:t>
            </a:r>
            <a:r>
              <a:rPr lang="de-DE" dirty="0">
                <a:solidFill>
                  <a:srgbClr val="000036"/>
                </a:solidFill>
              </a:rPr>
              <a:t>-</a:t>
            </a:r>
            <a:r>
              <a:rPr lang="de-DE" dirty="0" err="1">
                <a:solidFill>
                  <a:srgbClr val="000036"/>
                </a:solidFill>
              </a:rPr>
              <a:t>Treat</a:t>
            </a:r>
            <a:r>
              <a:rPr lang="de-DE" dirty="0">
                <a:solidFill>
                  <a:srgbClr val="000036"/>
                </a:solidFill>
              </a:rPr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None/>
            </a:pPr>
            <a:r>
              <a:rPr lang="de-DE" dirty="0">
                <a:solidFill>
                  <a:srgbClr val="000036"/>
                </a:solidFill>
              </a:rPr>
              <a:t> versus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Per-Protocol</a:t>
            </a:r>
            <a:r>
              <a:rPr lang="de-DE" dirty="0"/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/>
              <a:t> Vergleichbarkeit der Gruppen:</a:t>
            </a:r>
            <a:br>
              <a:rPr lang="de-DE" dirty="0"/>
            </a:br>
            <a:r>
              <a:rPr lang="de-DE" dirty="0"/>
              <a:t>  - </a:t>
            </a:r>
            <a:r>
              <a:rPr lang="de-DE" dirty="0">
                <a:solidFill>
                  <a:srgbClr val="000036"/>
                </a:solidFill>
              </a:rPr>
              <a:t>Strukturgleichheit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Beobachtungsgleichheit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Behandlungsgleichheit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Fallzahl</a:t>
            </a:r>
            <a:endParaRPr lang="de-AT" sz="4000" b="0"/>
          </a:p>
        </p:txBody>
      </p:sp>
      <p:sp>
        <p:nvSpPr>
          <p:cNvPr id="5939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dirty="0"/>
              <a:t>Fixe, berechnete </a:t>
            </a:r>
            <a:r>
              <a:rPr lang="de-DE" sz="2400" dirty="0" err="1"/>
              <a:t>Fahlzahl</a:t>
            </a:r>
            <a:endParaRPr lang="de-DE" sz="2400" dirty="0"/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Basierend auf Annahmen über Unterschiede/Behandlungseffekte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Fehler 1. und 2. Art (z.B. </a:t>
            </a:r>
            <a:r>
              <a:rPr lang="de-DE" sz="2000" dirty="0" err="1"/>
              <a:t>Signifikanzniveau</a:t>
            </a:r>
            <a:r>
              <a:rPr lang="de-DE" sz="2000" dirty="0"/>
              <a:t>=0.05, Power=80%)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Sequentielle 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1 bis K geplante Zwischenauswertungen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600" b="1" dirty="0">
                <a:solidFill>
                  <a:srgbClr val="003399"/>
                </a:solidFill>
              </a:rPr>
              <a:t>Interimsanalysen, Adaptive Studienpläne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Möglicherweise frühere Entscheidung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Berücksichtigung der Ausfallsrate bei statistischen Analyse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Intention-</a:t>
            </a:r>
            <a:r>
              <a:rPr lang="de-DE" sz="2000" b="1" dirty="0" err="1"/>
              <a:t>to</a:t>
            </a:r>
            <a:r>
              <a:rPr lang="de-DE" sz="2000" b="1" dirty="0"/>
              <a:t>-</a:t>
            </a:r>
            <a:r>
              <a:rPr lang="de-DE" sz="2000" b="1" dirty="0" err="1"/>
              <a:t>treat</a:t>
            </a:r>
            <a:r>
              <a:rPr lang="de-DE" sz="2000" dirty="0"/>
              <a:t> Analyse: alle </a:t>
            </a:r>
            <a:r>
              <a:rPr lang="de-DE" sz="2000" b="1" dirty="0"/>
              <a:t>eingeschlossenen</a:t>
            </a:r>
            <a:r>
              <a:rPr lang="de-DE" sz="2000" dirty="0"/>
              <a:t> Fälle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Per Protokoll</a:t>
            </a:r>
            <a:r>
              <a:rPr lang="de-DE" sz="2000" dirty="0"/>
              <a:t> Analyse: alle </a:t>
            </a:r>
            <a:r>
              <a:rPr lang="de-DE" sz="2000" b="1" dirty="0"/>
              <a:t>abgeschlossenen</a:t>
            </a:r>
            <a:r>
              <a:rPr lang="de-DE" sz="2000" dirty="0"/>
              <a:t> Fälle </a:t>
            </a:r>
            <a:endParaRPr lang="de-AT" sz="2000" dirty="0"/>
          </a:p>
        </p:txBody>
      </p:sp>
      <p:sp>
        <p:nvSpPr>
          <p:cNvPr id="5939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93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7D7EE0-2B85-4C45-97DF-96B88E01723D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„Wie lese ich eine Studie in 10 Minuten“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33131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Grundlegender Aufbau eines Studienberichts (</a:t>
            </a:r>
            <a:r>
              <a:rPr lang="de-DE" sz="2400" dirty="0" err="1"/>
              <a:t>papers</a:t>
            </a:r>
            <a:r>
              <a:rPr lang="de-DE" sz="2400" dirty="0"/>
              <a:t>):</a:t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3200" dirty="0" err="1"/>
              <a:t>IMRaD</a:t>
            </a:r>
            <a:r>
              <a:rPr lang="de-DE" sz="3200" dirty="0"/>
              <a:t> Schema</a:t>
            </a:r>
            <a:br>
              <a:rPr lang="de-DE" sz="3200" dirty="0"/>
            </a:br>
            <a:endParaRPr lang="de-DE" sz="3200" dirty="0"/>
          </a:p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Weitere Strukturierungen</a:t>
            </a:r>
          </a:p>
          <a:p>
            <a:pPr>
              <a:lnSpc>
                <a:spcPct val="80000"/>
              </a:lnSpc>
              <a:buSzPct val="90000"/>
              <a:buFont typeface="Arial" charset="0"/>
              <a:buNone/>
            </a:pPr>
            <a:endParaRPr lang="de-DE" sz="2400" dirty="0"/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CONSORT Statement für Interventionsstudien (RCTs)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STROBE Statement für Beobachtungsstudien (epidemiologische Studien: </a:t>
            </a:r>
            <a:r>
              <a:rPr lang="de-DE" sz="2000" dirty="0" err="1"/>
              <a:t>Kohortenstudie</a:t>
            </a:r>
            <a:r>
              <a:rPr lang="de-DE" sz="2000" dirty="0"/>
              <a:t>, Fall-Kontroll-Studie u. Querschnittstudie)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STARD Statement für diagnostische Studien</a:t>
            </a:r>
          </a:p>
          <a:p>
            <a:pPr>
              <a:lnSpc>
                <a:spcPct val="80000"/>
              </a:lnSpc>
              <a:buSzPct val="90000"/>
            </a:pPr>
            <a:endParaRPr lang="de-DE" sz="1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50984A0-302F-4353-AEB7-2A655C3950BF}" type="slidenum">
              <a:rPr lang="de-DE" altLang="en-US"/>
              <a:pPr/>
              <a:t>14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Checklist für Fallzahlschätzung (Testproblem)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4286250"/>
          </a:xfrm>
        </p:spPr>
        <p:txBody>
          <a:bodyPr/>
          <a:lstStyle/>
          <a:p>
            <a:r>
              <a:rPr lang="de-DE" sz="2200"/>
              <a:t>Fehler 1. Art (üblicherweise 0,05)</a:t>
            </a:r>
          </a:p>
          <a:p>
            <a:r>
              <a:rPr lang="de-DE" sz="2200"/>
              <a:t>Fehler 2. Art (0,1 oder 0,2)</a:t>
            </a:r>
          </a:p>
          <a:p>
            <a:r>
              <a:rPr lang="de-DE" sz="2200"/>
              <a:t>Auswahl des Hauptzielkriteriums</a:t>
            </a:r>
          </a:p>
          <a:p>
            <a:r>
              <a:rPr lang="de-DE" sz="2200"/>
              <a:t>Zu erwartender Unterschied und Angabe eines Variationsmaßes </a:t>
            </a:r>
          </a:p>
          <a:p>
            <a:r>
              <a:rPr lang="de-DE" sz="2200"/>
              <a:t>Begründung dafür – Literatur oder Vorstudie</a:t>
            </a:r>
          </a:p>
          <a:p>
            <a:r>
              <a:rPr lang="de-DE" sz="2200"/>
              <a:t>Auswahl des statistischen Tests</a:t>
            </a:r>
          </a:p>
          <a:p>
            <a:r>
              <a:rPr lang="de-DE" sz="2200"/>
              <a:t>Falls mehrere Hypothesen formuliert werden, Korrektur des Fehler 1. Art oder Hierarchisierung der Hypothesen</a:t>
            </a:r>
          </a:p>
          <a:p>
            <a:r>
              <a:rPr lang="de-DE" sz="2200"/>
              <a:t>Drop-Out Rate berücksichtigen</a:t>
            </a:r>
          </a:p>
          <a:p>
            <a:endParaRPr lang="de-DE" sz="22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FB17A33-D008-4E8A-85EF-81BE43EBF9E4}" type="slidenum">
              <a:rPr lang="de-DE" altLang="en-US"/>
              <a:pPr/>
              <a:t>140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F9864F1-EC17-4F38-81A6-252F38D340C9}" type="slidenum">
              <a:rPr lang="de-DE" altLang="en-US"/>
              <a:pPr/>
              <a:t>15</a:t>
            </a:fld>
            <a:endParaRPr lang="de-DE" altLang="en-US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7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BB90FBA1-4ABE-4DFA-8FD9-707D7569665A}" type="slidenum">
              <a:rPr lang="en-US" altLang="de-DE" smtClean="0">
                <a:solidFill>
                  <a:schemeClr val="bg1"/>
                </a:solidFill>
              </a:rPr>
              <a:pPr eaLnBrk="1" hangingPunct="1"/>
              <a:t>16</a:t>
            </a:fld>
            <a:endParaRPr lang="en-US" alt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/>
            </a:r>
            <a:br>
              <a:rPr lang="de-DE" dirty="0"/>
            </a:br>
            <a:r>
              <a:rPr lang="de-DE" dirty="0"/>
              <a:t>Beschreibende Statistik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Statistik,</a:t>
            </a:r>
            <a:br>
              <a:rPr lang="de-DE" dirty="0"/>
            </a:br>
            <a:r>
              <a:rPr lang="de-DE" dirty="0"/>
              <a:t>Merkmalstypen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18</a:t>
            </a:fld>
            <a:endParaRPr lang="de-DE" altLang="en-US"/>
          </a:p>
        </p:txBody>
      </p:sp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9" y="1556792"/>
            <a:ext cx="55848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3398292"/>
            <a:ext cx="55721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4797152"/>
            <a:ext cx="55848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6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Beispieldaten, BMJ 2005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19</a:t>
            </a:fld>
            <a:endParaRPr lang="de-DE" altLang="en-US"/>
          </a:p>
        </p:txBody>
      </p:sp>
      <p:pic>
        <p:nvPicPr>
          <p:cNvPr id="8" name="Picture 3" descr="D:\WORK\PEARSON\000 FOLIEN\4100\JPG\4100-2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61975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4" y="4797152"/>
            <a:ext cx="5613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6516216" y="1772816"/>
            <a:ext cx="1800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Didgeridoo</a:t>
            </a:r>
            <a:r>
              <a:rPr lang="de-DE" dirty="0"/>
              <a:t> </a:t>
            </a:r>
            <a:r>
              <a:rPr lang="de-DE" dirty="0" err="1"/>
              <a:t>playing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alternative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obstructive</a:t>
            </a:r>
            <a:r>
              <a:rPr lang="de-DE" dirty="0"/>
              <a:t> </a:t>
            </a:r>
            <a:r>
              <a:rPr lang="de-DE" dirty="0" err="1"/>
              <a:t>sleep</a:t>
            </a:r>
            <a:r>
              <a:rPr lang="de-DE" dirty="0"/>
              <a:t> </a:t>
            </a:r>
            <a:r>
              <a:rPr lang="de-DE" dirty="0" err="1"/>
              <a:t>apnoea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: </a:t>
            </a:r>
            <a:r>
              <a:rPr lang="de-DE" dirty="0" err="1"/>
              <a:t>randomised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trial</a:t>
            </a:r>
            <a:r>
              <a:rPr lang="de-DE" dirty="0"/>
              <a:t> Milo A </a:t>
            </a:r>
            <a:r>
              <a:rPr lang="de-DE" dirty="0" err="1"/>
              <a:t>Puhan</a:t>
            </a:r>
            <a:r>
              <a:rPr lang="de-DE" dirty="0"/>
              <a:t>, Alex Suarez, Christian Lo </a:t>
            </a:r>
            <a:r>
              <a:rPr lang="de-DE" dirty="0" err="1"/>
              <a:t>Cascio</a:t>
            </a:r>
            <a:r>
              <a:rPr lang="de-DE" dirty="0"/>
              <a:t>, Alfred Zahn, Markus Heitz, Otto Braendli, BMJ 2005</a:t>
            </a:r>
          </a:p>
        </p:txBody>
      </p:sp>
    </p:spTree>
    <p:extLst>
      <p:ext uri="{BB962C8B-B14F-4D97-AF65-F5344CB8AC3E}">
        <p14:creationId xmlns:p14="http://schemas.microsoft.com/office/powerpoint/2010/main" val="260696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Organisatorisches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AT" sz="2400" dirty="0"/>
              <a:t>Vorlesung: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Medizin: </a:t>
            </a:r>
            <a:r>
              <a:rPr lang="de-AT" sz="1800" dirty="0" err="1"/>
              <a:t>DDr</a:t>
            </a:r>
            <a:r>
              <a:rPr lang="de-AT" sz="1800" dirty="0"/>
              <a:t>. Hannes </a:t>
            </a:r>
            <a:r>
              <a:rPr lang="de-AT" sz="1800" dirty="0" err="1"/>
              <a:t>Neuwirt</a:t>
            </a:r>
            <a:r>
              <a:rPr lang="de-AT" sz="1800" dirty="0"/>
              <a:t> </a:t>
            </a:r>
            <a:r>
              <a:rPr lang="de-AT" sz="1800" dirty="0" err="1"/>
              <a:t>PhD</a:t>
            </a:r>
            <a:endParaRPr lang="de-AT" sz="1800" dirty="0"/>
          </a:p>
          <a:p>
            <a:pPr lvl="2">
              <a:lnSpc>
                <a:spcPct val="90000"/>
              </a:lnSpc>
            </a:pPr>
            <a:r>
              <a:rPr lang="de-AT" sz="1800" b="1" dirty="0"/>
              <a:t>Biostatistik:  </a:t>
            </a:r>
            <a:r>
              <a:rPr lang="de-AT" sz="1800" b="1" dirty="0" err="1"/>
              <a:t>ao</a:t>
            </a:r>
            <a:r>
              <a:rPr lang="de-AT" sz="1800" b="1" dirty="0"/>
              <a:t>. Univ.-Prof. Mag. Dr. Hanno Ulmer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Praktikum: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Computerraum </a:t>
            </a:r>
            <a:r>
              <a:rPr lang="de-AT" sz="1800" dirty="0">
                <a:solidFill>
                  <a:srgbClr val="FF0000"/>
                </a:solidFill>
              </a:rPr>
              <a:t>C1</a:t>
            </a:r>
            <a:r>
              <a:rPr lang="de-AT" sz="1800" dirty="0"/>
              <a:t>, 1. OG, Fritz-Pregl-</a:t>
            </a:r>
            <a:r>
              <a:rPr lang="de-AT" sz="1800" dirty="0" err="1"/>
              <a:t>Strasse</a:t>
            </a:r>
            <a:r>
              <a:rPr lang="de-AT" sz="1800" dirty="0"/>
              <a:t> 3, (FP301FP3_01_200)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Zeiten: siehe Gruppeneinteilung, Montag-Donnerstag, ab 16:00 Uhr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Prüfung: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nach Absolvierung des Praktikums kann in ILIAS die Prüfung abgelegt werden (Ende Januar, Februar)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Jedem Studierenden werden 5 wissenschaftliche Studien (=</a:t>
            </a:r>
            <a:r>
              <a:rPr lang="de-AT" sz="1800" dirty="0" err="1"/>
              <a:t>papers</a:t>
            </a:r>
            <a:r>
              <a:rPr lang="de-AT" sz="1800" dirty="0"/>
              <a:t>) mit dazugehörigen Prüfungsfragen zugelost 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Im Praktikum erfolgt eine Prüfungsvorbereitung, Anwesenheit erforderlich 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A2F19D-C38E-45B4-A408-592F2CCDCD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1680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qualitativer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20</a:t>
            </a:fld>
            <a:endParaRPr lang="de-DE" altLang="en-US"/>
          </a:p>
        </p:txBody>
      </p:sp>
      <p:pic>
        <p:nvPicPr>
          <p:cNvPr id="8" name="Picture 2" descr="D:\WORK\PEARSON\000 FOLIEN\4100\JPG\4100-2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4" y="1844824"/>
            <a:ext cx="40576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05447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2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9995"/>
            <a:ext cx="37465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WORK\PEARSON\000 FOLIEN\4100\JPG\4100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90" y="4244415"/>
            <a:ext cx="48641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4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21</a:t>
            </a:fld>
            <a:endParaRPr lang="de-DE" altLang="en-US"/>
          </a:p>
        </p:txBody>
      </p:sp>
      <p:pic>
        <p:nvPicPr>
          <p:cNvPr id="7" name="Picture 2" descr="D:\WORK\PEARSON\000 FOLIEN\4100\JPG\4100-24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598622" cy="13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3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56229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22</a:t>
            </a:fld>
            <a:endParaRPr lang="de-DE" altLang="en-US"/>
          </a:p>
        </p:txBody>
      </p:sp>
      <p:pic>
        <p:nvPicPr>
          <p:cNvPr id="7" name="Picture 2" descr="D:\WORK\PEARSON\000 FOLIEN\4100\JPG\4100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56229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5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7" y="1988840"/>
            <a:ext cx="3869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024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75806" y="6309320"/>
            <a:ext cx="2895600" cy="365125"/>
          </a:xfrm>
        </p:spPr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23</a:t>
            </a:fld>
            <a:endParaRPr lang="de-DE" altLang="en-US"/>
          </a:p>
        </p:txBody>
      </p:sp>
      <p:pic>
        <p:nvPicPr>
          <p:cNvPr id="8" name="Picture 2" descr="D:\WORK\PEARSON\000 FOLIEN\4100\JPG\4100-3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3" y="1916832"/>
            <a:ext cx="852214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3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Statistische Kennwerte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24</a:t>
            </a:fld>
            <a:endParaRPr lang="de-DE" altLang="en-US"/>
          </a:p>
        </p:txBody>
      </p:sp>
      <p:pic>
        <p:nvPicPr>
          <p:cNvPr id="7" name="Picture 2" descr="D:\WORK\PEARSON\000 FOLIEN\4100\JPG\4100-2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8" y="1484784"/>
            <a:ext cx="5590309" cy="176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1" y="3284984"/>
            <a:ext cx="5578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3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7" y="5013176"/>
            <a:ext cx="5590309" cy="126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860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25</a:t>
            </a:fld>
            <a:endParaRPr lang="de-DE" altLang="en-US"/>
          </a:p>
        </p:txBody>
      </p:sp>
      <p:pic>
        <p:nvPicPr>
          <p:cNvPr id="7" name="Picture 2" descr="D:\WORK\PEARSON\000 FOLIEN\4100\JPG\4100-3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6" y="2864336"/>
            <a:ext cx="5561215" cy="21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6" y="5085184"/>
            <a:ext cx="56070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Statistische Kennwerte</a:t>
            </a:r>
          </a:p>
        </p:txBody>
      </p:sp>
      <p:pic>
        <p:nvPicPr>
          <p:cNvPr id="9" name="Picture 2" descr="D:\WORK\PEARSON\000 FOLIEN\4100\JPG\4100-3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3914"/>
            <a:ext cx="5623560" cy="133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2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26</a:t>
            </a:fld>
            <a:endParaRPr lang="de-DE" altLang="en-US"/>
          </a:p>
        </p:txBody>
      </p:sp>
      <p:pic>
        <p:nvPicPr>
          <p:cNvPr id="7" name="Picture 2" descr="D:\WORK\PEARSON\000 FOLIEN\4100\JPG\4100-31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909280" cy="298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6233"/>
            <a:ext cx="5588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27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Boxplot</a:t>
            </a:r>
          </a:p>
        </p:txBody>
      </p:sp>
      <p:pic>
        <p:nvPicPr>
          <p:cNvPr id="10" name="Picture 2" descr="D:\WORK\PEARSON\000 FOLIEN\4100\JPG\4100-3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67" y="1700808"/>
            <a:ext cx="700606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681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28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Vergleiche mit Boxplot</a:t>
            </a:r>
          </a:p>
        </p:txBody>
      </p:sp>
      <p:pic>
        <p:nvPicPr>
          <p:cNvPr id="9" name="Picture 2" descr="D:\WORK\PEARSON\000 FOLIEN\4100\JPG\4100-3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5590309" cy="243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5648498" cy="211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61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29</a:t>
            </a:fld>
            <a:endParaRPr lang="de-DE" altLang="en-US"/>
          </a:p>
        </p:txBody>
      </p:sp>
      <p:pic>
        <p:nvPicPr>
          <p:cNvPr id="7" name="Picture 2" descr="D:\WORK\PEARSON\000 FOLIEN\4100\JPG\4100-35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80354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3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Ziele der LV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Autofit/>
          </a:bodyPr>
          <a:lstStyle/>
          <a:p>
            <a:pPr eaLnBrk="1" hangingPunct="1"/>
            <a:r>
              <a:rPr lang="de-AT" sz="2800" dirty="0"/>
              <a:t>Statistische Angaben in der medizinischen Fachliteratur richtig verstehen und interpretieren</a:t>
            </a:r>
          </a:p>
          <a:p>
            <a:pPr lvl="1" eaLnBrk="1" hangingPunct="1"/>
            <a:r>
              <a:rPr lang="de-AT" sz="2800" dirty="0"/>
              <a:t>Die Rolle des Studiendesigns für die Qualität von wissenschaftlichen Arbeiten erkennen</a:t>
            </a:r>
          </a:p>
          <a:p>
            <a:pPr lvl="1" eaLnBrk="1" hangingPunct="1"/>
            <a:r>
              <a:rPr lang="de-AT" sz="2800" dirty="0"/>
              <a:t>Die statistische  Auswertung verstehen</a:t>
            </a:r>
          </a:p>
          <a:p>
            <a:pPr eaLnBrk="1" hangingPunct="1"/>
            <a:r>
              <a:rPr lang="de-AT" sz="2800" dirty="0"/>
              <a:t>Wissenschaftliche Originalarbeiten/Studien lesen zu können</a:t>
            </a:r>
          </a:p>
          <a:p>
            <a:pPr eaLnBrk="1" hangingPunct="1"/>
            <a:r>
              <a:rPr lang="de-AT" sz="2800" dirty="0"/>
              <a:t>Die Qualität von Originalarbeiten/Studien beurteilen können</a:t>
            </a:r>
          </a:p>
          <a:p>
            <a:pPr eaLnBrk="1" hangingPunct="1"/>
            <a:endParaRPr lang="de-AT" sz="2800" dirty="0"/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30</a:t>
            </a:fld>
            <a:endParaRPr lang="de-DE" altLang="en-US"/>
          </a:p>
        </p:txBody>
      </p:sp>
      <p:pic>
        <p:nvPicPr>
          <p:cNvPr id="8" name="Picture 2" descr="D:\WORK\PEARSON\000 FOLIEN\4100\JPG\4100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1" y="2204864"/>
            <a:ext cx="8542630" cy="33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429054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31</a:t>
            </a:fld>
            <a:endParaRPr lang="de-DE" altLang="en-US"/>
          </a:p>
        </p:txBody>
      </p:sp>
      <p:pic>
        <p:nvPicPr>
          <p:cNvPr id="7" name="Picture 2" descr="D:\WORK\PEARSON\000 FOLIEN\4100\JPG\4100-3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2856"/>
            <a:ext cx="8283965" cy="31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996341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Streudiagramm und Korrelation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32</a:t>
            </a:fld>
            <a:endParaRPr lang="de-DE" altLang="en-US"/>
          </a:p>
        </p:txBody>
      </p:sp>
      <p:pic>
        <p:nvPicPr>
          <p:cNvPr id="7" name="Picture 3" descr="D:\WORK\PEARSON\000 FOLIEN\4100\JPG\4100-137a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766799"/>
            <a:ext cx="5976664" cy="331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200"/>
            <a:ext cx="5670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4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33</a:t>
            </a:fld>
            <a:endParaRPr lang="de-DE" altLang="en-US"/>
          </a:p>
        </p:txBody>
      </p:sp>
      <p:pic>
        <p:nvPicPr>
          <p:cNvPr id="7" name="Picture 2" descr="D:\WORK\PEARSON\000 FOLIEN\4100\JPG\4100-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00808"/>
            <a:ext cx="5400600" cy="4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41037"/>
            <a:ext cx="31242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91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34</a:t>
            </a:fld>
            <a:endParaRPr lang="de-DE" altLang="en-US"/>
          </a:p>
        </p:txBody>
      </p:sp>
      <p:pic>
        <p:nvPicPr>
          <p:cNvPr id="7" name="Picture 2" descr="D:\WORK\PEARSON\000 FOLIEN\4100\JPG\4100-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628800"/>
            <a:ext cx="625900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603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Regression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35</a:t>
            </a:fld>
            <a:endParaRPr lang="de-DE" altLang="en-US"/>
          </a:p>
        </p:txBody>
      </p:sp>
      <p:pic>
        <p:nvPicPr>
          <p:cNvPr id="7" name="Picture 2" descr="D:\WORK\PEARSON\000 FOLIEN\4100\JPG\4100-15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48688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37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Die </a:t>
            </a:r>
            <a:r>
              <a:rPr lang="de-DE" dirty="0" err="1"/>
              <a:t>Vierfeldertafel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559266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Situationen</a:t>
            </a:r>
          </a:p>
        </p:txBody>
      </p:sp>
      <p:pic>
        <p:nvPicPr>
          <p:cNvPr id="2119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47864" y="4365104"/>
            <a:ext cx="4934088" cy="2160240"/>
          </a:xfrm>
          <a:noFill/>
          <a:ln/>
        </p:spPr>
      </p:pic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4ED3E7A-1E4C-42D5-9FA2-6BD428191459}" type="slidenum">
              <a:rPr lang="de-DE" altLang="en-US"/>
              <a:pPr/>
              <a:t>37</a:t>
            </a:fld>
            <a:endParaRPr lang="de-DE" altLang="en-US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72816"/>
            <a:ext cx="511175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Interventionsstudie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684213" y="4724400"/>
            <a:ext cx="233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Diagnostische Studie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96136" y="6381328"/>
            <a:ext cx="125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Quelle: DMW</a:t>
            </a:r>
            <a:endParaRPr lang="en-US" sz="1400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34321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Therapiestudie, epidemiologische Studie</a:t>
            </a:r>
          </a:p>
        </p:txBody>
      </p:sp>
      <p:graphicFrame>
        <p:nvGraphicFramePr>
          <p:cNvPr id="190500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3132138" y="5516563"/>
          <a:ext cx="965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31" name="Formel" r:id="rId4" imgW="965200" imgH="393700" progId="Equation.3">
                  <p:embed/>
                </p:oleObj>
              </mc:Choice>
              <mc:Fallback>
                <p:oleObj name="Formel" r:id="rId4" imgW="965200" imgH="3937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16563"/>
                        <a:ext cx="9652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B42AB1D-FB87-4302-A2AB-D3DEC4F6AD88}" type="slidenum">
              <a:rPr lang="de-DE" altLang="en-US"/>
              <a:pPr/>
              <a:t>38</a:t>
            </a:fld>
            <a:endParaRPr lang="de-DE" altLang="en-US"/>
          </a:p>
        </p:txBody>
      </p:sp>
      <p:graphicFrame>
        <p:nvGraphicFramePr>
          <p:cNvPr id="190512" name="Group 48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52 (16,9%)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RR = 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21 (6,7%)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OR = 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ARR = 10,2%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9,8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1/ARR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90495" name="Object 31"/>
          <p:cNvGraphicFramePr>
            <a:graphicFrameLocks noChangeAspect="1"/>
          </p:cNvGraphicFramePr>
          <p:nvPr/>
        </p:nvGraphicFramePr>
        <p:xfrm>
          <a:off x="6845300" y="3424238"/>
          <a:ext cx="976313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32" name="Formel" r:id="rId6" imgW="914400" imgH="393700" progId="Equation.3">
                  <p:embed/>
                </p:oleObj>
              </mc:Choice>
              <mc:Fallback>
                <p:oleObj name="Formel" r:id="rId6" imgW="914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3424238"/>
                        <a:ext cx="976313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96" name="Object 32"/>
          <p:cNvGraphicFramePr>
            <a:graphicFrameLocks noChangeAspect="1"/>
          </p:cNvGraphicFramePr>
          <p:nvPr/>
        </p:nvGraphicFramePr>
        <p:xfrm>
          <a:off x="7180263" y="4503738"/>
          <a:ext cx="4333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33" name="Formel" r:id="rId8" imgW="406048" imgH="393359" progId="Equation.3">
                  <p:embed/>
                </p:oleObj>
              </mc:Choice>
              <mc:Fallback>
                <p:oleObj name="Formel" r:id="rId8" imgW="406048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263" y="4503738"/>
                        <a:ext cx="433387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867270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888288" cy="595312"/>
          </a:xfrm>
        </p:spPr>
        <p:txBody>
          <a:bodyPr/>
          <a:lstStyle/>
          <a:p>
            <a:r>
              <a:rPr lang="en-GB" sz="2800"/>
              <a:t>Diagnostische Studie</a:t>
            </a:r>
          </a:p>
        </p:txBody>
      </p:sp>
      <p:sp>
        <p:nvSpPr>
          <p:cNvPr id="3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56F982-71C1-4FA3-B611-F2704889AF47}" type="slidenum">
              <a:rPr lang="de-DE" altLang="en-US"/>
              <a:pPr/>
              <a:t>39</a:t>
            </a:fld>
            <a:endParaRPr lang="de-DE" altLang="en-US"/>
          </a:p>
        </p:txBody>
      </p:sp>
      <p:graphicFrame>
        <p:nvGraphicFramePr>
          <p:cNvPr id="218115" name="Group 3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PPV = 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7043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NPV = 99,9%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Sensitivität 68,8%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Spezifität 94,4%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18142" name="Object 30"/>
          <p:cNvGraphicFramePr>
            <a:graphicFrameLocks noChangeAspect="1"/>
          </p:cNvGraphicFramePr>
          <p:nvPr/>
        </p:nvGraphicFramePr>
        <p:xfrm>
          <a:off x="3090863" y="5353050"/>
          <a:ext cx="12350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74" name="Formel" r:id="rId4" imgW="1155700" imgH="558800" progId="Equation.3">
                  <p:embed/>
                </p:oleObj>
              </mc:Choice>
              <mc:Fallback>
                <p:oleObj name="Formel" r:id="rId4" imgW="1155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63" y="5353050"/>
                        <a:ext cx="12350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3" name="Object 31"/>
          <p:cNvGraphicFramePr>
            <a:graphicFrameLocks noChangeAspect="1"/>
          </p:cNvGraphicFramePr>
          <p:nvPr/>
        </p:nvGraphicFramePr>
        <p:xfrm>
          <a:off x="6804025" y="3429000"/>
          <a:ext cx="88106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75" name="Formel" r:id="rId6" imgW="825500" imgH="393700" progId="Equation.3">
                  <p:embed/>
                </p:oleObj>
              </mc:Choice>
              <mc:Fallback>
                <p:oleObj name="Formel" r:id="rId6" imgW="825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429000"/>
                        <a:ext cx="881063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4" name="Object 32"/>
          <p:cNvGraphicFramePr>
            <a:graphicFrameLocks noChangeAspect="1"/>
          </p:cNvGraphicFramePr>
          <p:nvPr/>
        </p:nvGraphicFramePr>
        <p:xfrm>
          <a:off x="6767513" y="4416425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76" name="Formel" r:id="rId8" imgW="1180588" imgH="558558" progId="Equation.3">
                  <p:embed/>
                </p:oleObj>
              </mc:Choice>
              <mc:Fallback>
                <p:oleObj name="Formel" r:id="rId8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4416425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5" name="Object 33"/>
          <p:cNvGraphicFramePr>
            <a:graphicFrameLocks noChangeAspect="1"/>
          </p:cNvGraphicFramePr>
          <p:nvPr/>
        </p:nvGraphicFramePr>
        <p:xfrm>
          <a:off x="4819650" y="5353050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77" name="Formel" r:id="rId10" imgW="1180588" imgH="558558" progId="Equation.3">
                  <p:embed/>
                </p:oleObj>
              </mc:Choice>
              <mc:Fallback>
                <p:oleObj name="Formel" r:id="rId10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50" y="5353050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87208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der Vorlesung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r>
              <a:rPr lang="de-AT" sz="2800" dirty="0"/>
              <a:t>Studienplanung: Studientypen und Studiendesigns</a:t>
            </a:r>
          </a:p>
          <a:p>
            <a:pPr eaLnBrk="1" hangingPunct="1"/>
            <a:r>
              <a:rPr lang="de-AT" sz="2800" dirty="0"/>
              <a:t>Schließende Statistik: </a:t>
            </a:r>
            <a:r>
              <a:rPr lang="de-AT" sz="2800" dirty="0" err="1"/>
              <a:t>Konfidenzintervalle</a:t>
            </a:r>
            <a:r>
              <a:rPr lang="de-AT" sz="2800" dirty="0"/>
              <a:t> und </a:t>
            </a:r>
            <a:r>
              <a:rPr lang="de-AT" sz="2800" dirty="0" err="1"/>
              <a:t>Signifikanztests</a:t>
            </a:r>
            <a:endParaRPr lang="de-AT" sz="2800" dirty="0"/>
          </a:p>
          <a:p>
            <a:pPr eaLnBrk="1" hangingPunct="1"/>
            <a:r>
              <a:rPr lang="de-AT" sz="2800" dirty="0"/>
              <a:t>Voraussetzung: deskriptive Statistik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pPr eaLnBrk="1" hangingPunct="1"/>
            <a:r>
              <a:rPr lang="de-DE" sz="3200" dirty="0"/>
              <a:t>ROC-Kurven – Beispiel PSA Screening</a:t>
            </a:r>
          </a:p>
        </p:txBody>
      </p:sp>
      <p:sp>
        <p:nvSpPr>
          <p:cNvPr id="13005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5229225"/>
            <a:ext cx="8229600" cy="863600"/>
          </a:xfrm>
        </p:spPr>
        <p:txBody>
          <a:bodyPr/>
          <a:lstStyle/>
          <a:p>
            <a:pPr eaLnBrk="1" hangingPunct="1"/>
            <a:r>
              <a:rPr lang="de-DE" sz="2000"/>
              <a:t>ROC analysis for PSAV compared with tPSA and percent-free PSA. </a:t>
            </a:r>
          </a:p>
          <a:p>
            <a:pPr lvl="1" eaLnBrk="1" hangingPunct="1"/>
            <a:r>
              <a:rPr lang="de-DE" sz="1600"/>
              <a:t>Area under the curve: PSAV 0.872, tPSA 0.646, %-free PSA 0.287</a:t>
            </a:r>
          </a:p>
          <a:p>
            <a:pPr eaLnBrk="1" hangingPunct="1"/>
            <a:endParaRPr lang="de-DE" sz="1800"/>
          </a:p>
        </p:txBody>
      </p:sp>
      <p:sp>
        <p:nvSpPr>
          <p:cNvPr id="1300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00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E2E9CC-52E1-44F6-BEE7-AC27395654E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300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60600"/>
            <a:ext cx="3744913" cy="2897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3" cstate="print"/>
          <a:srcRect l="4797" t="7831" r="4021" b="3397"/>
          <a:stretch>
            <a:fillRect/>
          </a:stretch>
        </p:blipFill>
        <p:spPr bwMode="auto">
          <a:xfrm>
            <a:off x="4644008" y="2564904"/>
            <a:ext cx="4103687" cy="2447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0057" name="Rectangle 6"/>
          <p:cNvSpPr>
            <a:spLocks noChangeArrowheads="1"/>
          </p:cNvSpPr>
          <p:nvPr/>
        </p:nvSpPr>
        <p:spPr bwMode="auto">
          <a:xfrm>
            <a:off x="395288" y="333375"/>
            <a:ext cx="82296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de-DE" sz="2000" b="1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539552" y="1412776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e-DE" sz="1600" dirty="0"/>
              <a:t>Berger A, </a:t>
            </a:r>
            <a:r>
              <a:rPr lang="de-DE" sz="1600" dirty="0" err="1"/>
              <a:t>Deibl</a:t>
            </a:r>
            <a:r>
              <a:rPr lang="de-DE" sz="1600" dirty="0"/>
              <a:t> M, </a:t>
            </a:r>
            <a:r>
              <a:rPr lang="de-DE" sz="1600" dirty="0" err="1"/>
              <a:t>Strasak</a:t>
            </a:r>
            <a:r>
              <a:rPr lang="de-DE" sz="1600" dirty="0"/>
              <a:t> A, et al. Large-</a:t>
            </a:r>
            <a:r>
              <a:rPr lang="de-DE" sz="1600" dirty="0" err="1"/>
              <a:t>scale</a:t>
            </a:r>
            <a:r>
              <a:rPr lang="de-DE" sz="1600" dirty="0"/>
              <a:t> </a:t>
            </a:r>
            <a:r>
              <a:rPr lang="de-DE" sz="1600" dirty="0" err="1"/>
              <a:t>study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clinical</a:t>
            </a:r>
            <a:r>
              <a:rPr lang="de-DE" sz="1600" dirty="0"/>
              <a:t> </a:t>
            </a:r>
            <a:r>
              <a:rPr lang="de-DE" sz="1600" dirty="0" err="1"/>
              <a:t>impact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PSA </a:t>
            </a:r>
            <a:r>
              <a:rPr lang="de-DE" sz="1600" dirty="0" err="1"/>
              <a:t>velocity</a:t>
            </a:r>
            <a:r>
              <a:rPr lang="de-DE" sz="1600" dirty="0"/>
              <a:t>: </a:t>
            </a:r>
            <a:r>
              <a:rPr lang="de-DE" sz="1600" dirty="0" err="1"/>
              <a:t>long-term</a:t>
            </a:r>
            <a:r>
              <a:rPr lang="de-DE" sz="1600" dirty="0"/>
              <a:t> PSA </a:t>
            </a:r>
            <a:r>
              <a:rPr lang="de-DE" sz="1600" dirty="0" err="1"/>
              <a:t>kinetics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method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b="1" dirty="0"/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differentiating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men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from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those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without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prostate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cancer</a:t>
            </a:r>
            <a:r>
              <a:rPr lang="de-DE" sz="1600" dirty="0"/>
              <a:t>. </a:t>
            </a:r>
            <a:r>
              <a:rPr lang="de-DE" sz="1600" dirty="0" err="1"/>
              <a:t>Urology</a:t>
            </a:r>
            <a:r>
              <a:rPr lang="de-DE" sz="1600" dirty="0"/>
              <a:t> 2007;69:134-8. 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95552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36AF1EC-4A27-499B-84B5-8DF543B52B3D}" type="slidenum">
              <a:rPr lang="de-DE" altLang="en-US"/>
              <a:pPr/>
              <a:t>41</a:t>
            </a:fld>
            <a:endParaRPr lang="de-DE" altLang="en-US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0"/>
            <a:ext cx="6326187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1881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Kappa-Statistik</a:t>
            </a:r>
          </a:p>
        </p:txBody>
      </p:sp>
      <p:sp>
        <p:nvSpPr>
          <p:cNvPr id="1310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/>
              <a:t>Statistisches Maß zur Beurteilung der Güte der Übereinstimmung von Einschätzungen (Interrater-Reliabilität) von zwei/oder mehreren Beurteilern (Ratern)</a:t>
            </a:r>
          </a:p>
          <a:p>
            <a:pPr eaLnBrk="1" hangingPunct="1">
              <a:lnSpc>
                <a:spcPct val="90000"/>
              </a:lnSpc>
            </a:pPr>
            <a:endParaRPr lang="de-DE" sz="2000" b="1"/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Wenn die Rater in allen ihren Urteilen übereinstimmen ist </a:t>
            </a:r>
            <a:r>
              <a:rPr lang="de-DE" sz="1800" b="1"/>
              <a:t>κ = 1</a:t>
            </a:r>
            <a:r>
              <a:rPr lang="de-DE" sz="180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Sofern sich nur Übereinstimmungen zwischen den beiden Ratern feststellen lassen, die mathematisch dem Ausmaß des Zufalls entsprechen, nimmt es einen Wert von </a:t>
            </a:r>
            <a:r>
              <a:rPr lang="de-DE" sz="1800" b="1"/>
              <a:t>κ = 0</a:t>
            </a:r>
            <a:r>
              <a:rPr lang="de-DE" sz="1800"/>
              <a:t> an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Negative Werte weisen dagegen auf eine Übereinstimmung hin, die noch kleiner ist als eine zufällige Übereinstimmung </a:t>
            </a:r>
          </a:p>
          <a:p>
            <a:pPr lvl="1" eaLnBrk="1" hangingPunct="1">
              <a:lnSpc>
                <a:spcPct val="90000"/>
              </a:lnSpc>
            </a:pPr>
            <a:endParaRPr lang="de-AT" sz="1600"/>
          </a:p>
          <a:p>
            <a:pPr eaLnBrk="1" hangingPunct="1">
              <a:lnSpc>
                <a:spcPct val="90000"/>
              </a:lnSpc>
            </a:pPr>
            <a:r>
              <a:rPr lang="de-AT" sz="2000" b="1"/>
              <a:t>Gewichtung bei ordinalen Daten möglich (Gewichtetes Kappa)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Berücksichtigung der Unterschiede der Fehlklassifikation</a:t>
            </a:r>
          </a:p>
          <a:p>
            <a:pPr eaLnBrk="1" hangingPunct="1">
              <a:lnSpc>
                <a:spcPct val="90000"/>
              </a:lnSpc>
            </a:pPr>
            <a:r>
              <a:rPr lang="de-AT" sz="2000"/>
              <a:t>Komplexer bei &gt;2 Beobachter</a:t>
            </a:r>
          </a:p>
          <a:p>
            <a:pPr eaLnBrk="1" hangingPunct="1">
              <a:lnSpc>
                <a:spcPct val="90000"/>
              </a:lnSpc>
            </a:pPr>
            <a:endParaRPr lang="de-DE" sz="2400"/>
          </a:p>
          <a:p>
            <a:pPr lvl="1" eaLnBrk="1" hangingPunct="1">
              <a:lnSpc>
                <a:spcPct val="90000"/>
              </a:lnSpc>
            </a:pPr>
            <a:endParaRPr lang="de-AT"/>
          </a:p>
        </p:txBody>
      </p:sp>
      <p:sp>
        <p:nvSpPr>
          <p:cNvPr id="1310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10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1C8B8B-7472-47EB-887B-FE99C7538E2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67982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3075"/>
            <a:ext cx="8229600" cy="795685"/>
          </a:xfrm>
        </p:spPr>
        <p:txBody>
          <a:bodyPr/>
          <a:lstStyle/>
          <a:p>
            <a:pPr eaLnBrk="1" hangingPunct="1"/>
            <a:r>
              <a:rPr lang="de-DE" sz="4000" b="0"/>
              <a:t>Kappa-Statistik - Beispiel</a:t>
            </a:r>
          </a:p>
        </p:txBody>
      </p:sp>
      <p:sp>
        <p:nvSpPr>
          <p:cNvPr id="132102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125538"/>
            <a:ext cx="8245475" cy="9366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de-DE" sz="1200" dirty="0"/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Übereinstimmung von zwei Beobachtern A und B bei einem Merkmal mit 3 nominalen Ausprägungen</a:t>
            </a:r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2000" dirty="0"/>
          </a:p>
        </p:txBody>
      </p:sp>
      <p:sp>
        <p:nvSpPr>
          <p:cNvPr id="1320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24B75E-AC2C-4936-83DF-C053569701A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321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5040313" cy="2576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63205" name="Rectangle 5"/>
          <p:cNvSpPr>
            <a:spLocks noChangeArrowheads="1"/>
          </p:cNvSpPr>
          <p:nvPr/>
        </p:nvSpPr>
        <p:spPr bwMode="auto">
          <a:xfrm>
            <a:off x="3707904" y="4653136"/>
            <a:ext cx="52212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0,0-0,2 	schlechte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0,2-0,4 	niedrige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0,4-0,6 	moderate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0,6-0,8 	gute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0,8-1,0 	hervorragende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tabLst>
                <a:tab pos="1255713" algn="l"/>
              </a:tabLst>
              <a:defRPr/>
            </a:pPr>
            <a:r>
              <a:rPr lang="de-DE" sz="1200" dirty="0"/>
              <a:t>		(nach Brennan et al. BMJ 1992;304:1491-4)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AT" sz="20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DE" sz="160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022441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Statistische Analyse:</a:t>
            </a:r>
            <a:br>
              <a:rPr lang="de-DE" dirty="0"/>
            </a:br>
            <a:r>
              <a:rPr lang="de-DE" dirty="0" err="1"/>
              <a:t>Konfidenzintervalle</a:t>
            </a:r>
            <a:r>
              <a:rPr lang="de-DE" dirty="0"/>
              <a:t> und </a:t>
            </a:r>
            <a:br>
              <a:rPr lang="de-DE" dirty="0"/>
            </a:br>
            <a:r>
              <a:rPr lang="de-DE" dirty="0" err="1"/>
              <a:t>Signifikanztests</a:t>
            </a: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8524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Schließende Statistik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45</a:t>
            </a:fld>
            <a:endParaRPr lang="de-DE" altLang="en-US"/>
          </a:p>
        </p:txBody>
      </p:sp>
      <p:pic>
        <p:nvPicPr>
          <p:cNvPr id="7" name="Picture 3" descr="D:\WORK\PEARSON\000 FOLIEN\4100\JPG\4100-65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760640" cy="457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649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Statistische Auswertung</a:t>
            </a:r>
          </a:p>
        </p:txBody>
      </p:sp>
      <p:sp>
        <p:nvSpPr>
          <p:cNvPr id="46082" name="Rectangle 1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3200"/>
              <a:t>Deskriptive Statistik</a:t>
            </a:r>
          </a:p>
          <a:p>
            <a:pPr>
              <a:lnSpc>
                <a:spcPct val="80000"/>
              </a:lnSpc>
            </a:pPr>
            <a:endParaRPr lang="de-DE" sz="3200"/>
          </a:p>
          <a:p>
            <a:pPr>
              <a:lnSpc>
                <a:spcPct val="80000"/>
              </a:lnSpc>
            </a:pPr>
            <a:r>
              <a:rPr lang="de-DE" sz="3200"/>
              <a:t>Inferenzstatistik I: Schätzen von Parametern mittels Konfidenzintervallen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II: Unterschiede, Hypothesenprüfung mittels Signifikanztests 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III: Zusammenhänge, Korrelations- und Regressionsanalysen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C626DE-E8E2-4501-874E-BCEAF4B89A19}" type="datetime1">
              <a:rPr lang="de-AT"/>
              <a:pPr>
                <a:defRPr/>
              </a:pPr>
              <a:t>01.10.2019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F19BDE41-431E-4E92-A07D-F09BDB4024B2}" type="slidenum">
              <a:rPr lang="de-DE" altLang="en-US"/>
              <a:pPr>
                <a:defRPr/>
              </a:pPr>
              <a:t>46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00837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Verteilungsannahmen über die Parameter in der Grundgesamtheit</a:t>
            </a: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Gleichverteilung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Würfel, Münze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Binomialverteilung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Ziehen mit Zurücklegen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 err="1"/>
              <a:t>Poissonverteilung</a:t>
            </a:r>
            <a:endParaRPr lang="de-DE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Seltene Ereignisse mit </a:t>
            </a:r>
            <a:r>
              <a:rPr lang="de-DE" sz="2000" dirty="0" err="1"/>
              <a:t>grossen</a:t>
            </a:r>
            <a:r>
              <a:rPr lang="de-DE" sz="2000" dirty="0"/>
              <a:t> Stichprobenumfängen und konstanter Wahrscheinlichkeit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Exponentialverteilung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Überlebenszeiten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Gauß- oder Normalverteilung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Wichtigste Verteilung siehe die folgenden Folien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Testverteilungen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Chi-Quadrat-Verteilung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F-Verteilung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Anwendung bei </a:t>
            </a:r>
            <a:r>
              <a:rPr lang="de-DE" sz="2000" dirty="0" err="1"/>
              <a:t>Signifikanztests</a:t>
            </a:r>
            <a:r>
              <a:rPr lang="de-DE" sz="2000" dirty="0"/>
              <a:t> und </a:t>
            </a:r>
            <a:r>
              <a:rPr lang="de-DE" sz="2000" dirty="0" err="1"/>
              <a:t>Konfidenzintervallen</a:t>
            </a:r>
            <a:endParaRPr lang="de-DE" sz="20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de-DE" sz="1800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9EFBA952-499D-448D-B762-121B2AB2843F}" type="slidenum">
              <a:rPr lang="de-DE" altLang="en-US"/>
              <a:pPr>
                <a:defRPr/>
              </a:pPr>
              <a:t>47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568115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123238" cy="1403350"/>
          </a:xfrm>
        </p:spPr>
        <p:txBody>
          <a:bodyPr/>
          <a:lstStyle/>
          <a:p>
            <a:r>
              <a:rPr lang="de-DE"/>
              <a:t>Rolle der Normalverteilung</a:t>
            </a:r>
            <a:endParaRPr lang="de-AT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 dirty="0"/>
              <a:t>Viele Messwerte sind annähernd normalverteilt</a:t>
            </a:r>
          </a:p>
          <a:p>
            <a:pPr lvl="1"/>
            <a:r>
              <a:rPr lang="de-DE" sz="2000" dirty="0"/>
              <a:t>Z.B.: Gewicht einer bestimmten Gruppe</a:t>
            </a:r>
          </a:p>
          <a:p>
            <a:r>
              <a:rPr lang="de-DE" dirty="0"/>
              <a:t>Manche Messwerte können durch Transformation an eine Normalverteilung angenähert werden</a:t>
            </a:r>
          </a:p>
          <a:p>
            <a:pPr lvl="1"/>
            <a:r>
              <a:rPr lang="de-DE" sz="2000" b="1" dirty="0"/>
              <a:t>Z.B. : logarithmische Transformation</a:t>
            </a:r>
          </a:p>
          <a:p>
            <a:r>
              <a:rPr lang="de-DE" dirty="0"/>
              <a:t>Wichtige (und günstige) statistisch-theoretische Eigenschaften</a:t>
            </a:r>
          </a:p>
          <a:p>
            <a:r>
              <a:rPr lang="de-DE" dirty="0"/>
              <a:t>Die Normalverteilung ist Grundlage wichtiger Testverteilungen</a:t>
            </a:r>
          </a:p>
          <a:p>
            <a:endParaRPr lang="de-DE" dirty="0"/>
          </a:p>
          <a:p>
            <a:endParaRPr lang="de-AT" dirty="0"/>
          </a:p>
        </p:txBody>
      </p:sp>
      <p:sp>
        <p:nvSpPr>
          <p:cNvPr id="7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BED719B4-31C5-4E79-B442-A861C428C931}" type="slidenum">
              <a:rPr lang="de-DE" altLang="en-US"/>
              <a:pPr>
                <a:defRPr/>
              </a:pPr>
              <a:t>48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80515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Normalverteilung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49</a:t>
            </a:fld>
            <a:endParaRPr lang="de-DE" altLang="en-US"/>
          </a:p>
        </p:txBody>
      </p:sp>
      <p:pic>
        <p:nvPicPr>
          <p:cNvPr id="7" name="Picture 2" descr="D:\WORK\PEARSON\000 FOLIEN\4100\JPG\4100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7512"/>
            <a:ext cx="5486400" cy="4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5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des Praktikums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pPr eaLnBrk="1" hangingPunct="1"/>
            <a:r>
              <a:rPr lang="de-AT" sz="2800" dirty="0"/>
              <a:t>Lesen von zwei Originalarbeiten </a:t>
            </a:r>
          </a:p>
          <a:p>
            <a:pPr lvl="1"/>
            <a:r>
              <a:rPr lang="de-AT" sz="2800" dirty="0"/>
              <a:t>Therapiestudie</a:t>
            </a:r>
          </a:p>
          <a:p>
            <a:pPr lvl="1"/>
            <a:r>
              <a:rPr lang="de-AT" sz="2800" dirty="0"/>
              <a:t>Diagnostische Studie</a:t>
            </a:r>
          </a:p>
          <a:p>
            <a:pPr eaLnBrk="1" hangingPunct="1"/>
            <a:r>
              <a:rPr lang="de-AT" sz="2800" dirty="0"/>
              <a:t>Diskussion und Bewertung der Studien</a:t>
            </a:r>
          </a:p>
          <a:p>
            <a:pPr eaLnBrk="1" hangingPunct="1"/>
            <a:r>
              <a:rPr lang="de-AT" sz="2800" dirty="0"/>
              <a:t>Prüfungstraining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Dichtefunktion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50</a:t>
            </a:fld>
            <a:endParaRPr lang="de-DE" altLang="en-US"/>
          </a:p>
        </p:txBody>
      </p:sp>
      <p:pic>
        <p:nvPicPr>
          <p:cNvPr id="7" name="Picture 2" descr="D:\WORK\PEARSON\000 FOLIEN\4100\JPG\4100-53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594465" cy="221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5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9911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21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Gauss- oder Normalverteilung</a:t>
            </a:r>
            <a:endParaRPr lang="en-US"/>
          </a:p>
        </p:txBody>
      </p:sp>
      <p:sp>
        <p:nvSpPr>
          <p:cNvPr id="13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56D7740-66E2-4FCD-A8E6-6FD8E40737AE}" type="slidenum">
              <a:rPr lang="de-DE" altLang="en-US"/>
              <a:pPr>
                <a:defRPr/>
              </a:pPr>
              <a:t>51</a:t>
            </a:fld>
            <a:endParaRPr lang="de-DE" altLang="en-US" dirty="0"/>
          </a:p>
        </p:txBody>
      </p:sp>
      <p:pic>
        <p:nvPicPr>
          <p:cNvPr id="10" name="Picture 2" descr="D:\WORK\PEARSON\000 FOLIEN\4100\JPG\4100-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9" y="1916832"/>
            <a:ext cx="855276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703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663"/>
            <a:ext cx="8718550" cy="14033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AT" b="1" dirty="0"/>
              <a:t> </a:t>
            </a:r>
            <a:br>
              <a:rPr lang="de-AT" b="1" dirty="0"/>
            </a:br>
            <a:r>
              <a:rPr lang="de-AT" b="1" dirty="0"/>
              <a:t/>
            </a:r>
            <a:br>
              <a:rPr lang="de-AT" b="1" dirty="0"/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alle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Normalverteilungen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gilt</a:t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68% aller Beobachtungen liegen innerhalb einer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den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Mittelwert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(zwischen μ − σ und μ + σ )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95% aller Beobachtungen liegen innerhalb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zweier Standardabweichung (zwischen μ − 2σ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+ 2σ )</a:t>
            </a:r>
            <a:b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de-AT" sz="2700" dirty="0">
                <a:solidFill>
                  <a:schemeClr val="tx1"/>
                </a:solidFill>
              </a:rPr>
              <a:t>≈ </a:t>
            </a: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99% aller Beobachtungen liegen innerhalb dreier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 (zwischen μ − 3σ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+ 3σ</a:t>
            </a:r>
            <a:r>
              <a:rPr lang="de-DE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de-DE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0923B8C-C1D3-4CC8-BA1B-96108740C4D8}" type="slidenum">
              <a:rPr lang="de-DE" altLang="en-US"/>
              <a:pPr>
                <a:defRPr/>
              </a:pPr>
              <a:t>52</a:t>
            </a:fld>
            <a:endParaRPr lang="de-DE" altLang="en-US" dirty="0"/>
          </a:p>
        </p:txBody>
      </p:sp>
      <p:sp>
        <p:nvSpPr>
          <p:cNvPr id="7" name="Rechteck 6"/>
          <p:cNvSpPr/>
          <p:nvPr/>
        </p:nvSpPr>
        <p:spPr>
          <a:xfrm>
            <a:off x="468313" y="692150"/>
            <a:ext cx="382587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Die 68-95-99% Regel: </a:t>
            </a:r>
            <a:endParaRPr lang="en-US" sz="32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8008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Quantile der Standardnormalverteilung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DCD19-B8E7-4B92-AA63-E361BAB7E52A}" type="datetime1">
              <a:rPr lang="de-AT"/>
              <a:pPr>
                <a:defRPr/>
              </a:pPr>
              <a:t>01.10.2019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61358B2-2F69-4B1C-BD46-B691EDA08562}" type="slidenum">
              <a:rPr lang="de-DE" altLang="en-US"/>
              <a:pPr>
                <a:defRPr/>
              </a:pPr>
              <a:t>53</a:t>
            </a:fld>
            <a:endParaRPr lang="de-DE" altLang="en-US"/>
          </a:p>
        </p:txBody>
      </p:sp>
      <p:pic>
        <p:nvPicPr>
          <p:cNvPr id="6942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429000"/>
            <a:ext cx="477837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427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1916113"/>
            <a:ext cx="3481388" cy="4000500"/>
          </a:xfrm>
        </p:spPr>
      </p:pic>
    </p:spTree>
    <p:extLst>
      <p:ext uri="{BB962C8B-B14F-4D97-AF65-F5344CB8AC3E}">
        <p14:creationId xmlns:p14="http://schemas.microsoft.com/office/powerpoint/2010/main" val="4072546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</a:t>
            </a:r>
            <a:r>
              <a:rPr lang="de-AT" sz="2800" dirty="0" err="1"/>
              <a:t>Konfidenzintervall</a:t>
            </a:r>
            <a:r>
              <a:rPr lang="de-AT" sz="2800" dirty="0"/>
              <a:t> ist ein Vertrauensbereich oder eigentlich besser ein Unsicherheitsbereich für die Schätzung eines bestimmten, nicht bekannten Parameters der Grundgesamtheit.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DE" sz="2800" dirty="0" err="1"/>
              <a:t>Konfidenzintervall</a:t>
            </a:r>
            <a:r>
              <a:rPr lang="de-DE" sz="2800" dirty="0"/>
              <a:t> – ein Bereich, in welchem der zu schätzende, unbekannte Parameter der Grundgesamtheit mit Wahrscheinlichkeit (1- </a:t>
            </a:r>
            <a:r>
              <a:rPr lang="de-DE" sz="2800" dirty="0">
                <a:sym typeface="Symbol" pitchFamily="18" charset="2"/>
              </a:rPr>
              <a:t>) liegt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Der interessierende Parameter kann ein Anteil, ein Mittelwert, ein relatives Risiko etc. sein.</a:t>
            </a:r>
            <a:endParaRPr lang="en-US" sz="2800" dirty="0"/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95%Konfidenzintervall beispielsweise enthält den gesuchten Parameter mit einer Wahrscheinlichkeit von 95%.</a:t>
            </a:r>
            <a:r>
              <a:rPr lang="de-AT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ECB16D9-EF84-4D5E-8406-0691F4BE8492}" type="slidenum">
              <a:rPr lang="de-DE" altLang="en-US"/>
              <a:pPr>
                <a:defRPr/>
              </a:pPr>
              <a:t>54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14091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696322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AT" sz="2800"/>
              <a:t>Beispiel: Rule of three (adverse Events)</a:t>
            </a:r>
          </a:p>
          <a:p>
            <a:endParaRPr lang="de-AT"/>
          </a:p>
          <a:p>
            <a:r>
              <a:rPr lang="de-AT"/>
              <a:t>Keine AE in n=10 Patienten</a:t>
            </a:r>
            <a:br>
              <a:rPr lang="de-AT"/>
            </a:br>
            <a:r>
              <a:rPr lang="de-AT"/>
              <a:t>95% KI (0-30%)</a:t>
            </a:r>
          </a:p>
          <a:p>
            <a:r>
              <a:rPr lang="de-AT"/>
              <a:t>Keine AE in n=100 Patienten</a:t>
            </a:r>
            <a:r>
              <a:rPr lang="de-AT" sz="2800"/>
              <a:t/>
            </a:r>
            <a:br>
              <a:rPr lang="de-AT" sz="2800"/>
            </a:br>
            <a:r>
              <a:rPr lang="de-AT"/>
              <a:t> 95% KI (0-3%)</a:t>
            </a:r>
          </a:p>
          <a:p>
            <a:r>
              <a:rPr lang="de-AT"/>
              <a:t>Keine AE in n=1000 Patienten</a:t>
            </a:r>
            <a:br>
              <a:rPr lang="de-AT"/>
            </a:br>
            <a:r>
              <a:rPr lang="de-AT"/>
              <a:t> 95% KI (0-0,3%)  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D5B9E84-670F-47B9-9204-64C57E9ACCC7}" type="slidenum">
              <a:rPr lang="de-DE" altLang="en-US"/>
              <a:pPr>
                <a:defRPr/>
              </a:pPr>
              <a:t>55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0701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Der Weg zum </a:t>
            </a:r>
            <a:r>
              <a:rPr lang="de-DE">
                <a:sym typeface="Symbol" pitchFamily="18" charset="2"/>
              </a:rPr>
              <a:t>Konfidenzintervall</a:t>
            </a:r>
            <a:endParaRPr lang="en-US"/>
          </a:p>
        </p:txBody>
      </p:sp>
      <p:sp>
        <p:nvSpPr>
          <p:cNvPr id="70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Punktschätzer aus einer Stichprobe liefert nur einen einzigen Wert </a:t>
            </a:r>
          </a:p>
          <a:p>
            <a:pPr lvl="1"/>
            <a:r>
              <a:rPr lang="de-DE" sz="2000"/>
              <a:t>Verschiedene Stichproben aus ein und derselben Grundgesamtheit liefern unterschiedliche numerische Werte für den zu schätzenden Parameter</a:t>
            </a:r>
          </a:p>
          <a:p>
            <a:r>
              <a:rPr lang="de-DE"/>
              <a:t>Berücksichtigung der Standardabweichung der Schätzstatistik </a:t>
            </a:r>
            <a:r>
              <a:rPr lang="de-DE" b="1"/>
              <a:t>(= Standardfehler)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000158C-7270-4A9E-9577-BC1250776733}" type="slidenum">
              <a:rPr lang="de-DE" altLang="en-US"/>
              <a:pPr>
                <a:defRPr/>
              </a:pPr>
              <a:t>56</a:t>
            </a:fld>
            <a:endParaRPr lang="de-DE" altLang="en-US"/>
          </a:p>
        </p:txBody>
      </p:sp>
      <p:pic>
        <p:nvPicPr>
          <p:cNvPr id="7" name="Picture 2" descr="D:\WORK\PEARSON\000 FOLIEN\4100\JPG\4100-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54895"/>
            <a:ext cx="6048672" cy="201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77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Standardabweichung oder Standardfehler?</a:t>
            </a:r>
          </a:p>
        </p:txBody>
      </p:sp>
      <p:sp>
        <p:nvSpPr>
          <p:cNvPr id="706562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229600" cy="863600"/>
          </a:xfrm>
        </p:spPr>
        <p:txBody>
          <a:bodyPr/>
          <a:lstStyle/>
          <a:p>
            <a:r>
              <a:rPr lang="de-DE" sz="2200"/>
              <a:t>Standardfehler beschreibt nicht die Daten, sondern gibt die Genauigkeit des Mittelwerts als Schätzwerts an.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0D24BA-4703-4B99-B593-32625AEDC8E8}" type="datetime1">
              <a:rPr lang="de-AT"/>
              <a:pPr>
                <a:defRPr/>
              </a:pPr>
              <a:t>01.10.2019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C191A99-F315-46D1-A666-97C4CF087A4A}" type="slidenum">
              <a:rPr lang="de-DE" altLang="en-US"/>
              <a:pPr>
                <a:defRPr/>
              </a:pPr>
              <a:t>57</a:t>
            </a:fld>
            <a:endParaRPr lang="de-DE" altLang="en-US"/>
          </a:p>
        </p:txBody>
      </p:sp>
      <p:sp>
        <p:nvSpPr>
          <p:cNvPr id="706566" name="Rectangle 4"/>
          <p:cNvSpPr>
            <a:spLocks noChangeArrowheads="1"/>
          </p:cNvSpPr>
          <p:nvPr/>
        </p:nvSpPr>
        <p:spPr bwMode="auto">
          <a:xfrm>
            <a:off x="673100" y="777875"/>
            <a:ext cx="82296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>
              <a:solidFill>
                <a:srgbClr val="000036"/>
              </a:solidFill>
            </a:endParaRPr>
          </a:p>
        </p:txBody>
      </p:sp>
      <p:pic>
        <p:nvPicPr>
          <p:cNvPr id="7065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53990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359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437437" cy="1403350"/>
          </a:xfrm>
        </p:spPr>
        <p:txBody>
          <a:bodyPr/>
          <a:lstStyle/>
          <a:p>
            <a:r>
              <a:rPr lang="de-DE"/>
              <a:t>Konfidenzintervall für den Mittelwert </a:t>
            </a:r>
            <a:r>
              <a:rPr lang="de-DE">
                <a:sym typeface="Symbol" pitchFamily="18" charset="2"/>
              </a:rPr>
              <a:t></a:t>
            </a:r>
            <a:r>
              <a:rPr lang="de-DE"/>
              <a:t> </a:t>
            </a:r>
            <a:endParaRPr lang="en-US"/>
          </a:p>
        </p:txBody>
      </p:sp>
      <p:sp>
        <p:nvSpPr>
          <p:cNvPr id="536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2000250"/>
            <a:ext cx="7510463" cy="4308475"/>
          </a:xfrm>
        </p:spPr>
        <p:txBody>
          <a:bodyPr/>
          <a:lstStyle/>
          <a:p>
            <a:r>
              <a:rPr lang="de-DE" sz="2000"/>
              <a:t>Bei </a:t>
            </a:r>
            <a:r>
              <a:rPr lang="de-DE" sz="2000" b="1"/>
              <a:t>unbekannter</a:t>
            </a:r>
            <a:r>
              <a:rPr lang="de-DE" sz="2000"/>
              <a:t> Varianz </a:t>
            </a:r>
            <a:r>
              <a:rPr lang="de-DE" sz="2000">
                <a:sym typeface="Symbol" pitchFamily="18" charset="2"/>
              </a:rPr>
              <a:t>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, geschätzt durch s</a:t>
            </a:r>
            <a:r>
              <a:rPr lang="de-DE" sz="2000" baseline="30000">
                <a:sym typeface="Symbol" pitchFamily="18" charset="2"/>
              </a:rPr>
              <a:t>2</a:t>
            </a:r>
          </a:p>
          <a:p>
            <a:r>
              <a:rPr lang="de-DE" sz="2000"/>
              <a:t>Gegeben: X</a:t>
            </a:r>
            <a:r>
              <a:rPr lang="de-DE" sz="2000" baseline="-25000"/>
              <a:t>1</a:t>
            </a:r>
            <a:r>
              <a:rPr lang="de-DE" sz="2000"/>
              <a:t>,...,X</a:t>
            </a:r>
            <a:r>
              <a:rPr lang="de-DE" sz="2000" baseline="-25000"/>
              <a:t>N</a:t>
            </a:r>
            <a:r>
              <a:rPr lang="de-DE" sz="2000"/>
              <a:t> unabhängige normalverteilte Zufallsvariable N(</a:t>
            </a:r>
            <a:r>
              <a:rPr lang="de-DE" sz="2000">
                <a:sym typeface="Symbol" pitchFamily="18" charset="2"/>
              </a:rPr>
              <a:t>,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)</a:t>
            </a:r>
          </a:p>
          <a:p>
            <a:r>
              <a:rPr lang="de-DE" sz="2000">
                <a:sym typeface="Symbol" pitchFamily="18" charset="2"/>
              </a:rPr>
              <a:t>Obere bzw. untere Grenze des Konfidenzintervalls</a:t>
            </a:r>
          </a:p>
          <a:p>
            <a:endParaRPr lang="de-AT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r>
              <a:rPr lang="de-DE" sz="2000">
                <a:sym typeface="Symbol" pitchFamily="18" charset="2"/>
              </a:rPr>
              <a:t>t</a:t>
            </a:r>
            <a:r>
              <a:rPr lang="de-DE" sz="2000" baseline="-25000">
                <a:sym typeface="Symbol" pitchFamily="18" charset="2"/>
              </a:rPr>
              <a:t>(N-1),1-/2</a:t>
            </a:r>
            <a:r>
              <a:rPr lang="de-DE" sz="2000">
                <a:sym typeface="Symbol" pitchFamily="18" charset="2"/>
              </a:rPr>
              <a:t>...t-Verteilung mit N-1 Freiheitsgraden</a:t>
            </a:r>
          </a:p>
          <a:p>
            <a:r>
              <a:rPr lang="de-DE" sz="2000">
                <a:sym typeface="Symbol" pitchFamily="18" charset="2"/>
              </a:rPr>
              <a:t>Allgemein gilt: t</a:t>
            </a:r>
            <a:r>
              <a:rPr lang="de-DE" sz="2000" baseline="-25000">
                <a:sym typeface="Symbol" pitchFamily="18" charset="2"/>
              </a:rPr>
              <a:t>(N-1),1- </a:t>
            </a:r>
            <a:r>
              <a:rPr lang="de-DE" sz="2000">
                <a:sym typeface="Symbol" pitchFamily="18" charset="2"/>
              </a:rPr>
              <a:t>&gt;z</a:t>
            </a:r>
            <a:r>
              <a:rPr lang="de-DE" sz="2000" baseline="-25000">
                <a:sym typeface="Symbol" pitchFamily="18" charset="2"/>
              </a:rPr>
              <a:t>1- </a:t>
            </a:r>
            <a:endParaRPr lang="de-DE" sz="2000" baseline="30000">
              <a:sym typeface="Symbol" pitchFamily="18" charset="2"/>
            </a:endParaRPr>
          </a:p>
          <a:p>
            <a:endParaRPr lang="en-US" sz="2000">
              <a:sym typeface="Symbol" pitchFamily="18" charset="2"/>
            </a:endParaRPr>
          </a:p>
        </p:txBody>
      </p:sp>
      <p:graphicFrame>
        <p:nvGraphicFramePr>
          <p:cNvPr id="536578" name="Object 4"/>
          <p:cNvGraphicFramePr>
            <a:graphicFrameLocks noChangeAspect="1"/>
          </p:cNvGraphicFramePr>
          <p:nvPr/>
        </p:nvGraphicFramePr>
        <p:xfrm>
          <a:off x="1692275" y="3536950"/>
          <a:ext cx="49530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84" name="Equation" r:id="rId4" imgW="1930320" imgH="266400" progId="Equation.3">
                  <p:embed/>
                </p:oleObj>
              </mc:Choice>
              <mc:Fallback>
                <p:oleObj name="Equation" r:id="rId4" imgW="19303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536950"/>
                        <a:ext cx="49530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6579" name="Object 5"/>
          <p:cNvGraphicFramePr>
            <a:graphicFrameLocks noChangeAspect="1"/>
          </p:cNvGraphicFramePr>
          <p:nvPr/>
        </p:nvGraphicFramePr>
        <p:xfrm>
          <a:off x="5076825" y="5084763"/>
          <a:ext cx="2905125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85" name="Formel" r:id="rId6" imgW="1955520" imgH="711000" progId="Equation.3">
                  <p:embed/>
                </p:oleObj>
              </mc:Choice>
              <mc:Fallback>
                <p:oleObj name="Formel" r:id="rId6" imgW="19555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5084763"/>
                        <a:ext cx="2905125" cy="1055687"/>
                      </a:xfrm>
                      <a:prstGeom prst="rect">
                        <a:avLst/>
                      </a:prstGeom>
                      <a:solidFill>
                        <a:srgbClr val="E5F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3BC99A9-FEF7-4410-8BB0-5518CAE5BA2E}" type="slidenum">
              <a:rPr lang="de-DE" altLang="en-US"/>
              <a:pPr>
                <a:defRPr/>
              </a:pPr>
              <a:t>58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90037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7188" cy="1143000"/>
          </a:xfrm>
        </p:spPr>
        <p:txBody>
          <a:bodyPr/>
          <a:lstStyle/>
          <a:p>
            <a:r>
              <a:rPr lang="de-DE"/>
              <a:t>Konfidenzintervall für einen Anteil </a:t>
            </a:r>
            <a:r>
              <a:rPr lang="de-DE">
                <a:sym typeface="Symbol" pitchFamily="18" charset="2"/>
              </a:rPr>
              <a:t></a:t>
            </a:r>
            <a:endParaRPr lang="en-US"/>
          </a:p>
        </p:txBody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Wahrscheinlichkeit </a:t>
            </a:r>
            <a:r>
              <a:rPr lang="de-DE">
                <a:sym typeface="Symbol" pitchFamily="18" charset="2"/>
              </a:rPr>
              <a:t> wird durch p aus einer Stichprobe vom Umfang N geschätzt</a:t>
            </a:r>
          </a:p>
          <a:p>
            <a:pPr lvl="1"/>
            <a:r>
              <a:rPr lang="de-DE" sz="1800">
                <a:sym typeface="Symbol" pitchFamily="18" charset="2"/>
              </a:rPr>
              <a:t>Das Konfidenzintervall ist asymmetrisch</a:t>
            </a:r>
          </a:p>
          <a:p>
            <a:r>
              <a:rPr lang="de-DE">
                <a:sym typeface="Symbol" pitchFamily="18" charset="2"/>
              </a:rPr>
              <a:t>Approximation durch Normalverteilung</a:t>
            </a:r>
          </a:p>
          <a:p>
            <a:pPr lvl="1"/>
            <a:r>
              <a:rPr lang="de-DE" sz="1800">
                <a:sym typeface="Symbol" pitchFamily="18" charset="2"/>
              </a:rPr>
              <a:t>Wenn N&gt;30</a:t>
            </a:r>
          </a:p>
          <a:p>
            <a:pPr lvl="1"/>
            <a:endParaRPr lang="de-DE" sz="18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r>
              <a:rPr lang="de-DE">
                <a:sym typeface="Symbol" pitchFamily="18" charset="2"/>
              </a:rPr>
              <a:t>Approximation nach Wald</a:t>
            </a:r>
          </a:p>
          <a:p>
            <a:r>
              <a:rPr lang="de-DE">
                <a:sym typeface="Symbol" pitchFamily="18" charset="2"/>
              </a:rPr>
              <a:t>Approximation nach Pearson-Clopper</a:t>
            </a:r>
            <a:endParaRPr lang="en-US">
              <a:sym typeface="Symbol" pitchFamily="18" charset="2"/>
            </a:endParaRPr>
          </a:p>
        </p:txBody>
      </p:sp>
      <p:graphicFrame>
        <p:nvGraphicFramePr>
          <p:cNvPr id="537602" name="Object 4"/>
          <p:cNvGraphicFramePr>
            <a:graphicFrameLocks noChangeAspect="1"/>
          </p:cNvGraphicFramePr>
          <p:nvPr/>
        </p:nvGraphicFramePr>
        <p:xfrm>
          <a:off x="1835150" y="3644900"/>
          <a:ext cx="44958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89" name="Equation" r:id="rId4" imgW="2616120" imgH="507960" progId="Equation.3">
                  <p:embed/>
                </p:oleObj>
              </mc:Choice>
              <mc:Fallback>
                <p:oleObj name="Equation" r:id="rId4" imgW="2616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644900"/>
                        <a:ext cx="44958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0C084E-A1EE-4CE8-BE2D-193626A0C124}" type="slidenum">
              <a:rPr lang="de-DE" altLang="en-US"/>
              <a:pPr>
                <a:defRPr/>
              </a:pPr>
              <a:t>59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1181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3600" b="0" dirty="0"/>
              <a:t>Literatur: Praktikum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3061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315269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628800"/>
            <a:ext cx="281068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84783"/>
            <a:ext cx="2880320" cy="390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2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 dirty="0"/>
              <a:t>95% Konfidenzintervalle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8">
              <a:buFont typeface="Arial" pitchFamily="34" charset="0"/>
              <a:buNone/>
              <a:defRPr/>
            </a:pPr>
            <a:r>
              <a:rPr lang="de-AT" sz="2800" dirty="0"/>
              <a:t/>
            </a:r>
            <a:br>
              <a:rPr lang="de-AT" sz="2800" dirty="0"/>
            </a:br>
            <a:endParaRPr lang="de-AT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655D828-0D19-4301-8EAB-1C1384730D33}" type="slidenum">
              <a:rPr lang="de-DE" altLang="en-US"/>
              <a:pPr>
                <a:defRPr/>
              </a:pPr>
              <a:t>60</a:t>
            </a:fld>
            <a:endParaRPr lang="de-DE" altLang="en-US" dirty="0"/>
          </a:p>
        </p:txBody>
      </p:sp>
      <p:pic>
        <p:nvPicPr>
          <p:cNvPr id="8" name="Picture 2" descr="D:\WORK\PEARSON\000 FOLIEN\4100\JPG\4100-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9" y="1556792"/>
            <a:ext cx="8149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296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dirty="0">
                <a:solidFill>
                  <a:srgbClr val="4F81BD"/>
                </a:solidFill>
              </a:rPr>
              <a:t/>
            </a: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47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 dirty="0"/>
              <a:t>Eine vorgegebene Annahme (</a:t>
            </a:r>
            <a:r>
              <a:rPr lang="de-DE" sz="2400" b="1" dirty="0"/>
              <a:t>Nullhypothese H</a:t>
            </a:r>
            <a:r>
              <a:rPr lang="de-DE" sz="2400" b="1" baseline="-25000" dirty="0"/>
              <a:t>0</a:t>
            </a:r>
            <a:r>
              <a:rPr lang="de-DE" sz="2400" baseline="-25000" dirty="0"/>
              <a:t> </a:t>
            </a:r>
            <a:r>
              <a:rPr lang="de-DE" sz="2400" dirty="0"/>
              <a:t>) wird anhand von Daten überprüft. Wenn die Daten "stark" von dem abweichen, was man unter der Nullhypothese erwartet, lässt man die Nullhypothese fallen. </a:t>
            </a:r>
            <a:br>
              <a:rPr lang="de-DE" sz="2400" dirty="0"/>
            </a:b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Im statistischen Test wird dieses Vorgehen formalisiert. </a:t>
            </a:r>
          </a:p>
          <a:p>
            <a:pPr>
              <a:lnSpc>
                <a:spcPct val="80000"/>
              </a:lnSpc>
            </a:pP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Beispiel 	H</a:t>
            </a:r>
            <a:r>
              <a:rPr lang="de-DE" sz="2400" baseline="-25000" dirty="0"/>
              <a:t>0</a:t>
            </a:r>
            <a:r>
              <a:rPr lang="de-DE" sz="2400" dirty="0"/>
              <a:t>: 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=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r>
              <a:rPr lang="de-AT" sz="2400" dirty="0"/>
              <a:t/>
            </a:r>
            <a:br>
              <a:rPr lang="de-AT" sz="2400" dirty="0"/>
            </a:br>
            <a:r>
              <a:rPr lang="de-AT" sz="2400" dirty="0"/>
              <a:t>		H</a:t>
            </a:r>
            <a:r>
              <a:rPr lang="de-AT" sz="2400" baseline="-25000" dirty="0"/>
              <a:t>1</a:t>
            </a:r>
            <a:r>
              <a:rPr lang="de-AT" sz="2400" dirty="0"/>
              <a:t>: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≠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r>
              <a:rPr lang="de-AT" sz="2400" dirty="0"/>
              <a:t/>
            </a:r>
            <a:br>
              <a:rPr lang="de-AT" sz="2400" dirty="0"/>
            </a:br>
            <a:r>
              <a:rPr lang="de-AT" sz="2400" dirty="0"/>
              <a:t/>
            </a:r>
            <a:br>
              <a:rPr lang="de-AT" sz="2400" dirty="0"/>
            </a:br>
            <a:r>
              <a:rPr lang="el-GR" sz="2400" dirty="0"/>
              <a:t> </a:t>
            </a:r>
            <a:r>
              <a:rPr lang="de-AT" sz="2400" dirty="0"/>
              <a:t>		</a:t>
            </a:r>
            <a:r>
              <a:rPr lang="el-GR" sz="2400" dirty="0"/>
              <a:t>π</a:t>
            </a:r>
            <a:r>
              <a:rPr lang="de-AT" sz="2400" dirty="0"/>
              <a:t> … Anteil Rauchabstinente nach 12 Monaten </a:t>
            </a:r>
          </a:p>
          <a:p>
            <a:pPr>
              <a:lnSpc>
                <a:spcPct val="80000"/>
              </a:lnSpc>
            </a:pP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BC36307-D687-4860-9BD6-47B3B4CDA88C}" type="slidenum">
              <a:rPr lang="de-DE" altLang="en-US"/>
              <a:pPr>
                <a:defRPr/>
              </a:pPr>
              <a:t>61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35978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dirty="0">
                <a:solidFill>
                  <a:srgbClr val="4F81BD"/>
                </a:solidFill>
              </a:rPr>
              <a:t/>
            </a: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68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Nachdem die </a:t>
            </a:r>
            <a:r>
              <a:rPr lang="de-DE" sz="2400" b="1"/>
              <a:t>Nullhypothese H</a:t>
            </a:r>
            <a:r>
              <a:rPr lang="de-DE" sz="2400" b="1" baseline="-25000"/>
              <a:t>0</a:t>
            </a:r>
            <a:r>
              <a:rPr lang="de-DE" sz="2400" baseline="-25000"/>
              <a:t> </a:t>
            </a:r>
            <a:r>
              <a:rPr lang="de-DE" sz="2400"/>
              <a:t>und die </a:t>
            </a:r>
            <a:r>
              <a:rPr lang="de-DE" sz="2400" b="1"/>
              <a:t>Alternativhypothese H</a:t>
            </a:r>
            <a:r>
              <a:rPr lang="de-DE" sz="2400" b="1" baseline="-25000"/>
              <a:t>1</a:t>
            </a:r>
            <a:r>
              <a:rPr lang="de-DE" sz="2400" baseline="-25000"/>
              <a:t> </a:t>
            </a:r>
            <a:r>
              <a:rPr lang="de-DE" sz="2400"/>
              <a:t>so formuliert sind, dass sie sich gegenseitig ausschließen und keine dritte Möglichkeit zulassen, ergibt sich ein einfaches Entscheidungsschema mit 4 Möglichkeiten:</a:t>
            </a:r>
            <a:br>
              <a:rPr lang="de-DE" sz="2400"/>
            </a:b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1.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α</a:t>
            </a:r>
            <a:r>
              <a:rPr lang="de-AT" sz="2400" b="1">
                <a:hlinkClick r:id="rId3"/>
              </a:rPr>
              <a:t>-Fehler </a:t>
            </a:r>
            <a:r>
              <a:rPr lang="de-AT" sz="2400"/>
              <a:t>i</a:t>
            </a:r>
            <a:r>
              <a:rPr lang="de-DE" sz="2400"/>
              <a:t>st der Fehler, die Nullhypothese zu </a:t>
            </a:r>
            <a:r>
              <a:rPr lang="de-DE" sz="2400" b="1"/>
              <a:t>verwerfen</a:t>
            </a:r>
            <a:r>
              <a:rPr lang="de-DE" sz="2400"/>
              <a:t>, obwohl sie </a:t>
            </a:r>
            <a:r>
              <a:rPr lang="de-DE" sz="2400" b="1"/>
              <a:t>richtig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2.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β</a:t>
            </a:r>
            <a:r>
              <a:rPr lang="de-AT" sz="2400" b="1">
                <a:hlinkClick r:id="rId3"/>
              </a:rPr>
              <a:t>-Fehler</a:t>
            </a:r>
            <a:r>
              <a:rPr lang="el-GR" sz="2400" b="1">
                <a:hlinkClick r:id="rId3"/>
              </a:rPr>
              <a:t> </a:t>
            </a:r>
            <a:r>
              <a:rPr lang="de-DE" sz="2400"/>
              <a:t>ist der Fehler, die Nullhypothese zu </a:t>
            </a:r>
            <a:r>
              <a:rPr lang="de-DE" sz="2400" b="1"/>
              <a:t>behalten</a:t>
            </a:r>
            <a:r>
              <a:rPr lang="de-DE" sz="2400"/>
              <a:t>, obwohl sie </a:t>
            </a:r>
            <a:r>
              <a:rPr lang="de-DE" sz="2400" b="1"/>
              <a:t>falsch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Vor der Datenerhebung wird eine maximale Irrtumswahrscheinlichkeit festgelegt, die den Fehler 1. Art begrenzt (Signifikanzniveau </a:t>
            </a:r>
            <a:r>
              <a:rPr lang="el-GR" sz="2400"/>
              <a:t>α</a:t>
            </a:r>
            <a:r>
              <a:rPr lang="de-AT" sz="2400"/>
              <a:t> </a:t>
            </a:r>
            <a:r>
              <a:rPr lang="de-DE" sz="2400"/>
              <a:t>= üblicherweise 0,05)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5182310-4695-4417-8A4A-DD02FCA69D07}" type="slidenum">
              <a:rPr lang="de-DE" altLang="en-US"/>
              <a:pPr>
                <a:defRPr/>
              </a:pPr>
              <a:t>62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963822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427913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885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2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/>
              <a:t>p-Wert</a:t>
            </a:r>
            <a:r>
              <a:rPr lang="de-DE" sz="2400"/>
              <a:t> ist das Ergebnis eines Signifikanztests. 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ermöglicht eine Entscheidung zur Verwerfung oder Beibehaltung einer vorab formulierten Nullhypothese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ist nicht die Wahrscheinlichkeit für die Richtigkeit der Nullhypothese (häufigste Fehlinterpretation), aber so was ähnliches.</a:t>
            </a:r>
          </a:p>
          <a:p>
            <a:pPr>
              <a:lnSpc>
                <a:spcPct val="80000"/>
              </a:lnSpc>
            </a:pPr>
            <a:r>
              <a:rPr lang="de-AT" sz="2400"/>
              <a:t>Wenn der </a:t>
            </a:r>
            <a:r>
              <a:rPr lang="de-AT" sz="2400" b="1"/>
              <a:t>p-Wert</a:t>
            </a:r>
            <a:r>
              <a:rPr lang="de-AT" sz="2400"/>
              <a:t> kleiner als </a:t>
            </a:r>
            <a:r>
              <a:rPr lang="el-GR" sz="2400"/>
              <a:t>α</a:t>
            </a:r>
            <a:r>
              <a:rPr lang="de-AT" sz="2400"/>
              <a:t> ist, so spricht das Stichprobenergebnis gegen die Nullhypothese, dann ist </a:t>
            </a:r>
            <a:r>
              <a:rPr lang="de-AT" sz="2400">
                <a:sym typeface="Wingdings" pitchFamily="2" charset="2"/>
              </a:rPr>
              <a:t>Evidenz für die Richtigkeit der Alternativhypothese vorhanden. Man spricht von </a:t>
            </a:r>
            <a:r>
              <a:rPr lang="de-AT" sz="2400" b="1">
                <a:sym typeface="Wingdings" pitchFamily="2" charset="2"/>
              </a:rPr>
              <a:t>statistischer Signifikanz.</a:t>
            </a:r>
          </a:p>
          <a:p>
            <a:pPr>
              <a:lnSpc>
                <a:spcPct val="80000"/>
              </a:lnSpc>
            </a:pPr>
            <a:r>
              <a:rPr lang="de-AT" sz="2400" b="1">
                <a:sym typeface="Wingdings" pitchFamily="2" charset="2"/>
              </a:rPr>
              <a:t>CAVE: Statistische Signifikanz ist nicht klinische Relevanz! </a:t>
            </a:r>
            <a:br>
              <a:rPr lang="de-AT" sz="2400" b="1">
                <a:sym typeface="Wingdings" pitchFamily="2" charset="2"/>
              </a:rPr>
            </a:br>
            <a:r>
              <a:rPr lang="de-AT" sz="2400">
                <a:sym typeface="Wingdings" pitchFamily="2" charset="2"/>
              </a:rPr>
              <a:t>(der p-Wert hängt nicht nur von der Größe der Effekts sondern auch von der Variabilität der Daten und der Größe der Stichprobe ab)</a:t>
            </a:r>
            <a:endParaRPr lang="de-AT" sz="240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2853F44-63EF-48FA-A6E5-387DF4BA986B}" type="slidenum">
              <a:rPr lang="de-DE" altLang="en-US"/>
              <a:pPr>
                <a:defRPr/>
              </a:pPr>
              <a:t>63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9945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64</a:t>
            </a:fld>
            <a:endParaRPr lang="de-DE" altLang="en-US"/>
          </a:p>
        </p:txBody>
      </p:sp>
      <p:pic>
        <p:nvPicPr>
          <p:cNvPr id="7" name="Picture 2" descr="D:\WORK\PEARSON\000 FOLIEN\4100\JPG\4100-100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586153" cy="16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0" y="3161832"/>
            <a:ext cx="56324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11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3" y="4581128"/>
            <a:ext cx="5594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0271"/>
            <a:ext cx="2834127" cy="300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43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Entscheidungen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65</a:t>
            </a:fld>
            <a:endParaRPr lang="de-DE" altLang="en-US"/>
          </a:p>
        </p:txBody>
      </p:sp>
      <p:pic>
        <p:nvPicPr>
          <p:cNvPr id="7" name="Picture 2" descr="D:\WORK\PEARSON\000 FOLIEN\4100\JPG\4100-112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55742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82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Vorgehen bei der Hypothesenüberprüfung</a:t>
            </a:r>
            <a:endParaRPr lang="de-DE"/>
          </a:p>
        </p:txBody>
      </p:sp>
      <p:sp>
        <p:nvSpPr>
          <p:cNvPr id="72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7772400" cy="3760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AT"/>
              <a:t>Hypothesenformulierung</a:t>
            </a:r>
          </a:p>
          <a:p>
            <a:pPr>
              <a:lnSpc>
                <a:spcPct val="90000"/>
              </a:lnSpc>
            </a:pPr>
            <a:r>
              <a:rPr lang="de-AT"/>
              <a:t>Festlegung des Signifikanzniveaus</a:t>
            </a:r>
          </a:p>
          <a:p>
            <a:pPr>
              <a:lnSpc>
                <a:spcPct val="90000"/>
              </a:lnSpc>
            </a:pPr>
            <a:r>
              <a:rPr lang="de-AT"/>
              <a:t>Auswahl des richtigen Tests</a:t>
            </a:r>
            <a:br>
              <a:rPr lang="de-AT"/>
            </a:br>
            <a:r>
              <a:rPr lang="de-AT" sz="2000"/>
              <a:t>kann die Überprüfung der Daten auf Ihre Verteilung beinhalten 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Grafische Darstellung mittels Boxplot und Histogramm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Statistische Überprüfung mit dem Kolmogorov-Smirnov Test</a:t>
            </a:r>
          </a:p>
          <a:p>
            <a:pPr>
              <a:lnSpc>
                <a:spcPct val="90000"/>
              </a:lnSpc>
            </a:pPr>
            <a:r>
              <a:rPr lang="de-AT"/>
              <a:t>Durchführung des Tests</a:t>
            </a:r>
          </a:p>
          <a:p>
            <a:pPr>
              <a:lnSpc>
                <a:spcPct val="90000"/>
              </a:lnSpc>
            </a:pPr>
            <a:r>
              <a:rPr lang="de-AT"/>
              <a:t>Vergleich p-Wert mit Signifikanzniveau</a:t>
            </a:r>
          </a:p>
          <a:p>
            <a:pPr>
              <a:lnSpc>
                <a:spcPct val="90000"/>
              </a:lnSpc>
            </a:pPr>
            <a:r>
              <a:rPr lang="de-AT"/>
              <a:t>Interpretation des Ergebnisses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3674A13-D8FD-4579-9AB2-3E1E135D0945}" type="slidenum">
              <a:rPr lang="de-DE" altLang="en-US"/>
              <a:pPr>
                <a:defRPr/>
              </a:pPr>
              <a:t>66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1895607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80400" cy="576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3600" dirty="0"/>
              <a:t>2008: 100 Jahre </a:t>
            </a:r>
            <a:r>
              <a:rPr lang="de-DE" sz="3600" dirty="0" err="1"/>
              <a:t>Student`s</a:t>
            </a:r>
            <a:r>
              <a:rPr lang="de-DE" sz="3600" dirty="0"/>
              <a:t> t-Test: </a:t>
            </a:r>
            <a:br>
              <a:rPr lang="de-DE" sz="3600" dirty="0"/>
            </a:br>
            <a:r>
              <a:rPr lang="de-DE" sz="3600" dirty="0"/>
              <a:t>William </a:t>
            </a:r>
            <a:r>
              <a:rPr lang="de-DE" sz="3600" dirty="0" err="1"/>
              <a:t>Sealy</a:t>
            </a:r>
            <a:r>
              <a:rPr lang="de-DE" sz="3600" dirty="0"/>
              <a:t> </a:t>
            </a:r>
            <a:r>
              <a:rPr lang="de-DE" sz="3600" dirty="0" err="1"/>
              <a:t>Gosset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E8D683-2BD3-4E17-BF68-6A5517BA329D}" type="datetime1">
              <a:rPr lang="de-AT"/>
              <a:pPr>
                <a:defRPr/>
              </a:pPr>
              <a:t>01.10.2019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28E34D-3CDD-4791-A0C2-288075B68EFD}" type="slidenum">
              <a:rPr lang="de-DE" altLang="en-US"/>
              <a:pPr>
                <a:defRPr/>
              </a:pPr>
              <a:t>67</a:t>
            </a:fld>
            <a:endParaRPr lang="de-DE" altLang="en-US"/>
          </a:p>
        </p:txBody>
      </p:sp>
      <p:pic>
        <p:nvPicPr>
          <p:cNvPr id="722949" name="Picture 4" descr="student_in_biometrika_vol6_n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44675"/>
            <a:ext cx="3303587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708275"/>
            <a:ext cx="21971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2349500"/>
            <a:ext cx="23939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0756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7" name="Rectangle 5"/>
          <p:cNvSpPr>
            <a:spLocks noGrp="1" noChangeArrowheads="1"/>
          </p:cNvSpPr>
          <p:nvPr>
            <p:ph type="title"/>
          </p:nvPr>
        </p:nvSpPr>
        <p:spPr>
          <a:xfrm>
            <a:off x="2843213" y="260350"/>
            <a:ext cx="38989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t>t-Test </a:t>
            </a:r>
            <a:br/>
            <a:r>
              <a:t>quantitatives Merkmal</a:t>
            </a:r>
          </a:p>
        </p:txBody>
      </p:sp>
      <p:graphicFrame>
        <p:nvGraphicFramePr>
          <p:cNvPr id="207995" name="Object 123"/>
          <p:cNvGraphicFramePr>
            <a:graphicFrameLocks noGrp="1" noChangeAspect="1"/>
          </p:cNvGraphicFramePr>
          <p:nvPr>
            <p:ph sz="half" idx="1"/>
          </p:nvPr>
        </p:nvGraphicFramePr>
        <p:xfrm>
          <a:off x="4427538" y="1700213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84" name="Formel" r:id="rId4" imgW="532937" imgH="215713" progId="Equation.3">
                  <p:embed/>
                </p:oleObj>
              </mc:Choice>
              <mc:Fallback>
                <p:oleObj name="Formel" r:id="rId4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700213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5EBF777-42DB-4DA8-AC57-3DFE4537B673}" type="slidenum">
              <a:rPr lang="de-DE" altLang="en-US"/>
              <a:pPr>
                <a:defRPr/>
              </a:pPr>
              <a:t>68</a:t>
            </a:fld>
            <a:endParaRPr lang="de-DE" altLang="en-US"/>
          </a:p>
        </p:txBody>
      </p:sp>
      <p:sp>
        <p:nvSpPr>
          <p:cNvPr id="208007" name="Rectangle 2"/>
          <p:cNvSpPr>
            <a:spLocks noChangeArrowheads="1"/>
          </p:cNvSpPr>
          <p:nvPr/>
        </p:nvSpPr>
        <p:spPr bwMode="auto">
          <a:xfrm>
            <a:off x="2771775" y="5734050"/>
            <a:ext cx="5472113" cy="3444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8" name="Rectangle 3"/>
          <p:cNvSpPr>
            <a:spLocks noChangeArrowheads="1"/>
          </p:cNvSpPr>
          <p:nvPr/>
        </p:nvSpPr>
        <p:spPr bwMode="auto">
          <a:xfrm>
            <a:off x="2771775" y="4797425"/>
            <a:ext cx="5688013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9" name="Rectangle 4"/>
          <p:cNvSpPr>
            <a:spLocks noChangeArrowheads="1"/>
          </p:cNvSpPr>
          <p:nvPr/>
        </p:nvSpPr>
        <p:spPr bwMode="auto">
          <a:xfrm>
            <a:off x="2771775" y="2573338"/>
            <a:ext cx="5688013" cy="10080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7880" name="Group 8"/>
          <p:cNvGraphicFramePr>
            <a:graphicFrameLocks noGrp="1"/>
          </p:cNvGraphicFramePr>
          <p:nvPr/>
        </p:nvGraphicFramePr>
        <p:xfrm>
          <a:off x="107950" y="260350"/>
          <a:ext cx="2447925" cy="5950523"/>
        </p:xfrm>
        <a:graphic>
          <a:graphicData uri="http://schemas.openxmlformats.org/drawingml/2006/table">
            <a:tbl>
              <a:tblPr/>
              <a:tblGrid>
                <a:gridCol w="360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50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Syst. Blutdruck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000" b="1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153,5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sp>
        <p:nvSpPr>
          <p:cNvPr id="208108" name="Rectangle 10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09" name="Rectangle 10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10" name="Text Box 108"/>
          <p:cNvSpPr txBox="1">
            <a:spLocks noChangeArrowheads="1"/>
          </p:cNvSpPr>
          <p:nvPr/>
        </p:nvSpPr>
        <p:spPr bwMode="auto">
          <a:xfrm>
            <a:off x="3276600" y="1450975"/>
            <a:ext cx="532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1" name="Text Box 109"/>
          <p:cNvSpPr txBox="1">
            <a:spLocks noChangeArrowheads="1"/>
          </p:cNvSpPr>
          <p:nvPr/>
        </p:nvSpPr>
        <p:spPr bwMode="auto">
          <a:xfrm>
            <a:off x="3563938" y="1604963"/>
            <a:ext cx="44640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2" name="Text Box 110"/>
          <p:cNvSpPr txBox="1">
            <a:spLocks noChangeArrowheads="1"/>
          </p:cNvSpPr>
          <p:nvPr/>
        </p:nvSpPr>
        <p:spPr bwMode="auto">
          <a:xfrm>
            <a:off x="2700338" y="1371600"/>
            <a:ext cx="56165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0</a:t>
            </a:r>
            <a:r>
              <a:rPr lang="de-DE" sz="1600" b="1"/>
              <a:t>: 	Es besteht kein Therapieunterschied bzgl. mittleren 	Blutdrucks (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1</a:t>
            </a:r>
            <a:r>
              <a:rPr lang="de-DE" sz="1600" b="1"/>
              <a:t>: 	Es besteht ein Unterschied        (     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endParaRPr lang="de-DE" sz="1600" b="1"/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Teststatistik: </a:t>
            </a:r>
          </a:p>
        </p:txBody>
      </p:sp>
      <p:graphicFrame>
        <p:nvGraphicFramePr>
          <p:cNvPr id="207996" name="Object 124"/>
          <p:cNvGraphicFramePr>
            <a:graphicFrameLocks noChangeAspect="1"/>
          </p:cNvGraphicFramePr>
          <p:nvPr/>
        </p:nvGraphicFramePr>
        <p:xfrm>
          <a:off x="4859338" y="2797175"/>
          <a:ext cx="15113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85" name="Formel" r:id="rId6" imgW="799753" imgH="291973" progId="Equation.3">
                  <p:embed/>
                </p:oleObj>
              </mc:Choice>
              <mc:Fallback>
                <p:oleObj name="Formel" r:id="rId6" imgW="799753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797175"/>
                        <a:ext cx="1511300" cy="560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3" name="Text Box 112"/>
          <p:cNvSpPr txBox="1">
            <a:spLocks noChangeArrowheads="1"/>
          </p:cNvSpPr>
          <p:nvPr/>
        </p:nvSpPr>
        <p:spPr bwMode="auto">
          <a:xfrm>
            <a:off x="2700338" y="4797425"/>
            <a:ext cx="56880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Testentscheidung: 	</a:t>
            </a:r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endParaRPr lang="de-DE" sz="2400" b="1"/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=&gt; Nullhypothese kann nicht abgelehnt werden</a:t>
            </a:r>
          </a:p>
        </p:txBody>
      </p:sp>
      <p:graphicFrame>
        <p:nvGraphicFramePr>
          <p:cNvPr id="207997" name="Object 125"/>
          <p:cNvGraphicFramePr>
            <a:graphicFrameLocks noChangeAspect="1"/>
          </p:cNvGraphicFramePr>
          <p:nvPr/>
        </p:nvGraphicFramePr>
        <p:xfrm>
          <a:off x="4824413" y="4797425"/>
          <a:ext cx="20002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86" name="Formel" r:id="rId8" imgW="1524000" imgH="254000" progId="Equation.3">
                  <p:embed/>
                </p:oleObj>
              </mc:Choice>
              <mc:Fallback>
                <p:oleObj name="Formel" r:id="rId8" imgW="1524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413" y="4797425"/>
                        <a:ext cx="2000250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4" name="Text Box 114"/>
          <p:cNvSpPr txBox="1">
            <a:spLocks noChangeArrowheads="1"/>
          </p:cNvSpPr>
          <p:nvPr/>
        </p:nvSpPr>
        <p:spPr bwMode="auto">
          <a:xfrm>
            <a:off x="2700338" y="3933825"/>
            <a:ext cx="5903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/>
              <a:t>Syst. Blutdruck bei Therapie A größer bzw. kleiner als bei Therapie B   =&gt;  2-seitiger t-Test</a:t>
            </a:r>
          </a:p>
        </p:txBody>
      </p:sp>
      <p:graphicFrame>
        <p:nvGraphicFramePr>
          <p:cNvPr id="207998" name="Object 126"/>
          <p:cNvGraphicFramePr>
            <a:graphicFrameLocks noChangeAspect="1"/>
          </p:cNvGraphicFramePr>
          <p:nvPr/>
        </p:nvGraphicFramePr>
        <p:xfrm>
          <a:off x="1619250" y="2708275"/>
          <a:ext cx="415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87" name="Formel" r:id="rId10" imgW="291847" imgH="215713" progId="Equation.3">
                  <p:embed/>
                </p:oleObj>
              </mc:Choice>
              <mc:Fallback>
                <p:oleObj name="Formel" r:id="rId10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708275"/>
                        <a:ext cx="415925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999" name="Object 127"/>
          <p:cNvGraphicFramePr>
            <a:graphicFrameLocks noChangeAspect="1"/>
          </p:cNvGraphicFramePr>
          <p:nvPr/>
        </p:nvGraphicFramePr>
        <p:xfrm>
          <a:off x="1763713" y="5876925"/>
          <a:ext cx="430212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88" name="Formel" r:id="rId12" imgW="304536" imgH="215713" progId="Equation.3">
                  <p:embed/>
                </p:oleObj>
              </mc:Choice>
              <mc:Fallback>
                <p:oleObj name="Formel" r:id="rId12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876925"/>
                        <a:ext cx="430212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0" name="Object 128"/>
          <p:cNvGraphicFramePr>
            <a:graphicFrameLocks noChangeAspect="1"/>
          </p:cNvGraphicFramePr>
          <p:nvPr/>
        </p:nvGraphicFramePr>
        <p:xfrm>
          <a:off x="755650" y="2708275"/>
          <a:ext cx="41433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89" name="Formel" r:id="rId14" imgW="291847" imgH="215713" progId="Equation.3">
                  <p:embed/>
                </p:oleObj>
              </mc:Choice>
              <mc:Fallback>
                <p:oleObj name="Formel" r:id="rId14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708275"/>
                        <a:ext cx="414338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1" name="Object 129"/>
          <p:cNvGraphicFramePr>
            <a:graphicFrameLocks noChangeAspect="1"/>
          </p:cNvGraphicFramePr>
          <p:nvPr/>
        </p:nvGraphicFramePr>
        <p:xfrm>
          <a:off x="611188" y="5876925"/>
          <a:ext cx="4318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0" name="Formel" r:id="rId16" imgW="304536" imgH="215713" progId="Equation.3">
                  <p:embed/>
                </p:oleObj>
              </mc:Choice>
              <mc:Fallback>
                <p:oleObj name="Formel" r:id="rId16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876925"/>
                        <a:ext cx="431800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2" name="Object 130"/>
          <p:cNvGraphicFramePr>
            <a:graphicFrameLocks noChangeAspect="1"/>
          </p:cNvGraphicFramePr>
          <p:nvPr/>
        </p:nvGraphicFramePr>
        <p:xfrm>
          <a:off x="2879725" y="5373688"/>
          <a:ext cx="473075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1" name="Formel" r:id="rId18" imgW="3848100" imgH="254000" progId="Equation.3">
                  <p:embed/>
                </p:oleObj>
              </mc:Choice>
              <mc:Fallback>
                <p:oleObj name="Formel" r:id="rId18" imgW="3848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5373688"/>
                        <a:ext cx="473075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3" name="Object 131"/>
          <p:cNvGraphicFramePr>
            <a:graphicFrameLocks noChangeAspect="1"/>
          </p:cNvGraphicFramePr>
          <p:nvPr/>
        </p:nvGraphicFramePr>
        <p:xfrm>
          <a:off x="6443663" y="1989138"/>
          <a:ext cx="7207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2" name="Formel" r:id="rId20" imgW="532937" imgH="215713" progId="Equation.3">
                  <p:embed/>
                </p:oleObj>
              </mc:Choice>
              <mc:Fallback>
                <p:oleObj name="Formel" r:id="rId20" imgW="53293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989138"/>
                        <a:ext cx="720725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4" name="Object 132"/>
          <p:cNvGraphicFramePr>
            <a:graphicFrameLocks noChangeAspect="1"/>
          </p:cNvGraphicFramePr>
          <p:nvPr/>
        </p:nvGraphicFramePr>
        <p:xfrm>
          <a:off x="7072313" y="4786313"/>
          <a:ext cx="13684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3" name="Formel" r:id="rId22" imgW="634725" imgH="203112" progId="Equation.3">
                  <p:embed/>
                </p:oleObj>
              </mc:Choice>
              <mc:Fallback>
                <p:oleObj name="Formel" r:id="rId22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786313"/>
                        <a:ext cx="1368425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594617-7760-49FD-8C6E-02E714E88CA8}" type="datetime1">
              <a:rPr lang="de-AT"/>
              <a:pPr>
                <a:defRPr/>
              </a:pPr>
              <a:t>01.10.2019</a:t>
            </a:fld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</p:spTree>
    <p:extLst>
      <p:ext uri="{BB962C8B-B14F-4D97-AF65-F5344CB8AC3E}">
        <p14:creationId xmlns:p14="http://schemas.microsoft.com/office/powerpoint/2010/main" val="4230286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Student`s t-Test </a:t>
            </a:r>
            <a:endParaRPr lang="en-US"/>
          </a:p>
        </p:txBody>
      </p:sp>
      <p:sp>
        <p:nvSpPr>
          <p:cNvPr id="540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65650"/>
          </a:xfrm>
        </p:spPr>
        <p:txBody>
          <a:bodyPr/>
          <a:lstStyle/>
          <a:p>
            <a:r>
              <a:rPr lang="de-AT" sz="2800"/>
              <a:t>Parametrischer Test zum Vergleich von Mittelwerten</a:t>
            </a:r>
            <a:endParaRPr lang="de-DE" sz="2800"/>
          </a:p>
          <a:p>
            <a:endParaRPr lang="de-DE" sz="2800"/>
          </a:p>
          <a:p>
            <a:endParaRPr lang="de-DE" sz="2800"/>
          </a:p>
          <a:p>
            <a:r>
              <a:rPr lang="de-DE" sz="2800"/>
              <a:t>Teststatistik:</a:t>
            </a:r>
          </a:p>
          <a:p>
            <a:endParaRPr lang="de-DE"/>
          </a:p>
          <a:p>
            <a:r>
              <a:rPr lang="de-DE" sz="2800"/>
              <a:t>Entscheidung:</a:t>
            </a:r>
          </a:p>
          <a:p>
            <a:pPr lvl="1"/>
            <a:r>
              <a:rPr lang="de-DE" sz="2400"/>
              <a:t>H</a:t>
            </a:r>
            <a:r>
              <a:rPr lang="de-DE" sz="2400" baseline="-25000"/>
              <a:t>0 </a:t>
            </a:r>
            <a:r>
              <a:rPr lang="de-DE" sz="2400"/>
              <a:t>wird mit Irrtumswahrscheinlichkeit </a:t>
            </a:r>
            <a:r>
              <a:rPr lang="de-DE" sz="2400">
                <a:sym typeface="Symbol" pitchFamily="18" charset="2"/>
              </a:rPr>
              <a:t> </a:t>
            </a:r>
            <a:r>
              <a:rPr lang="de-DE" sz="2400"/>
              <a:t>verworfen, wenn:</a:t>
            </a:r>
            <a:endParaRPr lang="en-US" sz="2400"/>
          </a:p>
        </p:txBody>
      </p:sp>
      <p:graphicFrame>
        <p:nvGraphicFramePr>
          <p:cNvPr id="540674" name="Object 4"/>
          <p:cNvGraphicFramePr>
            <a:graphicFrameLocks noChangeAspect="1"/>
          </p:cNvGraphicFramePr>
          <p:nvPr/>
        </p:nvGraphicFramePr>
        <p:xfrm>
          <a:off x="3851275" y="2924175"/>
          <a:ext cx="360045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56" name="Equation" r:id="rId4" imgW="2463480" imgH="787320" progId="Equation.3">
                  <p:embed/>
                </p:oleObj>
              </mc:Choice>
              <mc:Fallback>
                <p:oleObj name="Equation" r:id="rId4" imgW="24634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924175"/>
                        <a:ext cx="360045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0675" name="Object 5"/>
          <p:cNvGraphicFramePr>
            <a:graphicFrameLocks noChangeAspect="1"/>
          </p:cNvGraphicFramePr>
          <p:nvPr/>
        </p:nvGraphicFramePr>
        <p:xfrm>
          <a:off x="4643438" y="5157788"/>
          <a:ext cx="295275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57" name="Equation" r:id="rId6" imgW="1079280" imgH="279360" progId="Equation.3">
                  <p:embed/>
                </p:oleObj>
              </mc:Choice>
              <mc:Fallback>
                <p:oleObj name="Equation" r:id="rId6" imgW="10792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157788"/>
                        <a:ext cx="295275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01.10.2019</a:t>
            </a:fld>
            <a:endParaRPr lang="de-DE" altLang="en-US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2C31636-2634-475E-8C9C-E071F868CAFB}" type="slidenum">
              <a:rPr lang="de-DE" altLang="en-US"/>
              <a:pPr>
                <a:defRPr/>
              </a:pPr>
              <a:t>69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59097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3600" b="0" dirty="0"/>
              <a:t>Literatur: Praktikum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71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528392" cy="467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31F3A5-09E1-4EFF-91BB-446556C18624}" type="datetime1">
              <a:rPr lang="de-AT"/>
              <a:pPr>
                <a:defRPr/>
              </a:pPr>
              <a:t>01.10.2019</a:t>
            </a:fld>
            <a:endParaRPr lang="de-DE" altLang="en-US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6621F55E-8563-4049-8901-9D81112073A9}" type="slidenum">
              <a:rPr lang="de-DE" altLang="en-US"/>
              <a:pPr>
                <a:defRPr/>
              </a:pPr>
              <a:t>70</a:t>
            </a:fld>
            <a:endParaRPr lang="de-DE" altLang="en-US"/>
          </a:p>
        </p:txBody>
      </p:sp>
      <p:pic>
        <p:nvPicPr>
          <p:cNvPr id="729092" name="Picture 5" descr=" X^2 = \sum_{i=1}^{n} {(O_i - E_i)^2 \over E_i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484313"/>
            <a:ext cx="1619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9093" name="Picture 8" descr="Karl Pearson (né Carl Pearson)">
            <a:hlinkClick r:id="rId4" tooltip="Karl Pearson (né Carl Pearson)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2852738"/>
            <a:ext cx="21431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4" name="Text Box 25"/>
          <p:cNvSpPr txBox="1">
            <a:spLocks noChangeArrowheads="1"/>
          </p:cNvSpPr>
          <p:nvPr/>
        </p:nvSpPr>
        <p:spPr bwMode="auto">
          <a:xfrm>
            <a:off x="5219700" y="1052513"/>
            <a:ext cx="2355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Fisher`s Exakter Test</a:t>
            </a:r>
          </a:p>
          <a:p>
            <a:endParaRPr lang="de-DE"/>
          </a:p>
          <a:p>
            <a:r>
              <a:rPr lang="de-DE"/>
              <a:t>Varianzanalyse </a:t>
            </a:r>
          </a:p>
          <a:p>
            <a:endParaRPr lang="de-DE"/>
          </a:p>
        </p:txBody>
      </p:sp>
      <p:sp>
        <p:nvSpPr>
          <p:cNvPr id="729095" name="Text Box 26"/>
          <p:cNvSpPr txBox="1">
            <a:spLocks noChangeArrowheads="1"/>
          </p:cNvSpPr>
          <p:nvPr/>
        </p:nvSpPr>
        <p:spPr bwMode="auto">
          <a:xfrm>
            <a:off x="755650" y="1052513"/>
            <a:ext cx="3041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Pearson`s Chi-Quadrat Test</a:t>
            </a:r>
          </a:p>
          <a:p>
            <a:r>
              <a:rPr lang="de-DE"/>
              <a:t>1900 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Korrelation und Regression</a:t>
            </a:r>
          </a:p>
        </p:txBody>
      </p:sp>
      <p:pic>
        <p:nvPicPr>
          <p:cNvPr id="729096" name="Picture 28" descr="Image:R. A. Fisc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2781300"/>
            <a:ext cx="2189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7" name="Rectangle 29"/>
          <p:cNvSpPr>
            <a:spLocks noChangeArrowheads="1"/>
          </p:cNvSpPr>
          <p:nvPr/>
        </p:nvSpPr>
        <p:spPr bwMode="auto">
          <a:xfrm>
            <a:off x="4427538" y="5661025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Sir Ronald Aylmer Fisher (1890-1962)</a:t>
            </a:r>
          </a:p>
        </p:txBody>
      </p:sp>
      <p:sp>
        <p:nvSpPr>
          <p:cNvPr id="729098" name="Rectangle 30"/>
          <p:cNvSpPr>
            <a:spLocks noChangeArrowheads="1"/>
          </p:cNvSpPr>
          <p:nvPr/>
        </p:nvSpPr>
        <p:spPr bwMode="auto">
          <a:xfrm>
            <a:off x="684213" y="5661025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Karl Pearson (1857-1936)</a:t>
            </a:r>
          </a:p>
        </p:txBody>
      </p:sp>
    </p:spTree>
    <p:extLst>
      <p:ext uri="{BB962C8B-B14F-4D97-AF65-F5344CB8AC3E}">
        <p14:creationId xmlns:p14="http://schemas.microsoft.com/office/powerpoint/2010/main" val="184682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Chi-Quadrat-Test </a:t>
            </a:r>
            <a:r>
              <a:rPr lang="de-DE" sz="2000"/>
              <a:t>qualitatives Merkmal</a:t>
            </a:r>
          </a:p>
        </p:txBody>
      </p:sp>
      <p:graphicFrame>
        <p:nvGraphicFramePr>
          <p:cNvPr id="184365" name="Group 4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075613" cy="1663700"/>
        </p:xfrm>
        <a:graphic>
          <a:graphicData uri="http://schemas.openxmlformats.org/drawingml/2006/table">
            <a:tbl>
              <a:tblPr/>
              <a:tblGrid>
                <a:gridCol w="2454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8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Blutdruck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Hypertonie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Normotonie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.2</a:t>
                      </a: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n=1000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" name="Object 4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101013" y="3933825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7" name="Formel" r:id="rId4" imgW="532937" imgH="215713" progId="Equation.3">
                  <p:embed/>
                </p:oleObj>
              </mc:Choice>
              <mc:Fallback>
                <p:oleObj name="Formel" r:id="rId4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3933825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6" name="Object 4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284663" y="4349750"/>
          <a:ext cx="647700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8" name="Formel" r:id="rId6" imgW="532937" imgH="215713" progId="Equation.3">
                  <p:embed/>
                </p:oleObj>
              </mc:Choice>
              <mc:Fallback>
                <p:oleObj name="Formel" r:id="rId6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349750"/>
                        <a:ext cx="647700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Datumsplatzhalt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054002E-18BA-4116-B680-095540A2007C}" type="datetime1">
              <a:rPr lang="de-AT"/>
              <a:pPr>
                <a:defRPr/>
              </a:pPr>
              <a:t>01.10.2019</a:t>
            </a:fld>
            <a:endParaRPr lang="de-DE" altLang="en-US"/>
          </a:p>
        </p:txBody>
      </p:sp>
      <p:sp>
        <p:nvSpPr>
          <p:cNvPr id="45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46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D90DC2BC-4777-4140-92D1-1600E70A9A89}" type="slidenum">
              <a:rPr lang="de-DE" altLang="en-US"/>
              <a:pPr>
                <a:defRPr/>
              </a:pPr>
              <a:t>71</a:t>
            </a:fld>
            <a:endParaRPr lang="de-DE" altLang="en-US"/>
          </a:p>
        </p:txBody>
      </p:sp>
      <p:sp>
        <p:nvSpPr>
          <p:cNvPr id="184401" name="Rectangle 2"/>
          <p:cNvSpPr>
            <a:spLocks noChangeArrowheads="1"/>
          </p:cNvSpPr>
          <p:nvPr/>
        </p:nvSpPr>
        <p:spPr bwMode="auto">
          <a:xfrm>
            <a:off x="2700338" y="4724400"/>
            <a:ext cx="2538412" cy="720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graphicFrame>
        <p:nvGraphicFramePr>
          <p:cNvPr id="184367" name="Object 47"/>
          <p:cNvGraphicFramePr>
            <a:graphicFrameLocks noChangeAspect="1"/>
          </p:cNvGraphicFramePr>
          <p:nvPr/>
        </p:nvGraphicFramePr>
        <p:xfrm>
          <a:off x="2700338" y="4725988"/>
          <a:ext cx="6037262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9" name="Formel" r:id="rId8" imgW="4038600" imgH="457200" progId="Equation.3">
                  <p:embed/>
                </p:oleObj>
              </mc:Choice>
              <mc:Fallback>
                <p:oleObj name="Formel" r:id="rId8" imgW="4038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725988"/>
                        <a:ext cx="6037262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2" name="Rectangle 4"/>
          <p:cNvSpPr>
            <a:spLocks noChangeArrowheads="1"/>
          </p:cNvSpPr>
          <p:nvPr/>
        </p:nvSpPr>
        <p:spPr bwMode="auto">
          <a:xfrm>
            <a:off x="2701925" y="5516563"/>
            <a:ext cx="2517775" cy="4333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sp>
        <p:nvSpPr>
          <p:cNvPr id="184403" name="Text Box 35"/>
          <p:cNvSpPr txBox="1">
            <a:spLocks noChangeArrowheads="1"/>
          </p:cNvSpPr>
          <p:nvPr/>
        </p:nvSpPr>
        <p:spPr bwMode="auto">
          <a:xfrm>
            <a:off x="179388" y="3860800"/>
            <a:ext cx="88566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H</a:t>
            </a:r>
            <a:r>
              <a:rPr lang="de-DE" sz="1600" b="1"/>
              <a:t>0</a:t>
            </a:r>
            <a:r>
              <a:rPr lang="de-DE" b="1"/>
              <a:t>: Es besteht kein Zusammenhang zwischen Therapie und Blutdruck (          )</a:t>
            </a:r>
          </a:p>
          <a:p>
            <a:pPr>
              <a:spcBef>
                <a:spcPct val="50000"/>
              </a:spcBef>
              <a:spcAft>
                <a:spcPct val="70000"/>
              </a:spcAft>
            </a:pPr>
            <a:r>
              <a:rPr lang="de-DE" b="1"/>
              <a:t>H</a:t>
            </a:r>
            <a:r>
              <a:rPr lang="de-DE" sz="1600" b="1"/>
              <a:t>1</a:t>
            </a:r>
            <a:r>
              <a:rPr lang="de-DE" b="1"/>
              <a:t>: Es besteht ein Zusammenhang (            )</a:t>
            </a:r>
          </a:p>
          <a:p>
            <a:pPr>
              <a:spcBef>
                <a:spcPct val="50000"/>
              </a:spcBef>
            </a:pPr>
            <a:r>
              <a:rPr lang="de-DE" b="1"/>
              <a:t>Teststatistik:</a:t>
            </a:r>
            <a:r>
              <a:rPr lang="de-DE" sz="1600" b="1"/>
              <a:t> </a:t>
            </a:r>
          </a:p>
        </p:txBody>
      </p:sp>
      <p:sp>
        <p:nvSpPr>
          <p:cNvPr id="18440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05" name="Text Box 37"/>
          <p:cNvSpPr txBox="1">
            <a:spLocks noChangeArrowheads="1"/>
          </p:cNvSpPr>
          <p:nvPr/>
        </p:nvSpPr>
        <p:spPr bwMode="auto">
          <a:xfrm>
            <a:off x="827088" y="5805488"/>
            <a:ext cx="6767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6" name="Text Box 38"/>
          <p:cNvSpPr txBox="1">
            <a:spLocks noChangeArrowheads="1"/>
          </p:cNvSpPr>
          <p:nvPr/>
        </p:nvSpPr>
        <p:spPr bwMode="auto">
          <a:xfrm>
            <a:off x="827088" y="5876925"/>
            <a:ext cx="705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7" name="Text Box 39"/>
          <p:cNvSpPr txBox="1">
            <a:spLocks noChangeArrowheads="1"/>
          </p:cNvSpPr>
          <p:nvPr/>
        </p:nvSpPr>
        <p:spPr bwMode="auto">
          <a:xfrm>
            <a:off x="468313" y="5511800"/>
            <a:ext cx="792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932363" algn="l"/>
                <a:tab pos="5472113" algn="l"/>
              </a:tabLst>
            </a:pPr>
            <a:r>
              <a:rPr lang="de-DE" b="1"/>
              <a:t>Testentscheidung:	=&gt;	Ablehnen der  			Nullhypothese</a:t>
            </a:r>
            <a:r>
              <a:rPr lang="de-DE" sz="1600" b="1"/>
              <a:t>    	                                 </a:t>
            </a:r>
          </a:p>
        </p:txBody>
      </p:sp>
      <p:sp>
        <p:nvSpPr>
          <p:cNvPr id="184408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68" name="Object 48"/>
          <p:cNvGraphicFramePr>
            <a:graphicFrameLocks noChangeAspect="1"/>
          </p:cNvGraphicFramePr>
          <p:nvPr/>
        </p:nvGraphicFramePr>
        <p:xfrm>
          <a:off x="2771775" y="5516563"/>
          <a:ext cx="24066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0" name="Formel" r:id="rId10" imgW="1625600" imgH="254000" progId="Equation.3">
                  <p:embed/>
                </p:oleObj>
              </mc:Choice>
              <mc:Fallback>
                <p:oleObj name="Formel" r:id="rId10" imgW="1625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516563"/>
                        <a:ext cx="24066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9" name="Text Box 42"/>
          <p:cNvSpPr txBox="1">
            <a:spLocks noChangeArrowheads="1"/>
          </p:cNvSpPr>
          <p:nvPr/>
        </p:nvSpPr>
        <p:spPr bwMode="auto">
          <a:xfrm>
            <a:off x="755650" y="6092825"/>
            <a:ext cx="7200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/>
          </a:p>
        </p:txBody>
      </p:sp>
      <p:graphicFrame>
        <p:nvGraphicFramePr>
          <p:cNvPr id="184369" name="Object 49"/>
          <p:cNvGraphicFramePr>
            <a:graphicFrameLocks noChangeAspect="1"/>
          </p:cNvGraphicFramePr>
          <p:nvPr/>
        </p:nvGraphicFramePr>
        <p:xfrm>
          <a:off x="2843213" y="6159500"/>
          <a:ext cx="48434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1" name="Formel" r:id="rId12" imgW="3924000" imgH="253800" progId="Equation.3">
                  <p:embed/>
                </p:oleObj>
              </mc:Choice>
              <mc:Fallback>
                <p:oleObj name="Formel" r:id="rId12" imgW="3924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6159500"/>
                        <a:ext cx="4843462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266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Wichtige Signifikanztests</a:t>
            </a:r>
          </a:p>
        </p:txBody>
      </p:sp>
      <p:sp>
        <p:nvSpPr>
          <p:cNvPr id="7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A71EB9-69C8-41E7-8740-F42021BAF4BA}" type="datetime1">
              <a:rPr lang="de-AT"/>
              <a:pPr>
                <a:defRPr/>
              </a:pPr>
              <a:t>01.10.2019</a:t>
            </a:fld>
            <a:endParaRPr lang="de-DE" altLang="en-US"/>
          </a:p>
        </p:txBody>
      </p:sp>
      <p:sp>
        <p:nvSpPr>
          <p:cNvPr id="7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7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83345B9-1CB5-4DAB-BC10-D5BFB21CD61C}" type="slidenum">
              <a:rPr lang="de-DE" altLang="en-US"/>
              <a:pPr>
                <a:defRPr/>
              </a:pPr>
              <a:t>72</a:t>
            </a:fld>
            <a:endParaRPr lang="de-DE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900" y="1828800"/>
            <a:ext cx="8458200" cy="4268788"/>
            <a:chOff x="192" y="1104"/>
            <a:chExt cx="5328" cy="2689"/>
          </a:xfrm>
        </p:grpSpPr>
        <p:sp>
          <p:nvSpPr>
            <p:cNvPr id="733192" name="Rectangle 4"/>
            <p:cNvSpPr>
              <a:spLocks noChangeArrowheads="1"/>
            </p:cNvSpPr>
            <p:nvPr/>
          </p:nvSpPr>
          <p:spPr bwMode="auto">
            <a:xfrm>
              <a:off x="2046" y="2053"/>
              <a:ext cx="1108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3" name="Rectangle 5"/>
            <p:cNvSpPr>
              <a:spLocks noChangeArrowheads="1"/>
            </p:cNvSpPr>
            <p:nvPr/>
          </p:nvSpPr>
          <p:spPr bwMode="auto">
            <a:xfrm>
              <a:off x="2051" y="2057"/>
              <a:ext cx="1098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3" action="ppaction://hlinksldjump"/>
                </a:rPr>
                <a:t>Chi-Quadrat 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, Fisher Test</a:t>
              </a:r>
              <a:endParaRPr lang="de-DE" sz="1400"/>
            </a:p>
          </p:txBody>
        </p:sp>
        <p:sp>
          <p:nvSpPr>
            <p:cNvPr id="733194" name="Rectangle 6"/>
            <p:cNvSpPr>
              <a:spLocks noChangeArrowheads="1"/>
            </p:cNvSpPr>
            <p:nvPr/>
          </p:nvSpPr>
          <p:spPr bwMode="auto">
            <a:xfrm>
              <a:off x="3154" y="2053"/>
              <a:ext cx="1183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5" name="Rectangle 7"/>
            <p:cNvSpPr>
              <a:spLocks noChangeArrowheads="1"/>
            </p:cNvSpPr>
            <p:nvPr/>
          </p:nvSpPr>
          <p:spPr bwMode="auto">
            <a:xfrm>
              <a:off x="3159" y="2057"/>
              <a:ext cx="1173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4" action="ppaction://hlinksldjump"/>
                </a:rPr>
                <a:t>t-Test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 für unverbundene Stichproben</a:t>
              </a:r>
              <a:endParaRPr lang="de-DE" sz="1400"/>
            </a:p>
          </p:txBody>
        </p:sp>
        <p:sp>
          <p:nvSpPr>
            <p:cNvPr id="733196" name="Rectangle 8"/>
            <p:cNvSpPr>
              <a:spLocks noChangeArrowheads="1"/>
            </p:cNvSpPr>
            <p:nvPr/>
          </p:nvSpPr>
          <p:spPr bwMode="auto">
            <a:xfrm>
              <a:off x="2046" y="3078"/>
              <a:ext cx="1108" cy="351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7" name="Rectangle 9"/>
            <p:cNvSpPr>
              <a:spLocks noChangeArrowheads="1"/>
            </p:cNvSpPr>
            <p:nvPr/>
          </p:nvSpPr>
          <p:spPr bwMode="auto">
            <a:xfrm>
              <a:off x="2051" y="3082"/>
              <a:ext cx="1098" cy="347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Chi-Quadrat Test</a:t>
              </a:r>
              <a:endParaRPr lang="de-DE" sz="1400"/>
            </a:p>
          </p:txBody>
        </p:sp>
        <p:sp>
          <p:nvSpPr>
            <p:cNvPr id="733198" name="Rectangle 10"/>
            <p:cNvSpPr>
              <a:spLocks noChangeArrowheads="1" noTextEdit="1"/>
            </p:cNvSpPr>
            <p:nvPr/>
          </p:nvSpPr>
          <p:spPr bwMode="auto">
            <a:xfrm>
              <a:off x="1209" y="1108"/>
              <a:ext cx="82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199" name="Rectangle 11"/>
            <p:cNvSpPr>
              <a:spLocks noChangeArrowheads="1" noTextEdit="1"/>
            </p:cNvSpPr>
            <p:nvPr/>
          </p:nvSpPr>
          <p:spPr bwMode="auto">
            <a:xfrm>
              <a:off x="1209" y="1305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0" name="Rectangle 12"/>
            <p:cNvSpPr>
              <a:spLocks noChangeArrowheads="1" noTextEdit="1"/>
            </p:cNvSpPr>
            <p:nvPr/>
          </p:nvSpPr>
          <p:spPr bwMode="auto">
            <a:xfrm>
              <a:off x="197" y="1681"/>
              <a:ext cx="101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1" name="Rectangle 13"/>
            <p:cNvSpPr>
              <a:spLocks noChangeArrowheads="1"/>
            </p:cNvSpPr>
            <p:nvPr/>
          </p:nvSpPr>
          <p:spPr bwMode="auto">
            <a:xfrm>
              <a:off x="2027" y="1104"/>
              <a:ext cx="3474" cy="20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2" name="Rectangle 14"/>
            <p:cNvSpPr>
              <a:spLocks noChangeArrowheads="1"/>
            </p:cNvSpPr>
            <p:nvPr/>
          </p:nvSpPr>
          <p:spPr bwMode="auto">
            <a:xfrm>
              <a:off x="2027" y="1104"/>
              <a:ext cx="3474" cy="19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3" name="Rectangle 15"/>
            <p:cNvSpPr>
              <a:spLocks noChangeArrowheads="1"/>
            </p:cNvSpPr>
            <p:nvPr/>
          </p:nvSpPr>
          <p:spPr bwMode="auto">
            <a:xfrm>
              <a:off x="2032" y="1108"/>
              <a:ext cx="3464" cy="18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Zielvariable(Outcome)</a:t>
              </a:r>
              <a:endParaRPr lang="de-DE"/>
            </a:p>
          </p:txBody>
        </p:sp>
        <p:sp>
          <p:nvSpPr>
            <p:cNvPr id="733204" name="Rectangle 16"/>
            <p:cNvSpPr>
              <a:spLocks noChangeArrowheads="1"/>
            </p:cNvSpPr>
            <p:nvPr/>
          </p:nvSpPr>
          <p:spPr bwMode="auto">
            <a:xfrm>
              <a:off x="2027" y="1301"/>
              <a:ext cx="1109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5" name="Rectangle 17"/>
            <p:cNvSpPr>
              <a:spLocks noChangeArrowheads="1"/>
            </p:cNvSpPr>
            <p:nvPr/>
          </p:nvSpPr>
          <p:spPr bwMode="auto">
            <a:xfrm>
              <a:off x="2030" y="1301"/>
              <a:ext cx="1106" cy="74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6" name="Rectangle 18"/>
            <p:cNvSpPr>
              <a:spLocks noChangeArrowheads="1"/>
            </p:cNvSpPr>
            <p:nvPr/>
          </p:nvSpPr>
          <p:spPr bwMode="auto">
            <a:xfrm>
              <a:off x="2030" y="1305"/>
              <a:ext cx="1101" cy="7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Qualitativ</a:t>
              </a:r>
              <a:endParaRPr lang="de-DE"/>
            </a:p>
          </p:txBody>
        </p:sp>
        <p:sp>
          <p:nvSpPr>
            <p:cNvPr id="733207" name="Rectangle 19"/>
            <p:cNvSpPr>
              <a:spLocks noChangeArrowheads="1"/>
            </p:cNvSpPr>
            <p:nvPr/>
          </p:nvSpPr>
          <p:spPr bwMode="auto">
            <a:xfrm>
              <a:off x="3136" y="1301"/>
              <a:ext cx="2365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8" name="Rectangle 20"/>
            <p:cNvSpPr>
              <a:spLocks noChangeArrowheads="1"/>
            </p:cNvSpPr>
            <p:nvPr/>
          </p:nvSpPr>
          <p:spPr bwMode="auto">
            <a:xfrm>
              <a:off x="3136" y="1301"/>
              <a:ext cx="2365" cy="372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9" name="Rectangle 21"/>
            <p:cNvSpPr>
              <a:spLocks noChangeArrowheads="1"/>
            </p:cNvSpPr>
            <p:nvPr/>
          </p:nvSpPr>
          <p:spPr bwMode="auto">
            <a:xfrm>
              <a:off x="3141" y="1305"/>
              <a:ext cx="2355" cy="3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Quantitativ</a:t>
              </a:r>
              <a:endParaRPr lang="de-DE"/>
            </a:p>
          </p:txBody>
        </p:sp>
        <p:sp>
          <p:nvSpPr>
            <p:cNvPr id="733210" name="Rectangle 22"/>
            <p:cNvSpPr>
              <a:spLocks noChangeArrowheads="1"/>
            </p:cNvSpPr>
            <p:nvPr/>
          </p:nvSpPr>
          <p:spPr bwMode="auto">
            <a:xfrm>
              <a:off x="3136" y="1677"/>
              <a:ext cx="1183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1" name="Rectangle 23"/>
            <p:cNvSpPr>
              <a:spLocks noChangeArrowheads="1"/>
            </p:cNvSpPr>
            <p:nvPr/>
          </p:nvSpPr>
          <p:spPr bwMode="auto">
            <a:xfrm>
              <a:off x="3136" y="1677"/>
              <a:ext cx="1183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2" name="Rectangle 24"/>
            <p:cNvSpPr>
              <a:spLocks noChangeArrowheads="1"/>
            </p:cNvSpPr>
            <p:nvPr/>
          </p:nvSpPr>
          <p:spPr bwMode="auto">
            <a:xfrm>
              <a:off x="3141" y="1681"/>
              <a:ext cx="1173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Normalverteilung</a:t>
              </a:r>
              <a:endParaRPr lang="de-DE" sz="1700"/>
            </a:p>
          </p:txBody>
        </p:sp>
        <p:sp>
          <p:nvSpPr>
            <p:cNvPr id="733213" name="Rectangle 25"/>
            <p:cNvSpPr>
              <a:spLocks noChangeArrowheads="1"/>
            </p:cNvSpPr>
            <p:nvPr/>
          </p:nvSpPr>
          <p:spPr bwMode="auto">
            <a:xfrm>
              <a:off x="4319" y="1677"/>
              <a:ext cx="1182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4" name="Rectangle 26"/>
            <p:cNvSpPr>
              <a:spLocks noChangeArrowheads="1"/>
            </p:cNvSpPr>
            <p:nvPr/>
          </p:nvSpPr>
          <p:spPr bwMode="auto">
            <a:xfrm>
              <a:off x="4319" y="1677"/>
              <a:ext cx="1182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5" name="Rectangle 27"/>
            <p:cNvSpPr>
              <a:spLocks noChangeArrowheads="1"/>
            </p:cNvSpPr>
            <p:nvPr/>
          </p:nvSpPr>
          <p:spPr bwMode="auto">
            <a:xfrm>
              <a:off x="4324" y="1681"/>
              <a:ext cx="1172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Beliebige Verteilung</a:t>
              </a:r>
              <a:endParaRPr lang="de-DE" sz="1700"/>
            </a:p>
          </p:txBody>
        </p:sp>
        <p:sp>
          <p:nvSpPr>
            <p:cNvPr id="733216" name="Rectangle 28"/>
            <p:cNvSpPr>
              <a:spLocks noChangeArrowheads="1" noTextEdit="1"/>
            </p:cNvSpPr>
            <p:nvPr/>
          </p:nvSpPr>
          <p:spPr bwMode="auto">
            <a:xfrm>
              <a:off x="1209" y="1681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17" name="Rectangle 29"/>
            <p:cNvSpPr>
              <a:spLocks noChangeArrowheads="1"/>
            </p:cNvSpPr>
            <p:nvPr/>
          </p:nvSpPr>
          <p:spPr bwMode="auto">
            <a:xfrm>
              <a:off x="192" y="2053"/>
              <a:ext cx="102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8" name="Rectangle 30"/>
            <p:cNvSpPr>
              <a:spLocks noChangeArrowheads="1"/>
            </p:cNvSpPr>
            <p:nvPr/>
          </p:nvSpPr>
          <p:spPr bwMode="auto">
            <a:xfrm>
              <a:off x="192" y="2053"/>
              <a:ext cx="1022" cy="102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9" name="Rectangle 31"/>
            <p:cNvSpPr>
              <a:spLocks noChangeArrowheads="1"/>
            </p:cNvSpPr>
            <p:nvPr/>
          </p:nvSpPr>
          <p:spPr bwMode="auto">
            <a:xfrm>
              <a:off x="197" y="2057"/>
              <a:ext cx="1012" cy="10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zweier Gruppen</a:t>
              </a:r>
              <a:endParaRPr lang="de-DE" sz="1400"/>
            </a:p>
          </p:txBody>
        </p:sp>
        <p:sp>
          <p:nvSpPr>
            <p:cNvPr id="733220" name="Rectangle 32"/>
            <p:cNvSpPr>
              <a:spLocks noChangeArrowheads="1"/>
            </p:cNvSpPr>
            <p:nvPr/>
          </p:nvSpPr>
          <p:spPr bwMode="auto">
            <a:xfrm>
              <a:off x="1214" y="2053"/>
              <a:ext cx="83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1" name="Rectangle 33"/>
            <p:cNvSpPr>
              <a:spLocks noChangeArrowheads="1"/>
            </p:cNvSpPr>
            <p:nvPr/>
          </p:nvSpPr>
          <p:spPr bwMode="auto">
            <a:xfrm>
              <a:off x="1214" y="2053"/>
              <a:ext cx="832" cy="509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2" name="Rectangle 34"/>
            <p:cNvSpPr>
              <a:spLocks noChangeArrowheads="1"/>
            </p:cNvSpPr>
            <p:nvPr/>
          </p:nvSpPr>
          <p:spPr bwMode="auto">
            <a:xfrm>
              <a:off x="1219" y="2057"/>
              <a:ext cx="822" cy="50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337" y="2053"/>
              <a:ext cx="1183" cy="509"/>
              <a:chOff x="5355" y="1386"/>
              <a:chExt cx="1528" cy="742"/>
            </a:xfrm>
          </p:grpSpPr>
          <p:sp>
            <p:nvSpPr>
              <p:cNvPr id="733260" name="Rectangle 36"/>
              <p:cNvSpPr>
                <a:spLocks noChangeArrowheads="1"/>
              </p:cNvSpPr>
              <p:nvPr/>
            </p:nvSpPr>
            <p:spPr bwMode="auto">
              <a:xfrm>
                <a:off x="5361" y="1392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600">
                    <a:solidFill>
                      <a:srgbClr val="000000"/>
                    </a:solidFill>
                    <a:cs typeface="Arial" pitchFamily="34" charset="0"/>
                  </a:rPr>
                  <a:t>Mann-Whitney U Test</a:t>
                </a:r>
                <a:endParaRPr lang="de-DE" sz="1600"/>
              </a:p>
            </p:txBody>
          </p:sp>
          <p:sp>
            <p:nvSpPr>
              <p:cNvPr id="733261" name="Rectangle 37"/>
              <p:cNvSpPr>
                <a:spLocks noChangeArrowheads="1"/>
              </p:cNvSpPr>
              <p:nvPr/>
            </p:nvSpPr>
            <p:spPr bwMode="auto">
              <a:xfrm>
                <a:off x="5355" y="1386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4" name="Rectangle 38"/>
            <p:cNvSpPr>
              <a:spLocks noChangeArrowheads="1"/>
            </p:cNvSpPr>
            <p:nvPr/>
          </p:nvSpPr>
          <p:spPr bwMode="auto">
            <a:xfrm>
              <a:off x="1214" y="2566"/>
              <a:ext cx="832" cy="5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5" name="Rectangle 39"/>
            <p:cNvSpPr>
              <a:spLocks noChangeArrowheads="1"/>
            </p:cNvSpPr>
            <p:nvPr/>
          </p:nvSpPr>
          <p:spPr bwMode="auto">
            <a:xfrm>
              <a:off x="1214" y="2566"/>
              <a:ext cx="832" cy="50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6" name="Rectangle 40"/>
            <p:cNvSpPr>
              <a:spLocks noChangeArrowheads="1"/>
            </p:cNvSpPr>
            <p:nvPr/>
          </p:nvSpPr>
          <p:spPr bwMode="auto">
            <a:xfrm>
              <a:off x="1219" y="2570"/>
              <a:ext cx="822" cy="50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2046" y="2566"/>
              <a:ext cx="1108" cy="508"/>
              <a:chOff x="2395" y="2134"/>
              <a:chExt cx="1432" cy="742"/>
            </a:xfrm>
          </p:grpSpPr>
          <p:sp>
            <p:nvSpPr>
              <p:cNvPr id="733258" name="Rectangle 42"/>
              <p:cNvSpPr>
                <a:spLocks noChangeArrowheads="1"/>
              </p:cNvSpPr>
              <p:nvPr/>
            </p:nvSpPr>
            <p:spPr bwMode="auto">
              <a:xfrm>
                <a:off x="2401" y="2140"/>
                <a:ext cx="1420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McNemar Test</a:t>
                </a:r>
                <a:endParaRPr lang="de-DE" sz="1400"/>
              </a:p>
            </p:txBody>
          </p:sp>
          <p:sp>
            <p:nvSpPr>
              <p:cNvPr id="733259" name="Rectangle 43"/>
              <p:cNvSpPr>
                <a:spLocks noChangeArrowheads="1"/>
              </p:cNvSpPr>
              <p:nvPr/>
            </p:nvSpPr>
            <p:spPr bwMode="auto">
              <a:xfrm>
                <a:off x="2395" y="2134"/>
                <a:ext cx="1432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3154" y="2566"/>
              <a:ext cx="1183" cy="508"/>
              <a:chOff x="3827" y="2134"/>
              <a:chExt cx="1528" cy="742"/>
            </a:xfrm>
          </p:grpSpPr>
          <p:sp>
            <p:nvSpPr>
              <p:cNvPr id="733256" name="Rectangle 45"/>
              <p:cNvSpPr>
                <a:spLocks noChangeArrowheads="1"/>
              </p:cNvSpPr>
              <p:nvPr/>
            </p:nvSpPr>
            <p:spPr bwMode="auto">
              <a:xfrm>
                <a:off x="3833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en-GB" sz="1400"/>
              </a:p>
            </p:txBody>
          </p:sp>
          <p:sp>
            <p:nvSpPr>
              <p:cNvPr id="733257" name="Rectangle 46"/>
              <p:cNvSpPr>
                <a:spLocks noChangeArrowheads="1"/>
              </p:cNvSpPr>
              <p:nvPr/>
            </p:nvSpPr>
            <p:spPr bwMode="auto">
              <a:xfrm>
                <a:off x="3827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9" name="Rectangle 47"/>
            <p:cNvSpPr>
              <a:spLocks noChangeArrowheads="1"/>
            </p:cNvSpPr>
            <p:nvPr/>
          </p:nvSpPr>
          <p:spPr bwMode="auto">
            <a:xfrm>
              <a:off x="192" y="3078"/>
              <a:ext cx="102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0" name="Rectangle 48"/>
            <p:cNvSpPr>
              <a:spLocks noChangeArrowheads="1"/>
            </p:cNvSpPr>
            <p:nvPr/>
          </p:nvSpPr>
          <p:spPr bwMode="auto">
            <a:xfrm>
              <a:off x="192" y="3078"/>
              <a:ext cx="1022" cy="706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1" name="Rectangle 49"/>
            <p:cNvSpPr>
              <a:spLocks noChangeArrowheads="1"/>
            </p:cNvSpPr>
            <p:nvPr/>
          </p:nvSpPr>
          <p:spPr bwMode="auto">
            <a:xfrm>
              <a:off x="197" y="3082"/>
              <a:ext cx="1012" cy="71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von mehr als zwei Gruppen</a:t>
              </a:r>
              <a:endParaRPr lang="de-DE" sz="1400"/>
            </a:p>
          </p:txBody>
        </p: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4337" y="2566"/>
              <a:ext cx="1183" cy="508"/>
              <a:chOff x="5355" y="2134"/>
              <a:chExt cx="1528" cy="742"/>
            </a:xfrm>
          </p:grpSpPr>
          <p:sp>
            <p:nvSpPr>
              <p:cNvPr id="733254" name="Rectangle 51"/>
              <p:cNvSpPr>
                <a:spLocks noChangeArrowheads="1"/>
              </p:cNvSpPr>
              <p:nvPr/>
            </p:nvSpPr>
            <p:spPr bwMode="auto">
              <a:xfrm>
                <a:off x="5361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Wilcoxon Test</a:t>
                </a:r>
                <a:endParaRPr lang="de-DE" sz="1400"/>
              </a:p>
            </p:txBody>
          </p:sp>
          <p:sp>
            <p:nvSpPr>
              <p:cNvPr id="733255" name="Rectangle 52"/>
              <p:cNvSpPr>
                <a:spLocks noChangeArrowheads="1"/>
              </p:cNvSpPr>
              <p:nvPr/>
            </p:nvSpPr>
            <p:spPr bwMode="auto">
              <a:xfrm>
                <a:off x="5355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3" name="Rectangle 53"/>
            <p:cNvSpPr>
              <a:spLocks noChangeArrowheads="1"/>
            </p:cNvSpPr>
            <p:nvPr/>
          </p:nvSpPr>
          <p:spPr bwMode="auto">
            <a:xfrm>
              <a:off x="1214" y="3078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4" name="Rectangle 54"/>
            <p:cNvSpPr>
              <a:spLocks noChangeArrowheads="1"/>
            </p:cNvSpPr>
            <p:nvPr/>
          </p:nvSpPr>
          <p:spPr bwMode="auto">
            <a:xfrm>
              <a:off x="1214" y="3078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5" name="Rectangle 55"/>
            <p:cNvSpPr>
              <a:spLocks noChangeArrowheads="1"/>
            </p:cNvSpPr>
            <p:nvPr/>
          </p:nvSpPr>
          <p:spPr bwMode="auto">
            <a:xfrm>
              <a:off x="1219" y="3082"/>
              <a:ext cx="822" cy="34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3154" y="3078"/>
              <a:ext cx="1183" cy="351"/>
              <a:chOff x="3827" y="2882"/>
              <a:chExt cx="1528" cy="512"/>
            </a:xfrm>
          </p:grpSpPr>
          <p:sp>
            <p:nvSpPr>
              <p:cNvPr id="733252" name="Rectangle 57"/>
              <p:cNvSpPr>
                <a:spLocks noChangeArrowheads="1"/>
              </p:cNvSpPr>
              <p:nvPr/>
            </p:nvSpPr>
            <p:spPr bwMode="auto">
              <a:xfrm>
                <a:off x="3833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Einfache Varianzanalyse</a:t>
                </a:r>
                <a:endParaRPr lang="de-DE" sz="1400"/>
              </a:p>
            </p:txBody>
          </p:sp>
          <p:sp>
            <p:nvSpPr>
              <p:cNvPr id="733253" name="Rectangle 58"/>
              <p:cNvSpPr>
                <a:spLocks noChangeArrowheads="1"/>
              </p:cNvSpPr>
              <p:nvPr/>
            </p:nvSpPr>
            <p:spPr bwMode="auto">
              <a:xfrm>
                <a:off x="3827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4337" y="3078"/>
              <a:ext cx="1183" cy="351"/>
              <a:chOff x="5355" y="2882"/>
              <a:chExt cx="1528" cy="512"/>
            </a:xfrm>
          </p:grpSpPr>
          <p:sp>
            <p:nvSpPr>
              <p:cNvPr id="733250" name="Rectangle 60"/>
              <p:cNvSpPr>
                <a:spLocks noChangeArrowheads="1"/>
              </p:cNvSpPr>
              <p:nvPr/>
            </p:nvSpPr>
            <p:spPr bwMode="auto">
              <a:xfrm>
                <a:off x="5361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Kruskal-Wallis Test</a:t>
                </a:r>
                <a:endParaRPr lang="de-DE" sz="1400"/>
              </a:p>
            </p:txBody>
          </p:sp>
          <p:sp>
            <p:nvSpPr>
              <p:cNvPr id="733251" name="Rectangle 61"/>
              <p:cNvSpPr>
                <a:spLocks noChangeArrowheads="1"/>
              </p:cNvSpPr>
              <p:nvPr/>
            </p:nvSpPr>
            <p:spPr bwMode="auto">
              <a:xfrm>
                <a:off x="5355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8" name="Rectangle 62"/>
            <p:cNvSpPr>
              <a:spLocks noChangeArrowheads="1"/>
            </p:cNvSpPr>
            <p:nvPr/>
          </p:nvSpPr>
          <p:spPr bwMode="auto">
            <a:xfrm>
              <a:off x="1214" y="3433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9" name="Rectangle 63"/>
            <p:cNvSpPr>
              <a:spLocks noChangeArrowheads="1"/>
            </p:cNvSpPr>
            <p:nvPr/>
          </p:nvSpPr>
          <p:spPr bwMode="auto">
            <a:xfrm>
              <a:off x="1214" y="3433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40" name="Rectangle 64"/>
            <p:cNvSpPr>
              <a:spLocks noChangeArrowheads="1"/>
            </p:cNvSpPr>
            <p:nvPr/>
          </p:nvSpPr>
          <p:spPr bwMode="auto">
            <a:xfrm>
              <a:off x="1219" y="3437"/>
              <a:ext cx="822" cy="35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9" name="Group 65"/>
            <p:cNvGrpSpPr>
              <a:grpSpLocks/>
            </p:cNvGrpSpPr>
            <p:nvPr/>
          </p:nvGrpSpPr>
          <p:grpSpPr bwMode="auto">
            <a:xfrm>
              <a:off x="2046" y="3433"/>
              <a:ext cx="1108" cy="351"/>
              <a:chOff x="2395" y="3400"/>
              <a:chExt cx="1432" cy="512"/>
            </a:xfrm>
          </p:grpSpPr>
          <p:sp>
            <p:nvSpPr>
              <p:cNvPr id="733248" name="Rectangle 66"/>
              <p:cNvSpPr>
                <a:spLocks noChangeArrowheads="1"/>
              </p:cNvSpPr>
              <p:nvPr/>
            </p:nvSpPr>
            <p:spPr bwMode="auto">
              <a:xfrm>
                <a:off x="2401" y="3406"/>
                <a:ext cx="1420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Q-Test von Cochran</a:t>
                </a:r>
                <a:endParaRPr lang="de-DE" sz="1400"/>
              </a:p>
            </p:txBody>
          </p:sp>
          <p:sp>
            <p:nvSpPr>
              <p:cNvPr id="733249" name="Rectangle 67"/>
              <p:cNvSpPr>
                <a:spLocks noChangeArrowheads="1"/>
              </p:cNvSpPr>
              <p:nvPr/>
            </p:nvSpPr>
            <p:spPr bwMode="auto">
              <a:xfrm>
                <a:off x="2395" y="3400"/>
                <a:ext cx="1432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3154" y="3433"/>
              <a:ext cx="1183" cy="351"/>
              <a:chOff x="3827" y="3400"/>
              <a:chExt cx="1528" cy="512"/>
            </a:xfrm>
          </p:grpSpPr>
          <p:sp>
            <p:nvSpPr>
              <p:cNvPr id="733246" name="Rectangle 69"/>
              <p:cNvSpPr>
                <a:spLocks noChangeArrowheads="1"/>
              </p:cNvSpPr>
              <p:nvPr/>
            </p:nvSpPr>
            <p:spPr bwMode="auto">
              <a:xfrm>
                <a:off x="3833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Varianzanalyse für Meßwiederholungen</a:t>
                </a:r>
                <a:endParaRPr lang="de-DE" sz="1400"/>
              </a:p>
            </p:txBody>
          </p:sp>
          <p:sp>
            <p:nvSpPr>
              <p:cNvPr id="733247" name="Rectangle 70"/>
              <p:cNvSpPr>
                <a:spLocks noChangeArrowheads="1"/>
              </p:cNvSpPr>
              <p:nvPr/>
            </p:nvSpPr>
            <p:spPr bwMode="auto">
              <a:xfrm>
                <a:off x="3827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4337" y="3433"/>
              <a:ext cx="1183" cy="351"/>
              <a:chOff x="5355" y="3400"/>
              <a:chExt cx="1528" cy="512"/>
            </a:xfrm>
          </p:grpSpPr>
          <p:sp>
            <p:nvSpPr>
              <p:cNvPr id="733244" name="Rectangle 72"/>
              <p:cNvSpPr>
                <a:spLocks noChangeArrowheads="1"/>
              </p:cNvSpPr>
              <p:nvPr/>
            </p:nvSpPr>
            <p:spPr bwMode="auto">
              <a:xfrm>
                <a:off x="5361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Friedman Test</a:t>
                </a:r>
                <a:endParaRPr lang="de-DE" sz="1400"/>
              </a:p>
            </p:txBody>
          </p:sp>
          <p:sp>
            <p:nvSpPr>
              <p:cNvPr id="733245" name="Rectangle 73"/>
              <p:cNvSpPr>
                <a:spLocks noChangeArrowheads="1"/>
              </p:cNvSpPr>
              <p:nvPr/>
            </p:nvSpPr>
            <p:spPr bwMode="auto">
              <a:xfrm>
                <a:off x="5355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33191" name="Rectangle 75"/>
          <p:cNvSpPr>
            <a:spLocks noChangeArrowheads="1"/>
          </p:cNvSpPr>
          <p:nvPr/>
        </p:nvSpPr>
        <p:spPr bwMode="auto">
          <a:xfrm>
            <a:off x="5334000" y="4191000"/>
            <a:ext cx="1381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00"/>
                </a:solidFill>
                <a:cs typeface="Arial" pitchFamily="34" charset="0"/>
              </a:rPr>
              <a:t>t-Test für verbundene Stichproben</a:t>
            </a:r>
          </a:p>
        </p:txBody>
      </p:sp>
    </p:spTree>
    <p:extLst>
      <p:ext uri="{BB962C8B-B14F-4D97-AF65-F5344CB8AC3E}">
        <p14:creationId xmlns:p14="http://schemas.microsoft.com/office/powerpoint/2010/main" val="4028494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Verbundene versus unverbundene Stichproben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73</a:t>
            </a:fld>
            <a:endParaRPr lang="de-DE" altLang="en-US"/>
          </a:p>
        </p:txBody>
      </p:sp>
      <p:pic>
        <p:nvPicPr>
          <p:cNvPr id="7" name="Picture 2" descr="D:\WORK\PEARSON\000 FOLIEN\4100\JPG\4100-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591713" cy="31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806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C1082C-F728-448C-97D0-7B9526911879}" type="datetime1">
              <a:rPr lang="de-DE"/>
              <a:pPr>
                <a:defRPr/>
              </a:pPr>
              <a:t>01.10.2019</a:t>
            </a:fld>
            <a:endParaRPr lang="de-DE"/>
          </a:p>
        </p:txBody>
      </p:sp>
      <p:sp>
        <p:nvSpPr>
          <p:cNvPr id="3174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Statistik in der medizinischen Forschung</a:t>
            </a:r>
          </a:p>
        </p:txBody>
      </p:sp>
      <p:sp>
        <p:nvSpPr>
          <p:cNvPr id="3175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F9F4B-CD1B-4B88-889A-D476789B82C8}" type="slidenum">
              <a:rPr lang="de-DE"/>
              <a:pPr>
                <a:defRPr/>
              </a:pPr>
              <a:t>74</a:t>
            </a:fld>
            <a:endParaRPr lang="de-DE"/>
          </a:p>
        </p:txBody>
      </p:sp>
      <p:sp>
        <p:nvSpPr>
          <p:cNvPr id="5396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Multiples Testen</a:t>
            </a:r>
            <a:endParaRPr lang="de-DE"/>
          </a:p>
        </p:txBody>
      </p:sp>
      <p:sp>
        <p:nvSpPr>
          <p:cNvPr id="5396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7772400" cy="3844925"/>
          </a:xfrm>
        </p:spPr>
        <p:txBody>
          <a:bodyPr/>
          <a:lstStyle/>
          <a:p>
            <a:r>
              <a:rPr lang="en-GB" sz="2000"/>
              <a:t>„The multiple comparison problem involves the repeated testing of a series of hypotheses and the resultant increasing probability of a type I error.”</a:t>
            </a:r>
            <a:r>
              <a:rPr lang="en-GB" sz="2000" b="1"/>
              <a:t> </a:t>
            </a:r>
            <a:r>
              <a:rPr lang="de-DE" sz="2000"/>
              <a:t>Van Belle (2002), p. 149.</a:t>
            </a:r>
          </a:p>
          <a:p>
            <a:endParaRPr lang="de-DE" sz="2000"/>
          </a:p>
          <a:p>
            <a:r>
              <a:rPr lang="de-DE" sz="2000"/>
              <a:t>P (Fehler 1. Art) </a:t>
            </a:r>
          </a:p>
          <a:p>
            <a:endParaRPr lang="de-AT" sz="2000"/>
          </a:p>
          <a:p>
            <a:r>
              <a:rPr lang="de-AT" sz="2000"/>
              <a:t>z.B. Bonferroni-Korrektur</a:t>
            </a:r>
            <a:endParaRPr lang="de-DE" sz="2000"/>
          </a:p>
          <a:p>
            <a:endParaRPr lang="de-DE" sz="2000"/>
          </a:p>
        </p:txBody>
      </p:sp>
      <p:sp>
        <p:nvSpPr>
          <p:cNvPr id="5396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0" name="Object 5"/>
          <p:cNvGraphicFramePr>
            <a:graphicFrameLocks noChangeAspect="1"/>
          </p:cNvGraphicFramePr>
          <p:nvPr/>
        </p:nvGraphicFramePr>
        <p:xfrm>
          <a:off x="4067175" y="3573463"/>
          <a:ext cx="23764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04" name="Formel" r:id="rId4" imgW="1104900" imgH="241300" progId="Equation.3">
                  <p:embed/>
                </p:oleObj>
              </mc:Choice>
              <mc:Fallback>
                <p:oleObj name="Formel" r:id="rId4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573463"/>
                        <a:ext cx="2376488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8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1" name="Object 7"/>
          <p:cNvGraphicFramePr>
            <a:graphicFrameLocks noChangeAspect="1"/>
          </p:cNvGraphicFramePr>
          <p:nvPr/>
        </p:nvGraphicFramePr>
        <p:xfrm>
          <a:off x="2916238" y="4868863"/>
          <a:ext cx="13684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05" name="Formel" r:id="rId6" imgW="647419" imgH="393529" progId="Equation.3">
                  <p:embed/>
                </p:oleObj>
              </mc:Choice>
              <mc:Fallback>
                <p:oleObj name="Formel" r:id="rId6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868863"/>
                        <a:ext cx="1368425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1720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196752"/>
            <a:ext cx="6336704" cy="2120900"/>
          </a:xfrm>
        </p:spPr>
        <p:txBody>
          <a:bodyPr/>
          <a:lstStyle/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/>
              <a:t>Überlebenszeitanalyse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98521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 dirty="0"/>
              <a:t>Kaplan-Meier Methode</a:t>
            </a:r>
            <a:br>
              <a:rPr lang="de-DE" dirty="0"/>
            </a:br>
            <a:r>
              <a:rPr lang="de-DE" sz="2000" dirty="0"/>
              <a:t>KAPLAN, E. L. </a:t>
            </a:r>
            <a:r>
              <a:rPr lang="de-DE" sz="2000" dirty="0" err="1"/>
              <a:t>and</a:t>
            </a:r>
            <a:r>
              <a:rPr lang="de-DE" sz="2000" dirty="0"/>
              <a:t> MEIER, P. (1958). </a:t>
            </a:r>
            <a:r>
              <a:rPr lang="de-DE" sz="2000" dirty="0" err="1"/>
              <a:t>Nonparametric</a:t>
            </a:r>
            <a:r>
              <a:rPr lang="de-DE" sz="2000" dirty="0"/>
              <a:t>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incomplete</a:t>
            </a:r>
            <a:r>
              <a:rPr lang="de-DE" sz="2000" dirty="0"/>
              <a:t> </a:t>
            </a:r>
            <a:r>
              <a:rPr lang="de-DE" sz="2000" dirty="0" err="1"/>
              <a:t>observations</a:t>
            </a:r>
            <a:r>
              <a:rPr lang="de-DE" sz="2000" dirty="0"/>
              <a:t>. J. Amer. Statist. </a:t>
            </a:r>
            <a:r>
              <a:rPr lang="de-DE" sz="2000" dirty="0" err="1"/>
              <a:t>Assoc</a:t>
            </a:r>
            <a:r>
              <a:rPr lang="de-DE" sz="2000" dirty="0"/>
              <a:t>. 53 457-481. </a:t>
            </a:r>
          </a:p>
          <a:p>
            <a:r>
              <a:rPr lang="de-DE" dirty="0"/>
              <a:t>Log-Rank Test</a:t>
            </a:r>
          </a:p>
          <a:p>
            <a:r>
              <a:rPr lang="de-DE" dirty="0"/>
              <a:t>Cox Proportional </a:t>
            </a:r>
            <a:r>
              <a:rPr lang="de-DE" dirty="0" err="1"/>
              <a:t>Hazards</a:t>
            </a:r>
            <a:r>
              <a:rPr lang="de-DE" dirty="0"/>
              <a:t> Modelle‘</a:t>
            </a:r>
            <a:br>
              <a:rPr lang="de-DE" dirty="0"/>
            </a:br>
            <a:r>
              <a:rPr lang="de-DE" sz="2000" dirty="0"/>
              <a:t>Cox, D. R. (1972). Regression Models </a:t>
            </a:r>
            <a:r>
              <a:rPr lang="de-DE" sz="2000" dirty="0" err="1"/>
              <a:t>and</a:t>
            </a:r>
            <a:r>
              <a:rPr lang="de-DE" sz="2000" dirty="0"/>
              <a:t> Life </a:t>
            </a:r>
            <a:r>
              <a:rPr lang="de-DE" sz="2000" dirty="0" err="1"/>
              <a:t>Tables</a:t>
            </a:r>
            <a:r>
              <a:rPr lang="de-DE" sz="2000" dirty="0"/>
              <a:t> (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discussion</a:t>
            </a:r>
            <a:r>
              <a:rPr lang="de-DE" sz="2000" dirty="0"/>
              <a:t>). J. R. </a:t>
            </a:r>
            <a:r>
              <a:rPr lang="de-DE" sz="2000" dirty="0" err="1"/>
              <a:t>Statistic</a:t>
            </a:r>
            <a:r>
              <a:rPr lang="de-DE" sz="2000" dirty="0"/>
              <a:t>. </a:t>
            </a:r>
            <a:r>
              <a:rPr lang="de-DE" sz="2000" dirty="0" err="1"/>
              <a:t>Soc</a:t>
            </a:r>
            <a:r>
              <a:rPr lang="de-DE" sz="2000" dirty="0"/>
              <a:t>. 34: 187-220. </a:t>
            </a:r>
          </a:p>
          <a:p>
            <a:pPr>
              <a:spcBef>
                <a:spcPct val="80000"/>
              </a:spcBef>
            </a:pPr>
            <a:endParaRPr lang="de-DE" sz="20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88E5BB9-D2AA-4DA9-83D1-68267ADACB53}" type="slidenum">
              <a:rPr lang="de-DE" altLang="en-US"/>
              <a:pPr/>
              <a:t>76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561847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/>
              <a:t>Time-to-Event Analyse - Ereigniszeitanalyse</a:t>
            </a:r>
          </a:p>
          <a:p>
            <a:r>
              <a:rPr lang="de-DE"/>
              <a:t>Zwei Variablen:</a:t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/>
              <a:t>- Zeit</a:t>
            </a:r>
            <a:br>
              <a:rPr lang="de-DE"/>
            </a:br>
            <a:r>
              <a:rPr lang="de-DE"/>
              <a:t>- Ereignis: bereits eingetreten</a:t>
            </a:r>
            <a:br>
              <a:rPr lang="de-DE"/>
            </a:br>
            <a:r>
              <a:rPr lang="de-DE"/>
              <a:t>		   (noch) nicht eingetreten = zensiert</a:t>
            </a:r>
          </a:p>
          <a:p>
            <a:pPr>
              <a:spcBef>
                <a:spcPct val="80000"/>
              </a:spcBef>
            </a:pPr>
            <a:endParaRPr lang="de-DE" sz="28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995685A-81E3-4A4B-A60D-AF9F8EC04FD5}" type="slidenum">
              <a:rPr lang="de-DE" altLang="en-US"/>
              <a:pPr/>
              <a:t>77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624306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Zensierte Daten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B0E759D-B255-431D-8FB5-CF902A8F2E3E}" type="slidenum">
              <a:rPr lang="de-DE" altLang="en-US"/>
              <a:pPr/>
              <a:t>78</a:t>
            </a:fld>
            <a:endParaRPr lang="de-DE" altLang="en-US"/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91440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793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5A7101CA-68CC-42C2-91BA-3F84218E504E}" type="slidenum">
              <a:rPr lang="de-DE" altLang="en-US"/>
              <a:pPr/>
              <a:t>79</a:t>
            </a:fld>
            <a:endParaRPr lang="de-DE" altLang="en-US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84313"/>
            <a:ext cx="4938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557338"/>
            <a:ext cx="34575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539750" y="620713"/>
            <a:ext cx="4287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>
                <a:solidFill>
                  <a:srgbClr val="000036"/>
                </a:solidFill>
              </a:rPr>
              <a:t>Kaplan-Meier Methode</a:t>
            </a:r>
            <a:endParaRPr lang="de-DE">
              <a:solidFill>
                <a:srgbClr val="000036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1564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000" b="0" dirty="0" err="1"/>
              <a:t>Hinweis</a:t>
            </a:r>
            <a:r>
              <a:rPr lang="en-GB" sz="4000" b="0" dirty="0"/>
              <a:t> </a:t>
            </a:r>
            <a:r>
              <a:rPr lang="en-GB" sz="4000" b="0" dirty="0" err="1"/>
              <a:t>zum</a:t>
            </a:r>
            <a:r>
              <a:rPr lang="en-GB" sz="4000" b="0" dirty="0"/>
              <a:t> </a:t>
            </a:r>
            <a:r>
              <a:rPr lang="en-GB" sz="4000" b="0" dirty="0" err="1"/>
              <a:t>Praktikum</a:t>
            </a:r>
            <a:endParaRPr lang="en-GB" sz="4000" b="0" dirty="0"/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800" dirty="0"/>
              <a:t>Die wissenschaftlichen Arbeiten vor dem Praktikum lesen</a:t>
            </a:r>
          </a:p>
          <a:p>
            <a:pPr eaLnBrk="1" hangingPunct="1">
              <a:lnSpc>
                <a:spcPct val="90000"/>
              </a:lnSpc>
            </a:pPr>
            <a:endParaRPr lang="de-DE" sz="1500" dirty="0"/>
          </a:p>
          <a:p>
            <a:pPr lvl="1" eaLnBrk="1" hangingPunct="1">
              <a:lnSpc>
                <a:spcPct val="90000"/>
              </a:lnSpc>
            </a:pPr>
            <a:r>
              <a:rPr lang="de-DE" sz="2000" b="1" dirty="0">
                <a:solidFill>
                  <a:schemeClr val="tx2"/>
                </a:solidFill>
              </a:rPr>
              <a:t>Bitte beachten Sie die Gruppeneinteilung und die jeweils zu besprechende Publikation</a:t>
            </a:r>
          </a:p>
          <a:p>
            <a:pPr lvl="1" eaLnBrk="1" hangingPunct="1">
              <a:lnSpc>
                <a:spcPct val="90000"/>
              </a:lnSpc>
            </a:pPr>
            <a:endParaRPr lang="de-DE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sz="2800" dirty="0"/>
              <a:t>Im Praktikum die Arbeiten nach wissenschaftlichen Qualitätskriterien bewerten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Allgemeingültigkeit der Ergebnisse?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Übertragbarkeit auf welche Population?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Bewertung der Methodik der Studie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etc.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de-DE" sz="2000" dirty="0"/>
          </a:p>
        </p:txBody>
      </p:sp>
      <p:sp>
        <p:nvSpPr>
          <p:cNvPr id="235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757B15-73FA-4181-BA63-91450251BA4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Kaplan-Meier Methode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65C862E-CC23-4BB9-A360-C9557C5B03B9}" type="slidenum">
              <a:rPr lang="de-DE" altLang="en-US"/>
              <a:pPr/>
              <a:t>80</a:t>
            </a:fld>
            <a:endParaRPr lang="de-DE" altLang="en-US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39750" y="1628775"/>
            <a:ext cx="74993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Die Überlebensrate ist eine Stufenfunktion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Sprungstelle nach jedem Ereigniszeitpunkt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Überlebensrate verliert zusehends an Präzision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Wegen abnehmender Fallzahl (Personen unter Risiko)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Kennzahlen: Quantile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Z.B.: 50%=mediane Überlebenszeit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600544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Log-Rank Test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229600" cy="4530725"/>
          </a:xfrm>
          <a:noFill/>
          <a:ln/>
        </p:spPr>
        <p:txBody>
          <a:bodyPr/>
          <a:lstStyle/>
          <a:p>
            <a:r>
              <a:rPr lang="de-AT" b="1" dirty="0"/>
              <a:t>Vergleich von Überlebenszeiten 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0</a:t>
            </a:r>
            <a:r>
              <a:rPr lang="de-AT" dirty="0"/>
              <a:t>: Es besteht eine Gleichverteilung der Überlebenszeiten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1</a:t>
            </a:r>
            <a:r>
              <a:rPr lang="de-AT" dirty="0"/>
              <a:t>: Die Überlebenszeiten sind unterschiedlich verteilt</a:t>
            </a:r>
          </a:p>
          <a:p>
            <a:r>
              <a:rPr lang="de-AT" b="1" dirty="0"/>
              <a:t>Einschränkungen</a:t>
            </a:r>
          </a:p>
          <a:p>
            <a:pPr lvl="1"/>
            <a:r>
              <a:rPr lang="de-AT" dirty="0"/>
              <a:t>Probleme bei Überscheidungen der Kurven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8366D8D-CFAB-40AC-877F-8F6D2EF037C6}" type="slidenum">
              <a:rPr lang="de-DE" altLang="en-US"/>
              <a:pPr/>
              <a:t>81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857541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Die wichtigsten</a:t>
            </a:r>
            <a:br>
              <a:rPr lang="de-DE" dirty="0"/>
            </a:br>
            <a:r>
              <a:rPr lang="de-DE" dirty="0"/>
              <a:t> Studientypen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03459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Ursachenforschung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83</a:t>
            </a:fld>
            <a:endParaRPr lang="de-DE" altLang="en-US"/>
          </a:p>
        </p:txBody>
      </p:sp>
      <p:pic>
        <p:nvPicPr>
          <p:cNvPr id="7" name="Picture 3" descr="D:\WORK\PEARSON\000 FOLIEN\4100\JPG\4100-388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" y="2330489"/>
            <a:ext cx="8650278" cy="310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7089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8791C86-A101-4DA7-84C1-DC3E0E5B0139}" type="slidenum">
              <a:rPr lang="de-DE" altLang="en-US"/>
              <a:pPr/>
              <a:t>84</a:t>
            </a:fld>
            <a:endParaRPr lang="de-DE" altLang="en-US"/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95288" y="1484313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2000" dirty="0">
                <a:solidFill>
                  <a:srgbClr val="26547C"/>
                </a:solidFill>
              </a:rPr>
              <a:t>Zu untersuchender Faktor</a:t>
            </a:r>
            <a:r>
              <a:rPr lang="de-DE" sz="2000" dirty="0">
                <a:solidFill>
                  <a:srgbClr val="000036"/>
                </a:solidFill>
              </a:rPr>
              <a:t/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(z.B. Wirksamkeit einer Therapie oder eines Medikaments,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schädlicher Einfluss von Rauchen oder Übergewicht,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Schützender Einfluss von Obst/Gemüse, Sport...)</a:t>
            </a:r>
          </a:p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2000" dirty="0">
              <a:solidFill>
                <a:srgbClr val="000036"/>
              </a:solidFill>
            </a:endParaRPr>
          </a:p>
        </p:txBody>
      </p:sp>
      <p:sp>
        <p:nvSpPr>
          <p:cNvPr id="273414" name="Line 6"/>
          <p:cNvSpPr>
            <a:spLocks noChangeShapeType="1"/>
          </p:cNvSpPr>
          <p:nvPr/>
        </p:nvSpPr>
        <p:spPr bwMode="auto">
          <a:xfrm flipH="1">
            <a:off x="1908175" y="3248025"/>
            <a:ext cx="1901825" cy="154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>
            <a:off x="4800600" y="3248025"/>
            <a:ext cx="16764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533400" y="33242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Intervention</a:t>
            </a: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5508625" y="3284538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Beobachtung</a:t>
            </a:r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>
            <a:off x="228600" y="4837113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gezielt eingesetzt und vorgegeben. Wirksamkeit (und Verträglichkeit) in Hinblick auf die Zielerkrankung werden geprüft.</a:t>
            </a:r>
          </a:p>
        </p:txBody>
      </p:sp>
      <p:sp>
        <p:nvSpPr>
          <p:cNvPr id="273419" name="Text Box 11"/>
          <p:cNvSpPr txBox="1">
            <a:spLocks noChangeArrowheads="1"/>
          </p:cNvSpPr>
          <p:nvPr/>
        </p:nvSpPr>
        <p:spPr bwMode="auto">
          <a:xfrm>
            <a:off x="5029200" y="4848225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beobachtet und Zusammenhänge mit bzw. sein Einfluss auf das Auftreten von Krankheit  geprüft.</a:t>
            </a:r>
          </a:p>
        </p:txBody>
      </p:sp>
      <p:sp>
        <p:nvSpPr>
          <p:cNvPr id="273420" name="Rectangle 12"/>
          <p:cNvSpPr>
            <a:spLocks noChangeArrowheads="1"/>
          </p:cNvSpPr>
          <p:nvPr/>
        </p:nvSpPr>
        <p:spPr bwMode="auto">
          <a:xfrm>
            <a:off x="684213" y="620713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Experiment vs. Erhebung 	</a:t>
            </a:r>
            <a:r>
              <a:rPr lang="de-DE" sz="3200" dirty="0">
                <a:solidFill>
                  <a:srgbClr val="000036"/>
                </a:solidFill>
              </a:rPr>
              <a:t>	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Kasuistik/Fallserie</a:t>
            </a:r>
          </a:p>
        </p:txBody>
      </p:sp>
      <p:graphicFrame>
        <p:nvGraphicFramePr>
          <p:cNvPr id="27546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755650" y="1844675"/>
          <a:ext cx="748665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49" name="Image" r:id="rId4" imgW="12520635" imgH="3682540" progId="">
                  <p:embed/>
                </p:oleObj>
              </mc:Choice>
              <mc:Fallback>
                <p:oleObj name="Image" r:id="rId4" imgW="12520635" imgH="3682540" progId="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9327"/>
                      <a:stretch>
                        <a:fillRect/>
                      </a:stretch>
                    </p:blipFill>
                    <p:spPr bwMode="auto">
                      <a:xfrm>
                        <a:off x="755650" y="1844675"/>
                        <a:ext cx="7486650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758825" y="4724400"/>
          <a:ext cx="762476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50" name="Image" r:id="rId6" imgW="12228571" imgH="990476" progId="">
                  <p:embed/>
                </p:oleObj>
              </mc:Choice>
              <mc:Fallback>
                <p:oleObj name="Image" r:id="rId6" imgW="12228571" imgH="990476" progId="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724400"/>
                        <a:ext cx="762476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ED59AEE-7E90-4EE4-9F40-1927E35E90A7}" type="slidenum">
              <a:rPr lang="de-DE" altLang="en-US"/>
              <a:pPr/>
              <a:t>85</a:t>
            </a:fld>
            <a:endParaRPr lang="de-DE" alt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49AF7B5-5560-4055-949A-E3980FFFB62F}" type="slidenum">
              <a:rPr lang="de-DE" altLang="en-US"/>
              <a:pPr/>
              <a:t>86</a:t>
            </a:fld>
            <a:endParaRPr lang="de-DE" altLang="en-US"/>
          </a:p>
        </p:txBody>
      </p:sp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4250"/>
            <a:ext cx="8316913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706090"/>
          </a:xfrm>
        </p:spPr>
        <p:txBody>
          <a:bodyPr/>
          <a:lstStyle/>
          <a:p>
            <a:r>
              <a:rPr lang="de-DE" dirty="0"/>
              <a:t>Ökologische Studie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 err="1"/>
              <a:t>Kohortenstudie</a:t>
            </a:r>
            <a:endParaRPr lang="de-AT" sz="4000" b="0" dirty="0"/>
          </a:p>
        </p:txBody>
      </p:sp>
      <p:sp>
        <p:nvSpPr>
          <p:cNvPr id="645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45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137B03-C0CF-46C3-920C-B7AE374887E0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4518" name="Picture 4" descr="coh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9075"/>
            <a:ext cx="70564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88</a:t>
            </a:fld>
            <a:endParaRPr lang="de-DE" altLang="en-US"/>
          </a:p>
        </p:txBody>
      </p:sp>
      <p:pic>
        <p:nvPicPr>
          <p:cNvPr id="7" name="Picture 2" descr="D:\WORK\PEARSON\000 FOLIEN\4100\JPG\4100-3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39697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50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89</a:t>
            </a:fld>
            <a:endParaRPr lang="de-DE" altLang="en-US"/>
          </a:p>
        </p:txBody>
      </p:sp>
      <p:pic>
        <p:nvPicPr>
          <p:cNvPr id="8" name="Picture 2" descr="D:\WORK\PEARSON\000 FOLIEN\4100\JPG\4100-3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819070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79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sz="4000" b="0" dirty="0"/>
              <a:t>Literatur zur Biometrie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de-AT" sz="1200" b="1" dirty="0"/>
          </a:p>
          <a:p>
            <a:pPr eaLnBrk="1" hangingPunct="1"/>
            <a:r>
              <a:rPr lang="de-AT" sz="2000" dirty="0"/>
              <a:t>Held L.,  Seifert B,. </a:t>
            </a:r>
            <a:r>
              <a:rPr lang="de-AT" sz="2000" dirty="0" err="1"/>
              <a:t>Rufibach</a:t>
            </a:r>
            <a:r>
              <a:rPr lang="de-AT" sz="2000" dirty="0"/>
              <a:t> K.: </a:t>
            </a:r>
            <a:r>
              <a:rPr lang="de-AT" sz="2000" b="1" dirty="0"/>
              <a:t>Medizinische Statistik</a:t>
            </a:r>
            <a:r>
              <a:rPr lang="de-AT" sz="2000" dirty="0"/>
              <a:t>. Pearson Verlag 2013.</a:t>
            </a:r>
          </a:p>
          <a:p>
            <a:pPr eaLnBrk="1" hangingPunct="1"/>
            <a:r>
              <a:rPr lang="de-AT" sz="2000" dirty="0"/>
              <a:t>Hilgers R.D., Bauer P., Scheiber V.: </a:t>
            </a:r>
            <a:r>
              <a:rPr lang="de-AT" sz="2000" b="1" dirty="0"/>
              <a:t>Einführung in die Medizinische Statistik</a:t>
            </a:r>
            <a:r>
              <a:rPr lang="de-AT" sz="2000" dirty="0"/>
              <a:t>. Springer Verlag, Berlin 2003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Trampisch</a:t>
            </a:r>
            <a:r>
              <a:rPr lang="de-AT" sz="2000" dirty="0"/>
              <a:t> H.J., </a:t>
            </a:r>
            <a:r>
              <a:rPr lang="de-AT" sz="2000" dirty="0" err="1"/>
              <a:t>Windeler</a:t>
            </a:r>
            <a:r>
              <a:rPr lang="de-AT" sz="2000" dirty="0"/>
              <a:t> J.: </a:t>
            </a:r>
            <a:r>
              <a:rPr lang="de-AT" sz="2000" b="1" dirty="0"/>
              <a:t>Medizinische Statistik</a:t>
            </a:r>
            <a:r>
              <a:rPr lang="de-AT" sz="2000" dirty="0"/>
              <a:t>. Springer Verlag, Berlin, 1997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Guggenmoos</a:t>
            </a:r>
            <a:r>
              <a:rPr lang="de-AT" sz="2000" dirty="0"/>
              <a:t>-Holzmann I., </a:t>
            </a:r>
            <a:r>
              <a:rPr lang="de-AT" sz="2000" dirty="0" err="1"/>
              <a:t>Wernecke</a:t>
            </a:r>
            <a:r>
              <a:rPr lang="de-AT" sz="2000" dirty="0"/>
              <a:t> K.D.: </a:t>
            </a:r>
            <a:r>
              <a:rPr lang="de-AT" sz="2000" b="1" dirty="0"/>
              <a:t>Medizinische Statistik</a:t>
            </a:r>
            <a:r>
              <a:rPr lang="de-AT" sz="2000" dirty="0"/>
              <a:t>. Blackwell Verlag, Berlin, 1996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/>
              <a:t>Lorenz R.J.: </a:t>
            </a:r>
            <a:r>
              <a:rPr lang="de-AT" sz="2000" b="1" dirty="0"/>
              <a:t>Grundbegriffe der Biometrie</a:t>
            </a:r>
            <a:r>
              <a:rPr lang="de-AT" sz="2000" dirty="0"/>
              <a:t>. Gustav Fischer Verlag, Stuttgart, 1990</a:t>
            </a:r>
          </a:p>
          <a:p>
            <a:pPr eaLnBrk="1" hangingPunct="1"/>
            <a:r>
              <a:rPr lang="de-AT" sz="2000" dirty="0"/>
              <a:t>etc.</a:t>
            </a:r>
          </a:p>
        </p:txBody>
      </p:sp>
      <p:sp>
        <p:nvSpPr>
          <p:cNvPr id="2150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51FBB6-278E-44E7-8568-5B7B72D4EC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E638F10-C31D-4158-82C4-CEE8F975A39D}" type="slidenum">
              <a:rPr lang="de-DE" altLang="en-US"/>
              <a:pPr/>
              <a:t>90</a:t>
            </a:fld>
            <a:endParaRPr lang="de-DE" altLang="en-US"/>
          </a:p>
        </p:txBody>
      </p:sp>
      <p:sp>
        <p:nvSpPr>
          <p:cNvPr id="283652" name="Rectangle 4"/>
          <p:cNvSpPr>
            <a:spLocks noChangeArrowheads="1"/>
          </p:cNvSpPr>
          <p:nvPr/>
        </p:nvSpPr>
        <p:spPr bwMode="auto">
          <a:xfrm>
            <a:off x="539552" y="404664"/>
            <a:ext cx="80295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Kohorten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Studie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Framingham Heart Study</a:t>
            </a:r>
            <a:endParaRPr lang="de-DE" sz="40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3" cstate="print"/>
          <a:srcRect l="72476" t="70033" r="11604" b="9636"/>
          <a:stretch>
            <a:fillRect/>
          </a:stretch>
        </p:blipFill>
        <p:spPr bwMode="auto">
          <a:xfrm>
            <a:off x="6948488" y="4221163"/>
            <a:ext cx="17287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3" cstate="print"/>
          <a:srcRect l="16780" t="49037" r="15952" b="36195"/>
          <a:stretch>
            <a:fillRect/>
          </a:stretch>
        </p:blipFill>
        <p:spPr bwMode="auto">
          <a:xfrm>
            <a:off x="0" y="2565400"/>
            <a:ext cx="88931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395288" y="1773238"/>
            <a:ext cx="66246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/>
              <a:t>1948	Rekrutierung von 5209 gesunden Probanden (30-62J)</a:t>
            </a:r>
          </a:p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sp>
        <p:nvSpPr>
          <p:cNvPr id="283656" name="Line 8"/>
          <p:cNvSpPr>
            <a:spLocks noChangeShapeType="1"/>
          </p:cNvSpPr>
          <p:nvPr/>
        </p:nvSpPr>
        <p:spPr bwMode="auto">
          <a:xfrm>
            <a:off x="20224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1331913" y="4005263"/>
            <a:ext cx="3744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1970</a:t>
            </a:r>
          </a:p>
          <a:p>
            <a:pPr algn="ctr" eaLnBrk="0" hangingPunct="0"/>
            <a:r>
              <a:rPr lang="de-DE" sz="1600"/>
              <a:t>Bluthochdruck </a:t>
            </a:r>
            <a:br>
              <a:rPr lang="de-DE" sz="1600"/>
            </a:br>
            <a:r>
              <a:rPr lang="de-DE" sz="1600">
                <a:cs typeface="Arial" charset="0"/>
              </a:rPr>
              <a:t>↑  Schlaganfall</a:t>
            </a:r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1835150" y="5699125"/>
            <a:ext cx="1943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/>
              <a:t>1967</a:t>
            </a:r>
          </a:p>
          <a:p>
            <a:pPr algn="ctr" eaLnBrk="0" hangingPunct="0"/>
            <a:r>
              <a:rPr lang="de-DE" sz="1600"/>
              <a:t>Bewegung </a:t>
            </a:r>
            <a:r>
              <a:rPr lang="de-DE" sz="1600">
                <a:cs typeface="Arial" charset="0"/>
              </a:rPr>
              <a:t>↓ KHK</a:t>
            </a:r>
          </a:p>
          <a:p>
            <a:pPr algn="ctr" eaLnBrk="0" hangingPunct="0"/>
            <a:r>
              <a:rPr lang="de-DE" sz="1600">
                <a:cs typeface="Arial" charset="0"/>
              </a:rPr>
              <a:t>Übergewicht ↑ KHK</a:t>
            </a:r>
          </a:p>
        </p:txBody>
      </p:sp>
      <p:sp>
        <p:nvSpPr>
          <p:cNvPr id="283659" name="Rectangle 11"/>
          <p:cNvSpPr>
            <a:spLocks noChangeArrowheads="1"/>
          </p:cNvSpPr>
          <p:nvPr/>
        </p:nvSpPr>
        <p:spPr bwMode="auto">
          <a:xfrm>
            <a:off x="539750" y="4732338"/>
            <a:ext cx="3311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1961</a:t>
            </a:r>
          </a:p>
          <a:p>
            <a:pPr algn="ctr" eaLnBrk="0" hangingPunct="0"/>
            <a:r>
              <a:rPr lang="de-DE" sz="1600"/>
              <a:t>Cholesterin, Blutdruck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49225" y="4005263"/>
            <a:ext cx="2119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DE" sz="1600"/>
              <a:t>1960</a:t>
            </a:r>
          </a:p>
          <a:p>
            <a:pPr algn="r" eaLnBrk="0" hangingPunct="0"/>
            <a:r>
              <a:rPr lang="de-DE" sz="1600"/>
              <a:t>Rauchen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1" name="Rectangle 13"/>
          <p:cNvSpPr>
            <a:spLocks noChangeArrowheads="1"/>
          </p:cNvSpPr>
          <p:nvPr/>
        </p:nvSpPr>
        <p:spPr bwMode="auto">
          <a:xfrm>
            <a:off x="2484438" y="5157788"/>
            <a:ext cx="2879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1976</a:t>
            </a:r>
          </a:p>
          <a:p>
            <a:pPr algn="ctr" eaLnBrk="0" hangingPunct="0"/>
            <a:r>
              <a:rPr lang="de-DE" sz="1600"/>
              <a:t>Menopause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2" name="Rectangle 14"/>
          <p:cNvSpPr>
            <a:spLocks noChangeArrowheads="1"/>
          </p:cNvSpPr>
          <p:nvPr/>
        </p:nvSpPr>
        <p:spPr bwMode="auto">
          <a:xfrm>
            <a:off x="3924300" y="4005263"/>
            <a:ext cx="3384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1978</a:t>
            </a:r>
          </a:p>
          <a:p>
            <a:pPr eaLnBrk="0" hangingPunct="0"/>
            <a:r>
              <a:rPr lang="de-DE" sz="1600"/>
              <a:t>Psychosoziale </a:t>
            </a:r>
            <a:br>
              <a:rPr lang="de-DE" sz="1600"/>
            </a:br>
            <a:r>
              <a:rPr lang="de-DE" sz="1600"/>
              <a:t>Faktoren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3" name="Rectangle 15"/>
          <p:cNvSpPr>
            <a:spLocks noChangeArrowheads="1"/>
          </p:cNvSpPr>
          <p:nvPr/>
        </p:nvSpPr>
        <p:spPr bwMode="auto">
          <a:xfrm>
            <a:off x="5076825" y="5008563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1988</a:t>
            </a:r>
          </a:p>
          <a:p>
            <a:pPr eaLnBrk="0" hangingPunct="0"/>
            <a:r>
              <a:rPr lang="de-DE" sz="1600"/>
              <a:t>HDL </a:t>
            </a:r>
            <a:r>
              <a:rPr lang="de-DE" sz="1600">
                <a:cs typeface="Arial" charset="0"/>
              </a:rPr>
              <a:t>↓ KHK</a:t>
            </a:r>
          </a:p>
        </p:txBody>
      </p:sp>
      <p:sp>
        <p:nvSpPr>
          <p:cNvPr id="283664" name="Line 16"/>
          <p:cNvSpPr>
            <a:spLocks noChangeShapeType="1"/>
          </p:cNvSpPr>
          <p:nvPr/>
        </p:nvSpPr>
        <p:spPr bwMode="auto">
          <a:xfrm>
            <a:off x="32035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5" name="Line 17"/>
          <p:cNvSpPr>
            <a:spLocks noChangeShapeType="1"/>
          </p:cNvSpPr>
          <p:nvPr/>
        </p:nvSpPr>
        <p:spPr bwMode="auto">
          <a:xfrm>
            <a:off x="4140200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6" name="Line 18"/>
          <p:cNvSpPr>
            <a:spLocks noChangeShapeType="1"/>
          </p:cNvSpPr>
          <p:nvPr/>
        </p:nvSpPr>
        <p:spPr bwMode="auto">
          <a:xfrm>
            <a:off x="5364163" y="3500438"/>
            <a:ext cx="0" cy="15128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7" name="Line 19"/>
          <p:cNvSpPr>
            <a:spLocks noChangeShapeType="1"/>
          </p:cNvSpPr>
          <p:nvPr/>
        </p:nvSpPr>
        <p:spPr bwMode="auto">
          <a:xfrm>
            <a:off x="2166938" y="3487738"/>
            <a:ext cx="0" cy="123666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8" name="Line 20"/>
          <p:cNvSpPr>
            <a:spLocks noChangeShapeType="1"/>
          </p:cNvSpPr>
          <p:nvPr/>
        </p:nvSpPr>
        <p:spPr bwMode="auto">
          <a:xfrm>
            <a:off x="2846388" y="3475038"/>
            <a:ext cx="0" cy="225901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9" name="Line 21"/>
          <p:cNvSpPr>
            <a:spLocks noChangeShapeType="1"/>
          </p:cNvSpPr>
          <p:nvPr/>
        </p:nvSpPr>
        <p:spPr bwMode="auto">
          <a:xfrm>
            <a:off x="3884613" y="3500438"/>
            <a:ext cx="0" cy="165735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/>
              <a:t>Fall-Kontroll-Studie</a:t>
            </a:r>
            <a:endParaRPr lang="de-AT" sz="4000" b="0" dirty="0"/>
          </a:p>
        </p:txBody>
      </p:sp>
      <p:sp>
        <p:nvSpPr>
          <p:cNvPr id="6553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  <a:endParaRPr lang="en-US" dirty="0"/>
          </a:p>
        </p:txBody>
      </p:sp>
      <p:sp>
        <p:nvSpPr>
          <p:cNvPr id="6554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B74042-7016-4CD6-A594-DE760B3D51D2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65542" name="Picture 4" descr="contr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28763"/>
            <a:ext cx="684053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Fall-</a:t>
            </a:r>
            <a:r>
              <a:rPr lang="de-DE" dirty="0" err="1"/>
              <a:t>Kontroll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18313" y="6381328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92</a:t>
            </a:fld>
            <a:endParaRPr lang="de-DE" altLang="en-US"/>
          </a:p>
        </p:txBody>
      </p:sp>
      <p:pic>
        <p:nvPicPr>
          <p:cNvPr id="7" name="Picture 2" descr="D:\WORK\PEARSON\000 FOLIEN\4100\JPG\4100-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19536"/>
            <a:ext cx="8208913" cy="344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28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6DB84DA-8C7D-4449-97E4-A0D59F1D2DA2}" type="slidenum">
              <a:rPr lang="de-DE" altLang="en-US"/>
              <a:pPr/>
              <a:t>93</a:t>
            </a:fld>
            <a:endParaRPr lang="de-DE" altLang="en-US"/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39552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Fall-</a:t>
            </a:r>
            <a:r>
              <a:rPr lang="de-DE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Kontroll</a:t>
            </a:r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Studie:</a:t>
            </a:r>
          </a:p>
          <a:p>
            <a:r>
              <a:rPr lang="de-DE" sz="28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Passivrauchen (ETS) und Lungenkrebs</a:t>
            </a:r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179388" y="6092825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Kreuzer, Krauss, Kreienbrock, Jöckel, Wichmann in AJE, 1999</a:t>
            </a:r>
          </a:p>
        </p:txBody>
      </p:sp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 b="2371"/>
          <a:stretch>
            <a:fillRect/>
          </a:stretch>
        </p:blipFill>
        <p:spPr bwMode="auto">
          <a:xfrm>
            <a:off x="971550" y="1700213"/>
            <a:ext cx="6904038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1143000"/>
          </a:xfrm>
        </p:spPr>
        <p:txBody>
          <a:bodyPr/>
          <a:lstStyle/>
          <a:p>
            <a:r>
              <a:rPr lang="de-DE" sz="2800" dirty="0"/>
              <a:t>Interventionsstudie: </a:t>
            </a:r>
            <a:r>
              <a:rPr lang="de-DE" sz="2800" dirty="0" err="1"/>
              <a:t>Women`s</a:t>
            </a:r>
            <a:r>
              <a:rPr lang="de-DE" sz="2800" dirty="0"/>
              <a:t> </a:t>
            </a:r>
            <a:r>
              <a:rPr lang="de-DE" sz="2800" dirty="0" err="1"/>
              <a:t>Health</a:t>
            </a:r>
            <a:r>
              <a:rPr lang="de-DE" sz="2800" dirty="0"/>
              <a:t> Initiative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3909F36-76EB-404B-8FE0-481B04A2C88B}" type="slidenum">
              <a:rPr lang="de-DE" altLang="en-US"/>
              <a:pPr/>
              <a:t>94</a:t>
            </a:fld>
            <a:endParaRPr lang="de-DE" altLang="en-US"/>
          </a:p>
        </p:txBody>
      </p:sp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72816"/>
            <a:ext cx="4614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E4F8-4A7B-424C-840A-542EC3CBA214}" type="datetime1">
              <a:rPr lang="de-AT"/>
              <a:pPr/>
              <a:t>01.10.2019</a:t>
            </a:fld>
            <a:endParaRPr lang="de-DE" altLang="en-US"/>
          </a:p>
        </p:txBody>
      </p:sp>
      <p:sp>
        <p:nvSpPr>
          <p:cNvPr id="9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AE1321D-9A30-449F-AEC0-3514C8474F42}" type="slidenum">
              <a:rPr lang="de-DE" altLang="en-US"/>
              <a:pPr/>
              <a:t>95</a:t>
            </a:fld>
            <a:endParaRPr lang="de-DE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685800"/>
            <a:ext cx="4267200" cy="609600"/>
            <a:chOff x="96" y="432"/>
            <a:chExt cx="2688" cy="384"/>
          </a:xfrm>
        </p:grpSpPr>
        <p:sp>
          <p:nvSpPr>
            <p:cNvPr id="267267" name="Line 3"/>
            <p:cNvSpPr>
              <a:spLocks noChangeShapeType="1"/>
            </p:cNvSpPr>
            <p:nvPr/>
          </p:nvSpPr>
          <p:spPr bwMode="auto">
            <a:xfrm flipV="1">
              <a:off x="96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8" name="Rectangle 4"/>
            <p:cNvSpPr>
              <a:spLocks noChangeArrowheads="1"/>
            </p:cNvSpPr>
            <p:nvPr/>
          </p:nvSpPr>
          <p:spPr bwMode="auto">
            <a:xfrm>
              <a:off x="384" y="432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prospektiv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648200" y="685800"/>
            <a:ext cx="4267200" cy="609600"/>
            <a:chOff x="2928" y="432"/>
            <a:chExt cx="2688" cy="384"/>
          </a:xfrm>
        </p:grpSpPr>
        <p:sp>
          <p:nvSpPr>
            <p:cNvPr id="267270" name="Line 6"/>
            <p:cNvSpPr>
              <a:spLocks noChangeShapeType="1"/>
            </p:cNvSpPr>
            <p:nvPr/>
          </p:nvSpPr>
          <p:spPr bwMode="auto">
            <a:xfrm>
              <a:off x="2928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1" name="Rectangle 7"/>
            <p:cNvSpPr>
              <a:spLocks noChangeArrowheads="1"/>
            </p:cNvSpPr>
            <p:nvPr/>
          </p:nvSpPr>
          <p:spPr bwMode="auto">
            <a:xfrm>
              <a:off x="4176" y="432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retrospektiv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533400" y="106363"/>
            <a:ext cx="3124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Kohortenstudie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67273" name="Rectangle 9"/>
          <p:cNvSpPr>
            <a:spLocks noChangeArrowheads="1"/>
          </p:cNvSpPr>
          <p:nvPr/>
        </p:nvSpPr>
        <p:spPr bwMode="auto">
          <a:xfrm>
            <a:off x="4876800" y="106363"/>
            <a:ext cx="449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Fall-Kontroll-Studie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371600" y="1585913"/>
            <a:ext cx="1981200" cy="2300287"/>
            <a:chOff x="864" y="999"/>
            <a:chExt cx="1248" cy="1449"/>
          </a:xfrm>
        </p:grpSpPr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 flipH="1" flipV="1">
              <a:off x="908" y="1278"/>
              <a:ext cx="4" cy="8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6" name="Rectangle 12"/>
            <p:cNvSpPr>
              <a:spLocks noChangeArrowheads="1"/>
            </p:cNvSpPr>
            <p:nvPr/>
          </p:nvSpPr>
          <p:spPr bwMode="auto">
            <a:xfrm>
              <a:off x="864" y="999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endParaRPr lang="de-DE" sz="200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267277" name="Rectangle 13"/>
            <p:cNvSpPr>
              <a:spLocks noChangeArrowheads="1"/>
            </p:cNvSpPr>
            <p:nvPr/>
          </p:nvSpPr>
          <p:spPr bwMode="auto">
            <a:xfrm>
              <a:off x="864" y="2198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49388" y="1508125"/>
            <a:ext cx="3046412" cy="2530475"/>
            <a:chOff x="913" y="950"/>
            <a:chExt cx="1919" cy="1594"/>
          </a:xfrm>
        </p:grpSpPr>
        <p:sp>
          <p:nvSpPr>
            <p:cNvPr id="267279" name="Line 15"/>
            <p:cNvSpPr>
              <a:spLocks noChangeShapeType="1"/>
            </p:cNvSpPr>
            <p:nvPr/>
          </p:nvSpPr>
          <p:spPr bwMode="auto">
            <a:xfrm flipV="1">
              <a:off x="1763" y="1021"/>
              <a:ext cx="344" cy="2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>
              <a:off x="1764" y="1284"/>
              <a:ext cx="340" cy="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1" name="Line 17"/>
            <p:cNvSpPr>
              <a:spLocks noChangeShapeType="1"/>
            </p:cNvSpPr>
            <p:nvPr/>
          </p:nvSpPr>
          <p:spPr bwMode="auto">
            <a:xfrm flipV="1">
              <a:off x="1773" y="1872"/>
              <a:ext cx="339" cy="2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2" name="Line 18"/>
            <p:cNvSpPr>
              <a:spLocks noChangeShapeType="1"/>
            </p:cNvSpPr>
            <p:nvPr/>
          </p:nvSpPr>
          <p:spPr bwMode="auto">
            <a:xfrm>
              <a:off x="1776" y="2160"/>
              <a:ext cx="329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 flipH="1">
              <a:off x="918" y="1278"/>
              <a:ext cx="8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4" name="Line 20"/>
            <p:cNvSpPr>
              <a:spLocks noChangeShapeType="1"/>
            </p:cNvSpPr>
            <p:nvPr/>
          </p:nvSpPr>
          <p:spPr bwMode="auto">
            <a:xfrm flipH="1">
              <a:off x="913" y="2160"/>
              <a:ext cx="86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5" name="Rectangle 21"/>
            <p:cNvSpPr>
              <a:spLocks noChangeArrowheads="1"/>
            </p:cNvSpPr>
            <p:nvPr/>
          </p:nvSpPr>
          <p:spPr bwMode="auto">
            <a:xfrm>
              <a:off x="2112" y="950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6" name="Rectangle 22"/>
            <p:cNvSpPr>
              <a:spLocks noChangeArrowheads="1"/>
            </p:cNvSpPr>
            <p:nvPr/>
          </p:nvSpPr>
          <p:spPr bwMode="auto">
            <a:xfrm>
              <a:off x="2112" y="1412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7" name="Rectangle 23"/>
            <p:cNvSpPr>
              <a:spLocks noChangeArrowheads="1"/>
            </p:cNvSpPr>
            <p:nvPr/>
          </p:nvSpPr>
          <p:spPr bwMode="auto">
            <a:xfrm>
              <a:off x="2064" y="2294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8" name="Rectangle 24"/>
            <p:cNvSpPr>
              <a:spLocks noChangeArrowheads="1"/>
            </p:cNvSpPr>
            <p:nvPr/>
          </p:nvSpPr>
          <p:spPr bwMode="auto">
            <a:xfrm>
              <a:off x="2112" y="176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800600" y="1600200"/>
            <a:ext cx="2849563" cy="2586038"/>
            <a:chOff x="3024" y="1008"/>
            <a:chExt cx="1795" cy="1629"/>
          </a:xfrm>
        </p:grpSpPr>
        <p:sp>
          <p:nvSpPr>
            <p:cNvPr id="267290" name="Line 26"/>
            <p:cNvSpPr>
              <a:spLocks noChangeShapeType="1"/>
            </p:cNvSpPr>
            <p:nvPr/>
          </p:nvSpPr>
          <p:spPr bwMode="auto">
            <a:xfrm>
              <a:off x="4032" y="1144"/>
              <a:ext cx="78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1" name="Line 27"/>
            <p:cNvSpPr>
              <a:spLocks noChangeShapeType="1"/>
            </p:cNvSpPr>
            <p:nvPr/>
          </p:nvSpPr>
          <p:spPr bwMode="auto">
            <a:xfrm flipV="1">
              <a:off x="4033" y="1326"/>
              <a:ext cx="786" cy="2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>
              <a:off x="4080" y="2064"/>
              <a:ext cx="732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3" name="Line 29"/>
            <p:cNvSpPr>
              <a:spLocks noChangeShapeType="1"/>
            </p:cNvSpPr>
            <p:nvPr/>
          </p:nvSpPr>
          <p:spPr bwMode="auto">
            <a:xfrm flipV="1">
              <a:off x="4113" y="2246"/>
              <a:ext cx="702" cy="24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4" name="Rectangle 30"/>
            <p:cNvSpPr>
              <a:spLocks noChangeArrowheads="1"/>
            </p:cNvSpPr>
            <p:nvPr/>
          </p:nvSpPr>
          <p:spPr bwMode="auto">
            <a:xfrm>
              <a:off x="3024" y="100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5" name="Rectangle 31"/>
            <p:cNvSpPr>
              <a:spLocks noChangeArrowheads="1"/>
            </p:cNvSpPr>
            <p:nvPr/>
          </p:nvSpPr>
          <p:spPr bwMode="auto">
            <a:xfrm>
              <a:off x="3024" y="1402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FF3300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296" name="Rectangle 32"/>
            <p:cNvSpPr>
              <a:spLocks noChangeArrowheads="1"/>
            </p:cNvSpPr>
            <p:nvPr/>
          </p:nvSpPr>
          <p:spPr bwMode="auto">
            <a:xfrm>
              <a:off x="3072" y="195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7" name="Rectangle 33"/>
            <p:cNvSpPr>
              <a:spLocks noChangeArrowheads="1"/>
            </p:cNvSpPr>
            <p:nvPr/>
          </p:nvSpPr>
          <p:spPr bwMode="auto">
            <a:xfrm>
              <a:off x="3072" y="2387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696200" y="1676400"/>
            <a:ext cx="1371600" cy="2225675"/>
            <a:chOff x="4848" y="1056"/>
            <a:chExt cx="864" cy="1402"/>
          </a:xfrm>
        </p:grpSpPr>
        <p:sp>
          <p:nvSpPr>
            <p:cNvPr id="267299" name="Rectangle 35"/>
            <p:cNvSpPr>
              <a:spLocks noChangeArrowheads="1"/>
            </p:cNvSpPr>
            <p:nvPr/>
          </p:nvSpPr>
          <p:spPr bwMode="auto">
            <a:xfrm>
              <a:off x="4848" y="1056"/>
              <a:ext cx="72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Fälle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(Krank)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00" name="Rectangle 36"/>
            <p:cNvSpPr>
              <a:spLocks noChangeArrowheads="1"/>
            </p:cNvSpPr>
            <p:nvPr/>
          </p:nvSpPr>
          <p:spPr bwMode="auto">
            <a:xfrm>
              <a:off x="4848" y="1996"/>
              <a:ext cx="86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Kontrollen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(Gesund)</a:t>
              </a:r>
              <a:endParaRPr lang="de-DE" sz="2000" b="1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267301" name="Line 37"/>
          <p:cNvSpPr>
            <a:spLocks noChangeShapeType="1"/>
          </p:cNvSpPr>
          <p:nvPr/>
        </p:nvSpPr>
        <p:spPr bwMode="auto">
          <a:xfrm>
            <a:off x="4495800" y="0"/>
            <a:ext cx="0" cy="6858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76200" y="4343400"/>
            <a:ext cx="4495800" cy="1371600"/>
            <a:chOff x="144" y="2640"/>
            <a:chExt cx="2832" cy="864"/>
          </a:xfrm>
        </p:grpSpPr>
        <p:sp>
          <p:nvSpPr>
            <p:cNvPr id="267303" name="Rectangle 39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4" name="Rectangle 40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5" name="Rectangle 41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06" name="Rectangle 42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07" name="Rectangle 43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08" name="Text Box 44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09" name="Text Box 45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10" name="Text Box 46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11" name="Text Box 47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12" name="Rectangle 48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13" name="Line 49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4" name="Line 50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5" name="Line 51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6" name="Line 52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7" name="Line 53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8" name="Line 54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4572000" y="4343400"/>
            <a:ext cx="4495800" cy="1371600"/>
            <a:chOff x="144" y="2640"/>
            <a:chExt cx="2832" cy="864"/>
          </a:xfrm>
        </p:grpSpPr>
        <p:sp>
          <p:nvSpPr>
            <p:cNvPr id="267320" name="Rectangle 56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1" name="Rectangle 57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2" name="Rectangle 58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23" name="Rectangle 59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24" name="Rectangle 60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25" name="Text Box 61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26" name="Text Box 62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27" name="Text Box 63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28" name="Text Box 64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29" name="Rectangle 65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30" name="Line 66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1" name="Line 67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2" name="Line 68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3" name="Line 69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4" name="Line 70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5" name="Line 71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572000" y="5867400"/>
            <a:ext cx="2229856" cy="822325"/>
            <a:chOff x="2880" y="3648"/>
            <a:chExt cx="1320" cy="518"/>
          </a:xfrm>
        </p:grpSpPr>
        <p:sp>
          <p:nvSpPr>
            <p:cNvPr id="267338" name="Line 74"/>
            <p:cNvSpPr>
              <a:spLocks noChangeShapeType="1"/>
            </p:cNvSpPr>
            <p:nvPr/>
          </p:nvSpPr>
          <p:spPr bwMode="auto">
            <a:xfrm>
              <a:off x="3731" y="3916"/>
              <a:ext cx="43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75"/>
            <p:cNvGrpSpPr>
              <a:grpSpLocks/>
            </p:cNvGrpSpPr>
            <p:nvPr/>
          </p:nvGrpSpPr>
          <p:grpSpPr bwMode="auto">
            <a:xfrm>
              <a:off x="2880" y="3648"/>
              <a:ext cx="1320" cy="518"/>
              <a:chOff x="2887" y="3610"/>
              <a:chExt cx="1320" cy="518"/>
            </a:xfrm>
          </p:grpSpPr>
          <p:sp>
            <p:nvSpPr>
              <p:cNvPr id="267343" name="Text Box 79"/>
              <p:cNvSpPr txBox="1">
                <a:spLocks noChangeArrowheads="1"/>
              </p:cNvSpPr>
              <p:nvPr/>
            </p:nvSpPr>
            <p:spPr bwMode="auto">
              <a:xfrm>
                <a:off x="2887" y="3610"/>
                <a:ext cx="535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O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dds </a:t>
                </a:r>
              </a:p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R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atio</a:t>
                </a:r>
              </a:p>
            </p:txBody>
          </p:sp>
          <p:sp>
            <p:nvSpPr>
              <p:cNvPr id="267344" name="Text Box 80"/>
              <p:cNvSpPr txBox="1">
                <a:spLocks noChangeArrowheads="1"/>
              </p:cNvSpPr>
              <p:nvPr/>
            </p:nvSpPr>
            <p:spPr bwMode="auto">
              <a:xfrm>
                <a:off x="3696" y="3610"/>
                <a:ext cx="49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 dirty="0">
                    <a:solidFill>
                      <a:srgbClr val="4D4D4D"/>
                    </a:solidFill>
                    <a:latin typeface="Helvetica Condensed" pitchFamily="34" charset="0"/>
                  </a:rPr>
                  <a:t>A x D</a:t>
                </a:r>
              </a:p>
            </p:txBody>
          </p:sp>
          <p:sp>
            <p:nvSpPr>
              <p:cNvPr id="267345" name="Text Box 81"/>
              <p:cNvSpPr txBox="1">
                <a:spLocks noChangeArrowheads="1"/>
              </p:cNvSpPr>
              <p:nvPr/>
            </p:nvSpPr>
            <p:spPr bwMode="auto">
              <a:xfrm>
                <a:off x="3713" y="3878"/>
                <a:ext cx="49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B x C</a:t>
                </a:r>
              </a:p>
            </p:txBody>
          </p:sp>
          <p:sp>
            <p:nvSpPr>
              <p:cNvPr id="267346" name="Text Box 82"/>
              <p:cNvSpPr txBox="1">
                <a:spLocks noChangeArrowheads="1"/>
              </p:cNvSpPr>
              <p:nvPr/>
            </p:nvSpPr>
            <p:spPr bwMode="auto">
              <a:xfrm>
                <a:off x="3323" y="3782"/>
                <a:ext cx="2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Arial Narrow" pitchFamily="34" charset="0"/>
                  </a:rPr>
                  <a:t> =</a:t>
                </a:r>
              </a:p>
            </p:txBody>
          </p:sp>
        </p:grp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685800" y="5807075"/>
            <a:ext cx="2597150" cy="838200"/>
            <a:chOff x="544" y="3658"/>
            <a:chExt cx="1636" cy="528"/>
          </a:xfrm>
        </p:grpSpPr>
        <p:sp>
          <p:nvSpPr>
            <p:cNvPr id="267348" name="Text Box 84"/>
            <p:cNvSpPr txBox="1">
              <a:spLocks noChangeArrowheads="1"/>
            </p:cNvSpPr>
            <p:nvPr/>
          </p:nvSpPr>
          <p:spPr bwMode="auto">
            <a:xfrm>
              <a:off x="1588" y="3696"/>
              <a:ext cx="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A / A+B</a:t>
              </a:r>
            </a:p>
          </p:txBody>
        </p:sp>
        <p:sp>
          <p:nvSpPr>
            <p:cNvPr id="267349" name="Line 85"/>
            <p:cNvSpPr>
              <a:spLocks noChangeShapeType="1"/>
            </p:cNvSpPr>
            <p:nvPr/>
          </p:nvSpPr>
          <p:spPr bwMode="auto">
            <a:xfrm>
              <a:off x="1584" y="3936"/>
              <a:ext cx="5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50" name="Rectangle 86"/>
            <p:cNvSpPr>
              <a:spLocks noChangeArrowheads="1"/>
            </p:cNvSpPr>
            <p:nvPr/>
          </p:nvSpPr>
          <p:spPr bwMode="auto">
            <a:xfrm>
              <a:off x="1584" y="3936"/>
              <a:ext cx="5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C / C+D</a:t>
              </a:r>
            </a:p>
          </p:txBody>
        </p:sp>
        <p:sp>
          <p:nvSpPr>
            <p:cNvPr id="267351" name="Text Box 87"/>
            <p:cNvSpPr txBox="1">
              <a:spLocks noChangeArrowheads="1"/>
            </p:cNvSpPr>
            <p:nvPr/>
          </p:nvSpPr>
          <p:spPr bwMode="auto">
            <a:xfrm>
              <a:off x="544" y="3658"/>
              <a:ext cx="85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elatives </a:t>
              </a:r>
            </a:p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isiko </a:t>
              </a:r>
            </a:p>
          </p:txBody>
        </p:sp>
        <p:sp>
          <p:nvSpPr>
            <p:cNvPr id="267352" name="Text Box 88"/>
            <p:cNvSpPr txBox="1">
              <a:spLocks noChangeArrowheads="1"/>
            </p:cNvSpPr>
            <p:nvPr/>
          </p:nvSpPr>
          <p:spPr bwMode="auto">
            <a:xfrm>
              <a:off x="1307" y="3790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=</a:t>
              </a:r>
            </a:p>
          </p:txBody>
        </p:sp>
      </p:grpSp>
      <p:grpSp>
        <p:nvGrpSpPr>
          <p:cNvPr id="13" name="Group 89"/>
          <p:cNvGrpSpPr>
            <a:grpSpLocks/>
          </p:cNvGrpSpPr>
          <p:nvPr/>
        </p:nvGrpSpPr>
        <p:grpSpPr bwMode="auto">
          <a:xfrm>
            <a:off x="76200" y="2117725"/>
            <a:ext cx="1489075" cy="1311275"/>
            <a:chOff x="48" y="1334"/>
            <a:chExt cx="938" cy="826"/>
          </a:xfrm>
        </p:grpSpPr>
        <p:sp>
          <p:nvSpPr>
            <p:cNvPr id="267354" name="Rectangle 90"/>
            <p:cNvSpPr>
              <a:spLocks noChangeArrowheads="1"/>
            </p:cNvSpPr>
            <p:nvPr/>
          </p:nvSpPr>
          <p:spPr bwMode="auto">
            <a:xfrm>
              <a:off x="48" y="1334"/>
              <a:ext cx="81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Studien-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population 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von </a:t>
              </a:r>
              <a:b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</a:b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Gesunden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55" name="Oval 91"/>
            <p:cNvSpPr>
              <a:spLocks noChangeArrowheads="1"/>
            </p:cNvSpPr>
            <p:nvPr/>
          </p:nvSpPr>
          <p:spPr bwMode="auto">
            <a:xfrm>
              <a:off x="819" y="1632"/>
              <a:ext cx="167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6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3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D932277-CDCF-4CA5-8086-7F096488B01C}" type="slidenum">
              <a:rPr lang="de-DE" altLang="en-US"/>
              <a:pPr/>
              <a:t>96</a:t>
            </a:fld>
            <a:endParaRPr lang="de-DE" altLang="en-US"/>
          </a:p>
        </p:txBody>
      </p:sp>
      <p:sp>
        <p:nvSpPr>
          <p:cNvPr id="3102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John Snow, Epidemiologic Hero</a:t>
            </a:r>
          </a:p>
        </p:txBody>
      </p:sp>
      <p:sp>
        <p:nvSpPr>
          <p:cNvPr id="3102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47800"/>
            <a:ext cx="47244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Snow’s cholera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epidemics follow routes of commerce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agent is a free-living agent that multiplies within the host (Snow was an early contagionist)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Transmission is water-borne, spread from feces and ingested orally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patho-physiology that leads to death is specifically: diarrhea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fluid loss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smudging of blood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asphyxiation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death</a:t>
            </a:r>
          </a:p>
          <a:p>
            <a:pPr>
              <a:lnSpc>
                <a:spcPct val="80000"/>
              </a:lnSpc>
            </a:pPr>
            <a:r>
              <a:rPr lang="en-US" sz="2000"/>
              <a:t>Snow used these three epidemiologic methods to study his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Ecological analysis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Cohort analysis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Case-Control</a:t>
            </a:r>
          </a:p>
        </p:txBody>
      </p:sp>
      <p:sp>
        <p:nvSpPr>
          <p:cNvPr id="310279" name="Rectangle 9"/>
          <p:cNvSpPr>
            <a:spLocks noChangeArrowheads="1"/>
          </p:cNvSpPr>
          <p:nvPr/>
        </p:nvSpPr>
        <p:spPr bwMode="auto">
          <a:xfrm>
            <a:off x="5791200" y="5715000"/>
            <a:ext cx="267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ea typeface="ＭＳ Ｐゴシック" pitchFamily="-106" charset="-128"/>
              </a:rPr>
              <a:t>John Snow (1813–1858)</a:t>
            </a:r>
          </a:p>
        </p:txBody>
      </p:sp>
      <p:pic>
        <p:nvPicPr>
          <p:cNvPr id="310280" name="Picture 8" descr="John%20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1448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8FEA33-DB2D-44E6-B4B4-956603D9B009}" type="slidenum">
              <a:rPr lang="de-DE" altLang="en-US"/>
              <a:pPr/>
              <a:t>97</a:t>
            </a:fld>
            <a:endParaRPr lang="de-DE" altLang="en-US"/>
          </a:p>
        </p:txBody>
      </p:sp>
      <p:sp>
        <p:nvSpPr>
          <p:cNvPr id="312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400"/>
              <a:t>Snow’s Ecological Analysis</a:t>
            </a:r>
            <a:endParaRPr lang="en-US" sz="1200"/>
          </a:p>
        </p:txBody>
      </p:sp>
      <p:sp>
        <p:nvSpPr>
          <p:cNvPr id="312326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657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i="1">
                <a:solidFill>
                  <a:schemeClr val="hlink"/>
                </a:solidFill>
              </a:rPr>
              <a:t>Ecological studies</a:t>
            </a:r>
            <a:r>
              <a:rPr lang="en-US" sz="2000">
                <a:solidFill>
                  <a:schemeClr val="hlink"/>
                </a:solidFill>
              </a:rPr>
              <a:t>: </a:t>
            </a:r>
            <a:r>
              <a:rPr lang="en-US" sz="2000"/>
              <a:t>rates by region</a:t>
            </a:r>
          </a:p>
          <a:p>
            <a:pPr>
              <a:lnSpc>
                <a:spcPct val="80000"/>
              </a:lnSpc>
            </a:pPr>
            <a:r>
              <a:rPr lang="en-US" sz="2000"/>
              <a:t>This study by Snow looked at cholera mortality and water source by neighborhood</a:t>
            </a:r>
          </a:p>
          <a:p>
            <a:pPr>
              <a:lnSpc>
                <a:spcPct val="80000"/>
              </a:lnSpc>
            </a:pPr>
            <a:r>
              <a:rPr lang="en-US" sz="2000"/>
              <a:t>Note high rates in   communities served by Southwark Co. and low rates in communities served by Lambeth Co.</a:t>
            </a:r>
          </a:p>
          <a:p>
            <a:pPr>
              <a:lnSpc>
                <a:spcPct val="80000"/>
              </a:lnSpc>
            </a:pPr>
            <a:r>
              <a:rPr lang="en-US" sz="2000"/>
              <a:t>Ecological studies are the weakest form of epidemiologic evidence (often done as first step exploration)</a:t>
            </a:r>
          </a:p>
        </p:txBody>
      </p:sp>
      <p:pic>
        <p:nvPicPr>
          <p:cNvPr id="312327" name="Picture 11" descr="fig10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2994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AAED63B7-EA89-427C-AC95-F5E5DE9D1E37}" type="slidenum">
              <a:rPr lang="de-DE" altLang="en-US"/>
              <a:pPr/>
              <a:t>98</a:t>
            </a:fld>
            <a:endParaRPr lang="de-DE" altLang="en-US"/>
          </a:p>
        </p:txBody>
      </p:sp>
      <p:sp>
        <p:nvSpPr>
          <p:cNvPr id="314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Snow’s Cohort Analysis</a:t>
            </a:r>
            <a:endParaRPr lang="en-US" sz="1800"/>
          </a:p>
        </p:txBody>
      </p:sp>
      <p:sp>
        <p:nvSpPr>
          <p:cNvPr id="3143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3528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i="1">
                <a:solidFill>
                  <a:schemeClr val="hlink"/>
                </a:solidFill>
              </a:rPr>
              <a:t>Cohort studies</a:t>
            </a:r>
            <a:r>
              <a:rPr lang="en-US" sz="2000"/>
              <a:t> compare rates in exposed and nonexposed </a:t>
            </a:r>
            <a:r>
              <a:rPr lang="en-US" sz="2000" i="1"/>
              <a:t>individuals</a:t>
            </a:r>
          </a:p>
          <a:p>
            <a:pPr>
              <a:lnSpc>
                <a:spcPct val="90000"/>
              </a:lnSpc>
            </a:pPr>
            <a:r>
              <a:rPr lang="en-US" sz="2000"/>
              <a:t>Use of Southwark company water increased risk of cholera</a:t>
            </a:r>
          </a:p>
          <a:p>
            <a:pPr>
              <a:lnSpc>
                <a:spcPct val="90000"/>
              </a:lnSpc>
            </a:pPr>
            <a:r>
              <a:rPr lang="en-US" sz="2000"/>
              <a:t>Separately, Snow found that the Southwark company derived its water from fecal-contaminated downstream sources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/>
          </a:p>
        </p:txBody>
      </p:sp>
      <p:graphicFrame>
        <p:nvGraphicFramePr>
          <p:cNvPr id="51338" name="Group 138"/>
          <p:cNvGraphicFramePr>
            <a:graphicFrameLocks noGrp="1"/>
          </p:cNvGraphicFramePr>
          <p:nvPr>
            <p:ph sz="half" idx="4294967295"/>
          </p:nvPr>
        </p:nvGraphicFramePr>
        <p:xfrm>
          <a:off x="4139952" y="1556792"/>
          <a:ext cx="4343400" cy="40005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001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Cholera by Water Source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Water Company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Cases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Houses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Risk per 10,000*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Southwark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1263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40,046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315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Lambeth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98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26,107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Both water sources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1422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256,423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14397" name="Object 29"/>
          <p:cNvGraphicFramePr>
            <a:graphicFrameLocks noChangeAspect="1"/>
          </p:cNvGraphicFramePr>
          <p:nvPr/>
        </p:nvGraphicFramePr>
        <p:xfrm>
          <a:off x="4351338" y="5668963"/>
          <a:ext cx="39973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1" name="Equation" r:id="rId4" imgW="2514600" imgH="355600" progId="Equation.3">
                  <p:embed/>
                </p:oleObj>
              </mc:Choice>
              <mc:Fallback>
                <p:oleObj name="Equation" r:id="rId4" imgW="2514600" imgH="355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5668963"/>
                        <a:ext cx="3997325" cy="565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7CF3431-3EF4-4DF2-A280-6C10AFCDB258}" type="slidenum">
              <a:rPr lang="de-DE" altLang="en-US"/>
              <a:pPr/>
              <a:t>99</a:t>
            </a:fld>
            <a:endParaRPr lang="de-DE" altLang="en-US"/>
          </a:p>
        </p:txBody>
      </p:sp>
      <p:sp>
        <p:nvSpPr>
          <p:cNvPr id="3164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800"/>
              <a:t>Snow’s Case-Control Analysis</a:t>
            </a:r>
          </a:p>
        </p:txBody>
      </p:sp>
      <p:sp>
        <p:nvSpPr>
          <p:cNvPr id="3164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700" b="1" i="1">
                <a:solidFill>
                  <a:schemeClr val="hlink"/>
                </a:solidFill>
              </a:rPr>
              <a:t>Case-control studies</a:t>
            </a:r>
            <a:r>
              <a:rPr lang="en-US" sz="1700"/>
              <a:t> compare people with disease (cases) to those without disease (controls) </a:t>
            </a:r>
          </a:p>
          <a:p>
            <a:pPr>
              <a:lnSpc>
                <a:spcPct val="80000"/>
              </a:lnSpc>
            </a:pPr>
            <a:r>
              <a:rPr lang="en-US" sz="1700"/>
              <a:t>This famous map shows the clustering of cases around the Broad Street pump (see p. 25 for a better copy of the map)</a:t>
            </a:r>
          </a:p>
          <a:p>
            <a:pPr>
              <a:lnSpc>
                <a:spcPct val="80000"/>
              </a:lnSpc>
            </a:pPr>
            <a:r>
              <a:rPr lang="en-US" sz="1700"/>
              <a:t>Snow found that of the cases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61 used water from Broad St. pump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did not use Broad St. pump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were uncertain about water source</a:t>
            </a:r>
          </a:p>
          <a:p>
            <a:pPr>
              <a:lnSpc>
                <a:spcPct val="80000"/>
              </a:lnSpc>
            </a:pPr>
            <a:r>
              <a:rPr lang="en-US" sz="1700"/>
              <a:t>Noncases we much less likely to use Broad St. pump (e.g., “the men [at the Brewery] were allowed a certain quantity of malt liquor, and [the proprietor] believes they do not drink water at all”</a:t>
            </a:r>
          </a:p>
          <a:p>
            <a:pPr marL="742950" lvl="1" indent="-285750">
              <a:lnSpc>
                <a:spcPct val="80000"/>
              </a:lnSpc>
            </a:pPr>
            <a:endParaRPr lang="en-US" sz="1500"/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5105400" y="5410200"/>
            <a:ext cx="327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ea typeface="ＭＳ Ｐゴシック" pitchFamily="-106" charset="-128"/>
              </a:rPr>
              <a:t>Golden Square epidemic of </a:t>
            </a:r>
            <a:r>
              <a:rPr lang="en-US">
                <a:ea typeface="ＭＳ Ｐゴシック" pitchFamily="-106" charset="-128"/>
              </a:rPr>
              <a:t>1854 </a:t>
            </a:r>
          </a:p>
        </p:txBody>
      </p:sp>
      <p:pic>
        <p:nvPicPr>
          <p:cNvPr id="316424" name="Picture 10" descr="John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_MSIG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Pearson Always Learning">
      <a:dk1>
        <a:srgbClr val="000000"/>
      </a:dk1>
      <a:lt1>
        <a:srgbClr val="FFFFFF"/>
      </a:lt1>
      <a:dk2>
        <a:srgbClr val="364395"/>
      </a:dk2>
      <a:lt2>
        <a:srgbClr val="FFFFFF"/>
      </a:lt2>
      <a:accent1>
        <a:srgbClr val="364395"/>
      </a:accent1>
      <a:accent2>
        <a:srgbClr val="364395"/>
      </a:accent2>
      <a:accent3>
        <a:srgbClr val="FFFFFF"/>
      </a:accent3>
      <a:accent4>
        <a:srgbClr val="000000"/>
      </a:accent4>
      <a:accent5>
        <a:srgbClr val="AEB0C8"/>
      </a:accent5>
      <a:accent6>
        <a:srgbClr val="364395"/>
      </a:accent6>
      <a:hlink>
        <a:srgbClr val="364395"/>
      </a:hlink>
      <a:folHlink>
        <a:srgbClr val="777777"/>
      </a:folHlink>
    </a:clrScheme>
    <a:fontScheme name="Custom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BF5EA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FBF5EA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Template_MSIG</Template>
  <TotalTime>0</TotalTime>
  <Words>4486</Words>
  <Application>Microsoft Office PowerPoint</Application>
  <PresentationFormat>Bildschirmpräsentation (4:3)</PresentationFormat>
  <Paragraphs>1447</Paragraphs>
  <Slides>140</Slides>
  <Notes>98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140</vt:i4>
      </vt:variant>
    </vt:vector>
  </HeadingPairs>
  <TitlesOfParts>
    <vt:vector size="145" baseType="lpstr">
      <vt:lpstr>Template_MSIG</vt:lpstr>
      <vt:lpstr>Custom Design</vt:lpstr>
      <vt:lpstr>Formel</vt:lpstr>
      <vt:lpstr>Equation</vt:lpstr>
      <vt:lpstr>Image</vt:lpstr>
      <vt:lpstr>Vorlesung und Praktikum Medizinische Wissenschaften Modul 2.02, MM 5.1, 5. Semester  </vt:lpstr>
      <vt:lpstr>Organisatorisches</vt:lpstr>
      <vt:lpstr>Ziele der LV</vt:lpstr>
      <vt:lpstr>Inhalte der Vorlesung</vt:lpstr>
      <vt:lpstr>Inhalte des Praktikums</vt:lpstr>
      <vt:lpstr>Literatur: Praktikum</vt:lpstr>
      <vt:lpstr>Literatur: Praktikum</vt:lpstr>
      <vt:lpstr>Hinweis zum Praktikum</vt:lpstr>
      <vt:lpstr>Literatur zur Biometrie</vt:lpstr>
      <vt:lpstr>Literatur zu klinische Studien und EBM</vt:lpstr>
      <vt:lpstr>Tipps &amp; Tricks: Internet Ressourcen</vt:lpstr>
      <vt:lpstr>Beispielstudie</vt:lpstr>
      <vt:lpstr> Beispielstudie </vt:lpstr>
      <vt:lpstr>„Wie lese ich eine Studie in 10 Minuten“</vt:lpstr>
      <vt:lpstr>PowerPoint-Präsentation</vt:lpstr>
      <vt:lpstr>PowerPoint-Präsentation</vt:lpstr>
      <vt:lpstr> Beschreibende Statistik  </vt:lpstr>
      <vt:lpstr>Deskriptive Statistik, Merkmalstypen</vt:lpstr>
      <vt:lpstr>Beispieldaten, BMJ 2005</vt:lpstr>
      <vt:lpstr>Deskription qualitativer Daten</vt:lpstr>
      <vt:lpstr>Deskription quantitativer Daten</vt:lpstr>
      <vt:lpstr>Deskription quantitativer Daten</vt:lpstr>
      <vt:lpstr>Deskription quantitativer Daten</vt:lpstr>
      <vt:lpstr>Statistische Kennwerte</vt:lpstr>
      <vt:lpstr>Statistische Kennwerte</vt:lpstr>
      <vt:lpstr>Streuung</vt:lpstr>
      <vt:lpstr>Boxplot</vt:lpstr>
      <vt:lpstr>Vergleiche mit Boxplot</vt:lpstr>
      <vt:lpstr>Deskriptive Vergleiche Didgeridoo Studie</vt:lpstr>
      <vt:lpstr>PowerPoint-Präsentation</vt:lpstr>
      <vt:lpstr>PowerPoint-Präsentation</vt:lpstr>
      <vt:lpstr>Streudiagramm und Korrelation</vt:lpstr>
      <vt:lpstr>Korrelationskoeffizient</vt:lpstr>
      <vt:lpstr>Korrelationskoeffizient</vt:lpstr>
      <vt:lpstr>Regression</vt:lpstr>
      <vt:lpstr>Die Vierfeldertafel</vt:lpstr>
      <vt:lpstr>Situationen</vt:lpstr>
      <vt:lpstr>Therapiestudie, epidemiologische Studie</vt:lpstr>
      <vt:lpstr>Diagnostische Studie</vt:lpstr>
      <vt:lpstr>ROC-Kurven – Beispiel PSA Screening</vt:lpstr>
      <vt:lpstr>PowerPoint-Präsentation</vt:lpstr>
      <vt:lpstr>Kappa-Statistik</vt:lpstr>
      <vt:lpstr>Kappa-Statistik - Beispiel</vt:lpstr>
      <vt:lpstr>Statistische Analyse: Konfidenzintervalle und  Signifikanztests </vt:lpstr>
      <vt:lpstr>Schließende Statistik</vt:lpstr>
      <vt:lpstr>Statistische Auswertung</vt:lpstr>
      <vt:lpstr>Verteilungsannahmen über die Parameter in der Grundgesamtheit</vt:lpstr>
      <vt:lpstr>Rolle der Normalverteilung</vt:lpstr>
      <vt:lpstr>Normalverteilung</vt:lpstr>
      <vt:lpstr>Dichtefunktion</vt:lpstr>
      <vt:lpstr>Gauss- oder Normalverteilung</vt:lpstr>
      <vt:lpstr>               Für alle Normalverteilungen gilt  • ≈ 68% aller Beobachtungen liegen innerhalb einer Standardabweichung um den Mittelwert (zwischen μ − σ und μ + σ ) • ≈ 95% aller Beobachtungen liegen innerhalb zweier Standardabweichung (zwischen μ − 2σ und μ + 2σ ) • ≈ 99% aller Beobachtungen liegen innerhalb dreier Standardabweichung (zwischen μ − 3σ und μ + 3σ </vt:lpstr>
      <vt:lpstr>Quantile der Standardnormalverteilung</vt:lpstr>
      <vt:lpstr>Inferenzstatistik I: Schätzen von Parametern (Konfidenzintervalle)</vt:lpstr>
      <vt:lpstr>Inferenzstatistik I: Schätzen von Parametern (Konfidenzintervalle)</vt:lpstr>
      <vt:lpstr>Der Weg zum Konfidenzintervall</vt:lpstr>
      <vt:lpstr>Standardabweichung oder Standardfehler?</vt:lpstr>
      <vt:lpstr>Konfidenzintervall für den Mittelwert  </vt:lpstr>
      <vt:lpstr>Konfidenzintervall für einen Anteil </vt:lpstr>
      <vt:lpstr>95% Konfidenzintervalle</vt:lpstr>
      <vt:lpstr> Inferenzstatistik II: Signifikanztests </vt:lpstr>
      <vt:lpstr> Inferenzstatistik II: Signifikanztests </vt:lpstr>
      <vt:lpstr> Inferenzstatistik II: Signifikanztests </vt:lpstr>
      <vt:lpstr>Definitionen</vt:lpstr>
      <vt:lpstr>Mögliche Entscheidungen</vt:lpstr>
      <vt:lpstr>Vorgehen bei der Hypothesenüberprüfung</vt:lpstr>
      <vt:lpstr>2008: 100 Jahre Student`s t-Test:  William Sealy Gosset </vt:lpstr>
      <vt:lpstr>t-Test  quantitatives Merkmal</vt:lpstr>
      <vt:lpstr>Student`s t-Test </vt:lpstr>
      <vt:lpstr>PowerPoint-Präsentation</vt:lpstr>
      <vt:lpstr>Chi-Quadrat-Test qualitatives Merkmal</vt:lpstr>
      <vt:lpstr>Wichtige Signifikanztests</vt:lpstr>
      <vt:lpstr>Verbundene versus unverbundene Stichproben</vt:lpstr>
      <vt:lpstr>Multiples Testen</vt:lpstr>
      <vt:lpstr> Überlebenszeitanalyse  </vt:lpstr>
      <vt:lpstr>Überlebenszeitanalyse (Survival Analysis)</vt:lpstr>
      <vt:lpstr>Überlebenszeitanalyse (Survival Analysis)</vt:lpstr>
      <vt:lpstr>Zensierte Daten</vt:lpstr>
      <vt:lpstr>PowerPoint-Präsentation</vt:lpstr>
      <vt:lpstr>Kaplan-Meier Methode</vt:lpstr>
      <vt:lpstr>Log-Rank Test</vt:lpstr>
      <vt:lpstr>Die wichtigsten  Studientypen  </vt:lpstr>
      <vt:lpstr> Ursachenforschung </vt:lpstr>
      <vt:lpstr>PowerPoint-Präsentation</vt:lpstr>
      <vt:lpstr>Kasuistik/Fallserie</vt:lpstr>
      <vt:lpstr>Ökologische Studie</vt:lpstr>
      <vt:lpstr>Kohortenstudie</vt:lpstr>
      <vt:lpstr>Kohortenstudie </vt:lpstr>
      <vt:lpstr>Kohortenstudie </vt:lpstr>
      <vt:lpstr>PowerPoint-Präsentation</vt:lpstr>
      <vt:lpstr>Fall-Kontroll-Studie</vt:lpstr>
      <vt:lpstr>Fall-Kontroll Studie</vt:lpstr>
      <vt:lpstr>PowerPoint-Präsentation</vt:lpstr>
      <vt:lpstr>Interventionsstudie: Women`s Health Initiative</vt:lpstr>
      <vt:lpstr>PowerPoint-Präsentation</vt:lpstr>
      <vt:lpstr>John Snow, Epidemiologic Hero</vt:lpstr>
      <vt:lpstr>Snow’s Ecological Analysis</vt:lpstr>
      <vt:lpstr>Snow’s Cohort Analysis</vt:lpstr>
      <vt:lpstr>Snow’s Case-Control Analysis</vt:lpstr>
      <vt:lpstr>Vom statistischen Zusammen- hang bis zur Kausalität   </vt:lpstr>
      <vt:lpstr>PowerPoint-Präsentation</vt:lpstr>
      <vt:lpstr>Assoziation oder Kausalität ??</vt:lpstr>
      <vt:lpstr>Zeitliche Abfolge</vt:lpstr>
      <vt:lpstr>Dosis-Wirkungs-Beziehung</vt:lpstr>
      <vt:lpstr>Konsistenz</vt:lpstr>
      <vt:lpstr>Studienhierarchie und  Metaanalysen  </vt:lpstr>
      <vt:lpstr>Hierarchie von Medizinischen Studien</vt:lpstr>
      <vt:lpstr>Evidenzgrade von Studien </vt:lpstr>
      <vt:lpstr>Meta-Analyse</vt:lpstr>
      <vt:lpstr>Meta-Analyse</vt:lpstr>
      <vt:lpstr>Publications Bias</vt:lpstr>
      <vt:lpstr>Stufen einer Meta-Analyse</vt:lpstr>
      <vt:lpstr>Probleme von Meta-Analysen</vt:lpstr>
      <vt:lpstr>Evidenzbasierte Medizin  und Health Technology  Assessment (HTA) </vt:lpstr>
      <vt:lpstr>Was ist EBM?</vt:lpstr>
      <vt:lpstr>Definition: EBM und HTA</vt:lpstr>
      <vt:lpstr>EBM</vt:lpstr>
      <vt:lpstr>HTA - Health Technology  Assessement</vt:lpstr>
      <vt:lpstr>Allgemeines zur  Studienplanung  </vt:lpstr>
      <vt:lpstr>Richtlinien und Empfehlungen</vt:lpstr>
      <vt:lpstr>Studienplan</vt:lpstr>
      <vt:lpstr>Charakteristika wissenschaftlicher Studien</vt:lpstr>
      <vt:lpstr>Studienpopulation</vt:lpstr>
      <vt:lpstr>Stichprobe und Grundgesamtheit</vt:lpstr>
      <vt:lpstr>Wirksamkeit, Sicherheit und Nutzen</vt:lpstr>
      <vt:lpstr>Was muss man messen?</vt:lpstr>
      <vt:lpstr>Zielgrößen, Endpunkte</vt:lpstr>
      <vt:lpstr>Randomisierte Klinische  Studien (Randomised  Clinical Trials)</vt:lpstr>
      <vt:lpstr>RCT: Randomisierte kontrollierte Studie</vt:lpstr>
      <vt:lpstr>Parallelgruppenstudie</vt:lpstr>
      <vt:lpstr>Einige einfache Studienpläne</vt:lpstr>
      <vt:lpstr>RCTs</vt:lpstr>
      <vt:lpstr>Randomisierung</vt:lpstr>
      <vt:lpstr>Randomisierung</vt:lpstr>
      <vt:lpstr>Randomisierung / Stratifizierung</vt:lpstr>
      <vt:lpstr>Verblindung </vt:lpstr>
      <vt:lpstr>Vergleichbarkeit</vt:lpstr>
      <vt:lpstr>Patientenflussdiagramm</vt:lpstr>
      <vt:lpstr>Fallzahl</vt:lpstr>
      <vt:lpstr>Checklist für Fallzahlschätzung (Testproblem)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Statistics in Medical Research – A Comparison of The New England Journal of Medicine and Nature Medicine</dc:title>
  <dc:creator>alex</dc:creator>
  <cp:lastModifiedBy>Ulmer Hanno</cp:lastModifiedBy>
  <cp:revision>451</cp:revision>
  <dcterms:created xsi:type="dcterms:W3CDTF">2006-05-13T17:31:32Z</dcterms:created>
  <dcterms:modified xsi:type="dcterms:W3CDTF">2019-10-01T10:14:48Z</dcterms:modified>
</cp:coreProperties>
</file>