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17"/>
  </p:notesMasterIdLst>
  <p:handoutMasterIdLst>
    <p:handoutMasterId r:id="rId18"/>
  </p:handoutMasterIdLst>
  <p:sldIdLst>
    <p:sldId id="256" r:id="rId2"/>
    <p:sldId id="596" r:id="rId3"/>
    <p:sldId id="603" r:id="rId4"/>
    <p:sldId id="597" r:id="rId5"/>
    <p:sldId id="598" r:id="rId6"/>
    <p:sldId id="604" r:id="rId7"/>
    <p:sldId id="599" r:id="rId8"/>
    <p:sldId id="600" r:id="rId9"/>
    <p:sldId id="601" r:id="rId10"/>
    <p:sldId id="602" r:id="rId11"/>
    <p:sldId id="606" r:id="rId12"/>
    <p:sldId id="609" r:id="rId13"/>
    <p:sldId id="610" r:id="rId14"/>
    <p:sldId id="607" r:id="rId15"/>
    <p:sldId id="608" r:id="rId16"/>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59" autoAdjust="0"/>
    <p:restoredTop sz="94717" autoAdjust="0"/>
  </p:normalViewPr>
  <p:slideViewPr>
    <p:cSldViewPr>
      <p:cViewPr varScale="1">
        <p:scale>
          <a:sx n="109" d="100"/>
          <a:sy n="109" d="100"/>
        </p:scale>
        <p:origin x="22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6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076917" cy="511080"/>
          </a:xfrm>
          <a:prstGeom prst="rect">
            <a:avLst/>
          </a:prstGeom>
          <a:noFill/>
          <a:ln w="9525">
            <a:noFill/>
            <a:miter lim="800000"/>
            <a:headEnd/>
            <a:tailEnd/>
          </a:ln>
          <a:effectLst/>
        </p:spPr>
        <p:txBody>
          <a:bodyPr vert="horz" wrap="square" lIns="94476" tIns="47238" rIns="94476" bIns="47238" numCol="1" anchor="t" anchorCtr="0" compatLnSpc="1">
            <a:prstTxWarp prst="textNoShape">
              <a:avLst/>
            </a:prstTxWarp>
          </a:bodyPr>
          <a:lstStyle>
            <a:lvl1pPr>
              <a:defRPr sz="1200">
                <a:latin typeface="Arial" charset="0"/>
              </a:defRPr>
            </a:lvl1pPr>
          </a:lstStyle>
          <a:p>
            <a:pPr>
              <a:defRPr/>
            </a:pPr>
            <a:endParaRPr lang="de-DE"/>
          </a:p>
        </p:txBody>
      </p:sp>
      <p:sp>
        <p:nvSpPr>
          <p:cNvPr id="52227" name="Rectangle 3"/>
          <p:cNvSpPr>
            <a:spLocks noGrp="1" noChangeArrowheads="1"/>
          </p:cNvSpPr>
          <p:nvPr>
            <p:ph type="dt" sz="quarter" idx="1"/>
          </p:nvPr>
        </p:nvSpPr>
        <p:spPr bwMode="auto">
          <a:xfrm>
            <a:off x="4020725" y="0"/>
            <a:ext cx="3076917" cy="511080"/>
          </a:xfrm>
          <a:prstGeom prst="rect">
            <a:avLst/>
          </a:prstGeom>
          <a:noFill/>
          <a:ln w="9525">
            <a:noFill/>
            <a:miter lim="800000"/>
            <a:headEnd/>
            <a:tailEnd/>
          </a:ln>
          <a:effectLst/>
        </p:spPr>
        <p:txBody>
          <a:bodyPr vert="horz" wrap="square" lIns="94476" tIns="47238" rIns="94476" bIns="47238" numCol="1" anchor="t" anchorCtr="0" compatLnSpc="1">
            <a:prstTxWarp prst="textNoShape">
              <a:avLst/>
            </a:prstTxWarp>
          </a:bodyPr>
          <a:lstStyle>
            <a:lvl1pPr algn="r">
              <a:defRPr sz="1200">
                <a:latin typeface="Arial" charset="0"/>
              </a:defRPr>
            </a:lvl1pPr>
          </a:lstStyle>
          <a:p>
            <a:pPr>
              <a:defRPr/>
            </a:pPr>
            <a:endParaRPr lang="de-DE"/>
          </a:p>
        </p:txBody>
      </p:sp>
      <p:sp>
        <p:nvSpPr>
          <p:cNvPr id="52228" name="Rectangle 4"/>
          <p:cNvSpPr>
            <a:spLocks noGrp="1" noChangeArrowheads="1"/>
          </p:cNvSpPr>
          <p:nvPr>
            <p:ph type="ftr" sz="quarter" idx="2"/>
          </p:nvPr>
        </p:nvSpPr>
        <p:spPr bwMode="auto">
          <a:xfrm>
            <a:off x="0" y="9721907"/>
            <a:ext cx="3076917" cy="511080"/>
          </a:xfrm>
          <a:prstGeom prst="rect">
            <a:avLst/>
          </a:prstGeom>
          <a:noFill/>
          <a:ln w="9525">
            <a:noFill/>
            <a:miter lim="800000"/>
            <a:headEnd/>
            <a:tailEnd/>
          </a:ln>
          <a:effectLst/>
        </p:spPr>
        <p:txBody>
          <a:bodyPr vert="horz" wrap="square" lIns="94476" tIns="47238" rIns="94476" bIns="47238" numCol="1" anchor="b" anchorCtr="0" compatLnSpc="1">
            <a:prstTxWarp prst="textNoShape">
              <a:avLst/>
            </a:prstTxWarp>
          </a:bodyPr>
          <a:lstStyle>
            <a:lvl1pPr>
              <a:defRPr sz="1200">
                <a:latin typeface="Arial" charset="0"/>
              </a:defRPr>
            </a:lvl1pPr>
          </a:lstStyle>
          <a:p>
            <a:pPr>
              <a:defRPr/>
            </a:pPr>
            <a:endParaRPr lang="de-DE"/>
          </a:p>
        </p:txBody>
      </p:sp>
      <p:sp>
        <p:nvSpPr>
          <p:cNvPr id="52229" name="Rectangle 5"/>
          <p:cNvSpPr>
            <a:spLocks noGrp="1" noChangeArrowheads="1"/>
          </p:cNvSpPr>
          <p:nvPr>
            <p:ph type="sldNum" sz="quarter" idx="3"/>
          </p:nvPr>
        </p:nvSpPr>
        <p:spPr bwMode="auto">
          <a:xfrm>
            <a:off x="4020725" y="9721907"/>
            <a:ext cx="3076917" cy="511080"/>
          </a:xfrm>
          <a:prstGeom prst="rect">
            <a:avLst/>
          </a:prstGeom>
          <a:noFill/>
          <a:ln w="9525">
            <a:noFill/>
            <a:miter lim="800000"/>
            <a:headEnd/>
            <a:tailEnd/>
          </a:ln>
          <a:effectLst/>
        </p:spPr>
        <p:txBody>
          <a:bodyPr vert="horz" wrap="square" lIns="94476" tIns="47238" rIns="94476" bIns="47238" numCol="1" anchor="b" anchorCtr="0" compatLnSpc="1">
            <a:prstTxWarp prst="textNoShape">
              <a:avLst/>
            </a:prstTxWarp>
          </a:bodyPr>
          <a:lstStyle>
            <a:lvl1pPr algn="r">
              <a:defRPr sz="1200">
                <a:latin typeface="Arial" charset="0"/>
              </a:defRPr>
            </a:lvl1pPr>
          </a:lstStyle>
          <a:p>
            <a:pPr>
              <a:defRPr/>
            </a:pPr>
            <a:fld id="{27E43BB6-8FBD-4594-AAFF-73C292EFB227}"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76917" cy="511080"/>
          </a:xfrm>
          <a:prstGeom prst="rect">
            <a:avLst/>
          </a:prstGeom>
          <a:noFill/>
          <a:ln w="9525">
            <a:noFill/>
            <a:miter lim="800000"/>
            <a:headEnd/>
            <a:tailEnd/>
          </a:ln>
          <a:effectLst/>
        </p:spPr>
        <p:txBody>
          <a:bodyPr vert="horz" wrap="square" lIns="94476" tIns="47238" rIns="94476" bIns="47238" numCol="1" anchor="t" anchorCtr="0" compatLnSpc="1">
            <a:prstTxWarp prst="textNoShape">
              <a:avLst/>
            </a:prstTxWarp>
          </a:bodyPr>
          <a:lstStyle>
            <a:lvl1pPr>
              <a:defRPr sz="1200">
                <a:latin typeface="Arial" charset="0"/>
              </a:defRPr>
            </a:lvl1pPr>
          </a:lstStyle>
          <a:p>
            <a:pPr>
              <a:defRPr/>
            </a:pPr>
            <a:endParaRPr lang="de-DE"/>
          </a:p>
        </p:txBody>
      </p:sp>
      <p:sp>
        <p:nvSpPr>
          <p:cNvPr id="45059" name="Rectangle 3"/>
          <p:cNvSpPr>
            <a:spLocks noGrp="1" noChangeArrowheads="1"/>
          </p:cNvSpPr>
          <p:nvPr>
            <p:ph type="dt" idx="1"/>
          </p:nvPr>
        </p:nvSpPr>
        <p:spPr bwMode="auto">
          <a:xfrm>
            <a:off x="4020725" y="0"/>
            <a:ext cx="3076917" cy="511080"/>
          </a:xfrm>
          <a:prstGeom prst="rect">
            <a:avLst/>
          </a:prstGeom>
          <a:noFill/>
          <a:ln w="9525">
            <a:noFill/>
            <a:miter lim="800000"/>
            <a:headEnd/>
            <a:tailEnd/>
          </a:ln>
          <a:effectLst/>
        </p:spPr>
        <p:txBody>
          <a:bodyPr vert="horz" wrap="square" lIns="94476" tIns="47238" rIns="94476" bIns="47238" numCol="1" anchor="t" anchorCtr="0" compatLnSpc="1">
            <a:prstTxWarp prst="textNoShape">
              <a:avLst/>
            </a:prstTxWarp>
          </a:bodyPr>
          <a:lstStyle>
            <a:lvl1pPr algn="r">
              <a:defRPr sz="1200">
                <a:latin typeface="Arial" charset="0"/>
              </a:defRPr>
            </a:lvl1pPr>
          </a:lstStyle>
          <a:p>
            <a:pPr>
              <a:defRPr/>
            </a:pPr>
            <a:endParaRPr lang="de-DE"/>
          </a:p>
        </p:txBody>
      </p:sp>
      <p:sp>
        <p:nvSpPr>
          <p:cNvPr id="8196"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709930" y="4861768"/>
            <a:ext cx="5679440" cy="4604599"/>
          </a:xfrm>
          <a:prstGeom prst="rect">
            <a:avLst/>
          </a:prstGeom>
          <a:noFill/>
          <a:ln w="9525">
            <a:noFill/>
            <a:miter lim="800000"/>
            <a:headEnd/>
            <a:tailEnd/>
          </a:ln>
          <a:effectLst/>
        </p:spPr>
        <p:txBody>
          <a:bodyPr vert="horz" wrap="square" lIns="94476" tIns="47238" rIns="94476" bIns="47238"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5062" name="Rectangle 6"/>
          <p:cNvSpPr>
            <a:spLocks noGrp="1" noChangeArrowheads="1"/>
          </p:cNvSpPr>
          <p:nvPr>
            <p:ph type="ftr" sz="quarter" idx="4"/>
          </p:nvPr>
        </p:nvSpPr>
        <p:spPr bwMode="auto">
          <a:xfrm>
            <a:off x="0" y="9721907"/>
            <a:ext cx="3076917" cy="511080"/>
          </a:xfrm>
          <a:prstGeom prst="rect">
            <a:avLst/>
          </a:prstGeom>
          <a:noFill/>
          <a:ln w="9525">
            <a:noFill/>
            <a:miter lim="800000"/>
            <a:headEnd/>
            <a:tailEnd/>
          </a:ln>
          <a:effectLst/>
        </p:spPr>
        <p:txBody>
          <a:bodyPr vert="horz" wrap="square" lIns="94476" tIns="47238" rIns="94476" bIns="47238" numCol="1" anchor="b" anchorCtr="0" compatLnSpc="1">
            <a:prstTxWarp prst="textNoShape">
              <a:avLst/>
            </a:prstTxWarp>
          </a:bodyPr>
          <a:lstStyle>
            <a:lvl1pPr>
              <a:defRPr sz="1200">
                <a:latin typeface="Arial" charset="0"/>
              </a:defRPr>
            </a:lvl1pPr>
          </a:lstStyle>
          <a:p>
            <a:pPr>
              <a:defRPr/>
            </a:pPr>
            <a:endParaRPr lang="de-DE"/>
          </a:p>
        </p:txBody>
      </p:sp>
      <p:sp>
        <p:nvSpPr>
          <p:cNvPr id="45063" name="Rectangle 7"/>
          <p:cNvSpPr>
            <a:spLocks noGrp="1" noChangeArrowheads="1"/>
          </p:cNvSpPr>
          <p:nvPr>
            <p:ph type="sldNum" sz="quarter" idx="5"/>
          </p:nvPr>
        </p:nvSpPr>
        <p:spPr bwMode="auto">
          <a:xfrm>
            <a:off x="4020725" y="9721907"/>
            <a:ext cx="3076917" cy="511080"/>
          </a:xfrm>
          <a:prstGeom prst="rect">
            <a:avLst/>
          </a:prstGeom>
          <a:noFill/>
          <a:ln w="9525">
            <a:noFill/>
            <a:miter lim="800000"/>
            <a:headEnd/>
            <a:tailEnd/>
          </a:ln>
          <a:effectLst/>
        </p:spPr>
        <p:txBody>
          <a:bodyPr vert="horz" wrap="square" lIns="94476" tIns="47238" rIns="94476" bIns="47238" numCol="1" anchor="b" anchorCtr="0" compatLnSpc="1">
            <a:prstTxWarp prst="textNoShape">
              <a:avLst/>
            </a:prstTxWarp>
          </a:bodyPr>
          <a:lstStyle>
            <a:lvl1pPr algn="r">
              <a:defRPr sz="1200">
                <a:latin typeface="Arial" charset="0"/>
              </a:defRPr>
            </a:lvl1pPr>
          </a:lstStyle>
          <a:p>
            <a:pPr>
              <a:defRPr/>
            </a:pPr>
            <a:fld id="{51FEDEB4-092F-43E4-B96A-4D192CB19BC3}"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BE3750CE-B870-4A15-8E15-2C93909F14BE}" type="slidenum">
              <a:rPr lang="de-DE" smtClean="0">
                <a:latin typeface="Arial" pitchFamily="34" charset="0"/>
              </a:rPr>
              <a:pPr/>
              <a:t>1</a:t>
            </a:fld>
            <a:endParaRPr lang="de-DE" smtClean="0">
              <a:latin typeface="Arial" pitchFamily="34" charset="0"/>
            </a:endParaRPr>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cxnSp>
        <p:nvCxnSpPr>
          <p:cNvPr id="4" name="Gerade Verbindung 8"/>
          <p:cNvCxnSpPr/>
          <p:nvPr/>
        </p:nvCxnSpPr>
        <p:spPr>
          <a:xfrm>
            <a:off x="714375" y="3571875"/>
            <a:ext cx="7715250" cy="0"/>
          </a:xfrm>
          <a:prstGeom prst="line">
            <a:avLst/>
          </a:prstGeom>
          <a:ln w="22225">
            <a:solidFill>
              <a:srgbClr val="AC0000"/>
            </a:solidFill>
          </a:ln>
        </p:spPr>
        <p:style>
          <a:lnRef idx="1">
            <a:schemeClr val="accent1"/>
          </a:lnRef>
          <a:fillRef idx="0">
            <a:schemeClr val="accent1"/>
          </a:fillRef>
          <a:effectRef idx="0">
            <a:schemeClr val="accent1"/>
          </a:effectRef>
          <a:fontRef idx="minor">
            <a:schemeClr val="tx1"/>
          </a:fontRef>
        </p:style>
      </p:cxnSp>
      <p:pic>
        <p:nvPicPr>
          <p:cNvPr id="5" name="Picture 2" descr="logo_4c"/>
          <p:cNvPicPr>
            <a:picLocks noChangeAspect="1" noChangeArrowheads="1"/>
          </p:cNvPicPr>
          <p:nvPr/>
        </p:nvPicPr>
        <p:blipFill>
          <a:blip r:embed="rId2" cstate="print"/>
          <a:srcRect/>
          <a:stretch>
            <a:fillRect/>
          </a:stretch>
        </p:blipFill>
        <p:spPr bwMode="auto">
          <a:xfrm>
            <a:off x="5376863" y="1357313"/>
            <a:ext cx="3189287" cy="2165350"/>
          </a:xfrm>
          <a:prstGeom prst="rect">
            <a:avLst/>
          </a:prstGeom>
          <a:noFill/>
          <a:ln w="9525">
            <a:noFill/>
            <a:miter lim="800000"/>
            <a:headEnd/>
            <a:tailEnd/>
          </a:ln>
        </p:spPr>
      </p:pic>
      <p:cxnSp>
        <p:nvCxnSpPr>
          <p:cNvPr id="6" name="Gerade Verbindung 9"/>
          <p:cNvCxnSpPr/>
          <p:nvPr/>
        </p:nvCxnSpPr>
        <p:spPr>
          <a:xfrm>
            <a:off x="642938" y="5429250"/>
            <a:ext cx="7715250" cy="0"/>
          </a:xfrm>
          <a:prstGeom prst="line">
            <a:avLst/>
          </a:prstGeom>
          <a:ln w="15875">
            <a:solidFill>
              <a:srgbClr val="AC0000"/>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p:nvPr>
        </p:nvSpPr>
        <p:spPr>
          <a:xfrm>
            <a:off x="685800" y="1571613"/>
            <a:ext cx="4672018" cy="2028838"/>
          </a:xfrm>
        </p:spPr>
        <p:txBody>
          <a:bodyPr>
            <a:normAutofit/>
          </a:bodyPr>
          <a:lstStyle>
            <a:lvl1pPr>
              <a:defRPr sz="3600">
                <a:solidFill>
                  <a:srgbClr val="4F81BD"/>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7" name="Datumsplatzhalter 3"/>
          <p:cNvSpPr>
            <a:spLocks noGrp="1"/>
          </p:cNvSpPr>
          <p:nvPr>
            <p:ph type="dt" sz="half" idx="10"/>
          </p:nvPr>
        </p:nvSpPr>
        <p:spPr/>
        <p:txBody>
          <a:bodyPr/>
          <a:lstStyle>
            <a:lvl1pPr>
              <a:defRPr/>
            </a:lvl1pPr>
          </a:lstStyle>
          <a:p>
            <a:pPr>
              <a:defRPr/>
            </a:pPr>
            <a:fld id="{FA7B15F9-214F-4BDA-BCE6-EE1EE823B48D}" type="datetime1">
              <a:rPr lang="de-AT"/>
              <a:pPr>
                <a:defRPr/>
              </a:pPr>
              <a:t>19.04.2021</a:t>
            </a:fld>
            <a:endParaRPr lang="de-DE" altLang="en-US"/>
          </a:p>
        </p:txBody>
      </p:sp>
      <p:sp>
        <p:nvSpPr>
          <p:cNvPr id="8" name="Fußzeilenplatzhalter 4"/>
          <p:cNvSpPr>
            <a:spLocks noGrp="1"/>
          </p:cNvSpPr>
          <p:nvPr>
            <p:ph type="ftr" sz="quarter" idx="11"/>
          </p:nvPr>
        </p:nvSpPr>
        <p:spPr/>
        <p:txBody>
          <a:bodyPr/>
          <a:lstStyle>
            <a:lvl1pPr>
              <a:defRPr/>
            </a:lvl1pPr>
          </a:lstStyle>
          <a:p>
            <a:pPr>
              <a:defRPr/>
            </a:pPr>
            <a:r>
              <a:rPr lang="de-DE" altLang="en-US"/>
              <a:t>hanno.ulmer@i-med.ac.at</a:t>
            </a:r>
          </a:p>
        </p:txBody>
      </p:sp>
      <p:sp>
        <p:nvSpPr>
          <p:cNvPr id="9" name="Foliennummernplatzhalter 5"/>
          <p:cNvSpPr>
            <a:spLocks noGrp="1"/>
          </p:cNvSpPr>
          <p:nvPr>
            <p:ph type="sldNum" sz="quarter" idx="12"/>
          </p:nvPr>
        </p:nvSpPr>
        <p:spPr/>
        <p:txBody>
          <a:bodyPr/>
          <a:lstStyle>
            <a:lvl1pPr>
              <a:defRPr/>
            </a:lvl1pPr>
          </a:lstStyle>
          <a:p>
            <a:pPr>
              <a:defRPr/>
            </a:pPr>
            <a:fld id="{B8AAF7FF-C452-4343-B59D-CB2B3966A84C}" type="slidenum">
              <a:rPr lang="de-DE" altLang="en-US"/>
              <a:pPr>
                <a:defRPr/>
              </a:pPr>
              <a:t>‹Nr.›</a:t>
            </a:fld>
            <a:endParaRPr lang="de-DE"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Picture 2" descr="logo_4c"/>
          <p:cNvPicPr>
            <a:picLocks noChangeAspect="1" noChangeArrowheads="1"/>
          </p:cNvPicPr>
          <p:nvPr/>
        </p:nvPicPr>
        <p:blipFill>
          <a:blip r:embed="rId2" cstate="print"/>
          <a:srcRect/>
          <a:stretch>
            <a:fillRect/>
          </a:stretch>
        </p:blipFill>
        <p:spPr bwMode="auto">
          <a:xfrm>
            <a:off x="6697663" y="0"/>
            <a:ext cx="2136775" cy="1450975"/>
          </a:xfrm>
          <a:prstGeom prst="rect">
            <a:avLst/>
          </a:prstGeom>
          <a:noFill/>
          <a:ln w="9525">
            <a:noFill/>
            <a:miter lim="800000"/>
            <a:headEnd/>
            <a:tailEnd/>
          </a:ln>
        </p:spPr>
      </p:pic>
      <p:cxnSp>
        <p:nvCxnSpPr>
          <p:cNvPr id="5" name="Gerade Verbindung 8"/>
          <p:cNvCxnSpPr/>
          <p:nvPr/>
        </p:nvCxnSpPr>
        <p:spPr>
          <a:xfrm>
            <a:off x="428625" y="1428750"/>
            <a:ext cx="8286750"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457200" y="274638"/>
            <a:ext cx="6186502" cy="1143000"/>
          </a:xfrm>
        </p:spPr>
        <p:txBody>
          <a:bodyPr>
            <a:normAutofit/>
          </a:bodyPr>
          <a:lstStyle>
            <a:lvl1pPr algn="l">
              <a:defRPr sz="3200">
                <a:solidFill>
                  <a:srgbClr val="4F81BD"/>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457200" y="1600200"/>
            <a:ext cx="8229600" cy="4757758"/>
          </a:xfrm>
        </p:spPr>
        <p:txBody>
          <a:bodyPr/>
          <a:lstStyle>
            <a:lvl1pPr>
              <a:defRPr sz="2400"/>
            </a:lvl1pPr>
            <a:lvl2pPr>
              <a:defRPr sz="2200"/>
            </a:lvl2pPr>
            <a:lvl3pPr>
              <a:defRPr sz="2000"/>
            </a:lvl3pPr>
            <a:lvl4pPr>
              <a:defRPr sz="1800"/>
            </a:lvl4pPr>
            <a:lvl5pPr>
              <a:defRPr sz="1600"/>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Datumsplatzhalter 3"/>
          <p:cNvSpPr>
            <a:spLocks noGrp="1"/>
          </p:cNvSpPr>
          <p:nvPr>
            <p:ph type="dt" sz="half" idx="10"/>
          </p:nvPr>
        </p:nvSpPr>
        <p:spPr/>
        <p:txBody>
          <a:bodyPr/>
          <a:lstStyle>
            <a:lvl1pPr>
              <a:defRPr/>
            </a:lvl1pPr>
          </a:lstStyle>
          <a:p>
            <a:pPr>
              <a:defRPr/>
            </a:pPr>
            <a:fld id="{EAA2D832-3B48-4D01-95C0-6A0774A61C3F}" type="datetime1">
              <a:rPr lang="de-AT"/>
              <a:pPr>
                <a:defRPr/>
              </a:pPr>
              <a:t>19.04.2021</a:t>
            </a:fld>
            <a:endParaRPr lang="de-DE" altLang="en-US"/>
          </a:p>
        </p:txBody>
      </p:sp>
      <p:sp>
        <p:nvSpPr>
          <p:cNvPr id="7" name="Fußzeilenplatzhalter 4"/>
          <p:cNvSpPr>
            <a:spLocks noGrp="1"/>
          </p:cNvSpPr>
          <p:nvPr>
            <p:ph type="ftr" sz="quarter" idx="11"/>
          </p:nvPr>
        </p:nvSpPr>
        <p:spPr/>
        <p:txBody>
          <a:bodyPr/>
          <a:lstStyle>
            <a:lvl1pPr>
              <a:defRPr/>
            </a:lvl1pPr>
          </a:lstStyle>
          <a:p>
            <a:pPr>
              <a:defRPr/>
            </a:pPr>
            <a:r>
              <a:rPr lang="de-DE" altLang="en-US"/>
              <a:t>hanno.ulmer@i-med.ac.at</a:t>
            </a:r>
          </a:p>
        </p:txBody>
      </p:sp>
      <p:sp>
        <p:nvSpPr>
          <p:cNvPr id="8" name="Foliennummernplatzhalter 5"/>
          <p:cNvSpPr>
            <a:spLocks noGrp="1"/>
          </p:cNvSpPr>
          <p:nvPr>
            <p:ph type="sldNum" sz="quarter" idx="12"/>
          </p:nvPr>
        </p:nvSpPr>
        <p:spPr/>
        <p:txBody>
          <a:bodyPr/>
          <a:lstStyle>
            <a:lvl1pPr>
              <a:defRPr/>
            </a:lvl1pPr>
          </a:lstStyle>
          <a:p>
            <a:pPr>
              <a:defRPr/>
            </a:pPr>
            <a:r>
              <a:rPr lang="de-DE" altLang="en-US"/>
              <a:t>Seite </a:t>
            </a:r>
            <a:fld id="{095E49F2-D774-4A9B-A1AC-DCD01D25A488}" type="slidenum">
              <a:rPr lang="de-DE" altLang="en-US"/>
              <a:pPr>
                <a:defRPr/>
              </a:pPr>
              <a:t>‹Nr.›</a:t>
            </a:fld>
            <a:endParaRPr lang="de-DE"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5" name="Picture 2" descr="logo_4c"/>
          <p:cNvPicPr>
            <a:picLocks noChangeAspect="1" noChangeArrowheads="1"/>
          </p:cNvPicPr>
          <p:nvPr/>
        </p:nvPicPr>
        <p:blipFill>
          <a:blip r:embed="rId2" cstate="print"/>
          <a:srcRect/>
          <a:stretch>
            <a:fillRect/>
          </a:stretch>
        </p:blipFill>
        <p:spPr bwMode="auto">
          <a:xfrm>
            <a:off x="6697663" y="0"/>
            <a:ext cx="2136775" cy="1450975"/>
          </a:xfrm>
          <a:prstGeom prst="rect">
            <a:avLst/>
          </a:prstGeom>
          <a:noFill/>
          <a:ln w="9525">
            <a:noFill/>
            <a:miter lim="800000"/>
            <a:headEnd/>
            <a:tailEnd/>
          </a:ln>
        </p:spPr>
      </p:pic>
      <p:cxnSp>
        <p:nvCxnSpPr>
          <p:cNvPr id="6" name="Gerade Verbindung 8"/>
          <p:cNvCxnSpPr/>
          <p:nvPr/>
        </p:nvCxnSpPr>
        <p:spPr>
          <a:xfrm>
            <a:off x="428625" y="1428750"/>
            <a:ext cx="8286750"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457200" y="274638"/>
            <a:ext cx="6257940" cy="1143000"/>
          </a:xfrm>
        </p:spPr>
        <p:txBody>
          <a:bodyPr>
            <a:normAutofit/>
          </a:bodyPr>
          <a:lstStyle>
            <a:lvl1pPr algn="l">
              <a:defRPr lang="de-DE" sz="3200" kern="1200" dirty="0" smtClean="0">
                <a:solidFill>
                  <a:srgbClr val="4F81BD"/>
                </a:solidFill>
                <a:latin typeface="+mj-lt"/>
                <a:ea typeface="+mj-ea"/>
                <a:cs typeface="+mj-cs"/>
              </a:defRPr>
            </a:lvl1pPr>
          </a:lstStyle>
          <a:p>
            <a:r>
              <a:rPr lang="de-DE" smtClean="0"/>
              <a:t>Titelmasterformat durch Klicken bearbeiten</a:t>
            </a:r>
            <a:endParaRPr lang="de-DE" dirty="0"/>
          </a:p>
        </p:txBody>
      </p:sp>
      <p:sp>
        <p:nvSpPr>
          <p:cNvPr id="3" name="Inhaltsplatzhalter 2"/>
          <p:cNvSpPr>
            <a:spLocks noGrp="1"/>
          </p:cNvSpPr>
          <p:nvPr>
            <p:ph sz="half" idx="1"/>
          </p:nvPr>
        </p:nvSpPr>
        <p:spPr>
          <a:xfrm>
            <a:off x="457200" y="1600200"/>
            <a:ext cx="4038600" cy="4757758"/>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1600200"/>
            <a:ext cx="4038600" cy="4757758"/>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Datumsplatzhalter 4"/>
          <p:cNvSpPr>
            <a:spLocks noGrp="1"/>
          </p:cNvSpPr>
          <p:nvPr>
            <p:ph type="dt" sz="half" idx="10"/>
          </p:nvPr>
        </p:nvSpPr>
        <p:spPr/>
        <p:txBody>
          <a:bodyPr/>
          <a:lstStyle>
            <a:lvl1pPr>
              <a:defRPr/>
            </a:lvl1pPr>
          </a:lstStyle>
          <a:p>
            <a:pPr>
              <a:defRPr/>
            </a:pPr>
            <a:fld id="{4A2D8999-56CD-48A1-8E50-837EE6D41700}" type="datetime1">
              <a:rPr lang="de-AT"/>
              <a:pPr>
                <a:defRPr/>
              </a:pPr>
              <a:t>19.04.2021</a:t>
            </a:fld>
            <a:endParaRPr lang="de-DE" altLang="en-US"/>
          </a:p>
        </p:txBody>
      </p:sp>
      <p:sp>
        <p:nvSpPr>
          <p:cNvPr id="8" name="Fußzeilenplatzhalter 5"/>
          <p:cNvSpPr>
            <a:spLocks noGrp="1"/>
          </p:cNvSpPr>
          <p:nvPr>
            <p:ph type="ftr" sz="quarter" idx="11"/>
          </p:nvPr>
        </p:nvSpPr>
        <p:spPr/>
        <p:txBody>
          <a:bodyPr/>
          <a:lstStyle>
            <a:lvl1pPr>
              <a:defRPr/>
            </a:lvl1pPr>
          </a:lstStyle>
          <a:p>
            <a:pPr>
              <a:defRPr/>
            </a:pPr>
            <a:r>
              <a:rPr lang="de-DE" altLang="en-US"/>
              <a:t>hanno.ulmer@i-med.ac.at</a:t>
            </a:r>
          </a:p>
        </p:txBody>
      </p:sp>
      <p:sp>
        <p:nvSpPr>
          <p:cNvPr id="9" name="Foliennummernplatzhalter 6"/>
          <p:cNvSpPr>
            <a:spLocks noGrp="1"/>
          </p:cNvSpPr>
          <p:nvPr>
            <p:ph type="sldNum" sz="quarter" idx="12"/>
          </p:nvPr>
        </p:nvSpPr>
        <p:spPr/>
        <p:txBody>
          <a:bodyPr/>
          <a:lstStyle>
            <a:lvl1pPr>
              <a:defRPr/>
            </a:lvl1pPr>
          </a:lstStyle>
          <a:p>
            <a:pPr>
              <a:defRPr/>
            </a:pPr>
            <a:r>
              <a:rPr lang="de-DE" altLang="en-US"/>
              <a:t>Seite </a:t>
            </a:r>
            <a:fld id="{8B4CCDD9-FD88-4CAE-92DB-B29779B89D30}" type="slidenum">
              <a:rPr lang="de-DE" altLang="en-US"/>
              <a:pPr>
                <a:defRPr/>
              </a:pPr>
              <a:t>‹Nr.›</a:t>
            </a:fld>
            <a:endParaRPr lang="de-DE"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3" name="Picture 2" descr="logo_4c"/>
          <p:cNvPicPr>
            <a:picLocks noChangeAspect="1" noChangeArrowheads="1"/>
          </p:cNvPicPr>
          <p:nvPr/>
        </p:nvPicPr>
        <p:blipFill>
          <a:blip r:embed="rId2" cstate="print"/>
          <a:srcRect/>
          <a:stretch>
            <a:fillRect/>
          </a:stretch>
        </p:blipFill>
        <p:spPr bwMode="auto">
          <a:xfrm>
            <a:off x="6697663" y="0"/>
            <a:ext cx="2136775" cy="1450975"/>
          </a:xfrm>
          <a:prstGeom prst="rect">
            <a:avLst/>
          </a:prstGeom>
          <a:noFill/>
          <a:ln w="9525">
            <a:noFill/>
            <a:miter lim="800000"/>
            <a:headEnd/>
            <a:tailEnd/>
          </a:ln>
        </p:spPr>
      </p:pic>
      <p:cxnSp>
        <p:nvCxnSpPr>
          <p:cNvPr id="4" name="Gerade Verbindung 6"/>
          <p:cNvCxnSpPr/>
          <p:nvPr/>
        </p:nvCxnSpPr>
        <p:spPr>
          <a:xfrm>
            <a:off x="428625" y="1428750"/>
            <a:ext cx="8286750"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457200" y="274638"/>
            <a:ext cx="6257940" cy="1154098"/>
          </a:xfrm>
        </p:spPr>
        <p:txBody>
          <a:bodyPr>
            <a:normAutofit/>
          </a:bodyPr>
          <a:lstStyle>
            <a:lvl1pPr algn="l">
              <a:defRPr lang="de-DE" sz="3200" kern="1200" dirty="0" smtClean="0">
                <a:solidFill>
                  <a:srgbClr val="4F81BD"/>
                </a:solidFill>
                <a:latin typeface="+mj-lt"/>
                <a:ea typeface="+mj-ea"/>
                <a:cs typeface="+mj-cs"/>
              </a:defRPr>
            </a:lvl1pPr>
          </a:lstStyle>
          <a:p>
            <a:r>
              <a:rPr lang="de-DE" smtClean="0"/>
              <a:t>Titelmasterformat durch Klicken bearbeiten</a:t>
            </a:r>
            <a:endParaRPr lang="de-DE" dirty="0"/>
          </a:p>
        </p:txBody>
      </p:sp>
      <p:sp>
        <p:nvSpPr>
          <p:cNvPr id="5" name="Datumsplatzhalter 2"/>
          <p:cNvSpPr>
            <a:spLocks noGrp="1"/>
          </p:cNvSpPr>
          <p:nvPr>
            <p:ph type="dt" sz="half" idx="10"/>
          </p:nvPr>
        </p:nvSpPr>
        <p:spPr/>
        <p:txBody>
          <a:bodyPr/>
          <a:lstStyle>
            <a:lvl1pPr>
              <a:defRPr/>
            </a:lvl1pPr>
          </a:lstStyle>
          <a:p>
            <a:pPr>
              <a:defRPr/>
            </a:pPr>
            <a:fld id="{9D862419-49DE-4465-B0E7-0746AACB2664}" type="datetime1">
              <a:rPr lang="de-AT"/>
              <a:pPr>
                <a:defRPr/>
              </a:pPr>
              <a:t>19.04.2021</a:t>
            </a:fld>
            <a:endParaRPr lang="de-DE" altLang="en-US"/>
          </a:p>
        </p:txBody>
      </p:sp>
      <p:sp>
        <p:nvSpPr>
          <p:cNvPr id="6" name="Fußzeilenplatzhalter 3"/>
          <p:cNvSpPr>
            <a:spLocks noGrp="1"/>
          </p:cNvSpPr>
          <p:nvPr>
            <p:ph type="ftr" sz="quarter" idx="11"/>
          </p:nvPr>
        </p:nvSpPr>
        <p:spPr/>
        <p:txBody>
          <a:bodyPr/>
          <a:lstStyle>
            <a:lvl1pPr>
              <a:defRPr/>
            </a:lvl1pPr>
          </a:lstStyle>
          <a:p>
            <a:pPr>
              <a:defRPr/>
            </a:pPr>
            <a:r>
              <a:rPr lang="de-DE" altLang="en-US"/>
              <a:t>hanno.ulmer@i-med.ac.at</a:t>
            </a:r>
          </a:p>
        </p:txBody>
      </p:sp>
      <p:sp>
        <p:nvSpPr>
          <p:cNvPr id="7" name="Foliennummernplatzhalter 4"/>
          <p:cNvSpPr>
            <a:spLocks noGrp="1"/>
          </p:cNvSpPr>
          <p:nvPr>
            <p:ph type="sldNum" sz="quarter" idx="12"/>
          </p:nvPr>
        </p:nvSpPr>
        <p:spPr/>
        <p:txBody>
          <a:bodyPr/>
          <a:lstStyle>
            <a:lvl1pPr>
              <a:defRPr/>
            </a:lvl1pPr>
          </a:lstStyle>
          <a:p>
            <a:pPr>
              <a:defRPr/>
            </a:pPr>
            <a:r>
              <a:rPr lang="de-DE" altLang="en-US"/>
              <a:t>Seite </a:t>
            </a:r>
            <a:fld id="{2E27CD65-E6C5-4B52-905C-0B7A0A153F61}" type="slidenum">
              <a:rPr lang="de-DE" altLang="en-US"/>
              <a:pPr>
                <a:defRPr/>
              </a:pPr>
              <a:t>‹Nr.›</a:t>
            </a:fld>
            <a:endParaRPr lang="de-DE"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075A7048-3FDD-4AE3-B462-D3313A6CC639}" type="datetime1">
              <a:rPr lang="de-AT"/>
              <a:pPr>
                <a:defRPr/>
              </a:pPr>
              <a:t>19.04.2021</a:t>
            </a:fld>
            <a:endParaRPr lang="de-DE" altLang="en-US"/>
          </a:p>
        </p:txBody>
      </p:sp>
      <p:sp>
        <p:nvSpPr>
          <p:cNvPr id="3" name="Fußzeilenplatzhalter 4"/>
          <p:cNvSpPr>
            <a:spLocks noGrp="1"/>
          </p:cNvSpPr>
          <p:nvPr>
            <p:ph type="ftr" sz="quarter" idx="11"/>
          </p:nvPr>
        </p:nvSpPr>
        <p:spPr/>
        <p:txBody>
          <a:bodyPr/>
          <a:lstStyle>
            <a:lvl1pPr>
              <a:defRPr/>
            </a:lvl1pPr>
          </a:lstStyle>
          <a:p>
            <a:pPr>
              <a:defRPr/>
            </a:pPr>
            <a:r>
              <a:rPr lang="de-DE" altLang="en-US"/>
              <a:t>hanno.ulmer@i-med.ac.at</a:t>
            </a:r>
          </a:p>
        </p:txBody>
      </p:sp>
      <p:sp>
        <p:nvSpPr>
          <p:cNvPr id="4" name="Foliennummernplatzhalter 5"/>
          <p:cNvSpPr>
            <a:spLocks noGrp="1"/>
          </p:cNvSpPr>
          <p:nvPr>
            <p:ph type="sldNum" sz="quarter" idx="12"/>
          </p:nvPr>
        </p:nvSpPr>
        <p:spPr/>
        <p:txBody>
          <a:bodyPr/>
          <a:lstStyle>
            <a:lvl1pPr>
              <a:defRPr/>
            </a:lvl1pPr>
          </a:lstStyle>
          <a:p>
            <a:pPr>
              <a:defRPr/>
            </a:pPr>
            <a:r>
              <a:rPr lang="de-DE" altLang="en-US"/>
              <a:t>Seite </a:t>
            </a:r>
            <a:fld id="{F7F80D2F-B4D6-4DC1-A10C-ADE792F18DEC}" type="slidenum">
              <a:rPr lang="de-DE" altLang="en-US"/>
              <a:pPr>
                <a:defRPr/>
              </a:pPr>
              <a:t>‹Nr.›</a:t>
            </a:fld>
            <a:endParaRPr lang="de-DE"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Arial" charset="0"/>
              </a:defRPr>
            </a:lvl1pPr>
          </a:lstStyle>
          <a:p>
            <a:pPr>
              <a:defRPr/>
            </a:pPr>
            <a:fld id="{E0068E48-D474-432F-A92B-C6E997D0EB15}" type="datetime1">
              <a:rPr lang="de-AT"/>
              <a:pPr>
                <a:defRPr/>
              </a:pPr>
              <a:t>19.04.2021</a:t>
            </a:fld>
            <a:endParaRPr lang="de-DE" alt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Arial" charset="0"/>
              </a:defRPr>
            </a:lvl1pPr>
          </a:lstStyle>
          <a:p>
            <a:pPr>
              <a:defRPr/>
            </a:pPr>
            <a:r>
              <a:rPr lang="de-DE" altLang="en-US"/>
              <a:t>hanno.ulmer@i-med.ac.at</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latin typeface="Arial" charset="0"/>
              </a:defRPr>
            </a:lvl1pPr>
          </a:lstStyle>
          <a:p>
            <a:pPr>
              <a:defRPr/>
            </a:pPr>
            <a:r>
              <a:rPr lang="de-DE" altLang="en-US"/>
              <a:t>Seite </a:t>
            </a:r>
            <a:fld id="{E043AC9B-5CA8-405E-91E2-C73DDEDB1FF9}" type="slidenum">
              <a:rPr lang="de-DE" altLang="en-US"/>
              <a:pPr>
                <a:defRPr/>
              </a:pPr>
              <a:t>‹Nr.›</a:t>
            </a:fld>
            <a:endParaRPr lang="de-DE"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4" r:id="rId5"/>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nno.ulmer@i-med.ac.a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qol.eortc.org/questionnaires/" TargetMode="External"/><Relationship Id="rId2" Type="http://schemas.openxmlformats.org/officeDocument/2006/relationships/hyperlink" Target="https://orthotoolkit.com/" TargetMode="External"/><Relationship Id="rId1" Type="http://schemas.openxmlformats.org/officeDocument/2006/relationships/slideLayout" Target="../slideLayouts/slideLayout2.xml"/><Relationship Id="rId4" Type="http://schemas.openxmlformats.org/officeDocument/2006/relationships/hyperlink" Target="https://www.testzentrale.de/"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clincase.com/" TargetMode="External"/><Relationship Id="rId3" Type="http://schemas.openxmlformats.org/officeDocument/2006/relationships/hyperlink" Target="https://sosci.i-med.ac.at/admin/" TargetMode="External"/><Relationship Id="rId7" Type="http://schemas.openxmlformats.org/officeDocument/2006/relationships/hyperlink" Target="https://www.limesurvey.org/" TargetMode="External"/><Relationship Id="rId2" Type="http://schemas.openxmlformats.org/officeDocument/2006/relationships/hyperlink" Target="https://redcap.i-med.ac.at/" TargetMode="External"/><Relationship Id="rId1" Type="http://schemas.openxmlformats.org/officeDocument/2006/relationships/slideLayout" Target="../slideLayouts/slideLayout2.xml"/><Relationship Id="rId6" Type="http://schemas.openxmlformats.org/officeDocument/2006/relationships/hyperlink" Target="https://www.google.com/forms/about/" TargetMode="External"/><Relationship Id="rId5" Type="http://schemas.openxmlformats.org/officeDocument/2006/relationships/hyperlink" Target="https://www.askimed.com/" TargetMode="External"/><Relationship Id="rId4" Type="http://schemas.openxmlformats.org/officeDocument/2006/relationships/hyperlink" Target="https://grafstat.i-med.ac.at/grafstat20/index.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ctrTitle"/>
          </p:nvPr>
        </p:nvSpPr>
        <p:spPr>
          <a:xfrm>
            <a:off x="611188" y="1524000"/>
            <a:ext cx="7905750" cy="2120900"/>
          </a:xfrm>
        </p:spPr>
        <p:txBody>
          <a:bodyPr>
            <a:normAutofit/>
          </a:bodyPr>
          <a:lstStyle/>
          <a:p>
            <a:pPr algn="l"/>
            <a:r>
              <a:rPr lang="de-DE" sz="3200" dirty="0" smtClean="0"/>
              <a:t>Fragebogen und Interview</a:t>
            </a:r>
            <a:r>
              <a:rPr lang="de-DE" sz="4000" b="1" i="1" dirty="0" smtClean="0"/>
              <a:t/>
            </a:r>
            <a:br>
              <a:rPr lang="de-DE" sz="4000" b="1" i="1" dirty="0" smtClean="0"/>
            </a:br>
            <a:endParaRPr lang="de-DE" sz="2000" b="1" i="1" dirty="0" smtClean="0"/>
          </a:p>
        </p:txBody>
      </p:sp>
      <p:sp>
        <p:nvSpPr>
          <p:cNvPr id="8" name="Rectangle 3"/>
          <p:cNvSpPr>
            <a:spLocks noGrp="1" noChangeArrowheads="1"/>
          </p:cNvSpPr>
          <p:nvPr>
            <p:ph type="subTitle" idx="1"/>
          </p:nvPr>
        </p:nvSpPr>
        <p:spPr>
          <a:xfrm>
            <a:off x="1339850" y="5589588"/>
            <a:ext cx="6400800" cy="985837"/>
          </a:xfrm>
        </p:spPr>
        <p:txBody>
          <a:bodyPr rtlCol="0">
            <a:normAutofit/>
          </a:bodyPr>
          <a:lstStyle/>
          <a:p>
            <a:pPr fontAlgn="auto">
              <a:spcAft>
                <a:spcPts val="0"/>
              </a:spcAft>
              <a:defRPr/>
            </a:pPr>
            <a:r>
              <a:rPr lang="de-DE" sz="2000" dirty="0" smtClean="0"/>
              <a:t>Department </a:t>
            </a:r>
            <a:r>
              <a:rPr lang="de-DE" sz="2000" dirty="0"/>
              <a:t>für Medizinische Statistik, Informatik und Gesundheitsökonomie, Medizinische Universität Innsbruck</a:t>
            </a:r>
          </a:p>
          <a:p>
            <a:pPr fontAlgn="auto">
              <a:spcAft>
                <a:spcPts val="0"/>
              </a:spcAft>
              <a:defRPr/>
            </a:pPr>
            <a:endParaRPr lang="de-DE" sz="2400" dirty="0"/>
          </a:p>
          <a:p>
            <a:pPr fontAlgn="auto">
              <a:spcAft>
                <a:spcPts val="0"/>
              </a:spcAft>
              <a:defRPr/>
            </a:pPr>
            <a:endParaRPr lang="de-DE" sz="2400" dirty="0"/>
          </a:p>
        </p:txBody>
      </p:sp>
      <p:sp>
        <p:nvSpPr>
          <p:cNvPr id="10243" name="Rectangle 3"/>
          <p:cNvSpPr txBox="1">
            <a:spLocks noChangeArrowheads="1"/>
          </p:cNvSpPr>
          <p:nvPr/>
        </p:nvSpPr>
        <p:spPr bwMode="auto">
          <a:xfrm>
            <a:off x="1339850" y="4076700"/>
            <a:ext cx="6553200" cy="1008063"/>
          </a:xfrm>
          <a:prstGeom prst="rect">
            <a:avLst/>
          </a:prstGeom>
          <a:noFill/>
          <a:ln w="9525">
            <a:noFill/>
            <a:miter lim="800000"/>
            <a:headEnd/>
            <a:tailEnd/>
          </a:ln>
        </p:spPr>
        <p:txBody>
          <a:bodyPr/>
          <a:lstStyle/>
          <a:p>
            <a:pPr algn="ctr">
              <a:spcBef>
                <a:spcPct val="20000"/>
              </a:spcBef>
              <a:buFont typeface="Arial" pitchFamily="34" charset="0"/>
              <a:buNone/>
            </a:pPr>
            <a:r>
              <a:rPr lang="de-DE" sz="2000">
                <a:solidFill>
                  <a:srgbClr val="7F7F7F"/>
                </a:solidFill>
                <a:latin typeface="Calibri" pitchFamily="34" charset="0"/>
              </a:rPr>
              <a:t>ao. Univ.-Prof. Dr. Hanno Ulmer</a:t>
            </a:r>
          </a:p>
          <a:p>
            <a:pPr algn="ctr">
              <a:spcBef>
                <a:spcPct val="20000"/>
              </a:spcBef>
              <a:buFont typeface="Arial" pitchFamily="34" charset="0"/>
              <a:buNone/>
            </a:pPr>
            <a:r>
              <a:rPr lang="de-AT" sz="1600" i="1">
                <a:solidFill>
                  <a:srgbClr val="7F7F7F"/>
                </a:solidFill>
                <a:latin typeface="Calibri" pitchFamily="34" charset="0"/>
                <a:hlinkClick r:id="rId3"/>
              </a:rPr>
              <a:t>hanno.ulmer@i-med.ac.at</a:t>
            </a:r>
            <a:endParaRPr lang="de-DE" sz="1600" i="1">
              <a:solidFill>
                <a:srgbClr val="7F7F7F"/>
              </a:solidFill>
              <a:latin typeface="Calibri" pitchFamily="34" charset="0"/>
            </a:endParaRPr>
          </a:p>
          <a:p>
            <a:pPr algn="ctr">
              <a:spcBef>
                <a:spcPct val="20000"/>
              </a:spcBef>
              <a:buFont typeface="Arial" pitchFamily="34" charset="0"/>
              <a:buNone/>
            </a:pPr>
            <a:endParaRPr lang="de-DE" sz="2000">
              <a:solidFill>
                <a:srgbClr val="7F7F7F"/>
              </a:solidFill>
              <a:latin typeface="Calibri" pitchFamily="34" charset="0"/>
            </a:endParaRPr>
          </a:p>
          <a:p>
            <a:pPr algn="ctr">
              <a:spcBef>
                <a:spcPct val="20000"/>
              </a:spcBef>
              <a:buFont typeface="Arial" pitchFamily="34" charset="0"/>
              <a:buNone/>
            </a:pPr>
            <a:endParaRPr lang="de-DE" sz="2400">
              <a:solidFill>
                <a:srgbClr val="7F7F7F"/>
              </a:solidFill>
              <a:latin typeface="Calibri" pitchFamily="34" charset="0"/>
            </a:endParaRPr>
          </a:p>
          <a:p>
            <a:pPr algn="ctr">
              <a:spcBef>
                <a:spcPct val="20000"/>
              </a:spcBef>
              <a:buFont typeface="Arial" pitchFamily="34" charset="0"/>
              <a:buNone/>
            </a:pPr>
            <a:endParaRPr lang="de-DE" sz="2400">
              <a:solidFill>
                <a:srgbClr val="7F7F7F"/>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Lebensqualität</a:t>
            </a:r>
            <a:endParaRPr lang="de-DE" dirty="0"/>
          </a:p>
        </p:txBody>
      </p:sp>
      <p:sp>
        <p:nvSpPr>
          <p:cNvPr id="3" name="Inhaltsplatzhalter 2"/>
          <p:cNvSpPr>
            <a:spLocks noGrp="1"/>
          </p:cNvSpPr>
          <p:nvPr>
            <p:ph idx="1"/>
          </p:nvPr>
        </p:nvSpPr>
        <p:spPr/>
        <p:txBody>
          <a:bodyPr>
            <a:normAutofit/>
          </a:bodyPr>
          <a:lstStyle/>
          <a:p>
            <a:pPr>
              <a:buNone/>
            </a:pPr>
            <a:r>
              <a:rPr lang="de-AT" sz="2000" dirty="0" smtClean="0"/>
              <a:t>Einziges Messinstrument für die </a:t>
            </a:r>
            <a:r>
              <a:rPr lang="de-AT" sz="2000" u="sng" dirty="0" smtClean="0"/>
              <a:t>Lebensqualität </a:t>
            </a:r>
            <a:r>
              <a:rPr lang="de-AT" sz="2000" dirty="0" smtClean="0"/>
              <a:t>ist der </a:t>
            </a:r>
            <a:r>
              <a:rPr lang="de-AT" sz="2000" b="1" u="sng" dirty="0" smtClean="0"/>
              <a:t>FRAGEBOGEN</a:t>
            </a:r>
            <a:r>
              <a:rPr lang="de-AT" sz="2000" dirty="0" smtClean="0"/>
              <a:t>.</a:t>
            </a:r>
          </a:p>
          <a:p>
            <a:pPr>
              <a:buNone/>
            </a:pPr>
            <a:endParaRPr lang="de-AT" sz="2000" dirty="0" smtClean="0"/>
          </a:p>
          <a:p>
            <a:pPr>
              <a:buNone/>
            </a:pPr>
            <a:r>
              <a:rPr lang="de-AT" sz="2000" dirty="0" smtClean="0"/>
              <a:t>Erfassung ist SUBJEKTIV,  d.h. nicht mit harten </a:t>
            </a:r>
            <a:r>
              <a:rPr lang="de-AT" sz="2000" dirty="0" err="1" smtClean="0"/>
              <a:t>Messergebnissen</a:t>
            </a:r>
            <a:r>
              <a:rPr lang="de-AT" sz="2000" dirty="0" smtClean="0"/>
              <a:t> hinsichtlich Richtigkeit überprüfbar.</a:t>
            </a:r>
          </a:p>
          <a:p>
            <a:pPr>
              <a:buNone/>
            </a:pPr>
            <a:endParaRPr lang="de-AT" sz="2000" dirty="0" smtClean="0"/>
          </a:p>
          <a:p>
            <a:pPr>
              <a:buNone/>
            </a:pPr>
            <a:r>
              <a:rPr lang="de-AT" sz="2000" u="sng" dirty="0" smtClean="0"/>
              <a:t>Problem:  </a:t>
            </a:r>
            <a:r>
              <a:rPr lang="de-AT" sz="2000" dirty="0" smtClean="0"/>
              <a:t>Viele Klinische Studien untersuchen alle möglichen Endpunkte,  aber weniger oft die Lebensqualität, die im Mittelpunkt der Therapie stehen sollte.</a:t>
            </a:r>
            <a:endParaRPr lang="de-DE" sz="2000" dirty="0"/>
          </a:p>
        </p:txBody>
      </p:sp>
      <p:pic>
        <p:nvPicPr>
          <p:cNvPr id="4" name="Grafik 3" descr="lebensqualität 2.jpg"/>
          <p:cNvPicPr>
            <a:picLocks noChangeAspect="1"/>
          </p:cNvPicPr>
          <p:nvPr/>
        </p:nvPicPr>
        <p:blipFill>
          <a:blip r:embed="rId2" cstate="print"/>
          <a:stretch>
            <a:fillRect/>
          </a:stretch>
        </p:blipFill>
        <p:spPr>
          <a:xfrm>
            <a:off x="1619672" y="4725144"/>
            <a:ext cx="2376264" cy="1821802"/>
          </a:xfrm>
          <a:prstGeom prst="rect">
            <a:avLst/>
          </a:prstGeom>
        </p:spPr>
      </p:pic>
      <p:pic>
        <p:nvPicPr>
          <p:cNvPr id="5" name="Grafik 4" descr="lebensqualität 1.bmp"/>
          <p:cNvPicPr>
            <a:picLocks noChangeAspect="1"/>
          </p:cNvPicPr>
          <p:nvPr/>
        </p:nvPicPr>
        <p:blipFill>
          <a:blip r:embed="rId3" cstate="print"/>
          <a:stretch>
            <a:fillRect/>
          </a:stretch>
        </p:blipFill>
        <p:spPr>
          <a:xfrm>
            <a:off x="5004048" y="4725144"/>
            <a:ext cx="3096344" cy="181764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Lebensqualität</a:t>
            </a:r>
            <a:endParaRPr lang="de-DE" dirty="0"/>
          </a:p>
        </p:txBody>
      </p:sp>
      <p:sp>
        <p:nvSpPr>
          <p:cNvPr id="3" name="Inhaltsplatzhalter 2"/>
          <p:cNvSpPr>
            <a:spLocks noGrp="1"/>
          </p:cNvSpPr>
          <p:nvPr>
            <p:ph idx="1"/>
          </p:nvPr>
        </p:nvSpPr>
        <p:spPr/>
        <p:txBody>
          <a:bodyPr>
            <a:normAutofit/>
          </a:bodyPr>
          <a:lstStyle/>
          <a:p>
            <a:r>
              <a:rPr lang="de-DE" sz="2000" dirty="0" smtClean="0"/>
              <a:t>Bekanntester Fragebogen ist SF-36 mit Kurzform SF-12</a:t>
            </a:r>
          </a:p>
          <a:p>
            <a:r>
              <a:rPr lang="de-DE" sz="2000" dirty="0" smtClean="0"/>
              <a:t>Publiziert 1995 als Teil der Medical Outcome Study (MOS)</a:t>
            </a:r>
          </a:p>
          <a:p>
            <a:r>
              <a:rPr lang="de-DE" sz="2000" dirty="0" smtClean="0"/>
              <a:t>SF-36: 36 Fragen, 9 </a:t>
            </a:r>
            <a:r>
              <a:rPr lang="de-DE" sz="2000" dirty="0" err="1" smtClean="0"/>
              <a:t>Scores</a:t>
            </a:r>
            <a:r>
              <a:rPr lang="de-DE" sz="2000" dirty="0" smtClean="0"/>
              <a:t> </a:t>
            </a:r>
          </a:p>
          <a:p>
            <a:r>
              <a:rPr lang="de-DE" sz="2000" dirty="0" smtClean="0"/>
              <a:t>SF-12: 12 Fragen, 2 </a:t>
            </a:r>
            <a:r>
              <a:rPr lang="de-DE" sz="2000" dirty="0" err="1" smtClean="0"/>
              <a:t>Scores</a:t>
            </a:r>
            <a:endParaRPr lang="de-DE" sz="2000" dirty="0" smtClean="0"/>
          </a:p>
          <a:p>
            <a:r>
              <a:rPr lang="en-US" sz="2000" dirty="0" smtClean="0"/>
              <a:t>SF-36 Scores (in %)</a:t>
            </a:r>
          </a:p>
          <a:p>
            <a:pPr marL="857250" lvl="2" indent="0">
              <a:buNone/>
            </a:pPr>
            <a:r>
              <a:rPr lang="en-US" sz="1800" i="1" dirty="0" smtClean="0"/>
              <a:t>Physical functioning</a:t>
            </a:r>
            <a:r>
              <a:rPr lang="en-US" sz="1800" i="1" dirty="0"/>
              <a:t/>
            </a:r>
            <a:br>
              <a:rPr lang="en-US" sz="1800" i="1" dirty="0"/>
            </a:br>
            <a:r>
              <a:rPr lang="en-US" sz="1800" i="1" dirty="0"/>
              <a:t>Role limitations due to physical </a:t>
            </a:r>
            <a:r>
              <a:rPr lang="en-US" sz="1800" i="1" dirty="0" smtClean="0"/>
              <a:t>health</a:t>
            </a:r>
            <a:r>
              <a:rPr lang="en-US" sz="1800" i="1" dirty="0"/>
              <a:t/>
            </a:r>
            <a:br>
              <a:rPr lang="en-US" sz="1800" i="1" dirty="0"/>
            </a:br>
            <a:r>
              <a:rPr lang="en-US" sz="1800" i="1" dirty="0"/>
              <a:t>Role limitations due to emotional </a:t>
            </a:r>
            <a:r>
              <a:rPr lang="en-US" sz="1800" i="1" dirty="0" smtClean="0"/>
              <a:t>problems</a:t>
            </a:r>
            <a:r>
              <a:rPr lang="en-US" sz="1800" i="1" dirty="0"/>
              <a:t/>
            </a:r>
            <a:br>
              <a:rPr lang="en-US" sz="1800" i="1" dirty="0"/>
            </a:br>
            <a:r>
              <a:rPr lang="en-US" sz="1800" i="1" dirty="0" smtClean="0"/>
              <a:t>Energy/fatigue</a:t>
            </a:r>
            <a:r>
              <a:rPr lang="en-US" sz="1800" i="1" dirty="0"/>
              <a:t/>
            </a:r>
            <a:br>
              <a:rPr lang="en-US" sz="1800" i="1" dirty="0"/>
            </a:br>
            <a:r>
              <a:rPr lang="en-US" sz="1800" i="1" dirty="0"/>
              <a:t>Emotional </a:t>
            </a:r>
            <a:r>
              <a:rPr lang="en-US" sz="1800" i="1" dirty="0" smtClean="0"/>
              <a:t>well-being</a:t>
            </a:r>
            <a:r>
              <a:rPr lang="en-US" sz="1800" i="1" dirty="0"/>
              <a:t/>
            </a:r>
            <a:br>
              <a:rPr lang="en-US" sz="1800" i="1" dirty="0"/>
            </a:br>
            <a:r>
              <a:rPr lang="en-US" sz="1800" i="1" dirty="0"/>
              <a:t>Social </a:t>
            </a:r>
            <a:r>
              <a:rPr lang="en-US" sz="1800" i="1" dirty="0" smtClean="0"/>
              <a:t>functioning</a:t>
            </a:r>
            <a:r>
              <a:rPr lang="en-US" sz="1800" i="1" dirty="0"/>
              <a:t/>
            </a:r>
            <a:br>
              <a:rPr lang="en-US" sz="1800" i="1" dirty="0"/>
            </a:br>
            <a:r>
              <a:rPr lang="en-US" sz="1800" i="1" dirty="0" smtClean="0"/>
              <a:t>Pain</a:t>
            </a:r>
            <a:r>
              <a:rPr lang="en-US" sz="1800" i="1" dirty="0"/>
              <a:t/>
            </a:r>
            <a:br>
              <a:rPr lang="en-US" sz="1800" i="1" dirty="0"/>
            </a:br>
            <a:r>
              <a:rPr lang="en-US" sz="1800" i="1" dirty="0"/>
              <a:t>General </a:t>
            </a:r>
            <a:r>
              <a:rPr lang="en-US" sz="1800" i="1" dirty="0" smtClean="0"/>
              <a:t>health</a:t>
            </a:r>
            <a:r>
              <a:rPr lang="en-US" sz="1800" i="1" dirty="0"/>
              <a:t/>
            </a:r>
            <a:br>
              <a:rPr lang="en-US" sz="1800" i="1" dirty="0"/>
            </a:br>
            <a:r>
              <a:rPr lang="en-US" sz="1800" i="1" dirty="0" err="1"/>
              <a:t>Health</a:t>
            </a:r>
            <a:r>
              <a:rPr lang="en-US" sz="1800" i="1" dirty="0"/>
              <a:t> </a:t>
            </a:r>
            <a:r>
              <a:rPr lang="en-US" sz="1800" i="1" dirty="0" smtClean="0"/>
              <a:t>change</a:t>
            </a:r>
            <a:endParaRPr lang="de-DE" sz="1800" i="1" dirty="0"/>
          </a:p>
        </p:txBody>
      </p:sp>
    </p:spTree>
    <p:extLst>
      <p:ext uri="{BB962C8B-B14F-4D97-AF65-F5344CB8AC3E}">
        <p14:creationId xmlns:p14="http://schemas.microsoft.com/office/powerpoint/2010/main" val="3789306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Fragen zum Score</a:t>
            </a:r>
            <a:br>
              <a:rPr lang="de-DE" dirty="0" smtClean="0"/>
            </a:br>
            <a:r>
              <a:rPr lang="de-DE" dirty="0" smtClean="0"/>
              <a:t>am Beispiel des QLQ-BR23 in SPSS</a:t>
            </a:r>
            <a:endParaRPr lang="de-DE" dirty="0"/>
          </a:p>
        </p:txBody>
      </p:sp>
      <p:sp>
        <p:nvSpPr>
          <p:cNvPr id="3" name="Inhaltsplatzhalter 2"/>
          <p:cNvSpPr>
            <a:spLocks noGrp="1"/>
          </p:cNvSpPr>
          <p:nvPr>
            <p:ph idx="1"/>
          </p:nvPr>
        </p:nvSpPr>
        <p:spPr/>
        <p:txBody>
          <a:bodyPr/>
          <a:lstStyle/>
          <a:p>
            <a:pPr marL="0" indent="0">
              <a:buNone/>
            </a:pPr>
            <a:r>
              <a:rPr lang="de-DE" sz="1000" dirty="0"/>
              <a:t>/*=========================================================================*/</a:t>
            </a:r>
          </a:p>
          <a:p>
            <a:pPr marL="0" indent="0">
              <a:buNone/>
            </a:pPr>
            <a:r>
              <a:rPr lang="en-US" sz="1000" dirty="0" smtClean="0"/>
              <a:t>/* </a:t>
            </a:r>
            <a:r>
              <a:rPr lang="en-US" sz="1000" dirty="0"/>
              <a:t>Program for the Breast cancer module, QLQ-BR23 */</a:t>
            </a:r>
          </a:p>
          <a:p>
            <a:pPr marL="0" indent="0">
              <a:buNone/>
            </a:pPr>
            <a:r>
              <a:rPr lang="de-DE" sz="1000" dirty="0" smtClean="0"/>
              <a:t>/*=========================================================================*/.</a:t>
            </a:r>
            <a:endParaRPr lang="de-DE" sz="1000" dirty="0"/>
          </a:p>
          <a:p>
            <a:pPr marL="0" indent="0">
              <a:buNone/>
            </a:pPr>
            <a:r>
              <a:rPr lang="de-DE" sz="1000" dirty="0" err="1"/>
              <a:t>define</a:t>
            </a:r>
            <a:r>
              <a:rPr lang="de-DE" sz="1000" dirty="0"/>
              <a:t> </a:t>
            </a:r>
            <a:r>
              <a:rPr lang="de-DE" sz="1000" dirty="0" err="1"/>
              <a:t>brscal</a:t>
            </a:r>
            <a:r>
              <a:rPr lang="de-DE" sz="1000" dirty="0"/>
              <a:t> (!POSITIONAL !CMDEND).</a:t>
            </a:r>
          </a:p>
          <a:p>
            <a:pPr marL="0" indent="0">
              <a:buNone/>
            </a:pPr>
            <a:r>
              <a:rPr lang="de-DE" sz="1000" dirty="0"/>
              <a:t>!LET !USEROP = !1.</a:t>
            </a:r>
          </a:p>
          <a:p>
            <a:pPr marL="0" indent="0">
              <a:buNone/>
            </a:pPr>
            <a:r>
              <a:rPr lang="de-DE" sz="1000" dirty="0"/>
              <a:t>MISSING VALUES br1, br2, br3, br4, br5, br6, br7, br8, </a:t>
            </a:r>
            <a:r>
              <a:rPr lang="de-DE" sz="1000" dirty="0" smtClean="0"/>
              <a:t>br9, br10,br11,br12,br13,br14,br15,br16,br17,br18,br19</a:t>
            </a:r>
            <a:r>
              <a:rPr lang="de-DE" sz="1000" dirty="0"/>
              <a:t>,</a:t>
            </a:r>
          </a:p>
          <a:p>
            <a:pPr marL="0" indent="0">
              <a:buNone/>
            </a:pPr>
            <a:r>
              <a:rPr lang="de-DE" sz="1000" dirty="0"/>
              <a:t>br20,br21,br22,br23 (0,5 </a:t>
            </a:r>
            <a:r>
              <a:rPr lang="de-DE" sz="1000" dirty="0" err="1"/>
              <a:t>thru</a:t>
            </a:r>
            <a:r>
              <a:rPr lang="de-DE" sz="1000" dirty="0"/>
              <a:t> HIGHEST).</a:t>
            </a:r>
          </a:p>
          <a:p>
            <a:pPr marL="0" indent="0">
              <a:buNone/>
            </a:pPr>
            <a:r>
              <a:rPr lang="de-DE" sz="1000" dirty="0"/>
              <a:t>*</a:t>
            </a:r>
            <a:r>
              <a:rPr lang="de-DE" sz="1000" dirty="0" err="1"/>
              <a:t>Function</a:t>
            </a:r>
            <a:r>
              <a:rPr lang="de-DE" sz="1000" dirty="0"/>
              <a:t> </a:t>
            </a:r>
            <a:r>
              <a:rPr lang="de-DE" sz="1000" dirty="0" err="1"/>
              <a:t>scales</a:t>
            </a:r>
            <a:r>
              <a:rPr lang="de-DE" sz="1000" dirty="0"/>
              <a:t>.</a:t>
            </a:r>
          </a:p>
          <a:p>
            <a:pPr marL="0" indent="0">
              <a:buNone/>
            </a:pPr>
            <a:r>
              <a:rPr lang="de-DE" sz="1000" dirty="0" err="1"/>
              <a:t>qlqsub</a:t>
            </a:r>
            <a:r>
              <a:rPr lang="de-DE" sz="1000" dirty="0"/>
              <a:t> BRBI 'Body </a:t>
            </a:r>
            <a:r>
              <a:rPr lang="de-DE" sz="1000" dirty="0" err="1"/>
              <a:t>image</a:t>
            </a:r>
            <a:r>
              <a:rPr lang="de-DE" sz="1000" dirty="0"/>
              <a:t>' 4 3 (br9,br10,br11,br12) FSCALE</a:t>
            </a:r>
          </a:p>
          <a:p>
            <a:pPr marL="0" indent="0">
              <a:buNone/>
            </a:pPr>
            <a:r>
              <a:rPr lang="de-DE" sz="1000" dirty="0"/>
              <a:t>!USEROP.</a:t>
            </a:r>
          </a:p>
          <a:p>
            <a:pPr marL="0" indent="0">
              <a:buNone/>
            </a:pPr>
            <a:r>
              <a:rPr lang="de-DE" sz="1000" dirty="0" err="1"/>
              <a:t>qlqsub</a:t>
            </a:r>
            <a:r>
              <a:rPr lang="de-DE" sz="1000" dirty="0"/>
              <a:t> BRSEF 'Sexual </a:t>
            </a:r>
            <a:r>
              <a:rPr lang="de-DE" sz="1000" dirty="0" err="1"/>
              <a:t>functioning</a:t>
            </a:r>
            <a:r>
              <a:rPr lang="de-DE" sz="1000" dirty="0"/>
              <a:t>' 2 3 (br14,br15) !USEROP.</a:t>
            </a:r>
          </a:p>
          <a:p>
            <a:pPr marL="0" indent="0">
              <a:buNone/>
            </a:pPr>
            <a:r>
              <a:rPr lang="en-US" sz="1000" dirty="0"/>
              <a:t>if (br15=1 or br15= $SYSMIS ) br16 = $SYSMIS .</a:t>
            </a:r>
          </a:p>
          <a:p>
            <a:pPr marL="0" indent="0">
              <a:buNone/>
            </a:pPr>
            <a:r>
              <a:rPr lang="en-US" sz="1000" dirty="0" err="1"/>
              <a:t>qlqsub</a:t>
            </a:r>
            <a:r>
              <a:rPr lang="en-US" sz="1000" dirty="0"/>
              <a:t> BRSEE 'Sexual enjoyment' 1 3 (br16) !USEROP.</a:t>
            </a:r>
          </a:p>
          <a:p>
            <a:pPr marL="0" indent="0">
              <a:buNone/>
            </a:pPr>
            <a:r>
              <a:rPr lang="de-DE" sz="1000" dirty="0" err="1"/>
              <a:t>qlqsub</a:t>
            </a:r>
            <a:r>
              <a:rPr lang="de-DE" sz="1000" dirty="0"/>
              <a:t> BRFU 'Future </a:t>
            </a:r>
            <a:r>
              <a:rPr lang="de-DE" sz="1000" dirty="0" err="1"/>
              <a:t>perspective</a:t>
            </a:r>
            <a:r>
              <a:rPr lang="de-DE" sz="1000" dirty="0"/>
              <a:t>' 1 3 (br13) FSCALE</a:t>
            </a:r>
          </a:p>
          <a:p>
            <a:pPr marL="0" indent="0">
              <a:buNone/>
            </a:pPr>
            <a:r>
              <a:rPr lang="de-DE" sz="1000" dirty="0"/>
              <a:t>!USEROP.</a:t>
            </a:r>
          </a:p>
          <a:p>
            <a:pPr marL="0" indent="0">
              <a:buNone/>
            </a:pPr>
            <a:r>
              <a:rPr lang="de-DE" sz="1000" dirty="0"/>
              <a:t>*Symptom </a:t>
            </a:r>
            <a:r>
              <a:rPr lang="de-DE" sz="1000" dirty="0" err="1"/>
              <a:t>scales</a:t>
            </a:r>
            <a:r>
              <a:rPr lang="de-DE" sz="1000" dirty="0"/>
              <a:t>.</a:t>
            </a:r>
          </a:p>
          <a:p>
            <a:pPr marL="0" indent="0">
              <a:buNone/>
            </a:pPr>
            <a:r>
              <a:rPr lang="de-DE" sz="1000" dirty="0" err="1"/>
              <a:t>qlqsub</a:t>
            </a:r>
            <a:r>
              <a:rPr lang="de-DE" sz="1000" dirty="0"/>
              <a:t> BRCT '</a:t>
            </a:r>
            <a:r>
              <a:rPr lang="de-DE" sz="1000" dirty="0" err="1"/>
              <a:t>Systemic</a:t>
            </a:r>
            <a:r>
              <a:rPr lang="de-DE" sz="1000" dirty="0"/>
              <a:t> </a:t>
            </a:r>
            <a:r>
              <a:rPr lang="de-DE" sz="1000" dirty="0" err="1"/>
              <a:t>therapy</a:t>
            </a:r>
            <a:r>
              <a:rPr lang="de-DE" sz="1000" dirty="0"/>
              <a:t>' 7 3 (br1,br2,br3,br4,br6,br7,br8) !USEROP.</a:t>
            </a:r>
          </a:p>
          <a:p>
            <a:pPr marL="0" indent="0">
              <a:buNone/>
            </a:pPr>
            <a:r>
              <a:rPr lang="de-DE" sz="1000" dirty="0" err="1"/>
              <a:t>qlqsub</a:t>
            </a:r>
            <a:r>
              <a:rPr lang="de-DE" sz="1000" dirty="0"/>
              <a:t> BRRT '</a:t>
            </a:r>
            <a:r>
              <a:rPr lang="de-DE" sz="1000" dirty="0" err="1"/>
              <a:t>Breast</a:t>
            </a:r>
            <a:r>
              <a:rPr lang="de-DE" sz="1000" dirty="0"/>
              <a:t> </a:t>
            </a:r>
            <a:r>
              <a:rPr lang="de-DE" sz="1000" dirty="0" err="1"/>
              <a:t>symptoms</a:t>
            </a:r>
            <a:r>
              <a:rPr lang="de-DE" sz="1000" dirty="0"/>
              <a:t>' 4 3 (br20,br21,br22,br23) !USEROP.</a:t>
            </a:r>
          </a:p>
          <a:p>
            <a:pPr marL="0" indent="0">
              <a:buNone/>
            </a:pPr>
            <a:r>
              <a:rPr lang="de-DE" sz="1000" dirty="0" err="1"/>
              <a:t>qlqsub</a:t>
            </a:r>
            <a:r>
              <a:rPr lang="de-DE" sz="1000" dirty="0"/>
              <a:t> BRSY 'Arm </a:t>
            </a:r>
            <a:r>
              <a:rPr lang="de-DE" sz="1000" dirty="0" err="1"/>
              <a:t>symptoms</a:t>
            </a:r>
            <a:r>
              <a:rPr lang="de-DE" sz="1000" dirty="0"/>
              <a:t>' 3 3 (br17,br18,br19) !USEROP.</a:t>
            </a:r>
          </a:p>
          <a:p>
            <a:pPr marL="0" indent="0">
              <a:buNone/>
            </a:pPr>
            <a:r>
              <a:rPr lang="en-US" sz="1000" dirty="0" err="1"/>
              <a:t>qlqsub</a:t>
            </a:r>
            <a:r>
              <a:rPr lang="en-US" sz="1000" dirty="0"/>
              <a:t> BRHL 'Hair loss' 1 3 (br5) !USEROP.</a:t>
            </a:r>
          </a:p>
          <a:p>
            <a:pPr marL="0" indent="0">
              <a:buNone/>
            </a:pPr>
            <a:r>
              <a:rPr lang="de-DE" sz="1000" dirty="0" err="1"/>
              <a:t>if</a:t>
            </a:r>
            <a:r>
              <a:rPr lang="de-DE" sz="1000" dirty="0"/>
              <a:t> (br4=1) BRHL=0 .</a:t>
            </a:r>
          </a:p>
          <a:p>
            <a:pPr marL="0" indent="0">
              <a:buNone/>
            </a:pPr>
            <a:r>
              <a:rPr lang="de-DE" sz="1000" dirty="0" err="1"/>
              <a:t>execute</a:t>
            </a:r>
            <a:r>
              <a:rPr lang="de-DE" sz="1000" dirty="0"/>
              <a:t>.</a:t>
            </a:r>
          </a:p>
          <a:p>
            <a:pPr marL="0" indent="0">
              <a:buNone/>
            </a:pPr>
            <a:r>
              <a:rPr lang="de-DE" sz="1000" dirty="0"/>
              <a:t>!</a:t>
            </a:r>
            <a:r>
              <a:rPr lang="de-DE" sz="1000" dirty="0" err="1" smtClean="0"/>
              <a:t>enddefine</a:t>
            </a:r>
            <a:r>
              <a:rPr lang="de-DE" sz="1000" dirty="0" smtClean="0"/>
              <a:t> .</a:t>
            </a:r>
          </a:p>
          <a:p>
            <a:pPr marL="0" indent="0">
              <a:buNone/>
            </a:pPr>
            <a:endParaRPr lang="de-DE" sz="1000" dirty="0" smtClean="0"/>
          </a:p>
          <a:p>
            <a:pPr marL="0" indent="0">
              <a:buNone/>
            </a:pPr>
            <a:r>
              <a:rPr lang="de-DE" sz="1000" dirty="0" err="1" smtClean="0"/>
              <a:t>brscal</a:t>
            </a:r>
            <a:r>
              <a:rPr lang="de-DE" sz="1000" dirty="0" smtClean="0"/>
              <a:t>.</a:t>
            </a:r>
          </a:p>
          <a:p>
            <a:pPr marL="0" indent="0">
              <a:buNone/>
            </a:pPr>
            <a:r>
              <a:rPr lang="de-DE" sz="1000" dirty="0" smtClean="0"/>
              <a:t>EXECUTE.</a:t>
            </a:r>
            <a:endParaRPr lang="de-DE" sz="1000" dirty="0"/>
          </a:p>
        </p:txBody>
      </p:sp>
      <p:sp>
        <p:nvSpPr>
          <p:cNvPr id="4" name="Datumsplatzhalter 3"/>
          <p:cNvSpPr>
            <a:spLocks noGrp="1"/>
          </p:cNvSpPr>
          <p:nvPr>
            <p:ph type="dt" sz="half" idx="10"/>
          </p:nvPr>
        </p:nvSpPr>
        <p:spPr/>
        <p:txBody>
          <a:bodyPr/>
          <a:lstStyle/>
          <a:p>
            <a:pPr>
              <a:defRPr/>
            </a:pPr>
            <a:fld id="{EAA2D832-3B48-4D01-95C0-6A0774A61C3F}" type="datetime1">
              <a:rPr lang="de-AT" smtClean="0"/>
              <a:pPr>
                <a:defRPr/>
              </a:pPr>
              <a:t>19.04.2021</a:t>
            </a:fld>
            <a:endParaRPr lang="de-DE" altLang="en-US"/>
          </a:p>
        </p:txBody>
      </p:sp>
      <p:sp>
        <p:nvSpPr>
          <p:cNvPr id="5" name="Fußzeilenplatzhalter 4"/>
          <p:cNvSpPr>
            <a:spLocks noGrp="1"/>
          </p:cNvSpPr>
          <p:nvPr>
            <p:ph type="ftr" sz="quarter" idx="11"/>
          </p:nvPr>
        </p:nvSpPr>
        <p:spPr/>
        <p:txBody>
          <a:bodyPr/>
          <a:lstStyle/>
          <a:p>
            <a:pPr>
              <a:defRPr/>
            </a:pPr>
            <a:r>
              <a:rPr lang="de-DE" altLang="en-US" smtClean="0"/>
              <a:t>hanno.ulmer@i-med.ac.at</a:t>
            </a:r>
            <a:endParaRPr lang="de-DE" altLang="en-US"/>
          </a:p>
        </p:txBody>
      </p:sp>
      <p:sp>
        <p:nvSpPr>
          <p:cNvPr id="6" name="Foliennummernplatzhalter 5"/>
          <p:cNvSpPr>
            <a:spLocks noGrp="1"/>
          </p:cNvSpPr>
          <p:nvPr>
            <p:ph type="sldNum" sz="quarter" idx="12"/>
          </p:nvPr>
        </p:nvSpPr>
        <p:spPr/>
        <p:txBody>
          <a:bodyPr/>
          <a:lstStyle/>
          <a:p>
            <a:pPr>
              <a:defRPr/>
            </a:pPr>
            <a:r>
              <a:rPr lang="de-DE" altLang="en-US" smtClean="0"/>
              <a:t>Seite </a:t>
            </a:r>
            <a:fld id="{095E49F2-D774-4A9B-A1AC-DCD01D25A488}" type="slidenum">
              <a:rPr lang="de-DE" altLang="en-US" smtClean="0"/>
              <a:pPr>
                <a:defRPr/>
              </a:pPr>
              <a:t>12</a:t>
            </a:fld>
            <a:endParaRPr lang="de-DE" altLang="en-US"/>
          </a:p>
        </p:txBody>
      </p:sp>
    </p:spTree>
    <p:extLst>
      <p:ext uri="{BB962C8B-B14F-4D97-AF65-F5344CB8AC3E}">
        <p14:creationId xmlns:p14="http://schemas.microsoft.com/office/powerpoint/2010/main" val="2379094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Case </a:t>
            </a:r>
            <a:r>
              <a:rPr lang="de-DE" dirty="0" err="1" smtClean="0"/>
              <a:t>studies</a:t>
            </a:r>
            <a:endParaRPr lang="de-DE" dirty="0"/>
          </a:p>
        </p:txBody>
      </p:sp>
      <p:sp>
        <p:nvSpPr>
          <p:cNvPr id="3" name="Inhaltsplatzhalter 2"/>
          <p:cNvSpPr>
            <a:spLocks noGrp="1"/>
          </p:cNvSpPr>
          <p:nvPr>
            <p:ph idx="1"/>
          </p:nvPr>
        </p:nvSpPr>
        <p:spPr/>
        <p:txBody>
          <a:bodyPr/>
          <a:lstStyle/>
          <a:p>
            <a:r>
              <a:rPr lang="de-DE" dirty="0" smtClean="0"/>
              <a:t>Auswerten eines einfachen Fragebogens (Survey) mit Kreuztabellen und Chi-Quadrat Test </a:t>
            </a:r>
          </a:p>
          <a:p>
            <a:r>
              <a:rPr lang="de-DE" dirty="0" smtClean="0"/>
              <a:t>Auswerten eines validierten </a:t>
            </a:r>
            <a:r>
              <a:rPr lang="de-DE" dirty="0" err="1" smtClean="0"/>
              <a:t>QoL</a:t>
            </a:r>
            <a:r>
              <a:rPr lang="de-DE" dirty="0" smtClean="0"/>
              <a:t> Fragebogens (longitudinale Studie) mit Linear </a:t>
            </a:r>
            <a:r>
              <a:rPr lang="de-DE" dirty="0" err="1" smtClean="0"/>
              <a:t>mixed</a:t>
            </a:r>
            <a:r>
              <a:rPr lang="de-DE" dirty="0" smtClean="0"/>
              <a:t> </a:t>
            </a:r>
            <a:r>
              <a:rPr lang="de-DE" dirty="0" err="1" smtClean="0"/>
              <a:t>effects</a:t>
            </a:r>
            <a:r>
              <a:rPr lang="de-DE" dirty="0" smtClean="0"/>
              <a:t> </a:t>
            </a:r>
            <a:r>
              <a:rPr lang="de-DE" dirty="0" err="1" smtClean="0"/>
              <a:t>models</a:t>
            </a:r>
            <a:endParaRPr lang="de-DE" dirty="0" smtClean="0"/>
          </a:p>
        </p:txBody>
      </p:sp>
      <p:sp>
        <p:nvSpPr>
          <p:cNvPr id="4" name="Datumsplatzhalter 3"/>
          <p:cNvSpPr>
            <a:spLocks noGrp="1"/>
          </p:cNvSpPr>
          <p:nvPr>
            <p:ph type="dt" sz="half" idx="10"/>
          </p:nvPr>
        </p:nvSpPr>
        <p:spPr/>
        <p:txBody>
          <a:bodyPr/>
          <a:lstStyle/>
          <a:p>
            <a:pPr>
              <a:defRPr/>
            </a:pPr>
            <a:fld id="{EAA2D832-3B48-4D01-95C0-6A0774A61C3F}" type="datetime1">
              <a:rPr lang="de-AT" smtClean="0"/>
              <a:pPr>
                <a:defRPr/>
              </a:pPr>
              <a:t>19.04.2021</a:t>
            </a:fld>
            <a:endParaRPr lang="de-DE" altLang="en-US"/>
          </a:p>
        </p:txBody>
      </p:sp>
      <p:sp>
        <p:nvSpPr>
          <p:cNvPr id="5" name="Fußzeilenplatzhalter 4"/>
          <p:cNvSpPr>
            <a:spLocks noGrp="1"/>
          </p:cNvSpPr>
          <p:nvPr>
            <p:ph type="ftr" sz="quarter" idx="11"/>
          </p:nvPr>
        </p:nvSpPr>
        <p:spPr/>
        <p:txBody>
          <a:bodyPr/>
          <a:lstStyle/>
          <a:p>
            <a:pPr>
              <a:defRPr/>
            </a:pPr>
            <a:r>
              <a:rPr lang="de-DE" altLang="en-US" smtClean="0"/>
              <a:t>hanno.ulmer@i-med.ac.at</a:t>
            </a:r>
            <a:endParaRPr lang="de-DE" altLang="en-US"/>
          </a:p>
        </p:txBody>
      </p:sp>
      <p:sp>
        <p:nvSpPr>
          <p:cNvPr id="6" name="Foliennummernplatzhalter 5"/>
          <p:cNvSpPr>
            <a:spLocks noGrp="1"/>
          </p:cNvSpPr>
          <p:nvPr>
            <p:ph type="sldNum" sz="quarter" idx="12"/>
          </p:nvPr>
        </p:nvSpPr>
        <p:spPr/>
        <p:txBody>
          <a:bodyPr/>
          <a:lstStyle/>
          <a:p>
            <a:pPr>
              <a:defRPr/>
            </a:pPr>
            <a:r>
              <a:rPr lang="de-DE" altLang="en-US" smtClean="0"/>
              <a:t>Seite </a:t>
            </a:r>
            <a:fld id="{095E49F2-D774-4A9B-A1AC-DCD01D25A488}" type="slidenum">
              <a:rPr lang="de-DE" altLang="en-US" smtClean="0"/>
              <a:pPr>
                <a:defRPr/>
              </a:pPr>
              <a:t>13</a:t>
            </a:fld>
            <a:endParaRPr lang="de-DE" altLang="en-US"/>
          </a:p>
        </p:txBody>
      </p:sp>
    </p:spTree>
    <p:extLst>
      <p:ext uri="{BB962C8B-B14F-4D97-AF65-F5344CB8AC3E}">
        <p14:creationId xmlns:p14="http://schemas.microsoft.com/office/powerpoint/2010/main" val="4101762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Links, </a:t>
            </a:r>
            <a:r>
              <a:rPr lang="de-AT" dirty="0" err="1" smtClean="0"/>
              <a:t>questionnaires</a:t>
            </a:r>
            <a:endParaRPr lang="de-DE" dirty="0"/>
          </a:p>
        </p:txBody>
      </p:sp>
      <p:sp>
        <p:nvSpPr>
          <p:cNvPr id="3" name="Inhaltsplatzhalter 2"/>
          <p:cNvSpPr>
            <a:spLocks noGrp="1"/>
          </p:cNvSpPr>
          <p:nvPr>
            <p:ph idx="1"/>
          </p:nvPr>
        </p:nvSpPr>
        <p:spPr/>
        <p:txBody>
          <a:bodyPr>
            <a:normAutofit/>
          </a:bodyPr>
          <a:lstStyle/>
          <a:p>
            <a:r>
              <a:rPr lang="de-DE" sz="1800" dirty="0" err="1" smtClean="0"/>
              <a:t>Orthopedic</a:t>
            </a:r>
            <a:r>
              <a:rPr lang="de-DE" sz="1800" dirty="0" smtClean="0"/>
              <a:t> </a:t>
            </a:r>
            <a:r>
              <a:rPr lang="de-DE" sz="1800" dirty="0" err="1"/>
              <a:t>scores</a:t>
            </a:r>
            <a:r>
              <a:rPr lang="de-DE" sz="1800" dirty="0"/>
              <a:t> </a:t>
            </a:r>
            <a:r>
              <a:rPr lang="de-DE" sz="1800" dirty="0" err="1"/>
              <a:t>and</a:t>
            </a:r>
            <a:r>
              <a:rPr lang="de-DE" sz="1800" dirty="0"/>
              <a:t> </a:t>
            </a:r>
            <a:r>
              <a:rPr lang="de-DE" sz="1800" dirty="0" err="1" smtClean="0"/>
              <a:t>calculators</a:t>
            </a:r>
            <a:r>
              <a:rPr lang="de-DE" sz="1800" dirty="0"/>
              <a:t> </a:t>
            </a:r>
            <a:r>
              <a:rPr lang="de-DE" sz="1800" dirty="0" err="1" smtClean="0"/>
              <a:t>including</a:t>
            </a:r>
            <a:r>
              <a:rPr lang="de-DE" sz="1800" dirty="0" smtClean="0"/>
              <a:t> </a:t>
            </a:r>
            <a:r>
              <a:rPr lang="de-DE" sz="1800" dirty="0" err="1" smtClean="0"/>
              <a:t>qualiy</a:t>
            </a:r>
            <a:r>
              <a:rPr lang="de-DE" sz="1800" dirty="0" smtClean="0"/>
              <a:t> </a:t>
            </a:r>
            <a:r>
              <a:rPr lang="de-DE" sz="1800" dirty="0" err="1" smtClean="0"/>
              <a:t>of</a:t>
            </a:r>
            <a:r>
              <a:rPr lang="de-DE" sz="1800" dirty="0" smtClean="0"/>
              <a:t> </a:t>
            </a:r>
            <a:r>
              <a:rPr lang="de-DE" sz="1800" dirty="0" err="1" smtClean="0"/>
              <a:t>life</a:t>
            </a:r>
            <a:r>
              <a:rPr lang="de-DE" sz="1800" dirty="0" smtClean="0"/>
              <a:t> </a:t>
            </a:r>
            <a:br>
              <a:rPr lang="de-DE" sz="1800" dirty="0" smtClean="0"/>
            </a:br>
            <a:r>
              <a:rPr lang="de-DE" sz="1800" dirty="0" smtClean="0">
                <a:hlinkClick r:id="rId2"/>
              </a:rPr>
              <a:t>https</a:t>
            </a:r>
            <a:r>
              <a:rPr lang="de-DE" sz="1800" dirty="0">
                <a:hlinkClick r:id="rId2"/>
              </a:rPr>
              <a:t>://</a:t>
            </a:r>
            <a:r>
              <a:rPr lang="de-DE" sz="1800" dirty="0" smtClean="0">
                <a:hlinkClick r:id="rId2"/>
              </a:rPr>
              <a:t>orthotoolkit.com</a:t>
            </a:r>
            <a:endParaRPr lang="de-DE" sz="1800" dirty="0" smtClean="0"/>
          </a:p>
          <a:p>
            <a:r>
              <a:rPr lang="de-DE" sz="1800" dirty="0" smtClean="0"/>
              <a:t>Quality </a:t>
            </a:r>
            <a:r>
              <a:rPr lang="de-DE" sz="1800" dirty="0" err="1" smtClean="0"/>
              <a:t>of</a:t>
            </a:r>
            <a:r>
              <a:rPr lang="de-DE" sz="1800" dirty="0" smtClean="0"/>
              <a:t> Life </a:t>
            </a:r>
            <a:r>
              <a:rPr lang="de-DE" sz="1800" dirty="0" err="1" smtClean="0"/>
              <a:t>of</a:t>
            </a:r>
            <a:r>
              <a:rPr lang="de-DE" sz="1800" dirty="0" smtClean="0"/>
              <a:t> </a:t>
            </a:r>
            <a:r>
              <a:rPr lang="de-DE" sz="1800" dirty="0" err="1" smtClean="0"/>
              <a:t>cancer</a:t>
            </a:r>
            <a:r>
              <a:rPr lang="de-DE" sz="1800" dirty="0"/>
              <a:t> </a:t>
            </a:r>
            <a:r>
              <a:rPr lang="de-DE" sz="1800" dirty="0" err="1" smtClean="0"/>
              <a:t>patients</a:t>
            </a:r>
            <a:r>
              <a:rPr lang="de-DE" sz="1800" dirty="0"/>
              <a:t/>
            </a:r>
            <a:br>
              <a:rPr lang="de-DE" sz="1800" dirty="0"/>
            </a:br>
            <a:r>
              <a:rPr lang="de-DE" sz="1800" dirty="0" smtClean="0">
                <a:hlinkClick r:id="rId3"/>
              </a:rPr>
              <a:t>https</a:t>
            </a:r>
            <a:r>
              <a:rPr lang="de-DE" sz="1800" dirty="0">
                <a:hlinkClick r:id="rId3"/>
              </a:rPr>
              <a:t>://</a:t>
            </a:r>
            <a:r>
              <a:rPr lang="de-DE" sz="1800" dirty="0" smtClean="0">
                <a:hlinkClick r:id="rId3"/>
              </a:rPr>
              <a:t>qol.eortc.org/questionnaires/</a:t>
            </a:r>
            <a:r>
              <a:rPr lang="de-DE" sz="1800" dirty="0" smtClean="0"/>
              <a:t> </a:t>
            </a:r>
          </a:p>
          <a:p>
            <a:r>
              <a:rPr lang="de-DE" sz="1800" dirty="0" smtClean="0"/>
              <a:t>Tests kaufen</a:t>
            </a:r>
            <a:br>
              <a:rPr lang="de-DE" sz="1800" dirty="0" smtClean="0"/>
            </a:br>
            <a:r>
              <a:rPr lang="de-DE" sz="1800" dirty="0" smtClean="0">
                <a:hlinkClick r:id="rId4"/>
              </a:rPr>
              <a:t>https</a:t>
            </a:r>
            <a:r>
              <a:rPr lang="de-DE" sz="1800" dirty="0">
                <a:hlinkClick r:id="rId4"/>
              </a:rPr>
              <a:t>://www.testzentrale.de</a:t>
            </a:r>
            <a:r>
              <a:rPr lang="de-DE" sz="1800" dirty="0" smtClean="0">
                <a:hlinkClick r:id="rId4"/>
              </a:rPr>
              <a:t>/</a:t>
            </a:r>
            <a:r>
              <a:rPr lang="de-DE" sz="1800" dirty="0" smtClean="0"/>
              <a:t> </a:t>
            </a:r>
          </a:p>
          <a:p>
            <a:r>
              <a:rPr lang="de-DE" sz="1800" dirty="0" err="1" smtClean="0"/>
              <a:t>eCRF</a:t>
            </a:r>
            <a:r>
              <a:rPr lang="de-DE" sz="1800" dirty="0" smtClean="0"/>
              <a:t> erstellen</a:t>
            </a:r>
          </a:p>
          <a:p>
            <a:endParaRPr lang="de-DE" sz="1800" dirty="0" smtClean="0"/>
          </a:p>
        </p:txBody>
      </p:sp>
    </p:spTree>
    <p:extLst>
      <p:ext uri="{BB962C8B-B14F-4D97-AF65-F5344CB8AC3E}">
        <p14:creationId xmlns:p14="http://schemas.microsoft.com/office/powerpoint/2010/main" val="4189415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Links, </a:t>
            </a:r>
            <a:r>
              <a:rPr lang="de-AT" dirty="0" err="1" smtClean="0"/>
              <a:t>survey</a:t>
            </a:r>
            <a:r>
              <a:rPr lang="de-AT" dirty="0" smtClean="0"/>
              <a:t> </a:t>
            </a:r>
            <a:r>
              <a:rPr lang="de-AT" dirty="0" err="1" smtClean="0"/>
              <a:t>tools</a:t>
            </a:r>
            <a:endParaRPr lang="de-DE" dirty="0"/>
          </a:p>
        </p:txBody>
      </p:sp>
      <p:sp>
        <p:nvSpPr>
          <p:cNvPr id="3" name="Inhaltsplatzhalter 2"/>
          <p:cNvSpPr>
            <a:spLocks noGrp="1"/>
          </p:cNvSpPr>
          <p:nvPr>
            <p:ph idx="1"/>
          </p:nvPr>
        </p:nvSpPr>
        <p:spPr/>
        <p:txBody>
          <a:bodyPr>
            <a:normAutofit/>
          </a:bodyPr>
          <a:lstStyle/>
          <a:p>
            <a:r>
              <a:rPr lang="de-DE" sz="1800" dirty="0" smtClean="0"/>
              <a:t>MSIG </a:t>
            </a:r>
            <a:r>
              <a:rPr lang="de-DE" sz="1800" dirty="0" err="1" smtClean="0"/>
              <a:t>services</a:t>
            </a:r>
            <a:r>
              <a:rPr lang="de-DE" sz="1800" dirty="0"/>
              <a:t/>
            </a:r>
            <a:br>
              <a:rPr lang="de-DE" sz="1800" dirty="0"/>
            </a:br>
            <a:r>
              <a:rPr lang="de-DE" sz="1800" dirty="0">
                <a:hlinkClick r:id="rId2"/>
              </a:rPr>
              <a:t>https://redcap.i-med.ac.at</a:t>
            </a:r>
            <a:r>
              <a:rPr lang="de-DE" sz="1800" dirty="0" smtClean="0">
                <a:hlinkClick r:id="rId2"/>
              </a:rPr>
              <a:t>/</a:t>
            </a:r>
            <a:r>
              <a:rPr lang="de-DE" sz="1800" dirty="0"/>
              <a:t> </a:t>
            </a:r>
            <a:br>
              <a:rPr lang="de-DE" sz="1800" dirty="0"/>
            </a:br>
            <a:r>
              <a:rPr lang="de-DE" sz="1800" dirty="0">
                <a:hlinkClick r:id="rId3"/>
              </a:rPr>
              <a:t>https://sosci.i-med.ac.at/admin</a:t>
            </a:r>
            <a:r>
              <a:rPr lang="de-DE" sz="1800" dirty="0" smtClean="0">
                <a:hlinkClick r:id="rId3"/>
              </a:rPr>
              <a:t>/</a:t>
            </a:r>
            <a:r>
              <a:rPr lang="de-DE" sz="1800" dirty="0"/>
              <a:t> </a:t>
            </a:r>
            <a:br>
              <a:rPr lang="de-DE" sz="1800" dirty="0"/>
            </a:br>
            <a:r>
              <a:rPr lang="de-DE" sz="1800" dirty="0">
                <a:hlinkClick r:id="rId4"/>
              </a:rPr>
              <a:t>https://</a:t>
            </a:r>
            <a:r>
              <a:rPr lang="de-DE" sz="1800" dirty="0" smtClean="0">
                <a:hlinkClick r:id="rId4"/>
              </a:rPr>
              <a:t>grafstat.i-med.ac.at/grafstat20/index.htm</a:t>
            </a:r>
            <a:r>
              <a:rPr lang="de-DE" sz="1800" dirty="0" smtClean="0"/>
              <a:t> </a:t>
            </a:r>
          </a:p>
          <a:p>
            <a:r>
              <a:rPr lang="de-DE" sz="1800" dirty="0" err="1" smtClean="0"/>
              <a:t>eCRF</a:t>
            </a:r>
            <a:r>
              <a:rPr lang="de-DE" sz="1800" dirty="0"/>
              <a:t> MUI</a:t>
            </a:r>
            <a:br>
              <a:rPr lang="de-DE" sz="1800" dirty="0"/>
            </a:br>
            <a:r>
              <a:rPr lang="de-DE" sz="1800" dirty="0">
                <a:hlinkClick r:id="rId5"/>
              </a:rPr>
              <a:t>https://www.askimed.com</a:t>
            </a:r>
            <a:r>
              <a:rPr lang="de-DE" sz="1800" dirty="0" smtClean="0">
                <a:hlinkClick r:id="rId5"/>
              </a:rPr>
              <a:t>/</a:t>
            </a:r>
            <a:r>
              <a:rPr lang="de-DE" sz="1800" dirty="0" smtClean="0"/>
              <a:t> </a:t>
            </a:r>
          </a:p>
          <a:p>
            <a:r>
              <a:rPr lang="de-DE" sz="1800" dirty="0" smtClean="0"/>
              <a:t>Google Forms</a:t>
            </a:r>
            <a:r>
              <a:rPr lang="de-DE" sz="1800" dirty="0"/>
              <a:t/>
            </a:r>
            <a:br>
              <a:rPr lang="de-DE" sz="1800" dirty="0"/>
            </a:br>
            <a:r>
              <a:rPr lang="de-DE" sz="1800" dirty="0">
                <a:hlinkClick r:id="rId6"/>
              </a:rPr>
              <a:t>https://www.google.com/forms/about</a:t>
            </a:r>
            <a:r>
              <a:rPr lang="de-DE" sz="1800" dirty="0" smtClean="0">
                <a:hlinkClick r:id="rId6"/>
              </a:rPr>
              <a:t>/</a:t>
            </a:r>
            <a:r>
              <a:rPr lang="de-DE" sz="1800" dirty="0" smtClean="0"/>
              <a:t> </a:t>
            </a:r>
          </a:p>
          <a:p>
            <a:r>
              <a:rPr lang="de-DE" sz="1800" dirty="0" err="1" smtClean="0"/>
              <a:t>LimeSurvey</a:t>
            </a:r>
            <a:r>
              <a:rPr lang="de-DE" sz="1800" dirty="0"/>
              <a:t/>
            </a:r>
            <a:br>
              <a:rPr lang="de-DE" sz="1800" dirty="0"/>
            </a:br>
            <a:r>
              <a:rPr lang="de-DE" sz="1800" dirty="0">
                <a:hlinkClick r:id="rId7"/>
              </a:rPr>
              <a:t>https://www.limesurvey.org</a:t>
            </a:r>
            <a:r>
              <a:rPr lang="de-DE" sz="1800" dirty="0" smtClean="0">
                <a:hlinkClick r:id="rId7"/>
              </a:rPr>
              <a:t>/</a:t>
            </a:r>
            <a:r>
              <a:rPr lang="de-DE" sz="1800" dirty="0" smtClean="0"/>
              <a:t> </a:t>
            </a:r>
          </a:p>
          <a:p>
            <a:r>
              <a:rPr lang="de-DE" sz="1800" dirty="0" err="1" smtClean="0"/>
              <a:t>MedUni</a:t>
            </a:r>
            <a:r>
              <a:rPr lang="de-DE" sz="1800" dirty="0" smtClean="0"/>
              <a:t> </a:t>
            </a:r>
            <a:r>
              <a:rPr lang="de-DE" sz="1800" dirty="0"/>
              <a:t>Graz und Wien</a:t>
            </a:r>
            <a:br>
              <a:rPr lang="de-DE" sz="1800" dirty="0"/>
            </a:br>
            <a:r>
              <a:rPr lang="de-DE" sz="1800" dirty="0">
                <a:hlinkClick r:id="rId8"/>
              </a:rPr>
              <a:t>https://clincase.com</a:t>
            </a:r>
            <a:r>
              <a:rPr lang="de-DE" sz="1800" dirty="0" smtClean="0">
                <a:hlinkClick r:id="rId8"/>
              </a:rPr>
              <a:t>/</a:t>
            </a:r>
            <a:r>
              <a:rPr lang="de-DE" sz="1800" dirty="0" smtClean="0"/>
              <a:t> </a:t>
            </a:r>
          </a:p>
          <a:p>
            <a:endParaRPr lang="de-DE" sz="1800" dirty="0"/>
          </a:p>
          <a:p>
            <a:endParaRPr lang="de-DE" sz="1800" dirty="0" smtClean="0"/>
          </a:p>
          <a:p>
            <a:endParaRPr lang="de-DE" sz="1800" dirty="0" smtClean="0"/>
          </a:p>
          <a:p>
            <a:endParaRPr lang="de-DE" sz="1800" dirty="0"/>
          </a:p>
          <a:p>
            <a:endParaRPr lang="de-DE" sz="1800" dirty="0" smtClean="0"/>
          </a:p>
        </p:txBody>
      </p:sp>
    </p:spTree>
    <p:extLst>
      <p:ext uri="{BB962C8B-B14F-4D97-AF65-F5344CB8AC3E}">
        <p14:creationId xmlns:p14="http://schemas.microsoft.com/office/powerpoint/2010/main" val="1775080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smtClean="0">
                <a:latin typeface="Arial" pitchFamily="34" charset="0"/>
                <a:cs typeface="Arial" pitchFamily="34" charset="0"/>
              </a:rPr>
              <a:t>Fragebogen</a:t>
            </a:r>
            <a:endParaRPr lang="de-DE" b="1" dirty="0">
              <a:latin typeface="Arial" pitchFamily="34" charset="0"/>
              <a:cs typeface="Arial" pitchFamily="34" charset="0"/>
            </a:endParaRPr>
          </a:p>
        </p:txBody>
      </p:sp>
      <p:sp>
        <p:nvSpPr>
          <p:cNvPr id="3" name="Inhaltsplatzhalter 2"/>
          <p:cNvSpPr>
            <a:spLocks noGrp="1"/>
          </p:cNvSpPr>
          <p:nvPr>
            <p:ph idx="1"/>
          </p:nvPr>
        </p:nvSpPr>
        <p:spPr/>
        <p:txBody>
          <a:bodyPr>
            <a:normAutofit/>
          </a:bodyPr>
          <a:lstStyle/>
          <a:p>
            <a:pPr>
              <a:buNone/>
            </a:pPr>
            <a:r>
              <a:rPr lang="de-AT" dirty="0" smtClean="0"/>
              <a:t>Wozu?</a:t>
            </a:r>
          </a:p>
          <a:p>
            <a:pPr>
              <a:buNone/>
            </a:pPr>
            <a:r>
              <a:rPr lang="de-AT" dirty="0" smtClean="0"/>
              <a:t>     Risikofaktoren, </a:t>
            </a:r>
            <a:r>
              <a:rPr lang="de-AT" dirty="0" err="1" smtClean="0"/>
              <a:t>Confounder</a:t>
            </a:r>
            <a:r>
              <a:rPr lang="de-AT" dirty="0" smtClean="0"/>
              <a:t> und Endpunkte erheben</a:t>
            </a:r>
          </a:p>
          <a:p>
            <a:pPr>
              <a:buNone/>
            </a:pPr>
            <a:endParaRPr lang="de-AT" dirty="0" smtClean="0"/>
          </a:p>
          <a:p>
            <a:pPr>
              <a:buNone/>
            </a:pPr>
            <a:endParaRPr lang="de-AT" dirty="0" smtClean="0"/>
          </a:p>
          <a:p>
            <a:pPr>
              <a:buNone/>
            </a:pPr>
            <a:r>
              <a:rPr lang="de-AT" dirty="0" smtClean="0"/>
              <a:t>Fragebogen=Messgerät</a:t>
            </a:r>
          </a:p>
          <a:p>
            <a:pPr>
              <a:buNone/>
            </a:pPr>
            <a:r>
              <a:rPr lang="de-AT" dirty="0" smtClean="0"/>
              <a:t>     1) Jeder sollte alle Fragen verstehen</a:t>
            </a:r>
          </a:p>
          <a:p>
            <a:pPr>
              <a:buNone/>
            </a:pPr>
            <a:r>
              <a:rPr lang="de-AT" dirty="0" smtClean="0"/>
              <a:t>	</a:t>
            </a:r>
            <a:r>
              <a:rPr lang="de-AT" dirty="0" smtClean="0"/>
              <a:t>2</a:t>
            </a:r>
            <a:r>
              <a:rPr lang="de-AT" dirty="0" smtClean="0"/>
              <a:t>) Jeder sollte immer alle Fragen beantworten</a:t>
            </a:r>
          </a:p>
          <a:p>
            <a:pPr>
              <a:buNone/>
            </a:pP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Inhaltliche Regeln:</a:t>
            </a:r>
            <a:endParaRPr lang="de-DE" dirty="0"/>
          </a:p>
        </p:txBody>
      </p:sp>
      <p:sp>
        <p:nvSpPr>
          <p:cNvPr id="3" name="Inhaltsplatzhalter 2"/>
          <p:cNvSpPr>
            <a:spLocks noGrp="1"/>
          </p:cNvSpPr>
          <p:nvPr>
            <p:ph idx="1"/>
          </p:nvPr>
        </p:nvSpPr>
        <p:spPr/>
        <p:txBody>
          <a:bodyPr>
            <a:normAutofit/>
          </a:bodyPr>
          <a:lstStyle/>
          <a:p>
            <a:r>
              <a:rPr lang="de-AT" dirty="0" smtClean="0"/>
              <a:t>Nicht zu viel vom Befragten annehmen/voraussetzen bzw. verlangen, das verunsichert den Befragten.</a:t>
            </a:r>
          </a:p>
          <a:p>
            <a:r>
              <a:rPr lang="de-AT" dirty="0" smtClean="0"/>
              <a:t>Die Frage muss gut verständlich sein.</a:t>
            </a:r>
          </a:p>
          <a:p>
            <a:r>
              <a:rPr lang="de-AT" dirty="0" smtClean="0"/>
              <a:t>Unklare Fragen- bzw.  Antwortkonzepte („viel“, „wenig“) sollten vermieden werden.</a:t>
            </a:r>
          </a:p>
          <a:p>
            <a:r>
              <a:rPr lang="de-AT" dirty="0" smtClean="0"/>
              <a:t>Wenn möglich, nur „geschlossene“ Fragen verwenden, es ist also nur eine limitierte Anzahl von Antworten möglich und vorgegeben.</a:t>
            </a:r>
          </a:p>
          <a:p>
            <a:r>
              <a:rPr lang="de-AT" dirty="0" smtClean="0"/>
              <a:t>Offene Fragen nur für einfache Konzepte mit sehr vielen Antwortmöglichkeiten, wie z.B. die Frage nach dem Lebensalter.</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Inhaltliche Regeln:</a:t>
            </a:r>
            <a:endParaRPr lang="de-DE" dirty="0"/>
          </a:p>
        </p:txBody>
      </p:sp>
      <p:sp>
        <p:nvSpPr>
          <p:cNvPr id="3" name="Inhaltsplatzhalter 2"/>
          <p:cNvSpPr>
            <a:spLocks noGrp="1"/>
          </p:cNvSpPr>
          <p:nvPr>
            <p:ph idx="1"/>
          </p:nvPr>
        </p:nvSpPr>
        <p:spPr/>
        <p:txBody>
          <a:bodyPr>
            <a:normAutofit fontScale="85000" lnSpcReduction="10000"/>
          </a:bodyPr>
          <a:lstStyle/>
          <a:p>
            <a:r>
              <a:rPr lang="de-AT" dirty="0"/>
              <a:t>Antwortmöglichkeiten sollten allumfassend sein, das heißt, es sollte fast immer eine Kategorie „anderes“ oder „unbekannt“ geben.</a:t>
            </a:r>
          </a:p>
          <a:p>
            <a:r>
              <a:rPr lang="de-AT" dirty="0" smtClean="0"/>
              <a:t>Jede Frage sollte jeweils nur ein Konzept beinhalten. Das erreicht man am besten, indem man Fragen, die „und“ bzw. „oder“ enthalten, vermeidet.</a:t>
            </a:r>
          </a:p>
          <a:p>
            <a:r>
              <a:rPr lang="de-AT" dirty="0" smtClean="0"/>
              <a:t>„Bedrohliche“ Fragen erfordern ein spezielles Vorgehen.  Als bedrohlich werden zum Beispiel Fragen nach dem Alkoholkonsum,  dem Einkommen oder dem Sexualverhalten empfunden.  Die Frage nach dem Einkommen sollte nicht als offene Frage gestellt werden, sondern in Form von Antwortmöglichkeiten in breiten Kategorien angeboten werden.  Also nicht: „Wie hoch ist ihr monatliches Bruttogehalt?“, sondern „Ist Ihr monatliches Bruttogehalt (1) &lt;750€, (2) 750-1500€, (3) 1500-2250€ … Fragen nach Verhaltensformen, die von der Gesellschaft nicht akzeptiert sind, sollten mit erklärendem Begleittext „geladen“ und so abgeschwächt werden.  Wenn bedrohliche Fragen verwendet werden müssen, empfiehlt es sich, Beispiele in der Literatur zu suchen.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Formale Regeln:</a:t>
            </a:r>
            <a:endParaRPr lang="de-DE" dirty="0"/>
          </a:p>
        </p:txBody>
      </p:sp>
      <p:sp>
        <p:nvSpPr>
          <p:cNvPr id="3" name="Inhaltsplatzhalter 2"/>
          <p:cNvSpPr>
            <a:spLocks noGrp="1"/>
          </p:cNvSpPr>
          <p:nvPr>
            <p:ph idx="1"/>
          </p:nvPr>
        </p:nvSpPr>
        <p:spPr/>
        <p:txBody>
          <a:bodyPr>
            <a:normAutofit fontScale="92500" lnSpcReduction="10000"/>
          </a:bodyPr>
          <a:lstStyle/>
          <a:p>
            <a:r>
              <a:rPr lang="de-AT" dirty="0" smtClean="0"/>
              <a:t>Zu Beginn des Textes soll eine kurze erklärende Einleitung stehen</a:t>
            </a:r>
            <a:r>
              <a:rPr lang="de-DE" dirty="0" smtClean="0"/>
              <a:t>.</a:t>
            </a:r>
          </a:p>
          <a:p>
            <a:r>
              <a:rPr lang="de-AT" dirty="0" smtClean="0"/>
              <a:t>Es soll ersichtlich sein, wer diese Studie durchführt.</a:t>
            </a:r>
          </a:p>
          <a:p>
            <a:r>
              <a:rPr lang="de-AT" dirty="0" smtClean="0"/>
              <a:t>Es soll darauf hingewiesen werden,  dass Daten vertraulich und anonym behandelt werden.</a:t>
            </a:r>
          </a:p>
          <a:p>
            <a:r>
              <a:rPr lang="de-AT" dirty="0" smtClean="0"/>
              <a:t>Im Wesentlichen unterscheidet man zwischen drei Textformen:  den Fragen, den Antworten und dem erklärenden bzw.  überleitenden Text</a:t>
            </a:r>
          </a:p>
          <a:p>
            <a:r>
              <a:rPr lang="de-AT" dirty="0" smtClean="0"/>
              <a:t>Die drei Textformen sollten sich im Schriftformat unterscheiden:  zum Beispiel</a:t>
            </a:r>
          </a:p>
          <a:p>
            <a:pPr>
              <a:buNone/>
            </a:pPr>
            <a:r>
              <a:rPr lang="de-AT" dirty="0" smtClean="0"/>
              <a:t>       - </a:t>
            </a:r>
            <a:r>
              <a:rPr lang="de-AT" b="1" dirty="0" smtClean="0">
                <a:latin typeface="Times New Roman" pitchFamily="18" charset="0"/>
                <a:cs typeface="Times New Roman" pitchFamily="18" charset="0"/>
              </a:rPr>
              <a:t>alle Fragen Times New Roman (fett)</a:t>
            </a:r>
          </a:p>
          <a:p>
            <a:pPr>
              <a:buNone/>
            </a:pPr>
            <a:r>
              <a:rPr lang="de-AT" dirty="0" smtClean="0"/>
              <a:t>       </a:t>
            </a:r>
            <a:r>
              <a:rPr lang="de-AT" dirty="0" smtClean="0">
                <a:latin typeface="Arial" pitchFamily="34" charset="0"/>
                <a:cs typeface="Arial" pitchFamily="34" charset="0"/>
              </a:rPr>
              <a:t>- alle Antworten Arial</a:t>
            </a:r>
          </a:p>
          <a:p>
            <a:pPr>
              <a:buNone/>
            </a:pPr>
            <a:r>
              <a:rPr lang="de-AT" dirty="0" smtClean="0"/>
              <a:t>       - </a:t>
            </a:r>
            <a:r>
              <a:rPr lang="de-AT" i="1" dirty="0" smtClean="0">
                <a:latin typeface="Courier" pitchFamily="49" charset="0"/>
              </a:rPr>
              <a:t>erklärender/überleitender Text Courier (kursiv).</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Formale Regeln:</a:t>
            </a:r>
            <a:endParaRPr lang="de-DE" dirty="0"/>
          </a:p>
        </p:txBody>
      </p:sp>
      <p:sp>
        <p:nvSpPr>
          <p:cNvPr id="3" name="Inhaltsplatzhalter 2"/>
          <p:cNvSpPr>
            <a:spLocks noGrp="1"/>
          </p:cNvSpPr>
          <p:nvPr>
            <p:ph idx="1"/>
          </p:nvPr>
        </p:nvSpPr>
        <p:spPr/>
        <p:txBody>
          <a:bodyPr>
            <a:normAutofit fontScale="85000" lnSpcReduction="10000"/>
          </a:bodyPr>
          <a:lstStyle/>
          <a:p>
            <a:r>
              <a:rPr lang="de-AT" dirty="0" smtClean="0"/>
              <a:t>Antwortmöglichkeiten sollten immer untereinander,  also vertikal,  aufgelistet werden.  Nicht aus Platzgründen horizontale Auflistung verwenden – zu unübersichtlich.</a:t>
            </a:r>
          </a:p>
          <a:p>
            <a:r>
              <a:rPr lang="de-AT" dirty="0" smtClean="0"/>
              <a:t>Die Fragen sollten fortlaufend durchnummeriert sein, ebenso die Seiten des Fragebogens.</a:t>
            </a:r>
          </a:p>
          <a:p>
            <a:r>
              <a:rPr lang="de-AT" dirty="0" smtClean="0"/>
              <a:t>Die Antworten sollten auch nummeriert sein. Das erleichtert die Eingabe, wenn die Antworten nicht von einem Computer eingelesen werden.</a:t>
            </a:r>
          </a:p>
          <a:p>
            <a:r>
              <a:rPr lang="de-AT" dirty="0" smtClean="0"/>
              <a:t>Die Fragen sollten, wenn möglich, eine logische Reihenfolge haben.</a:t>
            </a:r>
          </a:p>
          <a:p>
            <a:r>
              <a:rPr lang="de-AT" dirty="0" smtClean="0"/>
              <a:t>Besser mit interessantem Thema starten,  auch wenn man es gewohnt ist, mit „langweiligen“ demographischen Fragen (Alter, Geschlecht…) zu starten.</a:t>
            </a:r>
          </a:p>
          <a:p>
            <a:r>
              <a:rPr lang="de-AT" dirty="0" smtClean="0"/>
              <a:t>Am Ende des Textes sollte der Befragte die Möglichkeit bekommen, „sonstige Anmerkungen“ als Freitext zu hinterlassen.</a:t>
            </a:r>
          </a:p>
          <a:p>
            <a:r>
              <a:rPr lang="de-AT" dirty="0" smtClean="0"/>
              <a:t>Zuletzt sollte man sich für die Teilnahme bedanken und Kontaktdetails für etwaige Fragen angeben.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Testung:</a:t>
            </a:r>
            <a:endParaRPr lang="de-DE" dirty="0"/>
          </a:p>
        </p:txBody>
      </p:sp>
      <p:sp>
        <p:nvSpPr>
          <p:cNvPr id="3" name="Inhaltsplatzhalter 2"/>
          <p:cNvSpPr>
            <a:spLocks noGrp="1"/>
          </p:cNvSpPr>
          <p:nvPr>
            <p:ph idx="1"/>
          </p:nvPr>
        </p:nvSpPr>
        <p:spPr/>
        <p:txBody>
          <a:bodyPr>
            <a:normAutofit fontScale="92500" lnSpcReduction="10000"/>
          </a:bodyPr>
          <a:lstStyle/>
          <a:p>
            <a:pPr>
              <a:buNone/>
            </a:pPr>
            <a:r>
              <a:rPr lang="de-AT" dirty="0" smtClean="0"/>
              <a:t>Zuerst Fragebogen </a:t>
            </a:r>
            <a:r>
              <a:rPr lang="de-AT" u="sng" dirty="0" smtClean="0"/>
              <a:t>TESTEN</a:t>
            </a:r>
            <a:r>
              <a:rPr lang="de-AT" dirty="0" smtClean="0"/>
              <a:t>:</a:t>
            </a:r>
          </a:p>
          <a:p>
            <a:pPr>
              <a:buNone/>
            </a:pPr>
            <a:r>
              <a:rPr lang="de-AT" dirty="0" smtClean="0"/>
              <a:t>	- an Kollegen</a:t>
            </a:r>
          </a:p>
          <a:p>
            <a:pPr>
              <a:buNone/>
            </a:pPr>
            <a:r>
              <a:rPr lang="de-AT" dirty="0" smtClean="0"/>
              <a:t>	- an nicht medizinisch ausgebildetem Personal</a:t>
            </a:r>
          </a:p>
          <a:p>
            <a:pPr>
              <a:buNone/>
            </a:pPr>
            <a:r>
              <a:rPr lang="de-AT" dirty="0" smtClean="0"/>
              <a:t>    - an für die Zielgruppe repräsentativen Testpersonen</a:t>
            </a:r>
          </a:p>
          <a:p>
            <a:pPr>
              <a:buNone/>
            </a:pPr>
            <a:endParaRPr lang="de-AT" dirty="0" smtClean="0"/>
          </a:p>
          <a:p>
            <a:pPr>
              <a:buNone/>
            </a:pPr>
            <a:endParaRPr lang="de-AT" dirty="0" smtClean="0"/>
          </a:p>
          <a:p>
            <a:pPr>
              <a:buNone/>
            </a:pPr>
            <a:endParaRPr lang="de-AT" dirty="0" smtClean="0"/>
          </a:p>
          <a:p>
            <a:pPr>
              <a:buNone/>
            </a:pPr>
            <a:r>
              <a:rPr lang="de-AT" b="1" dirty="0" smtClean="0">
                <a:solidFill>
                  <a:srgbClr val="FF0000"/>
                </a:solidFill>
              </a:rPr>
              <a:t>TIPP: </a:t>
            </a:r>
            <a:r>
              <a:rPr lang="de-AT" dirty="0" smtClean="0"/>
              <a:t>Fragebögen verwenden, die bereits getestet und   </a:t>
            </a:r>
          </a:p>
          <a:p>
            <a:pPr>
              <a:buNone/>
            </a:pPr>
            <a:r>
              <a:rPr lang="de-AT" dirty="0" smtClean="0"/>
              <a:t>          eventuell sogar vielfach angewandt wurden.</a:t>
            </a:r>
          </a:p>
          <a:p>
            <a:pPr>
              <a:buNone/>
            </a:pPr>
            <a:r>
              <a:rPr lang="de-AT" dirty="0" smtClean="0"/>
              <a:t>          z.B. SF-36,  WHOQOL, EORTC QLQ</a:t>
            </a:r>
          </a:p>
          <a:p>
            <a:pPr>
              <a:buNone/>
            </a:pPr>
            <a:endParaRPr lang="de-AT" dirty="0" smtClean="0"/>
          </a:p>
          <a:p>
            <a:pPr>
              <a:buNone/>
            </a:pPr>
            <a:r>
              <a:rPr lang="de-AT" dirty="0" smtClean="0"/>
              <a:t>   Systematische Literatursuche, um zu erheben, ob es bereits ein geeignetes Instrument gibt.</a:t>
            </a:r>
            <a:endParaRPr lang="de-D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smtClean="0"/>
              <a:t>Interview</a:t>
            </a:r>
            <a:endParaRPr lang="de-DE" b="1" dirty="0"/>
          </a:p>
        </p:txBody>
      </p:sp>
      <p:sp>
        <p:nvSpPr>
          <p:cNvPr id="3" name="Inhaltsplatzhalter 2"/>
          <p:cNvSpPr>
            <a:spLocks noGrp="1"/>
          </p:cNvSpPr>
          <p:nvPr>
            <p:ph idx="1"/>
          </p:nvPr>
        </p:nvSpPr>
        <p:spPr/>
        <p:txBody>
          <a:bodyPr>
            <a:normAutofit fontScale="85000" lnSpcReduction="20000"/>
          </a:bodyPr>
          <a:lstStyle/>
          <a:p>
            <a:pPr>
              <a:buNone/>
            </a:pPr>
            <a:r>
              <a:rPr lang="de-AT" dirty="0" smtClean="0"/>
              <a:t>Keine wesentlichen formalen Unterschiede zum Fragebogen.  Fragen, </a:t>
            </a:r>
          </a:p>
          <a:p>
            <a:pPr>
              <a:buNone/>
            </a:pPr>
            <a:r>
              <a:rPr lang="de-AT" dirty="0" smtClean="0"/>
              <a:t>Antworten und erläuternder Text sollten so vorgelesen werden, wie</a:t>
            </a:r>
          </a:p>
          <a:p>
            <a:pPr>
              <a:buNone/>
            </a:pPr>
            <a:r>
              <a:rPr lang="de-AT" dirty="0" smtClean="0"/>
              <a:t>sie auf dem Papier stehen.</a:t>
            </a:r>
          </a:p>
          <a:p>
            <a:pPr>
              <a:buNone/>
            </a:pPr>
            <a:endParaRPr lang="de-AT" dirty="0" smtClean="0"/>
          </a:p>
          <a:p>
            <a:pPr>
              <a:buNone/>
            </a:pPr>
            <a:r>
              <a:rPr lang="de-AT" u="sng" dirty="0" smtClean="0"/>
              <a:t>Vorteile:</a:t>
            </a:r>
          </a:p>
          <a:p>
            <a:r>
              <a:rPr lang="de-AT" dirty="0" smtClean="0"/>
              <a:t>Hohe Antwortrate</a:t>
            </a:r>
          </a:p>
          <a:p>
            <a:r>
              <a:rPr lang="de-AT" dirty="0" smtClean="0"/>
              <a:t>Hohe Komplexität möglich</a:t>
            </a:r>
          </a:p>
          <a:p>
            <a:r>
              <a:rPr lang="de-AT" dirty="0" smtClean="0"/>
              <a:t>Selektive Nichtbeantwortung einzelner Fragen gering</a:t>
            </a:r>
          </a:p>
          <a:p>
            <a:r>
              <a:rPr lang="de-AT" dirty="0" smtClean="0"/>
              <a:t>Lange Interviewdauer möglich</a:t>
            </a:r>
          </a:p>
          <a:p>
            <a:endParaRPr lang="de-AT" dirty="0" smtClean="0"/>
          </a:p>
          <a:p>
            <a:pPr>
              <a:buNone/>
            </a:pPr>
            <a:r>
              <a:rPr lang="de-AT" u="sng" dirty="0" smtClean="0"/>
              <a:t>Nachteile:</a:t>
            </a:r>
          </a:p>
          <a:p>
            <a:r>
              <a:rPr lang="de-AT" dirty="0" smtClean="0"/>
              <a:t>Teuer</a:t>
            </a:r>
          </a:p>
          <a:p>
            <a:r>
              <a:rPr lang="de-AT" i="1" dirty="0" err="1" smtClean="0"/>
              <a:t>Social</a:t>
            </a:r>
            <a:r>
              <a:rPr lang="de-AT" i="1" dirty="0" smtClean="0"/>
              <a:t> </a:t>
            </a:r>
            <a:r>
              <a:rPr lang="de-AT" i="1" dirty="0" err="1" smtClean="0"/>
              <a:t>Desirability</a:t>
            </a:r>
            <a:r>
              <a:rPr lang="de-AT" i="1" dirty="0" smtClean="0"/>
              <a:t> Bias </a:t>
            </a:r>
            <a:r>
              <a:rPr lang="de-AT" dirty="0" smtClean="0"/>
              <a:t>groß</a:t>
            </a:r>
          </a:p>
          <a:p>
            <a:r>
              <a:rPr lang="de-AT" dirty="0" smtClean="0"/>
              <a:t>Einfluss durch den Interviewer</a:t>
            </a:r>
          </a:p>
          <a:p>
            <a:r>
              <a:rPr lang="de-AT" dirty="0" smtClean="0"/>
              <a:t>Mangel an kompetenten Interviewern</a:t>
            </a:r>
          </a:p>
          <a:p>
            <a:endParaRPr lang="de-DE" dirty="0"/>
          </a:p>
        </p:txBody>
      </p:sp>
      <p:pic>
        <p:nvPicPr>
          <p:cNvPr id="4" name="Grafik 3" descr="interview.bmp"/>
          <p:cNvPicPr>
            <a:picLocks noChangeAspect="1"/>
          </p:cNvPicPr>
          <p:nvPr/>
        </p:nvPicPr>
        <p:blipFill>
          <a:blip r:embed="rId2" cstate="print"/>
          <a:stretch>
            <a:fillRect/>
          </a:stretch>
        </p:blipFill>
        <p:spPr>
          <a:xfrm>
            <a:off x="5940152" y="4077072"/>
            <a:ext cx="2304256" cy="224771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smtClean="0"/>
              <a:t>Telefoninterview</a:t>
            </a:r>
            <a:endParaRPr lang="de-DE" b="1" dirty="0"/>
          </a:p>
        </p:txBody>
      </p:sp>
      <p:sp>
        <p:nvSpPr>
          <p:cNvPr id="3" name="Inhaltsplatzhalter 2"/>
          <p:cNvSpPr>
            <a:spLocks noGrp="1"/>
          </p:cNvSpPr>
          <p:nvPr>
            <p:ph idx="1"/>
          </p:nvPr>
        </p:nvSpPr>
        <p:spPr/>
        <p:txBody>
          <a:bodyPr>
            <a:normAutofit fontScale="92500" lnSpcReduction="20000"/>
          </a:bodyPr>
          <a:lstStyle/>
          <a:p>
            <a:pPr>
              <a:buNone/>
            </a:pPr>
            <a:r>
              <a:rPr lang="de-AT" i="1" dirty="0" smtClean="0"/>
              <a:t>zwischen Fragebogen und </a:t>
            </a:r>
          </a:p>
          <a:p>
            <a:pPr>
              <a:buNone/>
            </a:pPr>
            <a:r>
              <a:rPr lang="de-AT" i="1" dirty="0" smtClean="0"/>
              <a:t>persönlichem Intervie</a:t>
            </a:r>
            <a:r>
              <a:rPr lang="de-AT" dirty="0" smtClean="0"/>
              <a:t>w</a:t>
            </a:r>
          </a:p>
          <a:p>
            <a:pPr>
              <a:buNone/>
            </a:pPr>
            <a:endParaRPr lang="de-AT" dirty="0" smtClean="0"/>
          </a:p>
          <a:p>
            <a:pPr>
              <a:buNone/>
            </a:pPr>
            <a:r>
              <a:rPr lang="de-AT" u="sng" dirty="0" smtClean="0"/>
              <a:t>Vorteile</a:t>
            </a:r>
            <a:r>
              <a:rPr lang="de-AT" dirty="0" smtClean="0"/>
              <a:t>:</a:t>
            </a:r>
          </a:p>
          <a:p>
            <a:r>
              <a:rPr lang="de-AT" dirty="0" smtClean="0"/>
              <a:t>Geringe Kosten</a:t>
            </a:r>
          </a:p>
          <a:p>
            <a:r>
              <a:rPr lang="de-AT" i="1" dirty="0" err="1" smtClean="0"/>
              <a:t>Social</a:t>
            </a:r>
            <a:r>
              <a:rPr lang="de-AT" i="1" dirty="0" smtClean="0"/>
              <a:t> </a:t>
            </a:r>
            <a:r>
              <a:rPr lang="de-AT" i="1" dirty="0" err="1" smtClean="0"/>
              <a:t>Desirability</a:t>
            </a:r>
            <a:r>
              <a:rPr lang="de-AT" i="1" dirty="0" smtClean="0"/>
              <a:t> Bias </a:t>
            </a:r>
            <a:r>
              <a:rPr lang="de-AT" dirty="0" smtClean="0"/>
              <a:t>geringer</a:t>
            </a:r>
          </a:p>
          <a:p>
            <a:r>
              <a:rPr lang="de-AT" dirty="0" smtClean="0"/>
              <a:t>Keine Beeinflussung durch Außenstehende</a:t>
            </a:r>
          </a:p>
          <a:p>
            <a:r>
              <a:rPr lang="de-AT" dirty="0" smtClean="0"/>
              <a:t>Selektive Nichtbeantwortung einzelner Fragen gering</a:t>
            </a:r>
          </a:p>
          <a:p>
            <a:pPr>
              <a:buNone/>
            </a:pPr>
            <a:endParaRPr lang="de-AT" dirty="0" smtClean="0"/>
          </a:p>
          <a:p>
            <a:pPr>
              <a:buNone/>
            </a:pPr>
            <a:r>
              <a:rPr lang="de-AT" u="sng" dirty="0" smtClean="0"/>
              <a:t>Nachteile</a:t>
            </a:r>
            <a:r>
              <a:rPr lang="de-AT" dirty="0" smtClean="0"/>
              <a:t>:</a:t>
            </a:r>
          </a:p>
          <a:p>
            <a:r>
              <a:rPr lang="de-AT" dirty="0" smtClean="0"/>
              <a:t>Komplexität geringer als bei persönlichem Interview</a:t>
            </a:r>
          </a:p>
          <a:p>
            <a:r>
              <a:rPr lang="de-AT" dirty="0" smtClean="0"/>
              <a:t>„Offene“ Fragen können seltener gestellt werden</a:t>
            </a:r>
          </a:p>
          <a:p>
            <a:r>
              <a:rPr lang="de-AT" dirty="0" smtClean="0"/>
              <a:t>Ablehnung einfacher wie bei persönlichen Interview</a:t>
            </a:r>
          </a:p>
        </p:txBody>
      </p:sp>
      <p:pic>
        <p:nvPicPr>
          <p:cNvPr id="4" name="Grafik 3" descr="telefoninterview.bmp"/>
          <p:cNvPicPr>
            <a:picLocks noChangeAspect="1"/>
          </p:cNvPicPr>
          <p:nvPr/>
        </p:nvPicPr>
        <p:blipFill>
          <a:blip r:embed="rId2" cstate="print"/>
          <a:stretch>
            <a:fillRect/>
          </a:stretch>
        </p:blipFill>
        <p:spPr>
          <a:xfrm>
            <a:off x="6011203" y="332656"/>
            <a:ext cx="2771035" cy="280831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_MSIG">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Template_MSIG</Template>
  <TotalTime>0</TotalTime>
  <Words>1165</Words>
  <Application>Microsoft Office PowerPoint</Application>
  <PresentationFormat>Bildschirmpräsentation (4:3)</PresentationFormat>
  <Paragraphs>147</Paragraphs>
  <Slides>15</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Courier</vt:lpstr>
      <vt:lpstr>Times New Roman</vt:lpstr>
      <vt:lpstr>Template_MSIG</vt:lpstr>
      <vt:lpstr>Fragebogen und Interview </vt:lpstr>
      <vt:lpstr>Fragebogen</vt:lpstr>
      <vt:lpstr>Inhaltliche Regeln:</vt:lpstr>
      <vt:lpstr>Inhaltliche Regeln:</vt:lpstr>
      <vt:lpstr>Formale Regeln:</vt:lpstr>
      <vt:lpstr>Formale Regeln:</vt:lpstr>
      <vt:lpstr>Testung:</vt:lpstr>
      <vt:lpstr>Interview</vt:lpstr>
      <vt:lpstr>Telefoninterview</vt:lpstr>
      <vt:lpstr>Lebensqualität</vt:lpstr>
      <vt:lpstr>Lebensqualität</vt:lpstr>
      <vt:lpstr>Von den Fragen zum Score am Beispiel des QLQ-BR23 in SPSS</vt:lpstr>
      <vt:lpstr>Case studies</vt:lpstr>
      <vt:lpstr>Links, questionnaires</vt:lpstr>
      <vt:lpstr>Links, survey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Statistics in Medical Research – A Comparison of The New England Journal of Medicine and Nature Medicine</dc:title>
  <dc:creator>alex</dc:creator>
  <cp:lastModifiedBy>Riedmann Marina</cp:lastModifiedBy>
  <cp:revision>544</cp:revision>
  <dcterms:created xsi:type="dcterms:W3CDTF">2006-05-13T17:31:32Z</dcterms:created>
  <dcterms:modified xsi:type="dcterms:W3CDTF">2021-04-19T09:47:13Z</dcterms:modified>
</cp:coreProperties>
</file>