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1"/>
  </p:notesMasterIdLst>
  <p:handoutMasterIdLst>
    <p:handoutMasterId r:id="rId32"/>
  </p:handoutMasterIdLst>
  <p:sldIdLst>
    <p:sldId id="256" r:id="rId2"/>
    <p:sldId id="566" r:id="rId3"/>
    <p:sldId id="568" r:id="rId4"/>
    <p:sldId id="581" r:id="rId5"/>
    <p:sldId id="345" r:id="rId6"/>
    <p:sldId id="559" r:id="rId7"/>
    <p:sldId id="576" r:id="rId8"/>
    <p:sldId id="558" r:id="rId9"/>
    <p:sldId id="583" r:id="rId10"/>
    <p:sldId id="569" r:id="rId11"/>
    <p:sldId id="567" r:id="rId12"/>
    <p:sldId id="572" r:id="rId13"/>
    <p:sldId id="573" r:id="rId14"/>
    <p:sldId id="574" r:id="rId15"/>
    <p:sldId id="579" r:id="rId16"/>
    <p:sldId id="580" r:id="rId17"/>
    <p:sldId id="575" r:id="rId18"/>
    <p:sldId id="557" r:id="rId19"/>
    <p:sldId id="571" r:id="rId20"/>
    <p:sldId id="349" r:id="rId21"/>
    <p:sldId id="560" r:id="rId22"/>
    <p:sldId id="562" r:id="rId23"/>
    <p:sldId id="561" r:id="rId24"/>
    <p:sldId id="434" r:id="rId25"/>
    <p:sldId id="582" r:id="rId26"/>
    <p:sldId id="577" r:id="rId27"/>
    <p:sldId id="578" r:id="rId28"/>
    <p:sldId id="587" r:id="rId29"/>
    <p:sldId id="586" r:id="rId30"/>
  </p:sldIdLst>
  <p:sldSz cx="9144000" cy="6858000" type="screen4x3"/>
  <p:notesSz cx="6794500" cy="99822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94717" autoAdjust="0"/>
  </p:normalViewPr>
  <p:slideViewPr>
    <p:cSldViewPr>
      <p:cViewPr varScale="1">
        <p:scale>
          <a:sx n="74" d="100"/>
          <a:sy n="74" d="100"/>
        </p:scale>
        <p:origin x="197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0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2227" name="Rectangle 3"/>
          <p:cNvSpPr>
            <a:spLocks noGrp="1" noChangeArrowheads="1"/>
          </p:cNvSpPr>
          <p:nvPr>
            <p:ph type="dt" sz="quarter" idx="1"/>
          </p:nvPr>
        </p:nvSpPr>
        <p:spPr bwMode="auto">
          <a:xfrm>
            <a:off x="384810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2228" name="Rectangle 4"/>
          <p:cNvSpPr>
            <a:spLocks noGrp="1" noChangeArrowheads="1"/>
          </p:cNvSpPr>
          <p:nvPr>
            <p:ph type="ftr" sz="quarter" idx="2"/>
          </p:nvPr>
        </p:nvSpPr>
        <p:spPr bwMode="auto">
          <a:xfrm>
            <a:off x="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2229" name="Rectangle 5"/>
          <p:cNvSpPr>
            <a:spLocks noGrp="1" noChangeArrowheads="1"/>
          </p:cNvSpPr>
          <p:nvPr>
            <p:ph type="sldNum" sz="quarter" idx="3"/>
          </p:nvPr>
        </p:nvSpPr>
        <p:spPr bwMode="auto">
          <a:xfrm>
            <a:off x="384810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00AF1D-984C-41E1-ABCD-32D24942A498}" type="slidenum">
              <a:rPr lang="de-DE"/>
              <a:pPr/>
              <a:t>‹Nr.›</a:t>
            </a:fld>
            <a:endParaRPr lang="de-DE"/>
          </a:p>
        </p:txBody>
      </p:sp>
    </p:spTree>
    <p:extLst>
      <p:ext uri="{BB962C8B-B14F-4D97-AF65-F5344CB8AC3E}">
        <p14:creationId xmlns:p14="http://schemas.microsoft.com/office/powerpoint/2010/main" val="321174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5059" name="Rectangle 3"/>
          <p:cNvSpPr>
            <a:spLocks noGrp="1" noChangeArrowheads="1"/>
          </p:cNvSpPr>
          <p:nvPr>
            <p:ph type="dt" idx="1"/>
          </p:nvPr>
        </p:nvSpPr>
        <p:spPr bwMode="auto">
          <a:xfrm>
            <a:off x="384810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5060" name="Rectangle 4"/>
          <p:cNvSpPr>
            <a:spLocks noGrp="1" noRot="1" noChangeAspect="1" noChangeArrowheads="1" noTextEdit="1"/>
          </p:cNvSpPr>
          <p:nvPr>
            <p:ph type="sldImg" idx="2"/>
          </p:nvPr>
        </p:nvSpPr>
        <p:spPr bwMode="auto">
          <a:xfrm>
            <a:off x="901700" y="749300"/>
            <a:ext cx="4991100" cy="3743325"/>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79450" y="4741863"/>
            <a:ext cx="5435600" cy="4491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5062" name="Rectangle 6"/>
          <p:cNvSpPr>
            <a:spLocks noGrp="1" noChangeArrowheads="1"/>
          </p:cNvSpPr>
          <p:nvPr>
            <p:ph type="ftr" sz="quarter" idx="4"/>
          </p:nvPr>
        </p:nvSpPr>
        <p:spPr bwMode="auto">
          <a:xfrm>
            <a:off x="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5063" name="Rectangle 7"/>
          <p:cNvSpPr>
            <a:spLocks noGrp="1" noChangeArrowheads="1"/>
          </p:cNvSpPr>
          <p:nvPr>
            <p:ph type="sldNum" sz="quarter" idx="5"/>
          </p:nvPr>
        </p:nvSpPr>
        <p:spPr bwMode="auto">
          <a:xfrm>
            <a:off x="3848100" y="9482138"/>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7E13CB-9724-48A8-8F93-6352444F5315}" type="slidenum">
              <a:rPr lang="de-DE"/>
              <a:pPr/>
              <a:t>‹Nr.›</a:t>
            </a:fld>
            <a:endParaRPr lang="de-DE"/>
          </a:p>
        </p:txBody>
      </p:sp>
    </p:spTree>
    <p:extLst>
      <p:ext uri="{BB962C8B-B14F-4D97-AF65-F5344CB8AC3E}">
        <p14:creationId xmlns:p14="http://schemas.microsoft.com/office/powerpoint/2010/main" val="38717730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D2D28-3C3A-485F-A047-B68F757A4B37}" type="slidenum">
              <a:rPr lang="de-DE"/>
              <a:pPr/>
              <a:t>1</a:t>
            </a:fld>
            <a:endParaRPr lang="de-DE"/>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D8D89-2FAF-4E41-AF18-D3975FF42D85}" type="slidenum">
              <a:rPr lang="de-DE"/>
              <a:pPr/>
              <a:t>4</a:t>
            </a:fld>
            <a:endParaRPr lang="de-DE"/>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336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89151-983B-4665-9D6B-7457D308CEBD}" type="slidenum">
              <a:rPr lang="de-DE"/>
              <a:pPr/>
              <a:t>5</a:t>
            </a:fld>
            <a:endParaRPr lang="de-DE"/>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679450" y="4740275"/>
            <a:ext cx="5435600" cy="449262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89151-983B-4665-9D6B-7457D308CEBD}" type="slidenum">
              <a:rPr lang="de-DE"/>
              <a:pPr/>
              <a:t>6</a:t>
            </a:fld>
            <a:endParaRPr lang="de-DE"/>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679450" y="4740275"/>
            <a:ext cx="5435600" cy="4492625"/>
          </a:xfrm>
        </p:spPr>
        <p:txBody>
          <a:bodyPr/>
          <a:lstStyle/>
          <a:p>
            <a:endParaRPr lang="en-US"/>
          </a:p>
        </p:txBody>
      </p:sp>
    </p:spTree>
    <p:extLst>
      <p:ext uri="{BB962C8B-B14F-4D97-AF65-F5344CB8AC3E}">
        <p14:creationId xmlns:p14="http://schemas.microsoft.com/office/powerpoint/2010/main" val="258686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093F7-25AF-45C0-8CAB-55FA07F34B34}" type="slidenum">
              <a:rPr lang="de-DE"/>
              <a:pPr/>
              <a:t>20</a:t>
            </a:fld>
            <a:endParaRPr lang="de-DE"/>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679450" y="4740275"/>
            <a:ext cx="5435600" cy="449262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093F7-25AF-45C0-8CAB-55FA07F34B34}" type="slidenum">
              <a:rPr lang="de-DE"/>
              <a:pPr/>
              <a:t>21</a:t>
            </a:fld>
            <a:endParaRPr lang="de-DE"/>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679450" y="4740275"/>
            <a:ext cx="5435600" cy="4492625"/>
          </a:xfrm>
        </p:spPr>
        <p:txBody>
          <a:bodyPr/>
          <a:lstStyle/>
          <a:p>
            <a:endParaRPr lang="en-US"/>
          </a:p>
        </p:txBody>
      </p:sp>
    </p:spTree>
    <p:extLst>
      <p:ext uri="{BB962C8B-B14F-4D97-AF65-F5344CB8AC3E}">
        <p14:creationId xmlns:p14="http://schemas.microsoft.com/office/powerpoint/2010/main" val="40200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093F7-25AF-45C0-8CAB-55FA07F34B34}" type="slidenum">
              <a:rPr lang="de-DE"/>
              <a:pPr/>
              <a:t>22</a:t>
            </a:fld>
            <a:endParaRPr lang="de-DE"/>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679450" y="4740275"/>
            <a:ext cx="5435600" cy="4492625"/>
          </a:xfrm>
        </p:spPr>
        <p:txBody>
          <a:bodyPr/>
          <a:lstStyle/>
          <a:p>
            <a:endParaRPr lang="en-US"/>
          </a:p>
        </p:txBody>
      </p:sp>
    </p:spTree>
    <p:extLst>
      <p:ext uri="{BB962C8B-B14F-4D97-AF65-F5344CB8AC3E}">
        <p14:creationId xmlns:p14="http://schemas.microsoft.com/office/powerpoint/2010/main" val="37115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093F7-25AF-45C0-8CAB-55FA07F34B34}" type="slidenum">
              <a:rPr lang="de-DE"/>
              <a:pPr/>
              <a:t>23</a:t>
            </a:fld>
            <a:endParaRPr lang="de-DE"/>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679450" y="4740275"/>
            <a:ext cx="5435600" cy="4492625"/>
          </a:xfrm>
        </p:spPr>
        <p:txBody>
          <a:bodyPr/>
          <a:lstStyle/>
          <a:p>
            <a:endParaRPr lang="en-US"/>
          </a:p>
        </p:txBody>
      </p:sp>
    </p:spTree>
    <p:extLst>
      <p:ext uri="{BB962C8B-B14F-4D97-AF65-F5344CB8AC3E}">
        <p14:creationId xmlns:p14="http://schemas.microsoft.com/office/powerpoint/2010/main" val="202790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32F6-DA38-4742-A05B-F4F3B959805A}" type="slidenum">
              <a:rPr lang="de-DE"/>
              <a:pPr/>
              <a:t>24</a:t>
            </a:fld>
            <a:endParaRPr lang="de-D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06463" y="4741863"/>
            <a:ext cx="4981575" cy="44910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260DB848-23E2-4CAD-B5CD-8F6753B40006}"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fld id="{6C30CD7A-BA10-4B84-A201-1D61352CF74D}" type="slidenum">
              <a:rPr lang="de-DE" altLang="en-US" smtClean="0"/>
              <a:pPr/>
              <a:t>‹Nr.›</a:t>
            </a:fld>
            <a:endParaRPr lang="de-DE" altLang="en-US"/>
          </a:p>
        </p:txBody>
      </p:sp>
      <p:cxnSp>
        <p:nvCxnSpPr>
          <p:cNvPr id="9" name="Gerade Verbindung 8"/>
          <p:cNvCxnSpPr/>
          <p:nvPr/>
        </p:nvCxnSpPr>
        <p:spPr>
          <a:xfrm>
            <a:off x="714348" y="3571876"/>
            <a:ext cx="7715304"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pic>
        <p:nvPicPr>
          <p:cNvPr id="1026" name="Picture 2" descr="logo_4c"/>
          <p:cNvPicPr>
            <a:picLocks noChangeAspect="1" noChangeArrowheads="1"/>
          </p:cNvPicPr>
          <p:nvPr/>
        </p:nvPicPr>
        <p:blipFill>
          <a:blip r:embed="rId2" cstate="print"/>
          <a:srcRect/>
          <a:stretch>
            <a:fillRect/>
          </a:stretch>
        </p:blipFill>
        <p:spPr bwMode="auto">
          <a:xfrm>
            <a:off x="5377358" y="1357298"/>
            <a:ext cx="3188805" cy="2165355"/>
          </a:xfrm>
          <a:prstGeom prst="rect">
            <a:avLst/>
          </a:prstGeom>
          <a:noFill/>
          <a:ln w="9525">
            <a:noFill/>
            <a:miter lim="800000"/>
            <a:headEnd/>
            <a:tailEnd/>
          </a:ln>
        </p:spPr>
      </p:pic>
      <p:cxnSp>
        <p:nvCxnSpPr>
          <p:cNvPr id="10" name="Gerade Verbindung 9"/>
          <p:cNvCxnSpPr/>
          <p:nvPr/>
        </p:nvCxnSpPr>
        <p:spPr>
          <a:xfrm>
            <a:off x="642910" y="5429264"/>
            <a:ext cx="7715304"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186502" cy="1143000"/>
          </a:xfrm>
        </p:spPr>
        <p:txBody>
          <a:bodyPr>
            <a:normAutofit/>
          </a:bodyPr>
          <a:lstStyle>
            <a:lvl1pPr algn="l">
              <a:defRPr sz="3200">
                <a:solidFill>
                  <a:srgbClr val="4F81BD"/>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‹Nr.›</a:t>
            </a:fld>
            <a:endParaRPr lang="de-DE" altLang="en-US"/>
          </a:p>
        </p:txBody>
      </p:sp>
      <p:pic>
        <p:nvPicPr>
          <p:cNvPr id="2050" name="Picture 2" descr="logo_4c"/>
          <p:cNvPicPr>
            <a:picLocks noChangeAspect="1" noChangeArrowheads="1"/>
          </p:cNvPicPr>
          <p:nvPr/>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9" name="Gerade Verbindung 8"/>
          <p:cNvCxnSpPr/>
          <p:nvPr/>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7197AA24-A546-4220-830B-0727B150A643}" type="datetime1">
              <a:rPr lang="de-AT" smtClean="0"/>
              <a:pPr/>
              <a:t>14.12.2023</a:t>
            </a:fld>
            <a:endParaRPr lang="de-DE" altLang="en-US"/>
          </a:p>
        </p:txBody>
      </p:sp>
      <p:sp>
        <p:nvSpPr>
          <p:cNvPr id="6" name="Fußzeilenplatzhalter 5"/>
          <p:cNvSpPr>
            <a:spLocks noGrp="1"/>
          </p:cNvSpPr>
          <p:nvPr>
            <p:ph type="ftr" sz="quarter" idx="11"/>
          </p:nvPr>
        </p:nvSpPr>
        <p:spPr/>
        <p:txBody>
          <a:bodyPr/>
          <a:lstStyle/>
          <a:p>
            <a:r>
              <a:rPr lang="de-DE" altLang="en-US" smtClean="0"/>
              <a:t>hanno.ulmer@i-med.ac.at</a:t>
            </a:r>
            <a:endParaRPr lang="de-DE" altLang="en-US"/>
          </a:p>
        </p:txBody>
      </p:sp>
      <p:sp>
        <p:nvSpPr>
          <p:cNvPr id="7" name="Foliennummernplatzhalter 6"/>
          <p:cNvSpPr>
            <a:spLocks noGrp="1"/>
          </p:cNvSpPr>
          <p:nvPr>
            <p:ph type="sldNum" sz="quarter" idx="12"/>
          </p:nvPr>
        </p:nvSpPr>
        <p:spPr/>
        <p:txBody>
          <a:bodyPr/>
          <a:lstStyle/>
          <a:p>
            <a:r>
              <a:rPr lang="de-DE" altLang="en-US" smtClean="0"/>
              <a:t>Seite </a:t>
            </a:r>
            <a:fld id="{C4E3EE93-887C-4FD7-8049-BDB2035FF5F2}" type="slidenum">
              <a:rPr lang="de-DE" altLang="en-US" smtClean="0"/>
              <a:pPr/>
              <a:t>‹Nr.›</a:t>
            </a:fld>
            <a:endParaRPr lang="de-DE" altLang="en-US"/>
          </a:p>
        </p:txBody>
      </p:sp>
      <p:pic>
        <p:nvPicPr>
          <p:cNvPr id="8" name="Picture 2" descr="logo_4c"/>
          <p:cNvPicPr>
            <a:picLocks noChangeAspect="1" noChangeArrowheads="1"/>
          </p:cNvPicPr>
          <p:nvPr/>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9" name="Gerade Verbindung 8"/>
          <p:cNvCxnSpPr/>
          <p:nvPr/>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‹Nr.›</a:t>
            </a:fld>
            <a:endParaRPr lang="de-DE" altLang="en-US"/>
          </a:p>
        </p:txBody>
      </p:sp>
      <p:pic>
        <p:nvPicPr>
          <p:cNvPr id="6" name="Picture 2" descr="logo_4c"/>
          <p:cNvPicPr>
            <a:picLocks noChangeAspect="1" noChangeArrowheads="1"/>
          </p:cNvPicPr>
          <p:nvPr/>
        </p:nvPicPr>
        <p:blipFill>
          <a:blip r:embed="rId2" cstate="print"/>
          <a:srcRect/>
          <a:stretch>
            <a:fillRect/>
          </a:stretch>
        </p:blipFill>
        <p:spPr bwMode="auto">
          <a:xfrm>
            <a:off x="6697944" y="0"/>
            <a:ext cx="2136775" cy="1450975"/>
          </a:xfrm>
          <a:prstGeom prst="rect">
            <a:avLst/>
          </a:prstGeom>
          <a:noFill/>
          <a:ln w="9525">
            <a:noFill/>
            <a:miter lim="800000"/>
            <a:headEnd/>
            <a:tailEnd/>
          </a:ln>
        </p:spPr>
      </p:pic>
      <p:cxnSp>
        <p:nvCxnSpPr>
          <p:cNvPr id="7" name="Gerade Verbindung 6"/>
          <p:cNvCxnSpPr/>
          <p:nvPr/>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23AEA0B-995C-418D-8FBD-A414591A3DD7}" type="datetime1">
              <a:rPr lang="de-AT" smtClean="0"/>
              <a:pPr/>
              <a:t>14.12.2023</a:t>
            </a:fld>
            <a:endParaRPr lang="de-DE" altLang="en-US"/>
          </a:p>
        </p:txBody>
      </p:sp>
      <p:sp>
        <p:nvSpPr>
          <p:cNvPr id="3" name="Fußzeilenplatzhalter 2"/>
          <p:cNvSpPr>
            <a:spLocks noGrp="1"/>
          </p:cNvSpPr>
          <p:nvPr>
            <p:ph type="ftr" sz="quarter" idx="11"/>
          </p:nvPr>
        </p:nvSpPr>
        <p:spPr/>
        <p:txBody>
          <a:bodyPr/>
          <a:lstStyle/>
          <a:p>
            <a:r>
              <a:rPr lang="de-DE" altLang="en-US" smtClean="0"/>
              <a:t>hanno.ulmer@i-med.ac.at</a:t>
            </a:r>
            <a:endParaRPr lang="de-DE" altLang="en-US"/>
          </a:p>
        </p:txBody>
      </p:sp>
      <p:sp>
        <p:nvSpPr>
          <p:cNvPr id="4" name="Foliennummernplatzhalter 3"/>
          <p:cNvSpPr>
            <a:spLocks noGrp="1"/>
          </p:cNvSpPr>
          <p:nvPr>
            <p:ph type="sldNum" sz="quarter" idx="12"/>
          </p:nvPr>
        </p:nvSpPr>
        <p:spPr/>
        <p:txBody>
          <a:bodyPr/>
          <a:lstStyle/>
          <a:p>
            <a:r>
              <a:rPr lang="de-DE" altLang="en-US" smtClean="0"/>
              <a:t>Seite </a:t>
            </a:r>
            <a:fld id="{868A1E8A-DB60-4AF5-B189-6B5C31AFD598}" type="slidenum">
              <a:rPr lang="de-DE" altLang="en-US" smtClean="0"/>
              <a:pPr/>
              <a:t>‹Nr.›</a:t>
            </a:fld>
            <a:endParaRPr lang="de-DE"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8BE37-A6B4-4AA2-9FA8-A1365D73CC40}" type="datetime1">
              <a:rPr lang="de-AT" smtClean="0"/>
              <a:pPr/>
              <a:t>14.12.2023</a:t>
            </a:fld>
            <a:endParaRPr lang="de-DE" alt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ltLang="en-US" smtClean="0"/>
              <a:t>hanno.ulmer@i-med.ac.at</a:t>
            </a:r>
            <a:endParaRPr lang="de-DE" alt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ltLang="en-US" smtClean="0"/>
              <a:t>Seite </a:t>
            </a:r>
            <a:fld id="{B7FB2C29-9651-485E-BCB4-E404F19011D2}" type="slidenum">
              <a:rPr lang="de-DE" altLang="en-US" smtClean="0"/>
              <a:pPr/>
              <a:t>‹Nr.›</a:t>
            </a:fld>
            <a:endParaRPr lang="de-DE"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nno.ulmer@i-med.ac.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eils-hilft.de/gesund-leben/primaer-sekundaer-tertiaer-was-ist-praevention" TargetMode="External"/><Relationship Id="rId2" Type="http://schemas.openxmlformats.org/officeDocument/2006/relationships/hyperlink" Target="https://www.aok.de/pp/hintergrund/praevention/primaere-sekundaere-tertiaere-praeven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spreventiveservicestaskforce.org/webvie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4.wmf"/><Relationship Id="rId10" Type="http://schemas.openxmlformats.org/officeDocument/2006/relationships/image" Target="../media/image90.png"/><Relationship Id="rId4" Type="http://schemas.openxmlformats.org/officeDocument/2006/relationships/oleObject" Target="../embeddings/oleObject4.bin"/><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4.wmf"/><Relationship Id="rId10" Type="http://schemas.openxmlformats.org/officeDocument/2006/relationships/image" Target="../media/image90.png"/><Relationship Id="rId4" Type="http://schemas.openxmlformats.org/officeDocument/2006/relationships/oleObject" Target="../embeddings/oleObject4.bin"/><Relationship Id="rId9"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524000"/>
            <a:ext cx="7905750" cy="2120900"/>
          </a:xfrm>
        </p:spPr>
        <p:txBody>
          <a:bodyPr>
            <a:normAutofit/>
          </a:bodyPr>
          <a:lstStyle/>
          <a:p>
            <a:pPr algn="l"/>
            <a:r>
              <a:rPr lang="de-DE" dirty="0" smtClean="0"/>
              <a:t>Klinische Epidemiologie </a:t>
            </a:r>
            <a:br>
              <a:rPr lang="de-DE" dirty="0" smtClean="0"/>
            </a:br>
            <a:r>
              <a:rPr lang="de-DE" dirty="0" smtClean="0"/>
              <a:t>und Strategien der Prävention</a:t>
            </a:r>
            <a:br>
              <a:rPr lang="de-DE" dirty="0" smtClean="0"/>
            </a:br>
            <a:r>
              <a:rPr lang="de-DE" sz="4000" b="1" i="1" dirty="0" smtClean="0"/>
              <a:t> </a:t>
            </a:r>
            <a:br>
              <a:rPr lang="de-DE" sz="4000" b="1" i="1" dirty="0" smtClean="0"/>
            </a:br>
            <a:endParaRPr lang="de-DE" sz="2000" b="1" i="1" dirty="0"/>
          </a:p>
        </p:txBody>
      </p:sp>
      <p:sp>
        <p:nvSpPr>
          <p:cNvPr id="8" name="Rectangle 3"/>
          <p:cNvSpPr>
            <a:spLocks noGrp="1" noChangeArrowheads="1"/>
          </p:cNvSpPr>
          <p:nvPr>
            <p:ph type="subTitle" idx="1"/>
          </p:nvPr>
        </p:nvSpPr>
        <p:spPr>
          <a:xfrm>
            <a:off x="1339850" y="5589240"/>
            <a:ext cx="6400800" cy="985664"/>
          </a:xfrm>
        </p:spPr>
        <p:txBody>
          <a:bodyPr>
            <a:normAutofit/>
          </a:bodyPr>
          <a:lstStyle/>
          <a:p>
            <a:pPr algn="ctr"/>
            <a:r>
              <a:rPr lang="de-DE" sz="2000" dirty="0" smtClean="0"/>
              <a:t>Department </a:t>
            </a:r>
            <a:r>
              <a:rPr lang="de-DE" sz="2000" dirty="0"/>
              <a:t>für Medizinische Statistik, Informatik und Gesundheitsökonomie, Medizinische Universität Innsbruck</a:t>
            </a:r>
          </a:p>
          <a:p>
            <a:endParaRPr lang="de-DE" sz="2400" dirty="0"/>
          </a:p>
          <a:p>
            <a:pPr algn="ctr"/>
            <a:endParaRPr lang="de-DE" sz="2400" dirty="0"/>
          </a:p>
        </p:txBody>
      </p:sp>
      <p:sp>
        <p:nvSpPr>
          <p:cNvPr id="9" name="Rectangle 3"/>
          <p:cNvSpPr txBox="1">
            <a:spLocks noChangeArrowheads="1"/>
          </p:cNvSpPr>
          <p:nvPr/>
        </p:nvSpPr>
        <p:spPr>
          <a:xfrm>
            <a:off x="1339850" y="4077072"/>
            <a:ext cx="6553200" cy="10073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000" dirty="0" err="1" smtClean="0"/>
              <a:t>ao</a:t>
            </a:r>
            <a:r>
              <a:rPr lang="de-DE" sz="2000" dirty="0" smtClean="0"/>
              <a:t>. Univ.-Prof. Dr. Hanno Ulmer</a:t>
            </a:r>
          </a:p>
          <a:p>
            <a:r>
              <a:rPr lang="de-AT" sz="1600" i="1" dirty="0" smtClean="0">
                <a:hlinkClick r:id="rId3"/>
              </a:rPr>
              <a:t>hanno.ulmer@i-med.ac.at</a:t>
            </a:r>
            <a:endParaRPr lang="de-DE" sz="1600" i="1" dirty="0" smtClean="0"/>
          </a:p>
          <a:p>
            <a:endParaRPr lang="de-DE" sz="2000" dirty="0" smtClean="0"/>
          </a:p>
          <a:p>
            <a:endParaRPr lang="de-DE" sz="2400" dirty="0" smtClean="0"/>
          </a:p>
          <a:p>
            <a:endParaRPr lang="de-D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Strategien der Prävention</a:t>
            </a:r>
            <a:endParaRPr lang="de-DE" dirty="0"/>
          </a:p>
        </p:txBody>
      </p:sp>
      <p:sp>
        <p:nvSpPr>
          <p:cNvPr id="3" name="Inhaltsplatzhalter 2"/>
          <p:cNvSpPr>
            <a:spLocks noGrp="1"/>
          </p:cNvSpPr>
          <p:nvPr>
            <p:ph idx="1"/>
          </p:nvPr>
        </p:nvSpPr>
        <p:spPr/>
        <p:txBody>
          <a:bodyPr>
            <a:normAutofit fontScale="92500" lnSpcReduction="10000"/>
          </a:bodyPr>
          <a:lstStyle/>
          <a:p>
            <a:r>
              <a:rPr lang="de-DE" dirty="0"/>
              <a:t>Primäre Prävention: Diese zielt darauf ab, Krankheiten zu verhindern, noch bevor sie auftreten. Sie befasst sich mit der Identifizierung und Vermeidung gesundheitsschädigender Faktoren, um die Entstehung von Krankheiten zu verhindern, z. B. durch </a:t>
            </a:r>
            <a:r>
              <a:rPr lang="de-DE" dirty="0" smtClean="0"/>
              <a:t>Impfungen</a:t>
            </a:r>
            <a:endParaRPr lang="de-DE" b="1" dirty="0">
              <a:hlinkClick r:id="rId2"/>
            </a:endParaRPr>
          </a:p>
          <a:p>
            <a:r>
              <a:rPr lang="de-DE" dirty="0" smtClean="0"/>
              <a:t>Sekundäre </a:t>
            </a:r>
            <a:r>
              <a:rPr lang="de-DE" dirty="0"/>
              <a:t>Prävention: Diese setzt ein, wenn eine Krankheit bereits vorhanden ist, aber noch keine Symptome aufgetreten sind. Ihr Ziel ist es, Krankheiten frühzeitig zu erkennen, um geeignete Maßnahmen zur Verhinderung des Fortschreitens der Krankheit zu ergreifen, z. B. durch </a:t>
            </a:r>
            <a:r>
              <a:rPr lang="de-DE" dirty="0" smtClean="0"/>
              <a:t>Früherkennungsuntersuchungen</a:t>
            </a:r>
            <a:endParaRPr lang="de-DE" b="1" dirty="0">
              <a:hlinkClick r:id="rId3"/>
            </a:endParaRPr>
          </a:p>
          <a:p>
            <a:r>
              <a:rPr lang="de-DE" dirty="0" smtClean="0"/>
              <a:t>Tertiäre </a:t>
            </a:r>
            <a:r>
              <a:rPr lang="de-DE" dirty="0"/>
              <a:t>Prävention: Diese konzentriert sich auf die Wiederherstellung der Gesundheit, die Verhinderung von Krankheitsfolgen, die Begrenzung von Verschlechterungen und die Verzögerung von Rückfällen bei bereits bestehenden Krankheiten, z. B. durch medizinische Rehabilitation</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10</a:t>
            </a:fld>
            <a:endParaRPr lang="de-DE" altLang="en-US"/>
          </a:p>
        </p:txBody>
      </p:sp>
    </p:spTree>
    <p:extLst>
      <p:ext uri="{BB962C8B-B14F-4D97-AF65-F5344CB8AC3E}">
        <p14:creationId xmlns:p14="http://schemas.microsoft.com/office/powerpoint/2010/main" val="140521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Strategien der Prävention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Impfungen</a:t>
            </a:r>
          </a:p>
          <a:p>
            <a:r>
              <a:rPr lang="de-DE" dirty="0" smtClean="0"/>
              <a:t>Vorsorgeuntersuchungen</a:t>
            </a:r>
          </a:p>
          <a:p>
            <a:r>
              <a:rPr lang="de-DE" dirty="0" smtClean="0"/>
              <a:t>Modifizierbare Risikofaktoren – Herzkreislauferkrankungen, Beispiel Blutdruck (Schlaganfall)</a:t>
            </a:r>
          </a:p>
          <a:p>
            <a:r>
              <a:rPr lang="de-DE" dirty="0" smtClean="0"/>
              <a:t>Nicht modifizierbare Risikofaktoren</a:t>
            </a:r>
            <a:br>
              <a:rPr lang="de-DE" dirty="0" smtClean="0"/>
            </a:br>
            <a:r>
              <a:rPr lang="de-DE" dirty="0" smtClean="0"/>
              <a:t>Beispiel genetische Vorbelastung bei KHK, Vater Herzinfarkt vor 55 Jahre, Mutter vor 65 Jahre, genetische </a:t>
            </a:r>
            <a:r>
              <a:rPr lang="de-DE" dirty="0" err="1" smtClean="0"/>
              <a:t>Scores</a:t>
            </a:r>
            <a:r>
              <a:rPr lang="de-DE" dirty="0" smtClean="0"/>
              <a:t> basierend auf SNPs (</a:t>
            </a:r>
            <a:r>
              <a:rPr lang="de-DE" dirty="0" err="1" smtClean="0"/>
              <a:t>single</a:t>
            </a:r>
            <a:r>
              <a:rPr lang="de-DE" dirty="0" smtClean="0"/>
              <a:t> </a:t>
            </a:r>
            <a:r>
              <a:rPr lang="de-DE" dirty="0" err="1" smtClean="0"/>
              <a:t>nucleotid</a:t>
            </a:r>
            <a:r>
              <a:rPr lang="de-DE" dirty="0" smtClean="0"/>
              <a:t> </a:t>
            </a:r>
            <a:r>
              <a:rPr lang="de-DE" dirty="0" err="1" smtClean="0"/>
              <a:t>polymorphism</a:t>
            </a:r>
            <a:r>
              <a:rPr lang="de-DE" dirty="0"/>
              <a:t>), </a:t>
            </a:r>
            <a:r>
              <a:rPr lang="de-DE" dirty="0" err="1"/>
              <a:t>Lp</a:t>
            </a:r>
            <a:r>
              <a:rPr lang="de-DE" dirty="0"/>
              <a:t>(a)</a:t>
            </a:r>
            <a:endParaRPr lang="de-DE" dirty="0" smtClean="0"/>
          </a:p>
          <a:p>
            <a:r>
              <a:rPr lang="de-DE" dirty="0" smtClean="0"/>
              <a:t>Früherkennung</a:t>
            </a:r>
          </a:p>
          <a:p>
            <a:r>
              <a:rPr lang="de-DE" dirty="0" smtClean="0"/>
              <a:t>Vorstufe der Erkrankung, Beispiel Koloskopie, CIN III (</a:t>
            </a:r>
            <a:r>
              <a:rPr lang="de-DE" dirty="0" err="1" smtClean="0"/>
              <a:t>Pap</a:t>
            </a:r>
            <a:r>
              <a:rPr lang="de-DE" dirty="0" smtClean="0"/>
              <a:t>-Abstrich)</a:t>
            </a:r>
          </a:p>
          <a:p>
            <a:r>
              <a:rPr lang="de-DE" dirty="0" smtClean="0"/>
              <a:t>Frühstadium der Erkrankung, Beispiel Mammografie, </a:t>
            </a:r>
          </a:p>
          <a:p>
            <a:r>
              <a:rPr lang="de-DE" dirty="0" smtClean="0"/>
              <a:t>Screening Programme</a:t>
            </a:r>
          </a:p>
          <a:p>
            <a:r>
              <a:rPr lang="de-DE" dirty="0" smtClean="0">
                <a:hlinkClick r:id="rId2"/>
              </a:rPr>
              <a:t>https</a:t>
            </a:r>
            <a:r>
              <a:rPr lang="de-DE" dirty="0">
                <a:hlinkClick r:id="rId2"/>
              </a:rPr>
              <a:t>://www.uspreventiveservicestaskforce.org/webview</a:t>
            </a:r>
            <a:r>
              <a:rPr lang="de-DE" dirty="0" smtClean="0">
                <a:hlinkClick r:id="rId2"/>
              </a:rPr>
              <a:t>/#!/</a:t>
            </a:r>
            <a:endParaRPr lang="de-DE" dirty="0" smtClean="0"/>
          </a:p>
        </p:txBody>
      </p:sp>
      <p:sp>
        <p:nvSpPr>
          <p:cNvPr id="4" name="Datumsplatzhalter 3"/>
          <p:cNvSpPr>
            <a:spLocks noGrp="1"/>
          </p:cNvSpPr>
          <p:nvPr>
            <p:ph type="dt" sz="half" idx="10"/>
          </p:nvPr>
        </p:nvSpPr>
        <p:spPr/>
        <p:txBody>
          <a:bodyPr/>
          <a:lstStyle/>
          <a:p>
            <a:fld id="{487DCD19-B8E7-4B92-AA63-E361BAB7E52A}"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11</a:t>
            </a:fld>
            <a:endParaRPr lang="de-DE" altLang="en-US"/>
          </a:p>
        </p:txBody>
      </p:sp>
    </p:spTree>
    <p:extLst>
      <p:ext uri="{BB962C8B-B14F-4D97-AF65-F5344CB8AC3E}">
        <p14:creationId xmlns:p14="http://schemas.microsoft.com/office/powerpoint/2010/main" val="124984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Screening</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12</a:t>
            </a:fld>
            <a:endParaRPr lang="de-DE" altLang="en-US"/>
          </a:p>
        </p:txBody>
      </p:sp>
      <p:pic>
        <p:nvPicPr>
          <p:cNvPr id="6" name="Grafik 5"/>
          <p:cNvPicPr>
            <a:picLocks noChangeAspect="1"/>
          </p:cNvPicPr>
          <p:nvPr/>
        </p:nvPicPr>
        <p:blipFill>
          <a:blip r:embed="rId2"/>
          <a:stretch>
            <a:fillRect/>
          </a:stretch>
        </p:blipFill>
        <p:spPr>
          <a:xfrm>
            <a:off x="539552" y="1700808"/>
            <a:ext cx="8248557" cy="3417260"/>
          </a:xfrm>
          <a:prstGeom prst="rect">
            <a:avLst/>
          </a:prstGeom>
        </p:spPr>
      </p:pic>
      <p:sp>
        <p:nvSpPr>
          <p:cNvPr id="7" name="Inhaltsplatzhalter 2"/>
          <p:cNvSpPr txBox="1">
            <a:spLocks/>
          </p:cNvSpPr>
          <p:nvPr/>
        </p:nvSpPr>
        <p:spPr>
          <a:xfrm>
            <a:off x="457200" y="5373216"/>
            <a:ext cx="8229600" cy="64807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de-DE" dirty="0" smtClean="0"/>
          </a:p>
          <a:p>
            <a:pPr marL="0" indent="0" fontAlgn="auto">
              <a:spcAft>
                <a:spcPts val="0"/>
              </a:spcAft>
              <a:buFont typeface="Arial" pitchFamily="34" charset="0"/>
              <a:buNone/>
            </a:pPr>
            <a:r>
              <a:rPr lang="de-DE" sz="7200" dirty="0" smtClean="0"/>
              <a:t>Matthias Egger, Oliver </a:t>
            </a:r>
            <a:r>
              <a:rPr lang="de-DE" sz="7200" dirty="0" err="1" smtClean="0"/>
              <a:t>Razum</a:t>
            </a:r>
            <a:r>
              <a:rPr lang="de-DE" sz="7200" dirty="0" smtClean="0"/>
              <a:t>, Anita Rieder (Hrsg.). Public </a:t>
            </a:r>
            <a:r>
              <a:rPr lang="de-DE" sz="7200" dirty="0" err="1" smtClean="0"/>
              <a:t>Health</a:t>
            </a:r>
            <a:r>
              <a:rPr lang="de-DE" sz="7200" dirty="0" smtClean="0"/>
              <a:t> kompakt. De </a:t>
            </a:r>
            <a:r>
              <a:rPr lang="de-DE" sz="7200" dirty="0" err="1" smtClean="0"/>
              <a:t>Gruyter</a:t>
            </a:r>
            <a:r>
              <a:rPr lang="de-DE" sz="7200" dirty="0" smtClean="0"/>
              <a:t> Berlin, 4. Auflage 2021.</a:t>
            </a:r>
            <a:endParaRPr lang="de-DE" sz="7200" dirty="0"/>
          </a:p>
        </p:txBody>
      </p:sp>
    </p:spTree>
    <p:extLst>
      <p:ext uri="{BB962C8B-B14F-4D97-AF65-F5344CB8AC3E}">
        <p14:creationId xmlns:p14="http://schemas.microsoft.com/office/powerpoint/2010/main" val="278037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Screening</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13</a:t>
            </a:fld>
            <a:endParaRPr lang="de-DE" altLang="en-US"/>
          </a:p>
        </p:txBody>
      </p:sp>
      <p:pic>
        <p:nvPicPr>
          <p:cNvPr id="7" name="Grafik 6"/>
          <p:cNvPicPr>
            <a:picLocks noChangeAspect="1"/>
          </p:cNvPicPr>
          <p:nvPr/>
        </p:nvPicPr>
        <p:blipFill>
          <a:blip r:embed="rId2"/>
          <a:stretch>
            <a:fillRect/>
          </a:stretch>
        </p:blipFill>
        <p:spPr>
          <a:xfrm>
            <a:off x="539552" y="1588122"/>
            <a:ext cx="7706049" cy="4914796"/>
          </a:xfrm>
          <a:prstGeom prst="rect">
            <a:avLst/>
          </a:prstGeom>
        </p:spPr>
      </p:pic>
    </p:spTree>
    <p:extLst>
      <p:ext uri="{BB962C8B-B14F-4D97-AF65-F5344CB8AC3E}">
        <p14:creationId xmlns:p14="http://schemas.microsoft.com/office/powerpoint/2010/main" val="386478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PSA-Screening – Überdiagnose?</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14</a:t>
            </a:fld>
            <a:endParaRPr lang="de-DE" altLang="en-US"/>
          </a:p>
        </p:txBody>
      </p:sp>
      <p:pic>
        <p:nvPicPr>
          <p:cNvPr id="8" name="Grafik 7"/>
          <p:cNvPicPr>
            <a:picLocks noChangeAspect="1"/>
          </p:cNvPicPr>
          <p:nvPr/>
        </p:nvPicPr>
        <p:blipFill>
          <a:blip r:embed="rId2"/>
          <a:stretch>
            <a:fillRect/>
          </a:stretch>
        </p:blipFill>
        <p:spPr>
          <a:xfrm>
            <a:off x="179512" y="1463415"/>
            <a:ext cx="3964308" cy="2074887"/>
          </a:xfrm>
          <a:prstGeom prst="rect">
            <a:avLst/>
          </a:prstGeom>
        </p:spPr>
      </p:pic>
      <p:pic>
        <p:nvPicPr>
          <p:cNvPr id="9" name="Grafik 8"/>
          <p:cNvPicPr>
            <a:picLocks noChangeAspect="1"/>
          </p:cNvPicPr>
          <p:nvPr/>
        </p:nvPicPr>
        <p:blipFill>
          <a:blip r:embed="rId3"/>
          <a:stretch>
            <a:fillRect/>
          </a:stretch>
        </p:blipFill>
        <p:spPr>
          <a:xfrm>
            <a:off x="171611" y="3637687"/>
            <a:ext cx="6114889" cy="3012876"/>
          </a:xfrm>
          <a:prstGeom prst="rect">
            <a:avLst/>
          </a:prstGeom>
        </p:spPr>
      </p:pic>
      <p:pic>
        <p:nvPicPr>
          <p:cNvPr id="10" name="Grafik 9"/>
          <p:cNvPicPr>
            <a:picLocks noChangeAspect="1"/>
          </p:cNvPicPr>
          <p:nvPr/>
        </p:nvPicPr>
        <p:blipFill>
          <a:blip r:embed="rId4"/>
          <a:stretch>
            <a:fillRect/>
          </a:stretch>
        </p:blipFill>
        <p:spPr>
          <a:xfrm>
            <a:off x="4295310" y="1463415"/>
            <a:ext cx="4515779" cy="2129150"/>
          </a:xfrm>
          <a:prstGeom prst="rect">
            <a:avLst/>
          </a:prstGeom>
        </p:spPr>
      </p:pic>
    </p:spTree>
    <p:extLst>
      <p:ext uri="{BB962C8B-B14F-4D97-AF65-F5344CB8AC3E}">
        <p14:creationId xmlns:p14="http://schemas.microsoft.com/office/powerpoint/2010/main" val="35541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Überdiagnose</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15</a:t>
            </a:fld>
            <a:endParaRPr lang="de-DE" altLang="en-US"/>
          </a:p>
        </p:txBody>
      </p:sp>
      <p:pic>
        <p:nvPicPr>
          <p:cNvPr id="6" name="Grafik 5"/>
          <p:cNvPicPr>
            <a:picLocks noChangeAspect="1"/>
          </p:cNvPicPr>
          <p:nvPr/>
        </p:nvPicPr>
        <p:blipFill>
          <a:blip r:embed="rId2"/>
          <a:stretch>
            <a:fillRect/>
          </a:stretch>
        </p:blipFill>
        <p:spPr>
          <a:xfrm>
            <a:off x="457200" y="1464292"/>
            <a:ext cx="4444396" cy="4424327"/>
          </a:xfrm>
          <a:prstGeom prst="rect">
            <a:avLst/>
          </a:prstGeom>
        </p:spPr>
      </p:pic>
      <p:sp>
        <p:nvSpPr>
          <p:cNvPr id="7" name="Inhaltsplatzhalter 2"/>
          <p:cNvSpPr txBox="1">
            <a:spLocks/>
          </p:cNvSpPr>
          <p:nvPr/>
        </p:nvSpPr>
        <p:spPr>
          <a:xfrm>
            <a:off x="539552" y="5708278"/>
            <a:ext cx="8229600" cy="648072"/>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de-DE" dirty="0" smtClean="0"/>
          </a:p>
          <a:p>
            <a:pPr marL="0" indent="0" fontAlgn="auto">
              <a:spcAft>
                <a:spcPts val="0"/>
              </a:spcAft>
              <a:buFont typeface="Arial" pitchFamily="34" charset="0"/>
              <a:buNone/>
            </a:pPr>
            <a:r>
              <a:rPr lang="de-DE" sz="3800" dirty="0" smtClean="0"/>
              <a:t>Welch HG, Black WC. </a:t>
            </a:r>
            <a:r>
              <a:rPr lang="de-DE" sz="3800" dirty="0" err="1" smtClean="0"/>
              <a:t>Overdiagnosis</a:t>
            </a:r>
            <a:r>
              <a:rPr lang="de-DE" sz="3800" dirty="0" smtClean="0"/>
              <a:t> in Cancer. JNCI 2010.</a:t>
            </a:r>
            <a:endParaRPr lang="de-DE" sz="3800" dirty="0"/>
          </a:p>
        </p:txBody>
      </p:sp>
    </p:spTree>
    <p:extLst>
      <p:ext uri="{BB962C8B-B14F-4D97-AF65-F5344CB8AC3E}">
        <p14:creationId xmlns:p14="http://schemas.microsoft.com/office/powerpoint/2010/main" val="180986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Überdiagnose</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16</a:t>
            </a:fld>
            <a:endParaRPr lang="de-DE" altLang="en-US"/>
          </a:p>
        </p:txBody>
      </p:sp>
      <p:pic>
        <p:nvPicPr>
          <p:cNvPr id="6" name="Grafik 5"/>
          <p:cNvPicPr>
            <a:picLocks noChangeAspect="1"/>
          </p:cNvPicPr>
          <p:nvPr/>
        </p:nvPicPr>
        <p:blipFill>
          <a:blip r:embed="rId2"/>
          <a:stretch>
            <a:fillRect/>
          </a:stretch>
        </p:blipFill>
        <p:spPr>
          <a:xfrm>
            <a:off x="655068" y="1916832"/>
            <a:ext cx="8408923" cy="3528392"/>
          </a:xfrm>
          <a:prstGeom prst="rect">
            <a:avLst/>
          </a:prstGeom>
        </p:spPr>
      </p:pic>
    </p:spTree>
    <p:extLst>
      <p:ext uri="{BB962C8B-B14F-4D97-AF65-F5344CB8AC3E}">
        <p14:creationId xmlns:p14="http://schemas.microsoft.com/office/powerpoint/2010/main" val="272864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Length</a:t>
            </a:r>
            <a:r>
              <a:rPr lang="de-DE" dirty="0" smtClean="0"/>
              <a:t> Time, Lead Time Bias</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17</a:t>
            </a:fld>
            <a:endParaRPr lang="de-DE" altLang="en-US"/>
          </a:p>
        </p:txBody>
      </p:sp>
      <p:pic>
        <p:nvPicPr>
          <p:cNvPr id="7" name="Grafik 6"/>
          <p:cNvPicPr>
            <a:picLocks noChangeAspect="1"/>
          </p:cNvPicPr>
          <p:nvPr/>
        </p:nvPicPr>
        <p:blipFill>
          <a:blip r:embed="rId2"/>
          <a:stretch>
            <a:fillRect/>
          </a:stretch>
        </p:blipFill>
        <p:spPr>
          <a:xfrm>
            <a:off x="899592" y="1556793"/>
            <a:ext cx="5760640" cy="4744299"/>
          </a:xfrm>
          <a:prstGeom prst="rect">
            <a:avLst/>
          </a:prstGeom>
        </p:spPr>
      </p:pic>
    </p:spTree>
    <p:extLst>
      <p:ext uri="{BB962C8B-B14F-4D97-AF65-F5344CB8AC3E}">
        <p14:creationId xmlns:p14="http://schemas.microsoft.com/office/powerpoint/2010/main" val="299927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23AEA0B-995C-418D-8FBD-A414591A3DD7}" type="datetime1">
              <a:rPr lang="de-AT" smtClean="0"/>
              <a:pPr/>
              <a:t>14.12.2023</a:t>
            </a:fld>
            <a:endParaRPr lang="de-DE" altLang="en-US"/>
          </a:p>
        </p:txBody>
      </p:sp>
      <p:sp>
        <p:nvSpPr>
          <p:cNvPr id="3" name="Fußzeilenplatzhalter 2"/>
          <p:cNvSpPr>
            <a:spLocks noGrp="1"/>
          </p:cNvSpPr>
          <p:nvPr>
            <p:ph type="ftr" sz="quarter" idx="11"/>
          </p:nvPr>
        </p:nvSpPr>
        <p:spPr/>
        <p:txBody>
          <a:bodyPr/>
          <a:lstStyle/>
          <a:p>
            <a:r>
              <a:rPr lang="de-DE" altLang="en-US" smtClean="0"/>
              <a:t>hanno.ulmer@i-med.ac.at</a:t>
            </a:r>
            <a:endParaRPr lang="de-DE" altLang="en-US"/>
          </a:p>
        </p:txBody>
      </p:sp>
      <p:sp>
        <p:nvSpPr>
          <p:cNvPr id="4" name="Foliennummernplatzhalter 3"/>
          <p:cNvSpPr>
            <a:spLocks noGrp="1"/>
          </p:cNvSpPr>
          <p:nvPr>
            <p:ph type="sldNum" sz="quarter" idx="12"/>
          </p:nvPr>
        </p:nvSpPr>
        <p:spPr/>
        <p:txBody>
          <a:bodyPr/>
          <a:lstStyle/>
          <a:p>
            <a:r>
              <a:rPr lang="de-DE" altLang="en-US" smtClean="0"/>
              <a:t>Seite </a:t>
            </a:r>
            <a:fld id="{868A1E8A-DB60-4AF5-B189-6B5C31AFD598}" type="slidenum">
              <a:rPr lang="de-DE" altLang="en-US" smtClean="0"/>
              <a:pPr/>
              <a:t>18</a:t>
            </a:fld>
            <a:endParaRPr lang="de-DE" altLang="en-US"/>
          </a:p>
        </p:txBody>
      </p:sp>
      <p:pic>
        <p:nvPicPr>
          <p:cNvPr id="850946" name="Picture 2" descr="Faktenbox Mammographie DE 11-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 y="548680"/>
            <a:ext cx="4620485" cy="3198798"/>
          </a:xfrm>
          <a:prstGeom prst="rect">
            <a:avLst/>
          </a:prstGeom>
          <a:noFill/>
          <a:extLst>
            <a:ext uri="{909E8E84-426E-40DD-AFC4-6F175D3DCCD1}">
              <a14:hiddenFill xmlns:a14="http://schemas.microsoft.com/office/drawing/2010/main">
                <a:solidFill>
                  <a:srgbClr val="FFFFFF"/>
                </a:solidFill>
              </a14:hiddenFill>
            </a:ext>
          </a:extLst>
        </p:spPr>
      </p:pic>
      <p:pic>
        <p:nvPicPr>
          <p:cNvPr id="850948" name="Picture 4" descr="PSA Facts Box DE 04-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690" y="548680"/>
            <a:ext cx="4557008" cy="31987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539750" y="0"/>
            <a:ext cx="7888288" cy="4142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800" dirty="0" err="1">
                <a:solidFill>
                  <a:srgbClr val="4F81BD"/>
                </a:solidFill>
              </a:rPr>
              <a:t>Zur</a:t>
            </a:r>
            <a:r>
              <a:rPr lang="en-GB" sz="2800" dirty="0">
                <a:solidFill>
                  <a:srgbClr val="4F81BD"/>
                </a:solidFill>
              </a:rPr>
              <a:t> </a:t>
            </a:r>
            <a:r>
              <a:rPr lang="en-GB" sz="2800" dirty="0" err="1" smtClean="0">
                <a:solidFill>
                  <a:srgbClr val="4F81BD"/>
                </a:solidFill>
              </a:rPr>
              <a:t>Diskussion</a:t>
            </a:r>
            <a:r>
              <a:rPr lang="en-GB" sz="2800" dirty="0" smtClean="0">
                <a:solidFill>
                  <a:srgbClr val="4F81BD"/>
                </a:solidFill>
              </a:rPr>
              <a:t> </a:t>
            </a:r>
            <a:endParaRPr lang="en-GB" sz="2800" dirty="0">
              <a:solidFill>
                <a:srgbClr val="4F81BD"/>
              </a:solidFill>
            </a:endParaRPr>
          </a:p>
        </p:txBody>
      </p:sp>
      <p:pic>
        <p:nvPicPr>
          <p:cNvPr id="850950" name="Picture 6" descr="Facts Box Pap DE 06-2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 y="3747478"/>
            <a:ext cx="4643160" cy="3214497"/>
          </a:xfrm>
          <a:prstGeom prst="rect">
            <a:avLst/>
          </a:prstGeom>
          <a:noFill/>
          <a:extLst>
            <a:ext uri="{909E8E84-426E-40DD-AFC4-6F175D3DCCD1}">
              <a14:hiddenFill xmlns:a14="http://schemas.microsoft.com/office/drawing/2010/main">
                <a:solidFill>
                  <a:srgbClr val="FFFFFF"/>
                </a:solidFill>
              </a14:hiddenFill>
            </a:ext>
          </a:extLst>
        </p:spPr>
      </p:pic>
      <p:pic>
        <p:nvPicPr>
          <p:cNvPr id="850952" name="Picture 8" descr="Facts Box Gardasil DE 05-2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528" y="3747478"/>
            <a:ext cx="4592170" cy="317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9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Diagnostischer Test</a:t>
            </a:r>
            <a:endParaRPr lang="de-DE" dirty="0"/>
          </a:p>
        </p:txBody>
      </p:sp>
      <p:sp>
        <p:nvSpPr>
          <p:cNvPr id="3" name="Inhaltsplatzhalter 2"/>
          <p:cNvSpPr>
            <a:spLocks noGrp="1"/>
          </p:cNvSpPr>
          <p:nvPr>
            <p:ph idx="1"/>
          </p:nvPr>
        </p:nvSpPr>
        <p:spPr/>
        <p:txBody>
          <a:bodyPr>
            <a:normAutofit fontScale="77500" lnSpcReduction="20000"/>
          </a:bodyPr>
          <a:lstStyle/>
          <a:p>
            <a:r>
              <a:rPr lang="de-DE" dirty="0"/>
              <a:t>Um die Wirksamkeit von medizinischen Maßnahmen zu beurteilen, bedient sich die beweisgestützte (evidenzbasierte) Medizin statistischer Instrumente. Anhand der folgenden Testparameter lassen sich Früherkennungsuntersuchungen bewerten:</a:t>
            </a:r>
          </a:p>
          <a:p>
            <a:r>
              <a:rPr lang="de-DE" b="1" dirty="0"/>
              <a:t>Sensitivität</a:t>
            </a:r>
            <a:r>
              <a:rPr lang="de-DE" dirty="0"/>
              <a:t> drückt die Wahrscheinlichkeit eines positiven Testbefundes bei erkrankten Personen aus. Ist ein Test hoch sensitiv, kann man bei einem negativen Testergebnis davon ausgehen, dass die Zielerkrankung tatsächlich nicht vorliegt.</a:t>
            </a:r>
          </a:p>
          <a:p>
            <a:r>
              <a:rPr lang="de-DE" b="1" dirty="0"/>
              <a:t>Spezifität</a:t>
            </a:r>
            <a:r>
              <a:rPr lang="de-DE" dirty="0"/>
              <a:t> meint die Wahrscheinlichkeit, Gesunde als gesund zu erkennen. Ist ein Test hoch spezifisch, kann man bei einem positiven Testergebnis davon ausgehen, dass die Zielerkrankung tatsächlich vorliegt.</a:t>
            </a:r>
          </a:p>
          <a:p>
            <a:r>
              <a:rPr lang="de-DE" dirty="0"/>
              <a:t>Der </a:t>
            </a:r>
            <a:r>
              <a:rPr lang="de-DE" b="1" dirty="0"/>
              <a:t>positive prädiktive Wert</a:t>
            </a:r>
            <a:r>
              <a:rPr lang="de-DE" dirty="0"/>
              <a:t> (PPW) drückt die Wahrscheinlichkeit aus, dass die Person bei positivem Befund erkrankt ist. Im Screening ist der PPW aufgrund der Seltenheit der Zielerkrankung und des hohen Anteils an Gesunden im </a:t>
            </a:r>
            <a:r>
              <a:rPr lang="de-DE" dirty="0" err="1"/>
              <a:t>Screeningkollektiv</a:t>
            </a:r>
            <a:r>
              <a:rPr lang="de-DE" dirty="0"/>
              <a:t> meist sehr klein.</a:t>
            </a:r>
          </a:p>
          <a:p>
            <a:r>
              <a:rPr lang="de-DE" dirty="0"/>
              <a:t>Der </a:t>
            </a:r>
            <a:r>
              <a:rPr lang="de-DE" b="1" dirty="0"/>
              <a:t>negative prädiktive Wert</a:t>
            </a:r>
            <a:r>
              <a:rPr lang="de-DE" dirty="0"/>
              <a:t> (NPW) dagegen gibt die Wahrscheinlichkeit an, dass die Person bei negativem Testbefund nicht erkrankt ist. Da der NPW allerdings im Screening immer hoch ist,  hilft er bei der Bewertung wenig weiter.</a:t>
            </a:r>
          </a:p>
          <a:p>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19</a:t>
            </a:fld>
            <a:endParaRPr lang="de-DE" altLang="en-US"/>
          </a:p>
        </p:txBody>
      </p:sp>
    </p:spTree>
    <p:extLst>
      <p:ext uri="{BB962C8B-B14F-4D97-AF65-F5344CB8AC3E}">
        <p14:creationId xmlns:p14="http://schemas.microsoft.com/office/powerpoint/2010/main" val="374131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Klinische Epidemiologie</a:t>
            </a:r>
            <a:endParaRPr lang="de-DE" dirty="0"/>
          </a:p>
        </p:txBody>
      </p:sp>
      <p:sp>
        <p:nvSpPr>
          <p:cNvPr id="3" name="Inhaltsplatzhalter 2"/>
          <p:cNvSpPr>
            <a:spLocks noGrp="1"/>
          </p:cNvSpPr>
          <p:nvPr>
            <p:ph idx="1"/>
          </p:nvPr>
        </p:nvSpPr>
        <p:spPr/>
        <p:txBody>
          <a:bodyPr>
            <a:normAutofit lnSpcReduction="10000"/>
          </a:bodyPr>
          <a:lstStyle/>
          <a:p>
            <a:r>
              <a:rPr lang="de-DE" dirty="0"/>
              <a:t>Die klinische Epidemiologie ist ein Teilgebiet der Epidemiologie, das sich mit Fragen der klinischen Medizin </a:t>
            </a:r>
            <a:r>
              <a:rPr lang="de-DE" dirty="0" smtClean="0"/>
              <a:t>befasst.</a:t>
            </a:r>
          </a:p>
          <a:p>
            <a:r>
              <a:rPr lang="de-DE" dirty="0" smtClean="0"/>
              <a:t>Untersucht werden Fragen der Ätiologie</a:t>
            </a:r>
            <a:r>
              <a:rPr lang="de-DE" dirty="0"/>
              <a:t>, Prävention, Diagnostik, Therapie und Prognose von </a:t>
            </a:r>
            <a:r>
              <a:rPr lang="de-DE" dirty="0" smtClean="0"/>
              <a:t>Erkrankungen</a:t>
            </a:r>
          </a:p>
          <a:p>
            <a:r>
              <a:rPr lang="de-DE" dirty="0" smtClean="0"/>
              <a:t>Zu </a:t>
            </a:r>
            <a:r>
              <a:rPr lang="de-DE" dirty="0"/>
              <a:t>den Forschungsbereichen der klinischen Epidemiologie </a:t>
            </a:r>
            <a:r>
              <a:rPr lang="de-DE" dirty="0" smtClean="0"/>
              <a:t>gehören Krankheitsvorsorge und -verhütung, </a:t>
            </a:r>
            <a:r>
              <a:rPr lang="de-DE" dirty="0"/>
              <a:t>vergleichende </a:t>
            </a:r>
            <a:r>
              <a:rPr lang="de-DE" dirty="0" smtClean="0"/>
              <a:t>Wirksamkeitsforschung sowie die Entwicklung von evidenzbasierten Leitlinien</a:t>
            </a:r>
          </a:p>
          <a:p>
            <a:r>
              <a:rPr lang="de-DE" dirty="0"/>
              <a:t>Die Sichtweise ist dabei eine statistische, im Zentrum der Untersuchung steht die Population, nicht </a:t>
            </a:r>
            <a:r>
              <a:rPr lang="de-DE" dirty="0" smtClean="0"/>
              <a:t>das Individuum</a:t>
            </a:r>
            <a:endParaRPr lang="de-DE" dirty="0"/>
          </a:p>
          <a:p>
            <a:r>
              <a:rPr lang="de-DE" dirty="0" smtClean="0"/>
              <a:t>Die Anwendung geeigneter statistischer Methoden zur Planung und Auswertung von Studien ist essentiell </a:t>
            </a:r>
            <a:endParaRPr lang="de-DE" dirty="0"/>
          </a:p>
        </p:txBody>
      </p:sp>
      <p:sp>
        <p:nvSpPr>
          <p:cNvPr id="4" name="Datumsplatzhalter 3"/>
          <p:cNvSpPr>
            <a:spLocks noGrp="1"/>
          </p:cNvSpPr>
          <p:nvPr>
            <p:ph type="dt" sz="half" idx="10"/>
          </p:nvPr>
        </p:nvSpPr>
        <p:spPr/>
        <p:txBody>
          <a:bodyPr/>
          <a:lstStyle/>
          <a:p>
            <a:fld id="{487DCD19-B8E7-4B92-AA63-E361BAB7E52A}"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2</a:t>
            </a:fld>
            <a:endParaRPr lang="de-DE" altLang="en-US"/>
          </a:p>
        </p:txBody>
      </p:sp>
    </p:spTree>
    <p:extLst>
      <p:ext uri="{BB962C8B-B14F-4D97-AF65-F5344CB8AC3E}">
        <p14:creationId xmlns:p14="http://schemas.microsoft.com/office/powerpoint/2010/main" val="320550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39750" y="620713"/>
            <a:ext cx="7888288" cy="595312"/>
          </a:xfrm>
        </p:spPr>
        <p:txBody>
          <a:bodyPr>
            <a:noAutofit/>
          </a:bodyPr>
          <a:lstStyle/>
          <a:p>
            <a:r>
              <a:rPr lang="en-GB" sz="2400" dirty="0" err="1" smtClean="0"/>
              <a:t>Beispiel</a:t>
            </a:r>
            <a:r>
              <a:rPr lang="en-GB" sz="2400" dirty="0" smtClean="0"/>
              <a:t> Antigen </a:t>
            </a:r>
            <a:r>
              <a:rPr lang="en-GB" sz="2400" dirty="0" err="1" smtClean="0"/>
              <a:t>Schnelltest</a:t>
            </a:r>
            <a:r>
              <a:rPr lang="en-GB" sz="2400" dirty="0" smtClean="0"/>
              <a:t> versus PCR </a:t>
            </a:r>
            <a:r>
              <a:rPr lang="en-GB" sz="2400" dirty="0" err="1" smtClean="0"/>
              <a:t>zur</a:t>
            </a:r>
            <a:r>
              <a:rPr lang="en-GB" sz="2400" dirty="0" smtClean="0"/>
              <a:t> Diagnose</a:t>
            </a:r>
            <a:br>
              <a:rPr lang="en-GB" sz="2400" dirty="0" smtClean="0"/>
            </a:br>
            <a:r>
              <a:rPr lang="en-GB" sz="2400" dirty="0" err="1" smtClean="0"/>
              <a:t>einer</a:t>
            </a:r>
            <a:r>
              <a:rPr lang="en-GB" sz="2400" dirty="0" smtClean="0"/>
              <a:t> </a:t>
            </a:r>
            <a:r>
              <a:rPr lang="en-GB" sz="2400" dirty="0" err="1" smtClean="0"/>
              <a:t>Covid</a:t>
            </a:r>
            <a:r>
              <a:rPr lang="en-GB" sz="2400" dirty="0" smtClean="0"/>
              <a:t> </a:t>
            </a:r>
            <a:r>
              <a:rPr lang="en-GB" sz="2400" dirty="0" err="1" smtClean="0"/>
              <a:t>Infektion</a:t>
            </a:r>
            <a:r>
              <a:rPr lang="en-GB" sz="2400" dirty="0" smtClean="0"/>
              <a:t> </a:t>
            </a:r>
            <a:r>
              <a:rPr lang="en-GB" sz="2400" dirty="0">
                <a:solidFill>
                  <a:srgbClr val="FF0000"/>
                </a:solidFill>
              </a:rPr>
              <a:t>(</a:t>
            </a:r>
            <a:r>
              <a:rPr lang="en-GB" sz="2400" dirty="0" err="1">
                <a:solidFill>
                  <a:srgbClr val="FF0000"/>
                </a:solidFill>
              </a:rPr>
              <a:t>asymptomatisch</a:t>
            </a:r>
            <a:r>
              <a:rPr lang="en-GB" sz="2400" dirty="0">
                <a:solidFill>
                  <a:srgbClr val="FF0000"/>
                </a:solidFill>
              </a:rPr>
              <a:t>) </a:t>
            </a:r>
            <a:r>
              <a:rPr lang="en-GB" sz="2400" dirty="0" smtClean="0"/>
              <a:t/>
            </a:r>
            <a:br>
              <a:rPr lang="en-GB" sz="2400" dirty="0" smtClean="0"/>
            </a:br>
            <a:r>
              <a:rPr lang="en-GB" sz="2400" dirty="0" smtClean="0"/>
              <a:t>(Fernandez-Montero </a:t>
            </a:r>
            <a:r>
              <a:rPr lang="en-GB" sz="2400" dirty="0" err="1" smtClean="0"/>
              <a:t>EClinMed</a:t>
            </a:r>
            <a:r>
              <a:rPr lang="en-GB" sz="2400" dirty="0" smtClean="0"/>
              <a:t> 2021)</a:t>
            </a:r>
            <a:endParaRPr lang="en-GB" sz="2400" dirty="0"/>
          </a:p>
        </p:txBody>
      </p:sp>
      <p:sp>
        <p:nvSpPr>
          <p:cNvPr id="34" name="Datumsplatzhalter 3"/>
          <p:cNvSpPr>
            <a:spLocks noGrp="1"/>
          </p:cNvSpPr>
          <p:nvPr>
            <p:ph type="dt" sz="half" idx="10"/>
          </p:nvPr>
        </p:nvSpPr>
        <p:spPr/>
        <p:txBody>
          <a:bodyPr/>
          <a:lstStyle/>
          <a:p>
            <a:fld id="{BA70A98E-2941-4827-B0BC-0B61C4215C77}" type="datetime1">
              <a:rPr lang="de-AT" smtClean="0"/>
              <a:pPr/>
              <a:t>14.12.2023</a:t>
            </a:fld>
            <a:endParaRPr lang="de-DE" altLang="en-US"/>
          </a:p>
        </p:txBody>
      </p:sp>
      <p:sp>
        <p:nvSpPr>
          <p:cNvPr id="35" name="Fußzeilenplatzhalter 4"/>
          <p:cNvSpPr>
            <a:spLocks noGrp="1"/>
          </p:cNvSpPr>
          <p:nvPr>
            <p:ph type="ftr" sz="quarter" idx="11"/>
          </p:nvPr>
        </p:nvSpPr>
        <p:spPr/>
        <p:txBody>
          <a:bodyPr/>
          <a:lstStyle/>
          <a:p>
            <a:r>
              <a:rPr lang="de-DE" altLang="en-US"/>
              <a:t>hanno.ulmer@i-med.ac.at</a:t>
            </a:r>
          </a:p>
        </p:txBody>
      </p:sp>
      <p:sp>
        <p:nvSpPr>
          <p:cNvPr id="36" name="Foliennummernplatzhalter 5"/>
          <p:cNvSpPr>
            <a:spLocks noGrp="1"/>
          </p:cNvSpPr>
          <p:nvPr>
            <p:ph type="sldNum" sz="quarter" idx="12"/>
          </p:nvPr>
        </p:nvSpPr>
        <p:spPr/>
        <p:txBody>
          <a:bodyPr/>
          <a:lstStyle/>
          <a:p>
            <a:r>
              <a:rPr lang="de-DE" altLang="en-US"/>
              <a:t>Seite </a:t>
            </a:r>
            <a:fld id="{DB67C847-0448-4E5E-87C3-7C5AAD6D1616}" type="slidenum">
              <a:rPr lang="de-DE" altLang="en-US"/>
              <a:pPr/>
              <a:t>20</a:t>
            </a:fld>
            <a:endParaRPr lang="de-DE" altLang="en-US"/>
          </a:p>
        </p:txBody>
      </p:sp>
      <p:graphicFrame>
        <p:nvGraphicFramePr>
          <p:cNvPr id="214019" name="Group 3"/>
          <p:cNvGraphicFramePr>
            <a:graphicFrameLocks noGrp="1"/>
          </p:cNvGraphicFramePr>
          <p:nvPr>
            <p:extLst>
              <p:ext uri="{D42A27DB-BD31-4B8C-83A1-F6EECF244321}">
                <p14:modId xmlns:p14="http://schemas.microsoft.com/office/powerpoint/2010/main" val="3604897923"/>
              </p:ext>
            </p:extLst>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a=8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b=7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Pos. </a:t>
                      </a:r>
                      <a:r>
                        <a:rPr kumimoji="0" lang="en-GB" sz="2000" b="0" i="0" u="none" strike="noStrike" cap="none" normalizeH="0" baseline="0" dirty="0" err="1" smtClean="0">
                          <a:ln>
                            <a:noFill/>
                          </a:ln>
                          <a:solidFill>
                            <a:srgbClr val="000036"/>
                          </a:solidFill>
                          <a:effectLst/>
                          <a:latin typeface="Arial" charset="0"/>
                        </a:rPr>
                        <a:t>Präd</a:t>
                      </a:r>
                      <a:r>
                        <a:rPr kumimoji="0" lang="en-GB" sz="2000" b="0" i="0" u="none" strike="noStrike" cap="none" normalizeH="0" baseline="0" dirty="0" smtClean="0">
                          <a:ln>
                            <a:noFill/>
                          </a:ln>
                          <a:solidFill>
                            <a:srgbClr val="000036"/>
                          </a:solidFill>
                          <a:effectLst/>
                          <a:latin typeface="Arial" charset="0"/>
                        </a:rPr>
                        <a:t>.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c=7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d=2266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smtClean="0">
                          <a:ln>
                            <a:noFill/>
                          </a:ln>
                          <a:solidFill>
                            <a:srgbClr val="000036"/>
                          </a:solidFill>
                          <a:effectLst/>
                          <a:latin typeface="Arial" charset="0"/>
                        </a:rPr>
                        <a:t>Neg.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smtClean="0">
                          <a:ln>
                            <a:noFill/>
                          </a:ln>
                          <a:solidFill>
                            <a:srgbClr val="000036"/>
                          </a:solidFill>
                          <a:effectLst/>
                          <a:latin typeface="Arial" charset="0"/>
                        </a:rPr>
                        <a:t>Sensitivität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smtClean="0">
                          <a:ln>
                            <a:noFill/>
                          </a:ln>
                          <a:solidFill>
                            <a:srgbClr val="000036"/>
                          </a:solidFill>
                          <a:effectLst/>
                          <a:latin typeface="Arial" charset="0"/>
                        </a:rPr>
                        <a:t>Spezifität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14046" name="Object 30"/>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spid="_x0000_s490891" name="Formel" r:id="rId4" imgW="1155700" imgH="558800" progId="Equation.3">
                  <p:embed/>
                </p:oleObj>
              </mc:Choice>
              <mc:Fallback>
                <p:oleObj name="Formel" r:id="rId4" imgW="1155700" imgH="5588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47" name="Object 31"/>
          <p:cNvGraphicFramePr>
            <a:graphicFrameLocks noChangeAspect="1"/>
          </p:cNvGraphicFramePr>
          <p:nvPr>
            <p:extLst>
              <p:ext uri="{D42A27DB-BD31-4B8C-83A1-F6EECF244321}">
                <p14:modId xmlns:p14="http://schemas.microsoft.com/office/powerpoint/2010/main" val="1632801444"/>
              </p:ext>
            </p:extLst>
          </p:nvPr>
        </p:nvGraphicFramePr>
        <p:xfrm>
          <a:off x="6876256" y="3406854"/>
          <a:ext cx="1065640" cy="508818"/>
        </p:xfrm>
        <a:graphic>
          <a:graphicData uri="http://schemas.openxmlformats.org/presentationml/2006/ole">
            <mc:AlternateContent xmlns:mc="http://schemas.openxmlformats.org/markup-compatibility/2006">
              <mc:Choice xmlns:v="urn:schemas-microsoft-com:vml" Requires="v">
                <p:oleObj spid="_x0000_s490892" name="Formel" r:id="rId6" imgW="825500" imgH="393700" progId="Equation.3">
                  <p:embed/>
                </p:oleObj>
              </mc:Choice>
              <mc:Fallback>
                <p:oleObj name="Formel" r:id="rId6" imgW="825500" imgH="3937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3406854"/>
                        <a:ext cx="1065640" cy="508818"/>
                      </a:xfrm>
                      <a:prstGeom prst="rect">
                        <a:avLst/>
                      </a:prstGeom>
                      <a:noFill/>
                      <a:extLst/>
                    </p:spPr>
                  </p:pic>
                </p:oleObj>
              </mc:Fallback>
            </mc:AlternateContent>
          </a:graphicData>
        </a:graphic>
      </p:graphicFrame>
      <p:graphicFrame>
        <p:nvGraphicFramePr>
          <p:cNvPr id="214049" name="Object 33"/>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spid="_x0000_s490893" name="Formel" r:id="rId8" imgW="1180588" imgH="558558" progId="Equation.3">
                  <p:embed/>
                </p:oleObj>
              </mc:Choice>
              <mc:Fallback>
                <p:oleObj name="Formel" r:id="rId8" imgW="1180588" imgH="558558"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feld 1"/>
              <p:cNvSpPr txBox="1"/>
              <p:nvPr/>
            </p:nvSpPr>
            <p:spPr>
              <a:xfrm>
                <a:off x="6804248" y="4402626"/>
                <a:ext cx="1271951" cy="471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ea typeface="Cambria Math" panose="02040503050406030204" pitchFamily="18" charset="0"/>
                        </a:rPr>
                        <m:t>=</m:t>
                      </m:r>
                      <m:f>
                        <m:fPr>
                          <m:ctrlPr>
                            <a:rPr lang="de-DE" sz="160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𝑑</m:t>
                          </m:r>
                        </m:num>
                        <m:den>
                          <m:r>
                            <a:rPr lang="de-DE" sz="1600" b="0" i="1" smtClean="0">
                              <a:latin typeface="Cambria Math" panose="02040503050406030204" pitchFamily="18" charset="0"/>
                              <a:ea typeface="Cambria Math" panose="02040503050406030204" pitchFamily="18" charset="0"/>
                            </a:rPr>
                            <m:t>𝑐</m:t>
                          </m:r>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𝑑</m:t>
                          </m:r>
                        </m:den>
                      </m:f>
                      <m:r>
                        <a:rPr lang="de-DE" sz="1600" b="0" i="1" smtClean="0">
                          <a:latin typeface="Cambria Math" panose="02040503050406030204" pitchFamily="18" charset="0"/>
                          <a:ea typeface="Cambria Math" panose="02040503050406030204" pitchFamily="18" charset="0"/>
                        </a:rPr>
                        <m:t>∗100</m:t>
                      </m:r>
                    </m:oMath>
                  </m:oMathPara>
                </a14:m>
                <a:endParaRPr lang="de-DE" dirty="0"/>
              </a:p>
            </p:txBody>
          </p:sp>
        </mc:Choice>
        <mc:Fallback xmlns="">
          <p:sp>
            <p:nvSpPr>
              <p:cNvPr id="2" name="Textfeld 1"/>
              <p:cNvSpPr txBox="1">
                <a:spLocks noRot="1" noChangeAspect="1" noMove="1" noResize="1" noEditPoints="1" noAdjustHandles="1" noChangeArrowheads="1" noChangeShapeType="1" noTextEdit="1"/>
              </p:cNvSpPr>
              <p:nvPr/>
            </p:nvSpPr>
            <p:spPr>
              <a:xfrm>
                <a:off x="6804248" y="4402626"/>
                <a:ext cx="1271951" cy="471604"/>
              </a:xfrm>
              <a:prstGeom prst="rect">
                <a:avLst/>
              </a:prstGeom>
              <a:blipFill>
                <a:blip r:embed="rId10"/>
                <a:stretch>
                  <a:fillRect/>
                </a:stretch>
              </a:blipFill>
            </p:spPr>
            <p:txBody>
              <a:bodyPr/>
              <a:lstStyle/>
              <a:p>
                <a:r>
                  <a:rPr lang="de-DE">
                    <a:noFill/>
                  </a:rPr>
                  <a:t> </a:t>
                </a:r>
              </a:p>
            </p:txBody>
          </p:sp>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39750" y="620713"/>
            <a:ext cx="7888288" cy="595312"/>
          </a:xfrm>
        </p:spPr>
        <p:txBody>
          <a:bodyPr>
            <a:noAutofit/>
          </a:bodyPr>
          <a:lstStyle/>
          <a:p>
            <a:r>
              <a:rPr lang="en-GB" sz="2400" dirty="0" err="1" smtClean="0"/>
              <a:t>Beispiel</a:t>
            </a:r>
            <a:r>
              <a:rPr lang="en-GB" sz="2400" dirty="0" smtClean="0"/>
              <a:t> Antigen </a:t>
            </a:r>
            <a:r>
              <a:rPr lang="en-GB" sz="2400" dirty="0" err="1" smtClean="0"/>
              <a:t>Schnelltest</a:t>
            </a:r>
            <a:r>
              <a:rPr lang="en-GB" sz="2400" dirty="0" smtClean="0"/>
              <a:t> versus PCR </a:t>
            </a:r>
            <a:r>
              <a:rPr lang="en-GB" sz="2400" dirty="0" err="1" smtClean="0"/>
              <a:t>zur</a:t>
            </a:r>
            <a:r>
              <a:rPr lang="en-GB" sz="2400" dirty="0" smtClean="0"/>
              <a:t> Diagnose</a:t>
            </a:r>
            <a:br>
              <a:rPr lang="en-GB" sz="2400" dirty="0" smtClean="0"/>
            </a:br>
            <a:r>
              <a:rPr lang="en-GB" sz="2400" dirty="0" err="1" smtClean="0"/>
              <a:t>einer</a:t>
            </a:r>
            <a:r>
              <a:rPr lang="en-GB" sz="2400" dirty="0" smtClean="0"/>
              <a:t> </a:t>
            </a:r>
            <a:r>
              <a:rPr lang="en-GB" sz="2400" dirty="0" err="1" smtClean="0"/>
              <a:t>Covid</a:t>
            </a:r>
            <a:r>
              <a:rPr lang="en-GB" sz="2400" dirty="0" smtClean="0"/>
              <a:t> </a:t>
            </a:r>
            <a:r>
              <a:rPr lang="en-GB" sz="2400" dirty="0" err="1" smtClean="0"/>
              <a:t>Infektion</a:t>
            </a:r>
            <a:r>
              <a:rPr lang="en-GB" sz="2400" dirty="0" smtClean="0"/>
              <a:t> </a:t>
            </a:r>
            <a:r>
              <a:rPr lang="en-GB" sz="2400" dirty="0" smtClean="0">
                <a:solidFill>
                  <a:srgbClr val="FF0000"/>
                </a:solidFill>
              </a:rPr>
              <a:t>(</a:t>
            </a:r>
            <a:r>
              <a:rPr lang="en-GB" sz="2400" dirty="0" err="1" smtClean="0">
                <a:solidFill>
                  <a:srgbClr val="FF0000"/>
                </a:solidFill>
              </a:rPr>
              <a:t>asymptomatisch</a:t>
            </a:r>
            <a:r>
              <a:rPr lang="en-GB" sz="2400" dirty="0" smtClean="0">
                <a:solidFill>
                  <a:srgbClr val="FF0000"/>
                </a:solidFill>
              </a:rPr>
              <a:t>) </a:t>
            </a:r>
            <a:r>
              <a:rPr lang="en-GB" sz="2400" dirty="0" smtClean="0"/>
              <a:t/>
            </a:r>
            <a:br>
              <a:rPr lang="en-GB" sz="2400" dirty="0" smtClean="0"/>
            </a:br>
            <a:r>
              <a:rPr lang="en-GB" sz="2400" dirty="0" smtClean="0"/>
              <a:t>(Fernandez-Montero </a:t>
            </a:r>
            <a:r>
              <a:rPr lang="en-GB" sz="2400" dirty="0" err="1" smtClean="0"/>
              <a:t>EClinMed</a:t>
            </a:r>
            <a:r>
              <a:rPr lang="en-GB" sz="2400" dirty="0" smtClean="0"/>
              <a:t> 2021)</a:t>
            </a:r>
            <a:endParaRPr lang="en-GB" sz="2400" dirty="0"/>
          </a:p>
        </p:txBody>
      </p:sp>
      <p:sp>
        <p:nvSpPr>
          <p:cNvPr id="34" name="Datumsplatzhalter 3"/>
          <p:cNvSpPr>
            <a:spLocks noGrp="1"/>
          </p:cNvSpPr>
          <p:nvPr>
            <p:ph type="dt" sz="half" idx="10"/>
          </p:nvPr>
        </p:nvSpPr>
        <p:spPr/>
        <p:txBody>
          <a:bodyPr/>
          <a:lstStyle/>
          <a:p>
            <a:fld id="{BA70A98E-2941-4827-B0BC-0B61C4215C77}" type="datetime1">
              <a:rPr lang="de-AT" smtClean="0"/>
              <a:pPr/>
              <a:t>14.12.2023</a:t>
            </a:fld>
            <a:endParaRPr lang="de-DE" altLang="en-US"/>
          </a:p>
        </p:txBody>
      </p:sp>
      <p:sp>
        <p:nvSpPr>
          <p:cNvPr id="35" name="Fußzeilenplatzhalter 4"/>
          <p:cNvSpPr>
            <a:spLocks noGrp="1"/>
          </p:cNvSpPr>
          <p:nvPr>
            <p:ph type="ftr" sz="quarter" idx="11"/>
          </p:nvPr>
        </p:nvSpPr>
        <p:spPr/>
        <p:txBody>
          <a:bodyPr/>
          <a:lstStyle/>
          <a:p>
            <a:r>
              <a:rPr lang="de-DE" altLang="en-US"/>
              <a:t>hanno.ulmer@i-med.ac.at</a:t>
            </a:r>
          </a:p>
        </p:txBody>
      </p:sp>
      <p:sp>
        <p:nvSpPr>
          <p:cNvPr id="36" name="Foliennummernplatzhalter 5"/>
          <p:cNvSpPr>
            <a:spLocks noGrp="1"/>
          </p:cNvSpPr>
          <p:nvPr>
            <p:ph type="sldNum" sz="quarter" idx="12"/>
          </p:nvPr>
        </p:nvSpPr>
        <p:spPr/>
        <p:txBody>
          <a:bodyPr/>
          <a:lstStyle/>
          <a:p>
            <a:r>
              <a:rPr lang="de-DE" altLang="en-US"/>
              <a:t>Seite </a:t>
            </a:r>
            <a:fld id="{DB67C847-0448-4E5E-87C3-7C5AAD6D1616}" type="slidenum">
              <a:rPr lang="de-DE" altLang="en-US"/>
              <a:pPr/>
              <a:t>21</a:t>
            </a:fld>
            <a:endParaRPr lang="de-DE" altLang="en-US"/>
          </a:p>
        </p:txBody>
      </p:sp>
      <p:graphicFrame>
        <p:nvGraphicFramePr>
          <p:cNvPr id="214019" name="Group 3"/>
          <p:cNvGraphicFramePr>
            <a:graphicFrameLocks noGrp="1"/>
          </p:cNvGraphicFramePr>
          <p:nvPr>
            <p:extLst>
              <p:ext uri="{D42A27DB-BD31-4B8C-83A1-F6EECF244321}">
                <p14:modId xmlns:p14="http://schemas.microsoft.com/office/powerpoint/2010/main" val="1962416790"/>
              </p:ext>
            </p:extLst>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Pos. </a:t>
                      </a:r>
                      <a:r>
                        <a:rPr kumimoji="0" lang="en-GB" sz="2000" b="0" i="0" u="none" strike="noStrike" cap="none" normalizeH="0" baseline="0" dirty="0" err="1" smtClean="0">
                          <a:ln>
                            <a:noFill/>
                          </a:ln>
                          <a:solidFill>
                            <a:srgbClr val="000036"/>
                          </a:solidFill>
                          <a:effectLst/>
                          <a:latin typeface="Arial" charset="0"/>
                        </a:rPr>
                        <a:t>Präd</a:t>
                      </a:r>
                      <a:r>
                        <a:rPr kumimoji="0" lang="en-GB" sz="2000" b="0" i="0" u="none" strike="noStrike" cap="none" normalizeH="0" baseline="0" dirty="0" smtClean="0">
                          <a:ln>
                            <a:noFill/>
                          </a:ln>
                          <a:solidFill>
                            <a:srgbClr val="000036"/>
                          </a:solidFill>
                          <a:effectLst/>
                          <a:latin typeface="Arial" charset="0"/>
                        </a:rPr>
                        <a:t>. W. = 53,3%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2266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Neg. </a:t>
                      </a:r>
                      <a:r>
                        <a:rPr kumimoji="0" lang="en-GB" sz="2000" b="0" i="0" u="none" strike="noStrike" cap="none" normalizeH="0" baseline="0" dirty="0" err="1" smtClean="0">
                          <a:ln>
                            <a:noFill/>
                          </a:ln>
                          <a:solidFill>
                            <a:srgbClr val="000036"/>
                          </a:solidFill>
                          <a:effectLst/>
                          <a:latin typeface="Arial" charset="0"/>
                        </a:rPr>
                        <a:t>Präd</a:t>
                      </a:r>
                      <a:r>
                        <a:rPr kumimoji="0" lang="en-GB" sz="2000" b="0" i="0" u="none" strike="noStrike" cap="none" normalizeH="0" baseline="0" dirty="0" smtClean="0">
                          <a:ln>
                            <a:noFill/>
                          </a:ln>
                          <a:solidFill>
                            <a:srgbClr val="000036"/>
                          </a:solidFill>
                          <a:effectLst/>
                          <a:latin typeface="Arial" charset="0"/>
                        </a:rPr>
                        <a:t>. W. = 99,7%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Sensitivität</a:t>
                      </a:r>
                      <a:r>
                        <a:rPr kumimoji="0" lang="en-GB" sz="2000" b="0" i="0" u="none" strike="noStrike" cap="none" normalizeH="0" baseline="0" dirty="0" smtClean="0">
                          <a:ln>
                            <a:noFill/>
                          </a:ln>
                          <a:solidFill>
                            <a:srgbClr val="000036"/>
                          </a:solidFill>
                          <a:effectLst/>
                          <a:latin typeface="Arial" charset="0"/>
                        </a:rPr>
                        <a:t> = 53,3%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Spezifität</a:t>
                      </a:r>
                      <a:r>
                        <a:rPr kumimoji="0" lang="en-GB" sz="2000" b="0" i="0" u="none" strike="noStrike" cap="none" normalizeH="0" baseline="0" dirty="0" smtClean="0">
                          <a:ln>
                            <a:noFill/>
                          </a:ln>
                          <a:solidFill>
                            <a:srgbClr val="000036"/>
                          </a:solidFill>
                          <a:effectLst/>
                          <a:latin typeface="Arial" charset="0"/>
                        </a:rPr>
                        <a:t> = 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FF0000"/>
                          </a:solidFill>
                          <a:effectLst/>
                          <a:latin typeface="Arial" charset="0"/>
                        </a:rPr>
                        <a:t>Prävalenz</a:t>
                      </a:r>
                      <a:r>
                        <a:rPr kumimoji="0" lang="en-GB" sz="2000" b="0" i="0" u="none" strike="noStrike" cap="none" normalizeH="0" baseline="0" dirty="0" smtClean="0">
                          <a:ln>
                            <a:noFill/>
                          </a:ln>
                          <a:solidFill>
                            <a:srgbClr val="FF0000"/>
                          </a:solidFill>
                          <a:effectLst/>
                          <a:latin typeface="Arial" charset="0"/>
                        </a:rPr>
                        <a:t> = 15/2288 = 0,65%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5529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39750" y="620713"/>
            <a:ext cx="7888288" cy="595312"/>
          </a:xfrm>
        </p:spPr>
        <p:txBody>
          <a:bodyPr>
            <a:noAutofit/>
          </a:bodyPr>
          <a:lstStyle/>
          <a:p>
            <a:r>
              <a:rPr lang="en-GB" sz="2400" dirty="0" err="1" smtClean="0"/>
              <a:t>Beispiel</a:t>
            </a:r>
            <a:r>
              <a:rPr lang="en-GB" sz="2400" dirty="0" smtClean="0"/>
              <a:t> Antigen </a:t>
            </a:r>
            <a:r>
              <a:rPr lang="en-GB" sz="2400" dirty="0" err="1" smtClean="0"/>
              <a:t>Schnelltest</a:t>
            </a:r>
            <a:r>
              <a:rPr lang="en-GB" sz="2400" dirty="0" smtClean="0"/>
              <a:t> versus PCR </a:t>
            </a:r>
            <a:r>
              <a:rPr lang="en-GB" sz="2400" dirty="0" err="1" smtClean="0"/>
              <a:t>zur</a:t>
            </a:r>
            <a:r>
              <a:rPr lang="en-GB" sz="2400" dirty="0" smtClean="0"/>
              <a:t> Diagnose</a:t>
            </a:r>
            <a:br>
              <a:rPr lang="en-GB" sz="2400" dirty="0" smtClean="0"/>
            </a:br>
            <a:r>
              <a:rPr lang="en-GB" sz="2400" dirty="0" err="1" smtClean="0"/>
              <a:t>einer</a:t>
            </a:r>
            <a:r>
              <a:rPr lang="en-GB" sz="2400" dirty="0" smtClean="0"/>
              <a:t> </a:t>
            </a:r>
            <a:r>
              <a:rPr lang="en-GB" sz="2400" dirty="0" err="1" smtClean="0"/>
              <a:t>Covid</a:t>
            </a:r>
            <a:r>
              <a:rPr lang="en-GB" sz="2400" dirty="0" smtClean="0"/>
              <a:t> </a:t>
            </a:r>
            <a:r>
              <a:rPr lang="en-GB" sz="2400" dirty="0" err="1" smtClean="0"/>
              <a:t>Infektion</a:t>
            </a:r>
            <a:r>
              <a:rPr lang="en-GB" sz="2400" dirty="0" smtClean="0"/>
              <a:t> </a:t>
            </a:r>
            <a:r>
              <a:rPr lang="en-GB" sz="2400" dirty="0">
                <a:solidFill>
                  <a:srgbClr val="FF0000"/>
                </a:solidFill>
              </a:rPr>
              <a:t>(</a:t>
            </a:r>
            <a:r>
              <a:rPr lang="en-GB" sz="2400" dirty="0" err="1">
                <a:solidFill>
                  <a:srgbClr val="FF0000"/>
                </a:solidFill>
              </a:rPr>
              <a:t>Hochrisiko</a:t>
            </a:r>
            <a:r>
              <a:rPr lang="en-GB" sz="2400" dirty="0">
                <a:solidFill>
                  <a:srgbClr val="FF0000"/>
                </a:solidFill>
              </a:rPr>
              <a:t>) </a:t>
            </a:r>
            <a:r>
              <a:rPr lang="en-GB" sz="2400" dirty="0" smtClean="0"/>
              <a:t/>
            </a:r>
            <a:br>
              <a:rPr lang="en-GB" sz="2400" dirty="0" smtClean="0"/>
            </a:br>
            <a:r>
              <a:rPr lang="en-GB" sz="2400" dirty="0" smtClean="0"/>
              <a:t>(Fernandez-Montero </a:t>
            </a:r>
            <a:r>
              <a:rPr lang="en-GB" sz="2400" dirty="0" err="1" smtClean="0"/>
              <a:t>EClinMed</a:t>
            </a:r>
            <a:r>
              <a:rPr lang="en-GB" sz="2400" dirty="0" smtClean="0"/>
              <a:t> 2021)</a:t>
            </a:r>
            <a:endParaRPr lang="en-GB" sz="2400" dirty="0"/>
          </a:p>
        </p:txBody>
      </p:sp>
      <p:sp>
        <p:nvSpPr>
          <p:cNvPr id="34" name="Datumsplatzhalter 3"/>
          <p:cNvSpPr>
            <a:spLocks noGrp="1"/>
          </p:cNvSpPr>
          <p:nvPr>
            <p:ph type="dt" sz="half" idx="10"/>
          </p:nvPr>
        </p:nvSpPr>
        <p:spPr/>
        <p:txBody>
          <a:bodyPr/>
          <a:lstStyle/>
          <a:p>
            <a:fld id="{BA70A98E-2941-4827-B0BC-0B61C4215C77}" type="datetime1">
              <a:rPr lang="de-AT" smtClean="0"/>
              <a:pPr/>
              <a:t>14.12.2023</a:t>
            </a:fld>
            <a:endParaRPr lang="de-DE" altLang="en-US"/>
          </a:p>
        </p:txBody>
      </p:sp>
      <p:sp>
        <p:nvSpPr>
          <p:cNvPr id="35" name="Fußzeilenplatzhalter 4"/>
          <p:cNvSpPr>
            <a:spLocks noGrp="1"/>
          </p:cNvSpPr>
          <p:nvPr>
            <p:ph type="ftr" sz="quarter" idx="11"/>
          </p:nvPr>
        </p:nvSpPr>
        <p:spPr/>
        <p:txBody>
          <a:bodyPr/>
          <a:lstStyle/>
          <a:p>
            <a:r>
              <a:rPr lang="de-DE" altLang="en-US"/>
              <a:t>hanno.ulmer@i-med.ac.at</a:t>
            </a:r>
          </a:p>
        </p:txBody>
      </p:sp>
      <p:sp>
        <p:nvSpPr>
          <p:cNvPr id="36" name="Foliennummernplatzhalter 5"/>
          <p:cNvSpPr>
            <a:spLocks noGrp="1"/>
          </p:cNvSpPr>
          <p:nvPr>
            <p:ph type="sldNum" sz="quarter" idx="12"/>
          </p:nvPr>
        </p:nvSpPr>
        <p:spPr/>
        <p:txBody>
          <a:bodyPr/>
          <a:lstStyle/>
          <a:p>
            <a:r>
              <a:rPr lang="de-DE" altLang="en-US"/>
              <a:t>Seite </a:t>
            </a:r>
            <a:fld id="{DB67C847-0448-4E5E-87C3-7C5AAD6D1616}" type="slidenum">
              <a:rPr lang="de-DE" altLang="en-US"/>
              <a:pPr/>
              <a:t>22</a:t>
            </a:fld>
            <a:endParaRPr lang="de-DE" altLang="en-US"/>
          </a:p>
        </p:txBody>
      </p:sp>
      <p:graphicFrame>
        <p:nvGraphicFramePr>
          <p:cNvPr id="214019" name="Group 3"/>
          <p:cNvGraphicFramePr>
            <a:graphicFrameLocks noGrp="1"/>
          </p:cNvGraphicFramePr>
          <p:nvPr>
            <p:extLst>
              <p:ext uri="{D42A27DB-BD31-4B8C-83A1-F6EECF244321}">
                <p14:modId xmlns:p14="http://schemas.microsoft.com/office/powerpoint/2010/main" val="1669200846"/>
              </p:ext>
            </p:extLst>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Pos. </a:t>
                      </a:r>
                      <a:r>
                        <a:rPr kumimoji="0" lang="en-GB" sz="2000" b="0" i="0" u="none" strike="noStrike" cap="none" normalizeH="0" baseline="0" dirty="0" err="1" smtClean="0">
                          <a:ln>
                            <a:noFill/>
                          </a:ln>
                          <a:solidFill>
                            <a:srgbClr val="000036"/>
                          </a:solidFill>
                          <a:effectLst/>
                          <a:latin typeface="Arial" charset="0"/>
                        </a:rPr>
                        <a:t>Präd</a:t>
                      </a:r>
                      <a:r>
                        <a:rPr kumimoji="0" lang="en-GB" sz="2000" b="0" i="0" u="none" strike="noStrike" cap="none" normalizeH="0" baseline="0" dirty="0" smtClean="0">
                          <a:ln>
                            <a:noFill/>
                          </a:ln>
                          <a:solidFill>
                            <a:srgbClr val="000036"/>
                          </a:solidFill>
                          <a:effectLst/>
                          <a:latin typeface="Arial" charset="0"/>
                        </a:rPr>
                        <a:t>.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smtClean="0">
                          <a:ln>
                            <a:noFill/>
                          </a:ln>
                          <a:solidFill>
                            <a:srgbClr val="000036"/>
                          </a:solidFill>
                          <a:effectLst/>
                          <a:latin typeface="Arial" charset="0"/>
                        </a:rPr>
                        <a:t>Neg.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smtClean="0">
                          <a:ln>
                            <a:noFill/>
                          </a:ln>
                          <a:solidFill>
                            <a:srgbClr val="000036"/>
                          </a:solidFill>
                          <a:effectLst/>
                          <a:latin typeface="Arial" charset="0"/>
                        </a:rPr>
                        <a:t>Sensitivität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smtClean="0">
                          <a:ln>
                            <a:noFill/>
                          </a:ln>
                          <a:solidFill>
                            <a:srgbClr val="000036"/>
                          </a:solidFill>
                          <a:effectLst/>
                          <a:latin typeface="Arial" charset="0"/>
                        </a:rPr>
                        <a:t>Spezifität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14046" name="Object 30"/>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spid="_x0000_s1136939" name="Formel" r:id="rId4" imgW="1155700" imgH="558800" progId="Equation.3">
                  <p:embed/>
                </p:oleObj>
              </mc:Choice>
              <mc:Fallback>
                <p:oleObj name="Formel" r:id="rId4" imgW="1155700" imgH="558800" progId="Equation.3">
                  <p:embed/>
                  <p:pic>
                    <p:nvPicPr>
                      <p:cNvPr id="214046"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47" name="Object 31"/>
          <p:cNvGraphicFramePr>
            <a:graphicFrameLocks noChangeAspect="1"/>
          </p:cNvGraphicFramePr>
          <p:nvPr/>
        </p:nvGraphicFramePr>
        <p:xfrm>
          <a:off x="6876256" y="3406854"/>
          <a:ext cx="1065640" cy="508818"/>
        </p:xfrm>
        <a:graphic>
          <a:graphicData uri="http://schemas.openxmlformats.org/presentationml/2006/ole">
            <mc:AlternateContent xmlns:mc="http://schemas.openxmlformats.org/markup-compatibility/2006">
              <mc:Choice xmlns:v="urn:schemas-microsoft-com:vml" Requires="v">
                <p:oleObj spid="_x0000_s1136940" name="Formel" r:id="rId6" imgW="825500" imgH="393700" progId="Equation.3">
                  <p:embed/>
                </p:oleObj>
              </mc:Choice>
              <mc:Fallback>
                <p:oleObj name="Formel" r:id="rId6" imgW="825500" imgH="393700" progId="Equation.3">
                  <p:embed/>
                  <p:pic>
                    <p:nvPicPr>
                      <p:cNvPr id="214047"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3406854"/>
                        <a:ext cx="1065640" cy="508818"/>
                      </a:xfrm>
                      <a:prstGeom prst="rect">
                        <a:avLst/>
                      </a:prstGeom>
                      <a:noFill/>
                      <a:extLst/>
                    </p:spPr>
                  </p:pic>
                </p:oleObj>
              </mc:Fallback>
            </mc:AlternateContent>
          </a:graphicData>
        </a:graphic>
      </p:graphicFrame>
      <p:graphicFrame>
        <p:nvGraphicFramePr>
          <p:cNvPr id="214049" name="Object 33"/>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spid="_x0000_s1136941" name="Formel" r:id="rId8" imgW="1180588" imgH="558558" progId="Equation.3">
                  <p:embed/>
                </p:oleObj>
              </mc:Choice>
              <mc:Fallback>
                <p:oleObj name="Formel" r:id="rId8" imgW="1180588" imgH="558558" progId="Equation.3">
                  <p:embed/>
                  <p:pic>
                    <p:nvPicPr>
                      <p:cNvPr id="214049"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feld 1"/>
              <p:cNvSpPr txBox="1"/>
              <p:nvPr/>
            </p:nvSpPr>
            <p:spPr>
              <a:xfrm>
                <a:off x="6804248" y="4402626"/>
                <a:ext cx="1271951" cy="471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ea typeface="Cambria Math" panose="02040503050406030204" pitchFamily="18" charset="0"/>
                        </a:rPr>
                        <m:t>=</m:t>
                      </m:r>
                      <m:f>
                        <m:fPr>
                          <m:ctrlPr>
                            <a:rPr lang="de-DE" sz="160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𝑑</m:t>
                          </m:r>
                        </m:num>
                        <m:den>
                          <m:r>
                            <a:rPr lang="de-DE" sz="1600" b="0" i="1" smtClean="0">
                              <a:latin typeface="Cambria Math" panose="02040503050406030204" pitchFamily="18" charset="0"/>
                              <a:ea typeface="Cambria Math" panose="02040503050406030204" pitchFamily="18" charset="0"/>
                            </a:rPr>
                            <m:t>𝑐</m:t>
                          </m:r>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𝑑</m:t>
                          </m:r>
                        </m:den>
                      </m:f>
                      <m:r>
                        <a:rPr lang="de-DE" sz="1600" b="0" i="1" smtClean="0">
                          <a:latin typeface="Cambria Math" panose="02040503050406030204" pitchFamily="18" charset="0"/>
                          <a:ea typeface="Cambria Math" panose="02040503050406030204" pitchFamily="18" charset="0"/>
                        </a:rPr>
                        <m:t>∗100</m:t>
                      </m:r>
                    </m:oMath>
                  </m:oMathPara>
                </a14:m>
                <a:endParaRPr lang="de-DE" dirty="0"/>
              </a:p>
            </p:txBody>
          </p:sp>
        </mc:Choice>
        <mc:Fallback xmlns="">
          <p:sp>
            <p:nvSpPr>
              <p:cNvPr id="2" name="Textfeld 1"/>
              <p:cNvSpPr txBox="1">
                <a:spLocks noRot="1" noChangeAspect="1" noMove="1" noResize="1" noEditPoints="1" noAdjustHandles="1" noChangeArrowheads="1" noChangeShapeType="1" noTextEdit="1"/>
              </p:cNvSpPr>
              <p:nvPr/>
            </p:nvSpPr>
            <p:spPr>
              <a:xfrm>
                <a:off x="6804248" y="4402626"/>
                <a:ext cx="1271951" cy="471604"/>
              </a:xfrm>
              <a:prstGeom prst="rect">
                <a:avLst/>
              </a:prstGeom>
              <a:blipFill>
                <a:blip r:embed="rId10"/>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656449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39750" y="620713"/>
            <a:ext cx="7888288" cy="595312"/>
          </a:xfrm>
        </p:spPr>
        <p:txBody>
          <a:bodyPr>
            <a:noAutofit/>
          </a:bodyPr>
          <a:lstStyle/>
          <a:p>
            <a:r>
              <a:rPr lang="en-GB" sz="2400" dirty="0" err="1" smtClean="0"/>
              <a:t>Beispiel</a:t>
            </a:r>
            <a:r>
              <a:rPr lang="en-GB" sz="2400" dirty="0" smtClean="0"/>
              <a:t> Antigen </a:t>
            </a:r>
            <a:r>
              <a:rPr lang="en-GB" sz="2400" dirty="0" err="1" smtClean="0"/>
              <a:t>Schnelltest</a:t>
            </a:r>
            <a:r>
              <a:rPr lang="en-GB" sz="2400" dirty="0" smtClean="0"/>
              <a:t> versus PCR </a:t>
            </a:r>
            <a:r>
              <a:rPr lang="en-GB" sz="2400" dirty="0" err="1" smtClean="0"/>
              <a:t>zur</a:t>
            </a:r>
            <a:r>
              <a:rPr lang="en-GB" sz="2400" dirty="0" smtClean="0"/>
              <a:t> Diagnose</a:t>
            </a:r>
            <a:br>
              <a:rPr lang="en-GB" sz="2400" dirty="0" smtClean="0"/>
            </a:br>
            <a:r>
              <a:rPr lang="en-GB" sz="2400" dirty="0" err="1" smtClean="0"/>
              <a:t>einer</a:t>
            </a:r>
            <a:r>
              <a:rPr lang="en-GB" sz="2400" dirty="0" smtClean="0"/>
              <a:t> </a:t>
            </a:r>
            <a:r>
              <a:rPr lang="en-GB" sz="2400" dirty="0" err="1" smtClean="0"/>
              <a:t>Covid</a:t>
            </a:r>
            <a:r>
              <a:rPr lang="en-GB" sz="2400" dirty="0" smtClean="0"/>
              <a:t> </a:t>
            </a:r>
            <a:r>
              <a:rPr lang="en-GB" sz="2400" dirty="0" err="1" smtClean="0"/>
              <a:t>Infektion</a:t>
            </a:r>
            <a:r>
              <a:rPr lang="en-GB" sz="2400" dirty="0" smtClean="0"/>
              <a:t> </a:t>
            </a:r>
            <a:r>
              <a:rPr lang="en-GB" sz="2400" dirty="0" smtClean="0">
                <a:solidFill>
                  <a:srgbClr val="FF0000"/>
                </a:solidFill>
              </a:rPr>
              <a:t>(</a:t>
            </a:r>
            <a:r>
              <a:rPr lang="en-GB" sz="2400" dirty="0" err="1" smtClean="0">
                <a:solidFill>
                  <a:srgbClr val="FF0000"/>
                </a:solidFill>
              </a:rPr>
              <a:t>Hochrisiko</a:t>
            </a:r>
            <a:r>
              <a:rPr lang="en-GB" sz="2400" dirty="0" smtClean="0">
                <a:solidFill>
                  <a:srgbClr val="FF0000"/>
                </a:solidFill>
              </a:rPr>
              <a:t>) </a:t>
            </a:r>
            <a:r>
              <a:rPr lang="en-GB" sz="2400" dirty="0" smtClean="0"/>
              <a:t/>
            </a:r>
            <a:br>
              <a:rPr lang="en-GB" sz="2400" dirty="0" smtClean="0"/>
            </a:br>
            <a:r>
              <a:rPr lang="en-GB" sz="2400" dirty="0" smtClean="0"/>
              <a:t>(Fernandez-Montero </a:t>
            </a:r>
            <a:r>
              <a:rPr lang="en-GB" sz="2400" dirty="0" err="1" smtClean="0"/>
              <a:t>EClinMed</a:t>
            </a:r>
            <a:r>
              <a:rPr lang="en-GB" sz="2400" dirty="0" smtClean="0"/>
              <a:t> 2021)</a:t>
            </a:r>
            <a:endParaRPr lang="en-GB" sz="2400" dirty="0"/>
          </a:p>
        </p:txBody>
      </p:sp>
      <p:sp>
        <p:nvSpPr>
          <p:cNvPr id="34" name="Datumsplatzhalter 3"/>
          <p:cNvSpPr>
            <a:spLocks noGrp="1"/>
          </p:cNvSpPr>
          <p:nvPr>
            <p:ph type="dt" sz="half" idx="10"/>
          </p:nvPr>
        </p:nvSpPr>
        <p:spPr/>
        <p:txBody>
          <a:bodyPr/>
          <a:lstStyle/>
          <a:p>
            <a:fld id="{BA70A98E-2941-4827-B0BC-0B61C4215C77}" type="datetime1">
              <a:rPr lang="de-AT" smtClean="0"/>
              <a:pPr/>
              <a:t>14.12.2023</a:t>
            </a:fld>
            <a:endParaRPr lang="de-DE" altLang="en-US"/>
          </a:p>
        </p:txBody>
      </p:sp>
      <p:sp>
        <p:nvSpPr>
          <p:cNvPr id="35" name="Fußzeilenplatzhalter 4"/>
          <p:cNvSpPr>
            <a:spLocks noGrp="1"/>
          </p:cNvSpPr>
          <p:nvPr>
            <p:ph type="ftr" sz="quarter" idx="11"/>
          </p:nvPr>
        </p:nvSpPr>
        <p:spPr/>
        <p:txBody>
          <a:bodyPr/>
          <a:lstStyle/>
          <a:p>
            <a:r>
              <a:rPr lang="de-DE" altLang="en-US"/>
              <a:t>hanno.ulmer@i-med.ac.at</a:t>
            </a:r>
          </a:p>
        </p:txBody>
      </p:sp>
      <p:sp>
        <p:nvSpPr>
          <p:cNvPr id="36" name="Foliennummernplatzhalter 5"/>
          <p:cNvSpPr>
            <a:spLocks noGrp="1"/>
          </p:cNvSpPr>
          <p:nvPr>
            <p:ph type="sldNum" sz="quarter" idx="12"/>
          </p:nvPr>
        </p:nvSpPr>
        <p:spPr/>
        <p:txBody>
          <a:bodyPr/>
          <a:lstStyle/>
          <a:p>
            <a:r>
              <a:rPr lang="de-DE" altLang="en-US"/>
              <a:t>Seite </a:t>
            </a:r>
            <a:fld id="{DB67C847-0448-4E5E-87C3-7C5AAD6D1616}" type="slidenum">
              <a:rPr lang="de-DE" altLang="en-US"/>
              <a:pPr/>
              <a:t>23</a:t>
            </a:fld>
            <a:endParaRPr lang="de-DE" altLang="en-US"/>
          </a:p>
        </p:txBody>
      </p:sp>
      <p:graphicFrame>
        <p:nvGraphicFramePr>
          <p:cNvPr id="214019" name="Group 3"/>
          <p:cNvGraphicFramePr>
            <a:graphicFrameLocks noGrp="1"/>
          </p:cNvGraphicFramePr>
          <p:nvPr>
            <p:extLst>
              <p:ext uri="{D42A27DB-BD31-4B8C-83A1-F6EECF244321}">
                <p14:modId xmlns:p14="http://schemas.microsoft.com/office/powerpoint/2010/main" val="1135953682"/>
              </p:ext>
            </p:extLst>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PCR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positiv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Pos. </a:t>
                      </a:r>
                      <a:r>
                        <a:rPr kumimoji="0" lang="en-GB" sz="2000" b="0" i="0" u="none" strike="noStrike" cap="none" normalizeH="0" baseline="0" dirty="0" err="1" smtClean="0">
                          <a:ln>
                            <a:noFill/>
                          </a:ln>
                          <a:solidFill>
                            <a:srgbClr val="000036"/>
                          </a:solidFill>
                          <a:effectLst/>
                          <a:latin typeface="Arial" charset="0"/>
                        </a:rPr>
                        <a:t>Präd</a:t>
                      </a:r>
                      <a:r>
                        <a:rPr kumimoji="0" lang="en-GB" sz="2000" b="0" i="0" u="none" strike="noStrike" cap="none" normalizeH="0" baseline="0" dirty="0" smtClean="0">
                          <a:ln>
                            <a:noFill/>
                          </a:ln>
                          <a:solidFill>
                            <a:srgbClr val="000036"/>
                          </a:solidFill>
                          <a:effectLst/>
                          <a:latin typeface="Arial" charset="0"/>
                        </a:rPr>
                        <a:t>. W. = 96,4%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Antigen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Neg. </a:t>
                      </a:r>
                      <a:r>
                        <a:rPr kumimoji="0" lang="en-GB" sz="2000" b="0" i="0" u="none" strike="noStrike" cap="none" normalizeH="0" baseline="0" dirty="0" err="1" smtClean="0">
                          <a:ln>
                            <a:noFill/>
                          </a:ln>
                          <a:solidFill>
                            <a:srgbClr val="000036"/>
                          </a:solidFill>
                          <a:effectLst/>
                          <a:latin typeface="Arial" charset="0"/>
                        </a:rPr>
                        <a:t>Präd</a:t>
                      </a:r>
                      <a:r>
                        <a:rPr kumimoji="0" lang="en-GB" sz="2000" b="0" i="0" u="none" strike="noStrike" cap="none" normalizeH="0" baseline="0" dirty="0" smtClean="0">
                          <a:ln>
                            <a:noFill/>
                          </a:ln>
                          <a:solidFill>
                            <a:srgbClr val="000036"/>
                          </a:solidFill>
                          <a:effectLst/>
                          <a:latin typeface="Arial" charset="0"/>
                        </a:rPr>
                        <a:t>. W. = 96,9%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Sensitivität</a:t>
                      </a:r>
                      <a:r>
                        <a:rPr kumimoji="0" lang="en-GB" sz="2000" b="0" i="0" u="none" strike="noStrike" cap="none" normalizeH="0" baseline="0" dirty="0" smtClean="0">
                          <a:ln>
                            <a:noFill/>
                          </a:ln>
                          <a:solidFill>
                            <a:srgbClr val="000036"/>
                          </a:solidFill>
                          <a:effectLst/>
                          <a:latin typeface="Arial" charset="0"/>
                        </a:rPr>
                        <a:t> = 79,4%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Spezifität</a:t>
                      </a:r>
                      <a:r>
                        <a:rPr kumimoji="0" lang="en-GB" sz="2000" b="0" i="0" u="none" strike="noStrike" cap="none" normalizeH="0" baseline="0" dirty="0" smtClean="0">
                          <a:ln>
                            <a:noFill/>
                          </a:ln>
                          <a:solidFill>
                            <a:srgbClr val="000036"/>
                          </a:solidFill>
                          <a:effectLst/>
                          <a:latin typeface="Arial" charset="0"/>
                        </a:rPr>
                        <a:t> = 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defRPr/>
                      </a:pPr>
                      <a:r>
                        <a:rPr kumimoji="0" lang="en-GB" sz="2000" b="0" i="0" u="none" strike="noStrike" cap="none" normalizeH="0" baseline="0" dirty="0" err="1" smtClean="0">
                          <a:ln>
                            <a:noFill/>
                          </a:ln>
                          <a:solidFill>
                            <a:srgbClr val="FF0000"/>
                          </a:solidFill>
                          <a:effectLst/>
                          <a:latin typeface="Arial" charset="0"/>
                        </a:rPr>
                        <a:t>Prävalenz</a:t>
                      </a:r>
                      <a:r>
                        <a:rPr kumimoji="0" lang="en-GB" sz="2000" b="0" i="0" u="none" strike="noStrike" cap="none" normalizeH="0" baseline="0" dirty="0" smtClean="0">
                          <a:ln>
                            <a:noFill/>
                          </a:ln>
                          <a:solidFill>
                            <a:srgbClr val="FF0000"/>
                          </a:solidFill>
                          <a:effectLst/>
                          <a:latin typeface="Arial" charset="0"/>
                        </a:rPr>
                        <a:t> = 34/255</a:t>
                      </a:r>
                      <a:br>
                        <a:rPr kumimoji="0" lang="en-GB" sz="2000" b="0" i="0" u="none" strike="noStrike" cap="none" normalizeH="0" baseline="0" dirty="0" smtClean="0">
                          <a:ln>
                            <a:noFill/>
                          </a:ln>
                          <a:solidFill>
                            <a:srgbClr val="FF0000"/>
                          </a:solidFill>
                          <a:effectLst/>
                          <a:latin typeface="Arial" charset="0"/>
                        </a:rPr>
                      </a:br>
                      <a:r>
                        <a:rPr kumimoji="0" lang="en-GB" sz="2000" b="0" i="0" u="none" strike="noStrike" cap="none" normalizeH="0" baseline="0" dirty="0" smtClean="0">
                          <a:ln>
                            <a:noFill/>
                          </a:ln>
                          <a:solidFill>
                            <a:srgbClr val="FF0000"/>
                          </a:solidFill>
                          <a:effectLst/>
                          <a:latin typeface="Arial" charset="0"/>
                        </a:rPr>
                        <a:t>= 13,3%</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9119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umsplatzhalter 1"/>
          <p:cNvSpPr>
            <a:spLocks noGrp="1"/>
          </p:cNvSpPr>
          <p:nvPr>
            <p:ph type="dt" sz="half" idx="10"/>
          </p:nvPr>
        </p:nvSpPr>
        <p:spPr/>
        <p:txBody>
          <a:bodyPr/>
          <a:lstStyle/>
          <a:p>
            <a:fld id="{F28E4A35-8AA2-4E67-B482-596EA7008880}" type="datetime1">
              <a:rPr lang="de-AT"/>
              <a:pPr/>
              <a:t>14.12.2023</a:t>
            </a:fld>
            <a:endParaRPr lang="de-DE" altLang="en-US" dirty="0"/>
          </a:p>
        </p:txBody>
      </p:sp>
      <p:sp>
        <p:nvSpPr>
          <p:cNvPr id="19" name="Fußzeilenplatzhalter 2"/>
          <p:cNvSpPr>
            <a:spLocks noGrp="1"/>
          </p:cNvSpPr>
          <p:nvPr>
            <p:ph type="ftr" sz="quarter" idx="11"/>
          </p:nvPr>
        </p:nvSpPr>
        <p:spPr/>
        <p:txBody>
          <a:bodyPr/>
          <a:lstStyle/>
          <a:p>
            <a:r>
              <a:rPr lang="de-DE" altLang="en-US"/>
              <a:t>hanno.ulmer@i-med.ac.at</a:t>
            </a:r>
          </a:p>
        </p:txBody>
      </p:sp>
      <p:sp>
        <p:nvSpPr>
          <p:cNvPr id="20" name="Foliennummernplatzhalter 3"/>
          <p:cNvSpPr>
            <a:spLocks noGrp="1"/>
          </p:cNvSpPr>
          <p:nvPr>
            <p:ph type="sldNum" sz="quarter" idx="12"/>
          </p:nvPr>
        </p:nvSpPr>
        <p:spPr/>
        <p:txBody>
          <a:bodyPr/>
          <a:lstStyle/>
          <a:p>
            <a:r>
              <a:rPr lang="de-DE" altLang="en-US"/>
              <a:t>Seite </a:t>
            </a:r>
            <a:fld id="{3159418C-CAEB-4C70-98DC-BD1132C483AF}" type="slidenum">
              <a:rPr lang="de-DE" altLang="en-US"/>
              <a:pPr/>
              <a:t>24</a:t>
            </a:fld>
            <a:endParaRPr lang="de-DE" altLang="en-US"/>
          </a:p>
        </p:txBody>
      </p:sp>
      <p:sp>
        <p:nvSpPr>
          <p:cNvPr id="250882" name="Text Box 2"/>
          <p:cNvSpPr txBox="1">
            <a:spLocks noChangeArrowheads="1"/>
          </p:cNvSpPr>
          <p:nvPr/>
        </p:nvSpPr>
        <p:spPr bwMode="auto">
          <a:xfrm>
            <a:off x="1547813" y="884238"/>
            <a:ext cx="2809875" cy="457200"/>
          </a:xfrm>
          <a:prstGeom prst="rect">
            <a:avLst/>
          </a:prstGeom>
          <a:noFill/>
          <a:ln w="9525">
            <a:noFill/>
            <a:miter lim="800000"/>
            <a:headEnd/>
            <a:tailEnd/>
          </a:ln>
        </p:spPr>
        <p:txBody>
          <a:bodyPr wrap="none">
            <a:spAutoFit/>
          </a:bodyPr>
          <a:lstStyle/>
          <a:p>
            <a:r>
              <a:rPr lang="de-DE" sz="2400" b="1"/>
              <a:t>Formel von Bayes</a:t>
            </a:r>
          </a:p>
        </p:txBody>
      </p:sp>
      <p:pic>
        <p:nvPicPr>
          <p:cNvPr id="250883" name="Picture 3" descr="Thomasbayes"/>
          <p:cNvPicPr>
            <a:picLocks noGrp="1" noChangeAspect="1" noChangeArrowheads="1"/>
          </p:cNvPicPr>
          <p:nvPr>
            <p:ph idx="4294967295"/>
          </p:nvPr>
        </p:nvPicPr>
        <p:blipFill>
          <a:blip r:embed="rId3" cstate="print"/>
          <a:srcRect/>
          <a:stretch>
            <a:fillRect/>
          </a:stretch>
        </p:blipFill>
        <p:spPr>
          <a:xfrm>
            <a:off x="6508750" y="476250"/>
            <a:ext cx="1879600" cy="2016125"/>
          </a:xfrm>
          <a:noFill/>
        </p:spPr>
      </p:pic>
      <p:sp>
        <p:nvSpPr>
          <p:cNvPr id="250884" name="Text Box 4"/>
          <p:cNvSpPr txBox="1">
            <a:spLocks noChangeArrowheads="1"/>
          </p:cNvSpPr>
          <p:nvPr/>
        </p:nvSpPr>
        <p:spPr bwMode="auto">
          <a:xfrm>
            <a:off x="6300788" y="2420938"/>
            <a:ext cx="2463800" cy="304800"/>
          </a:xfrm>
          <a:prstGeom prst="rect">
            <a:avLst/>
          </a:prstGeom>
          <a:noFill/>
          <a:ln w="9525">
            <a:noFill/>
            <a:miter lim="800000"/>
            <a:headEnd/>
            <a:tailEnd/>
          </a:ln>
        </p:spPr>
        <p:txBody>
          <a:bodyPr wrap="none">
            <a:spAutoFit/>
          </a:bodyPr>
          <a:lstStyle/>
          <a:p>
            <a:r>
              <a:rPr lang="de-DE" sz="1400"/>
              <a:t>Thomas Bayes ~1702 - 1761</a:t>
            </a:r>
          </a:p>
        </p:txBody>
      </p:sp>
      <p:sp>
        <p:nvSpPr>
          <p:cNvPr id="250890" name="Text Box 10"/>
          <p:cNvSpPr txBox="1">
            <a:spLocks noChangeArrowheads="1"/>
          </p:cNvSpPr>
          <p:nvPr/>
        </p:nvSpPr>
        <p:spPr bwMode="auto">
          <a:xfrm>
            <a:off x="238125" y="2781300"/>
            <a:ext cx="7681911" cy="707886"/>
          </a:xfrm>
          <a:prstGeom prst="rect">
            <a:avLst/>
          </a:prstGeom>
          <a:noFill/>
          <a:ln w="9525">
            <a:noFill/>
            <a:miter lim="800000"/>
            <a:headEnd/>
            <a:tailEnd/>
          </a:ln>
        </p:spPr>
        <p:txBody>
          <a:bodyPr wrap="none">
            <a:spAutoFit/>
          </a:bodyPr>
          <a:lstStyle/>
          <a:p>
            <a:r>
              <a:rPr lang="de-DE" sz="2000" b="1" dirty="0" smtClean="0"/>
              <a:t>PPV = (Sensitivität x Prävalenz) /</a:t>
            </a:r>
          </a:p>
          <a:p>
            <a:r>
              <a:rPr lang="de-DE" sz="2000" b="1" dirty="0" smtClean="0"/>
              <a:t>           (Sensitivität x Prävalenz +(1- Spezifität) x (1-Prävalenz))</a:t>
            </a:r>
            <a:endParaRPr lang="de-DE" sz="2000" b="1" dirty="0"/>
          </a:p>
        </p:txBody>
      </p:sp>
      <p:sp>
        <p:nvSpPr>
          <p:cNvPr id="250891" name="Text Box 12"/>
          <p:cNvSpPr txBox="1">
            <a:spLocks noChangeArrowheads="1"/>
          </p:cNvSpPr>
          <p:nvPr/>
        </p:nvSpPr>
        <p:spPr bwMode="auto">
          <a:xfrm>
            <a:off x="323850" y="4076700"/>
            <a:ext cx="7917552" cy="369332"/>
          </a:xfrm>
          <a:prstGeom prst="rect">
            <a:avLst/>
          </a:prstGeom>
          <a:noFill/>
          <a:ln w="9525">
            <a:noFill/>
            <a:miter lim="800000"/>
            <a:headEnd/>
            <a:tailEnd/>
          </a:ln>
        </p:spPr>
        <p:txBody>
          <a:bodyPr wrap="none">
            <a:spAutoFit/>
          </a:bodyPr>
          <a:lstStyle/>
          <a:p>
            <a:r>
              <a:rPr lang="de-DE" dirty="0"/>
              <a:t>Beispiel </a:t>
            </a:r>
            <a:r>
              <a:rPr lang="de-DE" dirty="0" smtClean="0"/>
              <a:t>Covid19: </a:t>
            </a:r>
            <a:r>
              <a:rPr lang="de-DE" dirty="0">
                <a:solidFill>
                  <a:srgbClr val="FF0000"/>
                </a:solidFill>
              </a:rPr>
              <a:t>Prävalenz: </a:t>
            </a:r>
            <a:r>
              <a:rPr lang="de-DE" dirty="0" smtClean="0">
                <a:solidFill>
                  <a:srgbClr val="FF0000"/>
                </a:solidFill>
              </a:rPr>
              <a:t>13,3%</a:t>
            </a:r>
            <a:r>
              <a:rPr lang="de-DE" dirty="0" smtClean="0"/>
              <a:t>,  </a:t>
            </a:r>
            <a:r>
              <a:rPr lang="de-DE" dirty="0"/>
              <a:t>Sensitivität: </a:t>
            </a:r>
            <a:r>
              <a:rPr lang="de-DE" dirty="0" smtClean="0"/>
              <a:t>79,4%,  </a:t>
            </a:r>
            <a:r>
              <a:rPr lang="de-DE" dirty="0"/>
              <a:t>Spezifität</a:t>
            </a:r>
            <a:r>
              <a:rPr lang="de-DE" dirty="0" smtClean="0"/>
              <a:t>: 99,5%</a:t>
            </a:r>
            <a:endParaRPr lang="de-DE" dirty="0"/>
          </a:p>
        </p:txBody>
      </p:sp>
      <p:sp>
        <p:nvSpPr>
          <p:cNvPr id="250892" name="Line 13"/>
          <p:cNvSpPr>
            <a:spLocks noChangeShapeType="1"/>
          </p:cNvSpPr>
          <p:nvPr/>
        </p:nvSpPr>
        <p:spPr bwMode="auto">
          <a:xfrm>
            <a:off x="3146425" y="5229225"/>
            <a:ext cx="2938463" cy="0"/>
          </a:xfrm>
          <a:prstGeom prst="line">
            <a:avLst/>
          </a:prstGeom>
          <a:noFill/>
          <a:ln w="9525">
            <a:solidFill>
              <a:schemeClr val="tx1"/>
            </a:solidFill>
            <a:round/>
            <a:headEnd/>
            <a:tailEnd/>
          </a:ln>
        </p:spPr>
        <p:txBody>
          <a:bodyPr/>
          <a:lstStyle/>
          <a:p>
            <a:endParaRPr lang="en-US"/>
          </a:p>
        </p:txBody>
      </p:sp>
      <p:sp>
        <p:nvSpPr>
          <p:cNvPr id="250893" name="Text Box 14"/>
          <p:cNvSpPr txBox="1">
            <a:spLocks noChangeArrowheads="1"/>
          </p:cNvSpPr>
          <p:nvPr/>
        </p:nvSpPr>
        <p:spPr bwMode="auto">
          <a:xfrm>
            <a:off x="2282825" y="5032375"/>
            <a:ext cx="787400" cy="366713"/>
          </a:xfrm>
          <a:prstGeom prst="rect">
            <a:avLst/>
          </a:prstGeom>
          <a:noFill/>
          <a:ln w="9525">
            <a:noFill/>
            <a:miter lim="800000"/>
            <a:headEnd/>
            <a:tailEnd/>
          </a:ln>
        </p:spPr>
        <p:txBody>
          <a:bodyPr wrap="none">
            <a:spAutoFit/>
          </a:bodyPr>
          <a:lstStyle/>
          <a:p>
            <a:r>
              <a:rPr lang="de-DE" dirty="0" err="1" smtClean="0"/>
              <a:t>ppV</a:t>
            </a:r>
            <a:r>
              <a:rPr lang="de-DE" dirty="0" smtClean="0"/>
              <a:t> </a:t>
            </a:r>
            <a:r>
              <a:rPr lang="de-DE" dirty="0"/>
              <a:t>=</a:t>
            </a:r>
          </a:p>
        </p:txBody>
      </p:sp>
      <p:sp>
        <p:nvSpPr>
          <p:cNvPr id="250894" name="Text Box 15"/>
          <p:cNvSpPr txBox="1">
            <a:spLocks noChangeArrowheads="1"/>
          </p:cNvSpPr>
          <p:nvPr/>
        </p:nvSpPr>
        <p:spPr bwMode="auto">
          <a:xfrm>
            <a:off x="3973513" y="4816475"/>
            <a:ext cx="1544012" cy="369332"/>
          </a:xfrm>
          <a:prstGeom prst="rect">
            <a:avLst/>
          </a:prstGeom>
          <a:noFill/>
          <a:ln w="9525">
            <a:noFill/>
            <a:miter lim="800000"/>
            <a:headEnd/>
            <a:tailEnd/>
          </a:ln>
        </p:spPr>
        <p:txBody>
          <a:bodyPr wrap="none">
            <a:spAutoFit/>
          </a:bodyPr>
          <a:lstStyle/>
          <a:p>
            <a:r>
              <a:rPr lang="de-DE" dirty="0" smtClean="0"/>
              <a:t>0.794 </a:t>
            </a:r>
            <a:r>
              <a:rPr lang="de-DE" dirty="0"/>
              <a:t>· </a:t>
            </a:r>
            <a:r>
              <a:rPr lang="de-DE" dirty="0" smtClean="0"/>
              <a:t>0.133</a:t>
            </a:r>
            <a:endParaRPr lang="de-DE" dirty="0"/>
          </a:p>
        </p:txBody>
      </p:sp>
      <p:sp>
        <p:nvSpPr>
          <p:cNvPr id="250895" name="Text Box 16"/>
          <p:cNvSpPr txBox="1">
            <a:spLocks noChangeArrowheads="1"/>
          </p:cNvSpPr>
          <p:nvPr/>
        </p:nvSpPr>
        <p:spPr bwMode="auto">
          <a:xfrm>
            <a:off x="3125788" y="5248275"/>
            <a:ext cx="3294492" cy="369332"/>
          </a:xfrm>
          <a:prstGeom prst="rect">
            <a:avLst/>
          </a:prstGeom>
          <a:noFill/>
          <a:ln w="9525">
            <a:noFill/>
            <a:miter lim="800000"/>
            <a:headEnd/>
            <a:tailEnd/>
          </a:ln>
        </p:spPr>
        <p:txBody>
          <a:bodyPr wrap="none">
            <a:spAutoFit/>
          </a:bodyPr>
          <a:lstStyle/>
          <a:p>
            <a:r>
              <a:rPr lang="de-DE" dirty="0" smtClean="0"/>
              <a:t>0.794 </a:t>
            </a:r>
            <a:r>
              <a:rPr lang="de-DE" dirty="0"/>
              <a:t>· </a:t>
            </a:r>
            <a:r>
              <a:rPr lang="de-DE" dirty="0" smtClean="0"/>
              <a:t>0.133 </a:t>
            </a:r>
            <a:r>
              <a:rPr lang="de-DE" dirty="0"/>
              <a:t>+ </a:t>
            </a:r>
            <a:r>
              <a:rPr lang="de-DE" dirty="0" smtClean="0"/>
              <a:t>0.0049 </a:t>
            </a:r>
            <a:r>
              <a:rPr lang="de-DE" dirty="0"/>
              <a:t>· </a:t>
            </a:r>
            <a:r>
              <a:rPr lang="de-DE" dirty="0" smtClean="0"/>
              <a:t>0.866</a:t>
            </a:r>
            <a:endParaRPr lang="de-DE" dirty="0"/>
          </a:p>
        </p:txBody>
      </p:sp>
      <p:sp>
        <p:nvSpPr>
          <p:cNvPr id="250896" name="Text Box 17"/>
          <p:cNvSpPr txBox="1">
            <a:spLocks noChangeArrowheads="1"/>
          </p:cNvSpPr>
          <p:nvPr/>
        </p:nvSpPr>
        <p:spPr bwMode="auto">
          <a:xfrm>
            <a:off x="2406650" y="5032375"/>
            <a:ext cx="184150" cy="366713"/>
          </a:xfrm>
          <a:prstGeom prst="rect">
            <a:avLst/>
          </a:prstGeom>
          <a:noFill/>
          <a:ln w="9525">
            <a:noFill/>
            <a:miter lim="800000"/>
            <a:headEnd/>
            <a:tailEnd/>
          </a:ln>
        </p:spPr>
        <p:txBody>
          <a:bodyPr wrap="none">
            <a:spAutoFit/>
          </a:bodyPr>
          <a:lstStyle/>
          <a:p>
            <a:endParaRPr lang="en-US"/>
          </a:p>
        </p:txBody>
      </p:sp>
      <p:sp>
        <p:nvSpPr>
          <p:cNvPr id="250897" name="Text Box 18"/>
          <p:cNvSpPr txBox="1">
            <a:spLocks noChangeArrowheads="1"/>
          </p:cNvSpPr>
          <p:nvPr/>
        </p:nvSpPr>
        <p:spPr bwMode="auto">
          <a:xfrm>
            <a:off x="6227763" y="5013325"/>
            <a:ext cx="960519" cy="369332"/>
          </a:xfrm>
          <a:prstGeom prst="rect">
            <a:avLst/>
          </a:prstGeom>
          <a:noFill/>
          <a:ln w="9525">
            <a:noFill/>
            <a:miter lim="800000"/>
            <a:headEnd/>
            <a:tailEnd/>
          </a:ln>
        </p:spPr>
        <p:txBody>
          <a:bodyPr wrap="none">
            <a:spAutoFit/>
          </a:bodyPr>
          <a:lstStyle/>
          <a:p>
            <a:r>
              <a:rPr lang="de-DE" dirty="0"/>
              <a:t> =  </a:t>
            </a:r>
            <a:r>
              <a:rPr lang="de-DE" dirty="0" smtClean="0"/>
              <a:t>0.96</a:t>
            </a:r>
            <a:endParaRPr lang="de-DE" dirty="0"/>
          </a:p>
        </p:txBody>
      </p:sp>
      <p:sp>
        <p:nvSpPr>
          <p:cNvPr id="3" name="Textfeld 2"/>
          <p:cNvSpPr txBox="1"/>
          <p:nvPr/>
        </p:nvSpPr>
        <p:spPr>
          <a:xfrm>
            <a:off x="452284" y="5754849"/>
            <a:ext cx="7785016" cy="369332"/>
          </a:xfrm>
          <a:prstGeom prst="rect">
            <a:avLst/>
          </a:prstGeom>
          <a:noFill/>
        </p:spPr>
        <p:txBody>
          <a:bodyPr wrap="none" rtlCol="0">
            <a:spAutoFit/>
          </a:bodyPr>
          <a:lstStyle/>
          <a:p>
            <a:r>
              <a:rPr lang="de-DE" dirty="0" smtClean="0">
                <a:solidFill>
                  <a:srgbClr val="FF0000"/>
                </a:solidFill>
              </a:rPr>
              <a:t>CAVE: Prävalenz bei Infektionserkrankung normalerweise nicht bekannt</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23AEA0B-995C-418D-8FBD-A414591A3DD7}" type="datetime1">
              <a:rPr lang="de-AT" smtClean="0"/>
              <a:pPr/>
              <a:t>14.12.2023</a:t>
            </a:fld>
            <a:endParaRPr lang="de-DE" altLang="en-US"/>
          </a:p>
        </p:txBody>
      </p:sp>
      <p:sp>
        <p:nvSpPr>
          <p:cNvPr id="3" name="Fußzeilenplatzhalter 2"/>
          <p:cNvSpPr>
            <a:spLocks noGrp="1"/>
          </p:cNvSpPr>
          <p:nvPr>
            <p:ph type="ftr" sz="quarter" idx="11"/>
          </p:nvPr>
        </p:nvSpPr>
        <p:spPr/>
        <p:txBody>
          <a:bodyPr/>
          <a:lstStyle/>
          <a:p>
            <a:r>
              <a:rPr lang="de-DE" altLang="en-US" smtClean="0"/>
              <a:t>hanno.ulmer@i-med.ac.at</a:t>
            </a:r>
            <a:endParaRPr lang="de-DE" altLang="en-US"/>
          </a:p>
        </p:txBody>
      </p:sp>
      <p:sp>
        <p:nvSpPr>
          <p:cNvPr id="4" name="Foliennummernplatzhalter 3"/>
          <p:cNvSpPr>
            <a:spLocks noGrp="1"/>
          </p:cNvSpPr>
          <p:nvPr>
            <p:ph type="sldNum" sz="quarter" idx="12"/>
          </p:nvPr>
        </p:nvSpPr>
        <p:spPr/>
        <p:txBody>
          <a:bodyPr/>
          <a:lstStyle/>
          <a:p>
            <a:r>
              <a:rPr lang="de-DE" altLang="en-US" smtClean="0"/>
              <a:t>Seite </a:t>
            </a:r>
            <a:fld id="{868A1E8A-DB60-4AF5-B189-6B5C31AFD598}" type="slidenum">
              <a:rPr lang="de-DE" altLang="en-US" smtClean="0"/>
              <a:pPr/>
              <a:t>25</a:t>
            </a:fld>
            <a:endParaRPr lang="de-DE" altLang="en-US"/>
          </a:p>
        </p:txBody>
      </p:sp>
      <p:pic>
        <p:nvPicPr>
          <p:cNvPr id="5" name="Grafik 4"/>
          <p:cNvPicPr>
            <a:picLocks noChangeAspect="1"/>
          </p:cNvPicPr>
          <p:nvPr/>
        </p:nvPicPr>
        <p:blipFill>
          <a:blip r:embed="rId2"/>
          <a:stretch>
            <a:fillRect/>
          </a:stretch>
        </p:blipFill>
        <p:spPr>
          <a:xfrm>
            <a:off x="395536" y="332656"/>
            <a:ext cx="5328592" cy="5996286"/>
          </a:xfrm>
          <a:prstGeom prst="rect">
            <a:avLst/>
          </a:prstGeom>
        </p:spPr>
      </p:pic>
    </p:spTree>
    <p:extLst>
      <p:ext uri="{BB962C8B-B14F-4D97-AF65-F5344CB8AC3E}">
        <p14:creationId xmlns:p14="http://schemas.microsoft.com/office/powerpoint/2010/main" val="4756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Covid-19 Infektionen nach Alter</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26</a:t>
            </a:fld>
            <a:endParaRPr lang="de-DE" altLang="en-US"/>
          </a:p>
        </p:txBody>
      </p:sp>
      <p:pic>
        <p:nvPicPr>
          <p:cNvPr id="9" name="Grafik 8"/>
          <p:cNvPicPr>
            <a:picLocks noChangeAspect="1"/>
          </p:cNvPicPr>
          <p:nvPr/>
        </p:nvPicPr>
        <p:blipFill>
          <a:blip r:embed="rId2"/>
          <a:stretch>
            <a:fillRect/>
          </a:stretch>
        </p:blipFill>
        <p:spPr>
          <a:xfrm>
            <a:off x="457200" y="1626626"/>
            <a:ext cx="8086725" cy="5248275"/>
          </a:xfrm>
          <a:prstGeom prst="rect">
            <a:avLst/>
          </a:prstGeom>
        </p:spPr>
      </p:pic>
    </p:spTree>
    <p:extLst>
      <p:ext uri="{BB962C8B-B14F-4D97-AF65-F5344CB8AC3E}">
        <p14:creationId xmlns:p14="http://schemas.microsoft.com/office/powerpoint/2010/main" val="405961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Covid-19 Todesfälle nach Alter</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27</a:t>
            </a:fld>
            <a:endParaRPr lang="de-DE" altLang="en-US"/>
          </a:p>
        </p:txBody>
      </p:sp>
      <p:pic>
        <p:nvPicPr>
          <p:cNvPr id="6" name="Grafik 5"/>
          <p:cNvPicPr>
            <a:picLocks noChangeAspect="1"/>
          </p:cNvPicPr>
          <p:nvPr/>
        </p:nvPicPr>
        <p:blipFill>
          <a:blip r:embed="rId2"/>
          <a:stretch>
            <a:fillRect/>
          </a:stretch>
        </p:blipFill>
        <p:spPr>
          <a:xfrm>
            <a:off x="457200" y="1516055"/>
            <a:ext cx="8086725" cy="4752975"/>
          </a:xfrm>
          <a:prstGeom prst="rect">
            <a:avLst/>
          </a:prstGeom>
        </p:spPr>
      </p:pic>
    </p:spTree>
    <p:extLst>
      <p:ext uri="{BB962C8B-B14F-4D97-AF65-F5344CB8AC3E}">
        <p14:creationId xmlns:p14="http://schemas.microsoft.com/office/powerpoint/2010/main" val="1781323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Effekt Modifikation, </a:t>
            </a:r>
            <a:r>
              <a:rPr lang="de-DE" dirty="0" err="1" smtClean="0"/>
              <a:t>Confounding</a:t>
            </a:r>
            <a:endParaRPr lang="de-DE" dirty="0"/>
          </a:p>
        </p:txBody>
      </p:sp>
      <p:sp>
        <p:nvSpPr>
          <p:cNvPr id="3" name="Inhaltsplatzhalter 2"/>
          <p:cNvSpPr>
            <a:spLocks noGrp="1"/>
          </p:cNvSpPr>
          <p:nvPr>
            <p:ph idx="1"/>
          </p:nvPr>
        </p:nvSpPr>
        <p:spPr/>
        <p:txBody>
          <a:bodyPr>
            <a:normAutofit fontScale="92500"/>
          </a:bodyPr>
          <a:lstStyle/>
          <a:p>
            <a:r>
              <a:rPr lang="de-DE" dirty="0" smtClean="0"/>
              <a:t>Beispiel Covid-19, Unterschied in der Sterblichkeit in Bezug auf Alter sehr ausgeprägt. </a:t>
            </a:r>
          </a:p>
          <a:p>
            <a:r>
              <a:rPr lang="de-DE" dirty="0" smtClean="0"/>
              <a:t>Alter tritt als Effekt </a:t>
            </a:r>
            <a:r>
              <a:rPr lang="de-DE" dirty="0" err="1" smtClean="0"/>
              <a:t>Modifier</a:t>
            </a:r>
            <a:r>
              <a:rPr lang="de-DE" dirty="0" smtClean="0"/>
              <a:t> auf, nicht als </a:t>
            </a:r>
            <a:r>
              <a:rPr lang="de-DE" dirty="0" err="1" smtClean="0"/>
              <a:t>Confounder</a:t>
            </a:r>
            <a:endParaRPr lang="de-DE" dirty="0" smtClean="0"/>
          </a:p>
          <a:p>
            <a:r>
              <a:rPr lang="de-DE" dirty="0" smtClean="0"/>
              <a:t>Effektmodifikation </a:t>
            </a:r>
            <a:r>
              <a:rPr lang="de-DE" dirty="0"/>
              <a:t>bedeutet, dass der Risikoschätzer für eine Assoziation </a:t>
            </a:r>
            <a:r>
              <a:rPr lang="de-DE" dirty="0" smtClean="0"/>
              <a:t>vom </a:t>
            </a:r>
            <a:r>
              <a:rPr lang="de-DE" dirty="0"/>
              <a:t>Zustand einer dritten </a:t>
            </a:r>
            <a:r>
              <a:rPr lang="de-DE" dirty="0" smtClean="0"/>
              <a:t>Variablen abhängt. </a:t>
            </a:r>
          </a:p>
          <a:p>
            <a:r>
              <a:rPr lang="de-DE" dirty="0" err="1" smtClean="0"/>
              <a:t>Confounding</a:t>
            </a:r>
            <a:r>
              <a:rPr lang="de-DE" dirty="0" smtClean="0"/>
              <a:t> bedeutet, dass der Risikoschätzer durch eine dritte Variable (meist Störvariable) beeinflusst wird, die </a:t>
            </a:r>
            <a:r>
              <a:rPr lang="de-DE" dirty="0"/>
              <a:t>gleichzeitig mit der interessierenden Einflussgröße </a:t>
            </a:r>
            <a:r>
              <a:rPr lang="de-DE" dirty="0" smtClean="0"/>
              <a:t>(</a:t>
            </a:r>
            <a:r>
              <a:rPr lang="de-DE" dirty="0" err="1" smtClean="0"/>
              <a:t>Covid</a:t>
            </a:r>
            <a:r>
              <a:rPr lang="de-DE" dirty="0" smtClean="0"/>
              <a:t> Erkrankung) als auch mit dem Endpunkt (</a:t>
            </a:r>
            <a:r>
              <a:rPr lang="de-DE" dirty="0" err="1" smtClean="0"/>
              <a:t>Covid</a:t>
            </a:r>
            <a:r>
              <a:rPr lang="de-DE" dirty="0" smtClean="0"/>
              <a:t> Sterblichkeit) in </a:t>
            </a:r>
            <a:r>
              <a:rPr lang="de-DE" dirty="0"/>
              <a:t>Zusammenhang </a:t>
            </a:r>
            <a:r>
              <a:rPr lang="de-DE" dirty="0" smtClean="0"/>
              <a:t>steht.</a:t>
            </a:r>
          </a:p>
          <a:p>
            <a:r>
              <a:rPr lang="de-DE" dirty="0" smtClean="0"/>
              <a:t>Effektmodifikation</a:t>
            </a:r>
            <a:r>
              <a:rPr lang="de-DE" dirty="0"/>
              <a:t> </a:t>
            </a:r>
            <a:r>
              <a:rPr lang="de-DE" dirty="0" smtClean="0"/>
              <a:t>ist ein </a:t>
            </a:r>
            <a:r>
              <a:rPr lang="de-DE" dirty="0"/>
              <a:t>Phänomen ist, </a:t>
            </a:r>
            <a:r>
              <a:rPr lang="de-DE" dirty="0" smtClean="0"/>
              <a:t>dass </a:t>
            </a:r>
            <a:r>
              <a:rPr lang="de-DE" dirty="0"/>
              <a:t>bei der </a:t>
            </a:r>
            <a:r>
              <a:rPr lang="de-DE" dirty="0" err="1"/>
              <a:t>Untersu</a:t>
            </a:r>
            <a:r>
              <a:rPr lang="de-DE" dirty="0"/>
              <a:t>- </a:t>
            </a:r>
            <a:r>
              <a:rPr lang="de-DE" dirty="0" err="1"/>
              <a:t>chung</a:t>
            </a:r>
            <a:r>
              <a:rPr lang="de-DE" dirty="0"/>
              <a:t> epidemiologischer </a:t>
            </a:r>
            <a:r>
              <a:rPr lang="de-DE" dirty="0" smtClean="0"/>
              <a:t>Fragestellungen </a:t>
            </a:r>
            <a:r>
              <a:rPr lang="de-DE" dirty="0"/>
              <a:t>herausgestellt werden soll, während man </a:t>
            </a:r>
            <a:r>
              <a:rPr lang="de-DE" dirty="0" err="1"/>
              <a:t>Confounding</a:t>
            </a:r>
            <a:r>
              <a:rPr lang="de-DE" dirty="0"/>
              <a:t> </a:t>
            </a:r>
            <a:r>
              <a:rPr lang="de-DE" dirty="0" smtClean="0"/>
              <a:t>weitestgehend </a:t>
            </a:r>
            <a:r>
              <a:rPr lang="de-DE" dirty="0"/>
              <a:t>eliminieren möchte</a:t>
            </a:r>
          </a:p>
        </p:txBody>
      </p:sp>
      <p:sp>
        <p:nvSpPr>
          <p:cNvPr id="4" name="Datumsplatzhalter 3"/>
          <p:cNvSpPr>
            <a:spLocks noGrp="1"/>
          </p:cNvSpPr>
          <p:nvPr>
            <p:ph type="dt" sz="half" idx="10"/>
          </p:nvPr>
        </p:nvSpPr>
        <p:spPr/>
        <p:txBody>
          <a:bodyPr/>
          <a:lstStyle/>
          <a:p>
            <a:fld id="{487DCD19-B8E7-4B92-AA63-E361BAB7E52A}"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28</a:t>
            </a:fld>
            <a:endParaRPr lang="de-DE" altLang="en-US"/>
          </a:p>
        </p:txBody>
      </p:sp>
    </p:spTree>
    <p:extLst>
      <p:ext uri="{BB962C8B-B14F-4D97-AF65-F5344CB8AC3E}">
        <p14:creationId xmlns:p14="http://schemas.microsoft.com/office/powerpoint/2010/main" val="3089945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Fortgeschrittene Themen der klinischen Epidemiologie</a:t>
            </a:r>
            <a:endParaRPr lang="de-DE" dirty="0"/>
          </a:p>
        </p:txBody>
      </p:sp>
      <p:sp>
        <p:nvSpPr>
          <p:cNvPr id="3" name="Inhaltsplatzhalter 2"/>
          <p:cNvSpPr>
            <a:spLocks noGrp="1"/>
          </p:cNvSpPr>
          <p:nvPr>
            <p:ph idx="1"/>
          </p:nvPr>
        </p:nvSpPr>
        <p:spPr/>
        <p:txBody>
          <a:bodyPr>
            <a:normAutofit/>
          </a:bodyPr>
          <a:lstStyle/>
          <a:p>
            <a:r>
              <a:rPr lang="de-DE" dirty="0" err="1" smtClean="0"/>
              <a:t>Directed</a:t>
            </a:r>
            <a:r>
              <a:rPr lang="de-DE" dirty="0" smtClean="0"/>
              <a:t> </a:t>
            </a:r>
            <a:r>
              <a:rPr lang="de-DE" dirty="0" err="1" smtClean="0"/>
              <a:t>Acyclic</a:t>
            </a:r>
            <a:r>
              <a:rPr lang="de-DE" dirty="0" smtClean="0"/>
              <a:t> Graphs (DAGs)</a:t>
            </a:r>
          </a:p>
          <a:p>
            <a:r>
              <a:rPr lang="de-DE" dirty="0"/>
              <a:t>Überlebenszeitanalyse, </a:t>
            </a:r>
            <a:r>
              <a:rPr lang="de-DE" dirty="0" err="1"/>
              <a:t>Hazard</a:t>
            </a:r>
            <a:r>
              <a:rPr lang="de-DE" dirty="0"/>
              <a:t> Ratio, Cox </a:t>
            </a:r>
            <a:r>
              <a:rPr lang="de-DE" dirty="0" smtClean="0"/>
              <a:t>Proportional </a:t>
            </a:r>
            <a:r>
              <a:rPr lang="de-DE" dirty="0" err="1" smtClean="0"/>
              <a:t>Hazards</a:t>
            </a:r>
            <a:r>
              <a:rPr lang="de-DE" dirty="0" smtClean="0"/>
              <a:t> </a:t>
            </a:r>
            <a:r>
              <a:rPr lang="de-DE" dirty="0"/>
              <a:t>Regression</a:t>
            </a:r>
          </a:p>
          <a:p>
            <a:r>
              <a:rPr lang="de-DE" dirty="0" smtClean="0"/>
              <a:t>Geschichtete Analysen, Multivariable Analysen (logistische Regression), Adjustierte </a:t>
            </a:r>
            <a:r>
              <a:rPr lang="de-DE" dirty="0" smtClean="0"/>
              <a:t>Risikomaße</a:t>
            </a:r>
          </a:p>
          <a:p>
            <a:r>
              <a:rPr lang="de-DE" dirty="0" err="1" smtClean="0"/>
              <a:t>Propensity</a:t>
            </a:r>
            <a:r>
              <a:rPr lang="de-DE" dirty="0" smtClean="0"/>
              <a:t> Score </a:t>
            </a:r>
            <a:r>
              <a:rPr lang="de-DE" dirty="0" err="1" smtClean="0"/>
              <a:t>Matching</a:t>
            </a:r>
            <a:endParaRPr lang="de-DE" dirty="0" smtClean="0"/>
          </a:p>
          <a:p>
            <a:r>
              <a:rPr lang="de-DE" dirty="0"/>
              <a:t>Kausale </a:t>
            </a:r>
            <a:r>
              <a:rPr lang="de-DE" dirty="0" smtClean="0"/>
              <a:t>Inferenz, Kausalität, Paradoxa</a:t>
            </a:r>
          </a:p>
          <a:p>
            <a:r>
              <a:rPr lang="de-DE" dirty="0" smtClean="0"/>
              <a:t>Mediationsanalyse</a:t>
            </a:r>
          </a:p>
          <a:p>
            <a:r>
              <a:rPr lang="de-DE" dirty="0" smtClean="0"/>
              <a:t>Target Trial Emulation für Real World Daten</a:t>
            </a:r>
          </a:p>
          <a:p>
            <a:r>
              <a:rPr lang="de-DE" dirty="0" smtClean="0"/>
              <a:t>…</a:t>
            </a:r>
          </a:p>
        </p:txBody>
      </p:sp>
      <p:sp>
        <p:nvSpPr>
          <p:cNvPr id="4" name="Datumsplatzhalter 3"/>
          <p:cNvSpPr>
            <a:spLocks noGrp="1"/>
          </p:cNvSpPr>
          <p:nvPr>
            <p:ph type="dt" sz="half" idx="10"/>
          </p:nvPr>
        </p:nvSpPr>
        <p:spPr/>
        <p:txBody>
          <a:bodyPr/>
          <a:lstStyle/>
          <a:p>
            <a:fld id="{487DCD19-B8E7-4B92-AA63-E361BAB7E52A}" type="datetime1">
              <a:rPr lang="de-AT" smtClean="0"/>
              <a:pPr/>
              <a:t>14.12.2023</a:t>
            </a:fld>
            <a:endParaRPr lang="de-DE" altLang="en-US"/>
          </a:p>
        </p:txBody>
      </p:sp>
      <p:sp>
        <p:nvSpPr>
          <p:cNvPr id="5" name="Fußzeilenplatzhalter 4"/>
          <p:cNvSpPr>
            <a:spLocks noGrp="1"/>
          </p:cNvSpPr>
          <p:nvPr>
            <p:ph type="ftr" sz="quarter" idx="11"/>
          </p:nvPr>
        </p:nvSpPr>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r>
              <a:rPr lang="de-DE" altLang="en-US" smtClean="0"/>
              <a:t>Seite </a:t>
            </a:r>
            <a:fld id="{BE0F3011-52C4-4BC1-A5CB-FF9A0F79CDD4}" type="slidenum">
              <a:rPr lang="de-DE" altLang="en-US" smtClean="0"/>
              <a:pPr/>
              <a:t>29</a:t>
            </a:fld>
            <a:endParaRPr lang="de-DE" altLang="en-US"/>
          </a:p>
        </p:txBody>
      </p:sp>
    </p:spTree>
    <p:extLst>
      <p:ext uri="{BB962C8B-B14F-4D97-AF65-F5344CB8AC3E}">
        <p14:creationId xmlns:p14="http://schemas.microsoft.com/office/powerpoint/2010/main" val="62062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p:txBody>
          <a:bodyPr/>
          <a:lstStyle/>
          <a:p>
            <a:pPr eaLnBrk="1" hangingPunct="1"/>
            <a:r>
              <a:rPr lang="de-DE" sz="2400" dirty="0"/>
              <a:t>Hierarchie von Medizinischen Studien</a:t>
            </a:r>
            <a:endParaRPr lang="de-AT" sz="2400" dirty="0"/>
          </a:p>
        </p:txBody>
      </p:sp>
      <p:sp>
        <p:nvSpPr>
          <p:cNvPr id="2" name="Fußzeilenplatzhalter 1"/>
          <p:cNvSpPr>
            <a:spLocks noGrp="1"/>
          </p:cNvSpPr>
          <p:nvPr>
            <p:ph type="ftr" sz="quarter" idx="11"/>
          </p:nvPr>
        </p:nvSpPr>
        <p:spPr/>
        <p:txBody>
          <a:bodyPr/>
          <a:lstStyle/>
          <a:p>
            <a:r>
              <a:rPr lang="de-DE" altLang="en-US" dirty="0" smtClean="0">
                <a:solidFill>
                  <a:prstClr val="black">
                    <a:tint val="75000"/>
                  </a:prstClr>
                </a:solidFill>
              </a:rPr>
              <a:t>hanno.ulmer@i-med.ac.at</a:t>
            </a:r>
            <a:endParaRPr lang="de-DE" altLang="en-US" dirty="0">
              <a:solidFill>
                <a:prstClr val="black">
                  <a:tint val="75000"/>
                </a:prstClr>
              </a:solidFill>
            </a:endParaRPr>
          </a:p>
        </p:txBody>
      </p:sp>
      <p:sp>
        <p:nvSpPr>
          <p:cNvPr id="3" name="Foliennummernplatzhalter 2"/>
          <p:cNvSpPr>
            <a:spLocks noGrp="1"/>
          </p:cNvSpPr>
          <p:nvPr>
            <p:ph type="sldNum" sz="quarter" idx="12"/>
          </p:nvPr>
        </p:nvSpPr>
        <p:spPr/>
        <p:txBody>
          <a:bodyPr/>
          <a:lstStyle/>
          <a:p>
            <a:r>
              <a:rPr lang="de-DE" altLang="en-US" smtClean="0">
                <a:solidFill>
                  <a:prstClr val="black">
                    <a:tint val="75000"/>
                  </a:prstClr>
                </a:solidFill>
              </a:rPr>
              <a:t>Seite </a:t>
            </a:r>
            <a:fld id="{0D2F5E8F-47EE-403F-B671-2683899C2F18}" type="slidenum">
              <a:rPr lang="de-DE" altLang="en-US" smtClean="0">
                <a:solidFill>
                  <a:prstClr val="black">
                    <a:tint val="75000"/>
                  </a:prstClr>
                </a:solidFill>
              </a:rPr>
              <a:pPr/>
              <a:t>3</a:t>
            </a:fld>
            <a:endParaRPr lang="de-DE" altLang="en-US">
              <a:solidFill>
                <a:prstClr val="black">
                  <a:tint val="75000"/>
                </a:prstClr>
              </a:solidFill>
            </a:endParaRPr>
          </a:p>
        </p:txBody>
      </p:sp>
      <p:sp>
        <p:nvSpPr>
          <p:cNvPr id="6" name="Datumsplatzhalter 5"/>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pic>
        <p:nvPicPr>
          <p:cNvPr id="4" name="Grafik 3"/>
          <p:cNvPicPr>
            <a:picLocks noChangeAspect="1"/>
          </p:cNvPicPr>
          <p:nvPr/>
        </p:nvPicPr>
        <p:blipFill>
          <a:blip r:embed="rId2"/>
          <a:stretch>
            <a:fillRect/>
          </a:stretch>
        </p:blipFill>
        <p:spPr>
          <a:xfrm>
            <a:off x="444843" y="1492127"/>
            <a:ext cx="8254313" cy="4583938"/>
          </a:xfrm>
          <a:prstGeom prst="rect">
            <a:avLst/>
          </a:prstGeom>
        </p:spPr>
      </p:pic>
      <p:sp>
        <p:nvSpPr>
          <p:cNvPr id="5" name="Rechteck 4"/>
          <p:cNvSpPr/>
          <p:nvPr/>
        </p:nvSpPr>
        <p:spPr>
          <a:xfrm rot="10800000" flipV="1">
            <a:off x="827584" y="6000764"/>
            <a:ext cx="7886634" cy="430887"/>
          </a:xfrm>
          <a:prstGeom prst="rect">
            <a:avLst/>
          </a:prstGeom>
        </p:spPr>
        <p:txBody>
          <a:bodyPr wrap="square">
            <a:spAutoFit/>
          </a:bodyPr>
          <a:lstStyle/>
          <a:p>
            <a:r>
              <a:rPr lang="en-US" sz="1100" dirty="0"/>
              <a:t>Straus S, Richardson W, </a:t>
            </a:r>
            <a:r>
              <a:rPr lang="en-US" sz="1100" dirty="0" err="1"/>
              <a:t>Glasziou</a:t>
            </a:r>
            <a:r>
              <a:rPr lang="en-US" sz="1100" dirty="0"/>
              <a:t> P, Haynes R. Evidence-Based Medicine: </a:t>
            </a:r>
            <a:r>
              <a:rPr lang="en-US" sz="1100" dirty="0" smtClean="0"/>
              <a:t>How </a:t>
            </a:r>
            <a:r>
              <a:rPr lang="en-US" sz="1100" dirty="0"/>
              <a:t>to Practice and Teach EBM 3rd </a:t>
            </a:r>
            <a:r>
              <a:rPr lang="en-US" sz="1100" dirty="0" err="1"/>
              <a:t>edn</a:t>
            </a:r>
            <a:r>
              <a:rPr lang="en-US" sz="1100" dirty="0"/>
              <a:t> Churchill Livingstone: Edinburgh. UK; 2005.</a:t>
            </a:r>
            <a:endParaRPr lang="de-DE" sz="1100" dirty="0"/>
          </a:p>
        </p:txBody>
      </p:sp>
    </p:spTree>
    <p:extLst>
      <p:ext uri="{BB962C8B-B14F-4D97-AF65-F5344CB8AC3E}">
        <p14:creationId xmlns:p14="http://schemas.microsoft.com/office/powerpoint/2010/main" val="1477841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Datumsplatzhalter 1"/>
          <p:cNvSpPr>
            <a:spLocks noGrp="1"/>
          </p:cNvSpPr>
          <p:nvPr>
            <p:ph type="dt" sz="half" idx="10"/>
          </p:nvPr>
        </p:nvSpPr>
        <p:spPr/>
        <p:txBody>
          <a:bodyPr/>
          <a:lstStyle/>
          <a:p>
            <a:fld id="{AABBE4F8-4A7B-424C-840A-542EC3CBA214}" type="datetime1">
              <a:rPr lang="de-AT"/>
              <a:pPr/>
              <a:t>14.12.2023</a:t>
            </a:fld>
            <a:endParaRPr lang="de-DE" altLang="en-US"/>
          </a:p>
        </p:txBody>
      </p:sp>
      <p:sp>
        <p:nvSpPr>
          <p:cNvPr id="93" name="Fußzeilenplatzhalter 2"/>
          <p:cNvSpPr>
            <a:spLocks noGrp="1"/>
          </p:cNvSpPr>
          <p:nvPr>
            <p:ph type="ftr" sz="quarter" idx="11"/>
          </p:nvPr>
        </p:nvSpPr>
        <p:spPr/>
        <p:txBody>
          <a:bodyPr/>
          <a:lstStyle/>
          <a:p>
            <a:r>
              <a:rPr lang="de-DE" altLang="en-US"/>
              <a:t>hanno.ulmer@i-med.ac.at</a:t>
            </a:r>
          </a:p>
        </p:txBody>
      </p:sp>
      <p:sp>
        <p:nvSpPr>
          <p:cNvPr id="94" name="Foliennummernplatzhalter 3"/>
          <p:cNvSpPr>
            <a:spLocks noGrp="1"/>
          </p:cNvSpPr>
          <p:nvPr>
            <p:ph type="sldNum" sz="quarter" idx="12"/>
          </p:nvPr>
        </p:nvSpPr>
        <p:spPr/>
        <p:txBody>
          <a:bodyPr/>
          <a:lstStyle/>
          <a:p>
            <a:r>
              <a:rPr lang="de-DE" altLang="en-US"/>
              <a:t>Seite </a:t>
            </a:r>
            <a:fld id="{9AE1321D-9A30-449F-AEC0-3514C8474F42}" type="slidenum">
              <a:rPr lang="de-DE" altLang="en-US"/>
              <a:pPr/>
              <a:t>4</a:t>
            </a:fld>
            <a:endParaRPr lang="de-DE" altLang="en-US"/>
          </a:p>
        </p:txBody>
      </p:sp>
      <p:grpSp>
        <p:nvGrpSpPr>
          <p:cNvPr id="2" name="Group 2"/>
          <p:cNvGrpSpPr>
            <a:grpSpLocks/>
          </p:cNvGrpSpPr>
          <p:nvPr/>
        </p:nvGrpSpPr>
        <p:grpSpPr bwMode="auto">
          <a:xfrm>
            <a:off x="152400" y="685800"/>
            <a:ext cx="4267200" cy="609600"/>
            <a:chOff x="96" y="432"/>
            <a:chExt cx="2688" cy="384"/>
          </a:xfrm>
        </p:grpSpPr>
        <p:sp>
          <p:nvSpPr>
            <p:cNvPr id="267267" name="Line 3"/>
            <p:cNvSpPr>
              <a:spLocks noChangeShapeType="1"/>
            </p:cNvSpPr>
            <p:nvPr/>
          </p:nvSpPr>
          <p:spPr bwMode="auto">
            <a:xfrm flipV="1">
              <a:off x="96" y="816"/>
              <a:ext cx="2688" cy="0"/>
            </a:xfrm>
            <a:prstGeom prst="line">
              <a:avLst/>
            </a:prstGeom>
            <a:noFill/>
            <a:ln w="76200">
              <a:pattFill prst="trellis">
                <a:fgClr>
                  <a:srgbClr val="FF3300"/>
                </a:fgClr>
                <a:bgClr>
                  <a:srgbClr val="FFFFFF"/>
                </a:bgClr>
              </a:pattFill>
              <a:round/>
              <a:headEnd/>
              <a:tailEnd type="triangle" w="med" len="med"/>
            </a:ln>
          </p:spPr>
          <p:txBody>
            <a:bodyPr/>
            <a:lstStyle/>
            <a:p>
              <a:endParaRPr lang="en-US"/>
            </a:p>
          </p:txBody>
        </p:sp>
        <p:sp>
          <p:nvSpPr>
            <p:cNvPr id="267268" name="Rectangle 4"/>
            <p:cNvSpPr>
              <a:spLocks noChangeArrowheads="1"/>
            </p:cNvSpPr>
            <p:nvPr/>
          </p:nvSpPr>
          <p:spPr bwMode="auto">
            <a:xfrm>
              <a:off x="384" y="432"/>
              <a:ext cx="1104" cy="288"/>
            </a:xfrm>
            <a:prstGeom prst="rect">
              <a:avLst/>
            </a:prstGeom>
            <a:noFill/>
            <a:ln w="9525">
              <a:noFill/>
              <a:miter lim="800000"/>
              <a:headEnd/>
              <a:tailEnd/>
            </a:ln>
            <a:effectLst/>
          </p:spPr>
          <p:txBody>
            <a:bodyPr>
              <a:spAutoFit/>
            </a:bodyPr>
            <a:lstStyle/>
            <a:p>
              <a:r>
                <a:rPr lang="de-DE" sz="2400" b="1">
                  <a:solidFill>
                    <a:srgbClr val="FF3300"/>
                  </a:solidFill>
                  <a:latin typeface="Comic Sans MS" pitchFamily="66" charset="0"/>
                  <a:cs typeface="Times New Roman" pitchFamily="18" charset="0"/>
                </a:rPr>
                <a:t>prospektiv</a:t>
              </a:r>
              <a:r>
                <a:rPr lang="de-DE" sz="1400">
                  <a:solidFill>
                    <a:srgbClr val="4D4D4D"/>
                  </a:solidFill>
                  <a:latin typeface="Comic Sans MS" pitchFamily="66" charset="0"/>
                </a:rPr>
                <a:t> </a:t>
              </a:r>
              <a:endParaRPr lang="de-DE" sz="2400">
                <a:solidFill>
                  <a:srgbClr val="4D4D4D"/>
                </a:solidFill>
                <a:latin typeface="Comic Sans MS" pitchFamily="66" charset="0"/>
              </a:endParaRPr>
            </a:p>
          </p:txBody>
        </p:sp>
      </p:grpSp>
      <p:grpSp>
        <p:nvGrpSpPr>
          <p:cNvPr id="3" name="Group 5"/>
          <p:cNvGrpSpPr>
            <a:grpSpLocks/>
          </p:cNvGrpSpPr>
          <p:nvPr/>
        </p:nvGrpSpPr>
        <p:grpSpPr bwMode="auto">
          <a:xfrm>
            <a:off x="4648200" y="685800"/>
            <a:ext cx="4267200" cy="609600"/>
            <a:chOff x="2928" y="432"/>
            <a:chExt cx="2688" cy="384"/>
          </a:xfrm>
        </p:grpSpPr>
        <p:sp>
          <p:nvSpPr>
            <p:cNvPr id="267270" name="Line 6"/>
            <p:cNvSpPr>
              <a:spLocks noChangeShapeType="1"/>
            </p:cNvSpPr>
            <p:nvPr/>
          </p:nvSpPr>
          <p:spPr bwMode="auto">
            <a:xfrm>
              <a:off x="2928" y="816"/>
              <a:ext cx="2688" cy="0"/>
            </a:xfrm>
            <a:prstGeom prst="line">
              <a:avLst/>
            </a:prstGeom>
            <a:noFill/>
            <a:ln w="76200">
              <a:pattFill prst="trellis">
                <a:fgClr>
                  <a:srgbClr val="FF3300"/>
                </a:fgClr>
                <a:bgClr>
                  <a:srgbClr val="FFFFFF"/>
                </a:bgClr>
              </a:pattFill>
              <a:round/>
              <a:headEnd type="triangle" w="med" len="med"/>
              <a:tailEnd/>
            </a:ln>
          </p:spPr>
          <p:txBody>
            <a:bodyPr/>
            <a:lstStyle/>
            <a:p>
              <a:endParaRPr lang="en-US"/>
            </a:p>
          </p:txBody>
        </p:sp>
        <p:sp>
          <p:nvSpPr>
            <p:cNvPr id="267271" name="Rectangle 7"/>
            <p:cNvSpPr>
              <a:spLocks noChangeArrowheads="1"/>
            </p:cNvSpPr>
            <p:nvPr/>
          </p:nvSpPr>
          <p:spPr bwMode="auto">
            <a:xfrm>
              <a:off x="4176" y="432"/>
              <a:ext cx="1344" cy="288"/>
            </a:xfrm>
            <a:prstGeom prst="rect">
              <a:avLst/>
            </a:prstGeom>
            <a:noFill/>
            <a:ln w="9525">
              <a:noFill/>
              <a:miter lim="800000"/>
              <a:headEnd/>
              <a:tailEnd/>
            </a:ln>
            <a:effectLst/>
          </p:spPr>
          <p:txBody>
            <a:bodyPr>
              <a:spAutoFit/>
            </a:bodyPr>
            <a:lstStyle/>
            <a:p>
              <a:r>
                <a:rPr lang="de-DE" sz="2400" b="1">
                  <a:solidFill>
                    <a:srgbClr val="FF3300"/>
                  </a:solidFill>
                  <a:latin typeface="Comic Sans MS" pitchFamily="66" charset="0"/>
                  <a:cs typeface="Times New Roman" pitchFamily="18" charset="0"/>
                </a:rPr>
                <a:t>retrospektiv</a:t>
              </a:r>
              <a:r>
                <a:rPr lang="de-DE" sz="1400">
                  <a:solidFill>
                    <a:srgbClr val="4D4D4D"/>
                  </a:solidFill>
                  <a:latin typeface="Comic Sans MS" pitchFamily="66" charset="0"/>
                </a:rPr>
                <a:t> </a:t>
              </a:r>
              <a:endParaRPr lang="de-DE" sz="2400">
                <a:solidFill>
                  <a:srgbClr val="4D4D4D"/>
                </a:solidFill>
                <a:latin typeface="Comic Sans MS" pitchFamily="66" charset="0"/>
              </a:endParaRPr>
            </a:p>
          </p:txBody>
        </p:sp>
      </p:grpSp>
      <p:sp>
        <p:nvSpPr>
          <p:cNvPr id="267272" name="Rectangle 8"/>
          <p:cNvSpPr>
            <a:spLocks noChangeArrowheads="1"/>
          </p:cNvSpPr>
          <p:nvPr/>
        </p:nvSpPr>
        <p:spPr bwMode="auto">
          <a:xfrm>
            <a:off x="533400" y="106363"/>
            <a:ext cx="3124200" cy="579437"/>
          </a:xfrm>
          <a:prstGeom prst="rect">
            <a:avLst/>
          </a:prstGeom>
          <a:noFill/>
          <a:ln w="9525">
            <a:noFill/>
            <a:miter lim="800000"/>
            <a:headEnd/>
            <a:tailEnd/>
          </a:ln>
          <a:effectLst/>
        </p:spPr>
        <p:txBody>
          <a:bodyPr>
            <a:spAutoFit/>
          </a:bodyPr>
          <a:lstStyle/>
          <a:p>
            <a:r>
              <a:rPr lang="de-DE" sz="3200" b="1">
                <a:solidFill>
                  <a:srgbClr val="4D4D4D"/>
                </a:solidFill>
                <a:latin typeface="Comic Sans MS" pitchFamily="66" charset="0"/>
                <a:cs typeface="Times New Roman" pitchFamily="18" charset="0"/>
              </a:rPr>
              <a:t>Kohortenstudie</a:t>
            </a:r>
            <a:r>
              <a:rPr lang="de-DE" sz="3200">
                <a:solidFill>
                  <a:srgbClr val="4D4D4D"/>
                </a:solidFill>
                <a:latin typeface="Comic Sans MS" pitchFamily="66" charset="0"/>
              </a:rPr>
              <a:t> </a:t>
            </a:r>
          </a:p>
        </p:txBody>
      </p:sp>
      <p:sp>
        <p:nvSpPr>
          <p:cNvPr id="267273" name="Rectangle 9"/>
          <p:cNvSpPr>
            <a:spLocks noChangeArrowheads="1"/>
          </p:cNvSpPr>
          <p:nvPr/>
        </p:nvSpPr>
        <p:spPr bwMode="auto">
          <a:xfrm>
            <a:off x="4876800" y="106363"/>
            <a:ext cx="4495800" cy="579437"/>
          </a:xfrm>
          <a:prstGeom prst="rect">
            <a:avLst/>
          </a:prstGeom>
          <a:noFill/>
          <a:ln w="9525">
            <a:noFill/>
            <a:miter lim="800000"/>
            <a:headEnd/>
            <a:tailEnd/>
          </a:ln>
          <a:effectLst/>
        </p:spPr>
        <p:txBody>
          <a:bodyPr>
            <a:spAutoFit/>
          </a:bodyPr>
          <a:lstStyle/>
          <a:p>
            <a:r>
              <a:rPr lang="de-DE" sz="3200" b="1">
                <a:solidFill>
                  <a:srgbClr val="4D4D4D"/>
                </a:solidFill>
                <a:latin typeface="Comic Sans MS" pitchFamily="66" charset="0"/>
                <a:cs typeface="Times New Roman" pitchFamily="18" charset="0"/>
              </a:rPr>
              <a:t>Fall-Kontroll-Studie</a:t>
            </a:r>
            <a:r>
              <a:rPr lang="de-DE" sz="3200">
                <a:solidFill>
                  <a:srgbClr val="4D4D4D"/>
                </a:solidFill>
                <a:latin typeface="Comic Sans MS" pitchFamily="66" charset="0"/>
              </a:rPr>
              <a:t> </a:t>
            </a:r>
          </a:p>
        </p:txBody>
      </p:sp>
      <p:grpSp>
        <p:nvGrpSpPr>
          <p:cNvPr id="4" name="Group 10"/>
          <p:cNvGrpSpPr>
            <a:grpSpLocks/>
          </p:cNvGrpSpPr>
          <p:nvPr/>
        </p:nvGrpSpPr>
        <p:grpSpPr bwMode="auto">
          <a:xfrm>
            <a:off x="1371600" y="1585913"/>
            <a:ext cx="1981200" cy="2300287"/>
            <a:chOff x="864" y="999"/>
            <a:chExt cx="1248" cy="1449"/>
          </a:xfrm>
        </p:grpSpPr>
        <p:sp>
          <p:nvSpPr>
            <p:cNvPr id="267275" name="Line 11"/>
            <p:cNvSpPr>
              <a:spLocks noChangeShapeType="1"/>
            </p:cNvSpPr>
            <p:nvPr/>
          </p:nvSpPr>
          <p:spPr bwMode="auto">
            <a:xfrm flipH="1" flipV="1">
              <a:off x="908" y="1278"/>
              <a:ext cx="4" cy="882"/>
            </a:xfrm>
            <a:prstGeom prst="line">
              <a:avLst/>
            </a:prstGeom>
            <a:noFill/>
            <a:ln w="28575">
              <a:solidFill>
                <a:srgbClr val="000000"/>
              </a:solidFill>
              <a:round/>
              <a:headEnd/>
              <a:tailEnd/>
            </a:ln>
          </p:spPr>
          <p:txBody>
            <a:bodyPr/>
            <a:lstStyle/>
            <a:p>
              <a:endParaRPr lang="en-US"/>
            </a:p>
          </p:txBody>
        </p:sp>
        <p:sp>
          <p:nvSpPr>
            <p:cNvPr id="267276" name="Rectangle 12"/>
            <p:cNvSpPr>
              <a:spLocks noChangeArrowheads="1"/>
            </p:cNvSpPr>
            <p:nvPr/>
          </p:nvSpPr>
          <p:spPr bwMode="auto">
            <a:xfrm>
              <a:off x="864" y="999"/>
              <a:ext cx="1056"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Risikofaktor +</a:t>
              </a:r>
              <a:endParaRPr lang="de-DE" sz="2000">
                <a:solidFill>
                  <a:srgbClr val="4D4D4D"/>
                </a:solidFill>
                <a:latin typeface="Arial Narrow" pitchFamily="34" charset="0"/>
              </a:endParaRPr>
            </a:p>
          </p:txBody>
        </p:sp>
        <p:sp>
          <p:nvSpPr>
            <p:cNvPr id="267277" name="Rectangle 13"/>
            <p:cNvSpPr>
              <a:spLocks noChangeArrowheads="1"/>
            </p:cNvSpPr>
            <p:nvPr/>
          </p:nvSpPr>
          <p:spPr bwMode="auto">
            <a:xfrm>
              <a:off x="864" y="2198"/>
              <a:ext cx="1248"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5" name="Group 14"/>
          <p:cNvGrpSpPr>
            <a:grpSpLocks/>
          </p:cNvGrpSpPr>
          <p:nvPr/>
        </p:nvGrpSpPr>
        <p:grpSpPr bwMode="auto">
          <a:xfrm>
            <a:off x="1449388" y="1508125"/>
            <a:ext cx="3046412" cy="2530475"/>
            <a:chOff x="913" y="950"/>
            <a:chExt cx="1919" cy="1594"/>
          </a:xfrm>
        </p:grpSpPr>
        <p:sp>
          <p:nvSpPr>
            <p:cNvPr id="267279" name="Line 15"/>
            <p:cNvSpPr>
              <a:spLocks noChangeShapeType="1"/>
            </p:cNvSpPr>
            <p:nvPr/>
          </p:nvSpPr>
          <p:spPr bwMode="auto">
            <a:xfrm flipV="1">
              <a:off x="1763" y="1021"/>
              <a:ext cx="344" cy="252"/>
            </a:xfrm>
            <a:prstGeom prst="line">
              <a:avLst/>
            </a:prstGeom>
            <a:noFill/>
            <a:ln w="28575">
              <a:solidFill>
                <a:srgbClr val="000000"/>
              </a:solidFill>
              <a:round/>
              <a:headEnd/>
              <a:tailEnd type="triangle" w="med" len="med"/>
            </a:ln>
          </p:spPr>
          <p:txBody>
            <a:bodyPr/>
            <a:lstStyle/>
            <a:p>
              <a:endParaRPr lang="en-US"/>
            </a:p>
          </p:txBody>
        </p:sp>
        <p:sp>
          <p:nvSpPr>
            <p:cNvPr id="267280" name="Line 16"/>
            <p:cNvSpPr>
              <a:spLocks noChangeShapeType="1"/>
            </p:cNvSpPr>
            <p:nvPr/>
          </p:nvSpPr>
          <p:spPr bwMode="auto">
            <a:xfrm>
              <a:off x="1764" y="1284"/>
              <a:ext cx="340" cy="288"/>
            </a:xfrm>
            <a:prstGeom prst="line">
              <a:avLst/>
            </a:prstGeom>
            <a:noFill/>
            <a:ln w="28575">
              <a:solidFill>
                <a:srgbClr val="000000"/>
              </a:solidFill>
              <a:round/>
              <a:headEnd/>
              <a:tailEnd type="triangle" w="med" len="med"/>
            </a:ln>
          </p:spPr>
          <p:txBody>
            <a:bodyPr/>
            <a:lstStyle/>
            <a:p>
              <a:endParaRPr lang="en-US"/>
            </a:p>
          </p:txBody>
        </p:sp>
        <p:sp>
          <p:nvSpPr>
            <p:cNvPr id="267281" name="Line 17"/>
            <p:cNvSpPr>
              <a:spLocks noChangeShapeType="1"/>
            </p:cNvSpPr>
            <p:nvPr/>
          </p:nvSpPr>
          <p:spPr bwMode="auto">
            <a:xfrm flipV="1">
              <a:off x="1773" y="1872"/>
              <a:ext cx="339" cy="276"/>
            </a:xfrm>
            <a:prstGeom prst="line">
              <a:avLst/>
            </a:prstGeom>
            <a:noFill/>
            <a:ln w="28575">
              <a:solidFill>
                <a:srgbClr val="000000"/>
              </a:solidFill>
              <a:round/>
              <a:headEnd/>
              <a:tailEnd type="triangle" w="med" len="med"/>
            </a:ln>
          </p:spPr>
          <p:txBody>
            <a:bodyPr/>
            <a:lstStyle/>
            <a:p>
              <a:endParaRPr lang="en-US"/>
            </a:p>
          </p:txBody>
        </p:sp>
        <p:sp>
          <p:nvSpPr>
            <p:cNvPr id="267282" name="Line 18"/>
            <p:cNvSpPr>
              <a:spLocks noChangeShapeType="1"/>
            </p:cNvSpPr>
            <p:nvPr/>
          </p:nvSpPr>
          <p:spPr bwMode="auto">
            <a:xfrm>
              <a:off x="1776" y="2160"/>
              <a:ext cx="329" cy="180"/>
            </a:xfrm>
            <a:prstGeom prst="line">
              <a:avLst/>
            </a:prstGeom>
            <a:noFill/>
            <a:ln w="28575">
              <a:solidFill>
                <a:srgbClr val="000000"/>
              </a:solidFill>
              <a:round/>
              <a:headEnd/>
              <a:tailEnd type="triangle" w="med" len="med"/>
            </a:ln>
          </p:spPr>
          <p:txBody>
            <a:bodyPr/>
            <a:lstStyle/>
            <a:p>
              <a:endParaRPr lang="en-US"/>
            </a:p>
          </p:txBody>
        </p:sp>
        <p:sp>
          <p:nvSpPr>
            <p:cNvPr id="267283" name="Line 19"/>
            <p:cNvSpPr>
              <a:spLocks noChangeShapeType="1"/>
            </p:cNvSpPr>
            <p:nvPr/>
          </p:nvSpPr>
          <p:spPr bwMode="auto">
            <a:xfrm flipH="1">
              <a:off x="918" y="1278"/>
              <a:ext cx="841" cy="0"/>
            </a:xfrm>
            <a:prstGeom prst="line">
              <a:avLst/>
            </a:prstGeom>
            <a:noFill/>
            <a:ln w="28575">
              <a:solidFill>
                <a:srgbClr val="000000"/>
              </a:solidFill>
              <a:round/>
              <a:headEnd/>
              <a:tailEnd/>
            </a:ln>
          </p:spPr>
          <p:txBody>
            <a:bodyPr/>
            <a:lstStyle/>
            <a:p>
              <a:endParaRPr lang="en-US"/>
            </a:p>
          </p:txBody>
        </p:sp>
        <p:sp>
          <p:nvSpPr>
            <p:cNvPr id="267284" name="Line 20"/>
            <p:cNvSpPr>
              <a:spLocks noChangeShapeType="1"/>
            </p:cNvSpPr>
            <p:nvPr/>
          </p:nvSpPr>
          <p:spPr bwMode="auto">
            <a:xfrm flipH="1">
              <a:off x="913" y="2160"/>
              <a:ext cx="862" cy="0"/>
            </a:xfrm>
            <a:prstGeom prst="line">
              <a:avLst/>
            </a:prstGeom>
            <a:noFill/>
            <a:ln w="28575">
              <a:solidFill>
                <a:srgbClr val="000000"/>
              </a:solidFill>
              <a:round/>
              <a:headEnd/>
              <a:tailEnd/>
            </a:ln>
          </p:spPr>
          <p:txBody>
            <a:bodyPr/>
            <a:lstStyle/>
            <a:p>
              <a:endParaRPr lang="en-US"/>
            </a:p>
          </p:txBody>
        </p:sp>
        <p:sp>
          <p:nvSpPr>
            <p:cNvPr id="267285" name="Rectangle 21"/>
            <p:cNvSpPr>
              <a:spLocks noChangeArrowheads="1"/>
            </p:cNvSpPr>
            <p:nvPr/>
          </p:nvSpPr>
          <p:spPr bwMode="auto">
            <a:xfrm>
              <a:off x="2112" y="950"/>
              <a:ext cx="720"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267286" name="Rectangle 22"/>
            <p:cNvSpPr>
              <a:spLocks noChangeArrowheads="1"/>
            </p:cNvSpPr>
            <p:nvPr/>
          </p:nvSpPr>
          <p:spPr bwMode="auto">
            <a:xfrm>
              <a:off x="2112" y="1412"/>
              <a:ext cx="720"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267287" name="Rectangle 23"/>
            <p:cNvSpPr>
              <a:spLocks noChangeArrowheads="1"/>
            </p:cNvSpPr>
            <p:nvPr/>
          </p:nvSpPr>
          <p:spPr bwMode="auto">
            <a:xfrm>
              <a:off x="2064" y="2294"/>
              <a:ext cx="768"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267288" name="Rectangle 24"/>
            <p:cNvSpPr>
              <a:spLocks noChangeArrowheads="1"/>
            </p:cNvSpPr>
            <p:nvPr/>
          </p:nvSpPr>
          <p:spPr bwMode="auto">
            <a:xfrm>
              <a:off x="2112" y="1766"/>
              <a:ext cx="720"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grpSp>
      <p:grpSp>
        <p:nvGrpSpPr>
          <p:cNvPr id="6" name="Group 25"/>
          <p:cNvGrpSpPr>
            <a:grpSpLocks/>
          </p:cNvGrpSpPr>
          <p:nvPr/>
        </p:nvGrpSpPr>
        <p:grpSpPr bwMode="auto">
          <a:xfrm>
            <a:off x="4800600" y="1600200"/>
            <a:ext cx="2849563" cy="2586038"/>
            <a:chOff x="3024" y="1008"/>
            <a:chExt cx="1795" cy="1629"/>
          </a:xfrm>
        </p:grpSpPr>
        <p:sp>
          <p:nvSpPr>
            <p:cNvPr id="267290" name="Line 26"/>
            <p:cNvSpPr>
              <a:spLocks noChangeShapeType="1"/>
            </p:cNvSpPr>
            <p:nvPr/>
          </p:nvSpPr>
          <p:spPr bwMode="auto">
            <a:xfrm>
              <a:off x="4032" y="1144"/>
              <a:ext cx="780" cy="180"/>
            </a:xfrm>
            <a:prstGeom prst="line">
              <a:avLst/>
            </a:prstGeom>
            <a:noFill/>
            <a:ln w="28575">
              <a:solidFill>
                <a:srgbClr val="000000"/>
              </a:solidFill>
              <a:round/>
              <a:headEnd type="triangle" w="med" len="med"/>
              <a:tailEnd/>
            </a:ln>
          </p:spPr>
          <p:txBody>
            <a:bodyPr/>
            <a:lstStyle/>
            <a:p>
              <a:endParaRPr lang="en-US"/>
            </a:p>
          </p:txBody>
        </p:sp>
        <p:sp>
          <p:nvSpPr>
            <p:cNvPr id="267291" name="Line 27"/>
            <p:cNvSpPr>
              <a:spLocks noChangeShapeType="1"/>
            </p:cNvSpPr>
            <p:nvPr/>
          </p:nvSpPr>
          <p:spPr bwMode="auto">
            <a:xfrm flipV="1">
              <a:off x="4033" y="1326"/>
              <a:ext cx="786" cy="210"/>
            </a:xfrm>
            <a:prstGeom prst="line">
              <a:avLst/>
            </a:prstGeom>
            <a:noFill/>
            <a:ln w="28575">
              <a:solidFill>
                <a:srgbClr val="000000"/>
              </a:solidFill>
              <a:round/>
              <a:headEnd type="triangle" w="med" len="med"/>
              <a:tailEnd/>
            </a:ln>
          </p:spPr>
          <p:txBody>
            <a:bodyPr/>
            <a:lstStyle/>
            <a:p>
              <a:endParaRPr lang="en-US"/>
            </a:p>
          </p:txBody>
        </p:sp>
        <p:sp>
          <p:nvSpPr>
            <p:cNvPr id="267292" name="Line 28"/>
            <p:cNvSpPr>
              <a:spLocks noChangeShapeType="1"/>
            </p:cNvSpPr>
            <p:nvPr/>
          </p:nvSpPr>
          <p:spPr bwMode="auto">
            <a:xfrm>
              <a:off x="4080" y="2064"/>
              <a:ext cx="732" cy="180"/>
            </a:xfrm>
            <a:prstGeom prst="line">
              <a:avLst/>
            </a:prstGeom>
            <a:noFill/>
            <a:ln w="28575">
              <a:solidFill>
                <a:srgbClr val="000000"/>
              </a:solidFill>
              <a:round/>
              <a:headEnd type="triangle" w="med" len="med"/>
              <a:tailEnd/>
            </a:ln>
          </p:spPr>
          <p:txBody>
            <a:bodyPr/>
            <a:lstStyle/>
            <a:p>
              <a:endParaRPr lang="en-US"/>
            </a:p>
          </p:txBody>
        </p:sp>
        <p:sp>
          <p:nvSpPr>
            <p:cNvPr id="267293" name="Line 29"/>
            <p:cNvSpPr>
              <a:spLocks noChangeShapeType="1"/>
            </p:cNvSpPr>
            <p:nvPr/>
          </p:nvSpPr>
          <p:spPr bwMode="auto">
            <a:xfrm flipV="1">
              <a:off x="4113" y="2246"/>
              <a:ext cx="702" cy="246"/>
            </a:xfrm>
            <a:prstGeom prst="line">
              <a:avLst/>
            </a:prstGeom>
            <a:noFill/>
            <a:ln w="28575">
              <a:solidFill>
                <a:srgbClr val="000000"/>
              </a:solidFill>
              <a:round/>
              <a:headEnd type="triangle" w="med" len="med"/>
              <a:tailEnd/>
            </a:ln>
          </p:spPr>
          <p:txBody>
            <a:bodyPr/>
            <a:lstStyle/>
            <a:p>
              <a:endParaRPr lang="en-US"/>
            </a:p>
          </p:txBody>
        </p:sp>
        <p:sp>
          <p:nvSpPr>
            <p:cNvPr id="267294" name="Rectangle 30"/>
            <p:cNvSpPr>
              <a:spLocks noChangeArrowheads="1"/>
            </p:cNvSpPr>
            <p:nvPr/>
          </p:nvSpPr>
          <p:spPr bwMode="auto">
            <a:xfrm>
              <a:off x="3024" y="1008"/>
              <a:ext cx="1008"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267295" name="Rectangle 31"/>
            <p:cNvSpPr>
              <a:spLocks noChangeArrowheads="1"/>
            </p:cNvSpPr>
            <p:nvPr/>
          </p:nvSpPr>
          <p:spPr bwMode="auto">
            <a:xfrm>
              <a:off x="3024" y="1402"/>
              <a:ext cx="963" cy="250"/>
            </a:xfrm>
            <a:prstGeom prst="rect">
              <a:avLst/>
            </a:prstGeom>
            <a:noFill/>
            <a:ln w="9525">
              <a:noFill/>
              <a:miter lim="800000"/>
              <a:headEnd/>
              <a:tailEnd/>
            </a:ln>
            <a:effectLst/>
          </p:spPr>
          <p:txBody>
            <a:bodyPr wrap="none">
              <a:spAutoFit/>
            </a:bodyPr>
            <a:lstStyle/>
            <a:p>
              <a:r>
                <a:rPr lang="de-DE" sz="2000" b="1">
                  <a:solidFill>
                    <a:srgbClr val="4D4D4D"/>
                  </a:solidFill>
                  <a:latin typeface="Arial Narrow" pitchFamily="34" charset="0"/>
                  <a:cs typeface="Times New Roman" pitchFamily="18" charset="0"/>
                </a:rPr>
                <a:t>Risikofaktor</a:t>
              </a:r>
              <a:r>
                <a:rPr lang="de-DE" sz="2000">
                  <a:solidFill>
                    <a:srgbClr val="FF3300"/>
                  </a:solidFill>
                  <a:latin typeface="Arial Narrow" pitchFamily="34" charset="0"/>
                  <a:cs typeface="Times New Roman" pitchFamily="18" charset="0"/>
                </a:rPr>
                <a:t> </a:t>
              </a:r>
              <a:r>
                <a:rPr lang="de-DE" sz="2000" b="1">
                  <a:solidFill>
                    <a:srgbClr val="4D4D4D"/>
                  </a:solidFill>
                  <a:cs typeface="Times New Roman" pitchFamily="18" charset="0"/>
                </a:rPr>
                <a:t>-</a:t>
              </a:r>
            </a:p>
          </p:txBody>
        </p:sp>
        <p:sp>
          <p:nvSpPr>
            <p:cNvPr id="267296" name="Rectangle 32"/>
            <p:cNvSpPr>
              <a:spLocks noChangeArrowheads="1"/>
            </p:cNvSpPr>
            <p:nvPr/>
          </p:nvSpPr>
          <p:spPr bwMode="auto">
            <a:xfrm>
              <a:off x="3072" y="1958"/>
              <a:ext cx="1008" cy="250"/>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267297" name="Rectangle 33"/>
            <p:cNvSpPr>
              <a:spLocks noChangeArrowheads="1"/>
            </p:cNvSpPr>
            <p:nvPr/>
          </p:nvSpPr>
          <p:spPr bwMode="auto">
            <a:xfrm>
              <a:off x="3072" y="2387"/>
              <a:ext cx="963" cy="250"/>
            </a:xfrm>
            <a:prstGeom prst="rect">
              <a:avLst/>
            </a:prstGeom>
            <a:noFill/>
            <a:ln w="9525">
              <a:noFill/>
              <a:miter lim="800000"/>
              <a:headEnd/>
              <a:tailEnd/>
            </a:ln>
            <a:effectLst/>
          </p:spPr>
          <p:txBody>
            <a:bodyPr wrap="none">
              <a:spAutoFit/>
            </a:bodyPr>
            <a:lstStyle/>
            <a:p>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7" name="Group 34"/>
          <p:cNvGrpSpPr>
            <a:grpSpLocks/>
          </p:cNvGrpSpPr>
          <p:nvPr/>
        </p:nvGrpSpPr>
        <p:grpSpPr bwMode="auto">
          <a:xfrm>
            <a:off x="7696200" y="1676400"/>
            <a:ext cx="1371600" cy="2225675"/>
            <a:chOff x="4848" y="1056"/>
            <a:chExt cx="864" cy="1402"/>
          </a:xfrm>
        </p:grpSpPr>
        <p:sp>
          <p:nvSpPr>
            <p:cNvPr id="267299" name="Rectangle 35"/>
            <p:cNvSpPr>
              <a:spLocks noChangeArrowheads="1"/>
            </p:cNvSpPr>
            <p:nvPr/>
          </p:nvSpPr>
          <p:spPr bwMode="auto">
            <a:xfrm>
              <a:off x="4848" y="1056"/>
              <a:ext cx="720" cy="462"/>
            </a:xfrm>
            <a:prstGeom prst="rect">
              <a:avLst/>
            </a:prstGeom>
            <a:noFill/>
            <a:ln w="9525">
              <a:noFill/>
              <a:miter lim="800000"/>
              <a:headEnd/>
              <a:tailEnd/>
            </a:ln>
            <a:effectLst/>
          </p:spPr>
          <p:txBody>
            <a:bodyPr>
              <a:spAutoFit/>
            </a:bodyPr>
            <a:lstStyle/>
            <a:p>
              <a:pPr>
                <a:lnSpc>
                  <a:spcPct val="105000"/>
                </a:lnSpc>
              </a:pPr>
              <a:r>
                <a:rPr lang="de-DE" sz="2000" b="1">
                  <a:solidFill>
                    <a:srgbClr val="4D4D4D"/>
                  </a:solidFill>
                  <a:latin typeface="Arial Narrow" pitchFamily="34" charset="0"/>
                  <a:cs typeface="Times New Roman" pitchFamily="18" charset="0"/>
                </a:rPr>
                <a:t>Fälle</a:t>
              </a:r>
            </a:p>
            <a:p>
              <a:pPr>
                <a:lnSpc>
                  <a:spcPct val="105000"/>
                </a:lnSpc>
              </a:pPr>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267300" name="Rectangle 36"/>
            <p:cNvSpPr>
              <a:spLocks noChangeArrowheads="1"/>
            </p:cNvSpPr>
            <p:nvPr/>
          </p:nvSpPr>
          <p:spPr bwMode="auto">
            <a:xfrm>
              <a:off x="4848" y="1996"/>
              <a:ext cx="864" cy="462"/>
            </a:xfrm>
            <a:prstGeom prst="rect">
              <a:avLst/>
            </a:prstGeom>
            <a:noFill/>
            <a:ln w="9525">
              <a:noFill/>
              <a:miter lim="800000"/>
              <a:headEnd/>
              <a:tailEnd/>
            </a:ln>
            <a:effectLst/>
          </p:spPr>
          <p:txBody>
            <a:bodyPr>
              <a:spAutoFit/>
            </a:bodyPr>
            <a:lstStyle/>
            <a:p>
              <a:pPr>
                <a:lnSpc>
                  <a:spcPct val="105000"/>
                </a:lnSpc>
              </a:pPr>
              <a:r>
                <a:rPr lang="de-DE" sz="2000" b="1">
                  <a:solidFill>
                    <a:srgbClr val="4D4D4D"/>
                  </a:solidFill>
                  <a:latin typeface="Arial Narrow" pitchFamily="34" charset="0"/>
                  <a:cs typeface="Times New Roman" pitchFamily="18" charset="0"/>
                </a:rPr>
                <a:t>Kontrollen</a:t>
              </a:r>
            </a:p>
            <a:p>
              <a:pPr>
                <a:lnSpc>
                  <a:spcPct val="105000"/>
                </a:lnSpc>
              </a:pPr>
              <a:r>
                <a:rPr lang="de-DE" sz="2000" b="1">
                  <a:solidFill>
                    <a:srgbClr val="4D4D4D"/>
                  </a:solidFill>
                  <a:latin typeface="Arial Narrow" pitchFamily="34" charset="0"/>
                  <a:cs typeface="Times New Roman" pitchFamily="18" charset="0"/>
                </a:rPr>
                <a:t>(Gesund)</a:t>
              </a:r>
              <a:endParaRPr lang="de-DE" sz="2000" b="1">
                <a:solidFill>
                  <a:srgbClr val="4D4D4D"/>
                </a:solidFill>
                <a:latin typeface="Arial Narrow" pitchFamily="34" charset="0"/>
              </a:endParaRPr>
            </a:p>
          </p:txBody>
        </p:sp>
      </p:grpSp>
      <p:sp>
        <p:nvSpPr>
          <p:cNvPr id="267301" name="Line 37"/>
          <p:cNvSpPr>
            <a:spLocks noChangeShapeType="1"/>
          </p:cNvSpPr>
          <p:nvPr/>
        </p:nvSpPr>
        <p:spPr bwMode="auto">
          <a:xfrm>
            <a:off x="4495800" y="0"/>
            <a:ext cx="0" cy="6858000"/>
          </a:xfrm>
          <a:prstGeom prst="line">
            <a:avLst/>
          </a:prstGeom>
          <a:noFill/>
          <a:ln w="9525" cap="rnd">
            <a:solidFill>
              <a:schemeClr val="tx1"/>
            </a:solidFill>
            <a:prstDash val="sysDot"/>
            <a:round/>
            <a:headEnd/>
            <a:tailEnd/>
          </a:ln>
          <a:effectLst/>
        </p:spPr>
        <p:txBody>
          <a:bodyPr/>
          <a:lstStyle/>
          <a:p>
            <a:endParaRPr lang="en-US"/>
          </a:p>
        </p:txBody>
      </p:sp>
      <p:grpSp>
        <p:nvGrpSpPr>
          <p:cNvPr id="8" name="Group 38"/>
          <p:cNvGrpSpPr>
            <a:grpSpLocks/>
          </p:cNvGrpSpPr>
          <p:nvPr/>
        </p:nvGrpSpPr>
        <p:grpSpPr bwMode="auto">
          <a:xfrm>
            <a:off x="76200" y="4343400"/>
            <a:ext cx="4495800" cy="1371600"/>
            <a:chOff x="144" y="2640"/>
            <a:chExt cx="2832" cy="864"/>
          </a:xfrm>
        </p:grpSpPr>
        <p:sp>
          <p:nvSpPr>
            <p:cNvPr id="267303" name="Rectangle 39"/>
            <p:cNvSpPr>
              <a:spLocks noChangeArrowheads="1"/>
            </p:cNvSpPr>
            <p:nvPr/>
          </p:nvSpPr>
          <p:spPr bwMode="auto">
            <a:xfrm>
              <a:off x="1152" y="2640"/>
              <a:ext cx="576" cy="212"/>
            </a:xfrm>
            <a:prstGeom prst="rect">
              <a:avLst/>
            </a:prstGeom>
            <a:noFill/>
            <a:ln w="9525">
              <a:noFill/>
              <a:miter lim="800000"/>
              <a:headEnd/>
              <a:tailEnd/>
            </a:ln>
            <a:effectLst/>
          </p:spPr>
          <p:txBody>
            <a:bodyPr>
              <a:spAutoFit/>
            </a:bodyPr>
            <a:lstStyle/>
            <a:p>
              <a:r>
                <a:rPr lang="de-DE" sz="1600" b="1">
                  <a:solidFill>
                    <a:srgbClr val="4D4D4D"/>
                  </a:solidFill>
                  <a:latin typeface="Comic Sans MS" pitchFamily="66" charset="0"/>
                  <a:cs typeface="Times New Roman" pitchFamily="18" charset="0"/>
                </a:rPr>
                <a:t>Kranke</a:t>
              </a:r>
              <a:r>
                <a:rPr lang="de-DE" sz="1400">
                  <a:solidFill>
                    <a:srgbClr val="4D4D4D"/>
                  </a:solidFill>
                  <a:latin typeface="Comic Sans MS" pitchFamily="66" charset="0"/>
                </a:rPr>
                <a:t> </a:t>
              </a:r>
              <a:endParaRPr lang="de-DE" sz="2400">
                <a:solidFill>
                  <a:srgbClr val="4D4D4D"/>
                </a:solidFill>
                <a:latin typeface="Comic Sans MS" pitchFamily="66" charset="0"/>
              </a:endParaRPr>
            </a:p>
          </p:txBody>
        </p:sp>
        <p:sp>
          <p:nvSpPr>
            <p:cNvPr id="267304" name="Rectangle 40"/>
            <p:cNvSpPr>
              <a:spLocks noChangeArrowheads="1"/>
            </p:cNvSpPr>
            <p:nvPr/>
          </p:nvSpPr>
          <p:spPr bwMode="auto">
            <a:xfrm>
              <a:off x="1728" y="2640"/>
              <a:ext cx="672" cy="212"/>
            </a:xfrm>
            <a:prstGeom prst="rect">
              <a:avLst/>
            </a:prstGeom>
            <a:noFill/>
            <a:ln w="9525">
              <a:noFill/>
              <a:miter lim="800000"/>
              <a:headEnd/>
              <a:tailEnd/>
            </a:ln>
            <a:effectLst/>
          </p:spPr>
          <p:txBody>
            <a:bodyPr>
              <a:spAutoFit/>
            </a:bodyPr>
            <a:lstStyle/>
            <a:p>
              <a:r>
                <a:rPr lang="de-DE" sz="1600" b="1">
                  <a:solidFill>
                    <a:srgbClr val="4D4D4D"/>
                  </a:solidFill>
                  <a:latin typeface="Comic Sans MS" pitchFamily="66" charset="0"/>
                  <a:cs typeface="Times New Roman" pitchFamily="18" charset="0"/>
                </a:rPr>
                <a:t>Gesunde</a:t>
              </a:r>
              <a:r>
                <a:rPr lang="de-DE" sz="1400">
                  <a:solidFill>
                    <a:srgbClr val="4D4D4D"/>
                  </a:solidFill>
                  <a:latin typeface="Comic Sans MS" pitchFamily="66" charset="0"/>
                </a:rPr>
                <a:t> </a:t>
              </a:r>
              <a:endParaRPr lang="de-DE" sz="2400">
                <a:solidFill>
                  <a:srgbClr val="4D4D4D"/>
                </a:solidFill>
                <a:latin typeface="Comic Sans MS" pitchFamily="66" charset="0"/>
              </a:endParaRPr>
            </a:p>
          </p:txBody>
        </p:sp>
        <p:sp>
          <p:nvSpPr>
            <p:cNvPr id="267305" name="Rectangle 41"/>
            <p:cNvSpPr>
              <a:spLocks noChangeArrowheads="1"/>
            </p:cNvSpPr>
            <p:nvPr/>
          </p:nvSpPr>
          <p:spPr bwMode="auto">
            <a:xfrm>
              <a:off x="144" y="2880"/>
              <a:ext cx="1008" cy="231"/>
            </a:xfrm>
            <a:prstGeom prst="rect">
              <a:avLst/>
            </a:prstGeom>
            <a:noFill/>
            <a:ln w="9525">
              <a:noFill/>
              <a:miter lim="800000"/>
              <a:headEnd/>
              <a:tailEnd/>
            </a:ln>
            <a:effectLst/>
          </p:spPr>
          <p:txBody>
            <a:bodyPr>
              <a:spAutoFit/>
            </a:bodyPr>
            <a:lstStyle/>
            <a:p>
              <a:r>
                <a:rPr lang="de-DE" sz="1600" b="1">
                  <a:solidFill>
                    <a:srgbClr val="4D4D4D"/>
                  </a:solidFill>
                  <a:latin typeface="Helvetica" pitchFamily="34" charset="0"/>
                  <a:cs typeface="Times New Roman" pitchFamily="18" charset="0"/>
                </a:rPr>
                <a:t>Risikofaktor </a:t>
              </a:r>
              <a:r>
                <a:rPr lang="de-DE" b="1">
                  <a:solidFill>
                    <a:srgbClr val="4D4D4D"/>
                  </a:solidFill>
                  <a:latin typeface="Helvetica" pitchFamily="34" charset="0"/>
                  <a:cs typeface="Times New Roman" pitchFamily="18" charset="0"/>
                </a:rPr>
                <a:t>+</a:t>
              </a:r>
              <a:r>
                <a:rPr lang="de-DE" b="1">
                  <a:solidFill>
                    <a:srgbClr val="4D4D4D"/>
                  </a:solidFill>
                  <a:latin typeface="Helvetica" pitchFamily="34" charset="0"/>
                </a:rPr>
                <a:t> </a:t>
              </a:r>
            </a:p>
          </p:txBody>
        </p:sp>
        <p:sp>
          <p:nvSpPr>
            <p:cNvPr id="267306" name="Rectangle 42"/>
            <p:cNvSpPr>
              <a:spLocks noChangeArrowheads="1"/>
            </p:cNvSpPr>
            <p:nvPr/>
          </p:nvSpPr>
          <p:spPr bwMode="auto">
            <a:xfrm>
              <a:off x="144" y="3120"/>
              <a:ext cx="956" cy="288"/>
            </a:xfrm>
            <a:prstGeom prst="rect">
              <a:avLst/>
            </a:prstGeom>
            <a:noFill/>
            <a:ln w="9525">
              <a:noFill/>
              <a:miter lim="800000"/>
              <a:headEnd/>
              <a:tailEnd/>
            </a:ln>
            <a:effectLst/>
          </p:spPr>
          <p:txBody>
            <a:bodyPr wrap="none">
              <a:spAutoFit/>
            </a:bodyPr>
            <a:lstStyle/>
            <a:p>
              <a:r>
                <a:rPr lang="de-DE" sz="1600" b="1">
                  <a:solidFill>
                    <a:srgbClr val="4D4D4D"/>
                  </a:solidFill>
                  <a:latin typeface="Helvetica" pitchFamily="34" charset="0"/>
                  <a:cs typeface="Times New Roman" pitchFamily="18" charset="0"/>
                </a:rPr>
                <a:t>Risikofaktor</a:t>
              </a:r>
              <a:r>
                <a:rPr lang="de-DE" sz="1600">
                  <a:solidFill>
                    <a:srgbClr val="4D4D4D"/>
                  </a:solidFill>
                  <a:latin typeface="Helvetica" pitchFamily="34" charset="0"/>
                  <a:cs typeface="Times New Roman" pitchFamily="18" charset="0"/>
                </a:rPr>
                <a:t> </a:t>
              </a:r>
              <a:r>
                <a:rPr lang="de-DE" sz="2400" b="1">
                  <a:solidFill>
                    <a:srgbClr val="4D4D4D"/>
                  </a:solidFill>
                  <a:latin typeface="Helvetica" pitchFamily="34" charset="0"/>
                  <a:cs typeface="Times New Roman" pitchFamily="18" charset="0"/>
                </a:rPr>
                <a:t>-</a:t>
              </a:r>
            </a:p>
          </p:txBody>
        </p:sp>
        <p:sp>
          <p:nvSpPr>
            <p:cNvPr id="267307" name="Rectangle 43"/>
            <p:cNvSpPr>
              <a:spLocks noChangeArrowheads="1"/>
            </p:cNvSpPr>
            <p:nvPr/>
          </p:nvSpPr>
          <p:spPr bwMode="auto">
            <a:xfrm>
              <a:off x="2400" y="2908"/>
              <a:ext cx="576" cy="212"/>
            </a:xfrm>
            <a:prstGeom prst="rect">
              <a:avLst/>
            </a:prstGeom>
            <a:noFill/>
            <a:ln w="9525">
              <a:noFill/>
              <a:miter lim="800000"/>
              <a:headEnd/>
              <a:tailEnd/>
            </a:ln>
            <a:effectLst/>
          </p:spPr>
          <p:txBody>
            <a:bodyPr>
              <a:spAutoFit/>
            </a:bodyPr>
            <a:lstStyle/>
            <a:p>
              <a:r>
                <a:rPr lang="de-DE" sz="1600" b="1">
                  <a:solidFill>
                    <a:srgbClr val="4D4D4D"/>
                  </a:solidFill>
                  <a:latin typeface="Helvetica" pitchFamily="34" charset="0"/>
                  <a:cs typeface="Times New Roman" pitchFamily="18" charset="0"/>
                </a:rPr>
                <a:t>A + B</a:t>
              </a:r>
              <a:r>
                <a:rPr lang="de-DE" sz="1400">
                  <a:solidFill>
                    <a:srgbClr val="4D4D4D"/>
                  </a:solidFill>
                </a:rPr>
                <a:t> </a:t>
              </a:r>
              <a:endParaRPr lang="de-DE" sz="2400">
                <a:solidFill>
                  <a:srgbClr val="4D4D4D"/>
                </a:solidFill>
                <a:latin typeface="Times New Roman" pitchFamily="18" charset="0"/>
              </a:endParaRPr>
            </a:p>
          </p:txBody>
        </p:sp>
        <p:sp>
          <p:nvSpPr>
            <p:cNvPr id="267308" name="Text Box 44"/>
            <p:cNvSpPr txBox="1">
              <a:spLocks noChangeArrowheads="1"/>
            </p:cNvSpPr>
            <p:nvPr/>
          </p:nvSpPr>
          <p:spPr bwMode="auto">
            <a:xfrm>
              <a:off x="1286" y="2911"/>
              <a:ext cx="208" cy="212"/>
            </a:xfrm>
            <a:prstGeom prst="rect">
              <a:avLst/>
            </a:prstGeom>
            <a:noFill/>
            <a:ln w="9525">
              <a:noFill/>
              <a:miter lim="800000"/>
              <a:headEnd/>
              <a:tailEnd/>
            </a:ln>
            <a:effectLst/>
          </p:spPr>
          <p:txBody>
            <a:bodyPr wrap="none">
              <a:spAutoFit/>
            </a:bodyPr>
            <a:lstStyle/>
            <a:p>
              <a:r>
                <a:rPr lang="de-DE" sz="1600" b="1">
                  <a:solidFill>
                    <a:srgbClr val="4D4D4D"/>
                  </a:solidFill>
                </a:rPr>
                <a:t>A</a:t>
              </a:r>
            </a:p>
          </p:txBody>
        </p:sp>
        <p:sp>
          <p:nvSpPr>
            <p:cNvPr id="267309" name="Text Box 45"/>
            <p:cNvSpPr txBox="1">
              <a:spLocks noChangeArrowheads="1"/>
            </p:cNvSpPr>
            <p:nvPr/>
          </p:nvSpPr>
          <p:spPr bwMode="auto">
            <a:xfrm>
              <a:off x="1920" y="2908"/>
              <a:ext cx="208" cy="212"/>
            </a:xfrm>
            <a:prstGeom prst="rect">
              <a:avLst/>
            </a:prstGeom>
            <a:noFill/>
            <a:ln w="9525">
              <a:noFill/>
              <a:miter lim="800000"/>
              <a:headEnd/>
              <a:tailEnd/>
            </a:ln>
            <a:effectLst/>
          </p:spPr>
          <p:txBody>
            <a:bodyPr wrap="none">
              <a:spAutoFit/>
            </a:bodyPr>
            <a:lstStyle/>
            <a:p>
              <a:r>
                <a:rPr lang="de-DE" sz="1600" b="1">
                  <a:solidFill>
                    <a:srgbClr val="4D4D4D"/>
                  </a:solidFill>
                </a:rPr>
                <a:t>B</a:t>
              </a:r>
            </a:p>
          </p:txBody>
        </p:sp>
        <p:sp>
          <p:nvSpPr>
            <p:cNvPr id="267310" name="Text Box 46"/>
            <p:cNvSpPr txBox="1">
              <a:spLocks noChangeArrowheads="1"/>
            </p:cNvSpPr>
            <p:nvPr/>
          </p:nvSpPr>
          <p:spPr bwMode="auto">
            <a:xfrm>
              <a:off x="1296" y="3196"/>
              <a:ext cx="208" cy="212"/>
            </a:xfrm>
            <a:prstGeom prst="rect">
              <a:avLst/>
            </a:prstGeom>
            <a:noFill/>
            <a:ln w="9525">
              <a:noFill/>
              <a:miter lim="800000"/>
              <a:headEnd/>
              <a:tailEnd/>
            </a:ln>
            <a:effectLst/>
          </p:spPr>
          <p:txBody>
            <a:bodyPr wrap="none">
              <a:spAutoFit/>
            </a:bodyPr>
            <a:lstStyle/>
            <a:p>
              <a:r>
                <a:rPr lang="de-DE" sz="1600" b="1">
                  <a:solidFill>
                    <a:srgbClr val="4D4D4D"/>
                  </a:solidFill>
                </a:rPr>
                <a:t>C</a:t>
              </a:r>
            </a:p>
          </p:txBody>
        </p:sp>
        <p:sp>
          <p:nvSpPr>
            <p:cNvPr id="267311" name="Text Box 47"/>
            <p:cNvSpPr txBox="1">
              <a:spLocks noChangeArrowheads="1"/>
            </p:cNvSpPr>
            <p:nvPr/>
          </p:nvSpPr>
          <p:spPr bwMode="auto">
            <a:xfrm>
              <a:off x="1920" y="3196"/>
              <a:ext cx="208" cy="212"/>
            </a:xfrm>
            <a:prstGeom prst="rect">
              <a:avLst/>
            </a:prstGeom>
            <a:noFill/>
            <a:ln w="9525">
              <a:noFill/>
              <a:miter lim="800000"/>
              <a:headEnd/>
              <a:tailEnd/>
            </a:ln>
            <a:effectLst/>
          </p:spPr>
          <p:txBody>
            <a:bodyPr wrap="none">
              <a:spAutoFit/>
            </a:bodyPr>
            <a:lstStyle/>
            <a:p>
              <a:r>
                <a:rPr lang="de-DE" sz="1600" b="1">
                  <a:solidFill>
                    <a:srgbClr val="4D4D4D"/>
                  </a:solidFill>
                </a:rPr>
                <a:t>D</a:t>
              </a:r>
            </a:p>
          </p:txBody>
        </p:sp>
        <p:sp>
          <p:nvSpPr>
            <p:cNvPr id="267312" name="Rectangle 48"/>
            <p:cNvSpPr>
              <a:spLocks noChangeArrowheads="1"/>
            </p:cNvSpPr>
            <p:nvPr/>
          </p:nvSpPr>
          <p:spPr bwMode="auto">
            <a:xfrm>
              <a:off x="2400" y="3196"/>
              <a:ext cx="576" cy="212"/>
            </a:xfrm>
            <a:prstGeom prst="rect">
              <a:avLst/>
            </a:prstGeom>
            <a:noFill/>
            <a:ln w="9525">
              <a:noFill/>
              <a:miter lim="800000"/>
              <a:headEnd/>
              <a:tailEnd/>
            </a:ln>
            <a:effectLst/>
          </p:spPr>
          <p:txBody>
            <a:bodyPr>
              <a:spAutoFit/>
            </a:bodyPr>
            <a:lstStyle/>
            <a:p>
              <a:r>
                <a:rPr lang="de-DE" sz="1600" b="1">
                  <a:solidFill>
                    <a:srgbClr val="4D4D4D"/>
                  </a:solidFill>
                  <a:latin typeface="Helvetica" pitchFamily="34" charset="0"/>
                  <a:cs typeface="Times New Roman" pitchFamily="18" charset="0"/>
                </a:rPr>
                <a:t>C + D</a:t>
              </a:r>
              <a:r>
                <a:rPr lang="de-DE" sz="1400">
                  <a:solidFill>
                    <a:srgbClr val="4D4D4D"/>
                  </a:solidFill>
                </a:rPr>
                <a:t> </a:t>
              </a:r>
              <a:endParaRPr lang="de-DE" sz="2400">
                <a:solidFill>
                  <a:srgbClr val="4D4D4D"/>
                </a:solidFill>
                <a:latin typeface="Times New Roman" pitchFamily="18" charset="0"/>
              </a:endParaRPr>
            </a:p>
          </p:txBody>
        </p:sp>
        <p:sp>
          <p:nvSpPr>
            <p:cNvPr id="267313" name="Line 49"/>
            <p:cNvSpPr>
              <a:spLocks noChangeShapeType="1"/>
            </p:cNvSpPr>
            <p:nvPr/>
          </p:nvSpPr>
          <p:spPr bwMode="auto">
            <a:xfrm>
              <a:off x="144" y="3168"/>
              <a:ext cx="2688" cy="0"/>
            </a:xfrm>
            <a:prstGeom prst="line">
              <a:avLst/>
            </a:prstGeom>
            <a:noFill/>
            <a:ln w="9525" cap="rnd">
              <a:solidFill>
                <a:schemeClr val="tx1"/>
              </a:solidFill>
              <a:prstDash val="sysDot"/>
              <a:round/>
              <a:headEnd/>
              <a:tailEnd/>
            </a:ln>
            <a:effectLst/>
          </p:spPr>
          <p:txBody>
            <a:bodyPr/>
            <a:lstStyle/>
            <a:p>
              <a:endParaRPr lang="en-US"/>
            </a:p>
          </p:txBody>
        </p:sp>
        <p:sp>
          <p:nvSpPr>
            <p:cNvPr id="267314" name="Line 50"/>
            <p:cNvSpPr>
              <a:spLocks noChangeShapeType="1"/>
            </p:cNvSpPr>
            <p:nvPr/>
          </p:nvSpPr>
          <p:spPr bwMode="auto">
            <a:xfrm>
              <a:off x="1680" y="2880"/>
              <a:ext cx="0" cy="624"/>
            </a:xfrm>
            <a:prstGeom prst="line">
              <a:avLst/>
            </a:prstGeom>
            <a:noFill/>
            <a:ln w="9525" cap="rnd">
              <a:solidFill>
                <a:schemeClr val="tx1"/>
              </a:solidFill>
              <a:prstDash val="sysDot"/>
              <a:round/>
              <a:headEnd/>
              <a:tailEnd/>
            </a:ln>
            <a:effectLst/>
          </p:spPr>
          <p:txBody>
            <a:bodyPr/>
            <a:lstStyle/>
            <a:p>
              <a:endParaRPr lang="en-US"/>
            </a:p>
          </p:txBody>
        </p:sp>
        <p:sp>
          <p:nvSpPr>
            <p:cNvPr id="267315" name="Line 51"/>
            <p:cNvSpPr>
              <a:spLocks noChangeShapeType="1"/>
            </p:cNvSpPr>
            <p:nvPr/>
          </p:nvSpPr>
          <p:spPr bwMode="auto">
            <a:xfrm>
              <a:off x="2352" y="2880"/>
              <a:ext cx="0" cy="624"/>
            </a:xfrm>
            <a:prstGeom prst="line">
              <a:avLst/>
            </a:prstGeom>
            <a:noFill/>
            <a:ln w="9525" cap="rnd">
              <a:solidFill>
                <a:schemeClr val="tx1"/>
              </a:solidFill>
              <a:prstDash val="sysDot"/>
              <a:round/>
              <a:headEnd/>
              <a:tailEnd/>
            </a:ln>
            <a:effectLst/>
          </p:spPr>
          <p:txBody>
            <a:bodyPr/>
            <a:lstStyle/>
            <a:p>
              <a:endParaRPr lang="en-US"/>
            </a:p>
          </p:txBody>
        </p:sp>
        <p:sp>
          <p:nvSpPr>
            <p:cNvPr id="267316" name="Line 52"/>
            <p:cNvSpPr>
              <a:spLocks noChangeShapeType="1"/>
            </p:cNvSpPr>
            <p:nvPr/>
          </p:nvSpPr>
          <p:spPr bwMode="auto">
            <a:xfrm>
              <a:off x="1104" y="2880"/>
              <a:ext cx="0" cy="624"/>
            </a:xfrm>
            <a:prstGeom prst="line">
              <a:avLst/>
            </a:prstGeom>
            <a:noFill/>
            <a:ln w="9525" cap="rnd">
              <a:solidFill>
                <a:schemeClr val="tx1"/>
              </a:solidFill>
              <a:prstDash val="sysDot"/>
              <a:round/>
              <a:headEnd/>
              <a:tailEnd/>
            </a:ln>
            <a:effectLst/>
          </p:spPr>
          <p:txBody>
            <a:bodyPr/>
            <a:lstStyle/>
            <a:p>
              <a:endParaRPr lang="en-US"/>
            </a:p>
          </p:txBody>
        </p:sp>
        <p:sp>
          <p:nvSpPr>
            <p:cNvPr id="267317" name="Line 53"/>
            <p:cNvSpPr>
              <a:spLocks noChangeShapeType="1"/>
            </p:cNvSpPr>
            <p:nvPr/>
          </p:nvSpPr>
          <p:spPr bwMode="auto">
            <a:xfrm>
              <a:off x="144" y="2880"/>
              <a:ext cx="2688" cy="0"/>
            </a:xfrm>
            <a:prstGeom prst="line">
              <a:avLst/>
            </a:prstGeom>
            <a:noFill/>
            <a:ln w="9525" cap="rnd">
              <a:solidFill>
                <a:schemeClr val="tx1"/>
              </a:solidFill>
              <a:prstDash val="sysDot"/>
              <a:round/>
              <a:headEnd/>
              <a:tailEnd/>
            </a:ln>
            <a:effectLst/>
          </p:spPr>
          <p:txBody>
            <a:bodyPr/>
            <a:lstStyle/>
            <a:p>
              <a:endParaRPr lang="en-US"/>
            </a:p>
          </p:txBody>
        </p:sp>
        <p:sp>
          <p:nvSpPr>
            <p:cNvPr id="267318" name="Line 54"/>
            <p:cNvSpPr>
              <a:spLocks noChangeShapeType="1"/>
            </p:cNvSpPr>
            <p:nvPr/>
          </p:nvSpPr>
          <p:spPr bwMode="auto">
            <a:xfrm>
              <a:off x="144" y="3504"/>
              <a:ext cx="2688" cy="0"/>
            </a:xfrm>
            <a:prstGeom prst="line">
              <a:avLst/>
            </a:prstGeom>
            <a:noFill/>
            <a:ln w="9525" cap="rnd">
              <a:solidFill>
                <a:schemeClr val="tx1"/>
              </a:solidFill>
              <a:prstDash val="sysDot"/>
              <a:round/>
              <a:headEnd/>
              <a:tailEnd/>
            </a:ln>
            <a:effectLst/>
          </p:spPr>
          <p:txBody>
            <a:bodyPr/>
            <a:lstStyle/>
            <a:p>
              <a:endParaRPr lang="en-US"/>
            </a:p>
          </p:txBody>
        </p:sp>
      </p:grpSp>
      <p:grpSp>
        <p:nvGrpSpPr>
          <p:cNvPr id="9" name="Group 55"/>
          <p:cNvGrpSpPr>
            <a:grpSpLocks/>
          </p:cNvGrpSpPr>
          <p:nvPr/>
        </p:nvGrpSpPr>
        <p:grpSpPr bwMode="auto">
          <a:xfrm>
            <a:off x="4572000" y="4343400"/>
            <a:ext cx="4495800" cy="1371600"/>
            <a:chOff x="144" y="2640"/>
            <a:chExt cx="2832" cy="864"/>
          </a:xfrm>
        </p:grpSpPr>
        <p:sp>
          <p:nvSpPr>
            <p:cNvPr id="267320" name="Rectangle 56"/>
            <p:cNvSpPr>
              <a:spLocks noChangeArrowheads="1"/>
            </p:cNvSpPr>
            <p:nvPr/>
          </p:nvSpPr>
          <p:spPr bwMode="auto">
            <a:xfrm>
              <a:off x="1152" y="2640"/>
              <a:ext cx="576" cy="212"/>
            </a:xfrm>
            <a:prstGeom prst="rect">
              <a:avLst/>
            </a:prstGeom>
            <a:noFill/>
            <a:ln w="9525">
              <a:noFill/>
              <a:miter lim="800000"/>
              <a:headEnd/>
              <a:tailEnd/>
            </a:ln>
            <a:effectLst/>
          </p:spPr>
          <p:txBody>
            <a:bodyPr>
              <a:spAutoFit/>
            </a:bodyPr>
            <a:lstStyle/>
            <a:p>
              <a:r>
                <a:rPr lang="de-DE" sz="1600" b="1">
                  <a:solidFill>
                    <a:srgbClr val="4D4D4D"/>
                  </a:solidFill>
                  <a:latin typeface="Comic Sans MS" pitchFamily="66" charset="0"/>
                  <a:cs typeface="Times New Roman" pitchFamily="18" charset="0"/>
                </a:rPr>
                <a:t>Kranke</a:t>
              </a:r>
              <a:r>
                <a:rPr lang="de-DE" sz="1400">
                  <a:solidFill>
                    <a:srgbClr val="4D4D4D"/>
                  </a:solidFill>
                  <a:latin typeface="Comic Sans MS" pitchFamily="66" charset="0"/>
                </a:rPr>
                <a:t> </a:t>
              </a:r>
              <a:endParaRPr lang="de-DE" sz="2400">
                <a:solidFill>
                  <a:srgbClr val="4D4D4D"/>
                </a:solidFill>
                <a:latin typeface="Comic Sans MS" pitchFamily="66" charset="0"/>
              </a:endParaRPr>
            </a:p>
          </p:txBody>
        </p:sp>
        <p:sp>
          <p:nvSpPr>
            <p:cNvPr id="267321" name="Rectangle 57"/>
            <p:cNvSpPr>
              <a:spLocks noChangeArrowheads="1"/>
            </p:cNvSpPr>
            <p:nvPr/>
          </p:nvSpPr>
          <p:spPr bwMode="auto">
            <a:xfrm>
              <a:off x="1728" y="2640"/>
              <a:ext cx="672" cy="212"/>
            </a:xfrm>
            <a:prstGeom prst="rect">
              <a:avLst/>
            </a:prstGeom>
            <a:noFill/>
            <a:ln w="9525">
              <a:noFill/>
              <a:miter lim="800000"/>
              <a:headEnd/>
              <a:tailEnd/>
            </a:ln>
            <a:effectLst/>
          </p:spPr>
          <p:txBody>
            <a:bodyPr>
              <a:spAutoFit/>
            </a:bodyPr>
            <a:lstStyle/>
            <a:p>
              <a:r>
                <a:rPr lang="de-DE" sz="1600" b="1">
                  <a:solidFill>
                    <a:srgbClr val="4D4D4D"/>
                  </a:solidFill>
                  <a:latin typeface="Comic Sans MS" pitchFamily="66" charset="0"/>
                  <a:cs typeface="Times New Roman" pitchFamily="18" charset="0"/>
                </a:rPr>
                <a:t>Gesunde</a:t>
              </a:r>
              <a:r>
                <a:rPr lang="de-DE" sz="1400">
                  <a:solidFill>
                    <a:srgbClr val="4D4D4D"/>
                  </a:solidFill>
                  <a:latin typeface="Comic Sans MS" pitchFamily="66" charset="0"/>
                </a:rPr>
                <a:t> </a:t>
              </a:r>
              <a:endParaRPr lang="de-DE" sz="2400">
                <a:solidFill>
                  <a:srgbClr val="4D4D4D"/>
                </a:solidFill>
                <a:latin typeface="Comic Sans MS" pitchFamily="66" charset="0"/>
              </a:endParaRPr>
            </a:p>
          </p:txBody>
        </p:sp>
        <p:sp>
          <p:nvSpPr>
            <p:cNvPr id="267322" name="Rectangle 58"/>
            <p:cNvSpPr>
              <a:spLocks noChangeArrowheads="1"/>
            </p:cNvSpPr>
            <p:nvPr/>
          </p:nvSpPr>
          <p:spPr bwMode="auto">
            <a:xfrm>
              <a:off x="144" y="2880"/>
              <a:ext cx="1008" cy="231"/>
            </a:xfrm>
            <a:prstGeom prst="rect">
              <a:avLst/>
            </a:prstGeom>
            <a:noFill/>
            <a:ln w="9525">
              <a:noFill/>
              <a:miter lim="800000"/>
              <a:headEnd/>
              <a:tailEnd/>
            </a:ln>
            <a:effectLst/>
          </p:spPr>
          <p:txBody>
            <a:bodyPr>
              <a:spAutoFit/>
            </a:bodyPr>
            <a:lstStyle/>
            <a:p>
              <a:r>
                <a:rPr lang="de-DE" sz="1600" b="1">
                  <a:solidFill>
                    <a:srgbClr val="4D4D4D"/>
                  </a:solidFill>
                  <a:latin typeface="Helvetica" pitchFamily="34" charset="0"/>
                  <a:cs typeface="Times New Roman" pitchFamily="18" charset="0"/>
                </a:rPr>
                <a:t>Risikofaktor </a:t>
              </a:r>
              <a:r>
                <a:rPr lang="de-DE" b="1">
                  <a:solidFill>
                    <a:srgbClr val="4D4D4D"/>
                  </a:solidFill>
                  <a:latin typeface="Helvetica" pitchFamily="34" charset="0"/>
                  <a:cs typeface="Times New Roman" pitchFamily="18" charset="0"/>
                </a:rPr>
                <a:t>+</a:t>
              </a:r>
              <a:r>
                <a:rPr lang="de-DE" b="1">
                  <a:solidFill>
                    <a:srgbClr val="4D4D4D"/>
                  </a:solidFill>
                  <a:latin typeface="Helvetica" pitchFamily="34" charset="0"/>
                </a:rPr>
                <a:t> </a:t>
              </a:r>
            </a:p>
          </p:txBody>
        </p:sp>
        <p:sp>
          <p:nvSpPr>
            <p:cNvPr id="267323" name="Rectangle 59"/>
            <p:cNvSpPr>
              <a:spLocks noChangeArrowheads="1"/>
            </p:cNvSpPr>
            <p:nvPr/>
          </p:nvSpPr>
          <p:spPr bwMode="auto">
            <a:xfrm>
              <a:off x="144" y="3120"/>
              <a:ext cx="956" cy="288"/>
            </a:xfrm>
            <a:prstGeom prst="rect">
              <a:avLst/>
            </a:prstGeom>
            <a:noFill/>
            <a:ln w="9525">
              <a:noFill/>
              <a:miter lim="800000"/>
              <a:headEnd/>
              <a:tailEnd/>
            </a:ln>
            <a:effectLst/>
          </p:spPr>
          <p:txBody>
            <a:bodyPr wrap="none">
              <a:spAutoFit/>
            </a:bodyPr>
            <a:lstStyle/>
            <a:p>
              <a:r>
                <a:rPr lang="de-DE" sz="1600" b="1">
                  <a:solidFill>
                    <a:srgbClr val="4D4D4D"/>
                  </a:solidFill>
                  <a:latin typeface="Helvetica" pitchFamily="34" charset="0"/>
                  <a:cs typeface="Times New Roman" pitchFamily="18" charset="0"/>
                </a:rPr>
                <a:t>Risikofaktor</a:t>
              </a:r>
              <a:r>
                <a:rPr lang="de-DE" sz="1600">
                  <a:solidFill>
                    <a:srgbClr val="4D4D4D"/>
                  </a:solidFill>
                  <a:latin typeface="Helvetica" pitchFamily="34" charset="0"/>
                  <a:cs typeface="Times New Roman" pitchFamily="18" charset="0"/>
                </a:rPr>
                <a:t> </a:t>
              </a:r>
              <a:r>
                <a:rPr lang="de-DE" sz="2400" b="1">
                  <a:solidFill>
                    <a:srgbClr val="4D4D4D"/>
                  </a:solidFill>
                  <a:latin typeface="Helvetica" pitchFamily="34" charset="0"/>
                  <a:cs typeface="Times New Roman" pitchFamily="18" charset="0"/>
                </a:rPr>
                <a:t>-</a:t>
              </a:r>
            </a:p>
          </p:txBody>
        </p:sp>
        <p:sp>
          <p:nvSpPr>
            <p:cNvPr id="267324" name="Rectangle 60"/>
            <p:cNvSpPr>
              <a:spLocks noChangeArrowheads="1"/>
            </p:cNvSpPr>
            <p:nvPr/>
          </p:nvSpPr>
          <p:spPr bwMode="auto">
            <a:xfrm>
              <a:off x="2400" y="2908"/>
              <a:ext cx="576" cy="212"/>
            </a:xfrm>
            <a:prstGeom prst="rect">
              <a:avLst/>
            </a:prstGeom>
            <a:noFill/>
            <a:ln w="9525">
              <a:noFill/>
              <a:miter lim="800000"/>
              <a:headEnd/>
              <a:tailEnd/>
            </a:ln>
            <a:effectLst/>
          </p:spPr>
          <p:txBody>
            <a:bodyPr>
              <a:spAutoFit/>
            </a:bodyPr>
            <a:lstStyle/>
            <a:p>
              <a:r>
                <a:rPr lang="de-DE" sz="1600" b="1">
                  <a:solidFill>
                    <a:srgbClr val="4D4D4D"/>
                  </a:solidFill>
                  <a:latin typeface="Helvetica" pitchFamily="34" charset="0"/>
                  <a:cs typeface="Times New Roman" pitchFamily="18" charset="0"/>
                </a:rPr>
                <a:t>A + B</a:t>
              </a:r>
              <a:r>
                <a:rPr lang="de-DE" sz="1400">
                  <a:solidFill>
                    <a:srgbClr val="4D4D4D"/>
                  </a:solidFill>
                </a:rPr>
                <a:t> </a:t>
              </a:r>
              <a:endParaRPr lang="de-DE" sz="2400">
                <a:solidFill>
                  <a:srgbClr val="4D4D4D"/>
                </a:solidFill>
                <a:latin typeface="Times New Roman" pitchFamily="18" charset="0"/>
              </a:endParaRPr>
            </a:p>
          </p:txBody>
        </p:sp>
        <p:sp>
          <p:nvSpPr>
            <p:cNvPr id="267325" name="Text Box 61"/>
            <p:cNvSpPr txBox="1">
              <a:spLocks noChangeArrowheads="1"/>
            </p:cNvSpPr>
            <p:nvPr/>
          </p:nvSpPr>
          <p:spPr bwMode="auto">
            <a:xfrm>
              <a:off x="1286" y="2911"/>
              <a:ext cx="208" cy="212"/>
            </a:xfrm>
            <a:prstGeom prst="rect">
              <a:avLst/>
            </a:prstGeom>
            <a:noFill/>
            <a:ln w="9525">
              <a:noFill/>
              <a:miter lim="800000"/>
              <a:headEnd/>
              <a:tailEnd/>
            </a:ln>
            <a:effectLst/>
          </p:spPr>
          <p:txBody>
            <a:bodyPr wrap="none">
              <a:spAutoFit/>
            </a:bodyPr>
            <a:lstStyle/>
            <a:p>
              <a:r>
                <a:rPr lang="de-DE" sz="1600" b="1">
                  <a:solidFill>
                    <a:srgbClr val="4D4D4D"/>
                  </a:solidFill>
                </a:rPr>
                <a:t>A</a:t>
              </a:r>
            </a:p>
          </p:txBody>
        </p:sp>
        <p:sp>
          <p:nvSpPr>
            <p:cNvPr id="267326" name="Text Box 62"/>
            <p:cNvSpPr txBox="1">
              <a:spLocks noChangeArrowheads="1"/>
            </p:cNvSpPr>
            <p:nvPr/>
          </p:nvSpPr>
          <p:spPr bwMode="auto">
            <a:xfrm>
              <a:off x="1920" y="2908"/>
              <a:ext cx="208" cy="212"/>
            </a:xfrm>
            <a:prstGeom prst="rect">
              <a:avLst/>
            </a:prstGeom>
            <a:noFill/>
            <a:ln w="9525">
              <a:noFill/>
              <a:miter lim="800000"/>
              <a:headEnd/>
              <a:tailEnd/>
            </a:ln>
            <a:effectLst/>
          </p:spPr>
          <p:txBody>
            <a:bodyPr wrap="none">
              <a:spAutoFit/>
            </a:bodyPr>
            <a:lstStyle/>
            <a:p>
              <a:r>
                <a:rPr lang="de-DE" sz="1600" b="1">
                  <a:solidFill>
                    <a:srgbClr val="4D4D4D"/>
                  </a:solidFill>
                </a:rPr>
                <a:t>B</a:t>
              </a:r>
            </a:p>
          </p:txBody>
        </p:sp>
        <p:sp>
          <p:nvSpPr>
            <p:cNvPr id="267327" name="Text Box 63"/>
            <p:cNvSpPr txBox="1">
              <a:spLocks noChangeArrowheads="1"/>
            </p:cNvSpPr>
            <p:nvPr/>
          </p:nvSpPr>
          <p:spPr bwMode="auto">
            <a:xfrm>
              <a:off x="1296" y="3196"/>
              <a:ext cx="208" cy="212"/>
            </a:xfrm>
            <a:prstGeom prst="rect">
              <a:avLst/>
            </a:prstGeom>
            <a:noFill/>
            <a:ln w="9525">
              <a:noFill/>
              <a:miter lim="800000"/>
              <a:headEnd/>
              <a:tailEnd/>
            </a:ln>
            <a:effectLst/>
          </p:spPr>
          <p:txBody>
            <a:bodyPr wrap="none">
              <a:spAutoFit/>
            </a:bodyPr>
            <a:lstStyle/>
            <a:p>
              <a:r>
                <a:rPr lang="de-DE" sz="1600" b="1">
                  <a:solidFill>
                    <a:srgbClr val="4D4D4D"/>
                  </a:solidFill>
                </a:rPr>
                <a:t>C</a:t>
              </a:r>
            </a:p>
          </p:txBody>
        </p:sp>
        <p:sp>
          <p:nvSpPr>
            <p:cNvPr id="267328" name="Text Box 64"/>
            <p:cNvSpPr txBox="1">
              <a:spLocks noChangeArrowheads="1"/>
            </p:cNvSpPr>
            <p:nvPr/>
          </p:nvSpPr>
          <p:spPr bwMode="auto">
            <a:xfrm>
              <a:off x="1920" y="3196"/>
              <a:ext cx="208" cy="212"/>
            </a:xfrm>
            <a:prstGeom prst="rect">
              <a:avLst/>
            </a:prstGeom>
            <a:noFill/>
            <a:ln w="9525">
              <a:noFill/>
              <a:miter lim="800000"/>
              <a:headEnd/>
              <a:tailEnd/>
            </a:ln>
            <a:effectLst/>
          </p:spPr>
          <p:txBody>
            <a:bodyPr wrap="none">
              <a:spAutoFit/>
            </a:bodyPr>
            <a:lstStyle/>
            <a:p>
              <a:r>
                <a:rPr lang="de-DE" sz="1600" b="1">
                  <a:solidFill>
                    <a:srgbClr val="4D4D4D"/>
                  </a:solidFill>
                </a:rPr>
                <a:t>D</a:t>
              </a:r>
            </a:p>
          </p:txBody>
        </p:sp>
        <p:sp>
          <p:nvSpPr>
            <p:cNvPr id="267329" name="Rectangle 65"/>
            <p:cNvSpPr>
              <a:spLocks noChangeArrowheads="1"/>
            </p:cNvSpPr>
            <p:nvPr/>
          </p:nvSpPr>
          <p:spPr bwMode="auto">
            <a:xfrm>
              <a:off x="2400" y="3196"/>
              <a:ext cx="576" cy="212"/>
            </a:xfrm>
            <a:prstGeom prst="rect">
              <a:avLst/>
            </a:prstGeom>
            <a:noFill/>
            <a:ln w="9525">
              <a:noFill/>
              <a:miter lim="800000"/>
              <a:headEnd/>
              <a:tailEnd/>
            </a:ln>
            <a:effectLst/>
          </p:spPr>
          <p:txBody>
            <a:bodyPr>
              <a:spAutoFit/>
            </a:bodyPr>
            <a:lstStyle/>
            <a:p>
              <a:r>
                <a:rPr lang="de-DE" sz="1600" b="1">
                  <a:solidFill>
                    <a:srgbClr val="4D4D4D"/>
                  </a:solidFill>
                  <a:latin typeface="Helvetica" pitchFamily="34" charset="0"/>
                  <a:cs typeface="Times New Roman" pitchFamily="18" charset="0"/>
                </a:rPr>
                <a:t>C + D</a:t>
              </a:r>
              <a:r>
                <a:rPr lang="de-DE" sz="1400">
                  <a:solidFill>
                    <a:srgbClr val="4D4D4D"/>
                  </a:solidFill>
                </a:rPr>
                <a:t> </a:t>
              </a:r>
              <a:endParaRPr lang="de-DE" sz="2400">
                <a:solidFill>
                  <a:srgbClr val="4D4D4D"/>
                </a:solidFill>
                <a:latin typeface="Times New Roman" pitchFamily="18" charset="0"/>
              </a:endParaRPr>
            </a:p>
          </p:txBody>
        </p:sp>
        <p:sp>
          <p:nvSpPr>
            <p:cNvPr id="267330" name="Line 66"/>
            <p:cNvSpPr>
              <a:spLocks noChangeShapeType="1"/>
            </p:cNvSpPr>
            <p:nvPr/>
          </p:nvSpPr>
          <p:spPr bwMode="auto">
            <a:xfrm>
              <a:off x="144" y="3168"/>
              <a:ext cx="2688" cy="0"/>
            </a:xfrm>
            <a:prstGeom prst="line">
              <a:avLst/>
            </a:prstGeom>
            <a:noFill/>
            <a:ln w="9525" cap="rnd">
              <a:solidFill>
                <a:schemeClr val="tx1"/>
              </a:solidFill>
              <a:prstDash val="sysDot"/>
              <a:round/>
              <a:headEnd/>
              <a:tailEnd/>
            </a:ln>
            <a:effectLst/>
          </p:spPr>
          <p:txBody>
            <a:bodyPr/>
            <a:lstStyle/>
            <a:p>
              <a:endParaRPr lang="en-US"/>
            </a:p>
          </p:txBody>
        </p:sp>
        <p:sp>
          <p:nvSpPr>
            <p:cNvPr id="267331" name="Line 67"/>
            <p:cNvSpPr>
              <a:spLocks noChangeShapeType="1"/>
            </p:cNvSpPr>
            <p:nvPr/>
          </p:nvSpPr>
          <p:spPr bwMode="auto">
            <a:xfrm>
              <a:off x="1680" y="2880"/>
              <a:ext cx="0" cy="624"/>
            </a:xfrm>
            <a:prstGeom prst="line">
              <a:avLst/>
            </a:prstGeom>
            <a:noFill/>
            <a:ln w="9525" cap="rnd">
              <a:solidFill>
                <a:schemeClr val="tx1"/>
              </a:solidFill>
              <a:prstDash val="sysDot"/>
              <a:round/>
              <a:headEnd/>
              <a:tailEnd/>
            </a:ln>
            <a:effectLst/>
          </p:spPr>
          <p:txBody>
            <a:bodyPr/>
            <a:lstStyle/>
            <a:p>
              <a:endParaRPr lang="en-US"/>
            </a:p>
          </p:txBody>
        </p:sp>
        <p:sp>
          <p:nvSpPr>
            <p:cNvPr id="267332" name="Line 68"/>
            <p:cNvSpPr>
              <a:spLocks noChangeShapeType="1"/>
            </p:cNvSpPr>
            <p:nvPr/>
          </p:nvSpPr>
          <p:spPr bwMode="auto">
            <a:xfrm>
              <a:off x="2352" y="2880"/>
              <a:ext cx="0" cy="624"/>
            </a:xfrm>
            <a:prstGeom prst="line">
              <a:avLst/>
            </a:prstGeom>
            <a:noFill/>
            <a:ln w="9525" cap="rnd">
              <a:solidFill>
                <a:schemeClr val="tx1"/>
              </a:solidFill>
              <a:prstDash val="sysDot"/>
              <a:round/>
              <a:headEnd/>
              <a:tailEnd/>
            </a:ln>
            <a:effectLst/>
          </p:spPr>
          <p:txBody>
            <a:bodyPr/>
            <a:lstStyle/>
            <a:p>
              <a:endParaRPr lang="en-US"/>
            </a:p>
          </p:txBody>
        </p:sp>
        <p:sp>
          <p:nvSpPr>
            <p:cNvPr id="267333" name="Line 69"/>
            <p:cNvSpPr>
              <a:spLocks noChangeShapeType="1"/>
            </p:cNvSpPr>
            <p:nvPr/>
          </p:nvSpPr>
          <p:spPr bwMode="auto">
            <a:xfrm>
              <a:off x="1104" y="2880"/>
              <a:ext cx="0" cy="624"/>
            </a:xfrm>
            <a:prstGeom prst="line">
              <a:avLst/>
            </a:prstGeom>
            <a:noFill/>
            <a:ln w="9525" cap="rnd">
              <a:solidFill>
                <a:schemeClr val="tx1"/>
              </a:solidFill>
              <a:prstDash val="sysDot"/>
              <a:round/>
              <a:headEnd/>
              <a:tailEnd/>
            </a:ln>
            <a:effectLst/>
          </p:spPr>
          <p:txBody>
            <a:bodyPr/>
            <a:lstStyle/>
            <a:p>
              <a:endParaRPr lang="en-US"/>
            </a:p>
          </p:txBody>
        </p:sp>
        <p:sp>
          <p:nvSpPr>
            <p:cNvPr id="267334" name="Line 70"/>
            <p:cNvSpPr>
              <a:spLocks noChangeShapeType="1"/>
            </p:cNvSpPr>
            <p:nvPr/>
          </p:nvSpPr>
          <p:spPr bwMode="auto">
            <a:xfrm>
              <a:off x="144" y="2880"/>
              <a:ext cx="2688" cy="0"/>
            </a:xfrm>
            <a:prstGeom prst="line">
              <a:avLst/>
            </a:prstGeom>
            <a:noFill/>
            <a:ln w="9525" cap="rnd">
              <a:solidFill>
                <a:schemeClr val="tx1"/>
              </a:solidFill>
              <a:prstDash val="sysDot"/>
              <a:round/>
              <a:headEnd/>
              <a:tailEnd/>
            </a:ln>
            <a:effectLst/>
          </p:spPr>
          <p:txBody>
            <a:bodyPr/>
            <a:lstStyle/>
            <a:p>
              <a:endParaRPr lang="en-US"/>
            </a:p>
          </p:txBody>
        </p:sp>
        <p:sp>
          <p:nvSpPr>
            <p:cNvPr id="267335" name="Line 71"/>
            <p:cNvSpPr>
              <a:spLocks noChangeShapeType="1"/>
            </p:cNvSpPr>
            <p:nvPr/>
          </p:nvSpPr>
          <p:spPr bwMode="auto">
            <a:xfrm>
              <a:off x="144" y="3504"/>
              <a:ext cx="2688" cy="0"/>
            </a:xfrm>
            <a:prstGeom prst="line">
              <a:avLst/>
            </a:prstGeom>
            <a:noFill/>
            <a:ln w="9525" cap="rnd">
              <a:solidFill>
                <a:schemeClr val="tx1"/>
              </a:solidFill>
              <a:prstDash val="sysDot"/>
              <a:round/>
              <a:headEnd/>
              <a:tailEnd/>
            </a:ln>
            <a:effectLst/>
          </p:spPr>
          <p:txBody>
            <a:bodyPr/>
            <a:lstStyle/>
            <a:p>
              <a:endParaRPr lang="en-US"/>
            </a:p>
          </p:txBody>
        </p:sp>
      </p:grpSp>
      <p:grpSp>
        <p:nvGrpSpPr>
          <p:cNvPr id="10" name="Group 72"/>
          <p:cNvGrpSpPr>
            <a:grpSpLocks/>
          </p:cNvGrpSpPr>
          <p:nvPr/>
        </p:nvGrpSpPr>
        <p:grpSpPr bwMode="auto">
          <a:xfrm>
            <a:off x="4572000" y="5867400"/>
            <a:ext cx="2229856" cy="822325"/>
            <a:chOff x="2880" y="3648"/>
            <a:chExt cx="1320" cy="518"/>
          </a:xfrm>
        </p:grpSpPr>
        <p:sp>
          <p:nvSpPr>
            <p:cNvPr id="267338" name="Line 74"/>
            <p:cNvSpPr>
              <a:spLocks noChangeShapeType="1"/>
            </p:cNvSpPr>
            <p:nvPr/>
          </p:nvSpPr>
          <p:spPr bwMode="auto">
            <a:xfrm>
              <a:off x="3731" y="3916"/>
              <a:ext cx="432" cy="0"/>
            </a:xfrm>
            <a:prstGeom prst="line">
              <a:avLst/>
            </a:prstGeom>
            <a:noFill/>
            <a:ln w="3175">
              <a:solidFill>
                <a:schemeClr val="tx1"/>
              </a:solidFill>
              <a:round/>
              <a:headEnd/>
              <a:tailEnd/>
            </a:ln>
            <a:effectLst/>
          </p:spPr>
          <p:txBody>
            <a:bodyPr/>
            <a:lstStyle/>
            <a:p>
              <a:endParaRPr lang="en-US"/>
            </a:p>
          </p:txBody>
        </p:sp>
        <p:grpSp>
          <p:nvGrpSpPr>
            <p:cNvPr id="11" name="Group 75"/>
            <p:cNvGrpSpPr>
              <a:grpSpLocks/>
            </p:cNvGrpSpPr>
            <p:nvPr/>
          </p:nvGrpSpPr>
          <p:grpSpPr bwMode="auto">
            <a:xfrm>
              <a:off x="2880" y="3648"/>
              <a:ext cx="1320" cy="518"/>
              <a:chOff x="2887" y="3610"/>
              <a:chExt cx="1320" cy="518"/>
            </a:xfrm>
          </p:grpSpPr>
          <p:sp>
            <p:nvSpPr>
              <p:cNvPr id="267343" name="Text Box 79"/>
              <p:cNvSpPr txBox="1">
                <a:spLocks noChangeArrowheads="1"/>
              </p:cNvSpPr>
              <p:nvPr/>
            </p:nvSpPr>
            <p:spPr bwMode="auto">
              <a:xfrm>
                <a:off x="2887" y="3610"/>
                <a:ext cx="535" cy="518"/>
              </a:xfrm>
              <a:prstGeom prst="rect">
                <a:avLst/>
              </a:prstGeom>
              <a:noFill/>
              <a:ln w="9525">
                <a:noFill/>
                <a:miter lim="800000"/>
                <a:headEnd/>
                <a:tailEnd/>
              </a:ln>
              <a:effectLst/>
            </p:spPr>
            <p:txBody>
              <a:bodyPr wrap="none">
                <a:spAutoFit/>
              </a:bodyPr>
              <a:lstStyle/>
              <a:p>
                <a:pPr>
                  <a:lnSpc>
                    <a:spcPct val="120000"/>
                  </a:lnSpc>
                </a:pPr>
                <a:r>
                  <a:rPr lang="de-DE" sz="2000" b="1">
                    <a:solidFill>
                      <a:srgbClr val="FF3300"/>
                    </a:solidFill>
                    <a:latin typeface="Helvetica" pitchFamily="34" charset="0"/>
                  </a:rPr>
                  <a:t>O</a:t>
                </a:r>
                <a:r>
                  <a:rPr lang="de-DE" sz="2000" b="1">
                    <a:solidFill>
                      <a:srgbClr val="4D4D4D"/>
                    </a:solidFill>
                    <a:latin typeface="Helvetica" pitchFamily="34" charset="0"/>
                  </a:rPr>
                  <a:t>dds </a:t>
                </a:r>
              </a:p>
              <a:p>
                <a:pPr>
                  <a:lnSpc>
                    <a:spcPct val="120000"/>
                  </a:lnSpc>
                </a:pPr>
                <a:r>
                  <a:rPr lang="de-DE" sz="2000" b="1">
                    <a:solidFill>
                      <a:srgbClr val="FF3300"/>
                    </a:solidFill>
                    <a:latin typeface="Helvetica" pitchFamily="34" charset="0"/>
                  </a:rPr>
                  <a:t>R</a:t>
                </a:r>
                <a:r>
                  <a:rPr lang="de-DE" sz="2000" b="1">
                    <a:solidFill>
                      <a:srgbClr val="4D4D4D"/>
                    </a:solidFill>
                    <a:latin typeface="Helvetica" pitchFamily="34" charset="0"/>
                  </a:rPr>
                  <a:t>atio</a:t>
                </a:r>
              </a:p>
            </p:txBody>
          </p:sp>
          <p:sp>
            <p:nvSpPr>
              <p:cNvPr id="267344" name="Text Box 80"/>
              <p:cNvSpPr txBox="1">
                <a:spLocks noChangeArrowheads="1"/>
              </p:cNvSpPr>
              <p:nvPr/>
            </p:nvSpPr>
            <p:spPr bwMode="auto">
              <a:xfrm>
                <a:off x="3696" y="3610"/>
                <a:ext cx="493" cy="250"/>
              </a:xfrm>
              <a:prstGeom prst="rect">
                <a:avLst/>
              </a:prstGeom>
              <a:noFill/>
              <a:ln w="9525">
                <a:noFill/>
                <a:miter lim="800000"/>
                <a:headEnd/>
                <a:tailEnd/>
              </a:ln>
              <a:effectLst/>
            </p:spPr>
            <p:txBody>
              <a:bodyPr wrap="none">
                <a:spAutoFit/>
              </a:bodyPr>
              <a:lstStyle/>
              <a:p>
                <a:r>
                  <a:rPr lang="de-DE" sz="2000" b="1" dirty="0">
                    <a:solidFill>
                      <a:srgbClr val="4D4D4D"/>
                    </a:solidFill>
                    <a:latin typeface="Helvetica Condensed" pitchFamily="34" charset="0"/>
                  </a:rPr>
                  <a:t>A x D</a:t>
                </a:r>
              </a:p>
            </p:txBody>
          </p:sp>
          <p:sp>
            <p:nvSpPr>
              <p:cNvPr id="267345" name="Text Box 81"/>
              <p:cNvSpPr txBox="1">
                <a:spLocks noChangeArrowheads="1"/>
              </p:cNvSpPr>
              <p:nvPr/>
            </p:nvSpPr>
            <p:spPr bwMode="auto">
              <a:xfrm>
                <a:off x="3713" y="3878"/>
                <a:ext cx="494" cy="250"/>
              </a:xfrm>
              <a:prstGeom prst="rect">
                <a:avLst/>
              </a:prstGeom>
              <a:noFill/>
              <a:ln w="9525">
                <a:noFill/>
                <a:miter lim="800000"/>
                <a:headEnd/>
                <a:tailEnd/>
              </a:ln>
              <a:effectLst/>
            </p:spPr>
            <p:txBody>
              <a:bodyPr wrap="none">
                <a:spAutoFit/>
              </a:bodyPr>
              <a:lstStyle/>
              <a:p>
                <a:r>
                  <a:rPr lang="de-DE" sz="2000" b="1">
                    <a:solidFill>
                      <a:srgbClr val="4D4D4D"/>
                    </a:solidFill>
                    <a:latin typeface="Helvetica Condensed" pitchFamily="34" charset="0"/>
                  </a:rPr>
                  <a:t>B x C</a:t>
                </a:r>
              </a:p>
            </p:txBody>
          </p:sp>
          <p:sp>
            <p:nvSpPr>
              <p:cNvPr id="267346" name="Text Box 82"/>
              <p:cNvSpPr txBox="1">
                <a:spLocks noChangeArrowheads="1"/>
              </p:cNvSpPr>
              <p:nvPr/>
            </p:nvSpPr>
            <p:spPr bwMode="auto">
              <a:xfrm>
                <a:off x="3323" y="3782"/>
                <a:ext cx="215" cy="250"/>
              </a:xfrm>
              <a:prstGeom prst="rect">
                <a:avLst/>
              </a:prstGeom>
              <a:noFill/>
              <a:ln w="9525">
                <a:noFill/>
                <a:miter lim="800000"/>
                <a:headEnd/>
                <a:tailEnd/>
              </a:ln>
              <a:effectLst/>
            </p:spPr>
            <p:txBody>
              <a:bodyPr wrap="none">
                <a:spAutoFit/>
              </a:bodyPr>
              <a:lstStyle/>
              <a:p>
                <a:r>
                  <a:rPr lang="de-DE" sz="2000" b="1">
                    <a:solidFill>
                      <a:srgbClr val="4D4D4D"/>
                    </a:solidFill>
                    <a:latin typeface="Arial Narrow" pitchFamily="34" charset="0"/>
                  </a:rPr>
                  <a:t> =</a:t>
                </a:r>
              </a:p>
            </p:txBody>
          </p:sp>
        </p:grpSp>
      </p:grpSp>
      <p:grpSp>
        <p:nvGrpSpPr>
          <p:cNvPr id="12" name="Group 83"/>
          <p:cNvGrpSpPr>
            <a:grpSpLocks/>
          </p:cNvGrpSpPr>
          <p:nvPr/>
        </p:nvGrpSpPr>
        <p:grpSpPr bwMode="auto">
          <a:xfrm>
            <a:off x="685800" y="5807075"/>
            <a:ext cx="2597150" cy="838200"/>
            <a:chOff x="544" y="3658"/>
            <a:chExt cx="1636" cy="528"/>
          </a:xfrm>
        </p:grpSpPr>
        <p:sp>
          <p:nvSpPr>
            <p:cNvPr id="267348" name="Text Box 84"/>
            <p:cNvSpPr txBox="1">
              <a:spLocks noChangeArrowheads="1"/>
            </p:cNvSpPr>
            <p:nvPr/>
          </p:nvSpPr>
          <p:spPr bwMode="auto">
            <a:xfrm>
              <a:off x="1588" y="3696"/>
              <a:ext cx="587" cy="250"/>
            </a:xfrm>
            <a:prstGeom prst="rect">
              <a:avLst/>
            </a:prstGeom>
            <a:noFill/>
            <a:ln w="9525">
              <a:noFill/>
              <a:miter lim="800000"/>
              <a:headEnd/>
              <a:tailEnd/>
            </a:ln>
            <a:effectLst/>
          </p:spPr>
          <p:txBody>
            <a:bodyPr wrap="none">
              <a:spAutoFit/>
            </a:bodyPr>
            <a:lstStyle/>
            <a:p>
              <a:r>
                <a:rPr lang="de-DE" sz="2000" b="1">
                  <a:solidFill>
                    <a:srgbClr val="4D4D4D"/>
                  </a:solidFill>
                  <a:latin typeface="Helvetica Condensed" pitchFamily="34" charset="0"/>
                </a:rPr>
                <a:t>A / A+B</a:t>
              </a:r>
            </a:p>
          </p:txBody>
        </p:sp>
        <p:sp>
          <p:nvSpPr>
            <p:cNvPr id="267349" name="Line 85"/>
            <p:cNvSpPr>
              <a:spLocks noChangeShapeType="1"/>
            </p:cNvSpPr>
            <p:nvPr/>
          </p:nvSpPr>
          <p:spPr bwMode="auto">
            <a:xfrm>
              <a:off x="1584" y="3936"/>
              <a:ext cx="576" cy="0"/>
            </a:xfrm>
            <a:prstGeom prst="line">
              <a:avLst/>
            </a:prstGeom>
            <a:noFill/>
            <a:ln w="3175">
              <a:solidFill>
                <a:schemeClr val="tx1"/>
              </a:solidFill>
              <a:round/>
              <a:headEnd/>
              <a:tailEnd/>
            </a:ln>
            <a:effectLst/>
          </p:spPr>
          <p:txBody>
            <a:bodyPr/>
            <a:lstStyle/>
            <a:p>
              <a:endParaRPr lang="en-US"/>
            </a:p>
          </p:txBody>
        </p:sp>
        <p:sp>
          <p:nvSpPr>
            <p:cNvPr id="267350" name="Rectangle 86"/>
            <p:cNvSpPr>
              <a:spLocks noChangeArrowheads="1"/>
            </p:cNvSpPr>
            <p:nvPr/>
          </p:nvSpPr>
          <p:spPr bwMode="auto">
            <a:xfrm>
              <a:off x="1584" y="3936"/>
              <a:ext cx="596" cy="250"/>
            </a:xfrm>
            <a:prstGeom prst="rect">
              <a:avLst/>
            </a:prstGeom>
            <a:noFill/>
            <a:ln w="9525">
              <a:noFill/>
              <a:miter lim="800000"/>
              <a:headEnd/>
              <a:tailEnd/>
            </a:ln>
            <a:effectLst/>
          </p:spPr>
          <p:txBody>
            <a:bodyPr wrap="none">
              <a:spAutoFit/>
            </a:bodyPr>
            <a:lstStyle/>
            <a:p>
              <a:r>
                <a:rPr lang="de-DE" sz="2000" b="1">
                  <a:solidFill>
                    <a:srgbClr val="4D4D4D"/>
                  </a:solidFill>
                  <a:latin typeface="Helvetica Condensed" pitchFamily="34" charset="0"/>
                </a:rPr>
                <a:t>C / C+D</a:t>
              </a:r>
            </a:p>
          </p:txBody>
        </p:sp>
        <p:sp>
          <p:nvSpPr>
            <p:cNvPr id="267351" name="Text Box 87"/>
            <p:cNvSpPr txBox="1">
              <a:spLocks noChangeArrowheads="1"/>
            </p:cNvSpPr>
            <p:nvPr/>
          </p:nvSpPr>
          <p:spPr bwMode="auto">
            <a:xfrm>
              <a:off x="544" y="3658"/>
              <a:ext cx="859" cy="518"/>
            </a:xfrm>
            <a:prstGeom prst="rect">
              <a:avLst/>
            </a:prstGeom>
            <a:noFill/>
            <a:ln w="9525">
              <a:noFill/>
              <a:miter lim="800000"/>
              <a:headEnd/>
              <a:tailEnd/>
            </a:ln>
            <a:effectLst/>
          </p:spPr>
          <p:txBody>
            <a:bodyPr wrap="none">
              <a:spAutoFit/>
            </a:bodyPr>
            <a:lstStyle/>
            <a:p>
              <a:pPr>
                <a:lnSpc>
                  <a:spcPct val="120000"/>
                </a:lnSpc>
              </a:pPr>
              <a:r>
                <a:rPr lang="de-DE" sz="2000" b="1" dirty="0">
                  <a:solidFill>
                    <a:srgbClr val="FF3300"/>
                  </a:solidFill>
                  <a:latin typeface="Helvetica" pitchFamily="34" charset="0"/>
                </a:rPr>
                <a:t>R</a:t>
              </a:r>
              <a:r>
                <a:rPr lang="de-DE" sz="2000" b="1" dirty="0">
                  <a:solidFill>
                    <a:srgbClr val="4D4D4D"/>
                  </a:solidFill>
                  <a:latin typeface="Helvetica" pitchFamily="34" charset="0"/>
                </a:rPr>
                <a:t>elatives </a:t>
              </a:r>
            </a:p>
            <a:p>
              <a:pPr>
                <a:lnSpc>
                  <a:spcPct val="120000"/>
                </a:lnSpc>
              </a:pPr>
              <a:r>
                <a:rPr lang="de-DE" sz="2000" b="1" dirty="0">
                  <a:solidFill>
                    <a:srgbClr val="FF3300"/>
                  </a:solidFill>
                  <a:latin typeface="Helvetica" pitchFamily="34" charset="0"/>
                </a:rPr>
                <a:t>R</a:t>
              </a:r>
              <a:r>
                <a:rPr lang="de-DE" sz="2000" b="1" dirty="0">
                  <a:solidFill>
                    <a:srgbClr val="4D4D4D"/>
                  </a:solidFill>
                  <a:latin typeface="Helvetica" pitchFamily="34" charset="0"/>
                </a:rPr>
                <a:t>isiko </a:t>
              </a:r>
            </a:p>
          </p:txBody>
        </p:sp>
        <p:sp>
          <p:nvSpPr>
            <p:cNvPr id="267352" name="Text Box 88"/>
            <p:cNvSpPr txBox="1">
              <a:spLocks noChangeArrowheads="1"/>
            </p:cNvSpPr>
            <p:nvPr/>
          </p:nvSpPr>
          <p:spPr bwMode="auto">
            <a:xfrm>
              <a:off x="1307" y="3790"/>
              <a:ext cx="229" cy="250"/>
            </a:xfrm>
            <a:prstGeom prst="rect">
              <a:avLst/>
            </a:prstGeom>
            <a:noFill/>
            <a:ln w="9525">
              <a:noFill/>
              <a:miter lim="800000"/>
              <a:headEnd/>
              <a:tailEnd/>
            </a:ln>
            <a:effectLst/>
          </p:spPr>
          <p:txBody>
            <a:bodyPr wrap="none">
              <a:spAutoFit/>
            </a:bodyPr>
            <a:lstStyle/>
            <a:p>
              <a:r>
                <a:rPr lang="de-DE" sz="2000" b="1">
                  <a:solidFill>
                    <a:srgbClr val="4D4D4D"/>
                  </a:solidFill>
                  <a:latin typeface="Arial Narrow" pitchFamily="34" charset="0"/>
                </a:rPr>
                <a:t> =</a:t>
              </a:r>
            </a:p>
          </p:txBody>
        </p:sp>
      </p:grpSp>
      <p:grpSp>
        <p:nvGrpSpPr>
          <p:cNvPr id="13" name="Group 89"/>
          <p:cNvGrpSpPr>
            <a:grpSpLocks/>
          </p:cNvGrpSpPr>
          <p:nvPr/>
        </p:nvGrpSpPr>
        <p:grpSpPr bwMode="auto">
          <a:xfrm>
            <a:off x="76200" y="2117725"/>
            <a:ext cx="1489075" cy="1311275"/>
            <a:chOff x="48" y="1334"/>
            <a:chExt cx="938" cy="826"/>
          </a:xfrm>
        </p:grpSpPr>
        <p:sp>
          <p:nvSpPr>
            <p:cNvPr id="267354" name="Rectangle 90"/>
            <p:cNvSpPr>
              <a:spLocks noChangeArrowheads="1"/>
            </p:cNvSpPr>
            <p:nvPr/>
          </p:nvSpPr>
          <p:spPr bwMode="auto">
            <a:xfrm>
              <a:off x="48" y="1334"/>
              <a:ext cx="816" cy="826"/>
            </a:xfrm>
            <a:prstGeom prst="rect">
              <a:avLst/>
            </a:prstGeom>
            <a:noFill/>
            <a:ln w="9525">
              <a:noFill/>
              <a:miter lim="800000"/>
              <a:headEnd/>
              <a:tailEnd/>
            </a:ln>
            <a:effectLst/>
          </p:spPr>
          <p:txBody>
            <a:bodyPr>
              <a:spAutoFit/>
            </a:bodyPr>
            <a:lstStyle/>
            <a:p>
              <a:r>
                <a:rPr lang="de-DE" sz="2000" b="1">
                  <a:solidFill>
                    <a:srgbClr val="4D4D4D"/>
                  </a:solidFill>
                  <a:latin typeface="Arial Narrow" pitchFamily="34" charset="0"/>
                  <a:cs typeface="Times New Roman" pitchFamily="18" charset="0"/>
                </a:rPr>
                <a:t>Studien-</a:t>
              </a:r>
            </a:p>
            <a:p>
              <a:r>
                <a:rPr lang="de-DE" sz="2000" b="1">
                  <a:solidFill>
                    <a:srgbClr val="4D4D4D"/>
                  </a:solidFill>
                  <a:latin typeface="Arial Narrow" pitchFamily="34" charset="0"/>
                  <a:cs typeface="Times New Roman" pitchFamily="18" charset="0"/>
                </a:rPr>
                <a:t>population </a:t>
              </a:r>
            </a:p>
            <a:p>
              <a:r>
                <a:rPr lang="de-DE" sz="2000" b="1">
                  <a:solidFill>
                    <a:srgbClr val="4D4D4D"/>
                  </a:solidFill>
                  <a:latin typeface="Arial Narrow" pitchFamily="34" charset="0"/>
                  <a:cs typeface="Times New Roman" pitchFamily="18" charset="0"/>
                </a:rPr>
                <a:t>von </a:t>
              </a:r>
              <a:br>
                <a:rPr lang="de-DE" sz="2000" b="1">
                  <a:solidFill>
                    <a:srgbClr val="4D4D4D"/>
                  </a:solidFill>
                  <a:latin typeface="Arial Narrow" pitchFamily="34" charset="0"/>
                  <a:cs typeface="Times New Roman" pitchFamily="18" charset="0"/>
                </a:rPr>
              </a:br>
              <a:r>
                <a:rPr lang="de-DE" sz="2000" b="1">
                  <a:solidFill>
                    <a:srgbClr val="4D4D4D"/>
                  </a:solidFill>
                  <a:latin typeface="Arial Narrow" pitchFamily="34" charset="0"/>
                  <a:cs typeface="Times New Roman" pitchFamily="18" charset="0"/>
                </a:rPr>
                <a:t>Gesunden</a:t>
              </a:r>
              <a:r>
                <a:rPr lang="de-DE" sz="2000">
                  <a:solidFill>
                    <a:srgbClr val="4D4D4D"/>
                  </a:solidFill>
                  <a:latin typeface="Arial Narrow" pitchFamily="34" charset="0"/>
                </a:rPr>
                <a:t> </a:t>
              </a:r>
            </a:p>
          </p:txBody>
        </p:sp>
        <p:sp>
          <p:nvSpPr>
            <p:cNvPr id="267355" name="Oval 91"/>
            <p:cNvSpPr>
              <a:spLocks noChangeArrowheads="1"/>
            </p:cNvSpPr>
            <p:nvPr/>
          </p:nvSpPr>
          <p:spPr bwMode="auto">
            <a:xfrm>
              <a:off x="819" y="1632"/>
              <a:ext cx="167" cy="192"/>
            </a:xfrm>
            <a:prstGeom prst="ellipse">
              <a:avLst/>
            </a:prstGeom>
            <a:solidFill>
              <a:schemeClr val="bg1"/>
            </a:solidFill>
            <a:ln w="2857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6426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67273"/>
                                        </p:tgtEl>
                                        <p:attrNameLst>
                                          <p:attrName>style.visibility</p:attrName>
                                        </p:attrNameLst>
                                      </p:cBhvr>
                                      <p:to>
                                        <p:strVal val="visible"/>
                                      </p:to>
                                    </p:set>
                                    <p:anim calcmode="lin" valueType="num">
                                      <p:cBhvr additive="base">
                                        <p:cTn id="39" dur="500" fill="hold"/>
                                        <p:tgtEl>
                                          <p:spTgt spid="267273"/>
                                        </p:tgtEl>
                                        <p:attrNameLst>
                                          <p:attrName>ppt_x</p:attrName>
                                        </p:attrNameLst>
                                      </p:cBhvr>
                                      <p:tavLst>
                                        <p:tav tm="0">
                                          <p:val>
                                            <p:strVal val="1+#ppt_w/2"/>
                                          </p:val>
                                        </p:tav>
                                        <p:tav tm="100000">
                                          <p:val>
                                            <p:strVal val="#ppt_x"/>
                                          </p:val>
                                        </p:tav>
                                      </p:tavLst>
                                    </p:anim>
                                    <p:anim calcmode="lin" valueType="num">
                                      <p:cBhvr additive="base">
                                        <p:cTn id="40"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1+#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right)">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1+#ppt_w/2"/>
                                          </p:val>
                                        </p:tav>
                                        <p:tav tm="100000">
                                          <p:val>
                                            <p:strVal val="#ppt_x"/>
                                          </p:val>
                                        </p:tav>
                                      </p:tavLst>
                                    </p:anim>
                                    <p:anim calcmode="lin" valueType="num">
                                      <p:cBhvr additive="base">
                                        <p:cTn id="6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1+#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fontScale="90000"/>
          </a:bodyPr>
          <a:lstStyle/>
          <a:p>
            <a:r>
              <a:rPr lang="en-GB" sz="2800" dirty="0" err="1" smtClean="0"/>
              <a:t>Beispiel</a:t>
            </a:r>
            <a:r>
              <a:rPr lang="en-GB" sz="2800" dirty="0" smtClean="0"/>
              <a:t> </a:t>
            </a:r>
            <a:r>
              <a:rPr lang="en-GB" sz="2800" dirty="0" err="1" smtClean="0"/>
              <a:t>Moderna</a:t>
            </a:r>
            <a:r>
              <a:rPr lang="en-GB" sz="2800" dirty="0" smtClean="0"/>
              <a:t> mRNA </a:t>
            </a:r>
            <a:r>
              <a:rPr lang="en-GB" sz="2800" dirty="0" err="1" smtClean="0"/>
              <a:t>Impfung</a:t>
            </a:r>
            <a:r>
              <a:rPr lang="en-GB" sz="2800" dirty="0" smtClean="0"/>
              <a:t> </a:t>
            </a:r>
            <a:r>
              <a:rPr lang="en-GB" sz="2800" dirty="0" err="1" smtClean="0"/>
              <a:t>Zulassungsstudie</a:t>
            </a:r>
            <a:r>
              <a:rPr lang="en-GB" sz="2800" dirty="0" smtClean="0"/>
              <a:t> (Baden et al. NEJM 2021)</a:t>
            </a:r>
            <a:endParaRPr lang="en-GB" sz="2800" dirty="0"/>
          </a:p>
        </p:txBody>
      </p:sp>
      <p:graphicFrame>
        <p:nvGraphicFramePr>
          <p:cNvPr id="216096" name="Object 32"/>
          <p:cNvGraphicFramePr>
            <a:graphicFrameLocks noGrp="1" noChangeAspect="1"/>
          </p:cNvGraphicFramePr>
          <p:nvPr>
            <p:ph idx="1"/>
          </p:nvPr>
        </p:nvGraphicFramePr>
        <p:xfrm>
          <a:off x="3132138" y="5526088"/>
          <a:ext cx="914400" cy="373062"/>
        </p:xfrm>
        <a:graphic>
          <a:graphicData uri="http://schemas.openxmlformats.org/presentationml/2006/ole">
            <mc:AlternateContent xmlns:mc="http://schemas.openxmlformats.org/markup-compatibility/2006">
              <mc:Choice xmlns:v="urn:schemas-microsoft-com:vml" Requires="v">
                <p:oleObj spid="_x0000_s487798" name="Formel" r:id="rId4" imgW="965200" imgH="393700" progId="Equation.3">
                  <p:embed/>
                </p:oleObj>
              </mc:Choice>
              <mc:Fallback>
                <p:oleObj name="Formel" r:id="rId4" imgW="965200" imgH="393700" progId="Equation.3">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526088"/>
                        <a:ext cx="9144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Datumsplatzhalter 3"/>
          <p:cNvSpPr>
            <a:spLocks noGrp="1"/>
          </p:cNvSpPr>
          <p:nvPr>
            <p:ph type="dt" sz="half" idx="10"/>
          </p:nvPr>
        </p:nvSpPr>
        <p:spPr/>
        <p:txBody>
          <a:bodyPr/>
          <a:lstStyle/>
          <a:p>
            <a:fld id="{1C535F38-26AF-4A74-A5AF-537D361A1CC2}" type="datetime1">
              <a:rPr lang="de-AT" smtClean="0"/>
              <a:pPr/>
              <a:t>14.12.2023</a:t>
            </a:fld>
            <a:endParaRPr lang="de-DE" altLang="en-US"/>
          </a:p>
        </p:txBody>
      </p:sp>
      <p:sp>
        <p:nvSpPr>
          <p:cNvPr id="34" name="Fußzeilenplatzhalter 4"/>
          <p:cNvSpPr>
            <a:spLocks noGrp="1"/>
          </p:cNvSpPr>
          <p:nvPr>
            <p:ph type="ftr" sz="quarter" idx="11"/>
          </p:nvPr>
        </p:nvSpPr>
        <p:spPr/>
        <p:txBody>
          <a:bodyPr/>
          <a:lstStyle/>
          <a:p>
            <a:r>
              <a:rPr lang="de-DE" altLang="en-US"/>
              <a:t>hanno.ulmer@i-med.ac.at</a:t>
            </a:r>
          </a:p>
        </p:txBody>
      </p:sp>
      <p:sp>
        <p:nvSpPr>
          <p:cNvPr id="35" name="Foliennummernplatzhalter 5"/>
          <p:cNvSpPr>
            <a:spLocks noGrp="1"/>
          </p:cNvSpPr>
          <p:nvPr>
            <p:ph type="sldNum" sz="quarter" idx="12"/>
          </p:nvPr>
        </p:nvSpPr>
        <p:spPr/>
        <p:txBody>
          <a:bodyPr/>
          <a:lstStyle/>
          <a:p>
            <a:r>
              <a:rPr lang="de-DE" altLang="en-US"/>
              <a:t>Seite </a:t>
            </a:r>
            <a:fld id="{1CED762C-83DB-475A-A8F2-D864DD0A5EAF}" type="slidenum">
              <a:rPr lang="de-DE" altLang="en-US"/>
              <a:pPr/>
              <a:t>5</a:t>
            </a:fld>
            <a:endParaRPr lang="de-DE" altLang="en-US"/>
          </a:p>
        </p:txBody>
      </p:sp>
      <p:graphicFrame>
        <p:nvGraphicFramePr>
          <p:cNvPr id="216104" name="Group 40"/>
          <p:cNvGraphicFramePr>
            <a:graphicFrameLocks noGrp="1"/>
          </p:cNvGraphicFramePr>
          <p:nvPr>
            <p:extLst>
              <p:ext uri="{D42A27DB-BD31-4B8C-83A1-F6EECF244321}">
                <p14:modId xmlns:p14="http://schemas.microsoft.com/office/powerpoint/2010/main" val="2614915543"/>
              </p:ext>
            </p:extLst>
          </p:nvPr>
        </p:nvGraphicFramePr>
        <p:xfrm>
          <a:off x="611560" y="1707674"/>
          <a:ext cx="7561263" cy="4358640"/>
        </p:xfrm>
        <a:graphic>
          <a:graphicData uri="http://schemas.openxmlformats.org/drawingml/2006/table">
            <a:tbl>
              <a:tblPr/>
              <a:tblGrid>
                <a:gridCol w="1889125">
                  <a:extLst>
                    <a:ext uri="{9D8B030D-6E8A-4147-A177-3AD203B41FA5}">
                      <a16:colId xmlns:a16="http://schemas.microsoft.com/office/drawing/2014/main" val="20000"/>
                    </a:ext>
                  </a:extLst>
                </a:gridCol>
                <a:gridCol w="1927225">
                  <a:extLst>
                    <a:ext uri="{9D8B030D-6E8A-4147-A177-3AD203B41FA5}">
                      <a16:colId xmlns:a16="http://schemas.microsoft.com/office/drawing/2014/main" val="20001"/>
                    </a:ext>
                  </a:extLst>
                </a:gridCol>
                <a:gridCol w="1855788">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Covid</a:t>
                      </a:r>
                      <a:r>
                        <a:rPr kumimoji="0" lang="en-GB" sz="2000" b="0" i="0" u="none" strike="noStrike" cap="none" normalizeH="0" baseline="0" dirty="0" smtClean="0">
                          <a:ln>
                            <a:noFill/>
                          </a:ln>
                          <a:solidFill>
                            <a:srgbClr val="000036"/>
                          </a:solidFill>
                          <a:effectLst/>
                          <a:latin typeface="Arial" charset="0"/>
                        </a:rPr>
                        <a:t> </a:t>
                      </a:r>
                      <a:r>
                        <a:rPr kumimoji="0" lang="en-GB" sz="2000" b="0" i="0" u="none" strike="noStrike" cap="none" normalizeH="0" baseline="0" dirty="0" err="1" smtClean="0">
                          <a:ln>
                            <a:noFill/>
                          </a:ln>
                          <a:solidFill>
                            <a:srgbClr val="000036"/>
                          </a:solidFill>
                          <a:effectLst/>
                          <a:latin typeface="Arial" charset="0"/>
                        </a:rPr>
                        <a:t>positiv</a:t>
                      </a:r>
                      <a:r>
                        <a:rPr kumimoji="0" lang="en-GB" sz="2000" b="0" i="0" u="none" strike="noStrike" cap="none" normalizeH="0" baseline="0" dirty="0" smtClean="0">
                          <a:ln>
                            <a:noFill/>
                          </a:ln>
                          <a:solidFill>
                            <a:srgbClr val="000036"/>
                          </a:solidFill>
                          <a:effectLst/>
                          <a:latin typeface="Arial" charset="0"/>
                        </a:rPr>
                        <a:t> (PCR+ </a:t>
                      </a:r>
                      <a:r>
                        <a:rPr kumimoji="0" lang="en-GB" sz="2000" b="0" i="0" u="none" strike="noStrike" cap="none" normalizeH="0" baseline="0" dirty="0" err="1" smtClean="0">
                          <a:ln>
                            <a:noFill/>
                          </a:ln>
                          <a:solidFill>
                            <a:srgbClr val="000036"/>
                          </a:solidFill>
                          <a:effectLst/>
                          <a:latin typeface="Arial" charset="0"/>
                        </a:rPr>
                        <a:t>innerhalb</a:t>
                      </a:r>
                      <a:r>
                        <a:rPr kumimoji="0" lang="en-GB" sz="2000" b="0" i="0" u="none" strike="noStrike" cap="none" normalizeH="0" baseline="0" dirty="0" smtClean="0">
                          <a:ln>
                            <a:noFill/>
                          </a:ln>
                          <a:solidFill>
                            <a:srgbClr val="000036"/>
                          </a:solidFill>
                          <a:effectLst/>
                          <a:latin typeface="Arial" charset="0"/>
                        </a:rPr>
                        <a:t> 120 </a:t>
                      </a:r>
                      <a:r>
                        <a:rPr kumimoji="0" lang="en-GB" sz="2000" b="0" i="0" u="none" strike="noStrike" cap="none" normalizeH="0" baseline="0" dirty="0" err="1" smtClean="0">
                          <a:ln>
                            <a:noFill/>
                          </a:ln>
                          <a:solidFill>
                            <a:srgbClr val="000036"/>
                          </a:solidFill>
                          <a:effectLst/>
                          <a:latin typeface="Arial" charset="0"/>
                        </a:rPr>
                        <a:t>Tage</a:t>
                      </a:r>
                      <a:r>
                        <a:rPr kumimoji="0" lang="en-GB" sz="2000" b="0" i="0" u="none" strike="noStrike" cap="none" normalizeH="0" baseline="0" dirty="0" smtClean="0">
                          <a:ln>
                            <a:noFill/>
                          </a:ln>
                          <a:solidFill>
                            <a:srgbClr val="000036"/>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Covid</a:t>
                      </a:r>
                      <a:r>
                        <a:rPr kumimoji="0" lang="en-GB" sz="2000" b="0" i="0" u="none" strike="noStrike" cap="none" normalizeH="0" baseline="0" dirty="0" smtClean="0">
                          <a:ln>
                            <a:noFill/>
                          </a:ln>
                          <a:solidFill>
                            <a:srgbClr val="000036"/>
                          </a:solidFill>
                          <a:effectLst/>
                          <a:latin typeface="Arial" charset="0"/>
                        </a:rPr>
                        <a:t>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mRNA </a:t>
                      </a:r>
                      <a:r>
                        <a:rPr kumimoji="0" lang="en-GB" sz="2000" b="0" i="0" u="none" strike="noStrike" cap="none" normalizeH="0" baseline="0" dirty="0" err="1" smtClean="0">
                          <a:ln>
                            <a:noFill/>
                          </a:ln>
                          <a:solidFill>
                            <a:srgbClr val="000036"/>
                          </a:solidFill>
                          <a:effectLst/>
                          <a:latin typeface="Arial" charset="0"/>
                        </a:rPr>
                        <a:t>Impfung</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a=11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b=15199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Rel. </a:t>
                      </a:r>
                      <a:r>
                        <a:rPr kumimoji="0" lang="en-GB" sz="2000" b="0" i="0" u="none" strike="noStrike" cap="none" normalizeH="0" baseline="0" dirty="0" err="1" smtClean="0">
                          <a:ln>
                            <a:noFill/>
                          </a:ln>
                          <a:solidFill>
                            <a:srgbClr val="000036"/>
                          </a:solidFill>
                          <a:effectLst/>
                          <a:latin typeface="Arial" charset="0"/>
                        </a:rPr>
                        <a:t>Risiko</a:t>
                      </a:r>
                      <a:r>
                        <a:rPr kumimoji="0" lang="en-GB" sz="2000" b="0" i="0" u="none" strike="noStrike" cap="none" normalizeH="0" baseline="0" dirty="0" smtClean="0">
                          <a:ln>
                            <a:noFill/>
                          </a:ln>
                          <a:solidFill>
                            <a:srgbClr val="000036"/>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Placebo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c=185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d=15025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Odds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smtClean="0">
                          <a:ln>
                            <a:noFill/>
                          </a:ln>
                          <a:solidFill>
                            <a:srgbClr val="000036"/>
                          </a:solidFill>
                          <a:effectLst/>
                          <a:latin typeface="Arial" charset="0"/>
                        </a:rPr>
                        <a:t>Abs. Risiko Reduk.</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600" b="0" i="0" u="none" strike="noStrike" cap="none" normalizeH="0" baseline="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smtClean="0">
                          <a:ln>
                            <a:noFill/>
                          </a:ln>
                          <a:solidFill>
                            <a:srgbClr val="000036"/>
                          </a:solidFill>
                          <a:effectLst/>
                          <a:latin typeface="Arial" charset="0"/>
                        </a:rPr>
                        <a:t>Number needed to treat (NNT)</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smtClean="0">
                          <a:ln>
                            <a:noFill/>
                          </a:ln>
                          <a:solidFill>
                            <a:srgbClr val="000036"/>
                          </a:solidFill>
                          <a:effectLst/>
                          <a:latin typeface="Arial" charset="0"/>
                        </a:rPr>
                        <a:t>=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kern="1200" cap="none" normalizeH="0" baseline="0" dirty="0" err="1" smtClean="0">
                          <a:ln>
                            <a:noFill/>
                          </a:ln>
                          <a:solidFill>
                            <a:srgbClr val="000036"/>
                          </a:solidFill>
                          <a:effectLst/>
                          <a:latin typeface="Arial" charset="0"/>
                          <a:ea typeface="+mn-ea"/>
                          <a:cs typeface="+mn-cs"/>
                        </a:rPr>
                        <a:t>Effektivität</a:t>
                      </a:r>
                      <a:r>
                        <a:rPr kumimoji="0" lang="en-GB" sz="2000" b="0" i="0" u="none" strike="noStrike" kern="1200" cap="none" normalizeH="0" baseline="0" dirty="0" smtClean="0">
                          <a:ln>
                            <a:noFill/>
                          </a:ln>
                          <a:solidFill>
                            <a:srgbClr val="000036"/>
                          </a:solidFill>
                          <a:effectLst/>
                          <a:latin typeface="Arial" charset="0"/>
                          <a:ea typeface="+mn-ea"/>
                          <a:cs typeface="+mn-cs"/>
                        </a:rPr>
                        <a:t/>
                      </a:r>
                      <a:br>
                        <a:rPr kumimoji="0" lang="en-GB" sz="2000" b="0" i="0" u="none" strike="noStrike" kern="1200" cap="none" normalizeH="0" baseline="0" dirty="0" smtClean="0">
                          <a:ln>
                            <a:noFill/>
                          </a:ln>
                          <a:solidFill>
                            <a:srgbClr val="000036"/>
                          </a:solidFill>
                          <a:effectLst/>
                          <a:latin typeface="Arial" charset="0"/>
                          <a:ea typeface="+mn-ea"/>
                          <a:cs typeface="+mn-cs"/>
                        </a:rPr>
                      </a:br>
                      <a:r>
                        <a:rPr kumimoji="0" lang="en-GB" sz="2000" b="0" i="0" u="none" strike="noStrike" kern="1200" cap="none" normalizeH="0" baseline="0" dirty="0" smtClean="0">
                          <a:ln>
                            <a:noFill/>
                          </a:ln>
                          <a:solidFill>
                            <a:srgbClr val="000036"/>
                          </a:solidFill>
                          <a:effectLst/>
                          <a:latin typeface="Arial" charset="0"/>
                          <a:ea typeface="+mn-ea"/>
                          <a:cs typeface="+mn-cs"/>
                        </a:rPr>
                        <a:t>1- Rel. </a:t>
                      </a:r>
                      <a:r>
                        <a:rPr kumimoji="0" lang="en-GB" sz="2000" b="0" i="0" u="none" strike="noStrike" kern="1200" cap="none" normalizeH="0" baseline="0" dirty="0" err="1" smtClean="0">
                          <a:ln>
                            <a:noFill/>
                          </a:ln>
                          <a:solidFill>
                            <a:srgbClr val="000036"/>
                          </a:solidFill>
                          <a:effectLst/>
                          <a:latin typeface="Arial" charset="0"/>
                          <a:ea typeface="+mn-ea"/>
                          <a:cs typeface="+mn-cs"/>
                        </a:rPr>
                        <a:t>Risiko</a:t>
                      </a:r>
                      <a:endParaRPr kumimoji="0" lang="en-GB" sz="2000" b="0" i="0" u="none" strike="noStrike" kern="1200" cap="none" normalizeH="0" baseline="0" dirty="0" smtClean="0">
                        <a:ln>
                          <a:noFill/>
                        </a:ln>
                        <a:solidFill>
                          <a:srgbClr val="000036"/>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16094" name="Object 30"/>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spid="_x0000_s487799" name="Formel" r:id="rId6" imgW="914400" imgH="393700" progId="Equation.3">
                  <p:embed/>
                </p:oleObj>
              </mc:Choice>
              <mc:Fallback>
                <p:oleObj name="Formel" r:id="rId6" imgW="914400" imgH="3937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95" name="Object 31"/>
          <p:cNvGraphicFramePr>
            <a:graphicFrameLocks noChangeAspect="1"/>
          </p:cNvGraphicFramePr>
          <p:nvPr>
            <p:extLst>
              <p:ext uri="{D42A27DB-BD31-4B8C-83A1-F6EECF244321}">
                <p14:modId xmlns:p14="http://schemas.microsoft.com/office/powerpoint/2010/main" val="3945023825"/>
              </p:ext>
            </p:extLst>
          </p:nvPr>
        </p:nvGraphicFramePr>
        <p:xfrm>
          <a:off x="6865410" y="4534932"/>
          <a:ext cx="433387" cy="420687"/>
        </p:xfrm>
        <a:graphic>
          <a:graphicData uri="http://schemas.openxmlformats.org/presentationml/2006/ole">
            <mc:AlternateContent xmlns:mc="http://schemas.openxmlformats.org/markup-compatibility/2006">
              <mc:Choice xmlns:v="urn:schemas-microsoft-com:vml" Requires="v">
                <p:oleObj spid="_x0000_s487800" name="Formel" r:id="rId8" imgW="406048" imgH="393359" progId="Equation.3">
                  <p:embed/>
                </p:oleObj>
              </mc:Choice>
              <mc:Fallback>
                <p:oleObj name="Formel" r:id="rId8" imgW="406048" imgH="393359"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5410" y="4534932"/>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fontScale="90000"/>
          </a:bodyPr>
          <a:lstStyle/>
          <a:p>
            <a:r>
              <a:rPr lang="en-GB" sz="2800" dirty="0" err="1" smtClean="0"/>
              <a:t>Beispiel</a:t>
            </a:r>
            <a:r>
              <a:rPr lang="en-GB" sz="2800" dirty="0" smtClean="0"/>
              <a:t> </a:t>
            </a:r>
            <a:r>
              <a:rPr lang="en-GB" sz="2800" dirty="0" err="1" smtClean="0"/>
              <a:t>Moderna</a:t>
            </a:r>
            <a:r>
              <a:rPr lang="en-GB" sz="2800" dirty="0" smtClean="0"/>
              <a:t> mRNA </a:t>
            </a:r>
            <a:r>
              <a:rPr lang="en-GB" sz="2800" dirty="0" err="1" smtClean="0"/>
              <a:t>Impfung</a:t>
            </a:r>
            <a:r>
              <a:rPr lang="en-GB" sz="2800" dirty="0" smtClean="0"/>
              <a:t> </a:t>
            </a:r>
            <a:r>
              <a:rPr lang="en-GB" sz="2800" dirty="0" err="1" smtClean="0"/>
              <a:t>Zulassungsstudie</a:t>
            </a:r>
            <a:r>
              <a:rPr lang="en-GB" sz="2800" dirty="0" smtClean="0"/>
              <a:t> (Baden et al. NEJM 2021)</a:t>
            </a:r>
            <a:endParaRPr lang="en-GB" sz="2800" dirty="0"/>
          </a:p>
        </p:txBody>
      </p:sp>
      <p:sp>
        <p:nvSpPr>
          <p:cNvPr id="33" name="Datumsplatzhalter 3"/>
          <p:cNvSpPr>
            <a:spLocks noGrp="1"/>
          </p:cNvSpPr>
          <p:nvPr>
            <p:ph type="dt" sz="half" idx="10"/>
          </p:nvPr>
        </p:nvSpPr>
        <p:spPr/>
        <p:txBody>
          <a:bodyPr/>
          <a:lstStyle/>
          <a:p>
            <a:fld id="{1C535F38-26AF-4A74-A5AF-537D361A1CC2}" type="datetime1">
              <a:rPr lang="de-AT" smtClean="0"/>
              <a:pPr/>
              <a:t>14.12.2023</a:t>
            </a:fld>
            <a:endParaRPr lang="de-DE" altLang="en-US"/>
          </a:p>
        </p:txBody>
      </p:sp>
      <p:sp>
        <p:nvSpPr>
          <p:cNvPr id="34" name="Fußzeilenplatzhalter 4"/>
          <p:cNvSpPr>
            <a:spLocks noGrp="1"/>
          </p:cNvSpPr>
          <p:nvPr>
            <p:ph type="ftr" sz="quarter" idx="11"/>
          </p:nvPr>
        </p:nvSpPr>
        <p:spPr/>
        <p:txBody>
          <a:bodyPr/>
          <a:lstStyle/>
          <a:p>
            <a:r>
              <a:rPr lang="de-DE" altLang="en-US"/>
              <a:t>hanno.ulmer@i-med.ac.at</a:t>
            </a:r>
          </a:p>
        </p:txBody>
      </p:sp>
      <p:sp>
        <p:nvSpPr>
          <p:cNvPr id="35" name="Foliennummernplatzhalter 5"/>
          <p:cNvSpPr>
            <a:spLocks noGrp="1"/>
          </p:cNvSpPr>
          <p:nvPr>
            <p:ph type="sldNum" sz="quarter" idx="12"/>
          </p:nvPr>
        </p:nvSpPr>
        <p:spPr/>
        <p:txBody>
          <a:bodyPr/>
          <a:lstStyle/>
          <a:p>
            <a:r>
              <a:rPr lang="de-DE" altLang="en-US"/>
              <a:t>Seite </a:t>
            </a:r>
            <a:fld id="{1CED762C-83DB-475A-A8F2-D864DD0A5EAF}" type="slidenum">
              <a:rPr lang="de-DE" altLang="en-US"/>
              <a:pPr/>
              <a:t>6</a:t>
            </a:fld>
            <a:endParaRPr lang="de-DE" altLang="en-US"/>
          </a:p>
        </p:txBody>
      </p:sp>
      <p:graphicFrame>
        <p:nvGraphicFramePr>
          <p:cNvPr id="216104" name="Group 40"/>
          <p:cNvGraphicFramePr>
            <a:graphicFrameLocks noGrp="1"/>
          </p:cNvGraphicFramePr>
          <p:nvPr>
            <p:extLst>
              <p:ext uri="{D42A27DB-BD31-4B8C-83A1-F6EECF244321}">
                <p14:modId xmlns:p14="http://schemas.microsoft.com/office/powerpoint/2010/main" val="1934522368"/>
              </p:ext>
            </p:extLst>
          </p:nvPr>
        </p:nvGraphicFramePr>
        <p:xfrm>
          <a:off x="611560" y="1517830"/>
          <a:ext cx="7561263" cy="4358640"/>
        </p:xfrm>
        <a:graphic>
          <a:graphicData uri="http://schemas.openxmlformats.org/drawingml/2006/table">
            <a:tbl>
              <a:tblPr/>
              <a:tblGrid>
                <a:gridCol w="1889125">
                  <a:extLst>
                    <a:ext uri="{9D8B030D-6E8A-4147-A177-3AD203B41FA5}">
                      <a16:colId xmlns:a16="http://schemas.microsoft.com/office/drawing/2014/main" val="20000"/>
                    </a:ext>
                  </a:extLst>
                </a:gridCol>
                <a:gridCol w="1927225">
                  <a:extLst>
                    <a:ext uri="{9D8B030D-6E8A-4147-A177-3AD203B41FA5}">
                      <a16:colId xmlns:a16="http://schemas.microsoft.com/office/drawing/2014/main" val="20001"/>
                    </a:ext>
                  </a:extLst>
                </a:gridCol>
                <a:gridCol w="1855788">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Covid</a:t>
                      </a:r>
                      <a:r>
                        <a:rPr kumimoji="0" lang="en-GB" sz="2000" b="0" i="0" u="none" strike="noStrike" cap="none" normalizeH="0" baseline="0" dirty="0" smtClean="0">
                          <a:ln>
                            <a:noFill/>
                          </a:ln>
                          <a:solidFill>
                            <a:srgbClr val="000036"/>
                          </a:solidFill>
                          <a:effectLst/>
                          <a:latin typeface="Arial" charset="0"/>
                        </a:rPr>
                        <a:t> </a:t>
                      </a:r>
                      <a:r>
                        <a:rPr kumimoji="0" lang="en-GB" sz="2000" b="0" i="0" u="none" strike="noStrike" cap="none" normalizeH="0" baseline="0" dirty="0" err="1" smtClean="0">
                          <a:ln>
                            <a:noFill/>
                          </a:ln>
                          <a:solidFill>
                            <a:srgbClr val="000036"/>
                          </a:solidFill>
                          <a:effectLst/>
                          <a:latin typeface="Arial" charset="0"/>
                        </a:rPr>
                        <a:t>positiv</a:t>
                      </a:r>
                      <a:r>
                        <a:rPr kumimoji="0" lang="en-GB" sz="2000" b="0" i="0" u="none" strike="noStrike" cap="none" normalizeH="0" baseline="0" dirty="0" smtClean="0">
                          <a:ln>
                            <a:noFill/>
                          </a:ln>
                          <a:solidFill>
                            <a:srgbClr val="000036"/>
                          </a:solidFill>
                          <a:effectLst/>
                          <a:latin typeface="Arial" charset="0"/>
                        </a:rPr>
                        <a:t> (PCR+ </a:t>
                      </a:r>
                      <a:r>
                        <a:rPr kumimoji="0" lang="en-GB" sz="2000" b="0" i="0" u="none" strike="noStrike" cap="none" normalizeH="0" baseline="0" dirty="0" err="1" smtClean="0">
                          <a:ln>
                            <a:noFill/>
                          </a:ln>
                          <a:solidFill>
                            <a:srgbClr val="000036"/>
                          </a:solidFill>
                          <a:effectLst/>
                          <a:latin typeface="Arial" charset="0"/>
                        </a:rPr>
                        <a:t>innerhalb</a:t>
                      </a:r>
                      <a:r>
                        <a:rPr kumimoji="0" lang="en-GB" sz="2000" b="0" i="0" u="none" strike="noStrike" cap="none" normalizeH="0" baseline="0" dirty="0" smtClean="0">
                          <a:ln>
                            <a:noFill/>
                          </a:ln>
                          <a:solidFill>
                            <a:srgbClr val="000036"/>
                          </a:solidFill>
                          <a:effectLst/>
                          <a:latin typeface="Arial" charset="0"/>
                        </a:rPr>
                        <a:t> 120 </a:t>
                      </a:r>
                      <a:r>
                        <a:rPr kumimoji="0" lang="en-GB" sz="2000" b="0" i="0" u="none" strike="noStrike" cap="none" normalizeH="0" baseline="0" dirty="0" err="1" smtClean="0">
                          <a:ln>
                            <a:noFill/>
                          </a:ln>
                          <a:solidFill>
                            <a:srgbClr val="000036"/>
                          </a:solidFill>
                          <a:effectLst/>
                          <a:latin typeface="Arial" charset="0"/>
                        </a:rPr>
                        <a:t>Tage</a:t>
                      </a:r>
                      <a:r>
                        <a:rPr kumimoji="0" lang="en-GB" sz="2000" b="0" i="0" u="none" strike="noStrike" cap="none" normalizeH="0" baseline="0" dirty="0" smtClean="0">
                          <a:ln>
                            <a:noFill/>
                          </a:ln>
                          <a:solidFill>
                            <a:srgbClr val="000036"/>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err="1" smtClean="0">
                          <a:ln>
                            <a:noFill/>
                          </a:ln>
                          <a:solidFill>
                            <a:srgbClr val="000036"/>
                          </a:solidFill>
                          <a:effectLst/>
                          <a:latin typeface="Arial" charset="0"/>
                        </a:rPr>
                        <a:t>Covid</a:t>
                      </a:r>
                      <a:r>
                        <a:rPr kumimoji="0" lang="en-GB" sz="2000" b="0" i="0" u="none" strike="noStrike" cap="none" normalizeH="0" baseline="0" dirty="0" smtClean="0">
                          <a:ln>
                            <a:noFill/>
                          </a:ln>
                          <a:solidFill>
                            <a:srgbClr val="000036"/>
                          </a:solidFill>
                          <a:effectLst/>
                          <a:latin typeface="Arial" charset="0"/>
                        </a:rPr>
                        <a:t> </a:t>
                      </a:r>
                      <a:r>
                        <a:rPr kumimoji="0" lang="en-GB" sz="2000" b="0" i="0" u="none" strike="noStrike" cap="none" normalizeH="0" baseline="0" dirty="0" err="1" smtClean="0">
                          <a:ln>
                            <a:noFill/>
                          </a:ln>
                          <a:solidFill>
                            <a:srgbClr val="000036"/>
                          </a:solidFill>
                          <a:effectLst/>
                          <a:latin typeface="Arial" charset="0"/>
                        </a:rPr>
                        <a:t>negativ</a:t>
                      </a:r>
                      <a:endParaRPr kumimoji="0" lang="en-GB" sz="20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dirty="0" smtClean="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mRNA </a:t>
                      </a:r>
                      <a:r>
                        <a:rPr kumimoji="0" lang="en-GB" sz="2000" b="0" i="0" u="none" strike="noStrike" cap="none" normalizeH="0" baseline="0" dirty="0" err="1" smtClean="0">
                          <a:ln>
                            <a:noFill/>
                          </a:ln>
                          <a:solidFill>
                            <a:srgbClr val="000036"/>
                          </a:solidFill>
                          <a:effectLst/>
                          <a:latin typeface="Arial" charset="0"/>
                        </a:rPr>
                        <a:t>Impfung</a:t>
                      </a:r>
                      <a:endParaRPr kumimoji="0" lang="en-GB" sz="2000" b="0" i="0" u="none" strike="noStrike" cap="none" normalizeH="0" baseline="0" dirty="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11</a:t>
                      </a:r>
                    </a:p>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800" b="0" i="0" u="none" strike="noStrike" kern="1200" cap="none" normalizeH="0" baseline="0" dirty="0" err="1" smtClean="0">
                          <a:ln>
                            <a:noFill/>
                          </a:ln>
                          <a:solidFill>
                            <a:srgbClr val="000036"/>
                          </a:solidFill>
                          <a:effectLst/>
                          <a:latin typeface="Arial" charset="0"/>
                          <a:ea typeface="+mn-ea"/>
                          <a:cs typeface="+mn-cs"/>
                        </a:rPr>
                        <a:t>Inzidenz</a:t>
                      </a:r>
                      <a:r>
                        <a:rPr kumimoji="0" lang="en-GB" sz="1800" b="0" i="0" u="none" strike="noStrike" kern="1200" cap="none" normalizeH="0" baseline="0" dirty="0" smtClean="0">
                          <a:ln>
                            <a:noFill/>
                          </a:ln>
                          <a:solidFill>
                            <a:srgbClr val="000036"/>
                          </a:solidFill>
                          <a:effectLst/>
                          <a:latin typeface="Arial" charset="0"/>
                          <a:ea typeface="+mn-ea"/>
                          <a:cs typeface="+mn-cs"/>
                        </a:rPr>
                        <a:t>= 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15199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Relatives  </a:t>
                      </a:r>
                      <a:r>
                        <a:rPr kumimoji="0" lang="en-GB" sz="2000" b="0" i="0" u="none" strike="noStrike" cap="none" normalizeH="0" baseline="0" dirty="0" err="1" smtClean="0">
                          <a:ln>
                            <a:noFill/>
                          </a:ln>
                          <a:solidFill>
                            <a:srgbClr val="000036"/>
                          </a:solidFill>
                          <a:effectLst/>
                          <a:latin typeface="Arial" charset="0"/>
                        </a:rPr>
                        <a:t>Risiko</a:t>
                      </a:r>
                      <a:r>
                        <a:rPr kumimoji="0" lang="en-GB" sz="2000" b="0" i="0" u="none" strike="noStrike" cap="none" normalizeH="0" baseline="0" dirty="0" smtClean="0">
                          <a:ln>
                            <a:noFill/>
                          </a:ln>
                          <a:solidFill>
                            <a:srgbClr val="000036"/>
                          </a:solidFill>
                          <a:effectLst/>
                          <a:latin typeface="Arial" charset="0"/>
                        </a:rPr>
                        <a:t> = 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Placebo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185</a:t>
                      </a:r>
                    </a:p>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800" b="0" i="0" u="none" strike="noStrike" kern="1200" cap="none" normalizeH="0" baseline="0" dirty="0" err="1" smtClean="0">
                          <a:ln>
                            <a:noFill/>
                          </a:ln>
                          <a:solidFill>
                            <a:srgbClr val="000036"/>
                          </a:solidFill>
                          <a:effectLst/>
                          <a:latin typeface="Arial" charset="0"/>
                          <a:ea typeface="+mn-ea"/>
                          <a:cs typeface="+mn-cs"/>
                        </a:rPr>
                        <a:t>Inzidenz</a:t>
                      </a:r>
                      <a:r>
                        <a:rPr kumimoji="0" lang="en-GB" sz="1800" b="0" i="0" u="none" strike="noStrike" kern="1200" cap="none" normalizeH="0" baseline="0" dirty="0" smtClean="0">
                          <a:ln>
                            <a:noFill/>
                          </a:ln>
                          <a:solidFill>
                            <a:srgbClr val="000036"/>
                          </a:solidFill>
                          <a:effectLst/>
                          <a:latin typeface="Arial" charset="0"/>
                          <a:ea typeface="+mn-ea"/>
                          <a:cs typeface="+mn-cs"/>
                        </a:rPr>
                        <a:t> =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dirty="0" smtClean="0">
                          <a:ln>
                            <a:noFill/>
                          </a:ln>
                          <a:solidFill>
                            <a:srgbClr val="000036"/>
                          </a:solidFill>
                          <a:effectLst/>
                          <a:latin typeface="Arial" charset="0"/>
                        </a:rPr>
                        <a:t>15025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dirty="0" smtClean="0">
                          <a:ln>
                            <a:noFill/>
                          </a:ln>
                          <a:solidFill>
                            <a:srgbClr val="000036"/>
                          </a:solidFill>
                          <a:effectLst/>
                          <a:latin typeface="Arial" charset="0"/>
                        </a:rPr>
                        <a:t>Odds Ratio = 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smtClean="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dirty="0" smtClean="0">
                          <a:ln>
                            <a:noFill/>
                          </a:ln>
                          <a:solidFill>
                            <a:srgbClr val="000036"/>
                          </a:solidFill>
                          <a:effectLst/>
                          <a:latin typeface="Arial" charset="0"/>
                        </a:rPr>
                        <a:t>Abs. </a:t>
                      </a:r>
                      <a:r>
                        <a:rPr kumimoji="0" lang="en-GB" sz="1600" b="0" i="0" u="none" strike="noStrike" cap="none" normalizeH="0" baseline="0" dirty="0" err="1" smtClean="0">
                          <a:ln>
                            <a:noFill/>
                          </a:ln>
                          <a:solidFill>
                            <a:srgbClr val="000036"/>
                          </a:solidFill>
                          <a:effectLst/>
                          <a:latin typeface="Arial" charset="0"/>
                        </a:rPr>
                        <a:t>Risiko</a:t>
                      </a:r>
                      <a:r>
                        <a:rPr kumimoji="0" lang="en-GB" sz="1600" b="0" i="0" u="none" strike="noStrike" cap="none" normalizeH="0" baseline="0" dirty="0" smtClean="0">
                          <a:ln>
                            <a:noFill/>
                          </a:ln>
                          <a:solidFill>
                            <a:srgbClr val="000036"/>
                          </a:solidFill>
                          <a:effectLst/>
                          <a:latin typeface="Arial" charset="0"/>
                        </a:rPr>
                        <a:t> </a:t>
                      </a:r>
                      <a:r>
                        <a:rPr kumimoji="0" lang="en-GB" sz="1600" b="0" i="0" u="none" strike="noStrike" cap="none" normalizeH="0" baseline="0" dirty="0" err="1" smtClean="0">
                          <a:ln>
                            <a:noFill/>
                          </a:ln>
                          <a:solidFill>
                            <a:srgbClr val="000036"/>
                          </a:solidFill>
                          <a:effectLst/>
                          <a:latin typeface="Arial" charset="0"/>
                        </a:rPr>
                        <a:t>Reduktion</a:t>
                      </a:r>
                      <a:r>
                        <a:rPr kumimoji="0" lang="en-GB" sz="1600" b="0" i="0" u="none" strike="noStrike" cap="none" normalizeH="0" baseline="0" dirty="0" smtClean="0">
                          <a:ln>
                            <a:noFill/>
                          </a:ln>
                          <a:solidFill>
                            <a:srgbClr val="000036"/>
                          </a:solidFill>
                          <a:effectLst/>
                          <a:latin typeface="Arial" charset="0"/>
                        </a:rPr>
                        <a:t> = 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dirty="0" smtClean="0">
                          <a:ln>
                            <a:noFill/>
                          </a:ln>
                          <a:solidFill>
                            <a:srgbClr val="000036"/>
                          </a:solidFill>
                          <a:effectLst/>
                          <a:latin typeface="Arial" charset="0"/>
                        </a:rPr>
                        <a:t>Number needed to treat (NNT) =88,5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kern="1200" cap="none" normalizeH="0" baseline="0" dirty="0" err="1" smtClean="0">
                          <a:ln>
                            <a:noFill/>
                          </a:ln>
                          <a:solidFill>
                            <a:srgbClr val="000036"/>
                          </a:solidFill>
                          <a:effectLst/>
                          <a:latin typeface="Arial" charset="0"/>
                          <a:ea typeface="+mn-ea"/>
                          <a:cs typeface="+mn-cs"/>
                        </a:rPr>
                        <a:t>Effektivität</a:t>
                      </a:r>
                      <a:r>
                        <a:rPr kumimoji="0" lang="en-GB" sz="2000" b="0" i="0" u="none" strike="noStrike" kern="1200" cap="none" normalizeH="0" baseline="0" dirty="0" smtClean="0">
                          <a:ln>
                            <a:noFill/>
                          </a:ln>
                          <a:solidFill>
                            <a:srgbClr val="000036"/>
                          </a:solidFill>
                          <a:effectLst/>
                          <a:latin typeface="Arial" charset="0"/>
                          <a:ea typeface="+mn-ea"/>
                          <a:cs typeface="+mn-cs"/>
                        </a:rPr>
                        <a:t> =</a:t>
                      </a:r>
                      <a:br>
                        <a:rPr kumimoji="0" lang="en-GB" sz="2000" b="0" i="0" u="none" strike="noStrike" kern="1200" cap="none" normalizeH="0" baseline="0" dirty="0" smtClean="0">
                          <a:ln>
                            <a:noFill/>
                          </a:ln>
                          <a:solidFill>
                            <a:srgbClr val="000036"/>
                          </a:solidFill>
                          <a:effectLst/>
                          <a:latin typeface="Arial" charset="0"/>
                          <a:ea typeface="+mn-ea"/>
                          <a:cs typeface="+mn-cs"/>
                        </a:rPr>
                      </a:br>
                      <a:r>
                        <a:rPr kumimoji="0" lang="en-GB" sz="2000" b="0" i="0" u="none" strike="noStrike" kern="1200" cap="none" normalizeH="0" baseline="0" dirty="0" smtClean="0">
                          <a:ln>
                            <a:noFill/>
                          </a:ln>
                          <a:solidFill>
                            <a:srgbClr val="000036"/>
                          </a:solidFill>
                          <a:effectLst/>
                          <a:latin typeface="Arial" charset="0"/>
                          <a:ea typeface="+mn-ea"/>
                          <a:cs typeface="+mn-cs"/>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49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Datenplattform Covid-19 GÖG (eigene Analysen)</a:t>
            </a:r>
            <a:endParaRPr lang="de-DE" dirty="0"/>
          </a:p>
        </p:txBody>
      </p:sp>
      <p:sp>
        <p:nvSpPr>
          <p:cNvPr id="3" name="Datumsplatzhalter 2"/>
          <p:cNvSpPr>
            <a:spLocks noGrp="1"/>
          </p:cNvSpPr>
          <p:nvPr>
            <p:ph type="dt" sz="half" idx="10"/>
          </p:nvPr>
        </p:nvSpPr>
        <p:spPr/>
        <p:txBody>
          <a:bodyPr/>
          <a:lstStyle/>
          <a:p>
            <a:fld id="{4FBB947E-E2B1-447B-92C9-68B1426AE906}" type="datetime1">
              <a:rPr lang="de-AT" smtClean="0"/>
              <a:pPr/>
              <a:t>14.12.2023</a:t>
            </a:fld>
            <a:endParaRPr lang="de-DE" altLang="en-US"/>
          </a:p>
        </p:txBody>
      </p:sp>
      <p:sp>
        <p:nvSpPr>
          <p:cNvPr id="4" name="Fußzeilenplatzhalter 3"/>
          <p:cNvSpPr>
            <a:spLocks noGrp="1"/>
          </p:cNvSpPr>
          <p:nvPr>
            <p:ph type="ftr" sz="quarter" idx="11"/>
          </p:nvPr>
        </p:nvSpPr>
        <p:spPr/>
        <p:txBody>
          <a:bodyPr/>
          <a:lstStyle/>
          <a:p>
            <a:r>
              <a:rPr lang="de-DE" altLang="en-US" smtClean="0"/>
              <a:t>hanno.ulmer@i-med.ac.at</a:t>
            </a:r>
            <a:endParaRPr lang="de-DE" altLang="en-US"/>
          </a:p>
        </p:txBody>
      </p:sp>
      <p:sp>
        <p:nvSpPr>
          <p:cNvPr id="5" name="Foliennummernplatzhalter 4"/>
          <p:cNvSpPr>
            <a:spLocks noGrp="1"/>
          </p:cNvSpPr>
          <p:nvPr>
            <p:ph type="sldNum" sz="quarter" idx="12"/>
          </p:nvPr>
        </p:nvSpPr>
        <p:spPr/>
        <p:txBody>
          <a:bodyPr/>
          <a:lstStyle/>
          <a:p>
            <a:r>
              <a:rPr lang="de-DE" altLang="en-US" smtClean="0"/>
              <a:t>Seite </a:t>
            </a:r>
            <a:fld id="{EE29F858-1221-4A12-AB43-D242F2C02AC7}" type="slidenum">
              <a:rPr lang="de-DE" altLang="en-US" smtClean="0"/>
              <a:pPr/>
              <a:t>7</a:t>
            </a:fld>
            <a:endParaRPr lang="de-DE" altLang="en-US"/>
          </a:p>
        </p:txBody>
      </p:sp>
      <p:pic>
        <p:nvPicPr>
          <p:cNvPr id="6" name="Grafik 5"/>
          <p:cNvPicPr>
            <a:picLocks noChangeAspect="1"/>
          </p:cNvPicPr>
          <p:nvPr/>
        </p:nvPicPr>
        <p:blipFill>
          <a:blip r:embed="rId2"/>
          <a:stretch>
            <a:fillRect/>
          </a:stretch>
        </p:blipFill>
        <p:spPr>
          <a:xfrm>
            <a:off x="35496" y="1700808"/>
            <a:ext cx="13896975" cy="6457950"/>
          </a:xfrm>
          <a:prstGeom prst="rect">
            <a:avLst/>
          </a:prstGeom>
        </p:spPr>
      </p:pic>
    </p:spTree>
    <p:extLst>
      <p:ext uri="{BB962C8B-B14F-4D97-AF65-F5344CB8AC3E}">
        <p14:creationId xmlns:p14="http://schemas.microsoft.com/office/powerpoint/2010/main" val="309320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2"/>
          <p:cNvSpPr>
            <a:spLocks noGrp="1" noChangeArrowheads="1"/>
          </p:cNvSpPr>
          <p:nvPr>
            <p:ph type="title"/>
          </p:nvPr>
        </p:nvSpPr>
        <p:spPr/>
        <p:txBody>
          <a:bodyPr/>
          <a:lstStyle/>
          <a:p>
            <a:pPr eaLnBrk="1" hangingPunct="1"/>
            <a:r>
              <a:rPr lang="de-DE" dirty="0" smtClean="0"/>
              <a:t>Meta-Analyse</a:t>
            </a:r>
            <a:endParaRPr lang="de-AT" dirty="0" smtClean="0"/>
          </a:p>
        </p:txBody>
      </p:sp>
      <p:sp>
        <p:nvSpPr>
          <p:cNvPr id="124932" name="Foliennummernplatzhalter 5"/>
          <p:cNvSpPr>
            <a:spLocks noGrp="1"/>
          </p:cNvSpPr>
          <p:nvPr>
            <p:ph type="sldNum" sz="quarter" idx="12"/>
          </p:nvPr>
        </p:nvSpPr>
        <p:spPr>
          <a:noFill/>
        </p:spPr>
        <p:txBody>
          <a:bodyPr/>
          <a:lstStyle/>
          <a:p>
            <a:fld id="{A9D459F2-FE6A-4618-B1BD-FE34BE8C6EDF}" type="slidenum">
              <a:rPr lang="de-DE">
                <a:solidFill>
                  <a:prstClr val="black">
                    <a:tint val="75000"/>
                  </a:prstClr>
                </a:solidFill>
              </a:rPr>
              <a:pPr/>
              <a:t>8</a:t>
            </a:fld>
            <a:endParaRPr lang="de-DE">
              <a:solidFill>
                <a:prstClr val="black">
                  <a:tint val="75000"/>
                </a:prstClr>
              </a:solidFill>
            </a:endParaRPr>
          </a:p>
        </p:txBody>
      </p:sp>
      <p:sp>
        <p:nvSpPr>
          <p:cNvPr id="2" name="Fußzeilenplatzhalter 1"/>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dirty="0">
              <a:solidFill>
                <a:prstClr val="black">
                  <a:tint val="75000"/>
                </a:prstClr>
              </a:solidFill>
            </a:endParaRPr>
          </a:p>
        </p:txBody>
      </p:sp>
      <p:sp>
        <p:nvSpPr>
          <p:cNvPr id="6" name="Datumsplatzhalter 5"/>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pic>
        <p:nvPicPr>
          <p:cNvPr id="7" name="Picture 3" descr="D:\WORK\PEARSON\000 FOLIEN\4100\JPG\4100-417_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2" y="1921769"/>
            <a:ext cx="853373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WORK\PEARSON\000 FOLIEN\4100\JPG\4100-41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5522168"/>
            <a:ext cx="5256584" cy="118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7875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2"/>
          <p:cNvSpPr>
            <a:spLocks noGrp="1" noChangeArrowheads="1"/>
          </p:cNvSpPr>
          <p:nvPr>
            <p:ph type="title"/>
          </p:nvPr>
        </p:nvSpPr>
        <p:spPr/>
        <p:txBody>
          <a:bodyPr/>
          <a:lstStyle/>
          <a:p>
            <a:pPr eaLnBrk="1" hangingPunct="1"/>
            <a:r>
              <a:rPr lang="de-DE" dirty="0" smtClean="0"/>
              <a:t>Living </a:t>
            </a:r>
            <a:r>
              <a:rPr lang="de-DE" dirty="0" err="1" smtClean="0"/>
              <a:t>systematic</a:t>
            </a:r>
            <a:r>
              <a:rPr lang="de-DE" dirty="0" smtClean="0"/>
              <a:t> </a:t>
            </a:r>
            <a:r>
              <a:rPr lang="de-DE" dirty="0" err="1" smtClean="0"/>
              <a:t>review</a:t>
            </a:r>
            <a:endParaRPr lang="de-AT" dirty="0" smtClean="0"/>
          </a:p>
        </p:txBody>
      </p:sp>
      <p:sp>
        <p:nvSpPr>
          <p:cNvPr id="124932" name="Foliennummernplatzhalter 5"/>
          <p:cNvSpPr>
            <a:spLocks noGrp="1"/>
          </p:cNvSpPr>
          <p:nvPr>
            <p:ph type="sldNum" sz="quarter" idx="12"/>
          </p:nvPr>
        </p:nvSpPr>
        <p:spPr>
          <a:noFill/>
        </p:spPr>
        <p:txBody>
          <a:bodyPr/>
          <a:lstStyle/>
          <a:p>
            <a:fld id="{A9D459F2-FE6A-4618-B1BD-FE34BE8C6EDF}" type="slidenum">
              <a:rPr lang="de-DE">
                <a:solidFill>
                  <a:prstClr val="black">
                    <a:tint val="75000"/>
                  </a:prstClr>
                </a:solidFill>
              </a:rPr>
              <a:pPr/>
              <a:t>9</a:t>
            </a:fld>
            <a:endParaRPr lang="de-DE">
              <a:solidFill>
                <a:prstClr val="black">
                  <a:tint val="75000"/>
                </a:prstClr>
              </a:solidFill>
            </a:endParaRPr>
          </a:p>
        </p:txBody>
      </p:sp>
      <p:sp>
        <p:nvSpPr>
          <p:cNvPr id="2" name="Fußzeilenplatzhalter 1"/>
          <p:cNvSpPr>
            <a:spLocks noGrp="1"/>
          </p:cNvSpPr>
          <p:nvPr>
            <p:ph type="ftr" sz="quarter" idx="11"/>
          </p:nvPr>
        </p:nvSpPr>
        <p:spPr/>
        <p:txBody>
          <a:bodyPr/>
          <a:lstStyle/>
          <a:p>
            <a:r>
              <a:rPr lang="de-DE" altLang="en-US" smtClean="0">
                <a:solidFill>
                  <a:prstClr val="black">
                    <a:tint val="75000"/>
                  </a:prstClr>
                </a:solidFill>
              </a:rPr>
              <a:t>hanno.ulmer@i-med.ac.at</a:t>
            </a:r>
            <a:endParaRPr lang="de-DE" altLang="en-US" dirty="0">
              <a:solidFill>
                <a:prstClr val="black">
                  <a:tint val="75000"/>
                </a:prstClr>
              </a:solidFill>
            </a:endParaRPr>
          </a:p>
        </p:txBody>
      </p:sp>
      <p:sp>
        <p:nvSpPr>
          <p:cNvPr id="6" name="Datumsplatzhalter 5"/>
          <p:cNvSpPr>
            <a:spLocks noGrp="1"/>
          </p:cNvSpPr>
          <p:nvPr>
            <p:ph type="dt" sz="half" idx="10"/>
          </p:nvPr>
        </p:nvSpPr>
        <p:spPr/>
        <p:txBody>
          <a:bodyPr/>
          <a:lstStyle/>
          <a:p>
            <a:r>
              <a:rPr lang="en-US" smtClean="0">
                <a:solidFill>
                  <a:prstClr val="black">
                    <a:tint val="75000"/>
                  </a:prstClr>
                </a:solidFill>
              </a:rPr>
              <a:t>Modul 2.02</a:t>
            </a:r>
            <a:endParaRPr lang="de-DE" altLang="en-US" dirty="0">
              <a:solidFill>
                <a:prstClr val="black">
                  <a:tint val="75000"/>
                </a:prstClr>
              </a:solidFill>
            </a:endParaRPr>
          </a:p>
        </p:txBody>
      </p:sp>
      <p:pic>
        <p:nvPicPr>
          <p:cNvPr id="4" name="Grafik 3"/>
          <p:cNvPicPr>
            <a:picLocks noChangeAspect="1"/>
          </p:cNvPicPr>
          <p:nvPr/>
        </p:nvPicPr>
        <p:blipFill>
          <a:blip r:embed="rId2"/>
          <a:stretch>
            <a:fillRect/>
          </a:stretch>
        </p:blipFill>
        <p:spPr>
          <a:xfrm>
            <a:off x="4515097" y="1470268"/>
            <a:ext cx="4257209" cy="5228247"/>
          </a:xfrm>
          <a:prstGeom prst="rect">
            <a:avLst/>
          </a:prstGeom>
        </p:spPr>
      </p:pic>
      <p:pic>
        <p:nvPicPr>
          <p:cNvPr id="5" name="Grafik 4"/>
          <p:cNvPicPr>
            <a:picLocks noChangeAspect="1"/>
          </p:cNvPicPr>
          <p:nvPr/>
        </p:nvPicPr>
        <p:blipFill>
          <a:blip r:embed="rId3"/>
          <a:stretch>
            <a:fillRect/>
          </a:stretch>
        </p:blipFill>
        <p:spPr>
          <a:xfrm>
            <a:off x="251520" y="1628801"/>
            <a:ext cx="4104456" cy="1018542"/>
          </a:xfrm>
          <a:prstGeom prst="rect">
            <a:avLst/>
          </a:prstGeom>
        </p:spPr>
      </p:pic>
    </p:spTree>
    <p:extLst>
      <p:ext uri="{BB962C8B-B14F-4D97-AF65-F5344CB8AC3E}">
        <p14:creationId xmlns:p14="http://schemas.microsoft.com/office/powerpoint/2010/main" val="35298948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Template_MSIG</Template>
  <TotalTime>0</TotalTime>
  <Words>1422</Words>
  <Application>Microsoft Office PowerPoint</Application>
  <PresentationFormat>Bildschirmpräsentation (4:3)</PresentationFormat>
  <Paragraphs>305</Paragraphs>
  <Slides>29</Slides>
  <Notes>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9" baseType="lpstr">
      <vt:lpstr>Arial</vt:lpstr>
      <vt:lpstr>Arial Narrow</vt:lpstr>
      <vt:lpstr>Calibri</vt:lpstr>
      <vt:lpstr>Cambria Math</vt:lpstr>
      <vt:lpstr>Comic Sans MS</vt:lpstr>
      <vt:lpstr>Helvetica</vt:lpstr>
      <vt:lpstr>Helvetica Condensed</vt:lpstr>
      <vt:lpstr>Times New Roman</vt:lpstr>
      <vt:lpstr>Template_MSIG</vt:lpstr>
      <vt:lpstr>Formel</vt:lpstr>
      <vt:lpstr>Klinische Epidemiologie  und Strategien der Prävention   </vt:lpstr>
      <vt:lpstr>Klinische Epidemiologie</vt:lpstr>
      <vt:lpstr>Hierarchie von Medizinischen Studien</vt:lpstr>
      <vt:lpstr>PowerPoint-Präsentation</vt:lpstr>
      <vt:lpstr>Beispiel Moderna mRNA Impfung Zulassungsstudie (Baden et al. NEJM 2021)</vt:lpstr>
      <vt:lpstr>Beispiel Moderna mRNA Impfung Zulassungsstudie (Baden et al. NEJM 2021)</vt:lpstr>
      <vt:lpstr>Datenplattform Covid-19 GÖG (eigene Analysen)</vt:lpstr>
      <vt:lpstr>Meta-Analyse</vt:lpstr>
      <vt:lpstr>Living systematic review</vt:lpstr>
      <vt:lpstr>Strategien der Prävention</vt:lpstr>
      <vt:lpstr>Strategien der Prävention</vt:lpstr>
      <vt:lpstr>Screening</vt:lpstr>
      <vt:lpstr>Screening</vt:lpstr>
      <vt:lpstr>PSA-Screening – Überdiagnose?</vt:lpstr>
      <vt:lpstr>Überdiagnose</vt:lpstr>
      <vt:lpstr>Überdiagnose</vt:lpstr>
      <vt:lpstr>Length Time, Lead Time Bias</vt:lpstr>
      <vt:lpstr>PowerPoint-Präsentation</vt:lpstr>
      <vt:lpstr>Diagnostischer Test</vt:lpstr>
      <vt:lpstr>Beispiel Antigen Schnelltest versus PCR zur Diagnose einer Covid Infektion (asymptomatisch)  (Fernandez-Montero EClinMed 2021)</vt:lpstr>
      <vt:lpstr>Beispiel Antigen Schnelltest versus PCR zur Diagnose einer Covid Infektion (asymptomatisch)  (Fernandez-Montero EClinMed 2021)</vt:lpstr>
      <vt:lpstr>Beispiel Antigen Schnelltest versus PCR zur Diagnose einer Covid Infektion (Hochrisiko)  (Fernandez-Montero EClinMed 2021)</vt:lpstr>
      <vt:lpstr>Beispiel Antigen Schnelltest versus PCR zur Diagnose einer Covid Infektion (Hochrisiko)  (Fernandez-Montero EClinMed 2021)</vt:lpstr>
      <vt:lpstr>PowerPoint-Präsentation</vt:lpstr>
      <vt:lpstr>PowerPoint-Präsentation</vt:lpstr>
      <vt:lpstr>Covid-19 Infektionen nach Alter</vt:lpstr>
      <vt:lpstr>Covid-19 Todesfälle nach Alter</vt:lpstr>
      <vt:lpstr>Effekt Modifikation, Confounding</vt:lpstr>
      <vt:lpstr>Fortgeschrittene Themen der klinischen Epidemiologie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Statistics in Medical Research – A Comparison of The New England Journal of Medicine and Nature Medicine</dc:title>
  <dc:creator>alex</dc:creator>
  <cp:lastModifiedBy>Ulmer Hanno</cp:lastModifiedBy>
  <cp:revision>554</cp:revision>
  <dcterms:created xsi:type="dcterms:W3CDTF">2006-05-13T17:31:32Z</dcterms:created>
  <dcterms:modified xsi:type="dcterms:W3CDTF">2023-12-14T13:51:43Z</dcterms:modified>
</cp:coreProperties>
</file>