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9"/>
  </p:notesMasterIdLst>
  <p:sldIdLst>
    <p:sldId id="377" r:id="rId2"/>
    <p:sldId id="258" r:id="rId3"/>
    <p:sldId id="380" r:id="rId4"/>
    <p:sldId id="381" r:id="rId5"/>
    <p:sldId id="383" r:id="rId6"/>
    <p:sldId id="384" r:id="rId7"/>
    <p:sldId id="382" r:id="rId8"/>
  </p:sldIdLst>
  <p:sldSz cx="9144000" cy="6858000" type="screen4x3"/>
  <p:notesSz cx="6799263" cy="99298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GNagel" initials="G" lastIdx="20" clrIdx="0"/>
  <p:cmAuthor id="1" name="I-Med" initials="imed" lastIdx="5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ittlere Formatvorlage 3 - Akz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51" autoAdjust="0"/>
    <p:restoredTop sz="97805" autoAdjust="0"/>
  </p:normalViewPr>
  <p:slideViewPr>
    <p:cSldViewPr>
      <p:cViewPr varScale="1">
        <p:scale>
          <a:sx n="97" d="100"/>
          <a:sy n="97" d="100"/>
        </p:scale>
        <p:origin x="168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0C66BF-4794-4997-8FAD-CB7B899353F0}" type="datetimeFigureOut">
              <a:rPr lang="en-US" smtClean="0"/>
              <a:pPr/>
              <a:t>10/13/2020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4113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927" y="4716661"/>
            <a:ext cx="5439410" cy="44684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1342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B42F19-14E2-4481-9CCD-C10E94AD7B81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713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571613"/>
            <a:ext cx="4672018" cy="2028838"/>
          </a:xfrm>
        </p:spPr>
        <p:txBody>
          <a:bodyPr>
            <a:normAutofit/>
          </a:bodyPr>
          <a:lstStyle>
            <a:lvl1pPr>
              <a:defRPr sz="3600">
                <a:solidFill>
                  <a:srgbClr val="4F81BD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55880-7FE7-40DB-BB5D-50135F89C179}" type="datetime1">
              <a:rPr lang="de-DE" smtClean="0"/>
              <a:pPr/>
              <a:t>13.10.2020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4652C-CD78-4E39-BAB0-0AF956FF8895}" type="slidenum">
              <a:rPr lang="de-DE" smtClean="0"/>
              <a:pPr/>
              <a:t>‹Nr.›</a:t>
            </a:fld>
            <a:endParaRPr lang="de-DE"/>
          </a:p>
        </p:txBody>
      </p:sp>
      <p:cxnSp>
        <p:nvCxnSpPr>
          <p:cNvPr id="9" name="Gerade Verbindung 8"/>
          <p:cNvCxnSpPr/>
          <p:nvPr userDrawn="1"/>
        </p:nvCxnSpPr>
        <p:spPr>
          <a:xfrm>
            <a:off x="714348" y="3571876"/>
            <a:ext cx="7715304" cy="0"/>
          </a:xfrm>
          <a:prstGeom prst="line">
            <a:avLst/>
          </a:prstGeom>
          <a:ln w="22225">
            <a:solidFill>
              <a:srgbClr val="A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logo_4c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77358" y="1357298"/>
            <a:ext cx="3188805" cy="2165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Gerade Verbindung 9"/>
          <p:cNvCxnSpPr/>
          <p:nvPr userDrawn="1"/>
        </p:nvCxnSpPr>
        <p:spPr>
          <a:xfrm>
            <a:off x="642910" y="5577181"/>
            <a:ext cx="7715304" cy="0"/>
          </a:xfrm>
          <a:prstGeom prst="line">
            <a:avLst/>
          </a:prstGeom>
          <a:ln w="15875">
            <a:solidFill>
              <a:srgbClr val="A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186502" cy="1143000"/>
          </a:xfrm>
        </p:spPr>
        <p:txBody>
          <a:bodyPr>
            <a:normAutofit/>
          </a:bodyPr>
          <a:lstStyle>
            <a:lvl1pPr algn="l">
              <a:defRPr sz="3000">
                <a:solidFill>
                  <a:srgbClr val="4F81BD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7758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508AB-6254-4F9F-BEE5-D65281E72F56}" type="datetime1">
              <a:rPr lang="de-DE" smtClean="0"/>
              <a:pPr/>
              <a:t>13.10.2020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4652C-CD78-4E39-BAB0-0AF956FF8895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2050" name="Picture 2" descr="logo_4c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97944" y="0"/>
            <a:ext cx="2136775" cy="145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Gerade Verbindung 8"/>
          <p:cNvCxnSpPr/>
          <p:nvPr userDrawn="1"/>
        </p:nvCxnSpPr>
        <p:spPr>
          <a:xfrm>
            <a:off x="428596" y="1428736"/>
            <a:ext cx="8286808" cy="0"/>
          </a:xfrm>
          <a:prstGeom prst="line">
            <a:avLst/>
          </a:prstGeom>
          <a:ln w="3175">
            <a:solidFill>
              <a:srgbClr val="A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257940" cy="1143000"/>
          </a:xfrm>
        </p:spPr>
        <p:txBody>
          <a:bodyPr>
            <a:normAutofit/>
          </a:bodyPr>
          <a:lstStyle>
            <a:lvl1pPr algn="l">
              <a:defRPr lang="de-DE" sz="3200" kern="1200" dirty="0" smtClean="0">
                <a:solidFill>
                  <a:srgbClr val="4F81BD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75775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75775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B0FCB-0B59-4FBF-976F-BE0DD7D1184B}" type="datetime1">
              <a:rPr lang="de-DE" smtClean="0"/>
              <a:pPr/>
              <a:t>13.10.2020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4652C-CD78-4E39-BAB0-0AF956FF8895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8" name="Picture 2" descr="logo_4c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97944" y="0"/>
            <a:ext cx="2136775" cy="145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Gerade Verbindung 8"/>
          <p:cNvCxnSpPr/>
          <p:nvPr userDrawn="1"/>
        </p:nvCxnSpPr>
        <p:spPr>
          <a:xfrm>
            <a:off x="428596" y="1428736"/>
            <a:ext cx="8286808" cy="0"/>
          </a:xfrm>
          <a:prstGeom prst="line">
            <a:avLst/>
          </a:prstGeom>
          <a:ln w="3175">
            <a:solidFill>
              <a:srgbClr val="A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257940" cy="1154098"/>
          </a:xfrm>
        </p:spPr>
        <p:txBody>
          <a:bodyPr>
            <a:normAutofit/>
          </a:bodyPr>
          <a:lstStyle>
            <a:lvl1pPr algn="l">
              <a:defRPr lang="de-DE" sz="3200" kern="1200" dirty="0" smtClean="0">
                <a:solidFill>
                  <a:srgbClr val="4F81BD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08114-7162-4CF4-B1D8-7A8AAF4002E4}" type="datetime1">
              <a:rPr lang="de-DE" smtClean="0"/>
              <a:pPr/>
              <a:t>13.10.2020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4652C-CD78-4E39-BAB0-0AF956FF8895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6" name="Picture 2" descr="logo_4c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97944" y="0"/>
            <a:ext cx="2136775" cy="145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Gerade Verbindung 6"/>
          <p:cNvCxnSpPr/>
          <p:nvPr userDrawn="1"/>
        </p:nvCxnSpPr>
        <p:spPr>
          <a:xfrm>
            <a:off x="428596" y="1428736"/>
            <a:ext cx="8286808" cy="0"/>
          </a:xfrm>
          <a:prstGeom prst="line">
            <a:avLst/>
          </a:prstGeom>
          <a:ln w="3175">
            <a:solidFill>
              <a:srgbClr val="A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F579C-C327-46A7-BCB1-3340A6CCB95A}" type="datetime1">
              <a:rPr lang="de-DE" smtClean="0"/>
              <a:pPr/>
              <a:t>13.10.2020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4652C-CD78-4E39-BAB0-0AF956FF8895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CF4E97-E0CB-4804-BE25-A165BE162065}" type="datetime1">
              <a:rPr lang="de-DE" smtClean="0"/>
              <a:pPr/>
              <a:t>13.10.2020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B4652C-CD78-4E39-BAB0-0AF956FF8895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5" r:id="rId5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67544" y="1124744"/>
            <a:ext cx="5182344" cy="2172854"/>
          </a:xfrm>
        </p:spPr>
        <p:txBody>
          <a:bodyPr>
            <a:normAutofit fontScale="90000"/>
          </a:bodyPr>
          <a:lstStyle/>
          <a:p>
            <a:r>
              <a:rPr lang="de-DE" sz="2700" dirty="0" err="1" smtClean="0"/>
              <a:t>OeGEpi</a:t>
            </a:r>
            <a:r>
              <a:rPr lang="de-DE" sz="2700" dirty="0" smtClean="0"/>
              <a:t> Web-Meeting.</a:t>
            </a:r>
            <a:br>
              <a:rPr lang="de-DE" sz="2700" dirty="0" smtClean="0"/>
            </a:br>
            <a:r>
              <a:rPr lang="de-DE" sz="2700" dirty="0" smtClean="0"/>
              <a:t>Covid-19: ein Stresstest für die Epidemiologie.</a:t>
            </a:r>
            <a:br>
              <a:rPr lang="de-DE" sz="2700" dirty="0" smtClean="0"/>
            </a:br>
            <a:r>
              <a:rPr lang="en-US" b="1" i="1" dirty="0"/>
              <a:t>EAN Neuro-</a:t>
            </a:r>
            <a:r>
              <a:rPr lang="en-US" b="1" i="1" dirty="0" err="1"/>
              <a:t>covid</a:t>
            </a:r>
            <a:r>
              <a:rPr lang="en-US" b="1" i="1" dirty="0"/>
              <a:t> </a:t>
            </a:r>
            <a:r>
              <a:rPr lang="en-US" b="1" i="1" dirty="0" err="1" smtClean="0"/>
              <a:t>ReGistrY</a:t>
            </a:r>
            <a:r>
              <a:rPr lang="en-US" b="1" i="1" dirty="0" smtClean="0"/>
              <a:t>,</a:t>
            </a:r>
            <a:r>
              <a:rPr lang="de-DE" dirty="0" smtClean="0"/>
              <a:t> </a:t>
            </a:r>
            <a:r>
              <a:rPr lang="de-DE" b="1" dirty="0" smtClean="0"/>
              <a:t>Ischgl Studie</a:t>
            </a:r>
            <a:endParaRPr lang="de-DE" b="1" i="1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83568" y="3645024"/>
            <a:ext cx="7776864" cy="1872208"/>
          </a:xfrm>
        </p:spPr>
        <p:txBody>
          <a:bodyPr>
            <a:normAutofit fontScale="40000" lnSpcReduction="20000"/>
          </a:bodyPr>
          <a:lstStyle/>
          <a:p>
            <a:endParaRPr lang="de-AT" sz="3600" dirty="0" smtClean="0"/>
          </a:p>
          <a:p>
            <a:r>
              <a:rPr lang="de-AT" sz="5900" dirty="0" smtClean="0"/>
              <a:t>Hanno Ulmer</a:t>
            </a:r>
          </a:p>
          <a:p>
            <a:endParaRPr lang="de-AT" sz="2800" dirty="0" smtClean="0"/>
          </a:p>
          <a:p>
            <a:r>
              <a:rPr lang="de-AT" sz="4200" dirty="0" smtClean="0"/>
              <a:t>Department </a:t>
            </a:r>
            <a:r>
              <a:rPr lang="de-AT" sz="4200" dirty="0" err="1" smtClean="0"/>
              <a:t>of</a:t>
            </a:r>
            <a:r>
              <a:rPr lang="de-AT" sz="4200" dirty="0" smtClean="0"/>
              <a:t> </a:t>
            </a:r>
            <a:r>
              <a:rPr lang="de-AT" sz="4200" dirty="0" smtClean="0"/>
              <a:t>Medical </a:t>
            </a:r>
            <a:r>
              <a:rPr lang="de-AT" sz="4200" dirty="0" err="1" smtClean="0"/>
              <a:t>Statistics</a:t>
            </a:r>
            <a:r>
              <a:rPr lang="de-AT" sz="4200" dirty="0" smtClean="0"/>
              <a:t>, </a:t>
            </a:r>
            <a:r>
              <a:rPr lang="de-AT" sz="4200" dirty="0" err="1" smtClean="0"/>
              <a:t>Informatics</a:t>
            </a:r>
            <a:r>
              <a:rPr lang="de-AT" sz="4200" dirty="0" smtClean="0"/>
              <a:t> </a:t>
            </a:r>
            <a:r>
              <a:rPr lang="de-AT" sz="4200" dirty="0" err="1" smtClean="0"/>
              <a:t>and</a:t>
            </a:r>
            <a:r>
              <a:rPr lang="de-AT" sz="4200" dirty="0" smtClean="0"/>
              <a:t> </a:t>
            </a:r>
            <a:r>
              <a:rPr lang="de-AT" sz="4200" dirty="0" err="1" smtClean="0"/>
              <a:t>Health</a:t>
            </a:r>
            <a:r>
              <a:rPr lang="de-AT" sz="4200" dirty="0" smtClean="0"/>
              <a:t> Economics,</a:t>
            </a:r>
          </a:p>
          <a:p>
            <a:r>
              <a:rPr lang="de-AT" sz="4200" dirty="0" smtClean="0"/>
              <a:t>Innsbruck Medical University </a:t>
            </a:r>
          </a:p>
          <a:p>
            <a:endParaRPr lang="de-AT" sz="2800" dirty="0" smtClean="0"/>
          </a:p>
          <a:p>
            <a:r>
              <a:rPr lang="de-AT" sz="3600" i="1" dirty="0" smtClean="0"/>
              <a:t>	</a:t>
            </a:r>
            <a:r>
              <a:rPr lang="de-AT" sz="3600" i="1" dirty="0" err="1" smtClean="0"/>
              <a:t>Contact</a:t>
            </a:r>
            <a:r>
              <a:rPr lang="de-AT" sz="3600" i="1" dirty="0" smtClean="0"/>
              <a:t>: hanno.ulmer@i-med.ac.at</a:t>
            </a:r>
            <a:endParaRPr lang="de-DE" sz="3600" i="1" dirty="0"/>
          </a:p>
        </p:txBody>
      </p:sp>
      <p:pic>
        <p:nvPicPr>
          <p:cNvPr id="5" name="Grafik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4118" y="188640"/>
            <a:ext cx="2515870" cy="12344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Studienaufkommen, Ethikkommission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4652C-CD78-4E39-BAB0-0AF956FF8895}" type="slidenum">
              <a:rPr lang="de-DE" smtClean="0"/>
              <a:pPr/>
              <a:t>2</a:t>
            </a:fld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DE" dirty="0" smtClean="0"/>
              <a:t>2019: 12 Sitzungen der Ethikkommission, monatlich</a:t>
            </a:r>
          </a:p>
          <a:p>
            <a:r>
              <a:rPr lang="de-DE" dirty="0" smtClean="0"/>
              <a:t>2020: 27 Sitzungen der Ethikkommission, zunächst wöchentlich, jetzt alle 2 Wochen</a:t>
            </a:r>
            <a:br>
              <a:rPr lang="de-DE" dirty="0" smtClean="0"/>
            </a:br>
            <a:endParaRPr lang="de-DE" dirty="0" smtClean="0"/>
          </a:p>
          <a:p>
            <a:r>
              <a:rPr lang="de-DE" dirty="0" smtClean="0"/>
              <a:t>ca. 80 Studienanträge mit Covid-19 Bezug</a:t>
            </a:r>
          </a:p>
          <a:p>
            <a:r>
              <a:rPr lang="de-DE" dirty="0" smtClean="0"/>
              <a:t>auch vermehrt andere Studien</a:t>
            </a:r>
            <a:br>
              <a:rPr lang="de-DE" dirty="0" smtClean="0"/>
            </a:br>
            <a:endParaRPr lang="de-DE" dirty="0" smtClean="0"/>
          </a:p>
          <a:p>
            <a:r>
              <a:rPr lang="de-DE" dirty="0" smtClean="0"/>
              <a:t>Von Lock-Down bis Ende Juli:</a:t>
            </a:r>
            <a:br>
              <a:rPr lang="de-DE" dirty="0" smtClean="0"/>
            </a:br>
            <a:r>
              <a:rPr lang="de-DE" dirty="0" smtClean="0"/>
              <a:t>80-90% des Studienaufkommens früherer Jahre</a:t>
            </a:r>
          </a:p>
          <a:p>
            <a:endParaRPr lang="de-DE" dirty="0"/>
          </a:p>
          <a:p>
            <a:r>
              <a:rPr lang="de-DE" dirty="0" smtClean="0"/>
              <a:t>Therapiestudien, Registerstudien, Covid-19 Auswirkungen auf andere Erkrankungen, epidemiologische Studien </a:t>
            </a:r>
            <a:r>
              <a:rPr lang="de-DE" dirty="0"/>
              <a:t/>
            </a:r>
            <a:br>
              <a:rPr lang="de-DE" dirty="0"/>
            </a:b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EAN </a:t>
            </a:r>
            <a:r>
              <a:rPr lang="en-US" i="1" dirty="0"/>
              <a:t>Neuro-</a:t>
            </a:r>
            <a:r>
              <a:rPr lang="en-US" i="1" dirty="0" err="1"/>
              <a:t>covid</a:t>
            </a:r>
            <a:r>
              <a:rPr lang="en-US" i="1" dirty="0"/>
              <a:t> </a:t>
            </a:r>
            <a:r>
              <a:rPr lang="en-US" i="1" dirty="0" err="1" smtClean="0"/>
              <a:t>ReGistrY</a:t>
            </a:r>
            <a:r>
              <a:rPr lang="de-DE" dirty="0" smtClean="0"/>
              <a:t> (</a:t>
            </a:r>
            <a:r>
              <a:rPr lang="de-DE" dirty="0" err="1" smtClean="0"/>
              <a:t>Energy</a:t>
            </a:r>
            <a:r>
              <a:rPr lang="de-DE" dirty="0" smtClean="0"/>
              <a:t>)</a:t>
            </a:r>
            <a:endParaRPr lang="de-DE" dirty="0"/>
          </a:p>
        </p:txBody>
      </p:sp>
      <p:sp>
        <p:nvSpPr>
          <p:cNvPr id="8" name="Inhaltsplatzhalter 7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757758"/>
          </a:xfrm>
        </p:spPr>
        <p:txBody>
          <a:bodyPr/>
          <a:lstStyle/>
          <a:p>
            <a:r>
              <a:rPr lang="de-AT" dirty="0" smtClean="0"/>
              <a:t>Weltweites Register für neurologische Folgen von Covid-19</a:t>
            </a:r>
          </a:p>
          <a:p>
            <a:r>
              <a:rPr lang="de-AT" dirty="0" smtClean="0"/>
              <a:t>in Zusammenarbeit mit der Europäischen Akademie für Neurologie und der Universitätsklinik für Neurologie in Innsbruck (Raimund </a:t>
            </a:r>
            <a:r>
              <a:rPr lang="de-AT" dirty="0" err="1" smtClean="0"/>
              <a:t>Helbock</a:t>
            </a:r>
            <a:r>
              <a:rPr lang="de-AT" dirty="0" smtClean="0"/>
              <a:t>)</a:t>
            </a:r>
          </a:p>
          <a:p>
            <a:r>
              <a:rPr lang="de-AT" dirty="0" smtClean="0"/>
              <a:t>Online Eingabetool auf der Plattform </a:t>
            </a:r>
            <a:r>
              <a:rPr lang="de-AT" dirty="0" err="1" smtClean="0"/>
              <a:t>RedCap</a:t>
            </a:r>
            <a:r>
              <a:rPr lang="de-AT" dirty="0" smtClean="0"/>
              <a:t>, erstellt durch </a:t>
            </a:r>
            <a:r>
              <a:rPr lang="de-AT" dirty="0" err="1" smtClean="0"/>
              <a:t>Lalit</a:t>
            </a:r>
            <a:r>
              <a:rPr lang="de-AT" dirty="0" smtClean="0"/>
              <a:t> Kaltenbach</a:t>
            </a:r>
          </a:p>
          <a:p>
            <a:endParaRPr lang="de-AT" dirty="0" smtClean="0"/>
          </a:p>
          <a:p>
            <a:endParaRPr lang="de-AT" dirty="0" smtClean="0"/>
          </a:p>
          <a:p>
            <a:pPr marL="0" indent="0">
              <a:buNone/>
            </a:pP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4652C-CD78-4E39-BAB0-0AF956FF8895}" type="slidenum">
              <a:rPr lang="de-DE" smtClean="0"/>
              <a:pPr/>
              <a:t>3</a:t>
            </a:fld>
            <a:endParaRPr lang="de-DE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9792" y="3789040"/>
            <a:ext cx="5061200" cy="2892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727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Die </a:t>
            </a:r>
            <a:r>
              <a:rPr lang="en-US" i="1" dirty="0" err="1" smtClean="0"/>
              <a:t>Ischgl</a:t>
            </a:r>
            <a:r>
              <a:rPr lang="en-US" i="1" dirty="0" smtClean="0"/>
              <a:t> </a:t>
            </a:r>
            <a:r>
              <a:rPr lang="en-US" i="1" dirty="0" err="1" smtClean="0"/>
              <a:t>Studie</a:t>
            </a:r>
            <a:endParaRPr lang="de-DE" dirty="0"/>
          </a:p>
        </p:txBody>
      </p:sp>
      <p:sp>
        <p:nvSpPr>
          <p:cNvPr id="8" name="Inhaltsplatzhalter 7"/>
          <p:cNvSpPr>
            <a:spLocks noGrp="1"/>
          </p:cNvSpPr>
          <p:nvPr>
            <p:ph idx="1"/>
          </p:nvPr>
        </p:nvSpPr>
        <p:spPr>
          <a:xfrm>
            <a:off x="463900" y="1513306"/>
            <a:ext cx="8428580" cy="475775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de-AT" dirty="0" smtClean="0"/>
              <a:t>Covid-19 Antikörper Prävalenzstudie, April 2020, ausgehend vom Institut für Virologie (</a:t>
            </a:r>
            <a:r>
              <a:rPr lang="de-AT" dirty="0" err="1" smtClean="0"/>
              <a:t>Doro</a:t>
            </a:r>
            <a:r>
              <a:rPr lang="de-AT" dirty="0" smtClean="0"/>
              <a:t> von Laer) und der Universitätsklinik für Pädiatrie (Thomas Müller)</a:t>
            </a:r>
          </a:p>
          <a:p>
            <a:endParaRPr lang="de-AT" dirty="0" smtClean="0"/>
          </a:p>
          <a:p>
            <a:r>
              <a:rPr lang="de-AT" dirty="0" smtClean="0"/>
              <a:t>Ischgl „</a:t>
            </a:r>
            <a:r>
              <a:rPr lang="de-AT" dirty="0" err="1" smtClean="0"/>
              <a:t>Ground</a:t>
            </a:r>
            <a:r>
              <a:rPr lang="de-AT" dirty="0" smtClean="0"/>
              <a:t> Zero der europäischen Corona Pandemie“</a:t>
            </a:r>
          </a:p>
          <a:p>
            <a:pPr marL="0" indent="0">
              <a:buNone/>
            </a:pPr>
            <a:endParaRPr lang="de-AT" dirty="0" smtClean="0"/>
          </a:p>
          <a:p>
            <a:r>
              <a:rPr lang="de-AT" dirty="0" smtClean="0"/>
              <a:t>Hohe Beteiligung durch </a:t>
            </a:r>
            <a:r>
              <a:rPr lang="de-AT" dirty="0" err="1" smtClean="0"/>
              <a:t>Ischgler</a:t>
            </a:r>
            <a:r>
              <a:rPr lang="de-AT" dirty="0" smtClean="0"/>
              <a:t> Bevölkerung (n=1473, 79%)</a:t>
            </a:r>
          </a:p>
          <a:p>
            <a:endParaRPr lang="de-AT" dirty="0" smtClean="0"/>
          </a:p>
          <a:p>
            <a:r>
              <a:rPr lang="de-AT" dirty="0" err="1" smtClean="0"/>
              <a:t>Sero</a:t>
            </a:r>
            <a:r>
              <a:rPr lang="de-AT" dirty="0" smtClean="0"/>
              <a:t>-Prävalenz gesamt: 42,4%</a:t>
            </a:r>
          </a:p>
          <a:p>
            <a:r>
              <a:rPr lang="de-AT" dirty="0" smtClean="0"/>
              <a:t>Kinder 27,1%, Erwachsene 45%</a:t>
            </a:r>
          </a:p>
          <a:p>
            <a:r>
              <a:rPr lang="de-AT" dirty="0" smtClean="0"/>
              <a:t>5 Antikörpertests, inklusive Neutralisationstest</a:t>
            </a:r>
          </a:p>
          <a:p>
            <a:endParaRPr lang="de-AT" dirty="0" smtClean="0"/>
          </a:p>
          <a:p>
            <a:r>
              <a:rPr lang="de-AT" dirty="0" smtClean="0"/>
              <a:t>Hohe Dunkelziffer (im Vergleich zu PCR+), milde Verläufe, wenig Hospitalisierungen,  Letalität: 0,25% </a:t>
            </a:r>
          </a:p>
          <a:p>
            <a:endParaRPr lang="de-AT" dirty="0" smtClean="0"/>
          </a:p>
          <a:p>
            <a:endParaRPr lang="de-AT" dirty="0" smtClean="0"/>
          </a:p>
          <a:p>
            <a:endParaRPr lang="de-AT" dirty="0" smtClean="0"/>
          </a:p>
          <a:p>
            <a:pPr marL="0" indent="0">
              <a:buNone/>
            </a:pP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4652C-CD78-4E39-BAB0-0AF956FF8895}" type="slidenum">
              <a:rPr lang="de-DE" smtClean="0"/>
              <a:pPr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78146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Die </a:t>
            </a:r>
            <a:r>
              <a:rPr lang="en-US" i="1" dirty="0" err="1" smtClean="0"/>
              <a:t>Ischgl</a:t>
            </a:r>
            <a:r>
              <a:rPr lang="en-US" i="1" dirty="0" smtClean="0"/>
              <a:t> </a:t>
            </a:r>
            <a:r>
              <a:rPr lang="en-US" i="1" dirty="0" err="1" smtClean="0"/>
              <a:t>Studie</a:t>
            </a:r>
            <a:endParaRPr lang="de-DE" dirty="0"/>
          </a:p>
        </p:txBody>
      </p:sp>
      <p:sp>
        <p:nvSpPr>
          <p:cNvPr id="8" name="Inhaltsplatzhalt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AT" dirty="0"/>
              <a:t>Covid-19 Antikörper Prävalenzstudie, April </a:t>
            </a:r>
            <a:r>
              <a:rPr lang="de-AT" dirty="0" smtClean="0"/>
              <a:t>2020</a:t>
            </a:r>
            <a:br>
              <a:rPr lang="de-AT" dirty="0" smtClean="0"/>
            </a:br>
            <a:endParaRPr lang="de-AT" dirty="0"/>
          </a:p>
          <a:p>
            <a:r>
              <a:rPr lang="de-AT" dirty="0" smtClean="0"/>
              <a:t>Selbst-berichtete Symptome:</a:t>
            </a:r>
            <a:br>
              <a:rPr lang="de-AT" dirty="0" smtClean="0"/>
            </a:br>
            <a:r>
              <a:rPr lang="de-AT" dirty="0" smtClean="0"/>
              <a:t>Geruchs- und/oder Geschmacksstörung als bester Prädiktor für </a:t>
            </a:r>
            <a:r>
              <a:rPr lang="de-AT" dirty="0" err="1" smtClean="0"/>
              <a:t>Seropositivität</a:t>
            </a:r>
            <a:r>
              <a:rPr lang="de-AT" dirty="0" smtClean="0"/>
              <a:t>, </a:t>
            </a:r>
            <a:br>
              <a:rPr lang="de-AT" dirty="0" smtClean="0"/>
            </a:br>
            <a:r>
              <a:rPr lang="de-AT" dirty="0" smtClean="0"/>
              <a:t>bei Erwachsenen OR=24,5; bei Kindern OR=3,5; breite CIs</a:t>
            </a:r>
          </a:p>
          <a:p>
            <a:r>
              <a:rPr lang="de-AT" dirty="0" smtClean="0"/>
              <a:t>Haushaltsanalyse: </a:t>
            </a:r>
            <a:br>
              <a:rPr lang="de-AT" dirty="0" smtClean="0"/>
            </a:br>
            <a:r>
              <a:rPr lang="de-AT" dirty="0" smtClean="0"/>
              <a:t>ca. 1/3 der Haushalte mit Kindern wiesen Personen mit und ohne Antikörper auf</a:t>
            </a:r>
            <a:br>
              <a:rPr lang="de-AT" dirty="0" smtClean="0"/>
            </a:br>
            <a:r>
              <a:rPr lang="de-AT" dirty="0" smtClean="0"/>
              <a:t>ca. 2/3 der Haushalte ohne Kinder wiesen Personen mit und ohne Antikörper auf </a:t>
            </a:r>
            <a:endParaRPr lang="de-AT" dirty="0"/>
          </a:p>
          <a:p>
            <a:endParaRPr lang="de-AT" dirty="0" smtClean="0"/>
          </a:p>
          <a:p>
            <a:endParaRPr lang="de-AT" dirty="0" smtClean="0"/>
          </a:p>
          <a:p>
            <a:pPr marL="0" indent="0">
              <a:buNone/>
            </a:pP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4652C-CD78-4E39-BAB0-0AF956FF8895}" type="slidenum">
              <a:rPr lang="de-DE" smtClean="0"/>
              <a:pPr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75173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Die </a:t>
            </a:r>
            <a:r>
              <a:rPr lang="en-US" i="1" dirty="0" err="1" smtClean="0"/>
              <a:t>Ischgl</a:t>
            </a:r>
            <a:r>
              <a:rPr lang="en-US" i="1" dirty="0" smtClean="0"/>
              <a:t> </a:t>
            </a:r>
            <a:r>
              <a:rPr lang="en-US" i="1" dirty="0" err="1" smtClean="0"/>
              <a:t>Studie</a:t>
            </a:r>
            <a:endParaRPr lang="de-DE" dirty="0"/>
          </a:p>
        </p:txBody>
      </p:sp>
      <p:sp>
        <p:nvSpPr>
          <p:cNvPr id="8" name="Inhaltsplatzhalter 7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e-AT" dirty="0"/>
              <a:t>Covid-19 Antikörper </a:t>
            </a:r>
            <a:r>
              <a:rPr lang="de-AT" dirty="0" smtClean="0"/>
              <a:t>Follow-</a:t>
            </a:r>
            <a:r>
              <a:rPr lang="de-AT" dirty="0" err="1" smtClean="0"/>
              <a:t>up</a:t>
            </a:r>
            <a:r>
              <a:rPr lang="de-AT" dirty="0" smtClean="0"/>
              <a:t> Studie, November 2020 </a:t>
            </a:r>
            <a:br>
              <a:rPr lang="de-AT" dirty="0" smtClean="0"/>
            </a:br>
            <a:endParaRPr lang="de-AT" dirty="0"/>
          </a:p>
          <a:p>
            <a:r>
              <a:rPr lang="de-AT" dirty="0" smtClean="0"/>
              <a:t>Fragestellungen: </a:t>
            </a:r>
            <a:br>
              <a:rPr lang="de-AT" dirty="0" smtClean="0"/>
            </a:br>
            <a:endParaRPr lang="de-AT" dirty="0" smtClean="0"/>
          </a:p>
          <a:p>
            <a:r>
              <a:rPr lang="de-AT" dirty="0" smtClean="0"/>
              <a:t>Antikörper-Persistenz?</a:t>
            </a:r>
          </a:p>
          <a:p>
            <a:r>
              <a:rPr lang="de-AT" dirty="0" smtClean="0"/>
              <a:t>Wiederauftreten einer Infektion?</a:t>
            </a:r>
          </a:p>
          <a:p>
            <a:r>
              <a:rPr lang="de-AT" dirty="0" smtClean="0"/>
              <a:t>Symptome und Langzeitfolgen?</a:t>
            </a:r>
          </a:p>
          <a:p>
            <a:r>
              <a:rPr lang="de-AT" dirty="0" smtClean="0"/>
              <a:t>Gesundheitszustand, mental und körperlich?</a:t>
            </a:r>
          </a:p>
          <a:p>
            <a:endParaRPr lang="de-AT" dirty="0"/>
          </a:p>
          <a:p>
            <a:r>
              <a:rPr lang="de-AT" dirty="0" smtClean="0"/>
              <a:t>Zelluläre Immunität?  </a:t>
            </a:r>
            <a:br>
              <a:rPr lang="de-AT" dirty="0" smtClean="0"/>
            </a:br>
            <a:r>
              <a:rPr lang="de-AT" dirty="0" smtClean="0"/>
              <a:t> </a:t>
            </a:r>
            <a:br>
              <a:rPr lang="de-AT" dirty="0" smtClean="0"/>
            </a:br>
            <a:endParaRPr lang="de-AT" dirty="0" smtClean="0"/>
          </a:p>
          <a:p>
            <a:endParaRPr lang="de-AT" dirty="0" smtClean="0"/>
          </a:p>
          <a:p>
            <a:pPr marL="0" indent="0">
              <a:buNone/>
            </a:pP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4652C-CD78-4E39-BAB0-0AF956FF8895}" type="slidenum">
              <a:rPr lang="de-DE" smtClean="0"/>
              <a:pPr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66767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Die </a:t>
            </a:r>
            <a:r>
              <a:rPr lang="en-US" i="1" dirty="0" err="1" smtClean="0"/>
              <a:t>Ischgl</a:t>
            </a:r>
            <a:r>
              <a:rPr lang="en-US" i="1" dirty="0" smtClean="0"/>
              <a:t> </a:t>
            </a:r>
            <a:r>
              <a:rPr lang="en-US" i="1" dirty="0" err="1" smtClean="0"/>
              <a:t>Studie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4652C-CD78-4E39-BAB0-0AF956FF8895}" type="slidenum">
              <a:rPr lang="de-DE" smtClean="0"/>
              <a:pPr/>
              <a:t>7</a:t>
            </a:fld>
            <a:endParaRPr lang="de-DE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036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Theme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0</TotalTime>
  <Words>338</Words>
  <Application>Microsoft Office PowerPoint</Application>
  <PresentationFormat>Bildschirmpräsentation (4:3)</PresentationFormat>
  <Paragraphs>56</Paragraphs>
  <Slides>7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0" baseType="lpstr">
      <vt:lpstr>Arial</vt:lpstr>
      <vt:lpstr>Calibri</vt:lpstr>
      <vt:lpstr>Default Theme</vt:lpstr>
      <vt:lpstr>OeGEpi Web-Meeting. Covid-19: ein Stresstest für die Epidemiologie. EAN Neuro-covid ReGistrY, Ischgl Studie</vt:lpstr>
      <vt:lpstr>Studienaufkommen, Ethikkommission</vt:lpstr>
      <vt:lpstr>EAN Neuro-covid ReGistrY (Energy)</vt:lpstr>
      <vt:lpstr>Die Ischgl Studie</vt:lpstr>
      <vt:lpstr>Die Ischgl Studie</vt:lpstr>
      <vt:lpstr>Die Ischgl Studie</vt:lpstr>
      <vt:lpstr>Die Ischgl Studie</vt:lpstr>
    </vt:vector>
  </TitlesOfParts>
  <Company>Medizinische Universität Innsbruck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Cancer Epidemiology in Austria The Vorarlberg Health Monitoring &amp; Promotion Programme (VHM&amp;PP)</dc:title>
  <dc:creator>I-Med</dc:creator>
  <cp:lastModifiedBy>Ulmer Hanno</cp:lastModifiedBy>
  <cp:revision>381</cp:revision>
  <cp:lastPrinted>2020-10-13T13:39:30Z</cp:lastPrinted>
  <dcterms:created xsi:type="dcterms:W3CDTF">2011-02-22T11:01:43Z</dcterms:created>
  <dcterms:modified xsi:type="dcterms:W3CDTF">2020-10-13T14:00:55Z</dcterms:modified>
</cp:coreProperties>
</file>