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5"/>
  </p:notesMasterIdLst>
  <p:sldIdLst>
    <p:sldId id="256" r:id="rId2"/>
    <p:sldId id="429" r:id="rId3"/>
    <p:sldId id="257" r:id="rId4"/>
    <p:sldId id="259" r:id="rId5"/>
    <p:sldId id="261" r:id="rId6"/>
    <p:sldId id="264" r:id="rId7"/>
    <p:sldId id="265" r:id="rId8"/>
    <p:sldId id="258" r:id="rId9"/>
    <p:sldId id="417" r:id="rId10"/>
    <p:sldId id="266" r:id="rId11"/>
    <p:sldId id="418" r:id="rId12"/>
    <p:sldId id="419" r:id="rId13"/>
    <p:sldId id="260" r:id="rId14"/>
    <p:sldId id="389" r:id="rId15"/>
    <p:sldId id="395" r:id="rId16"/>
    <p:sldId id="406" r:id="rId17"/>
    <p:sldId id="394" r:id="rId18"/>
    <p:sldId id="350" r:id="rId19"/>
    <p:sldId id="330" r:id="rId20"/>
    <p:sldId id="354" r:id="rId21"/>
    <p:sldId id="333" r:id="rId22"/>
    <p:sldId id="371" r:id="rId23"/>
    <p:sldId id="372" r:id="rId24"/>
    <p:sldId id="424" r:id="rId25"/>
    <p:sldId id="408" r:id="rId26"/>
    <p:sldId id="409" r:id="rId27"/>
    <p:sldId id="410" r:id="rId28"/>
    <p:sldId id="411" r:id="rId29"/>
    <p:sldId id="413" r:id="rId30"/>
    <p:sldId id="412" r:id="rId31"/>
    <p:sldId id="295" r:id="rId32"/>
    <p:sldId id="428" r:id="rId33"/>
    <p:sldId id="400" r:id="rId34"/>
    <p:sldId id="308" r:id="rId35"/>
    <p:sldId id="303" r:id="rId36"/>
    <p:sldId id="310" r:id="rId37"/>
    <p:sldId id="421" r:id="rId38"/>
    <p:sldId id="293" r:id="rId39"/>
    <p:sldId id="353" r:id="rId40"/>
    <p:sldId id="296" r:id="rId41"/>
    <p:sldId id="313" r:id="rId42"/>
    <p:sldId id="430" r:id="rId43"/>
    <p:sldId id="431" r:id="rId44"/>
  </p:sldIdLst>
  <p:sldSz cx="14630400" cy="8229600"/>
  <p:notesSz cx="8229600" cy="14630400"/>
  <p:embeddedFontLst>
    <p:embeddedFont>
      <p:font typeface="Alexandria Medium" panose="020B0604020202020204" charset="-78"/>
      <p:regular r:id="rId46"/>
    </p:embeddedFont>
    <p:embeddedFont>
      <p:font typeface="Helvetica" panose="020B0604020202020204" pitchFamily="34" charset="0"/>
      <p:regular r:id="rId47"/>
      <p:bold r:id="rId48"/>
      <p:italic r:id="rId49"/>
      <p:boldItalic r:id="rId50"/>
    </p:embeddedFont>
    <p:embeddedFont>
      <p:font typeface="Mangal" panose="02040503050203030202" pitchFamily="18" charset="0"/>
      <p:regular r:id="rId51"/>
      <p:bold r:id="rId52"/>
    </p:embeddedFont>
    <p:embeddedFont>
      <p:font typeface="Manrope" panose="020B0604020202020204" charset="0"/>
      <p:regular r:id="rId53"/>
    </p:embeddedFont>
    <p:embeddedFont>
      <p:font typeface="Verdana" panose="020B0604030504040204" pitchFamily="34" charset="0"/>
      <p:regular r:id="rId54"/>
      <p:bold r:id="rId55"/>
      <p:italic r:id="rId56"/>
      <p:boldItalic r:id="rId57"/>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23" autoAdjust="0"/>
    <p:restoredTop sz="94610"/>
  </p:normalViewPr>
  <p:slideViewPr>
    <p:cSldViewPr snapToGrid="0" snapToObjects="1">
      <p:cViewPr varScale="1">
        <p:scale>
          <a:sx n="63" d="100"/>
          <a:sy n="63" d="100"/>
        </p:scale>
        <p:origin x="75" y="96"/>
      </p:cViewPr>
      <p:guideLst/>
    </p:cSldViewPr>
  </p:slideViewPr>
  <p:notesTextViewPr>
    <p:cViewPr>
      <p:scale>
        <a:sx n="3" d="2"/>
        <a:sy n="3" d="2"/>
      </p:scale>
      <p:origin x="0" y="0"/>
    </p:cViewPr>
  </p:notesTextViewPr>
  <p:sorterViewPr>
    <p:cViewPr>
      <p:scale>
        <a:sx n="51" d="100"/>
        <a:sy n="51" d="100"/>
      </p:scale>
      <p:origin x="0" y="-85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62.215\pub\fritz\Direct_Indirect_Effects\Figure_Paper_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CASEL\AppData\Local\Temp\PubMed_Timeline_Results_by_Year.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Tabelle1!$A$37</c:f>
              <c:strCache>
                <c:ptCount val="1"/>
                <c:pt idx="0">
                  <c:v>Direct effect (not explained by risk factors)</c:v>
                </c:pt>
              </c:strCache>
            </c:strRef>
          </c:tx>
          <c:spPr>
            <a:solidFill>
              <a:schemeClr val="bg1">
                <a:lumMod val="75000"/>
              </a:schemeClr>
            </a:solidFill>
            <a:ln>
              <a:solidFill>
                <a:schemeClr val="bg1">
                  <a:lumMod val="85000"/>
                </a:schemeClr>
              </a:solidFill>
            </a:ln>
          </c:spPr>
          <c:invertIfNegative val="0"/>
          <c:cat>
            <c:strRef>
              <c:f>Tabelle1!$B$36:$E$36</c:f>
              <c:strCache>
                <c:ptCount val="4"/>
                <c:pt idx="0">
                  <c:v>Age &lt;50</c:v>
                </c:pt>
                <c:pt idx="1">
                  <c:v>Age 50-64</c:v>
                </c:pt>
                <c:pt idx="2">
                  <c:v>Age 65-74</c:v>
                </c:pt>
                <c:pt idx="3">
                  <c:v>Age 75+</c:v>
                </c:pt>
              </c:strCache>
            </c:strRef>
          </c:cat>
          <c:val>
            <c:numRef>
              <c:f>Tabelle1!$B$37:$E$37</c:f>
              <c:numCache>
                <c:formatCode>General</c:formatCode>
                <c:ptCount val="4"/>
                <c:pt idx="0">
                  <c:v>0.90825856017689077</c:v>
                </c:pt>
                <c:pt idx="1">
                  <c:v>1.0006318803079048</c:v>
                </c:pt>
                <c:pt idx="2">
                  <c:v>0.51282362642866375</c:v>
                </c:pt>
                <c:pt idx="3">
                  <c:v>0.33647223662121317</c:v>
                </c:pt>
              </c:numCache>
            </c:numRef>
          </c:val>
          <c:extLst>
            <c:ext xmlns:c16="http://schemas.microsoft.com/office/drawing/2014/chart" uri="{C3380CC4-5D6E-409C-BE32-E72D297353CC}">
              <c16:uniqueId val="{00000000-6A42-4223-8615-E0C9EB21E34E}"/>
            </c:ext>
          </c:extLst>
        </c:ser>
        <c:ser>
          <c:idx val="1"/>
          <c:order val="1"/>
          <c:tx>
            <c:strRef>
              <c:f>Tabelle1!$A$38</c:f>
              <c:strCache>
                <c:ptCount val="1"/>
                <c:pt idx="0">
                  <c:v>Smoking</c:v>
                </c:pt>
              </c:strCache>
            </c:strRef>
          </c:tx>
          <c:spPr>
            <a:solidFill>
              <a:schemeClr val="accent6">
                <a:lumMod val="60000"/>
                <a:lumOff val="40000"/>
              </a:schemeClr>
            </a:solidFill>
          </c:spPr>
          <c:invertIfNegative val="0"/>
          <c:cat>
            <c:strRef>
              <c:f>Tabelle1!$B$36:$E$36</c:f>
              <c:strCache>
                <c:ptCount val="4"/>
                <c:pt idx="0">
                  <c:v>Age &lt;50</c:v>
                </c:pt>
                <c:pt idx="1">
                  <c:v>Age 50-64</c:v>
                </c:pt>
                <c:pt idx="2">
                  <c:v>Age 65-74</c:v>
                </c:pt>
                <c:pt idx="3">
                  <c:v>Age 75+</c:v>
                </c:pt>
              </c:strCache>
            </c:strRef>
          </c:cat>
          <c:val>
            <c:numRef>
              <c:f>Tabelle1!$B$38:$E$38</c:f>
              <c:numCache>
                <c:formatCode>General</c:formatCode>
                <c:ptCount val="4"/>
                <c:pt idx="0">
                  <c:v>6.7658648473814864E-2</c:v>
                </c:pt>
                <c:pt idx="1">
                  <c:v>0.12221763272424918</c:v>
                </c:pt>
                <c:pt idx="2">
                  <c:v>6.7658648473814864E-2</c:v>
                </c:pt>
                <c:pt idx="3">
                  <c:v>1.9802627296179751E-2</c:v>
                </c:pt>
              </c:numCache>
            </c:numRef>
          </c:val>
          <c:extLst>
            <c:ext xmlns:c16="http://schemas.microsoft.com/office/drawing/2014/chart" uri="{C3380CC4-5D6E-409C-BE32-E72D297353CC}">
              <c16:uniqueId val="{00000001-6A42-4223-8615-E0C9EB21E34E}"/>
            </c:ext>
          </c:extLst>
        </c:ser>
        <c:ser>
          <c:idx val="2"/>
          <c:order val="2"/>
          <c:tx>
            <c:strRef>
              <c:f>Tabelle1!$A$39</c:f>
              <c:strCache>
                <c:ptCount val="1"/>
                <c:pt idx="0">
                  <c:v>Cholesterol</c:v>
                </c:pt>
              </c:strCache>
            </c:strRef>
          </c:tx>
          <c:spPr>
            <a:solidFill>
              <a:schemeClr val="bg2">
                <a:lumMod val="50000"/>
              </a:schemeClr>
            </a:solidFill>
          </c:spPr>
          <c:invertIfNegative val="0"/>
          <c:cat>
            <c:strRef>
              <c:f>Tabelle1!$B$36:$E$36</c:f>
              <c:strCache>
                <c:ptCount val="4"/>
                <c:pt idx="0">
                  <c:v>Age &lt;50</c:v>
                </c:pt>
                <c:pt idx="1">
                  <c:v>Age 50-64</c:v>
                </c:pt>
                <c:pt idx="2">
                  <c:v>Age 65-74</c:v>
                </c:pt>
                <c:pt idx="3">
                  <c:v>Age 75+</c:v>
                </c:pt>
              </c:strCache>
            </c:strRef>
          </c:cat>
          <c:val>
            <c:numRef>
              <c:f>Tabelle1!$B$39:$E$39</c:f>
              <c:numCache>
                <c:formatCode>General</c:formatCode>
                <c:ptCount val="4"/>
                <c:pt idx="0">
                  <c:v>0.15700374880966483</c:v>
                </c:pt>
                <c:pt idx="1">
                  <c:v>-3.0459207484708629E-2</c:v>
                </c:pt>
                <c:pt idx="2">
                  <c:v>-2.0202707317519511E-2</c:v>
                </c:pt>
                <c:pt idx="3">
                  <c:v>0</c:v>
                </c:pt>
              </c:numCache>
            </c:numRef>
          </c:val>
          <c:extLst>
            <c:ext xmlns:c16="http://schemas.microsoft.com/office/drawing/2014/chart" uri="{C3380CC4-5D6E-409C-BE32-E72D297353CC}">
              <c16:uniqueId val="{00000002-6A42-4223-8615-E0C9EB21E34E}"/>
            </c:ext>
          </c:extLst>
        </c:ser>
        <c:ser>
          <c:idx val="3"/>
          <c:order val="3"/>
          <c:tx>
            <c:strRef>
              <c:f>Tabelle1!$A$40</c:f>
              <c:strCache>
                <c:ptCount val="1"/>
                <c:pt idx="0">
                  <c:v>Glucose</c:v>
                </c:pt>
              </c:strCache>
            </c:strRef>
          </c:tx>
          <c:spPr>
            <a:solidFill>
              <a:srgbClr val="FFFF00"/>
            </a:solidFill>
          </c:spPr>
          <c:invertIfNegative val="0"/>
          <c:cat>
            <c:strRef>
              <c:f>Tabelle1!$B$36:$E$36</c:f>
              <c:strCache>
                <c:ptCount val="4"/>
                <c:pt idx="0">
                  <c:v>Age &lt;50</c:v>
                </c:pt>
                <c:pt idx="1">
                  <c:v>Age 50-64</c:v>
                </c:pt>
                <c:pt idx="2">
                  <c:v>Age 65-74</c:v>
                </c:pt>
                <c:pt idx="3">
                  <c:v>Age 75+</c:v>
                </c:pt>
              </c:strCache>
            </c:strRef>
          </c:cat>
          <c:val>
            <c:numRef>
              <c:f>Tabelle1!$B$40:$E$40</c:f>
              <c:numCache>
                <c:formatCode>General</c:formatCode>
                <c:ptCount val="4"/>
                <c:pt idx="0">
                  <c:v>7.6961041136128464E-2</c:v>
                </c:pt>
                <c:pt idx="1">
                  <c:v>3.922071315328135E-2</c:v>
                </c:pt>
                <c:pt idx="2">
                  <c:v>0</c:v>
                </c:pt>
                <c:pt idx="3">
                  <c:v>-2.0202707317519511E-2</c:v>
                </c:pt>
              </c:numCache>
            </c:numRef>
          </c:val>
          <c:extLst>
            <c:ext xmlns:c16="http://schemas.microsoft.com/office/drawing/2014/chart" uri="{C3380CC4-5D6E-409C-BE32-E72D297353CC}">
              <c16:uniqueId val="{00000003-6A42-4223-8615-E0C9EB21E34E}"/>
            </c:ext>
          </c:extLst>
        </c:ser>
        <c:ser>
          <c:idx val="4"/>
          <c:order val="4"/>
          <c:tx>
            <c:strRef>
              <c:f>Tabelle1!$A$41</c:f>
              <c:strCache>
                <c:ptCount val="1"/>
                <c:pt idx="0">
                  <c:v>Blood pressure</c:v>
                </c:pt>
              </c:strCache>
            </c:strRef>
          </c:tx>
          <c:spPr>
            <a:solidFill>
              <a:srgbClr val="FF0000"/>
            </a:solidFill>
          </c:spPr>
          <c:invertIfNegative val="0"/>
          <c:cat>
            <c:strRef>
              <c:f>Tabelle1!$B$36:$E$36</c:f>
              <c:strCache>
                <c:ptCount val="4"/>
                <c:pt idx="0">
                  <c:v>Age &lt;50</c:v>
                </c:pt>
                <c:pt idx="1">
                  <c:v>Age 50-64</c:v>
                </c:pt>
                <c:pt idx="2">
                  <c:v>Age 65-74</c:v>
                </c:pt>
                <c:pt idx="3">
                  <c:v>Age 75+</c:v>
                </c:pt>
              </c:strCache>
            </c:strRef>
          </c:cat>
          <c:val>
            <c:numRef>
              <c:f>Tabelle1!$B$41:$E$41</c:f>
              <c:numCache>
                <c:formatCode>General</c:formatCode>
                <c:ptCount val="4"/>
                <c:pt idx="0">
                  <c:v>0.33647223662121317</c:v>
                </c:pt>
                <c:pt idx="1">
                  <c:v>0</c:v>
                </c:pt>
                <c:pt idx="2">
                  <c:v>-1.0050335853501451E-2</c:v>
                </c:pt>
                <c:pt idx="3">
                  <c:v>-2.0202707317519511E-2</c:v>
                </c:pt>
              </c:numCache>
            </c:numRef>
          </c:val>
          <c:extLst>
            <c:ext xmlns:c16="http://schemas.microsoft.com/office/drawing/2014/chart" uri="{C3380CC4-5D6E-409C-BE32-E72D297353CC}">
              <c16:uniqueId val="{00000004-6A42-4223-8615-E0C9EB21E34E}"/>
            </c:ext>
          </c:extLst>
        </c:ser>
        <c:dLbls>
          <c:showLegendKey val="0"/>
          <c:showVal val="0"/>
          <c:showCatName val="0"/>
          <c:showSerName val="0"/>
          <c:showPercent val="0"/>
          <c:showBubbleSize val="0"/>
        </c:dLbls>
        <c:gapWidth val="25"/>
        <c:overlap val="100"/>
        <c:axId val="125233408"/>
        <c:axId val="126816256"/>
      </c:barChart>
      <c:catAx>
        <c:axId val="125233408"/>
        <c:scaling>
          <c:orientation val="minMax"/>
        </c:scaling>
        <c:delete val="0"/>
        <c:axPos val="b"/>
        <c:numFmt formatCode="General" sourceLinked="0"/>
        <c:majorTickMark val="none"/>
        <c:minorTickMark val="none"/>
        <c:tickLblPos val="low"/>
        <c:crossAx val="126816256"/>
        <c:crosses val="autoZero"/>
        <c:auto val="1"/>
        <c:lblAlgn val="ctr"/>
        <c:lblOffset val="100"/>
        <c:noMultiLvlLbl val="0"/>
      </c:catAx>
      <c:valAx>
        <c:axId val="126816256"/>
        <c:scaling>
          <c:orientation val="minMax"/>
        </c:scaling>
        <c:delete val="0"/>
        <c:axPos val="l"/>
        <c:majorGridlines/>
        <c:title>
          <c:tx>
            <c:rich>
              <a:bodyPr rot="-5400000" vert="horz"/>
              <a:lstStyle/>
              <a:p>
                <a:pPr>
                  <a:defRPr/>
                </a:pPr>
                <a:r>
                  <a:rPr lang="de-DE" baseline="0" dirty="0" err="1"/>
                  <a:t>ln</a:t>
                </a:r>
                <a:r>
                  <a:rPr lang="de-DE" baseline="0" dirty="0"/>
                  <a:t>(HR)</a:t>
                </a:r>
                <a:endParaRPr lang="de-DE" dirty="0"/>
              </a:p>
            </c:rich>
          </c:tx>
          <c:overlay val="0"/>
        </c:title>
        <c:numFmt formatCode="#,##0.0" sourceLinked="0"/>
        <c:majorTickMark val="out"/>
        <c:minorTickMark val="none"/>
        <c:tickLblPos val="nextTo"/>
        <c:crossAx val="125233408"/>
        <c:crosses val="autoZero"/>
        <c:crossBetween val="between"/>
      </c:valAx>
      <c:spPr>
        <a:noFill/>
        <a:ln w="25400">
          <a:noFill/>
        </a:ln>
      </c:spPr>
    </c:plotArea>
    <c:legend>
      <c:legendPos val="r"/>
      <c:layout>
        <c:manualLayout>
          <c:xMode val="edge"/>
          <c:yMode val="edge"/>
          <c:x val="0.64874862389027588"/>
          <c:y val="0.23992241602784889"/>
          <c:w val="0.34832461296187633"/>
          <c:h val="0.50328664799252976"/>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0" i="0" u="none" strike="noStrike" kern="1200" spc="0" baseline="0">
                <a:solidFill>
                  <a:sysClr val="windowText" lastClr="000000">
                    <a:lumMod val="65000"/>
                    <a:lumOff val="35000"/>
                  </a:sysClr>
                </a:solidFill>
                <a:latin typeface="+mn-lt"/>
                <a:ea typeface="+mn-ea"/>
                <a:cs typeface="+mn-cs"/>
              </a:rPr>
              <a:t>Pubmed, 2021/09/12</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100" baseline="0"/>
              <a:t>Search query: TyG index[Title/Abstract], </a:t>
            </a:r>
            <a:endParaRPr lang="en-US" sz="110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scatterChart>
        <c:scatterStyle val="lineMarker"/>
        <c:varyColors val="0"/>
        <c:ser>
          <c:idx val="0"/>
          <c:order val="0"/>
          <c:tx>
            <c:strRef>
              <c:f>PubMed_Timeline_Results_by_Year!$B$2</c:f>
              <c:strCache>
                <c:ptCount val="1"/>
                <c:pt idx="0">
                  <c:v>Count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PubMed_Timeline_Results_by_Year!$A$3:$A$15</c:f>
              <c:numCache>
                <c:formatCode>General</c:formatCode>
                <c:ptCount val="13"/>
                <c:pt idx="0">
                  <c:v>2021</c:v>
                </c:pt>
                <c:pt idx="1">
                  <c:v>2020</c:v>
                </c:pt>
                <c:pt idx="2">
                  <c:v>2019</c:v>
                </c:pt>
                <c:pt idx="3">
                  <c:v>2018</c:v>
                </c:pt>
                <c:pt idx="4">
                  <c:v>2017</c:v>
                </c:pt>
                <c:pt idx="5">
                  <c:v>2016</c:v>
                </c:pt>
                <c:pt idx="6">
                  <c:v>2015</c:v>
                </c:pt>
                <c:pt idx="7">
                  <c:v>2014</c:v>
                </c:pt>
                <c:pt idx="8">
                  <c:v>2013</c:v>
                </c:pt>
                <c:pt idx="9">
                  <c:v>2012</c:v>
                </c:pt>
                <c:pt idx="10">
                  <c:v>2011</c:v>
                </c:pt>
                <c:pt idx="11">
                  <c:v>2010</c:v>
                </c:pt>
                <c:pt idx="12">
                  <c:v>2008</c:v>
                </c:pt>
              </c:numCache>
            </c:numRef>
          </c:xVal>
          <c:yVal>
            <c:numRef>
              <c:f>PubMed_Timeline_Results_by_Year!$B$3:$B$15</c:f>
              <c:numCache>
                <c:formatCode>General</c:formatCode>
                <c:ptCount val="13"/>
                <c:pt idx="0">
                  <c:v>112</c:v>
                </c:pt>
                <c:pt idx="1">
                  <c:v>84</c:v>
                </c:pt>
                <c:pt idx="2">
                  <c:v>49</c:v>
                </c:pt>
                <c:pt idx="3">
                  <c:v>30</c:v>
                </c:pt>
                <c:pt idx="4">
                  <c:v>19</c:v>
                </c:pt>
                <c:pt idx="5">
                  <c:v>14</c:v>
                </c:pt>
                <c:pt idx="6">
                  <c:v>8</c:v>
                </c:pt>
                <c:pt idx="7">
                  <c:v>7</c:v>
                </c:pt>
                <c:pt idx="8">
                  <c:v>2</c:v>
                </c:pt>
                <c:pt idx="9">
                  <c:v>2</c:v>
                </c:pt>
                <c:pt idx="10">
                  <c:v>3</c:v>
                </c:pt>
                <c:pt idx="11">
                  <c:v>1</c:v>
                </c:pt>
                <c:pt idx="12">
                  <c:v>1</c:v>
                </c:pt>
              </c:numCache>
            </c:numRef>
          </c:yVal>
          <c:smooth val="0"/>
          <c:extLst>
            <c:ext xmlns:c16="http://schemas.microsoft.com/office/drawing/2014/chart" uri="{C3380CC4-5D6E-409C-BE32-E72D297353CC}">
              <c16:uniqueId val="{00000000-BD77-4C99-8C35-7B84DF5C901A}"/>
            </c:ext>
          </c:extLst>
        </c:ser>
        <c:dLbls>
          <c:showLegendKey val="0"/>
          <c:showVal val="0"/>
          <c:showCatName val="0"/>
          <c:showSerName val="0"/>
          <c:showPercent val="0"/>
          <c:showBubbleSize val="0"/>
        </c:dLbls>
        <c:axId val="471306456"/>
        <c:axId val="471308752"/>
      </c:scatterChart>
      <c:valAx>
        <c:axId val="471306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1308752"/>
        <c:crosses val="autoZero"/>
        <c:crossBetween val="midCat"/>
      </c:valAx>
      <c:valAx>
        <c:axId val="471308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13064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0.185</cdr:x>
      <cdr:y>0.21185</cdr:y>
    </cdr:from>
    <cdr:to>
      <cdr:x>0.26375</cdr:x>
      <cdr:y>0.25988</cdr:y>
    </cdr:to>
    <cdr:sp macro="" textlink="">
      <cdr:nvSpPr>
        <cdr:cNvPr id="2" name="Textfeld 1"/>
        <cdr:cNvSpPr txBox="1"/>
      </cdr:nvSpPr>
      <cdr:spPr>
        <a:xfrm xmlns:a="http://schemas.openxmlformats.org/drawingml/2006/main">
          <a:off x="845840" y="635304"/>
          <a:ext cx="360040"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dr:relSizeAnchor xmlns:cdr="http://schemas.openxmlformats.org/drawingml/2006/chartDrawing">
    <cdr:from>
      <cdr:x>0.13095</cdr:x>
      <cdr:y>0.06726</cdr:y>
    </cdr:from>
    <cdr:to>
      <cdr:x>0.31994</cdr:x>
      <cdr:y>0.1393</cdr:y>
    </cdr:to>
    <cdr:sp macro="" textlink="">
      <cdr:nvSpPr>
        <cdr:cNvPr id="3" name="Textfeld 2"/>
        <cdr:cNvSpPr txBox="1"/>
      </cdr:nvSpPr>
      <cdr:spPr>
        <a:xfrm xmlns:a="http://schemas.openxmlformats.org/drawingml/2006/main">
          <a:off x="792088" y="247020"/>
          <a:ext cx="1143138" cy="264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800" dirty="0"/>
            <a:t>HR = 4.65</a:t>
          </a:r>
        </a:p>
      </cdr:txBody>
    </cdr:sp>
  </cdr:relSizeAnchor>
  <cdr:relSizeAnchor xmlns:cdr="http://schemas.openxmlformats.org/drawingml/2006/chartDrawing">
    <cdr:from>
      <cdr:x>0.51831</cdr:x>
      <cdr:y>0.59035</cdr:y>
    </cdr:from>
    <cdr:to>
      <cdr:x>0.70731</cdr:x>
      <cdr:y>0.65967</cdr:y>
    </cdr:to>
    <cdr:sp macro="" textlink="">
      <cdr:nvSpPr>
        <cdr:cNvPr id="4" name="Textfeld 1"/>
        <cdr:cNvSpPr txBox="1"/>
      </cdr:nvSpPr>
      <cdr:spPr>
        <a:xfrm xmlns:a="http://schemas.openxmlformats.org/drawingml/2006/main">
          <a:off x="3135089" y="2167989"/>
          <a:ext cx="1143199" cy="2545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a:t>HR = 1.40</a:t>
          </a:r>
        </a:p>
      </cdr:txBody>
    </cdr:sp>
  </cdr:relSizeAnchor>
  <cdr:relSizeAnchor xmlns:cdr="http://schemas.openxmlformats.org/drawingml/2006/chartDrawing">
    <cdr:from>
      <cdr:x>0.37802</cdr:x>
      <cdr:y>0.49515</cdr:y>
    </cdr:from>
    <cdr:to>
      <cdr:x>0.56702</cdr:x>
      <cdr:y>0.565</cdr:y>
    </cdr:to>
    <cdr:sp macro="" textlink="">
      <cdr:nvSpPr>
        <cdr:cNvPr id="5" name="Textfeld 1"/>
        <cdr:cNvSpPr txBox="1"/>
      </cdr:nvSpPr>
      <cdr:spPr>
        <a:xfrm xmlns:a="http://schemas.openxmlformats.org/drawingml/2006/main">
          <a:off x="1796551" y="1497495"/>
          <a:ext cx="898227" cy="2112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a:t>HR = 1.74</a:t>
          </a:r>
        </a:p>
      </cdr:txBody>
    </cdr:sp>
  </cdr:relSizeAnchor>
  <cdr:relSizeAnchor xmlns:cdr="http://schemas.openxmlformats.org/drawingml/2006/chartDrawing">
    <cdr:from>
      <cdr:x>0.25953</cdr:x>
      <cdr:y>0.2455</cdr:y>
    </cdr:from>
    <cdr:to>
      <cdr:x>0.45623</cdr:x>
      <cdr:y>0.31607</cdr:y>
    </cdr:to>
    <cdr:sp macro="" textlink="">
      <cdr:nvSpPr>
        <cdr:cNvPr id="6" name="Textfeld 1"/>
        <cdr:cNvSpPr txBox="1"/>
      </cdr:nvSpPr>
      <cdr:spPr>
        <a:xfrm xmlns:a="http://schemas.openxmlformats.org/drawingml/2006/main">
          <a:off x="1233413" y="742478"/>
          <a:ext cx="934822" cy="2134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800" dirty="0"/>
            <a:t>HR = 3.09</a:t>
          </a:r>
        </a:p>
      </cdr:txBody>
    </cdr:sp>
  </cdr:relSizeAnchor>
  <cdr:relSizeAnchor xmlns:cdr="http://schemas.openxmlformats.org/drawingml/2006/chartDrawing">
    <cdr:from>
      <cdr:x>0.72619</cdr:x>
      <cdr:y>0.07843</cdr:y>
    </cdr:from>
    <cdr:to>
      <cdr:x>0.90476</cdr:x>
      <cdr:y>0.17647</cdr:y>
    </cdr:to>
    <cdr:sp macro="" textlink="">
      <cdr:nvSpPr>
        <cdr:cNvPr id="15" name="Textfeld 14"/>
        <cdr:cNvSpPr txBox="1"/>
      </cdr:nvSpPr>
      <cdr:spPr>
        <a:xfrm xmlns:a="http://schemas.openxmlformats.org/drawingml/2006/main">
          <a:off x="4392488" y="288032"/>
          <a:ext cx="108012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0.84524</cdr:x>
      <cdr:y>0.37255</cdr:y>
    </cdr:from>
    <cdr:to>
      <cdr:x>0.97619</cdr:x>
      <cdr:y>0.52941</cdr:y>
    </cdr:to>
    <cdr:sp macro="" textlink="">
      <cdr:nvSpPr>
        <cdr:cNvPr id="16" name="Textfeld 15"/>
        <cdr:cNvSpPr txBox="1"/>
      </cdr:nvSpPr>
      <cdr:spPr>
        <a:xfrm xmlns:a="http://schemas.openxmlformats.org/drawingml/2006/main">
          <a:off x="5112568" y="1368152"/>
          <a:ext cx="79208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Indirect effect</a:t>
          </a:r>
        </a:p>
      </cdr:txBody>
    </cdr:sp>
  </cdr:relSizeAnchor>
  <cdr:relSizeAnchor xmlns:cdr="http://schemas.openxmlformats.org/drawingml/2006/chartDrawing">
    <cdr:from>
      <cdr:x>0.82344</cdr:x>
      <cdr:y>0.25542</cdr:y>
    </cdr:from>
    <cdr:to>
      <cdr:x>0.84725</cdr:x>
      <cdr:y>0.60836</cdr:y>
    </cdr:to>
    <cdr:sp macro="" textlink="">
      <cdr:nvSpPr>
        <cdr:cNvPr id="10" name="Geschweifte Klammer rechts 9"/>
        <cdr:cNvSpPr/>
      </cdr:nvSpPr>
      <cdr:spPr>
        <a:xfrm xmlns:a="http://schemas.openxmlformats.org/drawingml/2006/main">
          <a:off x="4980731" y="937989"/>
          <a:ext cx="144016" cy="1296144"/>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118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515360-3B60-4BAC-84DB-9516FDE41DD7}" type="slidenum">
              <a:rPr lang="de-DE"/>
              <a:pPr/>
              <a:t>19</a:t>
            </a:fld>
            <a:endParaRPr lang="de-DE"/>
          </a:p>
        </p:txBody>
      </p:sp>
      <p:sp>
        <p:nvSpPr>
          <p:cNvPr id="152578" name="Rectangle 2"/>
          <p:cNvSpPr>
            <a:spLocks noGrp="1" noRot="1" noChangeAspect="1" noChangeArrowheads="1" noTextEdit="1"/>
          </p:cNvSpPr>
          <p:nvPr>
            <p:ph type="sldImg"/>
          </p:nvPr>
        </p:nvSpPr>
        <p:spPr>
          <a:xfrm>
            <a:off x="381000" y="685800"/>
            <a:ext cx="6096000" cy="3429000"/>
          </a:xfrm>
          <a:ln/>
        </p:spPr>
      </p:sp>
      <p:sp>
        <p:nvSpPr>
          <p:cNvPr id="152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055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A10D3-5A6A-4BF3-B3CB-7555806F4172}" type="slidenum">
              <a:rPr lang="de-DE"/>
              <a:pPr/>
              <a:t>21</a:t>
            </a:fld>
            <a:endParaRPr lang="de-DE"/>
          </a:p>
        </p:txBody>
      </p:sp>
      <p:sp>
        <p:nvSpPr>
          <p:cNvPr id="156674" name="Rectangle 2"/>
          <p:cNvSpPr>
            <a:spLocks noGrp="1" noRot="1" noChangeAspect="1" noChangeArrowheads="1" noTextEdit="1"/>
          </p:cNvSpPr>
          <p:nvPr>
            <p:ph type="sldImg"/>
          </p:nvPr>
        </p:nvSpPr>
        <p:spPr>
          <a:xfrm>
            <a:off x="381000" y="685800"/>
            <a:ext cx="6096000" cy="3429000"/>
          </a:xfrm>
          <a:ln/>
        </p:spPr>
      </p:sp>
      <p:sp>
        <p:nvSpPr>
          <p:cNvPr id="15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095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solidFill>
                  <a:srgbClr val="FF0000"/>
                </a:solidFill>
              </a:rPr>
              <a:t>Folie</a:t>
            </a:r>
            <a:r>
              <a:rPr lang="de-DE" baseline="0" dirty="0">
                <a:solidFill>
                  <a:srgbClr val="FF0000"/>
                </a:solidFill>
              </a:rPr>
              <a:t> zu DOI noch ergänzen!!!</a:t>
            </a:r>
            <a:endParaRPr lang="de-DE" dirty="0">
              <a:solidFill>
                <a:srgbClr val="FF0000"/>
              </a:solidFill>
            </a:endParaRPr>
          </a:p>
        </p:txBody>
      </p:sp>
      <p:sp>
        <p:nvSpPr>
          <p:cNvPr id="4" name="Foliennummernplatzhalter 3"/>
          <p:cNvSpPr>
            <a:spLocks noGrp="1"/>
          </p:cNvSpPr>
          <p:nvPr>
            <p:ph type="sldNum" sz="quarter" idx="10"/>
          </p:nvPr>
        </p:nvSpPr>
        <p:spPr/>
        <p:txBody>
          <a:bodyPr/>
          <a:lstStyle/>
          <a:p>
            <a:fld id="{6E61F173-A520-4A49-A562-F3FCA544F6CB}" type="slidenum">
              <a:rPr lang="fr-FR" smtClean="0"/>
              <a:pPr/>
              <a:t>25</a:t>
            </a:fld>
            <a:endParaRPr lang="fr-FR"/>
          </a:p>
        </p:txBody>
      </p:sp>
    </p:spTree>
    <p:extLst>
      <p:ext uri="{BB962C8B-B14F-4D97-AF65-F5344CB8AC3E}">
        <p14:creationId xmlns:p14="http://schemas.microsoft.com/office/powerpoint/2010/main" val="11451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17601-0DA1-4443-A074-12569F56951E}" type="slidenum">
              <a:rPr lang="en-US" smtClean="0"/>
              <a:t>32</a:t>
            </a:fld>
            <a:endParaRPr lang="en-US"/>
          </a:p>
        </p:txBody>
      </p:sp>
    </p:spTree>
    <p:extLst>
      <p:ext uri="{BB962C8B-B14F-4D97-AF65-F5344CB8AC3E}">
        <p14:creationId xmlns:p14="http://schemas.microsoft.com/office/powerpoint/2010/main" val="1278362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017601-0DA1-4443-A074-12569F56951E}" type="slidenum">
              <a:rPr lang="en-US" smtClean="0"/>
              <a:t>41</a:t>
            </a:fld>
            <a:endParaRPr lang="en-US"/>
          </a:p>
        </p:txBody>
      </p:sp>
    </p:spTree>
    <p:extLst>
      <p:ext uri="{BB962C8B-B14F-4D97-AF65-F5344CB8AC3E}">
        <p14:creationId xmlns:p14="http://schemas.microsoft.com/office/powerpoint/2010/main" val="136314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Initiated</a:t>
            </a:r>
            <a:r>
              <a:rPr lang="de-DE" dirty="0"/>
              <a:t> </a:t>
            </a:r>
            <a:r>
              <a:rPr lang="de-DE" dirty="0" err="1"/>
              <a:t>by</a:t>
            </a:r>
            <a:r>
              <a:rPr lang="de-DE" dirty="0"/>
              <a:t> </a:t>
            </a:r>
            <a:r>
              <a:rPr lang="de-DE" sz="1200" b="0" i="0" kern="1200" dirty="0">
                <a:solidFill>
                  <a:schemeClr val="tx1"/>
                </a:solidFill>
                <a:effectLst/>
                <a:latin typeface="+mn-lt"/>
                <a:ea typeface="+mn-ea"/>
                <a:cs typeface="+mn-cs"/>
              </a:rPr>
              <a:t>Johann Willeit, Friedrich Oberhollenzer, </a:t>
            </a:r>
            <a:r>
              <a:rPr lang="de-DE" sz="1200" b="0" i="0" kern="1200" dirty="0" err="1">
                <a:solidFill>
                  <a:schemeClr val="tx1"/>
                </a:solidFill>
                <a:effectLst/>
                <a:latin typeface="+mn-lt"/>
                <a:ea typeface="+mn-ea"/>
                <a:cs typeface="+mn-cs"/>
              </a:rPr>
              <a:t>and</a:t>
            </a:r>
            <a:r>
              <a:rPr lang="de-DE" sz="1200" b="0" i="0" kern="1200" dirty="0">
                <a:solidFill>
                  <a:schemeClr val="tx1"/>
                </a:solidFill>
                <a:effectLst/>
                <a:latin typeface="+mn-lt"/>
                <a:ea typeface="+mn-ea"/>
                <a:cs typeface="+mn-cs"/>
              </a:rPr>
              <a:t> Georg Egger</a:t>
            </a:r>
          </a:p>
          <a:p>
            <a:r>
              <a:rPr lang="en-US" sz="1200" b="0" i="0" kern="1200" dirty="0">
                <a:solidFill>
                  <a:schemeClr val="tx1"/>
                </a:solidFill>
                <a:effectLst/>
                <a:latin typeface="+mn-lt"/>
                <a:ea typeface="+mn-ea"/>
                <a:cs typeface="+mn-cs"/>
              </a:rPr>
              <a:t>93.4% of eligible subjects joined the study making the highest participation rates of all population- and community-based studies worldwide</a:t>
            </a:r>
          </a:p>
          <a:p>
            <a:r>
              <a:rPr lang="en-US" sz="1200" b="0" i="0" kern="1200" dirty="0">
                <a:solidFill>
                  <a:schemeClr val="tx1"/>
                </a:solidFill>
                <a:effectLst/>
                <a:latin typeface="+mn-lt"/>
                <a:ea typeface="+mn-ea"/>
                <a:cs typeface="+mn-cs"/>
              </a:rPr>
              <a:t>suitable for epidemiologic research in the light of low population mobility (&lt; 0.1% per year) enabling long-term follow-up</a:t>
            </a:r>
            <a:endParaRPr lang="de-DE" dirty="0"/>
          </a:p>
        </p:txBody>
      </p:sp>
      <p:sp>
        <p:nvSpPr>
          <p:cNvPr id="4" name="Kopfzeilenplatzhalter 3"/>
          <p:cNvSpPr>
            <a:spLocks noGrp="1"/>
          </p:cNvSpPr>
          <p:nvPr>
            <p:ph type="hdr" sz="quarter" idx="10"/>
          </p:nvPr>
        </p:nvSpPr>
        <p:spPr/>
        <p:txBody>
          <a:bodyPr/>
          <a:lstStyle/>
          <a:p>
            <a:r>
              <a:rPr lang="de-DE"/>
              <a:t>Modul 2.31 - Moduleinführung - Prof. Peter Willeit</a:t>
            </a:r>
          </a:p>
        </p:txBody>
      </p:sp>
      <p:sp>
        <p:nvSpPr>
          <p:cNvPr id="5" name="Foliennummernplatzhalter 4"/>
          <p:cNvSpPr>
            <a:spLocks noGrp="1"/>
          </p:cNvSpPr>
          <p:nvPr>
            <p:ph type="sldNum" sz="quarter" idx="11"/>
          </p:nvPr>
        </p:nvSpPr>
        <p:spPr/>
        <p:txBody>
          <a:bodyPr/>
          <a:lstStyle/>
          <a:p>
            <a:fld id="{6609E64B-E236-4C93-B42D-7EAC471EF0A4}" type="slidenum">
              <a:rPr lang="de-DE" smtClean="0"/>
              <a:t>10</a:t>
            </a:fld>
            <a:endParaRPr lang="de-DE"/>
          </a:p>
        </p:txBody>
      </p:sp>
    </p:spTree>
    <p:extLst>
      <p:ext uri="{BB962C8B-B14F-4D97-AF65-F5344CB8AC3E}">
        <p14:creationId xmlns:p14="http://schemas.microsoft.com/office/powerpoint/2010/main" val="91878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ECG, </a:t>
            </a:r>
            <a:r>
              <a:rPr lang="de-DE" sz="1200" b="0" i="0" kern="1200" dirty="0" err="1">
                <a:solidFill>
                  <a:schemeClr val="tx1"/>
                </a:solidFill>
                <a:effectLst/>
                <a:latin typeface="+mn-lt"/>
                <a:ea typeface="+mn-ea"/>
                <a:cs typeface="+mn-cs"/>
              </a:rPr>
              <a:t>electrocardiogram</a:t>
            </a:r>
            <a:r>
              <a:rPr lang="de-DE" sz="1200" b="0" i="0" kern="1200" dirty="0">
                <a:solidFill>
                  <a:schemeClr val="tx1"/>
                </a:solidFill>
                <a:effectLst/>
                <a:latin typeface="+mn-lt"/>
                <a:ea typeface="+mn-ea"/>
                <a:cs typeface="+mn-cs"/>
              </a:rPr>
              <a:t>; OA, </a:t>
            </a:r>
            <a:r>
              <a:rPr lang="de-DE" sz="1200" b="0" i="0" kern="1200" dirty="0" err="1">
                <a:solidFill>
                  <a:schemeClr val="tx1"/>
                </a:solidFill>
                <a:effectLst/>
                <a:latin typeface="+mn-lt"/>
                <a:ea typeface="+mn-ea"/>
                <a:cs typeface="+mn-cs"/>
              </a:rPr>
              <a:t>osteoarthritis</a:t>
            </a:r>
            <a:r>
              <a:rPr lang="de-DE" sz="1200" b="0" i="0" kern="1200" dirty="0">
                <a:solidFill>
                  <a:schemeClr val="tx1"/>
                </a:solidFill>
                <a:effectLst/>
                <a:latin typeface="+mn-lt"/>
                <a:ea typeface="+mn-ea"/>
                <a:cs typeface="+mn-cs"/>
              </a:rPr>
              <a:t>; IMT, </a:t>
            </a:r>
            <a:r>
              <a:rPr lang="de-DE" sz="1200" b="0" i="0" kern="1200" dirty="0" err="1">
                <a:solidFill>
                  <a:schemeClr val="tx1"/>
                </a:solidFill>
                <a:effectLst/>
                <a:latin typeface="+mn-lt"/>
                <a:ea typeface="+mn-ea"/>
                <a:cs typeface="+mn-cs"/>
              </a:rPr>
              <a:t>intima</a:t>
            </a:r>
            <a:r>
              <a:rPr lang="de-DE" sz="1200" b="0" i="0" kern="1200" dirty="0">
                <a:solidFill>
                  <a:schemeClr val="tx1"/>
                </a:solidFill>
                <a:effectLst/>
                <a:latin typeface="+mn-lt"/>
                <a:ea typeface="+mn-ea"/>
                <a:cs typeface="+mn-cs"/>
              </a:rPr>
              <a:t>-media </a:t>
            </a:r>
            <a:r>
              <a:rPr lang="de-DE" sz="1200" b="0" i="0" kern="1200" dirty="0" err="1">
                <a:solidFill>
                  <a:schemeClr val="tx1"/>
                </a:solidFill>
                <a:effectLst/>
                <a:latin typeface="+mn-lt"/>
                <a:ea typeface="+mn-ea"/>
                <a:cs typeface="+mn-cs"/>
              </a:rPr>
              <a:t>thickness</a:t>
            </a:r>
            <a:r>
              <a:rPr lang="de-DE" sz="1200" b="0" i="0" kern="1200" dirty="0">
                <a:solidFill>
                  <a:schemeClr val="tx1"/>
                </a:solidFill>
                <a:effectLst/>
                <a:latin typeface="+mn-lt"/>
                <a:ea typeface="+mn-ea"/>
                <a:cs typeface="+mn-cs"/>
              </a:rPr>
              <a:t>; ICA, internal </a:t>
            </a:r>
            <a:r>
              <a:rPr lang="de-DE" sz="1200" b="0" i="0" kern="1200" dirty="0" err="1">
                <a:solidFill>
                  <a:schemeClr val="tx1"/>
                </a:solidFill>
                <a:effectLst/>
                <a:latin typeface="+mn-lt"/>
                <a:ea typeface="+mn-ea"/>
                <a:cs typeface="+mn-cs"/>
              </a:rPr>
              <a:t>carotid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artery</a:t>
            </a:r>
            <a:r>
              <a:rPr lang="de-DE" sz="1200" b="0" i="0" kern="1200" dirty="0">
                <a:solidFill>
                  <a:schemeClr val="tx1"/>
                </a:solidFill>
                <a:effectLst/>
                <a:latin typeface="+mn-lt"/>
                <a:ea typeface="+mn-ea"/>
                <a:cs typeface="+mn-cs"/>
              </a:rPr>
              <a:t>; CCA, </a:t>
            </a:r>
            <a:r>
              <a:rPr lang="de-DE" sz="1200" b="0" i="0" kern="1200" dirty="0" err="1">
                <a:solidFill>
                  <a:schemeClr val="tx1"/>
                </a:solidFill>
                <a:effectLst/>
                <a:latin typeface="+mn-lt"/>
                <a:ea typeface="+mn-ea"/>
                <a:cs typeface="+mn-cs"/>
              </a:rPr>
              <a:t>common</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carotid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artery</a:t>
            </a:r>
            <a:r>
              <a:rPr lang="de-DE" sz="1200" b="0" i="0" kern="1200" dirty="0">
                <a:solidFill>
                  <a:schemeClr val="tx1"/>
                </a:solidFill>
                <a:effectLst/>
                <a:latin typeface="+mn-lt"/>
                <a:ea typeface="+mn-ea"/>
                <a:cs typeface="+mn-cs"/>
              </a:rPr>
              <a:t>; NMR, </a:t>
            </a:r>
            <a:r>
              <a:rPr lang="de-DE" sz="1200" b="0" i="0" kern="1200" dirty="0" err="1">
                <a:solidFill>
                  <a:schemeClr val="tx1"/>
                </a:solidFill>
                <a:effectLst/>
                <a:latin typeface="+mn-lt"/>
                <a:ea typeface="+mn-ea"/>
                <a:cs typeface="+mn-cs"/>
              </a:rPr>
              <a:t>nuclear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magnetic</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resonance</a:t>
            </a:r>
            <a:r>
              <a:rPr lang="de-DE" sz="1200" b="0" i="0" kern="1200" dirty="0">
                <a:solidFill>
                  <a:schemeClr val="tx1"/>
                </a:solidFill>
                <a:effectLst/>
                <a:latin typeface="+mn-lt"/>
                <a:ea typeface="+mn-ea"/>
                <a:cs typeface="+mn-cs"/>
              </a:rPr>
              <a:t>; ABI, </a:t>
            </a:r>
            <a:r>
              <a:rPr lang="de-DE" sz="1200" b="0" i="0" kern="1200" dirty="0" err="1">
                <a:solidFill>
                  <a:schemeClr val="tx1"/>
                </a:solidFill>
                <a:effectLst/>
                <a:latin typeface="+mn-lt"/>
                <a:ea typeface="+mn-ea"/>
                <a:cs typeface="+mn-cs"/>
              </a:rPr>
              <a:t>ankle</a:t>
            </a:r>
            <a:r>
              <a:rPr lang="de-DE" sz="1200" b="0" i="0" kern="1200" dirty="0">
                <a:solidFill>
                  <a:schemeClr val="tx1"/>
                </a:solidFill>
                <a:effectLst/>
                <a:latin typeface="+mn-lt"/>
                <a:ea typeface="+mn-ea"/>
                <a:cs typeface="+mn-cs"/>
              </a:rPr>
              <a:t>-brachial </a:t>
            </a:r>
            <a:r>
              <a:rPr lang="de-DE" sz="1200" b="0" i="0" kern="1200" dirty="0" err="1">
                <a:solidFill>
                  <a:schemeClr val="tx1"/>
                </a:solidFill>
                <a:effectLst/>
                <a:latin typeface="+mn-lt"/>
                <a:ea typeface="+mn-ea"/>
                <a:cs typeface="+mn-cs"/>
              </a:rPr>
              <a:t>index</a:t>
            </a:r>
            <a:r>
              <a:rPr lang="de-DE" sz="1200" b="0" i="0" kern="1200" dirty="0">
                <a:solidFill>
                  <a:schemeClr val="tx1"/>
                </a:solidFill>
                <a:effectLst/>
                <a:latin typeface="+mn-lt"/>
                <a:ea typeface="+mn-ea"/>
                <a:cs typeface="+mn-cs"/>
              </a:rPr>
              <a:t>; FFQ, </a:t>
            </a:r>
            <a:r>
              <a:rPr lang="de-DE" sz="1200" b="0" i="0" kern="1200" dirty="0" err="1">
                <a:solidFill>
                  <a:schemeClr val="tx1"/>
                </a:solidFill>
                <a:effectLst/>
                <a:latin typeface="+mn-lt"/>
                <a:ea typeface="+mn-ea"/>
                <a:cs typeface="+mn-cs"/>
              </a:rPr>
              <a:t>food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frequency</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questionnaire</a:t>
            </a:r>
            <a:r>
              <a:rPr lang="de-DE" sz="1200" b="0" i="0" kern="1200" dirty="0">
                <a:solidFill>
                  <a:schemeClr val="tx1"/>
                </a:solidFill>
                <a:effectLst/>
                <a:latin typeface="+mn-lt"/>
                <a:ea typeface="+mn-ea"/>
                <a:cs typeface="+mn-cs"/>
              </a:rPr>
              <a:t>; PWV, pulse </a:t>
            </a:r>
            <a:r>
              <a:rPr lang="de-DE" sz="1200" b="0" i="0" kern="1200" dirty="0" err="1">
                <a:solidFill>
                  <a:schemeClr val="tx1"/>
                </a:solidFill>
                <a:effectLst/>
                <a:latin typeface="+mn-lt"/>
                <a:ea typeface="+mn-ea"/>
                <a:cs typeface="+mn-cs"/>
              </a:rPr>
              <a:t>wave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velocity</a:t>
            </a:r>
            <a:r>
              <a:rPr lang="de-DE" sz="1200" b="0" i="0" kern="1200" dirty="0">
                <a:solidFill>
                  <a:schemeClr val="tx1"/>
                </a:solidFill>
                <a:effectLst/>
                <a:latin typeface="+mn-lt"/>
                <a:ea typeface="+mn-ea"/>
                <a:cs typeface="+mn-cs"/>
              </a:rPr>
              <a:t>.</a:t>
            </a:r>
          </a:p>
          <a:p>
            <a:endParaRPr lang="de-DE" sz="1200" b="0" i="0" kern="1200" dirty="0">
              <a:solidFill>
                <a:schemeClr val="tx1"/>
              </a:solidFill>
              <a:effectLst/>
              <a:latin typeface="+mn-lt"/>
              <a:ea typeface="+mn-ea"/>
              <a:cs typeface="+mn-cs"/>
            </a:endParaRPr>
          </a:p>
          <a:p>
            <a:r>
              <a:rPr lang="de-DE" sz="1200" b="0" i="0" kern="1200" dirty="0" err="1">
                <a:solidFill>
                  <a:schemeClr val="tx1"/>
                </a:solidFill>
                <a:effectLst/>
                <a:latin typeface="+mn-lt"/>
                <a:ea typeface="+mn-ea"/>
                <a:cs typeface="+mn-cs"/>
              </a:rPr>
              <a:t>Relatively</a:t>
            </a:r>
            <a:r>
              <a:rPr lang="de-DE" sz="1200" b="0" i="0" kern="1200" baseline="0" dirty="0">
                <a:solidFill>
                  <a:schemeClr val="tx1"/>
                </a:solidFill>
                <a:effectLst/>
                <a:latin typeface="+mn-lt"/>
                <a:ea typeface="+mn-ea"/>
                <a:cs typeface="+mn-cs"/>
              </a:rPr>
              <a:t> high </a:t>
            </a:r>
            <a:r>
              <a:rPr lang="de-DE" sz="1200" b="0" i="0" kern="1200" baseline="0" dirty="0" err="1">
                <a:solidFill>
                  <a:schemeClr val="tx1"/>
                </a:solidFill>
                <a:effectLst/>
                <a:latin typeface="+mn-lt"/>
                <a:ea typeface="+mn-ea"/>
                <a:cs typeface="+mn-cs"/>
              </a:rPr>
              <a:t>consistency</a:t>
            </a:r>
            <a:r>
              <a:rPr lang="de-DE" sz="1200" b="0" i="0" kern="1200" baseline="0" dirty="0">
                <a:solidFill>
                  <a:schemeClr val="tx1"/>
                </a:solidFill>
                <a:effectLst/>
                <a:latin typeface="+mn-lt"/>
                <a:ea typeface="+mn-ea"/>
                <a:cs typeface="+mn-cs"/>
              </a:rPr>
              <a:t> in </a:t>
            </a:r>
            <a:r>
              <a:rPr lang="de-DE" sz="1200" b="0" i="0" kern="1200" baseline="0" dirty="0" err="1">
                <a:solidFill>
                  <a:schemeClr val="tx1"/>
                </a:solidFill>
                <a:effectLst/>
                <a:latin typeface="+mn-lt"/>
                <a:ea typeface="+mn-ea"/>
                <a:cs typeface="+mn-cs"/>
              </a:rPr>
              <a:t>examining</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personnell</a:t>
            </a:r>
            <a:endParaRPr lang="de-DE" sz="1200" b="0" i="0" kern="1200" baseline="0" dirty="0">
              <a:solidFill>
                <a:schemeClr val="tx1"/>
              </a:solidFill>
              <a:effectLst/>
              <a:latin typeface="+mn-lt"/>
              <a:ea typeface="+mn-ea"/>
              <a:cs typeface="+mn-cs"/>
            </a:endParaRPr>
          </a:p>
          <a:p>
            <a:endParaRPr lang="de-DE" dirty="0"/>
          </a:p>
        </p:txBody>
      </p:sp>
      <p:sp>
        <p:nvSpPr>
          <p:cNvPr id="4" name="Kopfzeilenplatzhalter 3"/>
          <p:cNvSpPr>
            <a:spLocks noGrp="1"/>
          </p:cNvSpPr>
          <p:nvPr>
            <p:ph type="hdr" sz="quarter" idx="10"/>
          </p:nvPr>
        </p:nvSpPr>
        <p:spPr/>
        <p:txBody>
          <a:bodyPr/>
          <a:lstStyle/>
          <a:p>
            <a:r>
              <a:rPr lang="de-DE"/>
              <a:t>Modul 2.31 - Moduleinführung - Prof. Peter Willeit</a:t>
            </a:r>
          </a:p>
        </p:txBody>
      </p:sp>
      <p:sp>
        <p:nvSpPr>
          <p:cNvPr id="5" name="Foliennummernplatzhalter 4"/>
          <p:cNvSpPr>
            <a:spLocks noGrp="1"/>
          </p:cNvSpPr>
          <p:nvPr>
            <p:ph type="sldNum" sz="quarter" idx="11"/>
          </p:nvPr>
        </p:nvSpPr>
        <p:spPr/>
        <p:txBody>
          <a:bodyPr/>
          <a:lstStyle/>
          <a:p>
            <a:fld id="{6609E64B-E236-4C93-B42D-7EAC471EF0A4}" type="slidenum">
              <a:rPr lang="de-DE" smtClean="0"/>
              <a:t>12</a:t>
            </a:fld>
            <a:endParaRPr lang="de-DE"/>
          </a:p>
        </p:txBody>
      </p:sp>
    </p:spTree>
    <p:extLst>
      <p:ext uri="{BB962C8B-B14F-4D97-AF65-F5344CB8AC3E}">
        <p14:creationId xmlns:p14="http://schemas.microsoft.com/office/powerpoint/2010/main" val="75017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31520" y="329566"/>
            <a:ext cx="9898403" cy="1371600"/>
          </a:xfrm>
        </p:spPr>
        <p:txBody>
          <a:bodyPr>
            <a:normAutofit/>
          </a:bodyPr>
          <a:lstStyle>
            <a:lvl1pPr algn="l">
              <a:defRPr sz="3600">
                <a:solidFill>
                  <a:srgbClr val="4F81BD"/>
                </a:solidFill>
              </a:defRPr>
            </a:lvl1pPr>
          </a:lstStyle>
          <a:p>
            <a:r>
              <a:rPr lang="de-DE" dirty="0"/>
              <a:t>Titelmasterformat durch Klicken bearbeiten</a:t>
            </a:r>
          </a:p>
        </p:txBody>
      </p:sp>
      <p:sp>
        <p:nvSpPr>
          <p:cNvPr id="3" name="Inhaltsplatzhalter 2"/>
          <p:cNvSpPr>
            <a:spLocks noGrp="1"/>
          </p:cNvSpPr>
          <p:nvPr>
            <p:ph idx="1"/>
          </p:nvPr>
        </p:nvSpPr>
        <p:spPr>
          <a:xfrm>
            <a:off x="731520" y="1920240"/>
            <a:ext cx="13167360" cy="5709310"/>
          </a:xfrm>
        </p:spPr>
        <p:txBody>
          <a:bodyPr/>
          <a:lstStyle>
            <a:lvl1pPr>
              <a:defRPr sz="2880"/>
            </a:lvl1pPr>
            <a:lvl2pPr>
              <a:defRPr sz="2640"/>
            </a:lvl2pPr>
            <a:lvl3pPr>
              <a:defRPr sz="2400"/>
            </a:lvl3pPr>
            <a:lvl4pPr>
              <a:defRPr sz="2160"/>
            </a:lvl4pPr>
            <a:lvl5pPr>
              <a:defRPr sz="192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F76508AB-6254-4F9F-BEE5-D65281E72F56}" type="datetime1">
              <a:rPr lang="de-DE" smtClean="0"/>
              <a:pPr/>
              <a:t>08.10.2025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B4652C-CD78-4E39-BAB0-0AF956FF8895}" type="slidenum">
              <a:rPr lang="de-DE" smtClean="0"/>
              <a:pPr/>
              <a:t>‹Nr.›</a:t>
            </a:fld>
            <a:endParaRPr lang="de-DE"/>
          </a:p>
        </p:txBody>
      </p:sp>
      <p:pic>
        <p:nvPicPr>
          <p:cNvPr id="2050" name="Picture 2" descr="logo_4c"/>
          <p:cNvPicPr>
            <a:picLocks noChangeAspect="1" noChangeArrowheads="1"/>
          </p:cNvPicPr>
          <p:nvPr userDrawn="1"/>
        </p:nvPicPr>
        <p:blipFill>
          <a:blip r:embed="rId2" cstate="print"/>
          <a:srcRect/>
          <a:stretch>
            <a:fillRect/>
          </a:stretch>
        </p:blipFill>
        <p:spPr bwMode="auto">
          <a:xfrm>
            <a:off x="10716711" y="1"/>
            <a:ext cx="3418840" cy="1741170"/>
          </a:xfrm>
          <a:prstGeom prst="rect">
            <a:avLst/>
          </a:prstGeom>
          <a:noFill/>
          <a:ln w="9525">
            <a:noFill/>
            <a:miter lim="800000"/>
            <a:headEnd/>
            <a:tailEnd/>
          </a:ln>
        </p:spPr>
      </p:pic>
      <p:cxnSp>
        <p:nvCxnSpPr>
          <p:cNvPr id="9" name="Gerade Verbindung 8"/>
          <p:cNvCxnSpPr/>
          <p:nvPr userDrawn="1"/>
        </p:nvCxnSpPr>
        <p:spPr>
          <a:xfrm>
            <a:off x="685754" y="1714483"/>
            <a:ext cx="13258893"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534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A4F579C-C327-46A7-BCB1-3340A6CCB95A}" type="datetime1">
              <a:rPr lang="de-DE" smtClean="0"/>
              <a:pPr/>
              <a:t>08.10.2025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4B4652C-CD78-4E39-BAB0-0AF956FF8895}" type="slidenum">
              <a:rPr lang="de-DE" smtClean="0"/>
              <a:pPr/>
              <a:t>‹Nr.›</a:t>
            </a:fld>
            <a:endParaRPr lang="de-DE"/>
          </a:p>
        </p:txBody>
      </p:sp>
    </p:spTree>
    <p:extLst>
      <p:ext uri="{BB962C8B-B14F-4D97-AF65-F5344CB8AC3E}">
        <p14:creationId xmlns:p14="http://schemas.microsoft.com/office/powerpoint/2010/main" val="1696928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31520" y="329566"/>
            <a:ext cx="10012704" cy="1371600"/>
          </a:xfrm>
        </p:spPr>
        <p:txBody>
          <a:bodyPr>
            <a:normAutofit/>
          </a:bodyPr>
          <a:lstStyle>
            <a:lvl1pPr algn="l">
              <a:defRPr lang="de-DE" sz="3840" kern="1200" dirty="0" smtClean="0">
                <a:solidFill>
                  <a:srgbClr val="4F81BD"/>
                </a:solidFill>
                <a:latin typeface="+mj-lt"/>
                <a:ea typeface="+mj-ea"/>
                <a:cs typeface="+mj-cs"/>
              </a:defRPr>
            </a:lvl1pPr>
          </a:lstStyle>
          <a:p>
            <a:r>
              <a:rPr lang="de-DE"/>
              <a:t>Titelmasterformat durch Klicken bearbeiten</a:t>
            </a:r>
            <a:endParaRPr lang="de-DE" dirty="0"/>
          </a:p>
        </p:txBody>
      </p:sp>
      <p:sp>
        <p:nvSpPr>
          <p:cNvPr id="3" name="Inhaltsplatzhalter 2"/>
          <p:cNvSpPr>
            <a:spLocks noGrp="1"/>
          </p:cNvSpPr>
          <p:nvPr>
            <p:ph sz="half" idx="1"/>
          </p:nvPr>
        </p:nvSpPr>
        <p:spPr>
          <a:xfrm>
            <a:off x="731520" y="1920240"/>
            <a:ext cx="6461760" cy="5709310"/>
          </a:xfrm>
        </p:spPr>
        <p:txBody>
          <a:bodyPr/>
          <a:lstStyle>
            <a:lvl1pPr>
              <a:defRPr sz="2880"/>
            </a:lvl1pPr>
            <a:lvl2pPr>
              <a:defRPr sz="2400"/>
            </a:lvl2pPr>
            <a:lvl3pPr>
              <a:defRPr sz="2160"/>
            </a:lvl3pPr>
            <a:lvl4pPr>
              <a:defRPr sz="1920"/>
            </a:lvl4pPr>
            <a:lvl5pPr>
              <a:defRPr sz="1680"/>
            </a:lvl5pPr>
            <a:lvl6pPr>
              <a:defRPr sz="2160"/>
            </a:lvl6pPr>
            <a:lvl7pPr>
              <a:defRPr sz="2160"/>
            </a:lvl7pPr>
            <a:lvl8pPr>
              <a:defRPr sz="2160"/>
            </a:lvl8pPr>
            <a:lvl9pPr>
              <a:defRPr sz="216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7437120" y="1920240"/>
            <a:ext cx="6461760" cy="5709310"/>
          </a:xfrm>
        </p:spPr>
        <p:txBody>
          <a:bodyPr/>
          <a:lstStyle>
            <a:lvl1pPr>
              <a:defRPr sz="2880"/>
            </a:lvl1pPr>
            <a:lvl2pPr>
              <a:defRPr sz="2400"/>
            </a:lvl2pPr>
            <a:lvl3pPr>
              <a:defRPr sz="2160"/>
            </a:lvl3pPr>
            <a:lvl4pPr>
              <a:defRPr sz="1920"/>
            </a:lvl4pPr>
            <a:lvl5pPr>
              <a:defRPr sz="1680"/>
            </a:lvl5pPr>
            <a:lvl6pPr>
              <a:defRPr sz="2160"/>
            </a:lvl6pPr>
            <a:lvl7pPr>
              <a:defRPr sz="2160"/>
            </a:lvl7pPr>
            <a:lvl8pPr>
              <a:defRPr sz="2160"/>
            </a:lvl8pPr>
            <a:lvl9pPr>
              <a:defRPr sz="216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8AAB0FCB-0B59-4FBF-976F-BE0DD7D1184B}" type="datetime1">
              <a:rPr lang="de-DE" smtClean="0"/>
              <a:pPr/>
              <a:t>08.10.2025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A4B4652C-CD78-4E39-BAB0-0AF956FF8895}" type="slidenum">
              <a:rPr lang="de-DE" smtClean="0"/>
              <a:pPr/>
              <a:t>‹Nr.›</a:t>
            </a:fld>
            <a:endParaRPr lang="de-DE"/>
          </a:p>
        </p:txBody>
      </p:sp>
      <p:pic>
        <p:nvPicPr>
          <p:cNvPr id="8" name="Picture 2" descr="logo_4c"/>
          <p:cNvPicPr>
            <a:picLocks noChangeAspect="1" noChangeArrowheads="1"/>
          </p:cNvPicPr>
          <p:nvPr userDrawn="1"/>
        </p:nvPicPr>
        <p:blipFill>
          <a:blip r:embed="rId2" cstate="print"/>
          <a:srcRect/>
          <a:stretch>
            <a:fillRect/>
          </a:stretch>
        </p:blipFill>
        <p:spPr bwMode="auto">
          <a:xfrm>
            <a:off x="10716711" y="1"/>
            <a:ext cx="3418840" cy="1741170"/>
          </a:xfrm>
          <a:prstGeom prst="rect">
            <a:avLst/>
          </a:prstGeom>
          <a:noFill/>
          <a:ln w="9525">
            <a:noFill/>
            <a:miter lim="800000"/>
            <a:headEnd/>
            <a:tailEnd/>
          </a:ln>
        </p:spPr>
      </p:pic>
      <p:cxnSp>
        <p:nvCxnSpPr>
          <p:cNvPr id="9" name="Gerade Verbindung 8"/>
          <p:cNvCxnSpPr/>
          <p:nvPr userDrawn="1"/>
        </p:nvCxnSpPr>
        <p:spPr>
          <a:xfrm>
            <a:off x="685754" y="1714483"/>
            <a:ext cx="13258893"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158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97280" y="1885935"/>
            <a:ext cx="7475229" cy="2434606"/>
          </a:xfrm>
        </p:spPr>
        <p:txBody>
          <a:bodyPr>
            <a:normAutofit/>
          </a:bodyPr>
          <a:lstStyle>
            <a:lvl1pPr>
              <a:defRPr sz="4320">
                <a:solidFill>
                  <a:srgbClr val="4F81BD"/>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2194560" y="4663440"/>
            <a:ext cx="10241280" cy="2103120"/>
          </a:xfrm>
        </p:spPr>
        <p:txBody>
          <a:bodyPr/>
          <a:lstStyle>
            <a:lvl1pPr marL="0" indent="0" algn="ctr">
              <a:buNone/>
              <a:defRPr>
                <a:solidFill>
                  <a:schemeClr val="tx1">
                    <a:lumMod val="50000"/>
                    <a:lumOff val="5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de-DE"/>
              <a:t>Formatvorlage des Untertitelmasters durch Klicken bearbeiten</a:t>
            </a:r>
            <a:endParaRPr lang="de-DE" dirty="0"/>
          </a:p>
        </p:txBody>
      </p:sp>
      <p:sp>
        <p:nvSpPr>
          <p:cNvPr id="4" name="Datumsplatzhalter 3"/>
          <p:cNvSpPr>
            <a:spLocks noGrp="1"/>
          </p:cNvSpPr>
          <p:nvPr>
            <p:ph type="dt" sz="half" idx="10"/>
          </p:nvPr>
        </p:nvSpPr>
        <p:spPr/>
        <p:txBody>
          <a:bodyPr/>
          <a:lstStyle/>
          <a:p>
            <a:fld id="{E1555880-7FE7-40DB-BB5D-50135F89C179}" type="datetime1">
              <a:rPr lang="de-DE" smtClean="0"/>
              <a:pPr/>
              <a:t>08.10.2025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A4B4652C-CD78-4E39-BAB0-0AF956FF8895}" type="slidenum">
              <a:rPr lang="de-DE" smtClean="0"/>
              <a:pPr/>
              <a:t>‹Nr.›</a:t>
            </a:fld>
            <a:endParaRPr lang="de-DE"/>
          </a:p>
        </p:txBody>
      </p:sp>
      <p:cxnSp>
        <p:nvCxnSpPr>
          <p:cNvPr id="9" name="Gerade Verbindung 8"/>
          <p:cNvCxnSpPr/>
          <p:nvPr userDrawn="1"/>
        </p:nvCxnSpPr>
        <p:spPr>
          <a:xfrm>
            <a:off x="1142957" y="4286251"/>
            <a:ext cx="12344486"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userDrawn="1"/>
        </p:nvPicPr>
        <p:blipFill>
          <a:blip r:embed="rId2" cstate="print"/>
          <a:srcRect/>
          <a:stretch>
            <a:fillRect/>
          </a:stretch>
        </p:blipFill>
        <p:spPr bwMode="auto">
          <a:xfrm>
            <a:off x="8603774" y="1628758"/>
            <a:ext cx="5102088" cy="2598426"/>
          </a:xfrm>
          <a:prstGeom prst="rect">
            <a:avLst/>
          </a:prstGeom>
          <a:noFill/>
          <a:ln w="9525">
            <a:noFill/>
            <a:miter lim="800000"/>
            <a:headEnd/>
            <a:tailEnd/>
          </a:ln>
        </p:spPr>
      </p:pic>
      <p:cxnSp>
        <p:nvCxnSpPr>
          <p:cNvPr id="10" name="Gerade Verbindung 9"/>
          <p:cNvCxnSpPr/>
          <p:nvPr userDrawn="1"/>
        </p:nvCxnSpPr>
        <p:spPr>
          <a:xfrm>
            <a:off x="1028656" y="6692617"/>
            <a:ext cx="12344486"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211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64863" y="377190"/>
            <a:ext cx="11538532" cy="1296000"/>
          </a:xfrm>
          <a:prstGeom prst="rect">
            <a:avLst/>
          </a:prstGeom>
        </p:spPr>
        <p:txBody>
          <a:bodyPr anchor="b">
            <a:normAutofit/>
          </a:bodyPr>
          <a:lstStyle>
            <a:lvl1pPr algn="l">
              <a:defRPr sz="4320" b="0">
                <a:solidFill>
                  <a:srgbClr val="1D596A"/>
                </a:solidFill>
                <a:latin typeface="Times New Roman" panose="02020603050405020304" pitchFamily="18" charset="0"/>
                <a:cs typeface="Times New Roman" panose="02020603050405020304" pitchFamily="18" charset="0"/>
              </a:defRPr>
            </a:lvl1pPr>
          </a:lstStyle>
          <a:p>
            <a:r>
              <a:rPr lang="de-DE" dirty="0"/>
              <a:t>Titelmasterformat durch Klicken bearbeiten</a:t>
            </a:r>
          </a:p>
        </p:txBody>
      </p:sp>
      <p:sp>
        <p:nvSpPr>
          <p:cNvPr id="3" name="Untertitel 2"/>
          <p:cNvSpPr>
            <a:spLocks noGrp="1"/>
          </p:cNvSpPr>
          <p:nvPr>
            <p:ph type="subTitle" idx="1"/>
          </p:nvPr>
        </p:nvSpPr>
        <p:spPr>
          <a:xfrm>
            <a:off x="664863" y="1919507"/>
            <a:ext cx="11538532" cy="1296000"/>
          </a:xfrm>
          <a:prstGeom prst="rect">
            <a:avLst/>
          </a:prstGeom>
        </p:spPr>
        <p:txBody>
          <a:bodyPr>
            <a:normAutofit/>
          </a:bodyPr>
          <a:lstStyle>
            <a:lvl1pPr marL="0" indent="0" algn="l">
              <a:buNone/>
              <a:defRPr sz="3600" b="0">
                <a:solidFill>
                  <a:srgbClr val="4E8DA5"/>
                </a:solidFill>
                <a:latin typeface="Times New Roman" panose="02020603050405020304" pitchFamily="18" charset="0"/>
                <a:cs typeface="Times New Roman" panose="02020603050405020304" pitchFamily="18"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e-DE" dirty="0"/>
              <a:t>Formatvorlage des Untertitelmasters durch Klicken bearbeiten</a:t>
            </a:r>
          </a:p>
        </p:txBody>
      </p:sp>
      <p:sp>
        <p:nvSpPr>
          <p:cNvPr id="12" name="Subtitle 2"/>
          <p:cNvSpPr txBox="1">
            <a:spLocks/>
          </p:cNvSpPr>
          <p:nvPr userDrawn="1"/>
        </p:nvSpPr>
        <p:spPr>
          <a:xfrm>
            <a:off x="664864" y="5753029"/>
            <a:ext cx="13300675" cy="2099381"/>
          </a:xfrm>
          <a:prstGeom prst="rect">
            <a:avLst/>
          </a:prstGeom>
          <a:noFill/>
        </p:spPr>
        <p:txBody>
          <a:bodyPr vert="horz" lIns="109728" tIns="54864" rIns="109728" bIns="54864"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solidFill>
                  <a:schemeClr val="tx1">
                    <a:lumMod val="75000"/>
                    <a:lumOff val="25000"/>
                  </a:schemeClr>
                </a:solidFill>
                <a:latin typeface="Arial" panose="020B0604020202020204" pitchFamily="34" charset="0"/>
                <a:cs typeface="Arial" panose="020B0604020202020204" pitchFamily="34" charset="0"/>
              </a:rPr>
              <a:t>Lisa Waltle,</a:t>
            </a:r>
            <a:r>
              <a:rPr lang="de-DE" sz="2400" b="1" baseline="0" dirty="0">
                <a:solidFill>
                  <a:schemeClr val="tx1">
                    <a:lumMod val="75000"/>
                    <a:lumOff val="25000"/>
                  </a:schemeClr>
                </a:solidFill>
                <a:latin typeface="Arial" panose="020B0604020202020204" pitchFamily="34" charset="0"/>
                <a:cs typeface="Arial" panose="020B0604020202020204" pitchFamily="34" charset="0"/>
              </a:rPr>
              <a:t> BA </a:t>
            </a:r>
            <a:r>
              <a:rPr lang="de-DE" sz="2400" b="1" baseline="0" dirty="0" err="1">
                <a:solidFill>
                  <a:schemeClr val="tx1">
                    <a:lumMod val="75000"/>
                    <a:lumOff val="25000"/>
                  </a:schemeClr>
                </a:solidFill>
                <a:latin typeface="Arial" panose="020B0604020202020204" pitchFamily="34" charset="0"/>
                <a:cs typeface="Arial" panose="020B0604020202020204" pitchFamily="34" charset="0"/>
              </a:rPr>
              <a:t>MSc</a:t>
            </a:r>
            <a:endParaRPr lang="de-DE" sz="2400" b="1" dirty="0">
              <a:solidFill>
                <a:schemeClr val="tx1">
                  <a:lumMod val="75000"/>
                  <a:lumOff val="25000"/>
                </a:schemeClr>
              </a:solidFill>
              <a:latin typeface="Arial" panose="020B0604020202020204" pitchFamily="34" charset="0"/>
              <a:cs typeface="Arial" panose="020B0604020202020204" pitchFamily="34" charset="0"/>
            </a:endParaRPr>
          </a:p>
          <a:p>
            <a:pPr marL="0" indent="0">
              <a:buNone/>
            </a:pPr>
            <a:r>
              <a:rPr lang="en-US" sz="2400" b="0" dirty="0">
                <a:solidFill>
                  <a:schemeClr val="tx1">
                    <a:lumMod val="50000"/>
                    <a:lumOff val="50000"/>
                  </a:schemeClr>
                </a:solidFill>
                <a:latin typeface="Arial" panose="020B0604020202020204" pitchFamily="34" charset="0"/>
                <a:cs typeface="Arial" panose="020B0604020202020204" pitchFamily="34" charset="0"/>
              </a:rPr>
              <a:t>Institute of Clinical Epidemiology, Public Health,</a:t>
            </a:r>
            <a:r>
              <a:rPr lang="en-US" sz="2400" b="0" baseline="0" dirty="0">
                <a:solidFill>
                  <a:schemeClr val="tx1">
                    <a:lumMod val="50000"/>
                    <a:lumOff val="50000"/>
                  </a:schemeClr>
                </a:solidFill>
                <a:latin typeface="Arial" panose="020B0604020202020204" pitchFamily="34" charset="0"/>
                <a:cs typeface="Arial" panose="020B0604020202020204" pitchFamily="34" charset="0"/>
              </a:rPr>
              <a:t> </a:t>
            </a:r>
            <a:r>
              <a:rPr lang="en-US" sz="2400" b="0" dirty="0">
                <a:solidFill>
                  <a:schemeClr val="tx1">
                    <a:lumMod val="50000"/>
                    <a:lumOff val="50000"/>
                  </a:schemeClr>
                </a:solidFill>
                <a:latin typeface="Arial" panose="020B0604020202020204" pitchFamily="34" charset="0"/>
                <a:cs typeface="Arial" panose="020B0604020202020204" pitchFamily="34" charset="0"/>
              </a:rPr>
              <a:t>Health Economics, Medical Statistics and Informatics</a:t>
            </a:r>
            <a:r>
              <a:rPr lang="de-DE" sz="2400" b="0" baseline="0" dirty="0">
                <a:solidFill>
                  <a:schemeClr val="tx1">
                    <a:lumMod val="50000"/>
                    <a:lumOff val="50000"/>
                  </a:schemeClr>
                </a:solidFill>
                <a:latin typeface="Arial" panose="020B0604020202020204" pitchFamily="34" charset="0"/>
                <a:cs typeface="Arial" panose="020B0604020202020204" pitchFamily="34" charset="0"/>
              </a:rPr>
              <a:t> – EPICENTER Innsbruck</a:t>
            </a:r>
          </a:p>
          <a:p>
            <a:pPr marL="0" indent="0">
              <a:buNone/>
            </a:pPr>
            <a:r>
              <a:rPr lang="de-AT" sz="2400" u="none" dirty="0">
                <a:solidFill>
                  <a:srgbClr val="4E8DA5"/>
                </a:solidFill>
                <a:latin typeface="Arial" panose="020B0604020202020204" pitchFamily="34" charset="0"/>
                <a:cs typeface="Arial" panose="020B0604020202020204" pitchFamily="34" charset="0"/>
              </a:rPr>
              <a:t>lisa.waltle@i-med.ac.at</a:t>
            </a:r>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27122" y="377189"/>
            <a:ext cx="1538416" cy="1622526"/>
          </a:xfrm>
          <a:prstGeom prst="rect">
            <a:avLst/>
          </a:prstGeom>
        </p:spPr>
      </p:pic>
      <p:cxnSp>
        <p:nvCxnSpPr>
          <p:cNvPr id="6" name="Gerader Verbinder 5"/>
          <p:cNvCxnSpPr/>
          <p:nvPr userDrawn="1"/>
        </p:nvCxnSpPr>
        <p:spPr>
          <a:xfrm>
            <a:off x="1011215" y="1799404"/>
            <a:ext cx="3189650" cy="0"/>
          </a:xfrm>
          <a:prstGeom prst="line">
            <a:avLst/>
          </a:prstGeom>
          <a:ln w="285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952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41029" y="1476713"/>
            <a:ext cx="13548343" cy="5917109"/>
          </a:xfrm>
          <a:prstGeom prst="rect">
            <a:avLst/>
          </a:prstGeom>
        </p:spPr>
        <p:txBody>
          <a:bodyPr>
            <a:normAutofit/>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400">
                <a:solidFill>
                  <a:schemeClr val="tx1">
                    <a:lumMod val="75000"/>
                    <a:lumOff val="25000"/>
                  </a:schemeClr>
                </a:solidFill>
                <a:latin typeface="Arial" panose="020B0604020202020204" pitchFamily="34" charset="0"/>
                <a:cs typeface="Arial" panose="020B0604020202020204" pitchFamily="34" charset="0"/>
              </a:defRPr>
            </a:lvl4pPr>
            <a:lvl5pPr>
              <a:defRPr sz="2400">
                <a:solidFill>
                  <a:schemeClr val="tx1">
                    <a:lumMod val="75000"/>
                    <a:lumOff val="25000"/>
                  </a:schemeClr>
                </a:solidFill>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3"/>
          </p:nvPr>
        </p:nvSpPr>
        <p:spPr>
          <a:xfrm>
            <a:off x="9886549" y="7055711"/>
            <a:ext cx="4202822" cy="338111"/>
          </a:xfrm>
          <a:prstGeom prst="rect">
            <a:avLst/>
          </a:prstGeom>
        </p:spPr>
        <p:txBody>
          <a:bodyPr anchor="b" anchorCtr="0">
            <a:noAutofit/>
          </a:bodyPr>
          <a:lstStyle>
            <a:lvl1pPr marL="0" indent="0" algn="r">
              <a:buNone/>
              <a:defRPr sz="1440">
                <a:solidFill>
                  <a:schemeClr val="tx1">
                    <a:lumMod val="75000"/>
                    <a:lumOff val="25000"/>
                  </a:schemeClr>
                </a:solidFill>
                <a:latin typeface="Arial" panose="020B0604020202020204" pitchFamily="34" charset="0"/>
                <a:cs typeface="Arial" panose="020B0604020202020204" pitchFamily="34" charset="0"/>
              </a:defRPr>
            </a:lvl1pPr>
            <a:lvl2pPr>
              <a:defRPr sz="1440"/>
            </a:lvl2pPr>
            <a:lvl3pPr>
              <a:defRPr sz="1440"/>
            </a:lvl3pPr>
            <a:lvl4pPr>
              <a:defRPr sz="1440"/>
            </a:lvl4pPr>
            <a:lvl5pPr>
              <a:defRPr sz="1440"/>
            </a:lvl5pPr>
          </a:lstStyle>
          <a:p>
            <a:pPr lvl="0"/>
            <a:r>
              <a:rPr lang="de-DE" dirty="0"/>
              <a:t>Formatvorlagen des Textmasters bearbeiten</a:t>
            </a:r>
          </a:p>
        </p:txBody>
      </p:sp>
      <p:sp>
        <p:nvSpPr>
          <p:cNvPr id="14" name="Fußzeilenplatzhalter 4"/>
          <p:cNvSpPr>
            <a:spLocks noGrp="1"/>
          </p:cNvSpPr>
          <p:nvPr>
            <p:ph type="ftr" sz="quarter" idx="3"/>
          </p:nvPr>
        </p:nvSpPr>
        <p:spPr>
          <a:xfrm>
            <a:off x="3503296" y="7630835"/>
            <a:ext cx="7623810" cy="336960"/>
          </a:xfrm>
          <a:prstGeom prst="rect">
            <a:avLst/>
          </a:prstGeom>
        </p:spPr>
        <p:txBody>
          <a:bodyPr/>
          <a:lstStyle>
            <a:lvl1pPr algn="ctr">
              <a:defRPr sz="1440">
                <a:latin typeface="Arial" panose="020B0604020202020204" pitchFamily="34" charset="0"/>
                <a:cs typeface="Arial" panose="020B0604020202020204" pitchFamily="34" charset="0"/>
              </a:defRPr>
            </a:lvl1pPr>
          </a:lstStyle>
          <a:p>
            <a:endParaRPr lang="de-DE" dirty="0"/>
          </a:p>
        </p:txBody>
      </p:sp>
      <p:sp>
        <p:nvSpPr>
          <p:cNvPr id="15" name="Foliennummernplatzhalter 5"/>
          <p:cNvSpPr>
            <a:spLocks noGrp="1"/>
          </p:cNvSpPr>
          <p:nvPr>
            <p:ph type="sldNum" sz="quarter" idx="4"/>
          </p:nvPr>
        </p:nvSpPr>
        <p:spPr>
          <a:xfrm>
            <a:off x="11497973" y="7627620"/>
            <a:ext cx="2591399" cy="336960"/>
          </a:xfrm>
          <a:prstGeom prst="rect">
            <a:avLst/>
          </a:prstGeom>
        </p:spPr>
        <p:txBody>
          <a:bodyPr/>
          <a:lstStyle>
            <a:lvl1pPr algn="r">
              <a:defRPr sz="1440">
                <a:latin typeface="Arial" panose="020B0604020202020204" pitchFamily="34" charset="0"/>
                <a:cs typeface="Arial" panose="020B0604020202020204" pitchFamily="34" charset="0"/>
              </a:defRPr>
            </a:lvl1pPr>
          </a:lstStyle>
          <a:p>
            <a:fld id="{C92F03CC-E42E-4C68-974C-495E445FBFBD}" type="slidenum">
              <a:rPr lang="de-DE" smtClean="0"/>
              <a:pPr/>
              <a:t>‹Nr.›</a:t>
            </a:fld>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9" y="7517622"/>
            <a:ext cx="2694270" cy="563389"/>
          </a:xfrm>
          <a:prstGeom prst="rect">
            <a:avLst/>
          </a:prstGeom>
        </p:spPr>
      </p:pic>
      <p:sp>
        <p:nvSpPr>
          <p:cNvPr id="19" name="Titel 12"/>
          <p:cNvSpPr>
            <a:spLocks noGrp="1"/>
          </p:cNvSpPr>
          <p:nvPr>
            <p:ph type="title"/>
          </p:nvPr>
        </p:nvSpPr>
        <p:spPr>
          <a:xfrm>
            <a:off x="541029" y="274320"/>
            <a:ext cx="13548343" cy="1048193"/>
          </a:xfrm>
        </p:spPr>
        <p:txBody>
          <a:bodyPr/>
          <a:lstStyle>
            <a:lvl1pPr algn="l">
              <a:defRPr>
                <a:solidFill>
                  <a:srgbClr val="1D596A"/>
                </a:solidFill>
              </a:defRPr>
            </a:lvl1pPr>
          </a:lstStyle>
          <a:p>
            <a:r>
              <a:rPr lang="de-DE" dirty="0"/>
              <a:t>Titelmasterformat durch Klicken bearbeiten</a:t>
            </a:r>
          </a:p>
        </p:txBody>
      </p:sp>
    </p:spTree>
    <p:extLst>
      <p:ext uri="{BB962C8B-B14F-4D97-AF65-F5344CB8AC3E}">
        <p14:creationId xmlns:p14="http://schemas.microsoft.com/office/powerpoint/2010/main" val="284106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41029" y="1476713"/>
            <a:ext cx="13548343" cy="5917109"/>
          </a:xfrm>
          <a:prstGeom prst="rect">
            <a:avLst/>
          </a:prstGeom>
        </p:spPr>
        <p:txBody>
          <a:bodyPr>
            <a:normAutofit/>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400">
                <a:solidFill>
                  <a:schemeClr val="tx1">
                    <a:lumMod val="75000"/>
                    <a:lumOff val="25000"/>
                  </a:schemeClr>
                </a:solidFill>
                <a:latin typeface="Arial" panose="020B0604020202020204" pitchFamily="34" charset="0"/>
                <a:cs typeface="Arial" panose="020B0604020202020204" pitchFamily="34" charset="0"/>
              </a:defRPr>
            </a:lvl4pPr>
            <a:lvl5pPr>
              <a:defRPr sz="2400">
                <a:solidFill>
                  <a:schemeClr val="tx1">
                    <a:lumMod val="75000"/>
                    <a:lumOff val="25000"/>
                  </a:schemeClr>
                </a:solidFill>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3"/>
          </p:nvPr>
        </p:nvSpPr>
        <p:spPr>
          <a:xfrm>
            <a:off x="9886549" y="7055711"/>
            <a:ext cx="4202822" cy="338111"/>
          </a:xfrm>
          <a:prstGeom prst="rect">
            <a:avLst/>
          </a:prstGeom>
        </p:spPr>
        <p:txBody>
          <a:bodyPr anchor="b" anchorCtr="0">
            <a:noAutofit/>
          </a:bodyPr>
          <a:lstStyle>
            <a:lvl1pPr marL="0" indent="0" algn="r">
              <a:buNone/>
              <a:defRPr sz="1440">
                <a:solidFill>
                  <a:schemeClr val="tx1">
                    <a:lumMod val="75000"/>
                    <a:lumOff val="25000"/>
                  </a:schemeClr>
                </a:solidFill>
                <a:latin typeface="Arial" panose="020B0604020202020204" pitchFamily="34" charset="0"/>
                <a:cs typeface="Arial" panose="020B0604020202020204" pitchFamily="34" charset="0"/>
              </a:defRPr>
            </a:lvl1pPr>
            <a:lvl2pPr>
              <a:defRPr sz="1440"/>
            </a:lvl2pPr>
            <a:lvl3pPr>
              <a:defRPr sz="1440"/>
            </a:lvl3pPr>
            <a:lvl4pPr>
              <a:defRPr sz="1440"/>
            </a:lvl4pPr>
            <a:lvl5pPr>
              <a:defRPr sz="1440"/>
            </a:lvl5pPr>
          </a:lstStyle>
          <a:p>
            <a:pPr lvl="0"/>
            <a:r>
              <a:rPr lang="de-DE" dirty="0"/>
              <a:t>Formatvorlagen des Textmasters bearbeiten</a:t>
            </a:r>
          </a:p>
        </p:txBody>
      </p:sp>
      <p:sp>
        <p:nvSpPr>
          <p:cNvPr id="14" name="Fußzeilenplatzhalter 4"/>
          <p:cNvSpPr>
            <a:spLocks noGrp="1"/>
          </p:cNvSpPr>
          <p:nvPr>
            <p:ph type="ftr" sz="quarter" idx="3"/>
          </p:nvPr>
        </p:nvSpPr>
        <p:spPr>
          <a:xfrm>
            <a:off x="3503296" y="7630835"/>
            <a:ext cx="7623810" cy="336960"/>
          </a:xfrm>
          <a:prstGeom prst="rect">
            <a:avLst/>
          </a:prstGeom>
        </p:spPr>
        <p:txBody>
          <a:bodyPr/>
          <a:lstStyle>
            <a:lvl1pPr algn="ctr">
              <a:defRPr sz="1440">
                <a:latin typeface="Arial" panose="020B0604020202020204" pitchFamily="34" charset="0"/>
                <a:cs typeface="Arial" panose="020B0604020202020204" pitchFamily="34" charset="0"/>
              </a:defRPr>
            </a:lvl1pPr>
          </a:lstStyle>
          <a:p>
            <a:endParaRPr lang="de-DE" dirty="0"/>
          </a:p>
        </p:txBody>
      </p:sp>
      <p:sp>
        <p:nvSpPr>
          <p:cNvPr id="15" name="Foliennummernplatzhalter 5"/>
          <p:cNvSpPr>
            <a:spLocks noGrp="1"/>
          </p:cNvSpPr>
          <p:nvPr>
            <p:ph type="sldNum" sz="quarter" idx="4"/>
          </p:nvPr>
        </p:nvSpPr>
        <p:spPr>
          <a:xfrm>
            <a:off x="11497973" y="7627620"/>
            <a:ext cx="2591399" cy="336960"/>
          </a:xfrm>
          <a:prstGeom prst="rect">
            <a:avLst/>
          </a:prstGeom>
        </p:spPr>
        <p:txBody>
          <a:bodyPr/>
          <a:lstStyle>
            <a:lvl1pPr algn="r">
              <a:defRPr sz="1440">
                <a:latin typeface="Arial" panose="020B0604020202020204" pitchFamily="34" charset="0"/>
                <a:cs typeface="Arial" panose="020B0604020202020204" pitchFamily="34" charset="0"/>
              </a:defRPr>
            </a:lvl1pPr>
          </a:lstStyle>
          <a:p>
            <a:fld id="{C92F03CC-E42E-4C68-974C-495E445FBFBD}" type="slidenum">
              <a:rPr lang="de-DE" smtClean="0"/>
              <a:pPr/>
              <a:t>‹Nr.›</a:t>
            </a:fld>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9" y="7517622"/>
            <a:ext cx="2694270" cy="563389"/>
          </a:xfrm>
          <a:prstGeom prst="rect">
            <a:avLst/>
          </a:prstGeom>
        </p:spPr>
      </p:pic>
      <p:sp>
        <p:nvSpPr>
          <p:cNvPr id="19" name="Titel 12"/>
          <p:cNvSpPr>
            <a:spLocks noGrp="1"/>
          </p:cNvSpPr>
          <p:nvPr>
            <p:ph type="title"/>
          </p:nvPr>
        </p:nvSpPr>
        <p:spPr>
          <a:xfrm>
            <a:off x="541029" y="274320"/>
            <a:ext cx="13548343" cy="1048193"/>
          </a:xfrm>
        </p:spPr>
        <p:txBody>
          <a:bodyPr/>
          <a:lstStyle>
            <a:lvl1pPr algn="l">
              <a:defRPr>
                <a:solidFill>
                  <a:srgbClr val="1D596A"/>
                </a:solidFill>
              </a:defRPr>
            </a:lvl1pPr>
          </a:lstStyle>
          <a:p>
            <a:r>
              <a:rPr lang="de-DE" dirty="0"/>
              <a:t>Titelmasterformat durch Klicken bearbeiten</a:t>
            </a:r>
          </a:p>
        </p:txBody>
      </p:sp>
    </p:spTree>
    <p:extLst>
      <p:ext uri="{BB962C8B-B14F-4D97-AF65-F5344CB8AC3E}">
        <p14:creationId xmlns:p14="http://schemas.microsoft.com/office/powerpoint/2010/main" val="232852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41029" y="1476713"/>
            <a:ext cx="13548343" cy="5917109"/>
          </a:xfrm>
          <a:prstGeom prst="rect">
            <a:avLst/>
          </a:prstGeom>
        </p:spPr>
        <p:txBody>
          <a:bodyPr>
            <a:normAutofit/>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400">
                <a:solidFill>
                  <a:schemeClr val="tx1">
                    <a:lumMod val="75000"/>
                    <a:lumOff val="25000"/>
                  </a:schemeClr>
                </a:solidFill>
                <a:latin typeface="Arial" panose="020B0604020202020204" pitchFamily="34" charset="0"/>
                <a:cs typeface="Arial" panose="020B0604020202020204" pitchFamily="34" charset="0"/>
              </a:defRPr>
            </a:lvl4pPr>
            <a:lvl5pPr>
              <a:defRPr sz="2400">
                <a:solidFill>
                  <a:schemeClr val="tx1">
                    <a:lumMod val="75000"/>
                    <a:lumOff val="25000"/>
                  </a:schemeClr>
                </a:solidFill>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8"/>
          <p:cNvSpPr>
            <a:spLocks noGrp="1"/>
          </p:cNvSpPr>
          <p:nvPr>
            <p:ph type="body" sz="quarter" idx="13"/>
          </p:nvPr>
        </p:nvSpPr>
        <p:spPr>
          <a:xfrm>
            <a:off x="9886549" y="7055711"/>
            <a:ext cx="4202822" cy="338111"/>
          </a:xfrm>
          <a:prstGeom prst="rect">
            <a:avLst/>
          </a:prstGeom>
        </p:spPr>
        <p:txBody>
          <a:bodyPr anchor="b" anchorCtr="0">
            <a:noAutofit/>
          </a:bodyPr>
          <a:lstStyle>
            <a:lvl1pPr marL="0" indent="0" algn="r">
              <a:buNone/>
              <a:defRPr sz="1440">
                <a:solidFill>
                  <a:schemeClr val="tx1">
                    <a:lumMod val="75000"/>
                    <a:lumOff val="25000"/>
                  </a:schemeClr>
                </a:solidFill>
                <a:latin typeface="Arial" panose="020B0604020202020204" pitchFamily="34" charset="0"/>
                <a:cs typeface="Arial" panose="020B0604020202020204" pitchFamily="34" charset="0"/>
              </a:defRPr>
            </a:lvl1pPr>
            <a:lvl2pPr>
              <a:defRPr sz="1440"/>
            </a:lvl2pPr>
            <a:lvl3pPr>
              <a:defRPr sz="1440"/>
            </a:lvl3pPr>
            <a:lvl4pPr>
              <a:defRPr sz="1440"/>
            </a:lvl4pPr>
            <a:lvl5pPr>
              <a:defRPr sz="1440"/>
            </a:lvl5pPr>
          </a:lstStyle>
          <a:p>
            <a:pPr lvl="0"/>
            <a:r>
              <a:rPr lang="de-DE" dirty="0"/>
              <a:t>Formatvorlagen des Textmasters bearbeiten</a:t>
            </a:r>
          </a:p>
        </p:txBody>
      </p:sp>
      <p:sp>
        <p:nvSpPr>
          <p:cNvPr id="14" name="Fußzeilenplatzhalter 4"/>
          <p:cNvSpPr>
            <a:spLocks noGrp="1"/>
          </p:cNvSpPr>
          <p:nvPr>
            <p:ph type="ftr" sz="quarter" idx="3"/>
          </p:nvPr>
        </p:nvSpPr>
        <p:spPr>
          <a:xfrm>
            <a:off x="3503296" y="7630835"/>
            <a:ext cx="7623810" cy="336960"/>
          </a:xfrm>
          <a:prstGeom prst="rect">
            <a:avLst/>
          </a:prstGeom>
        </p:spPr>
        <p:txBody>
          <a:bodyPr/>
          <a:lstStyle>
            <a:lvl1pPr algn="ctr">
              <a:defRPr sz="1440">
                <a:latin typeface="Arial" panose="020B0604020202020204" pitchFamily="34" charset="0"/>
                <a:cs typeface="Arial" panose="020B0604020202020204" pitchFamily="34" charset="0"/>
              </a:defRPr>
            </a:lvl1pPr>
          </a:lstStyle>
          <a:p>
            <a:endParaRPr lang="de-DE" dirty="0"/>
          </a:p>
        </p:txBody>
      </p:sp>
      <p:sp>
        <p:nvSpPr>
          <p:cNvPr id="15" name="Foliennummernplatzhalter 5"/>
          <p:cNvSpPr>
            <a:spLocks noGrp="1"/>
          </p:cNvSpPr>
          <p:nvPr>
            <p:ph type="sldNum" sz="quarter" idx="4"/>
          </p:nvPr>
        </p:nvSpPr>
        <p:spPr>
          <a:xfrm>
            <a:off x="11497973" y="7627620"/>
            <a:ext cx="2591399" cy="336960"/>
          </a:xfrm>
          <a:prstGeom prst="rect">
            <a:avLst/>
          </a:prstGeom>
        </p:spPr>
        <p:txBody>
          <a:bodyPr/>
          <a:lstStyle>
            <a:lvl1pPr algn="r">
              <a:defRPr sz="1440">
                <a:latin typeface="Arial" panose="020B0604020202020204" pitchFamily="34" charset="0"/>
                <a:cs typeface="Arial" panose="020B0604020202020204" pitchFamily="34" charset="0"/>
              </a:defRPr>
            </a:lvl1pPr>
          </a:lstStyle>
          <a:p>
            <a:fld id="{C92F03CC-E42E-4C68-974C-495E445FBFBD}" type="slidenum">
              <a:rPr lang="de-DE" smtClean="0"/>
              <a:pPr/>
              <a:t>‹Nr.›</a:t>
            </a:fld>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9" y="7517622"/>
            <a:ext cx="2694270" cy="563389"/>
          </a:xfrm>
          <a:prstGeom prst="rect">
            <a:avLst/>
          </a:prstGeom>
        </p:spPr>
      </p:pic>
      <p:sp>
        <p:nvSpPr>
          <p:cNvPr id="19" name="Titel 12"/>
          <p:cNvSpPr>
            <a:spLocks noGrp="1"/>
          </p:cNvSpPr>
          <p:nvPr>
            <p:ph type="title"/>
          </p:nvPr>
        </p:nvSpPr>
        <p:spPr>
          <a:xfrm>
            <a:off x="541029" y="274320"/>
            <a:ext cx="13548343" cy="1048193"/>
          </a:xfrm>
        </p:spPr>
        <p:txBody>
          <a:bodyPr/>
          <a:lstStyle>
            <a:lvl1pPr algn="l">
              <a:defRPr>
                <a:solidFill>
                  <a:srgbClr val="1D596A"/>
                </a:solidFill>
              </a:defRPr>
            </a:lvl1pPr>
          </a:lstStyle>
          <a:p>
            <a:r>
              <a:rPr lang="de-DE" dirty="0"/>
              <a:t>Titelmasterformat durch Klicken bearbeiten</a:t>
            </a:r>
          </a:p>
        </p:txBody>
      </p:sp>
    </p:spTree>
    <p:extLst>
      <p:ext uri="{BB962C8B-B14F-4D97-AF65-F5344CB8AC3E}">
        <p14:creationId xmlns:p14="http://schemas.microsoft.com/office/powerpoint/2010/main" val="114068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de-DE"/>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oleObject" Target="../embeddings/oleObject3.bin"/><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4.bin"/><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hyperlink" Target="mailto:hanno.ulmer@i-med.ac.a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me-can.se/" TargetMode="Externa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mailto:josef.fritz@med.lu.se" TargetMode="External"/><Relationship Id="rId2" Type="http://schemas.openxmlformats.org/officeDocument/2006/relationships/hyperlink" Target="mailto:josef.fritz@i-med.ac.at" TargetMode="Externa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64914" y="286640"/>
            <a:ext cx="7556421" cy="1417558"/>
          </a:xfrm>
          <a:prstGeom prst="rect">
            <a:avLst/>
          </a:prstGeom>
          <a:noFill/>
          <a:ln/>
        </p:spPr>
        <p:txBody>
          <a:bodyPr wrap="square" lIns="0" tIns="0" rIns="0" bIns="0" rtlCol="0" anchor="t"/>
          <a:lstStyle/>
          <a:p>
            <a:r>
              <a:rPr lang="en-GB" b="1" dirty="0"/>
              <a:t>Cardiovascular, Cancer, and Infectious Disease Research: Three Decades of Epidemiological Evidence from the VHM&amp;PP Study</a:t>
            </a:r>
            <a:endParaRPr lang="de-DE" dirty="0"/>
          </a:p>
          <a:p>
            <a:r>
              <a:rPr lang="en-GB" dirty="0"/>
              <a:t> </a:t>
            </a:r>
            <a:endParaRPr lang="de-DE" dirty="0"/>
          </a:p>
          <a:p>
            <a:r>
              <a:rPr lang="en-GB" b="1" dirty="0"/>
              <a:t>Speaker:</a:t>
            </a:r>
            <a:r>
              <a:rPr lang="en-GB" dirty="0"/>
              <a:t> Hanno Ulmer </a:t>
            </a:r>
            <a:endParaRPr lang="de-DE" dirty="0"/>
          </a:p>
          <a:p>
            <a:r>
              <a:rPr lang="en-GB" dirty="0"/>
              <a:t>Institute of Clinical Epidemiology, Public Health, Health Economics, Medical Statistics and Informatics (</a:t>
            </a:r>
            <a:r>
              <a:rPr lang="en-GB" dirty="0" err="1"/>
              <a:t>EpiCenter</a:t>
            </a:r>
            <a:r>
              <a:rPr lang="en-GB" dirty="0"/>
              <a:t>) Innsbruck, Medical University of Innsbruck</a:t>
            </a:r>
            <a:endParaRPr lang="de-DE" dirty="0"/>
          </a:p>
        </p:txBody>
      </p:sp>
      <p:sp>
        <p:nvSpPr>
          <p:cNvPr id="6" name="Textfeld 5">
            <a:extLst>
              <a:ext uri="{FF2B5EF4-FFF2-40B4-BE49-F238E27FC236}">
                <a16:creationId xmlns:a16="http://schemas.microsoft.com/office/drawing/2014/main" id="{AD1C7508-8F2E-EEF7-2499-F71DC1D6DDD0}"/>
              </a:ext>
            </a:extLst>
          </p:cNvPr>
          <p:cNvSpPr txBox="1"/>
          <p:nvPr/>
        </p:nvSpPr>
        <p:spPr>
          <a:xfrm>
            <a:off x="673767" y="2183335"/>
            <a:ext cx="13725627" cy="6198685"/>
          </a:xfrm>
          <a:prstGeom prst="rect">
            <a:avLst/>
          </a:prstGeom>
          <a:noFill/>
        </p:spPr>
        <p:txBody>
          <a:bodyPr wrap="square">
            <a:spAutoFit/>
          </a:bodyPr>
          <a:lstStyle/>
          <a:p>
            <a:pPr>
              <a:lnSpc>
                <a:spcPct val="107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Abstract</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Introduction: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This presentation will first introduce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EpiCenter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Innsbruck at the Medical University of Innsbruck, that conducts population health research in cardiovascular disease, cancer, and infectious disease. Our methodological portfolio includes epidemiological and statistical approaches, causal inference techniques with emphasis on mediation analyses, and more recent expansion to AI-based prediction methods.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Data Sources: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Our analyses utilize several clinical trials and epidemiological studies, primarily the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Bruneck</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Study and the Vorarlberg Health Monitoring and Promotion Programme (VHM&amp;PP).</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Research Overview:</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This presentation covers selected studies conducted with the VHM&amp;PP dataset. These studies include examinations of long-term tracking patterns of cardiovascular risk factors and documentation of secular and temporal trends in these factors over time. Our investigations of gamma-</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glutamyltransferase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uric acid have contributed to understanding CVD mortality risk, alongside analyses of sex-specific patterns in CVD risk factors and outcomes. Through mediation analyses, we have estimated direct and indirect effects of CVD risk factors on mortality. Similar analytical approaches </a:t>
            </a:r>
            <a:r>
              <a:rPr lang="en-GB" kern="100" dirty="0">
                <a:latin typeface="Aptos" panose="020B0004020202020204" pitchFamily="34" charset="0"/>
                <a:ea typeface="Aptos" panose="020B0004020202020204" pitchFamily="34" charset="0"/>
                <a:cs typeface="Times New Roman" panose="02020603050405020304" pitchFamily="18" charset="0"/>
              </a:rPr>
              <a:t>were applied to cancer incidence and mortality outcomes. As part of the international Me-Can consortium, we contributed to research on metabolic syndrome and cancer. Recent work has addressed obesity-related cancer, comparing metabolically healthy and unhealthy obese individuals, providing insights into the heterogeneity of obesity phenotypes. Additional studies examined the TYG index in chronic kidney disease and, during </a:t>
            </a:r>
            <a:r>
              <a:rPr lang="en-GB" kern="100" dirty="0" err="1">
                <a:latin typeface="Aptos" panose="020B0004020202020204" pitchFamily="34" charset="0"/>
                <a:ea typeface="Aptos" panose="020B0004020202020204" pitchFamily="34" charset="0"/>
                <a:cs typeface="Times New Roman" panose="02020603050405020304" pitchFamily="18" charset="0"/>
              </a:rPr>
              <a:t>the</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pandemic</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we investigated the relationship between long-term body mass index and COVID-19-related intensive care requirements.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Conclusion: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This body of work demonstrates the value of long-term population-based cohorts in characterizing disease patterns and advancing our understanding of modifiable risk factors.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endParaRPr lang="de-DE"/>
          </a:p>
        </p:txBody>
      </p:sp>
      <p:sp>
        <p:nvSpPr>
          <p:cNvPr id="4" name="Titel 3"/>
          <p:cNvSpPr>
            <a:spLocks noGrp="1"/>
          </p:cNvSpPr>
          <p:nvPr>
            <p:ph type="title"/>
          </p:nvPr>
        </p:nvSpPr>
        <p:spPr/>
        <p:txBody>
          <a:bodyPr/>
          <a:lstStyle/>
          <a:p>
            <a:r>
              <a:rPr lang="de-DE" dirty="0"/>
              <a:t>The </a:t>
            </a:r>
            <a:r>
              <a:rPr lang="de-DE" dirty="0" err="1"/>
              <a:t>advent</a:t>
            </a:r>
            <a:r>
              <a:rPr lang="de-DE" dirty="0"/>
              <a:t> of </a:t>
            </a:r>
            <a:r>
              <a:rPr lang="de-DE" dirty="0" err="1"/>
              <a:t>the</a:t>
            </a:r>
            <a:r>
              <a:rPr lang="de-DE" dirty="0"/>
              <a:t> </a:t>
            </a:r>
            <a:r>
              <a:rPr lang="de-DE" dirty="0" err="1"/>
              <a:t>Bruneck</a:t>
            </a:r>
            <a:r>
              <a:rPr lang="de-DE" dirty="0"/>
              <a:t> </a:t>
            </a:r>
            <a:r>
              <a:rPr lang="de-DE" dirty="0" err="1"/>
              <a:t>study</a:t>
            </a:r>
            <a:endParaRPr lang="de-DE" dirty="0"/>
          </a:p>
        </p:txBody>
      </p:sp>
      <p:pic>
        <p:nvPicPr>
          <p:cNvPr id="8" name="Inhaltsplatzhalter 7"/>
          <p:cNvPicPr>
            <a:picLocks noGrp="1" noChangeAspect="1"/>
          </p:cNvPicPr>
          <p:nvPr>
            <p:ph idx="1"/>
          </p:nvPr>
        </p:nvPicPr>
        <p:blipFill>
          <a:blip r:embed="rId3"/>
          <a:stretch>
            <a:fillRect/>
          </a:stretch>
        </p:blipFill>
        <p:spPr>
          <a:xfrm>
            <a:off x="541029" y="1307836"/>
            <a:ext cx="5916930" cy="5916930"/>
          </a:xfrm>
          <a:prstGeom prst="rect">
            <a:avLst/>
          </a:prstGeom>
        </p:spPr>
      </p:pic>
      <p:sp>
        <p:nvSpPr>
          <p:cNvPr id="9" name="Textfeld 8"/>
          <p:cNvSpPr txBox="1"/>
          <p:nvPr/>
        </p:nvSpPr>
        <p:spPr>
          <a:xfrm>
            <a:off x="6629400" y="1307835"/>
            <a:ext cx="7459972" cy="3046988"/>
          </a:xfrm>
          <a:prstGeom prst="rect">
            <a:avLst/>
          </a:prstGeom>
          <a:noFill/>
        </p:spPr>
        <p:txBody>
          <a:bodyPr wrap="square" rtlCol="0">
            <a:spAutoFit/>
          </a:bodyPr>
          <a:lstStyle/>
          <a:p>
            <a:r>
              <a:rPr lang="de-DE" sz="2400" dirty="0" err="1"/>
              <a:t>Initiated</a:t>
            </a:r>
            <a:r>
              <a:rPr lang="de-DE" sz="2400" dirty="0"/>
              <a:t> </a:t>
            </a:r>
            <a:r>
              <a:rPr lang="de-DE" sz="2400" dirty="0" err="1"/>
              <a:t>by</a:t>
            </a:r>
            <a:r>
              <a:rPr lang="de-DE" sz="2400" dirty="0"/>
              <a:t> Johann Willeit, Friedrich Oberhollenzer, </a:t>
            </a:r>
            <a:r>
              <a:rPr lang="de-DE" sz="2400" dirty="0" err="1"/>
              <a:t>and</a:t>
            </a:r>
            <a:r>
              <a:rPr lang="de-DE" sz="2400" dirty="0"/>
              <a:t> Georg Egger in 1990</a:t>
            </a:r>
          </a:p>
          <a:p>
            <a:endParaRPr lang="de-DE" sz="2400" dirty="0"/>
          </a:p>
          <a:p>
            <a:r>
              <a:rPr lang="de-DE" sz="2400" dirty="0" err="1"/>
              <a:t>Representative</a:t>
            </a:r>
            <a:r>
              <a:rPr lang="de-DE" sz="2400" dirty="0"/>
              <a:t> </a:t>
            </a:r>
            <a:r>
              <a:rPr lang="de-DE" sz="2400" dirty="0" err="1"/>
              <a:t>random</a:t>
            </a:r>
            <a:r>
              <a:rPr lang="de-DE" sz="2400" dirty="0"/>
              <a:t> sample</a:t>
            </a:r>
          </a:p>
          <a:p>
            <a:endParaRPr lang="de-DE" sz="2400" dirty="0"/>
          </a:p>
          <a:p>
            <a:r>
              <a:rPr lang="de-DE" sz="2400" dirty="0"/>
              <a:t>93.4% </a:t>
            </a:r>
            <a:r>
              <a:rPr lang="de-DE" sz="2400" dirty="0" err="1"/>
              <a:t>participation</a:t>
            </a:r>
            <a:r>
              <a:rPr lang="de-DE" sz="2400" dirty="0"/>
              <a:t> rate</a:t>
            </a:r>
          </a:p>
          <a:p>
            <a:endParaRPr lang="de-DE" sz="2400" dirty="0"/>
          </a:p>
          <a:p>
            <a:r>
              <a:rPr lang="en-US" sz="2400" dirty="0"/>
              <a:t>&lt; 0.1% population mobility per year</a:t>
            </a:r>
            <a:endParaRPr lang="de-DE" sz="2400" dirty="0"/>
          </a:p>
        </p:txBody>
      </p:sp>
    </p:spTree>
    <p:extLst>
      <p:ext uri="{BB962C8B-B14F-4D97-AF65-F5344CB8AC3E}">
        <p14:creationId xmlns:p14="http://schemas.microsoft.com/office/powerpoint/2010/main" val="74388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stretch>
            <a:fillRect/>
          </a:stretch>
        </p:blipFill>
        <p:spPr>
          <a:xfrm>
            <a:off x="7006480" y="309005"/>
            <a:ext cx="6325853" cy="4036819"/>
          </a:xfrm>
          <a:prstGeom prst="rect">
            <a:avLst/>
          </a:prstGeom>
        </p:spPr>
      </p:pic>
      <p:sp>
        <p:nvSpPr>
          <p:cNvPr id="3" name="Textplatzhalter 2"/>
          <p:cNvSpPr>
            <a:spLocks noGrp="1"/>
          </p:cNvSpPr>
          <p:nvPr>
            <p:ph type="body" sz="quarter" idx="13"/>
          </p:nvPr>
        </p:nvSpPr>
        <p:spPr/>
        <p:txBody>
          <a:bodyPr/>
          <a:lstStyle/>
          <a:p>
            <a:endParaRPr lang="de-DE"/>
          </a:p>
        </p:txBody>
      </p:sp>
      <p:sp>
        <p:nvSpPr>
          <p:cNvPr id="4" name="Titel 3"/>
          <p:cNvSpPr>
            <a:spLocks noGrp="1"/>
          </p:cNvSpPr>
          <p:nvPr>
            <p:ph type="title"/>
          </p:nvPr>
        </p:nvSpPr>
        <p:spPr/>
        <p:txBody>
          <a:bodyPr/>
          <a:lstStyle/>
          <a:p>
            <a:r>
              <a:rPr lang="de-DE" dirty="0" err="1"/>
              <a:t>Bruneck</a:t>
            </a:r>
            <a:r>
              <a:rPr lang="de-DE" dirty="0"/>
              <a:t> 1</a:t>
            </a:r>
          </a:p>
        </p:txBody>
      </p:sp>
      <p:sp>
        <p:nvSpPr>
          <p:cNvPr id="7" name="Textfeld 6"/>
          <p:cNvSpPr txBox="1"/>
          <p:nvPr/>
        </p:nvSpPr>
        <p:spPr>
          <a:xfrm>
            <a:off x="640080" y="1680210"/>
            <a:ext cx="6195060" cy="1766637"/>
          </a:xfrm>
          <a:prstGeom prst="rect">
            <a:avLst/>
          </a:prstGeom>
          <a:noFill/>
        </p:spPr>
        <p:txBody>
          <a:bodyPr wrap="square" rtlCol="0">
            <a:spAutoFit/>
          </a:bodyPr>
          <a:lstStyle/>
          <a:p>
            <a:pPr marL="274320" indent="-274320">
              <a:lnSpc>
                <a:spcPct val="90000"/>
              </a:lnSpc>
              <a:spcBef>
                <a:spcPts val="1200"/>
              </a:spcBef>
              <a:buFont typeface="Arial" panose="020B0604020202020204" pitchFamily="34" charset="0"/>
              <a:buChar char="•"/>
            </a:pPr>
            <a:r>
              <a:rPr lang="de-DE" sz="2400" dirty="0">
                <a:solidFill>
                  <a:schemeClr val="tx1">
                    <a:lumMod val="75000"/>
                    <a:lumOff val="25000"/>
                  </a:schemeClr>
                </a:solidFill>
                <a:cs typeface="Arial" panose="020B0604020202020204" pitchFamily="34" charset="0"/>
              </a:rPr>
              <a:t>Sex- </a:t>
            </a:r>
            <a:r>
              <a:rPr lang="de-DE" sz="2400" dirty="0" err="1">
                <a:solidFill>
                  <a:schemeClr val="tx1">
                    <a:lumMod val="75000"/>
                    <a:lumOff val="25000"/>
                  </a:schemeClr>
                </a:solidFill>
                <a:cs typeface="Arial" panose="020B0604020202020204" pitchFamily="34" charset="0"/>
              </a:rPr>
              <a:t>and</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age-stratified</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random</a:t>
            </a:r>
            <a:r>
              <a:rPr lang="de-DE" sz="2400" dirty="0">
                <a:solidFill>
                  <a:schemeClr val="tx1">
                    <a:lumMod val="75000"/>
                    <a:lumOff val="25000"/>
                  </a:schemeClr>
                </a:solidFill>
                <a:cs typeface="Arial" panose="020B0604020202020204" pitchFamily="34" charset="0"/>
              </a:rPr>
              <a:t> sample</a:t>
            </a:r>
          </a:p>
          <a:p>
            <a:pPr marL="274320" indent="-274320">
              <a:lnSpc>
                <a:spcPct val="90000"/>
              </a:lnSpc>
              <a:spcBef>
                <a:spcPts val="1200"/>
              </a:spcBef>
              <a:buFont typeface="Arial" panose="020B0604020202020204" pitchFamily="34" charset="0"/>
              <a:buChar char="•"/>
            </a:pPr>
            <a:r>
              <a:rPr lang="de-DE" sz="2400" dirty="0" err="1">
                <a:solidFill>
                  <a:schemeClr val="tx1">
                    <a:lumMod val="75000"/>
                    <a:lumOff val="25000"/>
                  </a:schemeClr>
                </a:solidFill>
                <a:cs typeface="Arial" panose="020B0604020202020204" pitchFamily="34" charset="0"/>
              </a:rPr>
              <a:t>Based</a:t>
            </a:r>
            <a:r>
              <a:rPr lang="de-DE" sz="2400" dirty="0">
                <a:solidFill>
                  <a:schemeClr val="tx1">
                    <a:lumMod val="75000"/>
                    <a:lumOff val="25000"/>
                  </a:schemeClr>
                </a:solidFill>
                <a:cs typeface="Arial" panose="020B0604020202020204" pitchFamily="34" charset="0"/>
              </a:rPr>
              <a:t> on </a:t>
            </a:r>
            <a:r>
              <a:rPr lang="de-DE" sz="2400" dirty="0" err="1">
                <a:solidFill>
                  <a:schemeClr val="tx1">
                    <a:lumMod val="75000"/>
                    <a:lumOff val="25000"/>
                  </a:schemeClr>
                </a:solidFill>
                <a:cs typeface="Arial" panose="020B0604020202020204" pitchFamily="34" charset="0"/>
              </a:rPr>
              <a:t>population</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registry</a:t>
            </a:r>
            <a:endParaRPr lang="de-DE" sz="2400" dirty="0">
              <a:solidFill>
                <a:schemeClr val="tx1">
                  <a:lumMod val="75000"/>
                  <a:lumOff val="25000"/>
                </a:schemeClr>
              </a:solidFill>
              <a:cs typeface="Arial" panose="020B0604020202020204" pitchFamily="34" charset="0"/>
            </a:endParaRPr>
          </a:p>
          <a:p>
            <a:pPr marL="274320" indent="-274320">
              <a:lnSpc>
                <a:spcPct val="90000"/>
              </a:lnSpc>
              <a:spcBef>
                <a:spcPts val="1200"/>
              </a:spcBef>
              <a:buFont typeface="Arial" panose="020B0604020202020204" pitchFamily="34" charset="0"/>
              <a:buChar char="•"/>
            </a:pPr>
            <a:r>
              <a:rPr lang="de-DE" sz="2400" dirty="0">
                <a:solidFill>
                  <a:schemeClr val="tx1">
                    <a:lumMod val="75000"/>
                    <a:lumOff val="25000"/>
                  </a:schemeClr>
                </a:solidFill>
                <a:cs typeface="Arial" panose="020B0604020202020204" pitchFamily="34" charset="0"/>
              </a:rPr>
              <a:t>Follow-</a:t>
            </a:r>
            <a:r>
              <a:rPr lang="de-DE" sz="2400" dirty="0" err="1">
                <a:solidFill>
                  <a:schemeClr val="tx1">
                    <a:lumMod val="75000"/>
                    <a:lumOff val="25000"/>
                  </a:schemeClr>
                </a:solidFill>
                <a:cs typeface="Arial" panose="020B0604020202020204" pitchFamily="34" charset="0"/>
              </a:rPr>
              <a:t>up</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examinations</a:t>
            </a:r>
            <a:r>
              <a:rPr lang="de-DE" sz="2400" dirty="0">
                <a:solidFill>
                  <a:schemeClr val="tx1">
                    <a:lumMod val="75000"/>
                    <a:lumOff val="25000"/>
                  </a:schemeClr>
                </a:solidFill>
                <a:cs typeface="Arial" panose="020B0604020202020204" pitchFamily="34" charset="0"/>
              </a:rPr>
              <a:t> </a:t>
            </a:r>
            <a:r>
              <a:rPr lang="de-DE" sz="2400" dirty="0" err="1">
                <a:solidFill>
                  <a:schemeClr val="tx1">
                    <a:lumMod val="75000"/>
                    <a:lumOff val="25000"/>
                  </a:schemeClr>
                </a:solidFill>
                <a:cs typeface="Arial" panose="020B0604020202020204" pitchFamily="34" charset="0"/>
              </a:rPr>
              <a:t>every</a:t>
            </a:r>
            <a:r>
              <a:rPr lang="de-DE" sz="2400" dirty="0">
                <a:solidFill>
                  <a:schemeClr val="tx1">
                    <a:lumMod val="75000"/>
                    <a:lumOff val="25000"/>
                  </a:schemeClr>
                </a:solidFill>
                <a:cs typeface="Arial" panose="020B0604020202020204" pitchFamily="34" charset="0"/>
              </a:rPr>
              <a:t> 5 </a:t>
            </a:r>
            <a:r>
              <a:rPr lang="de-DE" sz="2400" dirty="0" err="1">
                <a:solidFill>
                  <a:schemeClr val="tx1">
                    <a:lumMod val="75000"/>
                    <a:lumOff val="25000"/>
                  </a:schemeClr>
                </a:solidFill>
                <a:cs typeface="Arial" panose="020B0604020202020204" pitchFamily="34" charset="0"/>
              </a:rPr>
              <a:t>years</a:t>
            </a:r>
            <a:endParaRPr lang="de-DE" sz="2400" dirty="0">
              <a:solidFill>
                <a:schemeClr val="tx1">
                  <a:lumMod val="75000"/>
                  <a:lumOff val="25000"/>
                </a:schemeClr>
              </a:solidFill>
              <a:cs typeface="Arial" panose="020B0604020202020204" pitchFamily="34" charset="0"/>
            </a:endParaRPr>
          </a:p>
          <a:p>
            <a:endParaRPr lang="de-DE" sz="2400" dirty="0"/>
          </a:p>
        </p:txBody>
      </p:sp>
      <p:sp>
        <p:nvSpPr>
          <p:cNvPr id="6" name="Inhaltsplatzhalter 1"/>
          <p:cNvSpPr txBox="1">
            <a:spLocks/>
          </p:cNvSpPr>
          <p:nvPr/>
        </p:nvSpPr>
        <p:spPr>
          <a:xfrm>
            <a:off x="541029" y="5345643"/>
            <a:ext cx="10209980" cy="21653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400">
                <a:latin typeface="+mn-lt"/>
              </a:rPr>
              <a:t>Extension of the Bruneck cohort to all inhabitants over 65 years of age</a:t>
            </a:r>
          </a:p>
          <a:p>
            <a:r>
              <a:rPr lang="de-DE" sz="2400">
                <a:latin typeface="+mn-lt"/>
              </a:rPr>
              <a:t>Baseline examination in 2017-2019</a:t>
            </a:r>
          </a:p>
          <a:p>
            <a:r>
              <a:rPr lang="de-DE" sz="2400">
                <a:latin typeface="+mn-lt"/>
              </a:rPr>
              <a:t>n = 1,062</a:t>
            </a:r>
          </a:p>
          <a:p>
            <a:endParaRPr lang="de-DE" sz="2400" dirty="0">
              <a:latin typeface="+mn-lt"/>
            </a:endParaRPr>
          </a:p>
        </p:txBody>
      </p:sp>
      <p:sp>
        <p:nvSpPr>
          <p:cNvPr id="8" name="Titel 3"/>
          <p:cNvSpPr txBox="1">
            <a:spLocks/>
          </p:cNvSpPr>
          <p:nvPr/>
        </p:nvSpPr>
        <p:spPr>
          <a:xfrm>
            <a:off x="541028" y="4143250"/>
            <a:ext cx="17083616" cy="1048193"/>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3000" b="0" kern="1200">
                <a:solidFill>
                  <a:srgbClr val="1D596A"/>
                </a:solidFill>
                <a:latin typeface="Times New Roman" panose="02020603050405020304" pitchFamily="18" charset="0"/>
                <a:ea typeface="+mj-ea"/>
                <a:cs typeface="Times New Roman" panose="02020603050405020304" pitchFamily="18" charset="0"/>
              </a:defRPr>
            </a:lvl1pPr>
          </a:lstStyle>
          <a:p>
            <a:r>
              <a:rPr lang="de-DE" sz="3600"/>
              <a:t>The extension: Bruneck 2</a:t>
            </a:r>
            <a:endParaRPr lang="de-DE" sz="3600" dirty="0"/>
          </a:p>
        </p:txBody>
      </p:sp>
    </p:spTree>
    <p:extLst>
      <p:ext uri="{BB962C8B-B14F-4D97-AF65-F5344CB8AC3E}">
        <p14:creationId xmlns:p14="http://schemas.microsoft.com/office/powerpoint/2010/main" val="4170243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6</a:t>
            </a:r>
          </a:p>
        </p:txBody>
      </p:sp>
      <p:sp>
        <p:nvSpPr>
          <p:cNvPr id="4" name="Titel 3"/>
          <p:cNvSpPr>
            <a:spLocks noGrp="1"/>
          </p:cNvSpPr>
          <p:nvPr>
            <p:ph type="title"/>
          </p:nvPr>
        </p:nvSpPr>
        <p:spPr/>
        <p:txBody>
          <a:bodyPr/>
          <a:lstStyle/>
          <a:p>
            <a:r>
              <a:rPr lang="de-DE" dirty="0"/>
              <a:t>Data </a:t>
            </a:r>
            <a:r>
              <a:rPr lang="de-DE" dirty="0" err="1"/>
              <a:t>collection</a:t>
            </a:r>
            <a:endParaRPr lang="de-DE" dirty="0"/>
          </a:p>
        </p:txBody>
      </p:sp>
      <p:pic>
        <p:nvPicPr>
          <p:cNvPr id="10" name="Inhaltsplatzhalter 9"/>
          <p:cNvPicPr>
            <a:picLocks noGrp="1" noChangeAspect="1"/>
          </p:cNvPicPr>
          <p:nvPr>
            <p:ph idx="1"/>
          </p:nvPr>
        </p:nvPicPr>
        <p:blipFill>
          <a:blip r:embed="rId3"/>
          <a:stretch>
            <a:fillRect/>
          </a:stretch>
        </p:blipFill>
        <p:spPr>
          <a:xfrm>
            <a:off x="2040641" y="1166866"/>
            <a:ext cx="7565178" cy="5888845"/>
          </a:xfrm>
          <a:prstGeom prst="rect">
            <a:avLst/>
          </a:prstGeom>
        </p:spPr>
      </p:pic>
      <p:sp>
        <p:nvSpPr>
          <p:cNvPr id="11" name="Abgerundetes Rechteck 10"/>
          <p:cNvSpPr/>
          <p:nvPr/>
        </p:nvSpPr>
        <p:spPr>
          <a:xfrm>
            <a:off x="6273299" y="6151343"/>
            <a:ext cx="948690" cy="484658"/>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60" dirty="0">
                <a:solidFill>
                  <a:schemeClr val="tx1"/>
                </a:solidFill>
              </a:rPr>
              <a:t>2023</a:t>
            </a:r>
          </a:p>
        </p:txBody>
      </p:sp>
      <p:sp>
        <p:nvSpPr>
          <p:cNvPr id="12" name="Abgerundetes Rechteck 11"/>
          <p:cNvSpPr/>
          <p:nvPr/>
        </p:nvSpPr>
        <p:spPr>
          <a:xfrm>
            <a:off x="7408413" y="6150403"/>
            <a:ext cx="1674257" cy="484658"/>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160" dirty="0">
                <a:solidFill>
                  <a:schemeClr val="tx1"/>
                </a:solidFill>
              </a:rPr>
              <a:t>2023</a:t>
            </a:r>
          </a:p>
        </p:txBody>
      </p:sp>
      <p:cxnSp>
        <p:nvCxnSpPr>
          <p:cNvPr id="14" name="Gerade Verbindung mit Pfeil 13"/>
          <p:cNvCxnSpPr/>
          <p:nvPr/>
        </p:nvCxnSpPr>
        <p:spPr>
          <a:xfrm flipH="1">
            <a:off x="2676461" y="5591273"/>
            <a:ext cx="16970" cy="112014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Gerade Verbindung mit Pfeil 14"/>
          <p:cNvCxnSpPr/>
          <p:nvPr/>
        </p:nvCxnSpPr>
        <p:spPr>
          <a:xfrm flipH="1">
            <a:off x="3514370" y="5630875"/>
            <a:ext cx="8692" cy="113157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flipH="1">
            <a:off x="3914777" y="5630875"/>
            <a:ext cx="8690" cy="113157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4796203" y="5597203"/>
            <a:ext cx="11429" cy="112014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H="1">
            <a:off x="3164970" y="6293815"/>
            <a:ext cx="1" cy="46863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a:off x="5528291" y="5927115"/>
            <a:ext cx="6316" cy="834390"/>
          </a:xfrm>
          <a:prstGeom prst="straightConnector1">
            <a:avLst/>
          </a:prstGeom>
          <a:ln>
            <a:solidFill>
              <a:srgbClr val="1D596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platzhalter 2"/>
          <p:cNvSpPr txBox="1">
            <a:spLocks/>
          </p:cNvSpPr>
          <p:nvPr/>
        </p:nvSpPr>
        <p:spPr>
          <a:xfrm>
            <a:off x="1782022" y="7055711"/>
            <a:ext cx="3380970" cy="338111"/>
          </a:xfrm>
          <a:prstGeom prst="rect">
            <a:avLst/>
          </a:prstGeom>
        </p:spPr>
        <p:txBody>
          <a:bodyPr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440" dirty="0" err="1"/>
              <a:t>Adapted</a:t>
            </a:r>
            <a:r>
              <a:rPr lang="de-DE" sz="1440" dirty="0"/>
              <a:t> from </a:t>
            </a:r>
            <a:r>
              <a:rPr lang="de-DE" sz="1440" dirty="0" err="1"/>
              <a:t>Kiechl</a:t>
            </a:r>
            <a:r>
              <a:rPr lang="de-DE" sz="1440" dirty="0"/>
              <a:t> &amp; Willeit (2019)</a:t>
            </a:r>
          </a:p>
        </p:txBody>
      </p:sp>
    </p:spTree>
    <p:extLst>
      <p:ext uri="{BB962C8B-B14F-4D97-AF65-F5344CB8AC3E}">
        <p14:creationId xmlns:p14="http://schemas.microsoft.com/office/powerpoint/2010/main" val="291050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6521" y="845476"/>
            <a:ext cx="8653373" cy="1371600"/>
          </a:xfrm>
        </p:spPr>
        <p:txBody>
          <a:bodyPr/>
          <a:lstStyle/>
          <a:p>
            <a:r>
              <a:rPr lang="de-AT" dirty="0" err="1"/>
              <a:t>Health</a:t>
            </a:r>
            <a:r>
              <a:rPr lang="de-AT" dirty="0"/>
              <a:t> </a:t>
            </a:r>
            <a:r>
              <a:rPr lang="de-AT" dirty="0" err="1"/>
              <a:t>examinations</a:t>
            </a:r>
            <a:r>
              <a:rPr lang="de-AT" dirty="0"/>
              <a:t> in Vorarlberg (Austria)</a:t>
            </a:r>
            <a:endParaRPr lang="de-DE"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13</a:t>
            </a:fld>
            <a:endParaRPr lang="de-DE"/>
          </a:p>
        </p:txBody>
      </p:sp>
      <p:pic>
        <p:nvPicPr>
          <p:cNvPr id="5" name="Picture 3" descr="Folie12"/>
          <p:cNvPicPr>
            <a:picLocks noChangeAspect="1" noChangeArrowheads="1"/>
          </p:cNvPicPr>
          <p:nvPr/>
        </p:nvPicPr>
        <p:blipFill>
          <a:blip r:embed="rId2" cstate="print"/>
          <a:srcRect r="896"/>
          <a:stretch>
            <a:fillRect/>
          </a:stretch>
        </p:blipFill>
        <p:spPr bwMode="auto">
          <a:xfrm>
            <a:off x="2133345" y="4516364"/>
            <a:ext cx="10058909" cy="2823210"/>
          </a:xfrm>
          <a:prstGeom prst="rect">
            <a:avLst/>
          </a:prstGeom>
          <a:ln>
            <a:noFill/>
          </a:ln>
          <a:effectLst>
            <a:outerShdw blurRad="292100" dist="139700" dir="2700000" algn="tl" rotWithShape="0">
              <a:srgbClr val="333333">
                <a:alpha val="65000"/>
              </a:srgbClr>
            </a:outerShdw>
          </a:effectLst>
        </p:spPr>
      </p:pic>
      <p:grpSp>
        <p:nvGrpSpPr>
          <p:cNvPr id="10" name="Gruppieren 9"/>
          <p:cNvGrpSpPr/>
          <p:nvPr/>
        </p:nvGrpSpPr>
        <p:grpSpPr>
          <a:xfrm>
            <a:off x="5771815" y="1675951"/>
            <a:ext cx="6969510" cy="3007414"/>
            <a:chOff x="2956308" y="1569808"/>
            <a:chExt cx="5807925" cy="2506178"/>
          </a:xfrm>
        </p:grpSpPr>
        <p:pic>
          <p:nvPicPr>
            <p:cNvPr id="6" name="Picture 8"/>
            <p:cNvPicPr>
              <a:picLocks noChangeAspect="1" noChangeArrowheads="1"/>
            </p:cNvPicPr>
            <p:nvPr/>
          </p:nvPicPr>
          <p:blipFill>
            <a:blip r:embed="rId3" cstate="print"/>
            <a:srcRect/>
            <a:stretch>
              <a:fillRect/>
            </a:stretch>
          </p:blipFill>
          <p:spPr bwMode="auto">
            <a:xfrm>
              <a:off x="2956308" y="1573986"/>
              <a:ext cx="4139327" cy="2502000"/>
            </a:xfrm>
            <a:prstGeom prst="ellipse">
              <a:avLst/>
            </a:prstGeom>
            <a:ln>
              <a:noFill/>
            </a:ln>
            <a:effectLst>
              <a:softEdge rad="112500"/>
            </a:effectLst>
          </p:spPr>
        </p:pic>
        <p:pic>
          <p:nvPicPr>
            <p:cNvPr id="7" name="Picture 7"/>
            <p:cNvPicPr>
              <a:picLocks noChangeAspect="1" noChangeArrowheads="1"/>
            </p:cNvPicPr>
            <p:nvPr/>
          </p:nvPicPr>
          <p:blipFill>
            <a:blip r:embed="rId4" cstate="print"/>
            <a:srcRect/>
            <a:stretch>
              <a:fillRect/>
            </a:stretch>
          </p:blipFill>
          <p:spPr bwMode="auto">
            <a:xfrm>
              <a:off x="6012161" y="1569808"/>
              <a:ext cx="2752072" cy="2502477"/>
            </a:xfrm>
            <a:prstGeom prst="ellipse">
              <a:avLst/>
            </a:prstGeom>
            <a:ln>
              <a:noFill/>
            </a:ln>
            <a:effectLst>
              <a:softEdge rad="112500"/>
            </a:effectLst>
          </p:spPr>
        </p:pic>
      </p:grpSp>
      <p:pic>
        <p:nvPicPr>
          <p:cNvPr id="8" name="Picture 25"/>
          <p:cNvPicPr>
            <a:picLocks noChangeAspect="1" noChangeArrowheads="1"/>
          </p:cNvPicPr>
          <p:nvPr/>
        </p:nvPicPr>
        <p:blipFill>
          <a:blip r:embed="rId5" cstate="print"/>
          <a:srcRect/>
          <a:stretch>
            <a:fillRect/>
          </a:stretch>
        </p:blipFill>
        <p:spPr bwMode="auto">
          <a:xfrm>
            <a:off x="1386907" y="1820033"/>
            <a:ext cx="5497830" cy="2577464"/>
          </a:xfrm>
          <a:prstGeom prst="rect">
            <a:avLst/>
          </a:prstGeom>
          <a:noFill/>
          <a:ln w="9525">
            <a:noFill/>
            <a:miter lim="800000"/>
            <a:headEnd/>
            <a:tailEnd/>
          </a:ln>
        </p:spPr>
      </p:pic>
      <p:sp>
        <p:nvSpPr>
          <p:cNvPr id="9" name="AutoShape 4">
            <a:extLst>
              <a:ext uri="{FF2B5EF4-FFF2-40B4-BE49-F238E27FC236}">
                <a16:creationId xmlns:a16="http://schemas.microsoft.com/office/drawing/2014/main" id="{1AA66A5C-C3F8-1CF4-B98D-21A4B7B5E616}"/>
              </a:ext>
            </a:extLst>
          </p:cNvPr>
          <p:cNvSpPr>
            <a:spLocks noChangeAspect="1" noChangeArrowheads="1"/>
          </p:cNvSpPr>
          <p:nvPr/>
        </p:nvSpPr>
        <p:spPr bwMode="auto">
          <a:xfrm>
            <a:off x="7162800" y="3962400"/>
            <a:ext cx="3727872" cy="3727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Rechteck 12">
            <a:extLst>
              <a:ext uri="{FF2B5EF4-FFF2-40B4-BE49-F238E27FC236}">
                <a16:creationId xmlns:a16="http://schemas.microsoft.com/office/drawing/2014/main" id="{918A02E0-CFF0-C35E-4C10-569CD3FF2873}"/>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60F2C824-5E53-6A18-2E34-E5E9DE7452BA}"/>
              </a:ext>
            </a:extLst>
          </p:cNvPr>
          <p:cNvPicPr>
            <a:picLocks noChangeAspect="1"/>
          </p:cNvPicPr>
          <p:nvPr/>
        </p:nvPicPr>
        <p:blipFill>
          <a:blip r:embed="rId6"/>
          <a:stretch>
            <a:fillRect/>
          </a:stretch>
        </p:blipFill>
        <p:spPr>
          <a:xfrm>
            <a:off x="11393654" y="329566"/>
            <a:ext cx="2550631" cy="1257603"/>
          </a:xfrm>
          <a:prstGeom prst="rect">
            <a:avLst/>
          </a:prstGeom>
        </p:spPr>
      </p:pic>
      <p:sp>
        <p:nvSpPr>
          <p:cNvPr id="14" name="Textfeld 13">
            <a:extLst>
              <a:ext uri="{FF2B5EF4-FFF2-40B4-BE49-F238E27FC236}">
                <a16:creationId xmlns:a16="http://schemas.microsoft.com/office/drawing/2014/main" id="{27CBC2E8-B72F-5A04-37F6-390014727664}"/>
              </a:ext>
            </a:extLst>
          </p:cNvPr>
          <p:cNvSpPr txBox="1"/>
          <p:nvPr/>
        </p:nvSpPr>
        <p:spPr>
          <a:xfrm>
            <a:off x="1105239" y="7624473"/>
            <a:ext cx="12839046" cy="369332"/>
          </a:xfrm>
          <a:prstGeom prst="rect">
            <a:avLst/>
          </a:prstGeom>
          <a:noFill/>
        </p:spPr>
        <p:txBody>
          <a:bodyPr wrap="square" rtlCol="0">
            <a:spAutoFit/>
          </a:bodyPr>
          <a:lstStyle/>
          <a:p>
            <a:r>
              <a:rPr lang="de-DE" dirty="0"/>
              <a:t>https://epicenter.i-med.ac.at/research/studies/the-vorarlberg-health-monitoring-promotion-programme-vhmpp/vhmpp-publications/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Challenges </a:t>
            </a:r>
            <a:endParaRPr lang="de-DE" dirty="0"/>
          </a:p>
        </p:txBody>
      </p:sp>
      <p:sp>
        <p:nvSpPr>
          <p:cNvPr id="8" name="Inhaltsplatzhalter 7"/>
          <p:cNvSpPr>
            <a:spLocks noGrp="1"/>
          </p:cNvSpPr>
          <p:nvPr>
            <p:ph idx="1"/>
          </p:nvPr>
        </p:nvSpPr>
        <p:spPr/>
        <p:txBody>
          <a:bodyPr>
            <a:normAutofit/>
          </a:bodyPr>
          <a:lstStyle/>
          <a:p>
            <a:r>
              <a:rPr lang="en-GB" dirty="0"/>
              <a:t>Computational problems (in the beginning) </a:t>
            </a:r>
          </a:p>
          <a:p>
            <a:r>
              <a:rPr lang="en-GB" dirty="0"/>
              <a:t>Data privacy, informed consent and ethical approval</a:t>
            </a:r>
          </a:p>
          <a:p>
            <a:r>
              <a:rPr lang="en-GB" dirty="0"/>
              <a:t>Data management and record linkage (death causes – </a:t>
            </a:r>
            <a:r>
              <a:rPr lang="en-GB" dirty="0" err="1"/>
              <a:t>Statistik</a:t>
            </a:r>
            <a:r>
              <a:rPr lang="en-GB" dirty="0"/>
              <a:t> Austria, cancer registry Vorarlberg, Austrian dialysis and transplant registry, Covid-19 intensive care) </a:t>
            </a:r>
          </a:p>
          <a:p>
            <a:endParaRPr lang="en-GB" dirty="0"/>
          </a:p>
          <a:p>
            <a:r>
              <a:rPr lang="en-GB" dirty="0"/>
              <a:t>Statistical issues:</a:t>
            </a:r>
          </a:p>
          <a:p>
            <a:pPr>
              <a:buNone/>
            </a:pPr>
            <a:br>
              <a:rPr lang="en-GB" dirty="0"/>
            </a:br>
            <a:r>
              <a:rPr lang="en-GB" dirty="0"/>
              <a:t>Repeated measurements</a:t>
            </a:r>
            <a:br>
              <a:rPr lang="en-GB" dirty="0"/>
            </a:br>
            <a:r>
              <a:rPr lang="en-GB" dirty="0"/>
              <a:t>Measurement error</a:t>
            </a:r>
            <a:br>
              <a:rPr lang="en-GB" dirty="0"/>
            </a:br>
            <a:r>
              <a:rPr lang="en-GB" dirty="0"/>
              <a:t>Non-linear relationships</a:t>
            </a:r>
          </a:p>
          <a:p>
            <a:pPr>
              <a:buNone/>
            </a:pPr>
            <a:r>
              <a:rPr lang="en-GB" dirty="0"/>
              <a:t>    Mediation analysis</a:t>
            </a:r>
          </a:p>
          <a:p>
            <a:endParaRPr lang="en-GB" dirty="0"/>
          </a:p>
          <a:p>
            <a:endParaRPr lang="en-GB" dirty="0"/>
          </a:p>
          <a:p>
            <a:endParaRPr lang="en-GB" dirty="0"/>
          </a:p>
          <a:p>
            <a:pPr marL="0" indent="0">
              <a:buNone/>
            </a:pPr>
            <a:endParaRPr lang="en-GB" dirty="0"/>
          </a:p>
          <a:p>
            <a:pPr marL="0" indent="0">
              <a:buNone/>
            </a:pPr>
            <a:endParaRPr lang="en-GB" dirty="0"/>
          </a:p>
          <a:p>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14</a:t>
            </a:fld>
            <a:endParaRPr lang="de-DE" dirty="0"/>
          </a:p>
        </p:txBody>
      </p:sp>
      <p:sp>
        <p:nvSpPr>
          <p:cNvPr id="3" name="Rechteck 2">
            <a:extLst>
              <a:ext uri="{FF2B5EF4-FFF2-40B4-BE49-F238E27FC236}">
                <a16:creationId xmlns:a16="http://schemas.microsoft.com/office/drawing/2014/main" id="{5B1074A9-8533-9A27-8920-3ACA5FF17C05}"/>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01103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Repeated</a:t>
            </a:r>
            <a:r>
              <a:rPr lang="de-AT" dirty="0"/>
              <a:t> </a:t>
            </a:r>
            <a:r>
              <a:rPr lang="de-AT" dirty="0" err="1"/>
              <a:t>measurements</a:t>
            </a:r>
            <a:endParaRPr lang="de-DE" dirty="0"/>
          </a:p>
        </p:txBody>
      </p:sp>
      <p:sp>
        <p:nvSpPr>
          <p:cNvPr id="8" name="Inhaltsplatzhalter 7"/>
          <p:cNvSpPr>
            <a:spLocks noGrp="1"/>
          </p:cNvSpPr>
          <p:nvPr>
            <p:ph idx="1"/>
          </p:nvPr>
        </p:nvSpPr>
        <p:spPr/>
        <p:txBody>
          <a:bodyPr>
            <a:normAutofit/>
          </a:bodyPr>
          <a:lstStyle/>
          <a:p>
            <a:pPr>
              <a:buNone/>
            </a:pPr>
            <a:r>
              <a:rPr lang="en-GB" dirty="0"/>
              <a:t>There are approx. 180,000 individuals in the VHM&amp;PP database with almost 800,000 repeated measurements</a:t>
            </a:r>
          </a:p>
          <a:p>
            <a:pPr>
              <a:buNone/>
            </a:pPr>
            <a:endParaRPr lang="en-GB" dirty="0"/>
          </a:p>
          <a:p>
            <a:pPr>
              <a:buNone/>
            </a:pPr>
            <a:r>
              <a:rPr lang="en-GB" dirty="0"/>
              <a:t>The use of repeated measurements is statistically challenging:</a:t>
            </a:r>
          </a:p>
          <a:p>
            <a:pPr>
              <a:buNone/>
            </a:pPr>
            <a:endParaRPr lang="en-GB" dirty="0"/>
          </a:p>
          <a:p>
            <a:r>
              <a:rPr lang="en-GB" dirty="0"/>
              <a:t>Irregular number of repeated measurements per individual</a:t>
            </a:r>
            <a:br>
              <a:rPr lang="en-GB" dirty="0"/>
            </a:br>
            <a:r>
              <a:rPr lang="en-GB" dirty="0"/>
              <a:t>(between 1 and 21) </a:t>
            </a:r>
          </a:p>
          <a:p>
            <a:r>
              <a:rPr lang="en-GB" dirty="0"/>
              <a:t>Irregular time intervals </a:t>
            </a:r>
          </a:p>
          <a:p>
            <a:r>
              <a:rPr lang="en-GB" dirty="0"/>
              <a:t>Number and time intervals are not randomly distributed and may be informative </a:t>
            </a:r>
          </a:p>
          <a:p>
            <a:endParaRPr lang="en-GB" dirty="0"/>
          </a:p>
          <a:p>
            <a:pPr>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15</a:t>
            </a:fld>
            <a:endParaRPr lang="de-DE" dirty="0"/>
          </a:p>
        </p:txBody>
      </p:sp>
      <p:sp>
        <p:nvSpPr>
          <p:cNvPr id="3" name="Rechteck 2">
            <a:extLst>
              <a:ext uri="{FF2B5EF4-FFF2-40B4-BE49-F238E27FC236}">
                <a16:creationId xmlns:a16="http://schemas.microsoft.com/office/drawing/2014/main" id="{D71B2B87-FD7C-1FA3-F853-6F92C09A7165}"/>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8580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16</a:t>
            </a:fld>
            <a:endParaRPr lang="de-DE"/>
          </a:p>
        </p:txBody>
      </p:sp>
      <p:pic>
        <p:nvPicPr>
          <p:cNvPr id="101378" name="Picture 2"/>
          <p:cNvPicPr>
            <a:picLocks noChangeAspect="1" noChangeArrowheads="1"/>
          </p:cNvPicPr>
          <p:nvPr/>
        </p:nvPicPr>
        <p:blipFill>
          <a:blip r:embed="rId2" cstate="print"/>
          <a:srcRect/>
          <a:stretch>
            <a:fillRect/>
          </a:stretch>
        </p:blipFill>
        <p:spPr bwMode="auto">
          <a:xfrm>
            <a:off x="1413655" y="612789"/>
            <a:ext cx="7155180" cy="661416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Measurement Error</a:t>
            </a:r>
            <a:endParaRPr lang="de-DE" dirty="0"/>
          </a:p>
        </p:txBody>
      </p:sp>
      <p:sp>
        <p:nvSpPr>
          <p:cNvPr id="8" name="Inhaltsplatzhalter 7"/>
          <p:cNvSpPr>
            <a:spLocks noGrp="1"/>
          </p:cNvSpPr>
          <p:nvPr>
            <p:ph idx="1"/>
          </p:nvPr>
        </p:nvSpPr>
        <p:spPr>
          <a:xfrm>
            <a:off x="820817" y="1966600"/>
            <a:ext cx="9875520" cy="5098166"/>
          </a:xfrm>
        </p:spPr>
        <p:txBody>
          <a:bodyPr>
            <a:normAutofit/>
          </a:bodyPr>
          <a:lstStyle/>
          <a:p>
            <a:pPr marL="0" indent="0">
              <a:buNone/>
            </a:pPr>
            <a:r>
              <a:rPr lang="en-GB" dirty="0"/>
              <a:t>Repeated measurements allow the correction for random error and within-person variability of the exposure measurements,</a:t>
            </a:r>
            <a:br>
              <a:rPr lang="en-GB" dirty="0"/>
            </a:br>
            <a:r>
              <a:rPr lang="en-GB" dirty="0"/>
              <a:t>to counteract regression dilution bias of risk associations. </a:t>
            </a:r>
          </a:p>
          <a:p>
            <a:pPr marL="0" indent="0">
              <a:buNone/>
            </a:pPr>
            <a:r>
              <a:rPr lang="en-GB" dirty="0"/>
              <a:t>Regression dilution ratios were estimated with</a:t>
            </a:r>
            <a:br>
              <a:rPr lang="en-GB" dirty="0"/>
            </a:br>
            <a:r>
              <a:rPr lang="en-GB" dirty="0"/>
              <a:t>linear mixed effect models</a:t>
            </a:r>
          </a:p>
          <a:p>
            <a:pPr marL="0" indent="0">
              <a:buNone/>
            </a:pPr>
            <a:endParaRPr lang="en-GB" dirty="0"/>
          </a:p>
          <a:p>
            <a:pPr marL="0" indent="0">
              <a:buNone/>
            </a:pPr>
            <a:endParaRPr lang="en-GB" dirty="0"/>
          </a:p>
          <a:p>
            <a:pPr marL="0" indent="0">
              <a:buNone/>
            </a:pPr>
            <a:r>
              <a:rPr lang="en-GB" dirty="0"/>
              <a:t>or GEE models (see: tracking of CVD risk factors)</a:t>
            </a:r>
          </a:p>
          <a:p>
            <a:endParaRPr lang="en-GB" dirty="0">
              <a:cs typeface="Mangal" pitchFamily="2"/>
            </a:endParaRPr>
          </a:p>
        </p:txBody>
      </p:sp>
      <p:grpSp>
        <p:nvGrpSpPr>
          <p:cNvPr id="13" name="Group 4"/>
          <p:cNvGrpSpPr>
            <a:grpSpLocks noChangeAspect="1"/>
          </p:cNvGrpSpPr>
          <p:nvPr/>
        </p:nvGrpSpPr>
        <p:grpSpPr bwMode="auto">
          <a:xfrm>
            <a:off x="2476262" y="4460438"/>
            <a:ext cx="3802380" cy="361950"/>
            <a:chOff x="119" y="2438"/>
            <a:chExt cx="1996" cy="190"/>
          </a:xfrm>
        </p:grpSpPr>
        <p:sp>
          <p:nvSpPr>
            <p:cNvPr id="14" name="AutoShape 3"/>
            <p:cNvSpPr>
              <a:spLocks noChangeAspect="1" noChangeArrowheads="1" noTextEdit="1"/>
            </p:cNvSpPr>
            <p:nvPr/>
          </p:nvSpPr>
          <p:spPr bwMode="auto">
            <a:xfrm>
              <a:off x="119" y="2440"/>
              <a:ext cx="1996" cy="186"/>
            </a:xfrm>
            <a:prstGeom prst="rect">
              <a:avLst/>
            </a:prstGeom>
            <a:noFill/>
            <a:ln w="6350" cap="flat" cmpd="sng" algn="ctr">
              <a:solidFill>
                <a:srgbClr val="7EA3B4"/>
              </a:solidFill>
              <a:prstDash val="solid"/>
              <a:miter lim="800000"/>
              <a:headEnd type="none" w="med" len="med"/>
              <a:tailEnd type="none" w="med" len="med"/>
            </a:ln>
          </p:spPr>
          <p:txBody>
            <a:bodyPr vert="horz" wrap="square" lIns="109728" tIns="54864" rIns="109728" bIns="54864" numCol="1" anchor="t" anchorCtr="0" compatLnSpc="1">
              <a:prstTxWarp prst="textNoShape">
                <a:avLst/>
              </a:prstTxWarp>
            </a:bodyPr>
            <a:lstStyle/>
            <a:p>
              <a:endParaRPr lang="en-GB" sz="2160"/>
            </a:p>
          </p:txBody>
        </p:sp>
        <p:sp>
          <p:nvSpPr>
            <p:cNvPr id="15" name="Line 5"/>
            <p:cNvSpPr>
              <a:spLocks noChangeShapeType="1"/>
            </p:cNvSpPr>
            <p:nvPr/>
          </p:nvSpPr>
          <p:spPr bwMode="auto">
            <a:xfrm>
              <a:off x="881" y="2479"/>
              <a:ext cx="1" cy="110"/>
            </a:xfrm>
            <a:prstGeom prst="line">
              <a:avLst/>
            </a:prstGeom>
            <a:noFill/>
            <a:ln w="4763">
              <a:solidFill>
                <a:srgbClr val="000000"/>
              </a:solidFill>
              <a:prstDash val="solid"/>
              <a:round/>
              <a:headEnd/>
              <a:tailEnd/>
            </a:ln>
          </p:spPr>
          <p:txBody>
            <a:bodyPr vert="horz" wrap="square" lIns="109728" tIns="54864" rIns="109728" bIns="54864" numCol="1" anchor="t" anchorCtr="0" compatLnSpc="1">
              <a:prstTxWarp prst="textNoShape">
                <a:avLst/>
              </a:prstTxWarp>
            </a:bodyPr>
            <a:lstStyle/>
            <a:p>
              <a:endParaRPr lang="en-GB" sz="2160"/>
            </a:p>
          </p:txBody>
        </p:sp>
        <p:sp>
          <p:nvSpPr>
            <p:cNvPr id="16" name="Line 6"/>
            <p:cNvSpPr>
              <a:spLocks noChangeShapeType="1"/>
            </p:cNvSpPr>
            <p:nvPr/>
          </p:nvSpPr>
          <p:spPr bwMode="auto">
            <a:xfrm>
              <a:off x="953" y="2479"/>
              <a:ext cx="1" cy="110"/>
            </a:xfrm>
            <a:prstGeom prst="line">
              <a:avLst/>
            </a:prstGeom>
            <a:noFill/>
            <a:ln w="4763">
              <a:solidFill>
                <a:srgbClr val="000000"/>
              </a:solidFill>
              <a:prstDash val="solid"/>
              <a:round/>
              <a:headEnd/>
              <a:tailEnd/>
            </a:ln>
          </p:spPr>
          <p:txBody>
            <a:bodyPr vert="horz" wrap="square" lIns="109728" tIns="54864" rIns="109728" bIns="54864" numCol="1" anchor="t" anchorCtr="0" compatLnSpc="1">
              <a:prstTxWarp prst="textNoShape">
                <a:avLst/>
              </a:prstTxWarp>
            </a:bodyPr>
            <a:lstStyle/>
            <a:p>
              <a:endParaRPr lang="en-GB" sz="2160"/>
            </a:p>
          </p:txBody>
        </p:sp>
        <p:sp>
          <p:nvSpPr>
            <p:cNvPr id="17" name="Rectangle 7"/>
            <p:cNvSpPr>
              <a:spLocks noChangeArrowheads="1"/>
            </p:cNvSpPr>
            <p:nvPr/>
          </p:nvSpPr>
          <p:spPr bwMode="auto">
            <a:xfrm>
              <a:off x="2066" y="2541"/>
              <a:ext cx="3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ijr</a:t>
              </a:r>
              <a:endParaRPr lang="de-DE" sz="2160" dirty="0">
                <a:latin typeface="Helvetica" pitchFamily="34" charset="0"/>
                <a:cs typeface="Helvetica" pitchFamily="34" charset="0"/>
              </a:endParaRPr>
            </a:p>
          </p:txBody>
        </p:sp>
        <p:sp>
          <p:nvSpPr>
            <p:cNvPr id="18" name="Rectangle 8"/>
            <p:cNvSpPr>
              <a:spLocks noChangeArrowheads="1"/>
            </p:cNvSpPr>
            <p:nvPr/>
          </p:nvSpPr>
          <p:spPr bwMode="auto">
            <a:xfrm>
              <a:off x="1932" y="2541"/>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l</a:t>
              </a:r>
              <a:endParaRPr lang="de-DE" sz="2160" dirty="0">
                <a:latin typeface="Helvetica" pitchFamily="34" charset="0"/>
                <a:cs typeface="Helvetica" pitchFamily="34" charset="0"/>
              </a:endParaRPr>
            </a:p>
          </p:txBody>
        </p:sp>
        <p:sp>
          <p:nvSpPr>
            <p:cNvPr id="19" name="Rectangle 9"/>
            <p:cNvSpPr>
              <a:spLocks noChangeArrowheads="1"/>
            </p:cNvSpPr>
            <p:nvPr/>
          </p:nvSpPr>
          <p:spPr bwMode="auto">
            <a:xfrm>
              <a:off x="1874" y="2541"/>
              <a:ext cx="1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ij</a:t>
              </a:r>
              <a:endParaRPr lang="de-DE" sz="2160">
                <a:latin typeface="Helvetica" pitchFamily="34" charset="0"/>
                <a:cs typeface="Helvetica" pitchFamily="34" charset="0"/>
              </a:endParaRPr>
            </a:p>
          </p:txBody>
        </p:sp>
        <p:sp>
          <p:nvSpPr>
            <p:cNvPr id="20" name="Rectangle 10"/>
            <p:cNvSpPr>
              <a:spLocks noChangeArrowheads="1"/>
            </p:cNvSpPr>
            <p:nvPr/>
          </p:nvSpPr>
          <p:spPr bwMode="auto">
            <a:xfrm>
              <a:off x="1718" y="2438"/>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q</a:t>
              </a:r>
              <a:endParaRPr lang="de-DE" sz="2160" dirty="0">
                <a:latin typeface="Helvetica" pitchFamily="34" charset="0"/>
                <a:cs typeface="Helvetica" pitchFamily="34" charset="0"/>
              </a:endParaRPr>
            </a:p>
          </p:txBody>
        </p:sp>
        <p:sp>
          <p:nvSpPr>
            <p:cNvPr id="21" name="Rectangle 11"/>
            <p:cNvSpPr>
              <a:spLocks noChangeArrowheads="1"/>
            </p:cNvSpPr>
            <p:nvPr/>
          </p:nvSpPr>
          <p:spPr bwMode="auto">
            <a:xfrm>
              <a:off x="1703" y="2580"/>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l</a:t>
              </a:r>
              <a:endParaRPr lang="de-DE" sz="2160">
                <a:latin typeface="Helvetica" pitchFamily="34" charset="0"/>
                <a:cs typeface="Helvetica" pitchFamily="34" charset="0"/>
              </a:endParaRPr>
            </a:p>
          </p:txBody>
        </p:sp>
        <p:sp>
          <p:nvSpPr>
            <p:cNvPr id="22" name="Rectangle 12"/>
            <p:cNvSpPr>
              <a:spLocks noChangeArrowheads="1"/>
            </p:cNvSpPr>
            <p:nvPr/>
          </p:nvSpPr>
          <p:spPr bwMode="auto">
            <a:xfrm>
              <a:off x="1815" y="2543"/>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l</a:t>
              </a:r>
              <a:endParaRPr lang="de-DE" sz="2160" dirty="0">
                <a:latin typeface="Helvetica" pitchFamily="34" charset="0"/>
                <a:cs typeface="Helvetica" pitchFamily="34" charset="0"/>
              </a:endParaRPr>
            </a:p>
          </p:txBody>
        </p:sp>
        <p:sp>
          <p:nvSpPr>
            <p:cNvPr id="23" name="Rectangle 13"/>
            <p:cNvSpPr>
              <a:spLocks noChangeArrowheads="1"/>
            </p:cNvSpPr>
            <p:nvPr/>
          </p:nvSpPr>
          <p:spPr bwMode="auto">
            <a:xfrm>
              <a:off x="1591" y="2541"/>
              <a:ext cx="20"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k</a:t>
              </a:r>
              <a:endParaRPr lang="de-DE" sz="2160" dirty="0">
                <a:latin typeface="Helvetica" pitchFamily="34" charset="0"/>
                <a:cs typeface="Helvetica" pitchFamily="34" charset="0"/>
              </a:endParaRPr>
            </a:p>
          </p:txBody>
        </p:sp>
        <p:sp>
          <p:nvSpPr>
            <p:cNvPr id="24" name="Rectangle 14"/>
            <p:cNvSpPr>
              <a:spLocks noChangeArrowheads="1"/>
            </p:cNvSpPr>
            <p:nvPr/>
          </p:nvSpPr>
          <p:spPr bwMode="auto">
            <a:xfrm>
              <a:off x="1531" y="2541"/>
              <a:ext cx="1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a:t>
              </a:r>
              <a:endParaRPr lang="de-DE" sz="2160" dirty="0">
                <a:latin typeface="Helvetica" pitchFamily="34" charset="0"/>
                <a:cs typeface="Helvetica" pitchFamily="34" charset="0"/>
              </a:endParaRPr>
            </a:p>
          </p:txBody>
        </p:sp>
        <p:sp>
          <p:nvSpPr>
            <p:cNvPr id="25" name="Rectangle 15"/>
            <p:cNvSpPr>
              <a:spLocks noChangeArrowheads="1"/>
            </p:cNvSpPr>
            <p:nvPr/>
          </p:nvSpPr>
          <p:spPr bwMode="auto">
            <a:xfrm>
              <a:off x="1367" y="2438"/>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p</a:t>
              </a:r>
              <a:endParaRPr lang="de-DE" sz="2160" dirty="0">
                <a:latin typeface="Helvetica" pitchFamily="34" charset="0"/>
                <a:cs typeface="Helvetica" pitchFamily="34" charset="0"/>
              </a:endParaRPr>
            </a:p>
          </p:txBody>
        </p:sp>
        <p:sp>
          <p:nvSpPr>
            <p:cNvPr id="26" name="Rectangle 16"/>
            <p:cNvSpPr>
              <a:spLocks noChangeArrowheads="1"/>
            </p:cNvSpPr>
            <p:nvPr/>
          </p:nvSpPr>
          <p:spPr bwMode="auto">
            <a:xfrm>
              <a:off x="1346" y="2580"/>
              <a:ext cx="20"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k</a:t>
              </a:r>
              <a:endParaRPr lang="de-DE" sz="2160">
                <a:latin typeface="Helvetica" pitchFamily="34" charset="0"/>
                <a:cs typeface="Helvetica" pitchFamily="34" charset="0"/>
              </a:endParaRPr>
            </a:p>
          </p:txBody>
        </p:sp>
        <p:sp>
          <p:nvSpPr>
            <p:cNvPr id="27" name="Rectangle 17"/>
            <p:cNvSpPr>
              <a:spLocks noChangeArrowheads="1"/>
            </p:cNvSpPr>
            <p:nvPr/>
          </p:nvSpPr>
          <p:spPr bwMode="auto">
            <a:xfrm>
              <a:off x="1460" y="2541"/>
              <a:ext cx="20"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k</a:t>
              </a:r>
              <a:endParaRPr lang="de-DE" sz="2160" dirty="0">
                <a:latin typeface="Helvetica" pitchFamily="34" charset="0"/>
                <a:cs typeface="Helvetica" pitchFamily="34" charset="0"/>
              </a:endParaRPr>
            </a:p>
          </p:txBody>
        </p:sp>
        <p:sp>
          <p:nvSpPr>
            <p:cNvPr id="28" name="Rectangle 18"/>
            <p:cNvSpPr>
              <a:spLocks noChangeArrowheads="1"/>
            </p:cNvSpPr>
            <p:nvPr/>
          </p:nvSpPr>
          <p:spPr bwMode="auto">
            <a:xfrm>
              <a:off x="1218" y="2541"/>
              <a:ext cx="3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ijr</a:t>
              </a:r>
              <a:endParaRPr lang="de-DE" sz="2160" dirty="0">
                <a:latin typeface="Helvetica" pitchFamily="34" charset="0"/>
                <a:cs typeface="Helvetica" pitchFamily="34" charset="0"/>
              </a:endParaRPr>
            </a:p>
          </p:txBody>
        </p:sp>
        <p:sp>
          <p:nvSpPr>
            <p:cNvPr id="29" name="Rectangle 19"/>
            <p:cNvSpPr>
              <a:spLocks noChangeArrowheads="1"/>
            </p:cNvSpPr>
            <p:nvPr/>
          </p:nvSpPr>
          <p:spPr bwMode="auto">
            <a:xfrm>
              <a:off x="1042" y="2541"/>
              <a:ext cx="1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a:t>
              </a:r>
              <a:endParaRPr lang="de-DE" sz="2160" dirty="0">
                <a:latin typeface="Helvetica" pitchFamily="34" charset="0"/>
                <a:cs typeface="Helvetica" pitchFamily="34" charset="0"/>
              </a:endParaRPr>
            </a:p>
          </p:txBody>
        </p:sp>
        <p:sp>
          <p:nvSpPr>
            <p:cNvPr id="30" name="Rectangle 20"/>
            <p:cNvSpPr>
              <a:spLocks noChangeArrowheads="1"/>
            </p:cNvSpPr>
            <p:nvPr/>
          </p:nvSpPr>
          <p:spPr bwMode="auto">
            <a:xfrm>
              <a:off x="909" y="2541"/>
              <a:ext cx="3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ijr</a:t>
              </a:r>
              <a:endParaRPr lang="de-DE" sz="2160">
                <a:latin typeface="Helvetica" pitchFamily="34" charset="0"/>
                <a:cs typeface="Helvetica" pitchFamily="34" charset="0"/>
              </a:endParaRPr>
            </a:p>
          </p:txBody>
        </p:sp>
        <p:sp>
          <p:nvSpPr>
            <p:cNvPr id="31" name="Rectangle 21"/>
            <p:cNvSpPr>
              <a:spLocks noChangeArrowheads="1"/>
            </p:cNvSpPr>
            <p:nvPr/>
          </p:nvSpPr>
          <p:spPr bwMode="auto">
            <a:xfrm>
              <a:off x="728" y="2541"/>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a:solidFill>
                    <a:srgbClr val="000000"/>
                  </a:solidFill>
                  <a:latin typeface="Helvetica" pitchFamily="34" charset="0"/>
                  <a:cs typeface="Helvetica" pitchFamily="34" charset="0"/>
                </a:rPr>
                <a:t>i</a:t>
              </a:r>
              <a:endParaRPr lang="de-DE" sz="2160">
                <a:latin typeface="Helvetica" pitchFamily="34" charset="0"/>
                <a:cs typeface="Helvetica" pitchFamily="34" charset="0"/>
              </a:endParaRPr>
            </a:p>
          </p:txBody>
        </p:sp>
        <p:sp>
          <p:nvSpPr>
            <p:cNvPr id="32" name="Rectangle 22"/>
            <p:cNvSpPr>
              <a:spLocks noChangeArrowheads="1"/>
            </p:cNvSpPr>
            <p:nvPr/>
          </p:nvSpPr>
          <p:spPr bwMode="auto">
            <a:xfrm>
              <a:off x="458" y="2541"/>
              <a:ext cx="9"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a:solidFill>
                    <a:srgbClr val="000000"/>
                  </a:solidFill>
                  <a:latin typeface="Helvetica" pitchFamily="34" charset="0"/>
                  <a:cs typeface="Helvetica" pitchFamily="34" charset="0"/>
                </a:rPr>
                <a:t>i</a:t>
              </a:r>
              <a:endParaRPr lang="de-DE" sz="2160" dirty="0">
                <a:latin typeface="Helvetica" pitchFamily="34" charset="0"/>
                <a:cs typeface="Helvetica" pitchFamily="34" charset="0"/>
              </a:endParaRPr>
            </a:p>
          </p:txBody>
        </p:sp>
        <p:sp>
          <p:nvSpPr>
            <p:cNvPr id="33" name="Rectangle 23"/>
            <p:cNvSpPr>
              <a:spLocks noChangeArrowheads="1"/>
            </p:cNvSpPr>
            <p:nvPr/>
          </p:nvSpPr>
          <p:spPr bwMode="auto">
            <a:xfrm>
              <a:off x="172" y="2541"/>
              <a:ext cx="3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i="1" dirty="0" err="1">
                  <a:solidFill>
                    <a:srgbClr val="000000"/>
                  </a:solidFill>
                  <a:latin typeface="Helvetica" pitchFamily="34" charset="0"/>
                  <a:cs typeface="Helvetica" pitchFamily="34" charset="0"/>
                </a:rPr>
                <a:t>ijr</a:t>
              </a:r>
              <a:endParaRPr lang="de-DE" sz="2160" dirty="0">
                <a:latin typeface="Helvetica" pitchFamily="34" charset="0"/>
                <a:cs typeface="Helvetica" pitchFamily="34" charset="0"/>
              </a:endParaRPr>
            </a:p>
          </p:txBody>
        </p:sp>
        <p:sp>
          <p:nvSpPr>
            <p:cNvPr id="34" name="Rectangle 24"/>
            <p:cNvSpPr>
              <a:spLocks noChangeArrowheads="1"/>
            </p:cNvSpPr>
            <p:nvPr/>
          </p:nvSpPr>
          <p:spPr bwMode="auto">
            <a:xfrm>
              <a:off x="1842"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z</a:t>
              </a:r>
              <a:endParaRPr lang="de-DE" sz="1080" dirty="0">
                <a:latin typeface="Helvetica" pitchFamily="34" charset="0"/>
                <a:cs typeface="Helvetica" pitchFamily="34" charset="0"/>
              </a:endParaRPr>
            </a:p>
          </p:txBody>
        </p:sp>
        <p:sp>
          <p:nvSpPr>
            <p:cNvPr id="35" name="Rectangle 25"/>
            <p:cNvSpPr>
              <a:spLocks noChangeArrowheads="1"/>
            </p:cNvSpPr>
            <p:nvPr/>
          </p:nvSpPr>
          <p:spPr bwMode="auto">
            <a:xfrm>
              <a:off x="1497"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x</a:t>
              </a:r>
              <a:endParaRPr lang="de-DE" sz="1080" dirty="0">
                <a:latin typeface="Helvetica" pitchFamily="34" charset="0"/>
                <a:cs typeface="Helvetica" pitchFamily="34" charset="0"/>
              </a:endParaRPr>
            </a:p>
          </p:txBody>
        </p:sp>
        <p:sp>
          <p:nvSpPr>
            <p:cNvPr id="36" name="Rectangle 26"/>
            <p:cNvSpPr>
              <a:spLocks noChangeArrowheads="1"/>
            </p:cNvSpPr>
            <p:nvPr/>
          </p:nvSpPr>
          <p:spPr bwMode="auto">
            <a:xfrm>
              <a:off x="1199" y="2484"/>
              <a:ext cx="2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t</a:t>
              </a:r>
              <a:endParaRPr lang="de-DE" sz="1080" dirty="0">
                <a:latin typeface="Helvetica" pitchFamily="34" charset="0"/>
                <a:cs typeface="Helvetica" pitchFamily="34" charset="0"/>
              </a:endParaRPr>
            </a:p>
          </p:txBody>
        </p:sp>
        <p:sp>
          <p:nvSpPr>
            <p:cNvPr id="37" name="Rectangle 27"/>
            <p:cNvSpPr>
              <a:spLocks noChangeArrowheads="1"/>
            </p:cNvSpPr>
            <p:nvPr/>
          </p:nvSpPr>
          <p:spPr bwMode="auto">
            <a:xfrm>
              <a:off x="1139"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c</a:t>
              </a:r>
              <a:endParaRPr lang="de-DE" sz="1080" dirty="0">
                <a:latin typeface="Helvetica" pitchFamily="34" charset="0"/>
                <a:cs typeface="Helvetica" pitchFamily="34" charset="0"/>
              </a:endParaRPr>
            </a:p>
          </p:txBody>
        </p:sp>
        <p:sp>
          <p:nvSpPr>
            <p:cNvPr id="38" name="Rectangle 28"/>
            <p:cNvSpPr>
              <a:spLocks noChangeArrowheads="1"/>
            </p:cNvSpPr>
            <p:nvPr/>
          </p:nvSpPr>
          <p:spPr bwMode="auto">
            <a:xfrm>
              <a:off x="1002"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y</a:t>
              </a:r>
              <a:endParaRPr lang="de-DE" sz="1080" dirty="0">
                <a:latin typeface="Helvetica" pitchFamily="34" charset="0"/>
                <a:cs typeface="Helvetica" pitchFamily="34" charset="0"/>
              </a:endParaRPr>
            </a:p>
          </p:txBody>
        </p:sp>
        <p:sp>
          <p:nvSpPr>
            <p:cNvPr id="39" name="Rectangle 29"/>
            <p:cNvSpPr>
              <a:spLocks noChangeArrowheads="1"/>
            </p:cNvSpPr>
            <p:nvPr/>
          </p:nvSpPr>
          <p:spPr bwMode="auto">
            <a:xfrm>
              <a:off x="893" y="2482"/>
              <a:ext cx="2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t</a:t>
              </a:r>
              <a:endParaRPr lang="de-DE" sz="1080" dirty="0">
                <a:latin typeface="Helvetica" pitchFamily="34" charset="0"/>
                <a:cs typeface="Helvetica" pitchFamily="34" charset="0"/>
              </a:endParaRPr>
            </a:p>
          </p:txBody>
        </p:sp>
        <p:sp>
          <p:nvSpPr>
            <p:cNvPr id="40" name="Rectangle 30"/>
            <p:cNvSpPr>
              <a:spLocks noChangeArrowheads="1"/>
            </p:cNvSpPr>
            <p:nvPr/>
          </p:nvSpPr>
          <p:spPr bwMode="auto">
            <a:xfrm>
              <a:off x="821"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c</a:t>
              </a:r>
              <a:endParaRPr lang="de-DE" sz="1080" dirty="0">
                <a:latin typeface="Helvetica" pitchFamily="34" charset="0"/>
                <a:cs typeface="Helvetica" pitchFamily="34" charset="0"/>
              </a:endParaRPr>
            </a:p>
          </p:txBody>
        </p:sp>
        <p:sp>
          <p:nvSpPr>
            <p:cNvPr id="41" name="Rectangle 31"/>
            <p:cNvSpPr>
              <a:spLocks noChangeArrowheads="1"/>
            </p:cNvSpPr>
            <p:nvPr/>
          </p:nvSpPr>
          <p:spPr bwMode="auto">
            <a:xfrm>
              <a:off x="692" y="248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b</a:t>
              </a:r>
              <a:endParaRPr lang="de-DE" sz="1080" dirty="0">
                <a:latin typeface="Helvetica" pitchFamily="34" charset="0"/>
                <a:cs typeface="Helvetica" pitchFamily="34" charset="0"/>
              </a:endParaRPr>
            </a:p>
          </p:txBody>
        </p:sp>
        <p:sp>
          <p:nvSpPr>
            <p:cNvPr id="42" name="Rectangle 32"/>
            <p:cNvSpPr>
              <a:spLocks noChangeArrowheads="1"/>
            </p:cNvSpPr>
            <p:nvPr/>
          </p:nvSpPr>
          <p:spPr bwMode="auto">
            <a:xfrm>
              <a:off x="578" y="248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b</a:t>
              </a:r>
              <a:endParaRPr lang="de-DE" sz="1080" dirty="0">
                <a:latin typeface="Helvetica" pitchFamily="34" charset="0"/>
                <a:cs typeface="Helvetica" pitchFamily="34" charset="0"/>
              </a:endParaRPr>
            </a:p>
          </p:txBody>
        </p:sp>
        <p:sp>
          <p:nvSpPr>
            <p:cNvPr id="43" name="Rectangle 33"/>
            <p:cNvSpPr>
              <a:spLocks noChangeArrowheads="1"/>
            </p:cNvSpPr>
            <p:nvPr/>
          </p:nvSpPr>
          <p:spPr bwMode="auto">
            <a:xfrm>
              <a:off x="418" y="248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a</a:t>
              </a:r>
              <a:endParaRPr lang="de-DE" sz="1080" dirty="0">
                <a:latin typeface="Helvetica" pitchFamily="34" charset="0"/>
                <a:cs typeface="Helvetica" pitchFamily="34" charset="0"/>
              </a:endParaRPr>
            </a:p>
          </p:txBody>
        </p:sp>
        <p:sp>
          <p:nvSpPr>
            <p:cNvPr id="44" name="Rectangle 34"/>
            <p:cNvSpPr>
              <a:spLocks noChangeArrowheads="1"/>
            </p:cNvSpPr>
            <p:nvPr/>
          </p:nvSpPr>
          <p:spPr bwMode="auto">
            <a:xfrm>
              <a:off x="300" y="248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a</a:t>
              </a:r>
              <a:endParaRPr lang="de-DE" sz="1080" dirty="0">
                <a:latin typeface="Helvetica" pitchFamily="34" charset="0"/>
                <a:cs typeface="Helvetica" pitchFamily="34" charset="0"/>
              </a:endParaRPr>
            </a:p>
          </p:txBody>
        </p:sp>
        <p:sp>
          <p:nvSpPr>
            <p:cNvPr id="45" name="Rectangle 35"/>
            <p:cNvSpPr>
              <a:spLocks noChangeArrowheads="1"/>
            </p:cNvSpPr>
            <p:nvPr/>
          </p:nvSpPr>
          <p:spPr bwMode="auto">
            <a:xfrm>
              <a:off x="136" y="2482"/>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i="1" dirty="0">
                  <a:solidFill>
                    <a:srgbClr val="000000"/>
                  </a:solidFill>
                  <a:latin typeface="Helvetica" pitchFamily="34" charset="0"/>
                  <a:cs typeface="Helvetica" pitchFamily="34" charset="0"/>
                </a:rPr>
                <a:t>y</a:t>
              </a:r>
              <a:endParaRPr lang="de-DE" sz="1080" i="1" dirty="0">
                <a:latin typeface="Helvetica" pitchFamily="34" charset="0"/>
                <a:cs typeface="Helvetica" pitchFamily="34" charset="0"/>
              </a:endParaRPr>
            </a:p>
          </p:txBody>
        </p:sp>
        <p:sp>
          <p:nvSpPr>
            <p:cNvPr id="46" name="Rectangle 36"/>
            <p:cNvSpPr>
              <a:spLocks noChangeArrowheads="1"/>
            </p:cNvSpPr>
            <p:nvPr/>
          </p:nvSpPr>
          <p:spPr bwMode="auto">
            <a:xfrm>
              <a:off x="2024" y="2479"/>
              <a:ext cx="29"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el-GR" sz="1080" i="1" dirty="0">
                  <a:solidFill>
                    <a:srgbClr val="000000"/>
                  </a:solidFill>
                  <a:latin typeface="Times New Roman"/>
                  <a:cs typeface="Times New Roman"/>
                </a:rPr>
                <a:t>ε</a:t>
              </a:r>
              <a:endParaRPr lang="de-DE" sz="1080" dirty="0">
                <a:latin typeface="Helvetica" pitchFamily="34" charset="0"/>
                <a:cs typeface="Helvetica" pitchFamily="34" charset="0"/>
              </a:endParaRPr>
            </a:p>
          </p:txBody>
        </p:sp>
        <p:sp>
          <p:nvSpPr>
            <p:cNvPr id="47" name="Rectangle 37"/>
            <p:cNvSpPr>
              <a:spLocks noChangeArrowheads="1"/>
            </p:cNvSpPr>
            <p:nvPr/>
          </p:nvSpPr>
          <p:spPr bwMode="auto">
            <a:xfrm>
              <a:off x="1774" y="2484"/>
              <a:ext cx="36"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el-GR" sz="1080" i="1" dirty="0">
                  <a:solidFill>
                    <a:srgbClr val="000000"/>
                  </a:solidFill>
                  <a:latin typeface="Times New Roman"/>
                  <a:cs typeface="Times New Roman"/>
                </a:rPr>
                <a:t>β</a:t>
              </a:r>
              <a:endParaRPr lang="de-DE" sz="1080" dirty="0">
                <a:latin typeface="Helvetica" pitchFamily="34" charset="0"/>
                <a:cs typeface="Helvetica" pitchFamily="34" charset="0"/>
              </a:endParaRPr>
            </a:p>
          </p:txBody>
        </p:sp>
        <p:sp>
          <p:nvSpPr>
            <p:cNvPr id="48" name="Rectangle 38"/>
            <p:cNvSpPr>
              <a:spLocks noChangeArrowheads="1"/>
            </p:cNvSpPr>
            <p:nvPr/>
          </p:nvSpPr>
          <p:spPr bwMode="auto">
            <a:xfrm>
              <a:off x="1416" y="2481"/>
              <a:ext cx="38"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el-GR" sz="1080" i="1" dirty="0">
                  <a:solidFill>
                    <a:srgbClr val="000000"/>
                  </a:solidFill>
                  <a:latin typeface="Times New Roman"/>
                  <a:cs typeface="Times New Roman"/>
                </a:rPr>
                <a:t>α</a:t>
              </a:r>
              <a:endParaRPr lang="de-DE" sz="1080" dirty="0">
                <a:latin typeface="Helvetica" pitchFamily="34" charset="0"/>
                <a:cs typeface="Helvetica" pitchFamily="34" charset="0"/>
              </a:endParaRPr>
            </a:p>
          </p:txBody>
        </p:sp>
        <p:sp>
          <p:nvSpPr>
            <p:cNvPr id="49" name="Rectangle 39"/>
            <p:cNvSpPr>
              <a:spLocks noChangeArrowheads="1"/>
            </p:cNvSpPr>
            <p:nvPr/>
          </p:nvSpPr>
          <p:spPr bwMode="auto">
            <a:xfrm>
              <a:off x="1968"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0" name="Rectangle 40"/>
            <p:cNvSpPr>
              <a:spLocks noChangeArrowheads="1"/>
            </p:cNvSpPr>
            <p:nvPr/>
          </p:nvSpPr>
          <p:spPr bwMode="auto">
            <a:xfrm>
              <a:off x="1633"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1" name="Rectangle 41"/>
            <p:cNvSpPr>
              <a:spLocks noChangeArrowheads="1"/>
            </p:cNvSpPr>
            <p:nvPr/>
          </p:nvSpPr>
          <p:spPr bwMode="auto">
            <a:xfrm>
              <a:off x="1279"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2" name="Rectangle 42"/>
            <p:cNvSpPr>
              <a:spLocks noChangeArrowheads="1"/>
            </p:cNvSpPr>
            <p:nvPr/>
          </p:nvSpPr>
          <p:spPr bwMode="auto">
            <a:xfrm>
              <a:off x="1092"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3" name="Rectangle 43"/>
            <p:cNvSpPr>
              <a:spLocks noChangeArrowheads="1"/>
            </p:cNvSpPr>
            <p:nvPr/>
          </p:nvSpPr>
          <p:spPr bwMode="auto">
            <a:xfrm>
              <a:off x="762"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4" name="Rectangle 44"/>
            <p:cNvSpPr>
              <a:spLocks noChangeArrowheads="1"/>
            </p:cNvSpPr>
            <p:nvPr/>
          </p:nvSpPr>
          <p:spPr bwMode="auto">
            <a:xfrm>
              <a:off x="634"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5" name="Rectangle 45"/>
            <p:cNvSpPr>
              <a:spLocks noChangeArrowheads="1"/>
            </p:cNvSpPr>
            <p:nvPr/>
          </p:nvSpPr>
          <p:spPr bwMode="auto">
            <a:xfrm>
              <a:off x="492"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6" name="Rectangle 46"/>
            <p:cNvSpPr>
              <a:spLocks noChangeArrowheads="1"/>
            </p:cNvSpPr>
            <p:nvPr/>
          </p:nvSpPr>
          <p:spPr bwMode="auto">
            <a:xfrm>
              <a:off x="357"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7" name="Rectangle 47"/>
            <p:cNvSpPr>
              <a:spLocks noChangeArrowheads="1"/>
            </p:cNvSpPr>
            <p:nvPr/>
          </p:nvSpPr>
          <p:spPr bwMode="auto">
            <a:xfrm>
              <a:off x="237" y="2472"/>
              <a:ext cx="40"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Symbol" pitchFamily="18" charset="2"/>
                </a:rPr>
                <a:t>=</a:t>
              </a:r>
              <a:endParaRPr lang="de-DE" sz="1080" dirty="0">
                <a:latin typeface="Arial" pitchFamily="34" charset="0"/>
              </a:endParaRPr>
            </a:p>
          </p:txBody>
        </p:sp>
        <p:sp>
          <p:nvSpPr>
            <p:cNvPr id="58" name="Rectangle 48"/>
            <p:cNvSpPr>
              <a:spLocks noChangeArrowheads="1"/>
            </p:cNvSpPr>
            <p:nvPr/>
          </p:nvSpPr>
          <p:spPr bwMode="auto">
            <a:xfrm>
              <a:off x="1694" y="2467"/>
              <a:ext cx="6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440" dirty="0">
                  <a:solidFill>
                    <a:srgbClr val="000000"/>
                  </a:solidFill>
                  <a:latin typeface="Symbol" pitchFamily="18" charset="2"/>
                </a:rPr>
                <a:t>å</a:t>
              </a:r>
              <a:endParaRPr lang="de-DE" sz="2160" dirty="0">
                <a:latin typeface="Arial" pitchFamily="34" charset="0"/>
              </a:endParaRPr>
            </a:p>
          </p:txBody>
        </p:sp>
        <p:sp>
          <p:nvSpPr>
            <p:cNvPr id="59" name="Rectangle 49"/>
            <p:cNvSpPr>
              <a:spLocks noChangeArrowheads="1"/>
            </p:cNvSpPr>
            <p:nvPr/>
          </p:nvSpPr>
          <p:spPr bwMode="auto">
            <a:xfrm>
              <a:off x="1340" y="2467"/>
              <a:ext cx="69"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440" dirty="0">
                  <a:solidFill>
                    <a:srgbClr val="000000"/>
                  </a:solidFill>
                  <a:latin typeface="Symbol" pitchFamily="18" charset="2"/>
                </a:rPr>
                <a:t>å</a:t>
              </a:r>
              <a:endParaRPr lang="de-DE" sz="2160" dirty="0">
                <a:latin typeface="Arial" pitchFamily="34" charset="0"/>
              </a:endParaRPr>
            </a:p>
          </p:txBody>
        </p:sp>
        <p:sp>
          <p:nvSpPr>
            <p:cNvPr id="60" name="Rectangle 50"/>
            <p:cNvSpPr>
              <a:spLocks noChangeArrowheads="1"/>
            </p:cNvSpPr>
            <p:nvPr/>
          </p:nvSpPr>
          <p:spPr bwMode="auto">
            <a:xfrm>
              <a:off x="1718" y="2576"/>
              <a:ext cx="2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Symbol" pitchFamily="18" charset="2"/>
                  <a:cs typeface="Helvetica" pitchFamily="34" charset="0"/>
                </a:rPr>
                <a:t>=</a:t>
              </a:r>
              <a:endParaRPr lang="de-DE" sz="2160" dirty="0">
                <a:latin typeface="Symbol" pitchFamily="18" charset="2"/>
                <a:cs typeface="Helvetica" pitchFamily="34" charset="0"/>
              </a:endParaRPr>
            </a:p>
          </p:txBody>
        </p:sp>
        <p:sp>
          <p:nvSpPr>
            <p:cNvPr id="61" name="Rectangle 51"/>
            <p:cNvSpPr>
              <a:spLocks noChangeArrowheads="1"/>
            </p:cNvSpPr>
            <p:nvPr/>
          </p:nvSpPr>
          <p:spPr bwMode="auto">
            <a:xfrm>
              <a:off x="1368" y="2576"/>
              <a:ext cx="22"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Symbol" pitchFamily="18" charset="2"/>
                </a:rPr>
                <a:t>=</a:t>
              </a:r>
              <a:endParaRPr lang="de-DE" sz="2160" dirty="0">
                <a:latin typeface="Arial" pitchFamily="34" charset="0"/>
              </a:endParaRPr>
            </a:p>
          </p:txBody>
        </p:sp>
        <p:sp>
          <p:nvSpPr>
            <p:cNvPr id="62" name="Rectangle 52"/>
            <p:cNvSpPr>
              <a:spLocks noChangeArrowheads="1"/>
            </p:cNvSpPr>
            <p:nvPr/>
          </p:nvSpPr>
          <p:spPr bwMode="auto">
            <a:xfrm>
              <a:off x="1922" y="2541"/>
              <a:ext cx="11"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a:t>
              </a:r>
              <a:endParaRPr lang="de-DE" sz="2160" dirty="0">
                <a:latin typeface="Helvetica" pitchFamily="34" charset="0"/>
                <a:cs typeface="Helvetica" pitchFamily="34" charset="0"/>
              </a:endParaRPr>
            </a:p>
          </p:txBody>
        </p:sp>
        <p:sp>
          <p:nvSpPr>
            <p:cNvPr id="63" name="Rectangle 53"/>
            <p:cNvSpPr>
              <a:spLocks noChangeArrowheads="1"/>
            </p:cNvSpPr>
            <p:nvPr/>
          </p:nvSpPr>
          <p:spPr bwMode="auto">
            <a:xfrm>
              <a:off x="1900"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0</a:t>
              </a:r>
              <a:endParaRPr lang="de-DE" sz="2160" dirty="0">
                <a:latin typeface="Helvetica" pitchFamily="34" charset="0"/>
                <a:cs typeface="Helvetica" pitchFamily="34" charset="0"/>
              </a:endParaRPr>
            </a:p>
          </p:txBody>
        </p:sp>
        <p:sp>
          <p:nvSpPr>
            <p:cNvPr id="64" name="Rectangle 54"/>
            <p:cNvSpPr>
              <a:spLocks noChangeArrowheads="1"/>
            </p:cNvSpPr>
            <p:nvPr/>
          </p:nvSpPr>
          <p:spPr bwMode="auto">
            <a:xfrm>
              <a:off x="1736" y="2580"/>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1</a:t>
              </a:r>
              <a:endParaRPr lang="de-DE" sz="2160" dirty="0">
                <a:latin typeface="Helvetica" pitchFamily="34" charset="0"/>
                <a:cs typeface="Helvetica" pitchFamily="34" charset="0"/>
              </a:endParaRPr>
            </a:p>
          </p:txBody>
        </p:sp>
        <p:sp>
          <p:nvSpPr>
            <p:cNvPr id="65" name="Rectangle 55"/>
            <p:cNvSpPr>
              <a:spLocks noChangeArrowheads="1"/>
            </p:cNvSpPr>
            <p:nvPr/>
          </p:nvSpPr>
          <p:spPr bwMode="auto">
            <a:xfrm>
              <a:off x="1579" y="2541"/>
              <a:ext cx="11"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a:t>
              </a:r>
              <a:endParaRPr lang="de-DE" sz="2160" dirty="0">
                <a:latin typeface="Helvetica" pitchFamily="34" charset="0"/>
                <a:cs typeface="Helvetica" pitchFamily="34" charset="0"/>
              </a:endParaRPr>
            </a:p>
          </p:txBody>
        </p:sp>
        <p:sp>
          <p:nvSpPr>
            <p:cNvPr id="66" name="Rectangle 56"/>
            <p:cNvSpPr>
              <a:spLocks noChangeArrowheads="1"/>
            </p:cNvSpPr>
            <p:nvPr/>
          </p:nvSpPr>
          <p:spPr bwMode="auto">
            <a:xfrm>
              <a:off x="1558"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0</a:t>
              </a:r>
              <a:endParaRPr lang="de-DE" sz="2160" dirty="0">
                <a:latin typeface="Helvetica" pitchFamily="34" charset="0"/>
                <a:cs typeface="Helvetica" pitchFamily="34" charset="0"/>
              </a:endParaRPr>
            </a:p>
          </p:txBody>
        </p:sp>
        <p:sp>
          <p:nvSpPr>
            <p:cNvPr id="67" name="Rectangle 57"/>
            <p:cNvSpPr>
              <a:spLocks noChangeArrowheads="1"/>
            </p:cNvSpPr>
            <p:nvPr/>
          </p:nvSpPr>
          <p:spPr bwMode="auto">
            <a:xfrm>
              <a:off x="1387" y="2580"/>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1</a:t>
              </a:r>
              <a:endParaRPr lang="de-DE" sz="2160" dirty="0">
                <a:latin typeface="Helvetica" pitchFamily="34" charset="0"/>
                <a:cs typeface="Helvetica" pitchFamily="34" charset="0"/>
              </a:endParaRPr>
            </a:p>
          </p:txBody>
        </p:sp>
        <p:sp>
          <p:nvSpPr>
            <p:cNvPr id="68" name="Rectangle 58"/>
            <p:cNvSpPr>
              <a:spLocks noChangeArrowheads="1"/>
            </p:cNvSpPr>
            <p:nvPr/>
          </p:nvSpPr>
          <p:spPr bwMode="auto">
            <a:xfrm>
              <a:off x="1175"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2</a:t>
              </a:r>
              <a:endParaRPr lang="de-DE" sz="2160" dirty="0">
                <a:latin typeface="Helvetica" pitchFamily="34" charset="0"/>
                <a:cs typeface="Helvetica" pitchFamily="34" charset="0"/>
              </a:endParaRPr>
            </a:p>
          </p:txBody>
        </p:sp>
        <p:sp>
          <p:nvSpPr>
            <p:cNvPr id="69" name="Rectangle 59"/>
            <p:cNvSpPr>
              <a:spLocks noChangeArrowheads="1"/>
            </p:cNvSpPr>
            <p:nvPr/>
          </p:nvSpPr>
          <p:spPr bwMode="auto">
            <a:xfrm>
              <a:off x="1069"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0</a:t>
              </a:r>
              <a:endParaRPr lang="de-DE" sz="2160" dirty="0">
                <a:latin typeface="Helvetica" pitchFamily="34" charset="0"/>
                <a:cs typeface="Helvetica" pitchFamily="34" charset="0"/>
              </a:endParaRPr>
            </a:p>
          </p:txBody>
        </p:sp>
        <p:sp>
          <p:nvSpPr>
            <p:cNvPr id="70" name="Rectangle 60"/>
            <p:cNvSpPr>
              <a:spLocks noChangeArrowheads="1"/>
            </p:cNvSpPr>
            <p:nvPr/>
          </p:nvSpPr>
          <p:spPr bwMode="auto">
            <a:xfrm>
              <a:off x="853" y="2541"/>
              <a:ext cx="23" cy="4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600" dirty="0">
                  <a:solidFill>
                    <a:srgbClr val="000000"/>
                  </a:solidFill>
                  <a:latin typeface="Helvetica" pitchFamily="34" charset="0"/>
                  <a:cs typeface="Helvetica" pitchFamily="34" charset="0"/>
                </a:rPr>
                <a:t>1</a:t>
              </a:r>
              <a:endParaRPr lang="de-DE" sz="2160" dirty="0">
                <a:latin typeface="Helvetica" pitchFamily="34" charset="0"/>
                <a:cs typeface="Helvetica" pitchFamily="34" charset="0"/>
              </a:endParaRPr>
            </a:p>
          </p:txBody>
        </p:sp>
        <p:sp>
          <p:nvSpPr>
            <p:cNvPr id="71" name="Rectangle 61"/>
            <p:cNvSpPr>
              <a:spLocks noChangeArrowheads="1"/>
            </p:cNvSpPr>
            <p:nvPr/>
          </p:nvSpPr>
          <p:spPr bwMode="auto">
            <a:xfrm>
              <a:off x="963" y="2480"/>
              <a:ext cx="24"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Helvetica" pitchFamily="34" charset="0"/>
                  <a:cs typeface="Helvetica" pitchFamily="34" charset="0"/>
                </a:rPr>
                <a:t>)</a:t>
              </a:r>
              <a:endParaRPr lang="de-DE" sz="1080" dirty="0">
                <a:latin typeface="Helvetica" pitchFamily="34" charset="0"/>
                <a:cs typeface="Helvetica" pitchFamily="34" charset="0"/>
              </a:endParaRPr>
            </a:p>
          </p:txBody>
        </p:sp>
        <p:sp>
          <p:nvSpPr>
            <p:cNvPr id="72" name="Rectangle 62"/>
            <p:cNvSpPr>
              <a:spLocks noChangeArrowheads="1"/>
            </p:cNvSpPr>
            <p:nvPr/>
          </p:nvSpPr>
          <p:spPr bwMode="auto">
            <a:xfrm>
              <a:off x="551" y="2482"/>
              <a:ext cx="24" cy="8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1097280" fontAlgn="base">
                <a:spcBef>
                  <a:spcPct val="0"/>
                </a:spcBef>
                <a:spcAft>
                  <a:spcPct val="0"/>
                </a:spcAft>
              </a:pPr>
              <a:r>
                <a:rPr lang="de-DE" sz="1080" dirty="0">
                  <a:solidFill>
                    <a:srgbClr val="000000"/>
                  </a:solidFill>
                  <a:latin typeface="Helvetica" pitchFamily="34" charset="0"/>
                  <a:cs typeface="Helvetica" pitchFamily="34" charset="0"/>
                </a:rPr>
                <a:t>(</a:t>
              </a:r>
              <a:endParaRPr lang="de-DE" sz="1080" dirty="0">
                <a:latin typeface="Helvetica" pitchFamily="34" charset="0"/>
                <a:cs typeface="Helvetica" pitchFamily="34" charset="0"/>
              </a:endParaRPr>
            </a:p>
          </p:txBody>
        </p:sp>
      </p:grpSp>
      <p:sp>
        <p:nvSpPr>
          <p:cNvPr id="73" name="Textfeld 72"/>
          <p:cNvSpPr txBox="1"/>
          <p:nvPr/>
        </p:nvSpPr>
        <p:spPr>
          <a:xfrm>
            <a:off x="2476262" y="4892487"/>
            <a:ext cx="2419469" cy="221599"/>
          </a:xfrm>
          <a:prstGeom prst="rect">
            <a:avLst/>
          </a:prstGeom>
          <a:noFill/>
        </p:spPr>
        <p:txBody>
          <a:bodyPr wrap="square" rtlCol="0">
            <a:spAutoFit/>
          </a:bodyPr>
          <a:lstStyle/>
          <a:p>
            <a:r>
              <a:rPr lang="en-GB" sz="840" dirty="0">
                <a:cs typeface="Mangal" pitchFamily="2"/>
              </a:rPr>
              <a:t>Regression dilution ratio = </a:t>
            </a:r>
            <a:r>
              <a:rPr lang="en-GB" sz="840" dirty="0">
                <a:sym typeface="Symbol"/>
              </a:rPr>
              <a:t>(</a:t>
            </a:r>
            <a:r>
              <a:rPr lang="en-GB" sz="840" dirty="0" err="1">
                <a:sym typeface="Symbol"/>
              </a:rPr>
              <a:t>b+b</a:t>
            </a:r>
            <a:r>
              <a:rPr lang="en-GB" sz="840" baseline="-25000" dirty="0" err="1">
                <a:sym typeface="Symbol"/>
              </a:rPr>
              <a:t>i</a:t>
            </a:r>
            <a:r>
              <a:rPr lang="en-GB" sz="840" dirty="0" err="1">
                <a:sym typeface="Symbol"/>
              </a:rPr>
              <a:t>+c</a:t>
            </a:r>
            <a:r>
              <a:rPr lang="en-GB" sz="840" baseline="-25000" dirty="0" err="1">
                <a:sym typeface="Symbol"/>
              </a:rPr>
              <a:t>1</a:t>
            </a:r>
            <a:r>
              <a:rPr lang="en-GB" sz="840" dirty="0" err="1">
                <a:sym typeface="Symbol"/>
              </a:rPr>
              <a:t>|t</a:t>
            </a:r>
            <a:r>
              <a:rPr lang="en-GB" sz="840" baseline="-25000" dirty="0" err="1">
                <a:sym typeface="Symbol"/>
              </a:rPr>
              <a:t>ijr</a:t>
            </a:r>
            <a:r>
              <a:rPr lang="en-GB" sz="840" dirty="0">
                <a:sym typeface="Symbol"/>
              </a:rPr>
              <a:t>|)</a:t>
            </a:r>
            <a:endParaRPr lang="en-GB" sz="840" dirty="0"/>
          </a:p>
        </p:txBody>
      </p:sp>
      <p:graphicFrame>
        <p:nvGraphicFramePr>
          <p:cNvPr id="2050" name="Object 2"/>
          <p:cNvGraphicFramePr>
            <a:graphicFrameLocks noChangeAspect="1"/>
          </p:cNvGraphicFramePr>
          <p:nvPr/>
        </p:nvGraphicFramePr>
        <p:xfrm>
          <a:off x="2562673" y="6102221"/>
          <a:ext cx="3024336" cy="456334"/>
        </p:xfrm>
        <a:graphic>
          <a:graphicData uri="http://schemas.openxmlformats.org/presentationml/2006/ole">
            <mc:AlternateContent xmlns:mc="http://schemas.openxmlformats.org/markup-compatibility/2006">
              <mc:Choice xmlns:v="urn:schemas-microsoft-com:vml" Requires="v">
                <p:oleObj name="Formel" r:id="rId2" imgW="1523880" imgH="241200" progId="Equation.3">
                  <p:embed/>
                </p:oleObj>
              </mc:Choice>
              <mc:Fallback>
                <p:oleObj name="Formel" r:id="rId2" imgW="1523880" imgH="241200" progId="Equation.3">
                  <p:embed/>
                  <p:pic>
                    <p:nvPicPr>
                      <p:cNvPr id="20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673" y="6102221"/>
                        <a:ext cx="3024336" cy="456334"/>
                      </a:xfrm>
                      <a:prstGeom prst="rect">
                        <a:avLst/>
                      </a:prstGeom>
                      <a:solidFill>
                        <a:schemeClr val="bg1"/>
                      </a:solidFill>
                      <a:ln w="9525">
                        <a:solidFill>
                          <a:schemeClr val="tx1"/>
                        </a:solidFill>
                        <a:miter lim="800000"/>
                        <a:headEnd/>
                        <a:tailEnd/>
                      </a:ln>
                    </p:spPr>
                  </p:pic>
                </p:oleObj>
              </mc:Fallback>
            </mc:AlternateContent>
          </a:graphicData>
        </a:graphic>
      </p:graphicFrame>
      <p:sp>
        <p:nvSpPr>
          <p:cNvPr id="77" name="Textfeld 76"/>
          <p:cNvSpPr txBox="1"/>
          <p:nvPr/>
        </p:nvSpPr>
        <p:spPr>
          <a:xfrm>
            <a:off x="2476262" y="6620679"/>
            <a:ext cx="2419469" cy="221599"/>
          </a:xfrm>
          <a:prstGeom prst="rect">
            <a:avLst/>
          </a:prstGeom>
          <a:noFill/>
        </p:spPr>
        <p:txBody>
          <a:bodyPr wrap="square" rtlCol="0">
            <a:spAutoFit/>
          </a:bodyPr>
          <a:lstStyle/>
          <a:p>
            <a:r>
              <a:rPr lang="en-GB" sz="840" dirty="0">
                <a:cs typeface="Mangal" pitchFamily="2"/>
              </a:rPr>
              <a:t>Regression dilution ratio = </a:t>
            </a:r>
            <a:r>
              <a:rPr lang="en-GB" sz="840" dirty="0">
                <a:sym typeface="Symbol"/>
              </a:rPr>
              <a:t>(</a:t>
            </a:r>
            <a:r>
              <a:rPr lang="el-GR" sz="840" dirty="0">
                <a:sym typeface="Symbol"/>
              </a:rPr>
              <a:t>β</a:t>
            </a:r>
            <a:r>
              <a:rPr lang="de-AT" sz="720" dirty="0">
                <a:sym typeface="Symbol"/>
              </a:rPr>
              <a:t>1</a:t>
            </a:r>
            <a:endParaRPr lang="en-GB" sz="840" dirty="0"/>
          </a:p>
        </p:txBody>
      </p:sp>
      <p:sp>
        <p:nvSpPr>
          <p:cNvPr id="3" name="Rechteck 2">
            <a:extLst>
              <a:ext uri="{FF2B5EF4-FFF2-40B4-BE49-F238E27FC236}">
                <a16:creationId xmlns:a16="http://schemas.microsoft.com/office/drawing/2014/main" id="{6F0F1868-8F4E-B237-4710-F3366732A37D}"/>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uppieren 27">
            <a:extLst>
              <a:ext uri="{FF2B5EF4-FFF2-40B4-BE49-F238E27FC236}">
                <a16:creationId xmlns:a16="http://schemas.microsoft.com/office/drawing/2014/main" id="{ECE240E0-E01F-6539-4D21-F22EC325DDA9}"/>
              </a:ext>
            </a:extLst>
          </p:cNvPr>
          <p:cNvGrpSpPr/>
          <p:nvPr/>
        </p:nvGrpSpPr>
        <p:grpSpPr>
          <a:xfrm>
            <a:off x="9843373" y="3813381"/>
            <a:ext cx="3931920" cy="3187226"/>
            <a:chOff x="899592" y="3068960"/>
            <a:chExt cx="3276600" cy="2656021"/>
          </a:xfrm>
        </p:grpSpPr>
        <p:pic>
          <p:nvPicPr>
            <p:cNvPr id="5" name="Picture 7">
              <a:extLst>
                <a:ext uri="{FF2B5EF4-FFF2-40B4-BE49-F238E27FC236}">
                  <a16:creationId xmlns:a16="http://schemas.microsoft.com/office/drawing/2014/main" id="{DBDF747C-9679-60C6-D08C-73C4353BCDDB}"/>
                </a:ext>
              </a:extLst>
            </p:cNvPr>
            <p:cNvPicPr>
              <a:picLocks noChangeAspect="1" noChangeArrowheads="1"/>
            </p:cNvPicPr>
            <p:nvPr/>
          </p:nvPicPr>
          <p:blipFill>
            <a:blip r:embed="rId4" cstate="print"/>
            <a:srcRect/>
            <a:stretch>
              <a:fillRect/>
            </a:stretch>
          </p:blipFill>
          <p:spPr bwMode="auto">
            <a:xfrm>
              <a:off x="899592" y="3068960"/>
              <a:ext cx="3276600" cy="2486025"/>
            </a:xfrm>
            <a:prstGeom prst="rect">
              <a:avLst/>
            </a:prstGeom>
            <a:noFill/>
            <a:ln w="9525">
              <a:noFill/>
              <a:miter lim="800000"/>
              <a:headEnd/>
              <a:tailEnd/>
            </a:ln>
          </p:spPr>
        </p:pic>
        <p:sp>
          <p:nvSpPr>
            <p:cNvPr id="6" name="Rechteck 9">
              <a:extLst>
                <a:ext uri="{FF2B5EF4-FFF2-40B4-BE49-F238E27FC236}">
                  <a16:creationId xmlns:a16="http://schemas.microsoft.com/office/drawing/2014/main" id="{19B98464-7494-B5CD-B409-9A3A7D4362C9}"/>
                </a:ext>
              </a:extLst>
            </p:cNvPr>
            <p:cNvSpPr>
              <a:spLocks noChangeArrowheads="1"/>
            </p:cNvSpPr>
            <p:nvPr/>
          </p:nvSpPr>
          <p:spPr bwMode="auto">
            <a:xfrm>
              <a:off x="899592" y="5524926"/>
              <a:ext cx="2881511" cy="200055"/>
            </a:xfrm>
            <a:prstGeom prst="rect">
              <a:avLst/>
            </a:prstGeom>
            <a:noFill/>
            <a:ln w="9525">
              <a:noFill/>
              <a:miter lim="800000"/>
              <a:headEnd/>
              <a:tailEnd/>
            </a:ln>
          </p:spPr>
          <p:txBody>
            <a:bodyPr wrap="square" anchor="ctr">
              <a:spAutoFit/>
            </a:bodyPr>
            <a:lstStyle/>
            <a:p>
              <a:r>
                <a:rPr lang="en-US" sz="960" dirty="0" err="1">
                  <a:latin typeface="Verdana" pitchFamily="34" charset="0"/>
                </a:rPr>
                <a:t>Hutcheon</a:t>
              </a:r>
              <a:r>
                <a:rPr lang="en-US" sz="960" dirty="0">
                  <a:latin typeface="Verdana" pitchFamily="34" charset="0"/>
                </a:rPr>
                <a:t> JA et al. </a:t>
              </a:r>
              <a:r>
                <a:rPr lang="de-AT" sz="960" dirty="0" err="1">
                  <a:latin typeface="Verdana" pitchFamily="34" charset="0"/>
                </a:rPr>
                <a:t>Br</a:t>
              </a:r>
              <a:r>
                <a:rPr lang="de-AT" sz="960" dirty="0">
                  <a:latin typeface="Verdana" pitchFamily="34" charset="0"/>
                </a:rPr>
                <a:t> </a:t>
              </a:r>
              <a:r>
                <a:rPr lang="de-AT" sz="960" dirty="0" err="1">
                  <a:latin typeface="Verdana" pitchFamily="34" charset="0"/>
                </a:rPr>
                <a:t>Med</a:t>
              </a:r>
              <a:r>
                <a:rPr lang="de-AT" sz="960" dirty="0">
                  <a:latin typeface="Verdana" pitchFamily="34" charset="0"/>
                </a:rPr>
                <a:t> J 2010;340:1402-1406</a:t>
              </a:r>
              <a:endParaRPr lang="en-GB" sz="960" dirty="0">
                <a:latin typeface="Verdana" pitchFamily="34" charset="0"/>
              </a:endParaRPr>
            </a:p>
          </p:txBody>
        </p:sp>
      </p:grpSp>
    </p:spTree>
    <p:extLst>
      <p:ext uri="{BB962C8B-B14F-4D97-AF65-F5344CB8AC3E}">
        <p14:creationId xmlns:p14="http://schemas.microsoft.com/office/powerpoint/2010/main" val="103872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18</a:t>
            </a:fld>
            <a:endParaRPr lang="de-DE"/>
          </a:p>
        </p:txBody>
      </p:sp>
      <p:pic>
        <p:nvPicPr>
          <p:cNvPr id="106498" name="Picture 2"/>
          <p:cNvPicPr>
            <a:picLocks noChangeAspect="1" noChangeArrowheads="1"/>
          </p:cNvPicPr>
          <p:nvPr/>
        </p:nvPicPr>
        <p:blipFill>
          <a:blip r:embed="rId2" cstate="print"/>
          <a:srcRect/>
          <a:stretch>
            <a:fillRect/>
          </a:stretch>
        </p:blipFill>
        <p:spPr bwMode="auto">
          <a:xfrm>
            <a:off x="3756660" y="807720"/>
            <a:ext cx="7117080" cy="661416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4"/>
          <p:cNvSpPr>
            <a:spLocks noGrp="1"/>
          </p:cNvSpPr>
          <p:nvPr>
            <p:ph type="dt" sz="half" idx="10"/>
          </p:nvPr>
        </p:nvSpPr>
        <p:spPr/>
        <p:txBody>
          <a:bodyPr/>
          <a:lstStyle/>
          <a:p>
            <a:endParaRPr lang="de-DE" dirty="0"/>
          </a:p>
        </p:txBody>
      </p:sp>
      <p:sp>
        <p:nvSpPr>
          <p:cNvPr id="4" name="Fußzeilenplatzhalter 5"/>
          <p:cNvSpPr>
            <a:spLocks noGrp="1"/>
          </p:cNvSpPr>
          <p:nvPr>
            <p:ph type="ftr" sz="quarter" idx="11"/>
          </p:nvPr>
        </p:nvSpPr>
        <p:spPr/>
        <p:txBody>
          <a:bodyPr/>
          <a:lstStyle/>
          <a:p>
            <a:endParaRPr lang="de-DE" dirty="0"/>
          </a:p>
        </p:txBody>
      </p:sp>
      <p:sp>
        <p:nvSpPr>
          <p:cNvPr id="5" name="Foliennummernplatzhalter 6"/>
          <p:cNvSpPr>
            <a:spLocks noGrp="1"/>
          </p:cNvSpPr>
          <p:nvPr>
            <p:ph type="sldNum" sz="quarter" idx="12"/>
          </p:nvPr>
        </p:nvSpPr>
        <p:spPr/>
        <p:txBody>
          <a:bodyPr/>
          <a:lstStyle/>
          <a:p>
            <a:fld id="{257C92FE-883D-47E6-B77E-CD458566B240}" type="slidenum">
              <a:rPr lang="de-DE"/>
              <a:pPr/>
              <a:t>19</a:t>
            </a:fld>
            <a:endParaRPr lang="de-DE" dirty="0"/>
          </a:p>
        </p:txBody>
      </p:sp>
      <p:pic>
        <p:nvPicPr>
          <p:cNvPr id="151555" name="Picture 3" descr="glucose median regression kernel 35-39"/>
          <p:cNvPicPr>
            <a:picLocks noChangeAspect="1" noChangeArrowheads="1"/>
          </p:cNvPicPr>
          <p:nvPr/>
        </p:nvPicPr>
        <p:blipFill>
          <a:blip r:embed="rId3" cstate="print"/>
          <a:srcRect/>
          <a:stretch>
            <a:fillRect/>
          </a:stretch>
        </p:blipFill>
        <p:spPr bwMode="auto">
          <a:xfrm>
            <a:off x="2476262" y="179660"/>
            <a:ext cx="9763126" cy="7099936"/>
          </a:xfrm>
          <a:prstGeom prst="rect">
            <a:avLst/>
          </a:prstGeom>
          <a:noFill/>
        </p:spPr>
      </p:pic>
      <p:sp>
        <p:nvSpPr>
          <p:cNvPr id="2" name="Rechteck 1">
            <a:extLst>
              <a:ext uri="{FF2B5EF4-FFF2-40B4-BE49-F238E27FC236}">
                <a16:creationId xmlns:a16="http://schemas.microsoft.com/office/drawing/2014/main" id="{4D1E38D0-8090-0860-C86C-796FFD8A5B79}"/>
              </a:ext>
            </a:extLst>
          </p:cNvPr>
          <p:cNvSpPr/>
          <p:nvPr/>
        </p:nvSpPr>
        <p:spPr>
          <a:xfrm>
            <a:off x="12239388" y="179660"/>
            <a:ext cx="2212448"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leidung, Person, Schuhwerk, Mann enthält.&#10;&#10;KI-generierte Inhalte können fehlerhaft sein.">
            <a:extLst>
              <a:ext uri="{FF2B5EF4-FFF2-40B4-BE49-F238E27FC236}">
                <a16:creationId xmlns:a16="http://schemas.microsoft.com/office/drawing/2014/main" id="{A76D7929-852D-5521-8E72-0AE6353E3CC2}"/>
              </a:ext>
            </a:extLst>
          </p:cNvPr>
          <p:cNvPicPr>
            <a:picLocks noChangeAspect="1"/>
          </p:cNvPicPr>
          <p:nvPr/>
        </p:nvPicPr>
        <p:blipFill>
          <a:blip r:embed="rId2"/>
          <a:stretch>
            <a:fillRect/>
          </a:stretch>
        </p:blipFill>
        <p:spPr>
          <a:xfrm>
            <a:off x="1915668" y="515112"/>
            <a:ext cx="10799064" cy="7199376"/>
          </a:xfrm>
          <a:prstGeom prst="rect">
            <a:avLst/>
          </a:prstGeom>
        </p:spPr>
      </p:pic>
      <p:pic>
        <p:nvPicPr>
          <p:cNvPr id="5" name="Grafik 4" descr="Ein Bild, das Text, Schrift, Screenshot enthält.&#10;&#10;KI-generierte Inhalte können fehlerhaft sein.">
            <a:extLst>
              <a:ext uri="{FF2B5EF4-FFF2-40B4-BE49-F238E27FC236}">
                <a16:creationId xmlns:a16="http://schemas.microsoft.com/office/drawing/2014/main" id="{3D0B5FF1-419C-C4FD-3688-E8710AB241CB}"/>
              </a:ext>
            </a:extLst>
          </p:cNvPr>
          <p:cNvPicPr>
            <a:picLocks noChangeAspect="1"/>
          </p:cNvPicPr>
          <p:nvPr/>
        </p:nvPicPr>
        <p:blipFill>
          <a:blip r:embed="rId3"/>
          <a:stretch>
            <a:fillRect/>
          </a:stretch>
        </p:blipFill>
        <p:spPr>
          <a:xfrm>
            <a:off x="1256144" y="5620894"/>
            <a:ext cx="12422909" cy="2608706"/>
          </a:xfrm>
          <a:prstGeom prst="rect">
            <a:avLst/>
          </a:prstGeom>
        </p:spPr>
      </p:pic>
    </p:spTree>
    <p:extLst>
      <p:ext uri="{BB962C8B-B14F-4D97-AF65-F5344CB8AC3E}">
        <p14:creationId xmlns:p14="http://schemas.microsoft.com/office/powerpoint/2010/main" val="104641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20</a:t>
            </a:fld>
            <a:endParaRPr lang="de-DE"/>
          </a:p>
        </p:txBody>
      </p:sp>
      <p:pic>
        <p:nvPicPr>
          <p:cNvPr id="110594" name="Picture 2"/>
          <p:cNvPicPr>
            <a:picLocks noChangeAspect="1" noChangeArrowheads="1"/>
          </p:cNvPicPr>
          <p:nvPr/>
        </p:nvPicPr>
        <p:blipFill>
          <a:blip r:embed="rId2" cstate="print"/>
          <a:srcRect/>
          <a:stretch>
            <a:fillRect/>
          </a:stretch>
        </p:blipFill>
        <p:spPr bwMode="auto">
          <a:xfrm>
            <a:off x="3105150" y="567690"/>
            <a:ext cx="8420100" cy="709422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247A71F-21FC-079B-C6CD-3D40B17A5BA3}"/>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umsplatzhalter 4"/>
          <p:cNvSpPr>
            <a:spLocks noGrp="1"/>
          </p:cNvSpPr>
          <p:nvPr>
            <p:ph type="dt" sz="half" idx="10"/>
          </p:nvPr>
        </p:nvSpPr>
        <p:spPr/>
        <p:txBody>
          <a:bodyPr/>
          <a:lstStyle/>
          <a:p>
            <a:fld id="{55871D92-E3D0-4B7B-BECB-A7DACDAA008B}" type="datetime1">
              <a:rPr lang="de-DE"/>
              <a:pPr/>
              <a:t>08.10.2025</a:t>
            </a:fld>
            <a:endParaRPr lang="de-DE"/>
          </a:p>
        </p:txBody>
      </p:sp>
      <p:sp>
        <p:nvSpPr>
          <p:cNvPr id="6" name="Fußzeilenplatzhalter 5"/>
          <p:cNvSpPr>
            <a:spLocks noGrp="1"/>
          </p:cNvSpPr>
          <p:nvPr>
            <p:ph type="ftr" sz="quarter" idx="11"/>
          </p:nvPr>
        </p:nvSpPr>
        <p:spPr/>
        <p:txBody>
          <a:bodyPr/>
          <a:lstStyle/>
          <a:p>
            <a:r>
              <a:rPr lang="de-DE"/>
              <a:t>hanno.ulmer@i-med.ac.at</a:t>
            </a:r>
          </a:p>
        </p:txBody>
      </p:sp>
      <p:sp>
        <p:nvSpPr>
          <p:cNvPr id="7" name="Foliennummernplatzhalter 6"/>
          <p:cNvSpPr>
            <a:spLocks noGrp="1"/>
          </p:cNvSpPr>
          <p:nvPr>
            <p:ph type="sldNum" sz="quarter" idx="12"/>
          </p:nvPr>
        </p:nvSpPr>
        <p:spPr/>
        <p:txBody>
          <a:bodyPr/>
          <a:lstStyle/>
          <a:p>
            <a:fld id="{7A1DDD2F-C369-4606-B4D3-9FD0ED6CD049}" type="slidenum">
              <a:rPr lang="de-DE"/>
              <a:pPr/>
              <a:t>21</a:t>
            </a:fld>
            <a:endParaRPr lang="de-DE"/>
          </a:p>
        </p:txBody>
      </p:sp>
      <p:graphicFrame>
        <p:nvGraphicFramePr>
          <p:cNvPr id="155650" name="Object 2"/>
          <p:cNvGraphicFramePr>
            <a:graphicFrameLocks noGrp="1" noChangeAspect="1"/>
          </p:cNvGraphicFramePr>
          <p:nvPr>
            <p:ph sz="half" idx="1"/>
          </p:nvPr>
        </p:nvGraphicFramePr>
        <p:xfrm>
          <a:off x="8006716" y="1263016"/>
          <a:ext cx="4551044" cy="6088380"/>
        </p:xfrm>
        <a:graphic>
          <a:graphicData uri="http://schemas.openxmlformats.org/presentationml/2006/ole">
            <mc:AlternateContent xmlns:mc="http://schemas.openxmlformats.org/markup-compatibility/2006">
              <mc:Choice xmlns:v="urn:schemas-microsoft-com:vml" Requires="v">
                <p:oleObj name="Acrobat Document" r:id="rId3" imgW="5571429" imgH="7457143" progId="AcroExch.Document.11">
                  <p:embed/>
                </p:oleObj>
              </mc:Choice>
              <mc:Fallback>
                <p:oleObj name="Acrobat Document" r:id="rId3" imgW="5571429" imgH="7457143" progId="AcroExch.Document.11">
                  <p:embed/>
                  <p:pic>
                    <p:nvPicPr>
                      <p:cNvPr id="15565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6716" y="1263016"/>
                        <a:ext cx="4551044" cy="608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651" name="Object 3"/>
          <p:cNvGraphicFramePr>
            <a:graphicFrameLocks noGrp="1" noChangeAspect="1"/>
          </p:cNvGraphicFramePr>
          <p:nvPr>
            <p:ph sz="half" idx="2"/>
          </p:nvPr>
        </p:nvGraphicFramePr>
        <p:xfrm>
          <a:off x="3771900" y="659130"/>
          <a:ext cx="4551046" cy="6088380"/>
        </p:xfrm>
        <a:graphic>
          <a:graphicData uri="http://schemas.openxmlformats.org/presentationml/2006/ole">
            <mc:AlternateContent xmlns:mc="http://schemas.openxmlformats.org/markup-compatibility/2006">
              <mc:Choice xmlns:v="urn:schemas-microsoft-com:vml" Requires="v">
                <p:oleObj name="Acrobat Document" r:id="rId5" imgW="5571429" imgH="7457143" progId="AcroExch.Document.11">
                  <p:embed/>
                </p:oleObj>
              </mc:Choice>
              <mc:Fallback>
                <p:oleObj name="Acrobat Document" r:id="rId5" imgW="5571429" imgH="7457143" progId="AcroExch.Document.11">
                  <p:embed/>
                  <p:pic>
                    <p:nvPicPr>
                      <p:cNvPr id="155651"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1900" y="659130"/>
                        <a:ext cx="4551046" cy="608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5652" name="Picture 4" descr="cover"/>
          <p:cNvPicPr>
            <a:picLocks noChangeAspect="1" noChangeArrowheads="1"/>
          </p:cNvPicPr>
          <p:nvPr/>
        </p:nvPicPr>
        <p:blipFill>
          <a:blip r:embed="rId7" cstate="print"/>
          <a:srcRect/>
          <a:stretch>
            <a:fillRect/>
          </a:stretch>
        </p:blipFill>
        <p:spPr bwMode="auto">
          <a:xfrm>
            <a:off x="1828800" y="0"/>
            <a:ext cx="2164080" cy="28194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22</a:t>
            </a:fld>
            <a:endParaRPr lang="de-DE"/>
          </a:p>
        </p:txBody>
      </p:sp>
      <p:pic>
        <p:nvPicPr>
          <p:cNvPr id="58370" name="Picture 2"/>
          <p:cNvPicPr>
            <a:picLocks noChangeAspect="1" noChangeArrowheads="1"/>
          </p:cNvPicPr>
          <p:nvPr/>
        </p:nvPicPr>
        <p:blipFill>
          <a:blip r:embed="rId2" cstate="print"/>
          <a:srcRect/>
          <a:stretch>
            <a:fillRect/>
          </a:stretch>
        </p:blipFill>
        <p:spPr bwMode="auto">
          <a:xfrm>
            <a:off x="3813810" y="533400"/>
            <a:ext cx="7002780" cy="71628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A4B4652C-CD78-4E39-BAB0-0AF956FF8895}" type="slidenum">
              <a:rPr lang="de-DE" smtClean="0"/>
              <a:pPr/>
              <a:t>23</a:t>
            </a:fld>
            <a:endParaRPr lang="de-DE"/>
          </a:p>
        </p:txBody>
      </p:sp>
      <p:pic>
        <p:nvPicPr>
          <p:cNvPr id="3" name="Picture 4"/>
          <p:cNvPicPr>
            <a:picLocks noChangeAspect="1" noChangeArrowheads="1"/>
          </p:cNvPicPr>
          <p:nvPr/>
        </p:nvPicPr>
        <p:blipFill>
          <a:blip r:embed="rId2" cstate="print"/>
          <a:srcRect/>
          <a:stretch>
            <a:fillRect/>
          </a:stretch>
        </p:blipFill>
        <p:spPr bwMode="auto">
          <a:xfrm>
            <a:off x="2130624" y="1176874"/>
            <a:ext cx="10196333" cy="626295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Mediation analysis</a:t>
            </a:r>
          </a:p>
        </p:txBody>
      </p:sp>
      <p:sp>
        <p:nvSpPr>
          <p:cNvPr id="3" name="Content Placeholder 2"/>
          <p:cNvSpPr>
            <a:spLocks noGrp="1"/>
          </p:cNvSpPr>
          <p:nvPr>
            <p:ph idx="1"/>
          </p:nvPr>
        </p:nvSpPr>
        <p:spPr/>
        <p:txBody>
          <a:bodyPr>
            <a:normAutofit lnSpcReduction="10000"/>
          </a:bodyPr>
          <a:lstStyle/>
          <a:p>
            <a:r>
              <a:rPr lang="en-US" dirty="0"/>
              <a:t>Cause-and-effect relationship</a:t>
            </a:r>
          </a:p>
          <a:p>
            <a:r>
              <a:rPr lang="en-US" dirty="0"/>
              <a:t>How does this effect come about?</a:t>
            </a:r>
          </a:p>
          <a:p>
            <a:r>
              <a:rPr lang="en-US" dirty="0"/>
              <a:t>What are the underlying mechanisms?</a:t>
            </a:r>
          </a:p>
          <a:p>
            <a:endParaRPr lang="en-US" dirty="0"/>
          </a:p>
          <a:p>
            <a:pPr marL="0" indent="0">
              <a:buNone/>
            </a:pPr>
            <a:endParaRPr lang="en-US" dirty="0"/>
          </a:p>
          <a:p>
            <a:pPr marL="0" indent="0">
              <a:buNone/>
            </a:pPr>
            <a:endParaRPr lang="en-US" dirty="0"/>
          </a:p>
          <a:p>
            <a:r>
              <a:rPr lang="en-US" dirty="0"/>
              <a:t>Statistical mediation analysis</a:t>
            </a:r>
          </a:p>
          <a:p>
            <a:pPr lvl="1"/>
            <a:r>
              <a:rPr lang="en-US" dirty="0"/>
              <a:t>Quantifying specific causal pathways measured via specific variables which are assumed to be affected by the exposure and themselves affect the outcome</a:t>
            </a:r>
          </a:p>
          <a:p>
            <a:pPr lvl="1"/>
            <a:r>
              <a:rPr lang="en-US" dirty="0"/>
              <a:t>Total effect</a:t>
            </a:r>
          </a:p>
          <a:p>
            <a:pPr lvl="1"/>
            <a:r>
              <a:rPr lang="en-US" dirty="0"/>
              <a:t>Indirect (mediated) effect (</a:t>
            </a:r>
            <a:r>
              <a:rPr lang="en-US" dirty="0">
                <a:solidFill>
                  <a:srgbClr val="FF0000"/>
                </a:solidFill>
              </a:rPr>
              <a:t>red</a:t>
            </a:r>
            <a:r>
              <a:rPr lang="en-US" dirty="0"/>
              <a:t> arrows)</a:t>
            </a:r>
          </a:p>
          <a:p>
            <a:pPr lvl="1"/>
            <a:r>
              <a:rPr lang="en-US" dirty="0"/>
              <a:t>Direct effect (</a:t>
            </a:r>
            <a:r>
              <a:rPr lang="en-US" dirty="0">
                <a:solidFill>
                  <a:srgbClr val="00B050"/>
                </a:solidFill>
              </a:rPr>
              <a:t>green</a:t>
            </a:r>
            <a:r>
              <a:rPr lang="en-US" dirty="0"/>
              <a:t> arrow)</a:t>
            </a:r>
          </a:p>
        </p:txBody>
      </p:sp>
      <p:grpSp>
        <p:nvGrpSpPr>
          <p:cNvPr id="4" name="Group 3"/>
          <p:cNvGrpSpPr/>
          <p:nvPr/>
        </p:nvGrpSpPr>
        <p:grpSpPr>
          <a:xfrm>
            <a:off x="9197588" y="2556316"/>
            <a:ext cx="3472181" cy="2002980"/>
            <a:chOff x="2112434" y="1076591"/>
            <a:chExt cx="2277533" cy="1115152"/>
          </a:xfrm>
        </p:grpSpPr>
        <p:grpSp>
          <p:nvGrpSpPr>
            <p:cNvPr id="5" name="Group 4"/>
            <p:cNvGrpSpPr/>
            <p:nvPr/>
          </p:nvGrpSpPr>
          <p:grpSpPr>
            <a:xfrm>
              <a:off x="2112434" y="1076591"/>
              <a:ext cx="2277533" cy="1115152"/>
              <a:chOff x="2370667" y="1475653"/>
              <a:chExt cx="2277533" cy="1115152"/>
            </a:xfrm>
          </p:grpSpPr>
          <p:sp>
            <p:nvSpPr>
              <p:cNvPr id="7" name="Rectangle 6"/>
              <p:cNvSpPr/>
              <p:nvPr/>
            </p:nvSpPr>
            <p:spPr>
              <a:xfrm>
                <a:off x="2370667" y="2243663"/>
                <a:ext cx="508000" cy="3471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dirty="0">
                    <a:solidFill>
                      <a:schemeClr val="tx1"/>
                    </a:solidFill>
                  </a:rPr>
                  <a:t>X</a:t>
                </a:r>
              </a:p>
            </p:txBody>
          </p:sp>
          <p:sp>
            <p:nvSpPr>
              <p:cNvPr id="8" name="Rectangle 7"/>
              <p:cNvSpPr/>
              <p:nvPr/>
            </p:nvSpPr>
            <p:spPr>
              <a:xfrm>
                <a:off x="3302002" y="1475653"/>
                <a:ext cx="482599" cy="3362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dirty="0">
                    <a:solidFill>
                      <a:schemeClr val="tx1"/>
                    </a:solidFill>
                  </a:rPr>
                  <a:t>M</a:t>
                </a:r>
              </a:p>
            </p:txBody>
          </p:sp>
          <p:sp>
            <p:nvSpPr>
              <p:cNvPr id="9" name="Rectangle 8"/>
              <p:cNvSpPr/>
              <p:nvPr/>
            </p:nvSpPr>
            <p:spPr>
              <a:xfrm>
                <a:off x="4165601" y="2243663"/>
                <a:ext cx="482599" cy="34714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60" dirty="0">
                    <a:solidFill>
                      <a:schemeClr val="tx1"/>
                    </a:solidFill>
                  </a:rPr>
                  <a:t>Y</a:t>
                </a:r>
              </a:p>
            </p:txBody>
          </p:sp>
          <p:cxnSp>
            <p:nvCxnSpPr>
              <p:cNvPr id="10" name="Straight Arrow Connector 9"/>
              <p:cNvCxnSpPr>
                <a:stCxn id="7" idx="3"/>
                <a:endCxn id="9" idx="1"/>
              </p:cNvCxnSpPr>
              <p:nvPr/>
            </p:nvCxnSpPr>
            <p:spPr>
              <a:xfrm>
                <a:off x="2878667" y="2417234"/>
                <a:ext cx="1286934" cy="0"/>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2"/>
                <a:endCxn id="9" idx="0"/>
              </p:cNvCxnSpPr>
              <p:nvPr/>
            </p:nvCxnSpPr>
            <p:spPr>
              <a:xfrm>
                <a:off x="3543302" y="1811878"/>
                <a:ext cx="863599" cy="43178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6" name="Straight Arrow Connector 5"/>
            <p:cNvCxnSpPr>
              <a:stCxn id="8" idx="2"/>
              <a:endCxn id="7" idx="0"/>
            </p:cNvCxnSpPr>
            <p:nvPr/>
          </p:nvCxnSpPr>
          <p:spPr>
            <a:xfrm flipH="1">
              <a:off x="2366434" y="1412816"/>
              <a:ext cx="918635" cy="431785"/>
            </a:xfrm>
            <a:prstGeom prst="straightConnector1">
              <a:avLst/>
            </a:prstGeom>
            <a:ln>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sp>
        <p:nvSpPr>
          <p:cNvPr id="12" name="Rectangle 11"/>
          <p:cNvSpPr/>
          <p:nvPr/>
        </p:nvSpPr>
        <p:spPr>
          <a:xfrm>
            <a:off x="1873928" y="3726854"/>
            <a:ext cx="3978717" cy="627864"/>
          </a:xfrm>
          <a:prstGeom prst="rect">
            <a:avLst/>
          </a:prstGeom>
          <a:noFill/>
        </p:spPr>
        <p:txBody>
          <a:bodyPr wrap="none" lIns="109728" tIns="54864" rIns="109728" bIns="54864">
            <a:spAutoFit/>
          </a:bodyPr>
          <a:lstStyle/>
          <a:p>
            <a:pPr algn="ctr"/>
            <a:r>
              <a:rPr lang="en-US" sz="3360" b="1" dirty="0">
                <a:ln w="22225">
                  <a:solidFill>
                    <a:schemeClr val="accent2">
                      <a:alpha val="98000"/>
                    </a:schemeClr>
                  </a:solidFill>
                  <a:prstDash val="solid"/>
                </a:ln>
                <a:solidFill>
                  <a:schemeClr val="accent2">
                    <a:lumMod val="40000"/>
                    <a:lumOff val="60000"/>
                  </a:schemeClr>
                </a:solidFill>
              </a:rPr>
              <a:t>→Mediation analysis</a:t>
            </a:r>
          </a:p>
        </p:txBody>
      </p:sp>
      <p:sp>
        <p:nvSpPr>
          <p:cNvPr id="13" name="Rechteck 12">
            <a:extLst>
              <a:ext uri="{FF2B5EF4-FFF2-40B4-BE49-F238E27FC236}">
                <a16:creationId xmlns:a16="http://schemas.microsoft.com/office/drawing/2014/main" id="{D18C9DC6-90B7-496B-328D-EE60B1AA7979}"/>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668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59B0E92-FE92-AD26-07FB-05F08499546D}"/>
              </a:ext>
            </a:extLst>
          </p:cNvPr>
          <p:cNvSpPr/>
          <p:nvPr/>
        </p:nvSpPr>
        <p:spPr>
          <a:xfrm>
            <a:off x="8657439" y="1880943"/>
            <a:ext cx="4882392" cy="2075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61" name="Titre 1"/>
          <p:cNvSpPr>
            <a:spLocks noGrp="1"/>
          </p:cNvSpPr>
          <p:nvPr>
            <p:ph type="ctrTitle"/>
          </p:nvPr>
        </p:nvSpPr>
        <p:spPr>
          <a:xfrm>
            <a:off x="2914650" y="1554481"/>
            <a:ext cx="8595360" cy="1764030"/>
          </a:xfrm>
        </p:spPr>
        <p:txBody>
          <a:bodyPr>
            <a:normAutofit fontScale="90000"/>
          </a:bodyPr>
          <a:lstStyle/>
          <a:p>
            <a:pPr eaLnBrk="1" hangingPunct="1"/>
            <a:r>
              <a:rPr lang="en-GB" b="1" dirty="0">
                <a:solidFill>
                  <a:srgbClr val="1F365A"/>
                </a:solidFill>
              </a:rPr>
              <a:t>DO RISK FACTORS EXPLAIN THE </a:t>
            </a:r>
            <a:br>
              <a:rPr lang="en-GB" b="1" dirty="0">
                <a:solidFill>
                  <a:srgbClr val="1F365A"/>
                </a:solidFill>
              </a:rPr>
            </a:br>
            <a:r>
              <a:rPr lang="en-GB" b="1" dirty="0">
                <a:solidFill>
                  <a:srgbClr val="1F365A"/>
                </a:solidFill>
              </a:rPr>
              <a:t>SEX/GENDER GAP IN MORTALITY </a:t>
            </a:r>
            <a:br>
              <a:rPr lang="en-GB" b="1" dirty="0">
                <a:solidFill>
                  <a:srgbClr val="1F365A"/>
                </a:solidFill>
              </a:rPr>
            </a:br>
            <a:r>
              <a:rPr lang="en-GB" b="1" dirty="0">
                <a:solidFill>
                  <a:srgbClr val="1F365A"/>
                </a:solidFill>
              </a:rPr>
              <a:t>FROM CORONARY HEART DISEASE?</a:t>
            </a:r>
            <a:endParaRPr lang="fr-FR" b="1" dirty="0">
              <a:solidFill>
                <a:srgbClr val="1F365A"/>
              </a:solidFill>
            </a:endParaRPr>
          </a:p>
        </p:txBody>
      </p:sp>
      <p:sp>
        <p:nvSpPr>
          <p:cNvPr id="3" name="Sous-titre 2"/>
          <p:cNvSpPr>
            <a:spLocks noGrp="1"/>
          </p:cNvSpPr>
          <p:nvPr>
            <p:ph type="subTitle" idx="1"/>
          </p:nvPr>
        </p:nvSpPr>
        <p:spPr>
          <a:xfrm>
            <a:off x="2400301" y="3897630"/>
            <a:ext cx="10092690" cy="3017520"/>
          </a:xfrm>
        </p:spPr>
        <p:txBody>
          <a:bodyPr rtlCol="0">
            <a:noAutofit/>
          </a:bodyPr>
          <a:lstStyle/>
          <a:p>
            <a:pPr>
              <a:defRPr/>
            </a:pPr>
            <a:r>
              <a:rPr lang="en-GB" sz="2400" dirty="0">
                <a:solidFill>
                  <a:srgbClr val="1F365A"/>
                </a:solidFill>
                <a:latin typeface="+mj-lt"/>
              </a:rPr>
              <a:t>Josef Fritz, Michael </a:t>
            </a:r>
            <a:r>
              <a:rPr lang="en-GB" sz="2400" dirty="0" err="1">
                <a:solidFill>
                  <a:srgbClr val="1F365A"/>
                </a:solidFill>
                <a:latin typeface="+mj-lt"/>
              </a:rPr>
              <a:t>Edlinger</a:t>
            </a:r>
            <a:r>
              <a:rPr lang="en-GB" sz="2400" dirty="0">
                <a:solidFill>
                  <a:srgbClr val="1F365A"/>
                </a:solidFill>
                <a:latin typeface="+mj-lt"/>
              </a:rPr>
              <a:t>, Cecily Kelleher, Susanne </a:t>
            </a:r>
            <a:r>
              <a:rPr lang="en-GB" sz="2400" dirty="0" err="1">
                <a:solidFill>
                  <a:srgbClr val="1F365A"/>
                </a:solidFill>
                <a:latin typeface="+mj-lt"/>
              </a:rPr>
              <a:t>Strohmaier</a:t>
            </a:r>
            <a:r>
              <a:rPr lang="en-GB" sz="2400" dirty="0">
                <a:solidFill>
                  <a:srgbClr val="1F365A"/>
                </a:solidFill>
                <a:latin typeface="+mj-lt"/>
              </a:rPr>
              <a:t>, Gabriele Nagel, Hans </a:t>
            </a:r>
            <a:r>
              <a:rPr lang="en-GB" sz="2400" dirty="0" err="1">
                <a:solidFill>
                  <a:srgbClr val="1F365A"/>
                </a:solidFill>
                <a:latin typeface="+mj-lt"/>
              </a:rPr>
              <a:t>Concin</a:t>
            </a:r>
            <a:r>
              <a:rPr lang="en-GB" sz="2400" dirty="0">
                <a:solidFill>
                  <a:srgbClr val="1F365A"/>
                </a:solidFill>
                <a:latin typeface="+mj-lt"/>
              </a:rPr>
              <a:t>, </a:t>
            </a:r>
            <a:r>
              <a:rPr lang="en-GB" sz="2400" dirty="0" err="1">
                <a:solidFill>
                  <a:srgbClr val="1F365A"/>
                </a:solidFill>
                <a:latin typeface="+mj-lt"/>
              </a:rPr>
              <a:t>Elfriede</a:t>
            </a:r>
            <a:r>
              <a:rPr lang="en-GB" sz="2400" dirty="0">
                <a:solidFill>
                  <a:srgbClr val="1F365A"/>
                </a:solidFill>
                <a:latin typeface="+mj-lt"/>
              </a:rPr>
              <a:t> </a:t>
            </a:r>
            <a:r>
              <a:rPr lang="en-GB" sz="2400" dirty="0" err="1">
                <a:solidFill>
                  <a:srgbClr val="1F365A"/>
                </a:solidFill>
                <a:latin typeface="+mj-lt"/>
              </a:rPr>
              <a:t>Ruttmann</a:t>
            </a:r>
            <a:r>
              <a:rPr lang="en-GB" sz="2400" dirty="0">
                <a:solidFill>
                  <a:srgbClr val="1F365A"/>
                </a:solidFill>
                <a:latin typeface="+mj-lt"/>
              </a:rPr>
              <a:t>, </a:t>
            </a:r>
            <a:r>
              <a:rPr lang="en-GB" sz="2400" dirty="0" err="1">
                <a:solidFill>
                  <a:srgbClr val="1F365A"/>
                </a:solidFill>
                <a:latin typeface="+mj-lt"/>
              </a:rPr>
              <a:t>Margarethe</a:t>
            </a:r>
            <a:r>
              <a:rPr lang="en-GB" sz="2400" dirty="0">
                <a:solidFill>
                  <a:srgbClr val="1F365A"/>
                </a:solidFill>
                <a:latin typeface="+mj-lt"/>
              </a:rPr>
              <a:t> </a:t>
            </a:r>
            <a:r>
              <a:rPr lang="en-GB" sz="2400" dirty="0" err="1">
                <a:solidFill>
                  <a:srgbClr val="1F365A"/>
                </a:solidFill>
                <a:latin typeface="+mj-lt"/>
              </a:rPr>
              <a:t>Hochleitner</a:t>
            </a:r>
            <a:r>
              <a:rPr lang="en-GB" sz="2400" dirty="0">
                <a:solidFill>
                  <a:srgbClr val="1F365A"/>
                </a:solidFill>
                <a:latin typeface="+mj-lt"/>
              </a:rPr>
              <a:t>, </a:t>
            </a:r>
            <a:r>
              <a:rPr lang="en-GB" sz="2400" u="sng" dirty="0">
                <a:solidFill>
                  <a:srgbClr val="1F365A"/>
                </a:solidFill>
                <a:latin typeface="+mj-lt"/>
              </a:rPr>
              <a:t>Hanno Ulmer</a:t>
            </a:r>
          </a:p>
          <a:p>
            <a:pPr>
              <a:defRPr/>
            </a:pPr>
            <a:endParaRPr lang="en-GB" sz="2400" u="sng" baseline="30000" dirty="0">
              <a:solidFill>
                <a:srgbClr val="1F365A"/>
              </a:solidFill>
              <a:latin typeface="+mj-lt"/>
            </a:endParaRPr>
          </a:p>
          <a:p>
            <a:pPr>
              <a:defRPr/>
            </a:pPr>
            <a:endParaRPr lang="en-GB" sz="2400" u="sng" baseline="30000" dirty="0">
              <a:solidFill>
                <a:srgbClr val="1F365A"/>
              </a:solidFill>
              <a:latin typeface="+mj-lt"/>
            </a:endParaRPr>
          </a:p>
          <a:p>
            <a:pPr>
              <a:defRPr/>
            </a:pPr>
            <a:r>
              <a:rPr lang="en-GB" sz="2400" i="1" dirty="0">
                <a:solidFill>
                  <a:srgbClr val="1F365A"/>
                </a:solidFill>
              </a:rPr>
              <a:t>Medical University of Innsbruck, Austria, University College Dublin, Ireland</a:t>
            </a:r>
          </a:p>
          <a:p>
            <a:pPr>
              <a:defRPr/>
            </a:pPr>
            <a:r>
              <a:rPr lang="en-GB" sz="2400" i="1" dirty="0">
                <a:solidFill>
                  <a:srgbClr val="1F365A"/>
                </a:solidFill>
              </a:rPr>
              <a:t>University of Oslo, Norway, University of Ulm, Germany</a:t>
            </a:r>
          </a:p>
          <a:p>
            <a:pPr>
              <a:defRPr/>
            </a:pPr>
            <a:r>
              <a:rPr lang="en-GB" sz="2400" i="1" dirty="0">
                <a:solidFill>
                  <a:srgbClr val="1F365A"/>
                </a:solidFill>
              </a:rPr>
              <a:t>Agency for Preventive and Social Medicine, </a:t>
            </a:r>
            <a:r>
              <a:rPr lang="en-GB" sz="2400" i="1" dirty="0" err="1">
                <a:solidFill>
                  <a:srgbClr val="1F365A"/>
                </a:solidFill>
              </a:rPr>
              <a:t>Bregenz</a:t>
            </a:r>
            <a:r>
              <a:rPr lang="en-GB" sz="2400" i="1" dirty="0">
                <a:solidFill>
                  <a:srgbClr val="1F365A"/>
                </a:solidFill>
              </a:rPr>
              <a:t>, Austria</a:t>
            </a:r>
          </a:p>
          <a:p>
            <a:pPr>
              <a:defRPr/>
            </a:pPr>
            <a:endParaRPr lang="en-GB" sz="2400" dirty="0">
              <a:solidFill>
                <a:srgbClr val="1F365A"/>
              </a:solidFill>
            </a:endParaRPr>
          </a:p>
          <a:p>
            <a:pPr>
              <a:defRPr/>
            </a:pPr>
            <a:r>
              <a:rPr lang="en-GB" sz="2400" i="1" dirty="0">
                <a:solidFill>
                  <a:srgbClr val="1F365A"/>
                </a:solidFill>
                <a:hlinkClick r:id="rId3"/>
              </a:rPr>
              <a:t>hanno.ulmer@i-med.ac.at</a:t>
            </a:r>
            <a:endParaRPr lang="en-GB" sz="2400" i="1" u="sng" baseline="30000" dirty="0">
              <a:solidFill>
                <a:srgbClr val="1F365A"/>
              </a:solidFill>
              <a:latin typeface="+mj-lt"/>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C659318-15CA-98CF-E119-E674A6A2A5E8}"/>
              </a:ext>
            </a:extLst>
          </p:cNvPr>
          <p:cNvSpPr/>
          <p:nvPr/>
        </p:nvSpPr>
        <p:spPr>
          <a:xfrm>
            <a:off x="10451050" y="85811"/>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3840" b="1" dirty="0">
                <a:solidFill>
                  <a:srgbClr val="1F365A"/>
                </a:solidFill>
              </a:rPr>
              <a:t>PURPOSE</a:t>
            </a:r>
            <a:endParaRPr lang="de-DE" sz="4320" b="1" dirty="0">
              <a:solidFill>
                <a:srgbClr val="1F365A"/>
              </a:solidFill>
            </a:endParaRPr>
          </a:p>
        </p:txBody>
      </p:sp>
      <p:sp>
        <p:nvSpPr>
          <p:cNvPr id="3" name="Inhaltsplatzhalter 2"/>
          <p:cNvSpPr>
            <a:spLocks noGrp="1"/>
          </p:cNvSpPr>
          <p:nvPr>
            <p:ph idx="1"/>
          </p:nvPr>
        </p:nvSpPr>
        <p:spPr>
          <a:xfrm>
            <a:off x="2377440" y="1735456"/>
            <a:ext cx="9875520" cy="5431156"/>
          </a:xfrm>
          <a:solidFill>
            <a:srgbClr val="EDF3F9"/>
          </a:solidFill>
          <a:ln w="12700">
            <a:solidFill>
              <a:srgbClr val="1F365A"/>
            </a:solidFill>
          </a:ln>
        </p:spPr>
        <p:txBody>
          <a:bodyPr/>
          <a:lstStyle/>
          <a:p>
            <a:r>
              <a:rPr lang="de-DE" dirty="0">
                <a:solidFill>
                  <a:srgbClr val="1F365A"/>
                </a:solidFill>
              </a:rPr>
              <a:t>Age </a:t>
            </a:r>
            <a:r>
              <a:rPr lang="de-DE" dirty="0" err="1">
                <a:solidFill>
                  <a:srgbClr val="1F365A"/>
                </a:solidFill>
              </a:rPr>
              <a:t>and</a:t>
            </a:r>
            <a:r>
              <a:rPr lang="de-DE" dirty="0">
                <a:solidFill>
                  <a:srgbClr val="1F365A"/>
                </a:solidFill>
              </a:rPr>
              <a:t> </a:t>
            </a:r>
            <a:r>
              <a:rPr lang="de-DE" dirty="0" err="1">
                <a:solidFill>
                  <a:srgbClr val="1F365A"/>
                </a:solidFill>
              </a:rPr>
              <a:t>sex</a:t>
            </a:r>
            <a:r>
              <a:rPr lang="de-DE" dirty="0">
                <a:solidFill>
                  <a:srgbClr val="1F365A"/>
                </a:solidFill>
              </a:rPr>
              <a:t> </a:t>
            </a:r>
            <a:r>
              <a:rPr lang="de-DE" dirty="0" err="1">
                <a:solidFill>
                  <a:srgbClr val="1F365A"/>
                </a:solidFill>
              </a:rPr>
              <a:t>are</a:t>
            </a:r>
            <a:r>
              <a:rPr lang="de-DE" dirty="0">
                <a:solidFill>
                  <a:srgbClr val="1F365A"/>
                </a:solidFill>
              </a:rPr>
              <a:t> </a:t>
            </a:r>
            <a:r>
              <a:rPr lang="de-DE" dirty="0" err="1">
                <a:solidFill>
                  <a:srgbClr val="1F365A"/>
                </a:solidFill>
              </a:rPr>
              <a:t>the</a:t>
            </a:r>
            <a:r>
              <a:rPr lang="de-DE" dirty="0">
                <a:solidFill>
                  <a:srgbClr val="1F365A"/>
                </a:solidFill>
              </a:rPr>
              <a:t> </a:t>
            </a:r>
            <a:r>
              <a:rPr lang="de-DE" dirty="0" err="1">
                <a:solidFill>
                  <a:srgbClr val="1F365A"/>
                </a:solidFill>
              </a:rPr>
              <a:t>strongest</a:t>
            </a:r>
            <a:r>
              <a:rPr lang="de-DE" dirty="0">
                <a:solidFill>
                  <a:srgbClr val="1F365A"/>
                </a:solidFill>
              </a:rPr>
              <a:t> </a:t>
            </a:r>
            <a:r>
              <a:rPr lang="de-DE" dirty="0" err="1">
                <a:solidFill>
                  <a:srgbClr val="1F365A"/>
                </a:solidFill>
              </a:rPr>
              <a:t>predictors</a:t>
            </a:r>
            <a:r>
              <a:rPr lang="de-DE" dirty="0">
                <a:solidFill>
                  <a:srgbClr val="1F365A"/>
                </a:solidFill>
              </a:rPr>
              <a:t> </a:t>
            </a:r>
            <a:r>
              <a:rPr lang="de-DE" dirty="0" err="1">
                <a:solidFill>
                  <a:srgbClr val="1F365A"/>
                </a:solidFill>
              </a:rPr>
              <a:t>of</a:t>
            </a:r>
            <a:r>
              <a:rPr lang="de-DE" dirty="0">
                <a:solidFill>
                  <a:srgbClr val="1F365A"/>
                </a:solidFill>
              </a:rPr>
              <a:t> </a:t>
            </a:r>
            <a:br>
              <a:rPr lang="de-DE" dirty="0">
                <a:solidFill>
                  <a:srgbClr val="1F365A"/>
                </a:solidFill>
              </a:rPr>
            </a:br>
            <a:r>
              <a:rPr lang="de-DE" dirty="0" err="1">
                <a:solidFill>
                  <a:srgbClr val="1F365A"/>
                </a:solidFill>
              </a:rPr>
              <a:t>coronary</a:t>
            </a:r>
            <a:r>
              <a:rPr lang="de-DE" dirty="0">
                <a:solidFill>
                  <a:srgbClr val="1F365A"/>
                </a:solidFill>
              </a:rPr>
              <a:t> </a:t>
            </a:r>
            <a:r>
              <a:rPr lang="de-DE" dirty="0" err="1">
                <a:solidFill>
                  <a:srgbClr val="1F365A"/>
                </a:solidFill>
              </a:rPr>
              <a:t>heart</a:t>
            </a:r>
            <a:r>
              <a:rPr lang="de-DE" dirty="0">
                <a:solidFill>
                  <a:srgbClr val="1F365A"/>
                </a:solidFill>
              </a:rPr>
              <a:t> </a:t>
            </a:r>
            <a:r>
              <a:rPr lang="de-DE" dirty="0" err="1">
                <a:solidFill>
                  <a:srgbClr val="1F365A"/>
                </a:solidFill>
              </a:rPr>
              <a:t>disease</a:t>
            </a:r>
            <a:r>
              <a:rPr lang="de-DE" dirty="0">
                <a:solidFill>
                  <a:srgbClr val="1F365A"/>
                </a:solidFill>
              </a:rPr>
              <a:t> </a:t>
            </a:r>
            <a:r>
              <a:rPr lang="de-DE" dirty="0" err="1">
                <a:solidFill>
                  <a:srgbClr val="1F365A"/>
                </a:solidFill>
              </a:rPr>
              <a:t>mortality</a:t>
            </a:r>
            <a:endParaRPr lang="de-DE" dirty="0">
              <a:solidFill>
                <a:srgbClr val="1F365A"/>
              </a:solidFill>
            </a:endParaRPr>
          </a:p>
          <a:p>
            <a:r>
              <a:rPr lang="de-DE" dirty="0" err="1">
                <a:solidFill>
                  <a:srgbClr val="1F365A"/>
                </a:solidFill>
              </a:rPr>
              <a:t>Premature</a:t>
            </a:r>
            <a:r>
              <a:rPr lang="de-DE" dirty="0">
                <a:solidFill>
                  <a:srgbClr val="1F365A"/>
                </a:solidFill>
              </a:rPr>
              <a:t> CHD (I20-I25) </a:t>
            </a:r>
            <a:r>
              <a:rPr lang="de-DE" dirty="0" err="1">
                <a:solidFill>
                  <a:srgbClr val="1F365A"/>
                </a:solidFill>
              </a:rPr>
              <a:t>deaths</a:t>
            </a:r>
            <a:r>
              <a:rPr lang="de-DE" dirty="0">
                <a:solidFill>
                  <a:srgbClr val="1F365A"/>
                </a:solidFill>
              </a:rPr>
              <a:t> – </a:t>
            </a:r>
            <a:r>
              <a:rPr lang="de-DE" dirty="0" err="1">
                <a:solidFill>
                  <a:srgbClr val="1F365A"/>
                </a:solidFill>
              </a:rPr>
              <a:t>before</a:t>
            </a:r>
            <a:r>
              <a:rPr lang="de-DE" dirty="0">
                <a:solidFill>
                  <a:srgbClr val="1F365A"/>
                </a:solidFill>
              </a:rPr>
              <a:t> </a:t>
            </a:r>
            <a:r>
              <a:rPr lang="de-DE" dirty="0" err="1">
                <a:solidFill>
                  <a:srgbClr val="1F365A"/>
                </a:solidFill>
              </a:rPr>
              <a:t>age</a:t>
            </a:r>
            <a:r>
              <a:rPr lang="de-DE" dirty="0">
                <a:solidFill>
                  <a:srgbClr val="1F365A"/>
                </a:solidFill>
              </a:rPr>
              <a:t> 65 - in Europe:</a:t>
            </a:r>
            <a:br>
              <a:rPr lang="de-DE" dirty="0">
                <a:solidFill>
                  <a:srgbClr val="1F365A"/>
                </a:solidFill>
              </a:rPr>
            </a:br>
            <a:r>
              <a:rPr lang="de-DE" dirty="0">
                <a:solidFill>
                  <a:srgbClr val="1F365A"/>
                </a:solidFill>
              </a:rPr>
              <a:t>330,000 </a:t>
            </a:r>
            <a:r>
              <a:rPr lang="de-DE" dirty="0" err="1">
                <a:solidFill>
                  <a:srgbClr val="1F365A"/>
                </a:solidFill>
              </a:rPr>
              <a:t>death</a:t>
            </a:r>
            <a:r>
              <a:rPr lang="de-DE" dirty="0">
                <a:solidFill>
                  <a:srgbClr val="1F365A"/>
                </a:solidFill>
              </a:rPr>
              <a:t> </a:t>
            </a:r>
            <a:r>
              <a:rPr lang="de-DE" dirty="0" err="1">
                <a:solidFill>
                  <a:srgbClr val="1F365A"/>
                </a:solidFill>
              </a:rPr>
              <a:t>cases</a:t>
            </a:r>
            <a:r>
              <a:rPr lang="de-DE" dirty="0">
                <a:solidFill>
                  <a:srgbClr val="1F365A"/>
                </a:solidFill>
              </a:rPr>
              <a:t>, </a:t>
            </a:r>
            <a:r>
              <a:rPr lang="de-DE" dirty="0" err="1">
                <a:solidFill>
                  <a:srgbClr val="1F365A"/>
                </a:solidFill>
              </a:rPr>
              <a:t>of</a:t>
            </a:r>
            <a:r>
              <a:rPr lang="de-DE" dirty="0">
                <a:solidFill>
                  <a:srgbClr val="1F365A"/>
                </a:solidFill>
              </a:rPr>
              <a:t> </a:t>
            </a:r>
            <a:r>
              <a:rPr lang="de-DE" dirty="0" err="1">
                <a:solidFill>
                  <a:srgbClr val="1F365A"/>
                </a:solidFill>
              </a:rPr>
              <a:t>which</a:t>
            </a:r>
            <a:r>
              <a:rPr lang="de-DE" dirty="0">
                <a:solidFill>
                  <a:srgbClr val="1F365A"/>
                </a:solidFill>
              </a:rPr>
              <a:t> 77% in </a:t>
            </a:r>
            <a:r>
              <a:rPr lang="de-DE" dirty="0" err="1">
                <a:solidFill>
                  <a:srgbClr val="1F365A"/>
                </a:solidFill>
              </a:rPr>
              <a:t>males</a:t>
            </a:r>
            <a:r>
              <a:rPr lang="de-DE" dirty="0">
                <a:solidFill>
                  <a:srgbClr val="1F365A"/>
                </a:solidFill>
              </a:rPr>
              <a:t>, 23% in </a:t>
            </a:r>
            <a:r>
              <a:rPr lang="de-DE" dirty="0" err="1">
                <a:solidFill>
                  <a:srgbClr val="1F365A"/>
                </a:solidFill>
              </a:rPr>
              <a:t>females</a:t>
            </a:r>
            <a:br>
              <a:rPr lang="de-DE" dirty="0">
                <a:solidFill>
                  <a:srgbClr val="1F365A"/>
                </a:solidFill>
              </a:rPr>
            </a:br>
            <a:r>
              <a:rPr lang="de-DE" sz="2160" dirty="0">
                <a:solidFill>
                  <a:srgbClr val="1F365A"/>
                </a:solidFill>
              </a:rPr>
              <a:t>(Nichols et al, </a:t>
            </a:r>
            <a:r>
              <a:rPr lang="de-DE" sz="2160" dirty="0" err="1">
                <a:solidFill>
                  <a:srgbClr val="1F365A"/>
                </a:solidFill>
              </a:rPr>
              <a:t>Eur</a:t>
            </a:r>
            <a:r>
              <a:rPr lang="de-DE" sz="2160" dirty="0">
                <a:solidFill>
                  <a:srgbClr val="1F365A"/>
                </a:solidFill>
              </a:rPr>
              <a:t> Heart J 2014)</a:t>
            </a:r>
          </a:p>
          <a:p>
            <a:r>
              <a:rPr lang="de-DE" b="1" dirty="0" err="1">
                <a:solidFill>
                  <a:srgbClr val="1F365A"/>
                </a:solidFill>
              </a:rPr>
              <a:t>Aim</a:t>
            </a:r>
            <a:r>
              <a:rPr lang="de-DE" b="1" dirty="0">
                <a:solidFill>
                  <a:srgbClr val="1F365A"/>
                </a:solidFill>
              </a:rPr>
              <a:t> </a:t>
            </a:r>
            <a:r>
              <a:rPr lang="de-DE" b="1" dirty="0" err="1">
                <a:solidFill>
                  <a:srgbClr val="1F365A"/>
                </a:solidFill>
              </a:rPr>
              <a:t>of</a:t>
            </a:r>
            <a:r>
              <a:rPr lang="de-DE" b="1" dirty="0">
                <a:solidFill>
                  <a:srgbClr val="1F365A"/>
                </a:solidFill>
              </a:rPr>
              <a:t> </a:t>
            </a:r>
            <a:r>
              <a:rPr lang="de-DE" b="1" dirty="0" err="1">
                <a:solidFill>
                  <a:srgbClr val="1F365A"/>
                </a:solidFill>
              </a:rPr>
              <a:t>study</a:t>
            </a:r>
            <a:r>
              <a:rPr lang="de-DE" b="1" dirty="0">
                <a:solidFill>
                  <a:srgbClr val="1F365A"/>
                </a:solidFill>
              </a:rPr>
              <a:t>:</a:t>
            </a:r>
            <a:br>
              <a:rPr lang="de-DE" dirty="0">
                <a:solidFill>
                  <a:srgbClr val="1F365A"/>
                </a:solidFill>
              </a:rPr>
            </a:br>
            <a:r>
              <a:rPr lang="de-DE" dirty="0" err="1">
                <a:solidFill>
                  <a:srgbClr val="1F365A"/>
                </a:solidFill>
              </a:rPr>
              <a:t>to</a:t>
            </a:r>
            <a:r>
              <a:rPr lang="de-DE" dirty="0">
                <a:solidFill>
                  <a:srgbClr val="1F365A"/>
                </a:solidFill>
              </a:rPr>
              <a:t> </a:t>
            </a:r>
            <a:r>
              <a:rPr lang="de-DE" dirty="0" err="1">
                <a:solidFill>
                  <a:srgbClr val="1F365A"/>
                </a:solidFill>
              </a:rPr>
              <a:t>estimate</a:t>
            </a:r>
            <a:r>
              <a:rPr lang="de-DE" dirty="0">
                <a:solidFill>
                  <a:srgbClr val="1F365A"/>
                </a:solidFill>
              </a:rPr>
              <a:t>, </a:t>
            </a:r>
            <a:r>
              <a:rPr lang="de-DE" dirty="0" err="1">
                <a:solidFill>
                  <a:srgbClr val="1F365A"/>
                </a:solidFill>
              </a:rPr>
              <a:t>how</a:t>
            </a:r>
            <a:r>
              <a:rPr lang="de-DE" dirty="0">
                <a:solidFill>
                  <a:srgbClr val="1F365A"/>
                </a:solidFill>
              </a:rPr>
              <a:t> </a:t>
            </a:r>
            <a:r>
              <a:rPr lang="de-DE" dirty="0" err="1">
                <a:solidFill>
                  <a:srgbClr val="1F365A"/>
                </a:solidFill>
              </a:rPr>
              <a:t>much</a:t>
            </a:r>
            <a:r>
              <a:rPr lang="de-DE" dirty="0">
                <a:solidFill>
                  <a:srgbClr val="1F365A"/>
                </a:solidFill>
              </a:rPr>
              <a:t> </a:t>
            </a:r>
            <a:r>
              <a:rPr lang="de-DE" dirty="0" err="1">
                <a:solidFill>
                  <a:srgbClr val="1F365A"/>
                </a:solidFill>
              </a:rPr>
              <a:t>of</a:t>
            </a:r>
            <a:r>
              <a:rPr lang="de-DE" dirty="0">
                <a:solidFill>
                  <a:srgbClr val="1F365A"/>
                </a:solidFill>
              </a:rPr>
              <a:t> </a:t>
            </a:r>
            <a:r>
              <a:rPr lang="de-DE" dirty="0" err="1">
                <a:solidFill>
                  <a:srgbClr val="1F365A"/>
                </a:solidFill>
              </a:rPr>
              <a:t>this</a:t>
            </a:r>
            <a:r>
              <a:rPr lang="de-DE" dirty="0">
                <a:solidFill>
                  <a:srgbClr val="1F365A"/>
                </a:solidFill>
              </a:rPr>
              <a:t> large </a:t>
            </a:r>
            <a:r>
              <a:rPr lang="de-DE" dirty="0" err="1">
                <a:solidFill>
                  <a:srgbClr val="1F365A"/>
                </a:solidFill>
              </a:rPr>
              <a:t>sex</a:t>
            </a:r>
            <a:r>
              <a:rPr lang="de-DE" dirty="0">
                <a:solidFill>
                  <a:srgbClr val="1F365A"/>
                </a:solidFill>
              </a:rPr>
              <a:t> </a:t>
            </a:r>
            <a:r>
              <a:rPr lang="de-DE" dirty="0" err="1">
                <a:solidFill>
                  <a:srgbClr val="1F365A"/>
                </a:solidFill>
              </a:rPr>
              <a:t>difference</a:t>
            </a:r>
            <a:r>
              <a:rPr lang="de-DE" dirty="0">
                <a:solidFill>
                  <a:srgbClr val="1F365A"/>
                </a:solidFill>
              </a:rPr>
              <a:t> </a:t>
            </a:r>
            <a:r>
              <a:rPr lang="de-DE" dirty="0" err="1">
                <a:solidFill>
                  <a:srgbClr val="1F365A"/>
                </a:solidFill>
              </a:rPr>
              <a:t>is</a:t>
            </a:r>
            <a:r>
              <a:rPr lang="de-DE" dirty="0">
                <a:solidFill>
                  <a:srgbClr val="1F365A"/>
                </a:solidFill>
              </a:rPr>
              <a:t> </a:t>
            </a:r>
            <a:r>
              <a:rPr lang="de-DE" dirty="0" err="1">
                <a:solidFill>
                  <a:srgbClr val="1F365A"/>
                </a:solidFill>
              </a:rPr>
              <a:t>explained</a:t>
            </a:r>
            <a:br>
              <a:rPr lang="de-DE" dirty="0">
                <a:solidFill>
                  <a:srgbClr val="1F365A"/>
                </a:solidFill>
              </a:rPr>
            </a:br>
            <a:r>
              <a:rPr lang="de-DE" dirty="0" err="1">
                <a:solidFill>
                  <a:srgbClr val="1F365A"/>
                </a:solidFill>
              </a:rPr>
              <a:t>by</a:t>
            </a:r>
            <a:r>
              <a:rPr lang="de-DE" dirty="0">
                <a:solidFill>
                  <a:srgbClr val="1F365A"/>
                </a:solidFill>
              </a:rPr>
              <a:t> </a:t>
            </a:r>
            <a:r>
              <a:rPr lang="de-DE" dirty="0" err="1">
                <a:solidFill>
                  <a:srgbClr val="1F365A"/>
                </a:solidFill>
              </a:rPr>
              <a:t>the</a:t>
            </a:r>
            <a:r>
              <a:rPr lang="de-DE" dirty="0">
                <a:solidFill>
                  <a:srgbClr val="1F365A"/>
                </a:solidFill>
              </a:rPr>
              <a:t> </a:t>
            </a:r>
            <a:r>
              <a:rPr lang="de-DE" dirty="0" err="1">
                <a:solidFill>
                  <a:srgbClr val="1F365A"/>
                </a:solidFill>
              </a:rPr>
              <a:t>major</a:t>
            </a:r>
            <a:r>
              <a:rPr lang="de-DE" dirty="0">
                <a:solidFill>
                  <a:srgbClr val="1F365A"/>
                </a:solidFill>
              </a:rPr>
              <a:t> </a:t>
            </a:r>
            <a:r>
              <a:rPr lang="de-DE" dirty="0" err="1">
                <a:solidFill>
                  <a:srgbClr val="1F365A"/>
                </a:solidFill>
              </a:rPr>
              <a:t>risk</a:t>
            </a:r>
            <a:r>
              <a:rPr lang="de-DE" dirty="0">
                <a:solidFill>
                  <a:srgbClr val="1F365A"/>
                </a:solidFill>
              </a:rPr>
              <a:t> </a:t>
            </a:r>
            <a:r>
              <a:rPr lang="de-DE" dirty="0" err="1">
                <a:solidFill>
                  <a:srgbClr val="1F365A"/>
                </a:solidFill>
              </a:rPr>
              <a:t>factors</a:t>
            </a:r>
            <a:r>
              <a:rPr lang="de-DE" dirty="0">
                <a:solidFill>
                  <a:srgbClr val="1F365A"/>
                </a:solidFill>
              </a:rPr>
              <a:t> (RFs): </a:t>
            </a:r>
            <a:br>
              <a:rPr lang="de-DE" dirty="0">
                <a:solidFill>
                  <a:srgbClr val="1F365A"/>
                </a:solidFill>
              </a:rPr>
            </a:br>
            <a:r>
              <a:rPr lang="de-DE" dirty="0">
                <a:solidFill>
                  <a:srgbClr val="1F365A"/>
                </a:solidFill>
              </a:rPr>
              <a:t>- </a:t>
            </a:r>
            <a:r>
              <a:rPr lang="de-DE" dirty="0" err="1">
                <a:solidFill>
                  <a:srgbClr val="1F365A"/>
                </a:solidFill>
              </a:rPr>
              <a:t>systolic</a:t>
            </a:r>
            <a:r>
              <a:rPr lang="de-DE" dirty="0">
                <a:solidFill>
                  <a:srgbClr val="1F365A"/>
                </a:solidFill>
              </a:rPr>
              <a:t> </a:t>
            </a:r>
            <a:r>
              <a:rPr lang="de-DE" dirty="0" err="1">
                <a:solidFill>
                  <a:srgbClr val="1F365A"/>
                </a:solidFill>
              </a:rPr>
              <a:t>blood</a:t>
            </a:r>
            <a:r>
              <a:rPr lang="de-DE" dirty="0">
                <a:solidFill>
                  <a:srgbClr val="1F365A"/>
                </a:solidFill>
              </a:rPr>
              <a:t> </a:t>
            </a:r>
            <a:r>
              <a:rPr lang="de-DE" dirty="0" err="1">
                <a:solidFill>
                  <a:srgbClr val="1F365A"/>
                </a:solidFill>
              </a:rPr>
              <a:t>pressure</a:t>
            </a:r>
            <a:br>
              <a:rPr lang="de-DE" dirty="0">
                <a:solidFill>
                  <a:srgbClr val="1F365A"/>
                </a:solidFill>
              </a:rPr>
            </a:br>
            <a:r>
              <a:rPr lang="de-DE" dirty="0">
                <a:solidFill>
                  <a:srgbClr val="1F365A"/>
                </a:solidFill>
              </a:rPr>
              <a:t>- total </a:t>
            </a:r>
            <a:r>
              <a:rPr lang="de-DE" dirty="0" err="1">
                <a:solidFill>
                  <a:srgbClr val="1F365A"/>
                </a:solidFill>
              </a:rPr>
              <a:t>cholesterol</a:t>
            </a:r>
            <a:br>
              <a:rPr lang="de-DE" dirty="0">
                <a:solidFill>
                  <a:srgbClr val="1F365A"/>
                </a:solidFill>
              </a:rPr>
            </a:br>
            <a:r>
              <a:rPr lang="de-DE" dirty="0">
                <a:solidFill>
                  <a:srgbClr val="1F365A"/>
                </a:solidFill>
              </a:rPr>
              <a:t>- </a:t>
            </a:r>
            <a:r>
              <a:rPr lang="de-DE" dirty="0" err="1">
                <a:solidFill>
                  <a:srgbClr val="1F365A"/>
                </a:solidFill>
              </a:rPr>
              <a:t>fasting</a:t>
            </a:r>
            <a:r>
              <a:rPr lang="de-DE" dirty="0">
                <a:solidFill>
                  <a:srgbClr val="1F365A"/>
                </a:solidFill>
              </a:rPr>
              <a:t> </a:t>
            </a:r>
            <a:r>
              <a:rPr lang="de-DE" dirty="0" err="1">
                <a:solidFill>
                  <a:srgbClr val="1F365A"/>
                </a:solidFill>
              </a:rPr>
              <a:t>glucose</a:t>
            </a:r>
            <a:br>
              <a:rPr lang="de-DE" dirty="0">
                <a:solidFill>
                  <a:srgbClr val="1F365A"/>
                </a:solidFill>
              </a:rPr>
            </a:br>
            <a:r>
              <a:rPr lang="de-DE" dirty="0">
                <a:solidFill>
                  <a:srgbClr val="1F365A"/>
                </a:solidFill>
              </a:rPr>
              <a:t>- </a:t>
            </a:r>
            <a:r>
              <a:rPr lang="de-DE" dirty="0" err="1">
                <a:solidFill>
                  <a:srgbClr val="1F365A"/>
                </a:solidFill>
              </a:rPr>
              <a:t>smoking</a:t>
            </a:r>
            <a:endParaRPr lang="de-DE" dirty="0">
              <a:solidFill>
                <a:srgbClr val="1F365A"/>
              </a:solidFill>
            </a:endParaRPr>
          </a:p>
          <a:p>
            <a:endParaRPr lang="de-DE" sz="3360" dirty="0">
              <a:solidFill>
                <a:srgbClr val="1F365A"/>
              </a:solidFill>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extLst>
      <p:ext uri="{BB962C8B-B14F-4D97-AF65-F5344CB8AC3E}">
        <p14:creationId xmlns:p14="http://schemas.microsoft.com/office/powerpoint/2010/main" val="2486044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DA29F32-932A-BDA0-74D4-684738564BB2}"/>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3840" b="1" dirty="0">
                <a:solidFill>
                  <a:srgbClr val="1F365A"/>
                </a:solidFill>
              </a:rPr>
              <a:t>FIGURE</a:t>
            </a:r>
            <a:r>
              <a:rPr lang="de-DE" sz="4320" b="1" dirty="0">
                <a:solidFill>
                  <a:srgbClr val="1F365A"/>
                </a:solidFill>
              </a:rPr>
              <a:t> 1. UNDERLYING MODEL</a:t>
            </a:r>
          </a:p>
        </p:txBody>
      </p:sp>
      <p:graphicFrame>
        <p:nvGraphicFramePr>
          <p:cNvPr id="7" name="Inhaltsplatzhalter 6"/>
          <p:cNvGraphicFramePr>
            <a:graphicFrameLocks noGrp="1" noChangeAspect="1"/>
          </p:cNvGraphicFramePr>
          <p:nvPr>
            <p:ph idx="1"/>
          </p:nvPr>
        </p:nvGraphicFramePr>
        <p:xfrm>
          <a:off x="1993200" y="1654625"/>
          <a:ext cx="10696049" cy="4083234"/>
        </p:xfrm>
        <a:graphic>
          <a:graphicData uri="http://schemas.openxmlformats.org/presentationml/2006/ole">
            <mc:AlternateContent xmlns:mc="http://schemas.openxmlformats.org/markup-compatibility/2006">
              <mc:Choice xmlns:v="urn:schemas-microsoft-com:vml" Requires="v">
                <p:oleObj name="Visio" r:id="rId2" imgW="8210672" imgH="3133635" progId="Visio.Drawing.11">
                  <p:embed/>
                </p:oleObj>
              </mc:Choice>
              <mc:Fallback>
                <p:oleObj name="Visio" r:id="rId2" imgW="8210672" imgH="3133635" progId="Visio.Drawing.11">
                  <p:embed/>
                  <p:pic>
                    <p:nvPicPr>
                      <p:cNvPr id="7" name="Inhaltsplatzhalter 6"/>
                      <p:cNvPicPr/>
                      <p:nvPr/>
                    </p:nvPicPr>
                    <p:blipFill>
                      <a:blip r:embed="rId3"/>
                      <a:stretch>
                        <a:fillRect/>
                      </a:stretch>
                    </p:blipFill>
                    <p:spPr>
                      <a:xfrm>
                        <a:off x="1993200" y="1654625"/>
                        <a:ext cx="10696049" cy="4083234"/>
                      </a:xfrm>
                      <a:prstGeom prst="rect">
                        <a:avLst/>
                      </a:prstGeom>
                    </p:spPr>
                  </p:pic>
                </p:oleObj>
              </mc:Fallback>
            </mc:AlternateContent>
          </a:graphicData>
        </a:graphic>
      </p:graphicFrame>
      <p:sp>
        <p:nvSpPr>
          <p:cNvPr id="9" name="Textfeld 2"/>
          <p:cNvSpPr txBox="1"/>
          <p:nvPr/>
        </p:nvSpPr>
        <p:spPr>
          <a:xfrm>
            <a:off x="10286328" y="4824281"/>
            <a:ext cx="2333059" cy="757130"/>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160" dirty="0" err="1">
                <a:solidFill>
                  <a:srgbClr val="1F365A"/>
                </a:solidFill>
              </a:rPr>
              <a:t>confounders</a:t>
            </a:r>
            <a:r>
              <a:rPr lang="de-DE" sz="2160" dirty="0">
                <a:solidFill>
                  <a:srgbClr val="1F365A"/>
                </a:solidFill>
              </a:rPr>
              <a:t> in </a:t>
            </a:r>
            <a:r>
              <a:rPr lang="de-DE" sz="2160" dirty="0" err="1">
                <a:solidFill>
                  <a:srgbClr val="1F365A"/>
                </a:solidFill>
              </a:rPr>
              <a:t>red</a:t>
            </a:r>
            <a:r>
              <a:rPr lang="de-DE" sz="2160" dirty="0">
                <a:solidFill>
                  <a:srgbClr val="1F365A"/>
                </a:solidFill>
              </a:rPr>
              <a:t> </a:t>
            </a:r>
            <a:r>
              <a:rPr lang="de-DE" sz="2160" dirty="0" err="1">
                <a:solidFill>
                  <a:srgbClr val="1F365A"/>
                </a:solidFill>
              </a:rPr>
              <a:t>mediators</a:t>
            </a:r>
            <a:r>
              <a:rPr lang="de-DE" sz="2160" dirty="0">
                <a:solidFill>
                  <a:srgbClr val="1F365A"/>
                </a:solidFill>
              </a:rPr>
              <a:t> in </a:t>
            </a:r>
            <a:r>
              <a:rPr lang="de-DE" sz="2160" dirty="0" err="1">
                <a:solidFill>
                  <a:srgbClr val="1F365A"/>
                </a:solidFill>
              </a:rPr>
              <a:t>blue</a:t>
            </a:r>
            <a:r>
              <a:rPr lang="de-DE" sz="2160" dirty="0">
                <a:solidFill>
                  <a:srgbClr val="1F365A"/>
                </a:solidFill>
              </a:rPr>
              <a:t> </a:t>
            </a:r>
          </a:p>
        </p:txBody>
      </p:sp>
      <p:sp>
        <p:nvSpPr>
          <p:cNvPr id="10" name="Rechteck 9"/>
          <p:cNvSpPr/>
          <p:nvPr/>
        </p:nvSpPr>
        <p:spPr>
          <a:xfrm>
            <a:off x="2125981" y="5922167"/>
            <a:ext cx="10367677" cy="1421928"/>
          </a:xfrm>
          <a:prstGeom prst="rect">
            <a:avLst/>
          </a:prstGeom>
          <a:solidFill>
            <a:srgbClr val="EDF3F9"/>
          </a:solidFill>
          <a:ln w="12700">
            <a:solidFill>
              <a:srgbClr val="1F365A"/>
            </a:solidFill>
          </a:ln>
        </p:spPr>
        <p:txBody>
          <a:bodyPr wrap="square">
            <a:spAutoFit/>
          </a:bodyPr>
          <a:lstStyle/>
          <a:p>
            <a:pPr eaLnBrk="0" hangingPunct="0">
              <a:spcBef>
                <a:spcPct val="20000"/>
              </a:spcBef>
            </a:pPr>
            <a:r>
              <a:rPr lang="de-DE" sz="2880" dirty="0" err="1">
                <a:solidFill>
                  <a:srgbClr val="1F365A"/>
                </a:solidFill>
                <a:ea typeface="ヒラギノ角ゴ Pro W3" charset="-128"/>
                <a:cs typeface="ヒラギノ角ゴ Pro W3" charset="0"/>
              </a:rPr>
              <a:t>We</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assume</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that</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the</a:t>
            </a:r>
            <a:r>
              <a:rPr lang="de-DE" sz="2880" dirty="0">
                <a:solidFill>
                  <a:srgbClr val="1F365A"/>
                </a:solidFill>
                <a:ea typeface="ヒラギノ角ゴ Pro W3" charset="-128"/>
                <a:cs typeface="ヒラギノ角ゴ Pro W3" charset="0"/>
              </a:rPr>
              <a:t> 4 RFs </a:t>
            </a:r>
            <a:r>
              <a:rPr lang="de-DE" sz="2880" dirty="0" err="1">
                <a:solidFill>
                  <a:srgbClr val="1F365A"/>
                </a:solidFill>
                <a:ea typeface="ヒラギノ角ゴ Pro W3" charset="-128"/>
                <a:cs typeface="ヒラギノ角ゴ Pro W3" charset="0"/>
              </a:rPr>
              <a:t>are</a:t>
            </a:r>
            <a:r>
              <a:rPr lang="de-DE" sz="2880" dirty="0">
                <a:solidFill>
                  <a:srgbClr val="1F365A"/>
                </a:solidFill>
                <a:ea typeface="ヒラギノ角ゴ Pro W3" charset="-128"/>
                <a:cs typeface="ヒラギノ角ゴ Pro W3" charset="0"/>
              </a:rPr>
              <a:t> in </a:t>
            </a:r>
            <a:r>
              <a:rPr lang="de-DE" sz="2880" dirty="0" err="1">
                <a:solidFill>
                  <a:srgbClr val="1F365A"/>
                </a:solidFill>
                <a:ea typeface="ヒラギノ角ゴ Pro W3" charset="-128"/>
                <a:cs typeface="ヒラギノ角ゴ Pro W3" charset="0"/>
              </a:rPr>
              <a:t>the</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causal</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pathway</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between</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sex</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and</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mortality</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mediating</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the</a:t>
            </a:r>
            <a:r>
              <a:rPr lang="de-DE" sz="2880" dirty="0">
                <a:solidFill>
                  <a:srgbClr val="1F365A"/>
                </a:solidFill>
                <a:ea typeface="ヒラギノ角ゴ Pro W3" charset="-128"/>
                <a:cs typeface="ヒラギノ角ゴ Pro W3" charset="0"/>
              </a:rPr>
              <a:t> total </a:t>
            </a:r>
            <a:r>
              <a:rPr lang="de-DE" sz="2880" dirty="0" err="1">
                <a:solidFill>
                  <a:srgbClr val="1F365A"/>
                </a:solidFill>
                <a:ea typeface="ヒラギノ角ゴ Pro W3" charset="-128"/>
                <a:cs typeface="ヒラギノ角ゴ Pro W3" charset="0"/>
              </a:rPr>
              <a:t>sex</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effect</a:t>
            </a:r>
            <a:r>
              <a:rPr lang="de-DE" sz="2880" dirty="0">
                <a:solidFill>
                  <a:srgbClr val="1F365A"/>
                </a:solidFill>
                <a:ea typeface="ヒラギノ角ゴ Pro W3" charset="-128"/>
                <a:cs typeface="ヒラギノ角ゴ Pro W3" charset="0"/>
              </a:rPr>
              <a:t>,</a:t>
            </a:r>
            <a:br>
              <a:rPr lang="de-DE" sz="2880" dirty="0">
                <a:solidFill>
                  <a:srgbClr val="1F365A"/>
                </a:solidFill>
                <a:ea typeface="ヒラギノ角ゴ Pro W3" charset="-128"/>
                <a:cs typeface="ヒラギノ角ゴ Pro W3" charset="0"/>
              </a:rPr>
            </a:br>
            <a:r>
              <a:rPr lang="de-DE" sz="2880" dirty="0">
                <a:solidFill>
                  <a:srgbClr val="1F365A"/>
                </a:solidFill>
                <a:ea typeface="ヒラギノ角ゴ Pro W3" charset="-128"/>
                <a:cs typeface="ヒラギノ角ゴ Pro W3" charset="0"/>
              </a:rPr>
              <a:t>e.g. male </a:t>
            </a:r>
            <a:r>
              <a:rPr lang="de-DE" sz="2880" dirty="0" err="1">
                <a:solidFill>
                  <a:srgbClr val="1F365A"/>
                </a:solidFill>
                <a:ea typeface="ヒラギノ角ゴ Pro W3" charset="-128"/>
                <a:cs typeface="ヒラギノ角ゴ Pro W3" charset="0"/>
              </a:rPr>
              <a:t>sex</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causes</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hypertension</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and</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hypertension</a:t>
            </a:r>
            <a:r>
              <a:rPr lang="de-DE" sz="2880" dirty="0">
                <a:solidFill>
                  <a:srgbClr val="1F365A"/>
                </a:solidFill>
                <a:ea typeface="ヒラギノ角ゴ Pro W3" charset="-128"/>
                <a:cs typeface="ヒラギノ角ゴ Pro W3" charset="0"/>
              </a:rPr>
              <a:t> </a:t>
            </a:r>
            <a:r>
              <a:rPr lang="de-DE" sz="2880" dirty="0" err="1">
                <a:solidFill>
                  <a:srgbClr val="1F365A"/>
                </a:solidFill>
                <a:ea typeface="ヒラギノ角ゴ Pro W3" charset="-128"/>
                <a:cs typeface="ヒラギノ角ゴ Pro W3" charset="0"/>
              </a:rPr>
              <a:t>causes</a:t>
            </a:r>
            <a:r>
              <a:rPr lang="de-DE" sz="2880" dirty="0">
                <a:solidFill>
                  <a:srgbClr val="1F365A"/>
                </a:solidFill>
                <a:ea typeface="ヒラギノ角ゴ Pro W3" charset="-128"/>
                <a:cs typeface="ヒラギノ角ゴ Pro W3" charset="0"/>
              </a:rPr>
              <a:t> CHD </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extLst>
      <p:ext uri="{BB962C8B-B14F-4D97-AF65-F5344CB8AC3E}">
        <p14:creationId xmlns:p14="http://schemas.microsoft.com/office/powerpoint/2010/main" val="3555101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A84EE8E-7CDD-265E-937B-77E4ADE4BD5B}"/>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sz="3840" b="1" dirty="0">
                <a:solidFill>
                  <a:srgbClr val="1F365A"/>
                </a:solidFill>
              </a:rPr>
              <a:t>MATERIAL</a:t>
            </a:r>
            <a:r>
              <a:rPr lang="de-DE" sz="4320" b="1" dirty="0">
                <a:solidFill>
                  <a:srgbClr val="1F365A"/>
                </a:solidFill>
              </a:rPr>
              <a:t> AND METHODS</a:t>
            </a:r>
          </a:p>
        </p:txBody>
      </p:sp>
      <p:sp>
        <p:nvSpPr>
          <p:cNvPr id="3" name="Inhaltsplatzhalter 2"/>
          <p:cNvSpPr>
            <a:spLocks noGrp="1"/>
          </p:cNvSpPr>
          <p:nvPr>
            <p:ph idx="1"/>
          </p:nvPr>
        </p:nvSpPr>
        <p:spPr>
          <a:xfrm>
            <a:off x="2377438" y="1701166"/>
            <a:ext cx="9978390" cy="2514600"/>
          </a:xfrm>
          <a:solidFill>
            <a:srgbClr val="EDF3F9"/>
          </a:solidFill>
          <a:ln w="12700">
            <a:solidFill>
              <a:srgbClr val="1F365A"/>
            </a:solidFill>
          </a:ln>
        </p:spPr>
        <p:txBody>
          <a:bodyPr/>
          <a:lstStyle/>
          <a:p>
            <a:pPr marL="411480" lvl="3" indent="-411480">
              <a:buFont typeface="Arial" pitchFamily="-110" charset="0"/>
              <a:buChar char="•"/>
            </a:pPr>
            <a:r>
              <a:rPr lang="en-GB" sz="2880" dirty="0">
                <a:solidFill>
                  <a:srgbClr val="1F365A"/>
                </a:solidFill>
              </a:rPr>
              <a:t>We used prospective cohort data from the Vorarlberg Health Monitoring  and Promotion Programme (VHM&amp;PP), Austria</a:t>
            </a:r>
          </a:p>
          <a:p>
            <a:pPr marL="411480" lvl="3" indent="-411480">
              <a:buFont typeface="Arial" pitchFamily="-110" charset="0"/>
              <a:buChar char="•"/>
            </a:pPr>
            <a:r>
              <a:rPr lang="en-GB" sz="2880" dirty="0">
                <a:solidFill>
                  <a:srgbClr val="1F365A"/>
                </a:solidFill>
              </a:rPr>
              <a:t>A total of 172,262 individuals underwent baseline</a:t>
            </a:r>
            <a:br>
              <a:rPr lang="en-GB" sz="2880" dirty="0">
                <a:solidFill>
                  <a:srgbClr val="1F365A"/>
                </a:solidFill>
              </a:rPr>
            </a:br>
            <a:r>
              <a:rPr lang="en-GB" sz="2880" dirty="0">
                <a:solidFill>
                  <a:srgbClr val="1F365A"/>
                </a:solidFill>
              </a:rPr>
              <a:t>health examinations with fasting measurements of RFs </a:t>
            </a:r>
          </a:p>
          <a:p>
            <a:pPr marL="411480" lvl="3" indent="-411480">
              <a:buFont typeface="Arial" pitchFamily="-110" charset="0"/>
              <a:buChar char="•"/>
            </a:pPr>
            <a:r>
              <a:rPr lang="en-GB" sz="2880" dirty="0">
                <a:solidFill>
                  <a:srgbClr val="1F365A"/>
                </a:solidFill>
              </a:rPr>
              <a:t>There were 3,892 CHD deaths during a follow-up of 14.6 years</a:t>
            </a:r>
          </a:p>
        </p:txBody>
      </p:sp>
      <p:sp>
        <p:nvSpPr>
          <p:cNvPr id="7" name="Inhaltsplatzhalter 2"/>
          <p:cNvSpPr txBox="1">
            <a:spLocks/>
          </p:cNvSpPr>
          <p:nvPr/>
        </p:nvSpPr>
        <p:spPr bwMode="auto">
          <a:xfrm>
            <a:off x="2377439" y="4572001"/>
            <a:ext cx="9978389" cy="2777490"/>
          </a:xfrm>
          <a:prstGeom prst="rect">
            <a:avLst/>
          </a:prstGeom>
          <a:solidFill>
            <a:srgbClr val="EDF3F9"/>
          </a:solidFill>
          <a:ln w="12700">
            <a:solidFill>
              <a:srgbClr val="1F365A"/>
            </a:solidFill>
            <a:miter lim="800000"/>
            <a:headEnd/>
            <a:tailEnd/>
          </a:ln>
        </p:spPr>
        <p:txBody>
          <a:bodyPr vert="horz" wrap="square" lIns="109728" tIns="54864" rIns="109728" bIns="54864"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480" lvl="3" indent="-411480">
              <a:buFont typeface="Arial" pitchFamily="-110" charset="0"/>
              <a:buChar char="•"/>
            </a:pPr>
            <a:r>
              <a:rPr lang="en-US" sz="2880" dirty="0">
                <a:solidFill>
                  <a:srgbClr val="1F365A"/>
                </a:solidFill>
              </a:rPr>
              <a:t>For data analysis, we used a recently developed statistical mediation method </a:t>
            </a:r>
            <a:r>
              <a:rPr lang="en-US" sz="2160" dirty="0">
                <a:solidFill>
                  <a:srgbClr val="1F365A"/>
                </a:solidFill>
              </a:rPr>
              <a:t>(Lange et al, Am J </a:t>
            </a:r>
            <a:r>
              <a:rPr lang="en-US" sz="2160" dirty="0" err="1">
                <a:solidFill>
                  <a:srgbClr val="1F365A"/>
                </a:solidFill>
              </a:rPr>
              <a:t>Epidemiol</a:t>
            </a:r>
            <a:r>
              <a:rPr lang="en-US" sz="2160" dirty="0">
                <a:solidFill>
                  <a:srgbClr val="1F365A"/>
                </a:solidFill>
              </a:rPr>
              <a:t> 2014)</a:t>
            </a:r>
          </a:p>
          <a:p>
            <a:pPr marL="411480" lvl="3" indent="-411480">
              <a:buFont typeface="Arial" pitchFamily="-110" charset="0"/>
              <a:buChar char="•"/>
            </a:pPr>
            <a:r>
              <a:rPr lang="en-GB" sz="2880" dirty="0">
                <a:solidFill>
                  <a:srgbClr val="1F365A"/>
                </a:solidFill>
              </a:rPr>
              <a:t>Designed for survival data</a:t>
            </a:r>
            <a:endParaRPr lang="en-US" sz="2880" dirty="0">
              <a:solidFill>
                <a:srgbClr val="1F365A"/>
              </a:solidFill>
            </a:endParaRPr>
          </a:p>
          <a:p>
            <a:r>
              <a:rPr lang="en-US" sz="2880" dirty="0">
                <a:solidFill>
                  <a:srgbClr val="1F365A"/>
                </a:solidFill>
              </a:rPr>
              <a:t>Allowing breakdown into single components of the indirect sex effect (that is explained by the RFs)</a:t>
            </a:r>
          </a:p>
          <a:p>
            <a:pPr marL="0" lvl="3" indent="0">
              <a:buNone/>
            </a:pPr>
            <a:endParaRPr lang="en-GB" sz="2880" dirty="0">
              <a:solidFill>
                <a:srgbClr val="1F365A"/>
              </a:solidFill>
            </a:endParaRPr>
          </a:p>
          <a:p>
            <a:pPr marL="411480" lvl="3" indent="-411480">
              <a:buFont typeface="Arial" pitchFamily="-110" charset="0"/>
              <a:buChar char="•"/>
            </a:pPr>
            <a:endParaRPr lang="en-GB" sz="3840" dirty="0">
              <a:solidFill>
                <a:srgbClr val="1F365A"/>
              </a:solidFill>
            </a:endParaRPr>
          </a:p>
          <a:p>
            <a:endParaRPr lang="de-DE" sz="3840" dirty="0">
              <a:solidFill>
                <a:srgbClr val="1F365A"/>
              </a:solidFill>
            </a:endParaRP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extLst>
      <p:ext uri="{BB962C8B-B14F-4D97-AF65-F5344CB8AC3E}">
        <p14:creationId xmlns:p14="http://schemas.microsoft.com/office/powerpoint/2010/main" val="3866535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63C8498-CEDD-452B-A7F6-E2000E1B409D}"/>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1920240" y="329566"/>
            <a:ext cx="10332720" cy="1371600"/>
          </a:xfrm>
        </p:spPr>
        <p:txBody>
          <a:bodyPr/>
          <a:lstStyle/>
          <a:p>
            <a:r>
              <a:rPr lang="de-DE" sz="3840" b="1" dirty="0">
                <a:solidFill>
                  <a:srgbClr val="1F365A"/>
                </a:solidFill>
              </a:rPr>
              <a:t>FIGURE 2. WHAT RISK FACTORS EXPLAIN</a:t>
            </a:r>
          </a:p>
        </p:txBody>
      </p:sp>
      <p:sp>
        <p:nvSpPr>
          <p:cNvPr id="6" name="Inhaltsplatzhalter 5"/>
          <p:cNvSpPr>
            <a:spLocks noGrp="1"/>
          </p:cNvSpPr>
          <p:nvPr>
            <p:ph idx="1"/>
          </p:nvPr>
        </p:nvSpPr>
        <p:spPr/>
        <p:txBody>
          <a:bodyPr/>
          <a:lstStyle/>
          <a:p>
            <a:pPr marL="0" lvl="1" indent="0">
              <a:buNone/>
            </a:pPr>
            <a:r>
              <a:rPr lang="de-DE" sz="2880" dirty="0">
                <a:solidFill>
                  <a:srgbClr val="1F365A"/>
                </a:solidFill>
              </a:rPr>
              <a:t>			</a:t>
            </a:r>
            <a:endParaRPr lang="de-DE" dirty="0">
              <a:solidFill>
                <a:srgbClr val="1F365A"/>
              </a:solidFill>
            </a:endParaRPr>
          </a:p>
        </p:txBody>
      </p:sp>
      <p:graphicFrame>
        <p:nvGraphicFramePr>
          <p:cNvPr id="10" name="Diagramm 9"/>
          <p:cNvGraphicFramePr>
            <a:graphicFrameLocks/>
          </p:cNvGraphicFramePr>
          <p:nvPr/>
        </p:nvGraphicFramePr>
        <p:xfrm>
          <a:off x="2956241" y="1784985"/>
          <a:ext cx="8496617" cy="5589270"/>
        </p:xfrm>
        <a:graphic>
          <a:graphicData uri="http://schemas.openxmlformats.org/drawingml/2006/chart">
            <c:chart xmlns:c="http://schemas.openxmlformats.org/drawingml/2006/chart" xmlns:r="http://schemas.openxmlformats.org/officeDocument/2006/relationships" r:id="rId2"/>
          </a:graphicData>
        </a:graphic>
      </p:graphicFrame>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
        <p:nvSpPr>
          <p:cNvPr id="3" name="Rechteck 2"/>
          <p:cNvSpPr/>
          <p:nvPr/>
        </p:nvSpPr>
        <p:spPr>
          <a:xfrm>
            <a:off x="8993013" y="7157752"/>
            <a:ext cx="3152466" cy="424732"/>
          </a:xfrm>
          <a:prstGeom prst="rect">
            <a:avLst/>
          </a:prstGeom>
        </p:spPr>
        <p:txBody>
          <a:bodyPr wrap="none">
            <a:spAutoFit/>
          </a:bodyPr>
          <a:lstStyle/>
          <a:p>
            <a:pPr>
              <a:defRPr/>
            </a:pPr>
            <a:r>
              <a:rPr lang="en-GB" sz="2160" dirty="0">
                <a:solidFill>
                  <a:srgbClr val="1F365A"/>
                </a:solidFill>
                <a:hlinkClick r:id="rId4"/>
              </a:rPr>
              <a:t>hanno.ulmer@i-med.ac.at</a:t>
            </a:r>
            <a:endParaRPr lang="en-GB" sz="2160" u="sng" baseline="30000" dirty="0">
              <a:solidFill>
                <a:srgbClr val="1F365A"/>
              </a:solidFill>
            </a:endParaRPr>
          </a:p>
        </p:txBody>
      </p:sp>
    </p:spTree>
    <p:extLst>
      <p:ext uri="{BB962C8B-B14F-4D97-AF65-F5344CB8AC3E}">
        <p14:creationId xmlns:p14="http://schemas.microsoft.com/office/powerpoint/2010/main" val="499021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881539"/>
            <a:ext cx="7383780" cy="708779"/>
          </a:xfrm>
          <a:prstGeom prst="rect">
            <a:avLst/>
          </a:prstGeom>
          <a:noFill/>
          <a:ln/>
        </p:spPr>
        <p:txBody>
          <a:bodyPr wrap="none" lIns="0" tIns="0" rIns="0" bIns="0" rtlCol="0" anchor="t"/>
          <a:lstStyle/>
          <a:p>
            <a:pPr marL="0" indent="0" algn="l">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Our Research Focus Areas</a:t>
            </a:r>
            <a:endParaRPr lang="en-US" sz="4450" dirty="0"/>
          </a:p>
        </p:txBody>
      </p:sp>
      <p:sp>
        <p:nvSpPr>
          <p:cNvPr id="3" name="Shape 1"/>
          <p:cNvSpPr/>
          <p:nvPr/>
        </p:nvSpPr>
        <p:spPr>
          <a:xfrm>
            <a:off x="793790" y="2043946"/>
            <a:ext cx="4196358" cy="2955250"/>
          </a:xfrm>
          <a:prstGeom prst="roundRect">
            <a:avLst>
              <a:gd name="adj" fmla="val 11513"/>
            </a:avLst>
          </a:prstGeom>
          <a:solidFill>
            <a:srgbClr val="E6F7FF"/>
          </a:solidFill>
          <a:ln w="7620">
            <a:solidFill>
              <a:srgbClr val="B3D5E4"/>
            </a:solidFill>
            <a:prstDash val="solid"/>
          </a:ln>
        </p:spPr>
        <p:txBody>
          <a:bodyPr/>
          <a:lstStyle/>
          <a:p>
            <a:endParaRPr lang="de-DE"/>
          </a:p>
        </p:txBody>
      </p:sp>
      <p:pic>
        <p:nvPicPr>
          <p:cNvPr id="4" name="Image 0" descr="preencoded.png"/>
          <p:cNvPicPr>
            <a:picLocks noChangeAspect="1"/>
          </p:cNvPicPr>
          <p:nvPr/>
        </p:nvPicPr>
        <p:blipFill>
          <a:blip r:embed="rId3"/>
          <a:stretch>
            <a:fillRect/>
          </a:stretch>
        </p:blipFill>
        <p:spPr>
          <a:xfrm>
            <a:off x="1028224" y="2278380"/>
            <a:ext cx="680442" cy="680442"/>
          </a:xfrm>
          <a:prstGeom prst="rect">
            <a:avLst/>
          </a:prstGeom>
        </p:spPr>
      </p:pic>
      <p:pic>
        <p:nvPicPr>
          <p:cNvPr id="5" name="Image 1" descr="preencoded.png"/>
          <p:cNvPicPr>
            <a:picLocks noChangeAspect="1"/>
          </p:cNvPicPr>
          <p:nvPr/>
        </p:nvPicPr>
        <p:blipFill>
          <a:blip r:embed="rId4"/>
          <a:stretch>
            <a:fillRect/>
          </a:stretch>
        </p:blipFill>
        <p:spPr>
          <a:xfrm>
            <a:off x="1215390" y="2427208"/>
            <a:ext cx="306110" cy="382667"/>
          </a:xfrm>
          <a:prstGeom prst="rect">
            <a:avLst/>
          </a:prstGeom>
        </p:spPr>
      </p:pic>
      <p:sp>
        <p:nvSpPr>
          <p:cNvPr id="6" name="Text 2"/>
          <p:cNvSpPr/>
          <p:nvPr/>
        </p:nvSpPr>
        <p:spPr>
          <a:xfrm>
            <a:off x="1028224" y="3185636"/>
            <a:ext cx="3245168"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Cardiovascular Disease</a:t>
            </a:r>
            <a:endParaRPr lang="en-US" sz="2200" dirty="0"/>
          </a:p>
        </p:txBody>
      </p:sp>
      <p:sp>
        <p:nvSpPr>
          <p:cNvPr id="7" name="Text 3"/>
          <p:cNvSpPr/>
          <p:nvPr/>
        </p:nvSpPr>
        <p:spPr>
          <a:xfrm>
            <a:off x="1028224" y="3676055"/>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Manrope" pitchFamily="34" charset="0"/>
                <a:ea typeface="Manrope" pitchFamily="34" charset="-122"/>
                <a:cs typeface="Manrope" pitchFamily="34" charset="-120"/>
              </a:rPr>
              <a:t>Advancing prevention and treatment strategies for heart conditions</a:t>
            </a:r>
            <a:endParaRPr lang="en-US" sz="1750" dirty="0"/>
          </a:p>
        </p:txBody>
      </p:sp>
      <p:sp>
        <p:nvSpPr>
          <p:cNvPr id="8" name="Shape 4"/>
          <p:cNvSpPr/>
          <p:nvPr/>
        </p:nvSpPr>
        <p:spPr>
          <a:xfrm>
            <a:off x="5216962" y="2043946"/>
            <a:ext cx="4196358" cy="2955250"/>
          </a:xfrm>
          <a:prstGeom prst="roundRect">
            <a:avLst>
              <a:gd name="adj" fmla="val 11513"/>
            </a:avLst>
          </a:prstGeom>
          <a:solidFill>
            <a:srgbClr val="E6F7FF"/>
          </a:solidFill>
          <a:ln w="7620">
            <a:solidFill>
              <a:srgbClr val="B3D5E4"/>
            </a:solidFill>
            <a:prstDash val="solid"/>
          </a:ln>
        </p:spPr>
        <p:txBody>
          <a:bodyPr/>
          <a:lstStyle/>
          <a:p>
            <a:endParaRPr lang="de-DE"/>
          </a:p>
        </p:txBody>
      </p:sp>
      <p:pic>
        <p:nvPicPr>
          <p:cNvPr id="9" name="Image 2" descr="preencoded.png"/>
          <p:cNvPicPr>
            <a:picLocks noChangeAspect="1"/>
          </p:cNvPicPr>
          <p:nvPr/>
        </p:nvPicPr>
        <p:blipFill>
          <a:blip r:embed="rId5"/>
          <a:stretch>
            <a:fillRect/>
          </a:stretch>
        </p:blipFill>
        <p:spPr>
          <a:xfrm>
            <a:off x="5451396" y="2278380"/>
            <a:ext cx="680442" cy="680442"/>
          </a:xfrm>
          <a:prstGeom prst="rect">
            <a:avLst/>
          </a:prstGeom>
        </p:spPr>
      </p:pic>
      <p:pic>
        <p:nvPicPr>
          <p:cNvPr id="10" name="Image 3" descr="preencoded.png"/>
          <p:cNvPicPr>
            <a:picLocks noChangeAspect="1"/>
          </p:cNvPicPr>
          <p:nvPr/>
        </p:nvPicPr>
        <p:blipFill>
          <a:blip r:embed="rId6"/>
          <a:stretch>
            <a:fillRect/>
          </a:stretch>
        </p:blipFill>
        <p:spPr>
          <a:xfrm>
            <a:off x="5638562" y="2427208"/>
            <a:ext cx="306110" cy="382667"/>
          </a:xfrm>
          <a:prstGeom prst="rect">
            <a:avLst/>
          </a:prstGeom>
        </p:spPr>
      </p:pic>
      <p:sp>
        <p:nvSpPr>
          <p:cNvPr id="11" name="Text 5"/>
          <p:cNvSpPr/>
          <p:nvPr/>
        </p:nvSpPr>
        <p:spPr>
          <a:xfrm>
            <a:off x="5451396" y="318563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Cancer</a:t>
            </a:r>
            <a:endParaRPr lang="en-US" sz="2200" dirty="0"/>
          </a:p>
        </p:txBody>
      </p:sp>
      <p:sp>
        <p:nvSpPr>
          <p:cNvPr id="12" name="Text 6"/>
          <p:cNvSpPr/>
          <p:nvPr/>
        </p:nvSpPr>
        <p:spPr>
          <a:xfrm>
            <a:off x="5451396" y="3676055"/>
            <a:ext cx="3727490"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Manrope" pitchFamily="34" charset="0"/>
                <a:ea typeface="Manrope" pitchFamily="34" charset="-122"/>
                <a:cs typeface="Manrope" pitchFamily="34" charset="-120"/>
              </a:rPr>
              <a:t>Investigating novel approaches to cancer detection and therapy</a:t>
            </a:r>
            <a:endParaRPr lang="en-US" sz="1750" dirty="0"/>
          </a:p>
        </p:txBody>
      </p:sp>
      <p:sp>
        <p:nvSpPr>
          <p:cNvPr id="13" name="Shape 7"/>
          <p:cNvSpPr/>
          <p:nvPr/>
        </p:nvSpPr>
        <p:spPr>
          <a:xfrm>
            <a:off x="9640133" y="2043946"/>
            <a:ext cx="4196358" cy="2955250"/>
          </a:xfrm>
          <a:prstGeom prst="roundRect">
            <a:avLst>
              <a:gd name="adj" fmla="val 11513"/>
            </a:avLst>
          </a:prstGeom>
          <a:solidFill>
            <a:srgbClr val="E6F7FF"/>
          </a:solidFill>
          <a:ln w="7620">
            <a:solidFill>
              <a:srgbClr val="B3D5E4"/>
            </a:solidFill>
            <a:prstDash val="solid"/>
          </a:ln>
        </p:spPr>
        <p:txBody>
          <a:bodyPr/>
          <a:lstStyle/>
          <a:p>
            <a:endParaRPr lang="de-DE"/>
          </a:p>
        </p:txBody>
      </p:sp>
      <p:pic>
        <p:nvPicPr>
          <p:cNvPr id="14" name="Image 4" descr="preencoded.png"/>
          <p:cNvPicPr>
            <a:picLocks noChangeAspect="1"/>
          </p:cNvPicPr>
          <p:nvPr/>
        </p:nvPicPr>
        <p:blipFill>
          <a:blip r:embed="rId7"/>
          <a:stretch>
            <a:fillRect/>
          </a:stretch>
        </p:blipFill>
        <p:spPr>
          <a:xfrm>
            <a:off x="9874568" y="2278380"/>
            <a:ext cx="680442" cy="680442"/>
          </a:xfrm>
          <a:prstGeom prst="rect">
            <a:avLst/>
          </a:prstGeom>
        </p:spPr>
      </p:pic>
      <p:pic>
        <p:nvPicPr>
          <p:cNvPr id="15" name="Image 5" descr="preencoded.png"/>
          <p:cNvPicPr>
            <a:picLocks noChangeAspect="1"/>
          </p:cNvPicPr>
          <p:nvPr/>
        </p:nvPicPr>
        <p:blipFill>
          <a:blip r:embed="rId8"/>
          <a:stretch>
            <a:fillRect/>
          </a:stretch>
        </p:blipFill>
        <p:spPr>
          <a:xfrm>
            <a:off x="10061734" y="2427208"/>
            <a:ext cx="306110" cy="382667"/>
          </a:xfrm>
          <a:prstGeom prst="rect">
            <a:avLst/>
          </a:prstGeom>
        </p:spPr>
      </p:pic>
      <p:sp>
        <p:nvSpPr>
          <p:cNvPr id="16" name="Text 8"/>
          <p:cNvSpPr/>
          <p:nvPr/>
        </p:nvSpPr>
        <p:spPr>
          <a:xfrm>
            <a:off x="9874568" y="318563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Alexandria Medium" pitchFamily="34" charset="0"/>
                <a:ea typeface="Alexandria Medium" pitchFamily="34" charset="-122"/>
                <a:cs typeface="Alexandria Medium" pitchFamily="34" charset="-120"/>
              </a:rPr>
              <a:t>Infectious Disease</a:t>
            </a:r>
            <a:endParaRPr lang="en-US" sz="2200" dirty="0"/>
          </a:p>
        </p:txBody>
      </p:sp>
      <p:sp>
        <p:nvSpPr>
          <p:cNvPr id="17" name="Text 9"/>
          <p:cNvSpPr/>
          <p:nvPr/>
        </p:nvSpPr>
        <p:spPr>
          <a:xfrm>
            <a:off x="9874568" y="3676055"/>
            <a:ext cx="3727490"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Manrope" pitchFamily="34" charset="0"/>
                <a:ea typeface="Manrope" pitchFamily="34" charset="-122"/>
                <a:cs typeface="Manrope" pitchFamily="34" charset="-120"/>
              </a:rPr>
              <a:t>Combating emerging and endemic infectious threats</a:t>
            </a:r>
            <a:endParaRPr lang="en-US" sz="1750" dirty="0"/>
          </a:p>
        </p:txBody>
      </p:sp>
      <p:sp>
        <p:nvSpPr>
          <p:cNvPr id="18" name="Shape 10"/>
          <p:cNvSpPr/>
          <p:nvPr/>
        </p:nvSpPr>
        <p:spPr>
          <a:xfrm>
            <a:off x="793790" y="5254347"/>
            <a:ext cx="4196358" cy="2093714"/>
          </a:xfrm>
          <a:prstGeom prst="roundRect">
            <a:avLst>
              <a:gd name="adj" fmla="val 16251"/>
            </a:avLst>
          </a:prstGeom>
          <a:solidFill>
            <a:srgbClr val="FFFFFF"/>
          </a:solidFill>
          <a:ln w="30480">
            <a:solidFill>
              <a:srgbClr val="B3D5E4"/>
            </a:solidFill>
            <a:prstDash val="solid"/>
          </a:ln>
        </p:spPr>
        <p:txBody>
          <a:bodyPr/>
          <a:lstStyle/>
          <a:p>
            <a:endParaRPr lang="de-DE"/>
          </a:p>
        </p:txBody>
      </p:sp>
      <p:sp>
        <p:nvSpPr>
          <p:cNvPr id="19" name="Text 11"/>
          <p:cNvSpPr/>
          <p:nvPr/>
        </p:nvSpPr>
        <p:spPr>
          <a:xfrm>
            <a:off x="1051084" y="551164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Methodology</a:t>
            </a:r>
            <a:endParaRPr lang="en-US" sz="2200" dirty="0"/>
          </a:p>
        </p:txBody>
      </p:sp>
      <p:sp>
        <p:nvSpPr>
          <p:cNvPr id="20" name="Text 12"/>
          <p:cNvSpPr/>
          <p:nvPr/>
        </p:nvSpPr>
        <p:spPr>
          <a:xfrm>
            <a:off x="1051084" y="6002060"/>
            <a:ext cx="3681770" cy="1088708"/>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Developing robust research frameworks and statistical approaches</a:t>
            </a:r>
            <a:endParaRPr lang="en-US" sz="1750" dirty="0"/>
          </a:p>
        </p:txBody>
      </p:sp>
      <p:sp>
        <p:nvSpPr>
          <p:cNvPr id="21" name="Shape 13"/>
          <p:cNvSpPr/>
          <p:nvPr/>
        </p:nvSpPr>
        <p:spPr>
          <a:xfrm>
            <a:off x="5216962" y="5254347"/>
            <a:ext cx="4196358" cy="2093714"/>
          </a:xfrm>
          <a:prstGeom prst="roundRect">
            <a:avLst>
              <a:gd name="adj" fmla="val 16251"/>
            </a:avLst>
          </a:prstGeom>
          <a:solidFill>
            <a:srgbClr val="FFFFFF"/>
          </a:solidFill>
          <a:ln w="30480">
            <a:solidFill>
              <a:srgbClr val="B3D5E4"/>
            </a:solidFill>
            <a:prstDash val="solid"/>
          </a:ln>
        </p:spPr>
        <p:txBody>
          <a:bodyPr/>
          <a:lstStyle/>
          <a:p>
            <a:endParaRPr lang="de-DE"/>
          </a:p>
        </p:txBody>
      </p:sp>
      <p:sp>
        <p:nvSpPr>
          <p:cNvPr id="22" name="Text 14"/>
          <p:cNvSpPr/>
          <p:nvPr/>
        </p:nvSpPr>
        <p:spPr>
          <a:xfrm>
            <a:off x="5474256" y="5511641"/>
            <a:ext cx="2957036"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Artificial Intelligence</a:t>
            </a:r>
            <a:endParaRPr lang="en-US" sz="2200" dirty="0"/>
          </a:p>
        </p:txBody>
      </p:sp>
      <p:sp>
        <p:nvSpPr>
          <p:cNvPr id="23" name="Text 15"/>
          <p:cNvSpPr/>
          <p:nvPr/>
        </p:nvSpPr>
        <p:spPr>
          <a:xfrm>
            <a:off x="5474256" y="6002060"/>
            <a:ext cx="3681770"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Leveraging AI to transform healthcare delivery and research</a:t>
            </a:r>
            <a:endParaRPr lang="en-US" sz="1750" dirty="0"/>
          </a:p>
        </p:txBody>
      </p:sp>
      <p:sp>
        <p:nvSpPr>
          <p:cNvPr id="24" name="Shape 16"/>
          <p:cNvSpPr/>
          <p:nvPr/>
        </p:nvSpPr>
        <p:spPr>
          <a:xfrm>
            <a:off x="9640133" y="5254347"/>
            <a:ext cx="4196358" cy="2093714"/>
          </a:xfrm>
          <a:prstGeom prst="roundRect">
            <a:avLst>
              <a:gd name="adj" fmla="val 16251"/>
            </a:avLst>
          </a:prstGeom>
          <a:solidFill>
            <a:srgbClr val="FFFFFF"/>
          </a:solidFill>
          <a:ln w="30480">
            <a:solidFill>
              <a:srgbClr val="B3D5E4"/>
            </a:solidFill>
            <a:prstDash val="solid"/>
          </a:ln>
        </p:spPr>
        <p:txBody>
          <a:bodyPr/>
          <a:lstStyle/>
          <a:p>
            <a:endParaRPr lang="de-DE"/>
          </a:p>
        </p:txBody>
      </p:sp>
      <p:sp>
        <p:nvSpPr>
          <p:cNvPr id="25" name="Text 17"/>
          <p:cNvSpPr/>
          <p:nvPr/>
        </p:nvSpPr>
        <p:spPr>
          <a:xfrm>
            <a:off x="9897427" y="551164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Biobanking</a:t>
            </a:r>
            <a:endParaRPr lang="en-US" sz="2200" dirty="0"/>
          </a:p>
        </p:txBody>
      </p:sp>
      <p:sp>
        <p:nvSpPr>
          <p:cNvPr id="26" name="Text 18"/>
          <p:cNvSpPr/>
          <p:nvPr/>
        </p:nvSpPr>
        <p:spPr>
          <a:xfrm>
            <a:off x="9897427" y="6002060"/>
            <a:ext cx="3681770" cy="1088708"/>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Building comprehensive biological sample repositories for future research</a:t>
            </a:r>
            <a:endParaRPr lang="en-US"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9A341BA-2ADB-94F5-3048-BD4AC8B422A1}"/>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2377440" y="308310"/>
            <a:ext cx="9875520" cy="1371600"/>
          </a:xfrm>
        </p:spPr>
        <p:txBody>
          <a:bodyPr/>
          <a:lstStyle/>
          <a:p>
            <a:r>
              <a:rPr lang="de-DE" sz="3840" b="1" dirty="0">
                <a:solidFill>
                  <a:srgbClr val="1F365A"/>
                </a:solidFill>
              </a:rPr>
              <a:t>RESULTS</a:t>
            </a:r>
            <a:r>
              <a:rPr lang="de-DE" sz="4320" b="1" dirty="0">
                <a:solidFill>
                  <a:srgbClr val="1F365A"/>
                </a:solidFill>
              </a:rPr>
              <a:t> AND CONCLUSIONS</a:t>
            </a:r>
          </a:p>
        </p:txBody>
      </p:sp>
      <p:sp>
        <p:nvSpPr>
          <p:cNvPr id="3" name="Inhaltsplatzhalter 2"/>
          <p:cNvSpPr>
            <a:spLocks noGrp="1"/>
          </p:cNvSpPr>
          <p:nvPr>
            <p:ph idx="1"/>
          </p:nvPr>
        </p:nvSpPr>
        <p:spPr>
          <a:xfrm>
            <a:off x="2377439" y="1715806"/>
            <a:ext cx="9978390" cy="1541444"/>
          </a:xfrm>
          <a:solidFill>
            <a:srgbClr val="EDF3F9"/>
          </a:solidFill>
          <a:ln w="12700">
            <a:solidFill>
              <a:srgbClr val="1F365A"/>
            </a:solidFill>
          </a:ln>
        </p:spPr>
        <p:txBody>
          <a:bodyPr/>
          <a:lstStyle/>
          <a:p>
            <a:pPr marL="411480" lvl="3" indent="-411480">
              <a:buFont typeface="Arial" pitchFamily="-110" charset="0"/>
              <a:buChar char="•"/>
            </a:pPr>
            <a:r>
              <a:rPr lang="en-GB" sz="2880" dirty="0">
                <a:solidFill>
                  <a:srgbClr val="1F365A"/>
                </a:solidFill>
              </a:rPr>
              <a:t>The mortality difference between sexes decreased with age</a:t>
            </a:r>
          </a:p>
          <a:p>
            <a:pPr marL="411480" lvl="3" indent="-411480">
              <a:buFont typeface="Arial" pitchFamily="-110" charset="0"/>
              <a:buChar char="•"/>
            </a:pPr>
            <a:r>
              <a:rPr lang="en-GB" sz="2880" dirty="0">
                <a:solidFill>
                  <a:srgbClr val="1F365A"/>
                </a:solidFill>
              </a:rPr>
              <a:t>&lt;50 years: HR=4.7 (95%CI 3.5-6.1)</a:t>
            </a:r>
            <a:br>
              <a:rPr lang="en-GB" sz="2880" dirty="0">
                <a:solidFill>
                  <a:srgbClr val="1F365A"/>
                </a:solidFill>
              </a:rPr>
            </a:br>
            <a:r>
              <a:rPr lang="en-GB" sz="2880" dirty="0">
                <a:solidFill>
                  <a:srgbClr val="1F365A"/>
                </a:solidFill>
              </a:rPr>
              <a:t>≥50 years: HR=1.9 (95%CI 1.7-2.1)</a:t>
            </a:r>
          </a:p>
          <a:p>
            <a:pPr marL="0" lvl="3" indent="0">
              <a:buNone/>
            </a:pPr>
            <a:endParaRPr lang="en-GB" sz="2880" dirty="0">
              <a:solidFill>
                <a:srgbClr val="1F365A"/>
              </a:solidFill>
            </a:endParaRPr>
          </a:p>
        </p:txBody>
      </p:sp>
      <p:sp>
        <p:nvSpPr>
          <p:cNvPr id="8" name="Inhaltsplatzhalter 2"/>
          <p:cNvSpPr txBox="1">
            <a:spLocks/>
          </p:cNvSpPr>
          <p:nvPr/>
        </p:nvSpPr>
        <p:spPr bwMode="auto">
          <a:xfrm>
            <a:off x="2377439" y="3516769"/>
            <a:ext cx="9978390" cy="2117677"/>
          </a:xfrm>
          <a:prstGeom prst="rect">
            <a:avLst/>
          </a:prstGeom>
          <a:solidFill>
            <a:srgbClr val="EDF3F9"/>
          </a:solidFill>
          <a:ln w="12700">
            <a:solidFill>
              <a:srgbClr val="1F365A"/>
            </a:solidFill>
            <a:miter lim="800000"/>
            <a:headEnd/>
            <a:tailEnd/>
          </a:ln>
        </p:spPr>
        <p:txBody>
          <a:bodyPr vert="horz" wrap="square" lIns="109728" tIns="54864" rIns="109728" bIns="54864"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480" lvl="3" indent="-411480">
              <a:buFont typeface="Arial" pitchFamily="-110" charset="0"/>
              <a:buChar char="•"/>
            </a:pPr>
            <a:r>
              <a:rPr lang="en-GB" sz="2880" dirty="0">
                <a:solidFill>
                  <a:srgbClr val="1F365A"/>
                </a:solidFill>
              </a:rPr>
              <a:t>The extent to which risk factors contributed varied with age </a:t>
            </a:r>
          </a:p>
          <a:p>
            <a:pPr marL="411480" lvl="3" indent="-411480">
              <a:buFont typeface="Arial" pitchFamily="-110" charset="0"/>
              <a:buChar char="•"/>
            </a:pPr>
            <a:r>
              <a:rPr lang="en-GB" sz="2880" dirty="0">
                <a:solidFill>
                  <a:srgbClr val="1F365A"/>
                </a:solidFill>
              </a:rPr>
              <a:t>&lt;50 years: the 4 RF explained 41% (95%CI 27-54%) of sex effect </a:t>
            </a:r>
          </a:p>
          <a:p>
            <a:pPr marL="411480" lvl="3" indent="-411480">
              <a:buFont typeface="Arial" pitchFamily="-110" charset="0"/>
              <a:buChar char="•"/>
            </a:pPr>
            <a:r>
              <a:rPr lang="en-GB" sz="2880" dirty="0">
                <a:solidFill>
                  <a:srgbClr val="1F365A"/>
                </a:solidFill>
              </a:rPr>
              <a:t>≥50 years: the 4 RF explained   8% (95%CI 4-12%) of sex effect</a:t>
            </a:r>
            <a:br>
              <a:rPr lang="en-GB" sz="2880" dirty="0">
                <a:solidFill>
                  <a:srgbClr val="1F365A"/>
                </a:solidFill>
              </a:rPr>
            </a:br>
            <a:endParaRPr lang="en-GB" sz="2880" dirty="0">
              <a:solidFill>
                <a:srgbClr val="1F365A"/>
              </a:solidFill>
            </a:endParaRPr>
          </a:p>
        </p:txBody>
      </p:sp>
      <p:sp>
        <p:nvSpPr>
          <p:cNvPr id="9" name="Inhaltsplatzhalter 2"/>
          <p:cNvSpPr txBox="1">
            <a:spLocks/>
          </p:cNvSpPr>
          <p:nvPr/>
        </p:nvSpPr>
        <p:spPr bwMode="auto">
          <a:xfrm>
            <a:off x="2377441" y="5737773"/>
            <a:ext cx="9978390" cy="2312167"/>
          </a:xfrm>
          <a:prstGeom prst="rect">
            <a:avLst/>
          </a:prstGeom>
          <a:solidFill>
            <a:srgbClr val="EDF3F9"/>
          </a:solidFill>
          <a:ln w="12700">
            <a:solidFill>
              <a:srgbClr val="1F365A"/>
            </a:solidFill>
            <a:bevel/>
            <a:headEnd/>
            <a:tailEnd/>
          </a:ln>
        </p:spPr>
        <p:txBody>
          <a:bodyPr vert="horz" wrap="square" lIns="109728" tIns="54864" rIns="109728" bIns="54864"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10" charset="0"/>
              <a:buChar char="•"/>
              <a:defRPr sz="3200" kern="1200">
                <a:solidFill>
                  <a:schemeClr val="tx1"/>
                </a:solidFill>
                <a:latin typeface="+mn-lt"/>
                <a:ea typeface="ヒラギノ角ゴ Pro W3" charset="-128"/>
                <a:cs typeface="ヒラギノ角ゴ Pro W3" charset="0"/>
              </a:defRPr>
            </a:lvl1pPr>
            <a:lvl2pPr marL="742950" indent="-285750" algn="l" defTabSz="457200" rtl="0" eaLnBrk="0" fontAlgn="base" hangingPunct="0">
              <a:spcBef>
                <a:spcPct val="20000"/>
              </a:spcBef>
              <a:spcAft>
                <a:spcPct val="0"/>
              </a:spcAft>
              <a:buFont typeface="Arial" pitchFamily="-110" charset="0"/>
              <a:buChar char="–"/>
              <a:defRPr sz="2800" kern="1200">
                <a:solidFill>
                  <a:schemeClr val="tx1"/>
                </a:solidFill>
                <a:latin typeface="+mn-lt"/>
                <a:ea typeface="ヒラギノ角ゴ Pro W3" charset="-128"/>
                <a:cs typeface="ヒラギノ角ゴ Pro W3" charset="0"/>
              </a:defRPr>
            </a:lvl2pPr>
            <a:lvl3pPr marL="1143000" indent="-228600" algn="l" defTabSz="457200" rtl="0" eaLnBrk="0" fontAlgn="base" hangingPunct="0">
              <a:spcBef>
                <a:spcPct val="20000"/>
              </a:spcBef>
              <a:spcAft>
                <a:spcPct val="0"/>
              </a:spcAft>
              <a:buFont typeface="Arial" pitchFamily="-110"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itchFamily="-110"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480" lvl="3" indent="-411480">
              <a:buFont typeface="Arial" pitchFamily="-110" charset="0"/>
              <a:buChar char="•"/>
            </a:pPr>
            <a:r>
              <a:rPr lang="en-GB" sz="2880" dirty="0">
                <a:solidFill>
                  <a:srgbClr val="1F365A"/>
                </a:solidFill>
              </a:rPr>
              <a:t>In younger individuals, the female survival advantage was explained to a substantial part through the pathways of the</a:t>
            </a:r>
            <a:br>
              <a:rPr lang="en-GB" sz="2880" dirty="0">
                <a:solidFill>
                  <a:srgbClr val="1F365A"/>
                </a:solidFill>
              </a:rPr>
            </a:br>
            <a:r>
              <a:rPr lang="en-GB" sz="2880" dirty="0">
                <a:solidFill>
                  <a:srgbClr val="1F365A"/>
                </a:solidFill>
              </a:rPr>
              <a:t>4 major risk factors </a:t>
            </a:r>
          </a:p>
          <a:p>
            <a:pPr marL="411480" lvl="3" indent="-411480">
              <a:buFont typeface="Arial" pitchFamily="-110" charset="0"/>
              <a:buChar char="•"/>
            </a:pPr>
            <a:r>
              <a:rPr lang="en-GB" sz="2880" dirty="0">
                <a:solidFill>
                  <a:srgbClr val="1F365A"/>
                </a:solidFill>
              </a:rPr>
              <a:t>As blood pressure and cholesterol were the strongest factors, our results correspond to the oestrogen/testosterone thesis</a:t>
            </a:r>
          </a:p>
          <a:p>
            <a:pPr marL="0" lvl="3" indent="0">
              <a:buNone/>
            </a:pPr>
            <a:endParaRPr lang="en-GB" sz="2880" dirty="0">
              <a:solidFill>
                <a:srgbClr val="1F365A"/>
              </a:solidFill>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0011" y="169545"/>
            <a:ext cx="1193927" cy="1259204"/>
          </a:xfrm>
          <a:prstGeom prst="rect">
            <a:avLst/>
          </a:prstGeom>
        </p:spPr>
      </p:pic>
    </p:spTree>
    <p:extLst>
      <p:ext uri="{BB962C8B-B14F-4D97-AF65-F5344CB8AC3E}">
        <p14:creationId xmlns:p14="http://schemas.microsoft.com/office/powerpoint/2010/main" val="472649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C1391CA-3EC3-E6C1-0F97-A946A5971989}"/>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1005841" y="438150"/>
            <a:ext cx="8855430" cy="1590676"/>
          </a:xfrm>
        </p:spPr>
        <p:txBody>
          <a:bodyPr>
            <a:noAutofit/>
          </a:bodyPr>
          <a:lstStyle/>
          <a:p>
            <a:r>
              <a:rPr lang="en-US" sz="4320" dirty="0"/>
              <a:t>The Metabolic Syndrome and Cancer Project Me-Can project (Me-Can)</a:t>
            </a:r>
          </a:p>
        </p:txBody>
      </p:sp>
      <p:sp>
        <p:nvSpPr>
          <p:cNvPr id="4" name="Rectangle 3"/>
          <p:cNvSpPr/>
          <p:nvPr/>
        </p:nvSpPr>
        <p:spPr>
          <a:xfrm>
            <a:off x="10851012" y="1549491"/>
            <a:ext cx="2206886" cy="424732"/>
          </a:xfrm>
          <a:prstGeom prst="rect">
            <a:avLst/>
          </a:prstGeom>
        </p:spPr>
        <p:txBody>
          <a:bodyPr wrap="none">
            <a:spAutoFit/>
          </a:bodyPr>
          <a:lstStyle/>
          <a:p>
            <a:r>
              <a:rPr lang="en-US" sz="2160" dirty="0">
                <a:hlinkClick r:id="rId2"/>
              </a:rPr>
              <a:t>http://me-can.se/</a:t>
            </a:r>
            <a:endParaRPr lang="en-US" sz="2160" dirty="0"/>
          </a:p>
        </p:txBody>
      </p:sp>
      <p:pic>
        <p:nvPicPr>
          <p:cNvPr id="5" name="Content Placeholder 4"/>
          <p:cNvPicPr>
            <a:picLocks noGrp="1" noChangeAspect="1"/>
          </p:cNvPicPr>
          <p:nvPr>
            <p:ph idx="1"/>
          </p:nvPr>
        </p:nvPicPr>
        <p:blipFill>
          <a:blip r:embed="rId3"/>
          <a:stretch>
            <a:fillRect/>
          </a:stretch>
        </p:blipFill>
        <p:spPr>
          <a:xfrm>
            <a:off x="1770523" y="2368570"/>
            <a:ext cx="3307261" cy="4897435"/>
          </a:xfrm>
          <a:prstGeom prst="rect">
            <a:avLst/>
          </a:prstGeom>
        </p:spPr>
      </p:pic>
      <p:sp>
        <p:nvSpPr>
          <p:cNvPr id="6" name="Rectangle 5"/>
          <p:cNvSpPr/>
          <p:nvPr/>
        </p:nvSpPr>
        <p:spPr>
          <a:xfrm>
            <a:off x="5996824" y="2963338"/>
            <a:ext cx="7315200" cy="2462405"/>
          </a:xfrm>
          <a:prstGeom prst="rect">
            <a:avLst/>
          </a:prstGeom>
        </p:spPr>
        <p:txBody>
          <a:bodyPr>
            <a:spAutoFit/>
          </a:bodyPr>
          <a:lstStyle/>
          <a:p>
            <a:pPr marL="342900" indent="-342900" algn="just">
              <a:lnSpc>
                <a:spcPct val="110000"/>
              </a:lnSpc>
              <a:spcAft>
                <a:spcPts val="720"/>
              </a:spcAft>
              <a:buFont typeface="Arial" panose="020B0604020202020204" pitchFamily="34" charset="0"/>
              <a:buChar char="•"/>
            </a:pPr>
            <a:r>
              <a:rPr lang="en-US" sz="2400" dirty="0">
                <a:cs typeface="Helvetica" panose="020B0604020202020204" pitchFamily="34" charset="0"/>
              </a:rPr>
              <a:t>Pooling of six population-based European cohorts</a:t>
            </a:r>
          </a:p>
          <a:p>
            <a:pPr marL="342900" indent="-342900" algn="just">
              <a:lnSpc>
                <a:spcPct val="110000"/>
              </a:lnSpc>
              <a:spcAft>
                <a:spcPts val="720"/>
              </a:spcAft>
              <a:buFont typeface="Arial" panose="020B0604020202020204" pitchFamily="34" charset="0"/>
              <a:buChar char="•"/>
            </a:pPr>
            <a:r>
              <a:rPr lang="en-US" sz="2400" dirty="0">
                <a:cs typeface="Helvetica" panose="020B0604020202020204" pitchFamily="34" charset="0"/>
              </a:rPr>
              <a:t>&gt;800,000 individuals</a:t>
            </a:r>
          </a:p>
          <a:p>
            <a:pPr marL="342900" indent="-342900" algn="just">
              <a:lnSpc>
                <a:spcPct val="110000"/>
              </a:lnSpc>
              <a:spcAft>
                <a:spcPts val="720"/>
              </a:spcAft>
              <a:buFont typeface="Arial" panose="020B0604020202020204" pitchFamily="34" charset="0"/>
              <a:buChar char="•"/>
            </a:pPr>
            <a:r>
              <a:rPr lang="en-US" sz="2400" dirty="0">
                <a:cs typeface="Helvetica" panose="020B0604020202020204" pitchFamily="34" charset="0"/>
              </a:rPr>
              <a:t>&gt;80,000 incident cancers over a follow-up of ~20 years</a:t>
            </a:r>
          </a:p>
          <a:p>
            <a:pPr marL="342900" indent="-342900" algn="just">
              <a:lnSpc>
                <a:spcPct val="110000"/>
              </a:lnSpc>
              <a:spcAft>
                <a:spcPts val="720"/>
              </a:spcAft>
              <a:buFont typeface="Arial" panose="020B0604020202020204" pitchFamily="34" charset="0"/>
              <a:buChar char="•"/>
            </a:pPr>
            <a:endParaRPr lang="en-US" sz="2400" dirty="0">
              <a:cs typeface="Helvetica" panose="020B0604020202020204" pitchFamily="34" charset="0"/>
            </a:endParaRPr>
          </a:p>
          <a:p>
            <a:pPr marL="342900" indent="-342900" algn="just">
              <a:lnSpc>
                <a:spcPct val="110000"/>
              </a:lnSpc>
              <a:spcAft>
                <a:spcPts val="720"/>
              </a:spcAft>
              <a:buFont typeface="Arial" panose="020B0604020202020204" pitchFamily="34" charset="0"/>
              <a:buChar char="•"/>
            </a:pPr>
            <a:r>
              <a:rPr lang="en-US" sz="2400" dirty="0">
                <a:cs typeface="Helvetica" panose="020B0604020202020204" pitchFamily="34" charset="0"/>
              </a:rPr>
              <a:t>&gt;30 original articles over the last 10 years</a:t>
            </a:r>
          </a:p>
        </p:txBody>
      </p:sp>
      <p:pic>
        <p:nvPicPr>
          <p:cNvPr id="7" name="Picture 6"/>
          <p:cNvPicPr>
            <a:picLocks noChangeAspect="1"/>
          </p:cNvPicPr>
          <p:nvPr/>
        </p:nvPicPr>
        <p:blipFill>
          <a:blip r:embed="rId4"/>
          <a:stretch>
            <a:fillRect/>
          </a:stretch>
        </p:blipFill>
        <p:spPr>
          <a:xfrm>
            <a:off x="10336634" y="688198"/>
            <a:ext cx="3272912" cy="861293"/>
          </a:xfrm>
          <a:prstGeom prst="rect">
            <a:avLst/>
          </a:prstGeom>
        </p:spPr>
      </p:pic>
      <p:sp>
        <p:nvSpPr>
          <p:cNvPr id="3" name="TextBox 2"/>
          <p:cNvSpPr txBox="1"/>
          <p:nvPr/>
        </p:nvSpPr>
        <p:spPr>
          <a:xfrm>
            <a:off x="5960995" y="6525883"/>
            <a:ext cx="6980378" cy="757130"/>
          </a:xfrm>
          <a:prstGeom prst="rect">
            <a:avLst/>
          </a:prstGeom>
          <a:noFill/>
        </p:spPr>
        <p:txBody>
          <a:bodyPr wrap="square" rtlCol="0">
            <a:spAutoFit/>
          </a:bodyPr>
          <a:lstStyle/>
          <a:p>
            <a:r>
              <a:rPr lang="en-US" sz="2160" dirty="0"/>
              <a:t>Cohort Profile: The Metabolic syndrome and Cancer project (Me-Can), </a:t>
            </a:r>
            <a:r>
              <a:rPr lang="en-US" sz="2160" dirty="0" err="1"/>
              <a:t>Int</a:t>
            </a:r>
            <a:r>
              <a:rPr lang="en-US" sz="2160" dirty="0"/>
              <a:t> J Epi, 2009</a:t>
            </a:r>
          </a:p>
        </p:txBody>
      </p:sp>
    </p:spTree>
    <p:extLst>
      <p:ext uri="{BB962C8B-B14F-4D97-AF65-F5344CB8AC3E}">
        <p14:creationId xmlns:p14="http://schemas.microsoft.com/office/powerpoint/2010/main" val="2444198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51855" y="614027"/>
            <a:ext cx="5602582" cy="7357727"/>
          </a:xfrm>
          <a:prstGeom prst="rect">
            <a:avLst/>
          </a:prstGeom>
        </p:spPr>
      </p:pic>
      <p:pic>
        <p:nvPicPr>
          <p:cNvPr id="5" name="Picture 4"/>
          <p:cNvPicPr>
            <a:picLocks noChangeAspect="1"/>
          </p:cNvPicPr>
          <p:nvPr/>
        </p:nvPicPr>
        <p:blipFill>
          <a:blip r:embed="rId4"/>
          <a:stretch>
            <a:fillRect/>
          </a:stretch>
        </p:blipFill>
        <p:spPr>
          <a:xfrm>
            <a:off x="7693032" y="1938053"/>
            <a:ext cx="5602582" cy="5425034"/>
          </a:xfrm>
          <a:prstGeom prst="rect">
            <a:avLst/>
          </a:prstGeom>
        </p:spPr>
      </p:pic>
      <p:sp>
        <p:nvSpPr>
          <p:cNvPr id="2" name="Rechteck 1">
            <a:extLst>
              <a:ext uri="{FF2B5EF4-FFF2-40B4-BE49-F238E27FC236}">
                <a16:creationId xmlns:a16="http://schemas.microsoft.com/office/drawing/2014/main" id="{4415F80F-154D-2115-08E6-A95533939229}"/>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16357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Me</a:t>
            </a:r>
            <a:r>
              <a:rPr lang="de-AT" dirty="0"/>
              <a:t>-Can </a:t>
            </a:r>
            <a:r>
              <a:rPr lang="de-AT" dirty="0" err="1"/>
              <a:t>project</a:t>
            </a:r>
            <a:endParaRPr lang="de-DE" dirty="0"/>
          </a:p>
        </p:txBody>
      </p:sp>
      <p:sp>
        <p:nvSpPr>
          <p:cNvPr id="3" name="Foliennummernplatzhalter 2"/>
          <p:cNvSpPr>
            <a:spLocks noGrp="1"/>
          </p:cNvSpPr>
          <p:nvPr>
            <p:ph type="sldNum" sz="quarter" idx="12"/>
          </p:nvPr>
        </p:nvSpPr>
        <p:spPr/>
        <p:txBody>
          <a:bodyPr/>
          <a:lstStyle/>
          <a:p>
            <a:fld id="{A4B4652C-CD78-4E39-BAB0-0AF956FF8895}" type="slidenum">
              <a:rPr lang="de-DE" smtClean="0">
                <a:solidFill>
                  <a:prstClr val="black">
                    <a:tint val="75000"/>
                  </a:prstClr>
                </a:solidFill>
              </a:rPr>
              <a:pPr/>
              <a:t>33</a:t>
            </a:fld>
            <a:endParaRPr lang="de-DE">
              <a:solidFill>
                <a:prstClr val="black">
                  <a:tint val="75000"/>
                </a:prstClr>
              </a:solidFill>
            </a:endParaRPr>
          </a:p>
        </p:txBody>
      </p:sp>
      <p:grpSp>
        <p:nvGrpSpPr>
          <p:cNvPr id="8" name="Gruppieren 7"/>
          <p:cNvGrpSpPr/>
          <p:nvPr/>
        </p:nvGrpSpPr>
        <p:grpSpPr>
          <a:xfrm>
            <a:off x="1828800" y="2612976"/>
            <a:ext cx="10972800" cy="5616624"/>
            <a:chOff x="188640" y="6177136"/>
            <a:chExt cx="6543284" cy="2401981"/>
          </a:xfrm>
        </p:grpSpPr>
        <p:grpSp>
          <p:nvGrpSpPr>
            <p:cNvPr id="9" name="Gruppieren 31"/>
            <p:cNvGrpSpPr/>
            <p:nvPr/>
          </p:nvGrpSpPr>
          <p:grpSpPr>
            <a:xfrm>
              <a:off x="188640" y="6177136"/>
              <a:ext cx="6543284" cy="2401981"/>
              <a:chOff x="188640" y="6177136"/>
              <a:chExt cx="6543284" cy="2401981"/>
            </a:xfrm>
          </p:grpSpPr>
          <p:pic>
            <p:nvPicPr>
              <p:cNvPr id="12" name="Picture 59" descr="U:\MSIG\ROeS\PosterStatMeth\Figure 2.eps"/>
              <p:cNvPicPr>
                <a:picLocks noChangeAspect="1" noChangeArrowheads="1"/>
              </p:cNvPicPr>
              <p:nvPr/>
            </p:nvPicPr>
            <p:blipFill>
              <a:blip r:embed="rId2" cstate="print"/>
              <a:srcRect/>
              <a:stretch>
                <a:fillRect/>
              </a:stretch>
            </p:blipFill>
            <p:spPr bwMode="auto">
              <a:xfrm>
                <a:off x="188640" y="6177136"/>
                <a:ext cx="6543284" cy="2401981"/>
              </a:xfrm>
              <a:prstGeom prst="rect">
                <a:avLst/>
              </a:prstGeom>
              <a:noFill/>
              <a:ln w="9525">
                <a:solidFill>
                  <a:srgbClr val="7EA3B4"/>
                </a:solidFill>
              </a:ln>
            </p:spPr>
          </p:pic>
          <p:sp>
            <p:nvSpPr>
              <p:cNvPr id="13" name="Textfeld 12"/>
              <p:cNvSpPr txBox="1"/>
              <p:nvPr/>
            </p:nvSpPr>
            <p:spPr>
              <a:xfrm>
                <a:off x="1628594" y="6205248"/>
                <a:ext cx="504056" cy="86871"/>
              </a:xfrm>
              <a:prstGeom prst="rect">
                <a:avLst/>
              </a:prstGeom>
              <a:solidFill>
                <a:schemeClr val="bg1"/>
              </a:solidFill>
            </p:spPr>
            <p:txBody>
              <a:bodyPr wrap="square" rtlCol="0">
                <a:spAutoFit/>
              </a:bodyPr>
              <a:lstStyle/>
              <a:p>
                <a:endParaRPr lang="en-GB" sz="720" u="sng" dirty="0"/>
              </a:p>
            </p:txBody>
          </p:sp>
          <p:sp>
            <p:nvSpPr>
              <p:cNvPr id="14" name="Textfeld 13"/>
              <p:cNvSpPr txBox="1"/>
              <p:nvPr/>
            </p:nvSpPr>
            <p:spPr>
              <a:xfrm>
                <a:off x="5077868" y="6213716"/>
                <a:ext cx="504056" cy="86871"/>
              </a:xfrm>
              <a:prstGeom prst="rect">
                <a:avLst/>
              </a:prstGeom>
              <a:solidFill>
                <a:schemeClr val="bg1"/>
              </a:solidFill>
            </p:spPr>
            <p:txBody>
              <a:bodyPr wrap="square" rtlCol="0">
                <a:spAutoFit/>
              </a:bodyPr>
              <a:lstStyle/>
              <a:p>
                <a:endParaRPr lang="en-GB" sz="720" u="sng" dirty="0"/>
              </a:p>
            </p:txBody>
          </p:sp>
        </p:grpSp>
        <p:sp>
          <p:nvSpPr>
            <p:cNvPr id="10" name="Textfeld 9"/>
            <p:cNvSpPr txBox="1"/>
            <p:nvPr/>
          </p:nvSpPr>
          <p:spPr>
            <a:xfrm>
              <a:off x="5040518" y="6177136"/>
              <a:ext cx="576064" cy="102666"/>
            </a:xfrm>
            <a:prstGeom prst="rect">
              <a:avLst/>
            </a:prstGeom>
            <a:noFill/>
          </p:spPr>
          <p:txBody>
            <a:bodyPr wrap="square" rtlCol="0">
              <a:spAutoFit/>
            </a:bodyPr>
            <a:lstStyle/>
            <a:p>
              <a:r>
                <a:rPr lang="en-GB" sz="960" u="sng" dirty="0"/>
                <a:t>Females</a:t>
              </a:r>
            </a:p>
          </p:txBody>
        </p:sp>
        <p:sp>
          <p:nvSpPr>
            <p:cNvPr id="11" name="Textfeld 10"/>
            <p:cNvSpPr txBox="1"/>
            <p:nvPr/>
          </p:nvSpPr>
          <p:spPr>
            <a:xfrm>
              <a:off x="1634876" y="6177136"/>
              <a:ext cx="504056" cy="102666"/>
            </a:xfrm>
            <a:prstGeom prst="rect">
              <a:avLst/>
            </a:prstGeom>
            <a:noFill/>
          </p:spPr>
          <p:txBody>
            <a:bodyPr wrap="square" rtlCol="0">
              <a:spAutoFit/>
            </a:bodyPr>
            <a:lstStyle/>
            <a:p>
              <a:r>
                <a:rPr lang="en-GB" sz="960" u="sng" dirty="0"/>
                <a:t>Males</a:t>
              </a:r>
            </a:p>
          </p:txBody>
        </p:sp>
      </p:grpSp>
      <p:sp>
        <p:nvSpPr>
          <p:cNvPr id="15" name="Textfeld 14"/>
          <p:cNvSpPr txBox="1"/>
          <p:nvPr/>
        </p:nvSpPr>
        <p:spPr>
          <a:xfrm>
            <a:off x="2476263" y="1868151"/>
            <a:ext cx="7949683" cy="757130"/>
          </a:xfrm>
          <a:prstGeom prst="rect">
            <a:avLst/>
          </a:prstGeom>
          <a:noFill/>
        </p:spPr>
        <p:txBody>
          <a:bodyPr wrap="square" rtlCol="0">
            <a:spAutoFit/>
          </a:bodyPr>
          <a:lstStyle/>
          <a:p>
            <a:pPr algn="ctr"/>
            <a:r>
              <a:rPr lang="en-GB" sz="2160" b="1" dirty="0">
                <a:cs typeface="Mangal" pitchFamily="2"/>
              </a:rPr>
              <a:t>Sex-specific risk estimates of incident cancer by site per unit </a:t>
            </a:r>
            <a:r>
              <a:rPr lang="en-GB" sz="2160" b="1" dirty="0" err="1">
                <a:cs typeface="Mangal" pitchFamily="2"/>
              </a:rPr>
              <a:t>MetS</a:t>
            </a:r>
            <a:r>
              <a:rPr lang="en-GB" sz="2160" b="1" dirty="0">
                <a:cs typeface="Mangal" pitchFamily="2"/>
              </a:rPr>
              <a:t> score (standardised sum of the five separate z-scores)</a:t>
            </a:r>
          </a:p>
        </p:txBody>
      </p:sp>
      <p:sp>
        <p:nvSpPr>
          <p:cNvPr id="4" name="Rechteck 3">
            <a:extLst>
              <a:ext uri="{FF2B5EF4-FFF2-40B4-BE49-F238E27FC236}">
                <a16:creationId xmlns:a16="http://schemas.microsoft.com/office/drawing/2014/main" id="{E02EC214-8400-228C-4E9B-5B153ECBE121}"/>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58636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4049" y="457199"/>
            <a:ext cx="7952004" cy="7501890"/>
          </a:xfrm>
          <a:prstGeom prst="rect">
            <a:avLst/>
          </a:prstGeom>
        </p:spPr>
      </p:pic>
      <p:sp>
        <p:nvSpPr>
          <p:cNvPr id="2" name="Rechteck 1">
            <a:extLst>
              <a:ext uri="{FF2B5EF4-FFF2-40B4-BE49-F238E27FC236}">
                <a16:creationId xmlns:a16="http://schemas.microsoft.com/office/drawing/2014/main" id="{740BBA78-B97B-5FB7-3A41-F6B19B73D6EE}"/>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54470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4320" dirty="0"/>
              <a:t>TyG Index: A Novel Measure for Insulin Resistance</a:t>
            </a:r>
            <a:endParaRPr lang="en-US" sz="4320" dirty="0"/>
          </a:p>
        </p:txBody>
      </p:sp>
      <p:sp>
        <p:nvSpPr>
          <p:cNvPr id="3" name="Content Placeholder 2"/>
          <p:cNvSpPr>
            <a:spLocks noGrp="1"/>
          </p:cNvSpPr>
          <p:nvPr>
            <p:ph idx="1"/>
          </p:nvPr>
        </p:nvSpPr>
        <p:spPr/>
        <p:txBody>
          <a:bodyPr>
            <a:noAutofit/>
          </a:bodyPr>
          <a:lstStyle/>
          <a:p>
            <a:pPr>
              <a:lnSpc>
                <a:spcPct val="110000"/>
              </a:lnSpc>
              <a:spcAft>
                <a:spcPts val="720"/>
              </a:spcAft>
            </a:pPr>
            <a:r>
              <a:rPr lang="en-US" sz="2400" dirty="0" err="1">
                <a:cs typeface="Helvetica" panose="020B0604020202020204" pitchFamily="34" charset="0"/>
              </a:rPr>
              <a:t>TyG</a:t>
            </a:r>
            <a:r>
              <a:rPr lang="en-US" sz="2400" dirty="0">
                <a:cs typeface="Helvetica" panose="020B0604020202020204" pitchFamily="34" charset="0"/>
              </a:rPr>
              <a:t> index = the </a:t>
            </a:r>
            <a:r>
              <a:rPr lang="en-US" sz="2400" dirty="0" err="1">
                <a:cs typeface="Helvetica" panose="020B0604020202020204" pitchFamily="34" charset="0"/>
              </a:rPr>
              <a:t>logarithmized</a:t>
            </a:r>
            <a:r>
              <a:rPr lang="en-US" sz="2400" dirty="0">
                <a:cs typeface="Helvetica" panose="020B0604020202020204" pitchFamily="34" charset="0"/>
              </a:rPr>
              <a:t> product of fasting levels of</a:t>
            </a:r>
            <a:br>
              <a:rPr lang="en-US" sz="2400" dirty="0">
                <a:cs typeface="Helvetica" panose="020B0604020202020204" pitchFamily="34" charset="0"/>
              </a:rPr>
            </a:br>
            <a:r>
              <a:rPr lang="en-US" sz="2400" dirty="0">
                <a:cs typeface="Helvetica" panose="020B0604020202020204" pitchFamily="34" charset="0"/>
              </a:rPr>
              <a:t>triglycerides and glucose (“</a:t>
            </a:r>
            <a:r>
              <a:rPr lang="en-US" sz="2400" dirty="0" err="1">
                <a:cs typeface="Helvetica" panose="020B0604020202020204" pitchFamily="34" charset="0"/>
              </a:rPr>
              <a:t>TyG</a:t>
            </a:r>
            <a:r>
              <a:rPr lang="en-US" sz="2400" dirty="0">
                <a:cs typeface="Helvetica" panose="020B0604020202020204" pitchFamily="34" charset="0"/>
              </a:rPr>
              <a:t> index”).</a:t>
            </a:r>
          </a:p>
          <a:p>
            <a:pPr algn="just">
              <a:lnSpc>
                <a:spcPct val="110000"/>
              </a:lnSpc>
              <a:spcAft>
                <a:spcPts val="720"/>
              </a:spcAft>
            </a:pPr>
            <a:r>
              <a:rPr lang="en-US" sz="2400" dirty="0">
                <a:cs typeface="Helvetica" panose="020B0604020202020204" pitchFamily="34" charset="0"/>
              </a:rPr>
              <a:t>Simple measure of insulin resistance.</a:t>
            </a:r>
          </a:p>
          <a:p>
            <a:pPr algn="just">
              <a:lnSpc>
                <a:spcPct val="110000"/>
              </a:lnSpc>
              <a:spcAft>
                <a:spcPts val="720"/>
              </a:spcAft>
            </a:pPr>
            <a:r>
              <a:rPr lang="en-US" sz="2400" dirty="0">
                <a:cs typeface="Helvetica" panose="020B0604020202020204" pitchFamily="34" charset="0"/>
              </a:rPr>
              <a:t>Good correlation with the </a:t>
            </a:r>
            <a:r>
              <a:rPr lang="en-US" sz="2400" dirty="0" err="1">
                <a:cs typeface="Helvetica" panose="020B0604020202020204" pitchFamily="34" charset="0"/>
              </a:rPr>
              <a:t>euglycemic-hyperinsulinemic</a:t>
            </a:r>
            <a:r>
              <a:rPr lang="en-US" sz="2400" dirty="0">
                <a:cs typeface="Helvetica" panose="020B0604020202020204" pitchFamily="34" charset="0"/>
              </a:rPr>
              <a:t> clamp test (Pearson correlation of -0.68), similar magnitude as the frequently used HOMA-IR.</a:t>
            </a:r>
          </a:p>
          <a:p>
            <a:pPr algn="just">
              <a:lnSpc>
                <a:spcPct val="110000"/>
              </a:lnSpc>
              <a:spcAft>
                <a:spcPts val="720"/>
              </a:spcAft>
            </a:pPr>
            <a:r>
              <a:rPr lang="en-US" sz="2400" dirty="0">
                <a:cs typeface="Helvetica" panose="020B0604020202020204" pitchFamily="34" charset="0"/>
              </a:rPr>
              <a:t>Both </a:t>
            </a:r>
            <a:r>
              <a:rPr lang="en-US" sz="2400" dirty="0" err="1">
                <a:cs typeface="Helvetica" panose="020B0604020202020204" pitchFamily="34" charset="0"/>
              </a:rPr>
              <a:t>lipotoxicity</a:t>
            </a:r>
            <a:r>
              <a:rPr lang="en-US" sz="2400" dirty="0">
                <a:cs typeface="Helvetica" panose="020B0604020202020204" pitchFamily="34" charset="0"/>
              </a:rPr>
              <a:t> and </a:t>
            </a:r>
            <a:r>
              <a:rPr lang="en-US" sz="2400" dirty="0" err="1">
                <a:cs typeface="Helvetica" panose="020B0604020202020204" pitchFamily="34" charset="0"/>
              </a:rPr>
              <a:t>glucotoxicity</a:t>
            </a:r>
            <a:r>
              <a:rPr lang="en-US" sz="2400" dirty="0">
                <a:cs typeface="Helvetica" panose="020B0604020202020204" pitchFamily="34" charset="0"/>
              </a:rPr>
              <a:t> play crucial roles in insulin resistance modulation and are reflected in the </a:t>
            </a:r>
            <a:r>
              <a:rPr lang="en-US" sz="2400" dirty="0" err="1">
                <a:cs typeface="Helvetica" panose="020B0604020202020204" pitchFamily="34" charset="0"/>
              </a:rPr>
              <a:t>TyG</a:t>
            </a:r>
            <a:r>
              <a:rPr lang="en-US" sz="2400" dirty="0">
                <a:cs typeface="Helvetica" panose="020B0604020202020204" pitchFamily="34" charset="0"/>
              </a:rPr>
              <a:t> index.</a:t>
            </a:r>
          </a:p>
          <a:p>
            <a:pPr algn="just">
              <a:lnSpc>
                <a:spcPct val="110000"/>
              </a:lnSpc>
              <a:spcAft>
                <a:spcPts val="720"/>
              </a:spcAft>
            </a:pPr>
            <a:r>
              <a:rPr lang="en-US" sz="2400" dirty="0">
                <a:cs typeface="Helvetica" panose="020B0604020202020204" pitchFamily="34" charset="0"/>
              </a:rPr>
              <a:t>A promising surrogate measure for insulin resistance in large-scale epidemiological studies.</a:t>
            </a:r>
          </a:p>
          <a:p>
            <a:pPr algn="just">
              <a:lnSpc>
                <a:spcPct val="110000"/>
              </a:lnSpc>
              <a:spcAft>
                <a:spcPts val="720"/>
              </a:spcAft>
            </a:pPr>
            <a:r>
              <a:rPr lang="en-US" sz="2400" dirty="0">
                <a:cs typeface="Helvetica" panose="020B0604020202020204" pitchFamily="34" charset="0"/>
              </a:rPr>
              <a:t>First proposed by: Simental-</a:t>
            </a:r>
            <a:r>
              <a:rPr lang="en-US" sz="2400" dirty="0" err="1">
                <a:cs typeface="Helvetica" panose="020B0604020202020204" pitchFamily="34" charset="0"/>
              </a:rPr>
              <a:t>Mendía</a:t>
            </a:r>
            <a:r>
              <a:rPr lang="en-US" sz="2400" dirty="0">
                <a:cs typeface="Helvetica" panose="020B0604020202020204" pitchFamily="34" charset="0"/>
              </a:rPr>
              <a:t> LE et al. The Product of Fasting Glucose and Triglycerides As Surrogate for Identifying Insulin Resistance in Apparently Healthy Subjects. </a:t>
            </a:r>
            <a:r>
              <a:rPr lang="en-US" sz="2400" i="1" dirty="0" err="1">
                <a:cs typeface="Helvetica" panose="020B0604020202020204" pitchFamily="34" charset="0"/>
              </a:rPr>
              <a:t>Metab</a:t>
            </a:r>
            <a:r>
              <a:rPr lang="en-US" sz="2400" i="1" dirty="0">
                <a:cs typeface="Helvetica" panose="020B0604020202020204" pitchFamily="34" charset="0"/>
              </a:rPr>
              <a:t> </a:t>
            </a:r>
            <a:r>
              <a:rPr lang="en-US" sz="2400" i="1" dirty="0" err="1">
                <a:cs typeface="Helvetica" panose="020B0604020202020204" pitchFamily="34" charset="0"/>
              </a:rPr>
              <a:t>Syndr</a:t>
            </a:r>
            <a:r>
              <a:rPr lang="en-US" sz="2400" i="1" dirty="0">
                <a:cs typeface="Helvetica" panose="020B0604020202020204" pitchFamily="34" charset="0"/>
              </a:rPr>
              <a:t> </a:t>
            </a:r>
            <a:r>
              <a:rPr lang="en-US" sz="2400" i="1" dirty="0" err="1">
                <a:cs typeface="Helvetica" panose="020B0604020202020204" pitchFamily="34" charset="0"/>
              </a:rPr>
              <a:t>Relat</a:t>
            </a:r>
            <a:r>
              <a:rPr lang="en-US" sz="2400" i="1" dirty="0">
                <a:cs typeface="Helvetica" panose="020B0604020202020204" pitchFamily="34" charset="0"/>
              </a:rPr>
              <a:t> </a:t>
            </a:r>
            <a:r>
              <a:rPr lang="en-US" sz="2400" i="1" dirty="0" err="1">
                <a:cs typeface="Helvetica" panose="020B0604020202020204" pitchFamily="34" charset="0"/>
              </a:rPr>
              <a:t>Disord</a:t>
            </a:r>
            <a:r>
              <a:rPr lang="en-US" sz="2400" dirty="0">
                <a:cs typeface="Helvetica" panose="020B0604020202020204" pitchFamily="34" charset="0"/>
              </a:rPr>
              <a:t> 2008.</a:t>
            </a:r>
          </a:p>
          <a:p>
            <a:pPr algn="just">
              <a:lnSpc>
                <a:spcPct val="110000"/>
              </a:lnSpc>
              <a:spcAft>
                <a:spcPts val="720"/>
              </a:spcAft>
            </a:pPr>
            <a:endParaRPr lang="en-US" sz="2400" dirty="0">
              <a:cs typeface="Helvetica" panose="020B0604020202020204" pitchFamily="34" charset="0"/>
            </a:endParaRPr>
          </a:p>
          <a:p>
            <a:pPr marL="0" indent="0">
              <a:buNone/>
            </a:pPr>
            <a:endParaRPr lang="en-US" sz="2160" dirty="0"/>
          </a:p>
        </p:txBody>
      </p:sp>
      <p:graphicFrame>
        <p:nvGraphicFramePr>
          <p:cNvPr id="4" name="Chart 3"/>
          <p:cNvGraphicFramePr>
            <a:graphicFrameLocks/>
          </p:cNvGraphicFramePr>
          <p:nvPr/>
        </p:nvGraphicFramePr>
        <p:xfrm>
          <a:off x="9067800" y="1421923"/>
          <a:ext cx="4556761" cy="239268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eck 4">
            <a:extLst>
              <a:ext uri="{FF2B5EF4-FFF2-40B4-BE49-F238E27FC236}">
                <a16:creationId xmlns:a16="http://schemas.microsoft.com/office/drawing/2014/main" id="{6301F4AB-EB9B-0D8B-E123-18E6B06D513C}"/>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204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18B031BA-6B32-14D1-CE70-89A615608906}"/>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1005840" y="339885"/>
            <a:ext cx="12618720" cy="1590676"/>
          </a:xfrm>
        </p:spPr>
        <p:txBody>
          <a:bodyPr>
            <a:normAutofit/>
          </a:bodyPr>
          <a:lstStyle/>
          <a:p>
            <a:pPr>
              <a:lnSpc>
                <a:spcPct val="70000"/>
              </a:lnSpc>
              <a:spcAft>
                <a:spcPts val="1440"/>
              </a:spcAft>
            </a:pPr>
            <a:r>
              <a:rPr lang="en-US" sz="3720" dirty="0"/>
              <a:t>The </a:t>
            </a:r>
            <a:r>
              <a:rPr lang="en-US" sz="3720" dirty="0" err="1"/>
              <a:t>TyG</a:t>
            </a:r>
            <a:r>
              <a:rPr lang="en-US" sz="3720" dirty="0"/>
              <a:t> Index substantially mediated the effect of BMI for gastrointestinal cancers, but not for gynecological cancers.</a:t>
            </a:r>
          </a:p>
        </p:txBody>
      </p:sp>
      <p:pic>
        <p:nvPicPr>
          <p:cNvPr id="5" name="Picture 4"/>
          <p:cNvPicPr>
            <a:picLocks noChangeAspect="1"/>
          </p:cNvPicPr>
          <p:nvPr/>
        </p:nvPicPr>
        <p:blipFill>
          <a:blip r:embed="rId2"/>
          <a:stretch>
            <a:fillRect/>
          </a:stretch>
        </p:blipFill>
        <p:spPr>
          <a:xfrm>
            <a:off x="1146681" y="1917051"/>
            <a:ext cx="5342953" cy="5324401"/>
          </a:xfrm>
          <a:prstGeom prst="rect">
            <a:avLst/>
          </a:prstGeom>
        </p:spPr>
      </p:pic>
      <p:sp>
        <p:nvSpPr>
          <p:cNvPr id="4" name="Content Placeholder 2"/>
          <p:cNvSpPr>
            <a:spLocks noGrp="1"/>
          </p:cNvSpPr>
          <p:nvPr>
            <p:ph idx="1"/>
          </p:nvPr>
        </p:nvSpPr>
        <p:spPr>
          <a:xfrm>
            <a:off x="7073900" y="2488847"/>
            <a:ext cx="6224658" cy="4389139"/>
          </a:xfrm>
        </p:spPr>
        <p:txBody>
          <a:bodyPr>
            <a:normAutofit/>
          </a:bodyPr>
          <a:lstStyle/>
          <a:p>
            <a:pPr algn="just">
              <a:lnSpc>
                <a:spcPct val="110000"/>
              </a:lnSpc>
              <a:spcAft>
                <a:spcPts val="720"/>
              </a:spcAft>
              <a:buFont typeface="Wingdings" panose="05000000000000000000" pitchFamily="2" charset="2"/>
              <a:buChar char="ü"/>
            </a:pPr>
            <a:r>
              <a:rPr lang="en-US" sz="2400" dirty="0">
                <a:cs typeface="Helvetica" panose="020B0604020202020204" pitchFamily="34" charset="0"/>
              </a:rPr>
              <a:t>Our results confirm a promoting role of insulin resistance as measured through the </a:t>
            </a:r>
            <a:r>
              <a:rPr lang="en-US" sz="2400" dirty="0" err="1">
                <a:cs typeface="Helvetica" panose="020B0604020202020204" pitchFamily="34" charset="0"/>
              </a:rPr>
              <a:t>TyG</a:t>
            </a:r>
            <a:r>
              <a:rPr lang="en-US" sz="2400" dirty="0">
                <a:cs typeface="Helvetica" panose="020B0604020202020204" pitchFamily="34" charset="0"/>
              </a:rPr>
              <a:t> index in the pathogenesis of gastrointestinal cancers.</a:t>
            </a:r>
          </a:p>
          <a:p>
            <a:pPr algn="just">
              <a:lnSpc>
                <a:spcPct val="110000"/>
              </a:lnSpc>
              <a:spcAft>
                <a:spcPts val="720"/>
              </a:spcAft>
              <a:buFont typeface="Wingdings" panose="05000000000000000000" pitchFamily="2" charset="2"/>
              <a:buChar char="ü"/>
            </a:pPr>
            <a:r>
              <a:rPr lang="en-US" sz="2400" dirty="0">
                <a:cs typeface="Helvetica" panose="020B0604020202020204" pitchFamily="34" charset="0"/>
              </a:rPr>
              <a:t>Our results provide limited evidence that insulin resistance as measured through the </a:t>
            </a:r>
            <a:r>
              <a:rPr lang="en-US" sz="2400" dirty="0" err="1">
                <a:cs typeface="Helvetica" panose="020B0604020202020204" pitchFamily="34" charset="0"/>
              </a:rPr>
              <a:t>TyG</a:t>
            </a:r>
            <a:r>
              <a:rPr lang="en-US" sz="2400" dirty="0">
                <a:cs typeface="Helvetica" panose="020B0604020202020204" pitchFamily="34" charset="0"/>
              </a:rPr>
              <a:t> index connects excess body weight with risk of cancers of the female reproductive organs.</a:t>
            </a:r>
          </a:p>
          <a:p>
            <a:pPr marL="0" indent="0">
              <a:buNone/>
            </a:pPr>
            <a:endParaRPr lang="en-US" sz="2400" dirty="0"/>
          </a:p>
        </p:txBody>
      </p:sp>
    </p:spTree>
    <p:extLst>
      <p:ext uri="{BB962C8B-B14F-4D97-AF65-F5344CB8AC3E}">
        <p14:creationId xmlns:p14="http://schemas.microsoft.com/office/powerpoint/2010/main" val="815514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87E5A40-8A92-4022-E1EA-F27760471A84}"/>
              </a:ext>
            </a:extLst>
          </p:cNvPr>
          <p:cNvSpPr/>
          <p:nvPr/>
        </p:nvSpPr>
        <p:spPr>
          <a:xfrm>
            <a:off x="9060873" y="1753299"/>
            <a:ext cx="4319567" cy="2516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ctrTitle"/>
          </p:nvPr>
        </p:nvSpPr>
        <p:spPr>
          <a:xfrm>
            <a:off x="1584960" y="803742"/>
            <a:ext cx="11216640" cy="2457068"/>
          </a:xfrm>
        </p:spPr>
        <p:txBody>
          <a:bodyPr>
            <a:noAutofit/>
          </a:bodyPr>
          <a:lstStyle/>
          <a:p>
            <a:r>
              <a:rPr lang="en-US" dirty="0"/>
              <a:t>The Association of Excess Body Weight</a:t>
            </a:r>
            <a:br>
              <a:rPr lang="en-US" dirty="0"/>
            </a:br>
            <a:r>
              <a:rPr lang="en-US" dirty="0"/>
              <a:t>with Risk of ESKD</a:t>
            </a:r>
            <a:br>
              <a:rPr lang="en-US" dirty="0"/>
            </a:br>
            <a:r>
              <a:rPr lang="en-US" dirty="0"/>
              <a:t>Is Mediated Through Insulin Resistance,</a:t>
            </a:r>
            <a:br>
              <a:rPr lang="en-US" dirty="0"/>
            </a:br>
            <a:r>
              <a:rPr lang="en-US" dirty="0"/>
              <a:t>Hypertension, and Hyperuricemia</a:t>
            </a:r>
          </a:p>
        </p:txBody>
      </p:sp>
      <p:sp>
        <p:nvSpPr>
          <p:cNvPr id="3" name="Subtitle 2"/>
          <p:cNvSpPr>
            <a:spLocks noGrp="1"/>
          </p:cNvSpPr>
          <p:nvPr>
            <p:ph type="subTitle" idx="1"/>
          </p:nvPr>
        </p:nvSpPr>
        <p:spPr>
          <a:xfrm>
            <a:off x="1828800" y="3690854"/>
            <a:ext cx="10972800" cy="2322814"/>
          </a:xfrm>
        </p:spPr>
        <p:txBody>
          <a:bodyPr>
            <a:normAutofit fontScale="77500" lnSpcReduction="20000"/>
          </a:bodyPr>
          <a:lstStyle/>
          <a:p>
            <a:r>
              <a:rPr lang="en-US" dirty="0"/>
              <a:t>07 October 2022 – ÖGHN</a:t>
            </a:r>
          </a:p>
          <a:p>
            <a:endParaRPr lang="en-US" dirty="0"/>
          </a:p>
          <a:p>
            <a:r>
              <a:rPr lang="en-US" b="1" dirty="0"/>
              <a:t>Josef Fritz</a:t>
            </a:r>
          </a:p>
          <a:p>
            <a:r>
              <a:rPr lang="en-US" dirty="0">
                <a:hlinkClick r:id="rId2"/>
              </a:rPr>
              <a:t>josef.fritz@i-med.ac.at</a:t>
            </a:r>
            <a:r>
              <a:rPr lang="en-US" dirty="0"/>
              <a:t>; </a:t>
            </a:r>
            <a:r>
              <a:rPr lang="en-US" dirty="0">
                <a:hlinkClick r:id="rId3"/>
              </a:rPr>
              <a:t>josef.fritz@med.lu.se</a:t>
            </a:r>
            <a:endParaRPr lang="en-US" dirty="0"/>
          </a:p>
          <a:p>
            <a:r>
              <a:rPr lang="en-US" dirty="0"/>
              <a:t>Institute of Medical Statistics and Informatics, Medical University of Innsbruck</a:t>
            </a:r>
          </a:p>
          <a:p>
            <a:r>
              <a:rPr lang="en-US" dirty="0"/>
              <a:t>Department of Translational Medicine, Lund University, Sweden</a:t>
            </a:r>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6677383" y="6630253"/>
            <a:ext cx="2732624" cy="1066716"/>
          </a:xfrm>
          <a:prstGeom prst="rect">
            <a:avLst/>
          </a:prstGeom>
        </p:spPr>
      </p:pic>
      <p:pic>
        <p:nvPicPr>
          <p:cNvPr id="5" name="Picture 4"/>
          <p:cNvPicPr>
            <a:picLocks noChangeAspect="1"/>
          </p:cNvPicPr>
          <p:nvPr/>
        </p:nvPicPr>
        <p:blipFill>
          <a:blip r:embed="rId5"/>
          <a:stretch>
            <a:fillRect/>
          </a:stretch>
        </p:blipFill>
        <p:spPr>
          <a:xfrm>
            <a:off x="4887899" y="6353046"/>
            <a:ext cx="1678651" cy="1602229"/>
          </a:xfrm>
          <a:prstGeom prst="rect">
            <a:avLst/>
          </a:prstGeom>
        </p:spPr>
      </p:pic>
    </p:spTree>
    <p:extLst>
      <p:ext uri="{BB962C8B-B14F-4D97-AF65-F5344CB8AC3E}">
        <p14:creationId xmlns:p14="http://schemas.microsoft.com/office/powerpoint/2010/main" val="3039902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779" y="218630"/>
            <a:ext cx="12618720" cy="1590676"/>
          </a:xfrm>
        </p:spPr>
        <p:txBody>
          <a:bodyPr/>
          <a:lstStyle/>
          <a:p>
            <a:r>
              <a:rPr lang="en-US" dirty="0"/>
              <a:t>Background and Aim</a:t>
            </a:r>
          </a:p>
        </p:txBody>
      </p:sp>
      <p:sp>
        <p:nvSpPr>
          <p:cNvPr id="77" name="Rounded Rectangle 76">
            <a:extLst>
              <a:ext uri="{FF2B5EF4-FFF2-40B4-BE49-F238E27FC236}">
                <a16:creationId xmlns:a16="http://schemas.microsoft.com/office/drawing/2014/main" id="{62529C87-D292-944B-920B-838A913B5F63}"/>
              </a:ext>
            </a:extLst>
          </p:cNvPr>
          <p:cNvSpPr/>
          <p:nvPr/>
        </p:nvSpPr>
        <p:spPr>
          <a:xfrm>
            <a:off x="8844196" y="2763113"/>
            <a:ext cx="3338042" cy="1174090"/>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a:solidFill>
                  <a:schemeClr val="tx1"/>
                </a:solidFill>
              </a:rPr>
              <a:t>End-stage kidney disease</a:t>
            </a:r>
          </a:p>
        </p:txBody>
      </p:sp>
      <p:sp>
        <p:nvSpPr>
          <p:cNvPr id="79" name="Rounded Rectangle 78">
            <a:extLst>
              <a:ext uri="{FF2B5EF4-FFF2-40B4-BE49-F238E27FC236}">
                <a16:creationId xmlns:a16="http://schemas.microsoft.com/office/drawing/2014/main" id="{62529C87-D292-944B-920B-838A913B5F63}"/>
              </a:ext>
            </a:extLst>
          </p:cNvPr>
          <p:cNvSpPr/>
          <p:nvPr/>
        </p:nvSpPr>
        <p:spPr>
          <a:xfrm>
            <a:off x="1085140" y="2763113"/>
            <a:ext cx="2953866" cy="1174090"/>
          </a:xfrm>
          <a:prstGeom prst="round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60" dirty="0">
                <a:solidFill>
                  <a:schemeClr val="tx1"/>
                </a:solidFill>
              </a:rPr>
              <a:t>Overweight/Obesity</a:t>
            </a:r>
          </a:p>
        </p:txBody>
      </p:sp>
      <p:cxnSp>
        <p:nvCxnSpPr>
          <p:cNvPr id="96" name="Straight Arrow Connector 95">
            <a:extLst>
              <a:ext uri="{FF2B5EF4-FFF2-40B4-BE49-F238E27FC236}">
                <a16:creationId xmlns:a16="http://schemas.microsoft.com/office/drawing/2014/main" id="{5D8D9B83-7D22-2743-BE0E-3E4843D0B1D6}"/>
              </a:ext>
            </a:extLst>
          </p:cNvPr>
          <p:cNvCxnSpPr>
            <a:stCxn id="79" idx="3"/>
            <a:endCxn id="77" idx="1"/>
          </p:cNvCxnSpPr>
          <p:nvPr/>
        </p:nvCxnSpPr>
        <p:spPr>
          <a:xfrm>
            <a:off x="4039006" y="3350158"/>
            <a:ext cx="4805190" cy="0"/>
          </a:xfrm>
          <a:prstGeom prst="straightConnector1">
            <a:avLst/>
          </a:prstGeom>
          <a:ln w="508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114" name="Picture 113" descr="Question Mark · Free vector graphic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8612" y="2099018"/>
            <a:ext cx="1208586" cy="1091504"/>
          </a:xfrm>
          <a:prstGeom prst="rect">
            <a:avLst/>
          </a:prstGeom>
        </p:spPr>
      </p:pic>
      <p:cxnSp>
        <p:nvCxnSpPr>
          <p:cNvPr id="118" name="Curved Connector 117"/>
          <p:cNvCxnSpPr/>
          <p:nvPr/>
        </p:nvCxnSpPr>
        <p:spPr>
          <a:xfrm rot="16200000" flipH="1">
            <a:off x="6537646" y="-61228"/>
            <a:ext cx="15240" cy="7951144"/>
          </a:xfrm>
          <a:prstGeom prst="curvedConnector3">
            <a:avLst>
              <a:gd name="adj1" fmla="val 540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Curved Connector 120"/>
          <p:cNvCxnSpPr/>
          <p:nvPr/>
        </p:nvCxnSpPr>
        <p:spPr>
          <a:xfrm rot="16200000" flipH="1">
            <a:off x="6537646" y="-61230"/>
            <a:ext cx="15240" cy="7951144"/>
          </a:xfrm>
          <a:prstGeom prst="curvedConnector3">
            <a:avLst>
              <a:gd name="adj1" fmla="val 1244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a:stCxn id="79" idx="2"/>
            <a:endCxn id="77" idx="2"/>
          </p:cNvCxnSpPr>
          <p:nvPr/>
        </p:nvCxnSpPr>
        <p:spPr>
          <a:xfrm rot="16200000" flipH="1">
            <a:off x="6537644" y="-38370"/>
            <a:ext cx="15240" cy="7951144"/>
          </a:xfrm>
          <a:prstGeom prst="curvedConnector3">
            <a:avLst>
              <a:gd name="adj1" fmla="val 1940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urved Connector 128"/>
          <p:cNvCxnSpPr>
            <a:stCxn id="79" idx="2"/>
            <a:endCxn id="77" idx="2"/>
          </p:cNvCxnSpPr>
          <p:nvPr/>
        </p:nvCxnSpPr>
        <p:spPr>
          <a:xfrm rot="16200000" flipH="1">
            <a:off x="6537644" y="-38370"/>
            <a:ext cx="15240" cy="7951144"/>
          </a:xfrm>
          <a:prstGeom prst="curvedConnector3">
            <a:avLst>
              <a:gd name="adj1" fmla="val 2660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5423590" y="5278895"/>
            <a:ext cx="2297659" cy="424732"/>
          </a:xfrm>
          <a:prstGeom prst="rect">
            <a:avLst/>
          </a:prstGeom>
          <a:noFill/>
        </p:spPr>
        <p:txBody>
          <a:bodyPr wrap="square" rtlCol="0">
            <a:spAutoFit/>
          </a:bodyPr>
          <a:lstStyle/>
          <a:p>
            <a:pPr algn="ctr"/>
            <a:r>
              <a:rPr lang="en-US" sz="2160" dirty="0"/>
              <a:t>Hypertension</a:t>
            </a:r>
          </a:p>
        </p:txBody>
      </p:sp>
      <p:sp>
        <p:nvSpPr>
          <p:cNvPr id="135" name="TextBox 134"/>
          <p:cNvSpPr txBox="1"/>
          <p:nvPr/>
        </p:nvSpPr>
        <p:spPr>
          <a:xfrm>
            <a:off x="5423590" y="1716517"/>
            <a:ext cx="2297659" cy="424732"/>
          </a:xfrm>
          <a:prstGeom prst="rect">
            <a:avLst/>
          </a:prstGeom>
          <a:noFill/>
        </p:spPr>
        <p:txBody>
          <a:bodyPr wrap="square" rtlCol="0">
            <a:spAutoFit/>
          </a:bodyPr>
          <a:lstStyle/>
          <a:p>
            <a:pPr algn="ctr"/>
            <a:r>
              <a:rPr lang="en-US" sz="2160" dirty="0"/>
              <a:t>Other</a:t>
            </a:r>
          </a:p>
        </p:txBody>
      </p:sp>
      <p:sp>
        <p:nvSpPr>
          <p:cNvPr id="136" name="TextBox 135"/>
          <p:cNvSpPr txBox="1"/>
          <p:nvPr/>
        </p:nvSpPr>
        <p:spPr>
          <a:xfrm>
            <a:off x="5435782" y="6310836"/>
            <a:ext cx="2297659" cy="424732"/>
          </a:xfrm>
          <a:prstGeom prst="rect">
            <a:avLst/>
          </a:prstGeom>
          <a:noFill/>
        </p:spPr>
        <p:txBody>
          <a:bodyPr wrap="square" rtlCol="0">
            <a:spAutoFit/>
          </a:bodyPr>
          <a:lstStyle/>
          <a:p>
            <a:pPr algn="ctr"/>
            <a:r>
              <a:rPr lang="en-US" sz="2160" dirty="0"/>
              <a:t>Hyperuricemia</a:t>
            </a:r>
          </a:p>
        </p:txBody>
      </p:sp>
      <p:sp>
        <p:nvSpPr>
          <p:cNvPr id="137" name="TextBox 136"/>
          <p:cNvSpPr txBox="1"/>
          <p:nvPr/>
        </p:nvSpPr>
        <p:spPr>
          <a:xfrm>
            <a:off x="5185313" y="7348105"/>
            <a:ext cx="2852928" cy="424732"/>
          </a:xfrm>
          <a:prstGeom prst="rect">
            <a:avLst/>
          </a:prstGeom>
          <a:noFill/>
        </p:spPr>
        <p:txBody>
          <a:bodyPr wrap="square" rtlCol="0">
            <a:spAutoFit/>
          </a:bodyPr>
          <a:lstStyle/>
          <a:p>
            <a:pPr algn="ctr"/>
            <a:r>
              <a:rPr lang="en-US" sz="2160" dirty="0"/>
              <a:t>Hypercholesterolemia</a:t>
            </a:r>
          </a:p>
        </p:txBody>
      </p:sp>
      <p:cxnSp>
        <p:nvCxnSpPr>
          <p:cNvPr id="138" name="Curved Connector 137"/>
          <p:cNvCxnSpPr>
            <a:stCxn id="79" idx="0"/>
            <a:endCxn id="77" idx="0"/>
          </p:cNvCxnSpPr>
          <p:nvPr/>
        </p:nvCxnSpPr>
        <p:spPr>
          <a:xfrm rot="5400000" flipH="1" flipV="1">
            <a:off x="6537644" y="-1212458"/>
            <a:ext cx="15240" cy="7951144"/>
          </a:xfrm>
          <a:prstGeom prst="curvedConnector3">
            <a:avLst>
              <a:gd name="adj1" fmla="val 6999984"/>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5462947" y="4161702"/>
            <a:ext cx="2297659" cy="424732"/>
          </a:xfrm>
          <a:prstGeom prst="rect">
            <a:avLst/>
          </a:prstGeom>
          <a:noFill/>
        </p:spPr>
        <p:txBody>
          <a:bodyPr wrap="square" rtlCol="0">
            <a:spAutoFit/>
          </a:bodyPr>
          <a:lstStyle/>
          <a:p>
            <a:pPr algn="ctr"/>
            <a:r>
              <a:rPr lang="en-US" sz="2160" dirty="0"/>
              <a:t>Insulin resistance</a:t>
            </a:r>
          </a:p>
        </p:txBody>
      </p:sp>
      <p:sp>
        <p:nvSpPr>
          <p:cNvPr id="145" name="Right Brace 144"/>
          <p:cNvSpPr/>
          <p:nvPr/>
        </p:nvSpPr>
        <p:spPr>
          <a:xfrm>
            <a:off x="11243146" y="1716517"/>
            <a:ext cx="302150" cy="748387"/>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60"/>
          </a:p>
        </p:txBody>
      </p:sp>
      <p:sp>
        <p:nvSpPr>
          <p:cNvPr id="146" name="Right Brace 145"/>
          <p:cNvSpPr/>
          <p:nvPr/>
        </p:nvSpPr>
        <p:spPr>
          <a:xfrm flipV="1">
            <a:off x="11314709" y="4128252"/>
            <a:ext cx="182880" cy="3663052"/>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60"/>
          </a:p>
        </p:txBody>
      </p:sp>
      <p:sp>
        <p:nvSpPr>
          <p:cNvPr id="147" name="TextBox 146"/>
          <p:cNvSpPr txBox="1"/>
          <p:nvPr/>
        </p:nvSpPr>
        <p:spPr>
          <a:xfrm>
            <a:off x="12070082" y="1809305"/>
            <a:ext cx="1717482" cy="424732"/>
          </a:xfrm>
          <a:prstGeom prst="rect">
            <a:avLst/>
          </a:prstGeom>
          <a:noFill/>
        </p:spPr>
        <p:txBody>
          <a:bodyPr wrap="square" rtlCol="0">
            <a:spAutoFit/>
          </a:bodyPr>
          <a:lstStyle/>
          <a:p>
            <a:r>
              <a:rPr lang="en-US" sz="2160" dirty="0"/>
              <a:t>Direct effect</a:t>
            </a:r>
          </a:p>
        </p:txBody>
      </p:sp>
      <p:sp>
        <p:nvSpPr>
          <p:cNvPr id="148" name="TextBox 147"/>
          <p:cNvSpPr txBox="1"/>
          <p:nvPr/>
        </p:nvSpPr>
        <p:spPr>
          <a:xfrm>
            <a:off x="11980102" y="5738178"/>
            <a:ext cx="2014196" cy="424732"/>
          </a:xfrm>
          <a:prstGeom prst="rect">
            <a:avLst/>
          </a:prstGeom>
          <a:noFill/>
        </p:spPr>
        <p:txBody>
          <a:bodyPr wrap="square" rtlCol="0">
            <a:spAutoFit/>
          </a:bodyPr>
          <a:lstStyle/>
          <a:p>
            <a:r>
              <a:rPr lang="en-US" sz="2160" dirty="0"/>
              <a:t>Indirect effects</a:t>
            </a:r>
          </a:p>
        </p:txBody>
      </p:sp>
      <p:sp>
        <p:nvSpPr>
          <p:cNvPr id="3" name="Rechteck 2">
            <a:extLst>
              <a:ext uri="{FF2B5EF4-FFF2-40B4-BE49-F238E27FC236}">
                <a16:creationId xmlns:a16="http://schemas.microsoft.com/office/drawing/2014/main" id="{10CB3FF3-87F7-75AA-5544-271A26475F64}"/>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253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p:bldP spid="137" grpId="0"/>
      <p:bldP spid="142" grpId="0"/>
      <p:bldP spid="145" grpId="0" animBg="1"/>
      <p:bldP spid="146" grpId="0" animBg="1"/>
      <p:bldP spid="147" grpId="0"/>
      <p:bldP spid="1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4609" y="4169788"/>
            <a:ext cx="6623964" cy="3447560"/>
          </a:xfrm>
          <a:prstGeom prst="rect">
            <a:avLst/>
          </a:prstGeom>
        </p:spPr>
      </p:pic>
      <p:sp>
        <p:nvSpPr>
          <p:cNvPr id="4" name="Content Placeholder 2"/>
          <p:cNvSpPr>
            <a:spLocks noGrp="1"/>
          </p:cNvSpPr>
          <p:nvPr>
            <p:ph idx="1"/>
          </p:nvPr>
        </p:nvSpPr>
        <p:spPr>
          <a:xfrm>
            <a:off x="936667" y="1712847"/>
            <a:ext cx="12916099" cy="2390442"/>
          </a:xfrm>
        </p:spPr>
        <p:txBody>
          <a:bodyPr>
            <a:noAutofit/>
          </a:bodyPr>
          <a:lstStyle/>
          <a:p>
            <a:r>
              <a:rPr lang="en-US" sz="2400" dirty="0"/>
              <a:t>100,269 participants of the Vorarlberg Health Monitoring and Promotion Program (mean age 46.4 years)</a:t>
            </a:r>
          </a:p>
          <a:p>
            <a:r>
              <a:rPr lang="en-US" sz="2400" dirty="0"/>
              <a:t>Linked to the Austrian Dialysis and Transplant Registry (OEDTR) and the National Mortality Registry</a:t>
            </a:r>
          </a:p>
          <a:p>
            <a:r>
              <a:rPr lang="en-US" sz="2400" dirty="0"/>
              <a:t>463 incident ESKD cases over a mean follow-up of 23.1 years</a:t>
            </a:r>
          </a:p>
          <a:p>
            <a:r>
              <a:rPr lang="en-US" sz="2400" dirty="0"/>
              <a:t>2-stage regression model for mediation analysis (</a:t>
            </a:r>
            <a:r>
              <a:rPr lang="en-US" sz="2400" dirty="0" err="1"/>
              <a:t>Vansteelandt</a:t>
            </a:r>
            <a:r>
              <a:rPr lang="en-US" sz="2400" dirty="0"/>
              <a:t> &amp; Daniel, </a:t>
            </a:r>
            <a:r>
              <a:rPr lang="en-US" sz="2400" i="1" dirty="0"/>
              <a:t>Epidemiology</a:t>
            </a:r>
            <a:r>
              <a:rPr lang="en-US" sz="2400" dirty="0"/>
              <a:t> 2017)</a:t>
            </a:r>
          </a:p>
          <a:p>
            <a:endParaRPr lang="en-US" dirty="0"/>
          </a:p>
        </p:txBody>
      </p:sp>
      <p:pic>
        <p:nvPicPr>
          <p:cNvPr id="3" name="Picture 2"/>
          <p:cNvPicPr>
            <a:picLocks noChangeAspect="1"/>
          </p:cNvPicPr>
          <p:nvPr/>
        </p:nvPicPr>
        <p:blipFill>
          <a:blip r:embed="rId3"/>
          <a:stretch>
            <a:fillRect/>
          </a:stretch>
        </p:blipFill>
        <p:spPr>
          <a:xfrm>
            <a:off x="7745290" y="5202883"/>
            <a:ext cx="6512935" cy="1731569"/>
          </a:xfrm>
          <a:prstGeom prst="rect">
            <a:avLst/>
          </a:prstGeom>
        </p:spPr>
      </p:pic>
      <p:sp>
        <p:nvSpPr>
          <p:cNvPr id="7" name="Title 1"/>
          <p:cNvSpPr txBox="1">
            <a:spLocks/>
          </p:cNvSpPr>
          <p:nvPr/>
        </p:nvSpPr>
        <p:spPr>
          <a:xfrm>
            <a:off x="830779" y="2186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80" dirty="0"/>
              <a:t>Material and Methods</a:t>
            </a:r>
          </a:p>
        </p:txBody>
      </p:sp>
      <p:sp>
        <p:nvSpPr>
          <p:cNvPr id="2" name="Rechteck 1">
            <a:extLst>
              <a:ext uri="{FF2B5EF4-FFF2-40B4-BE49-F238E27FC236}">
                <a16:creationId xmlns:a16="http://schemas.microsoft.com/office/drawing/2014/main" id="{54F80714-510C-0C32-E487-75B0110B2AB6}"/>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05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267664"/>
            <a:ext cx="8691205" cy="708779"/>
          </a:xfrm>
          <a:prstGeom prst="rect">
            <a:avLst/>
          </a:prstGeom>
          <a:noFill/>
          <a:ln/>
        </p:spPr>
        <p:txBody>
          <a:bodyPr wrap="none" lIns="0" tIns="0" rIns="0" bIns="0" rtlCol="0" anchor="t"/>
          <a:lstStyle/>
          <a:p>
            <a:pPr marL="0" indent="0" algn="l">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COVID-19 Research Leadership</a:t>
            </a:r>
            <a:endParaRPr lang="en-US" sz="4450" dirty="0"/>
          </a:p>
        </p:txBody>
      </p:sp>
      <p:sp>
        <p:nvSpPr>
          <p:cNvPr id="3" name="Text 1"/>
          <p:cNvSpPr/>
          <p:nvPr/>
        </p:nvSpPr>
        <p:spPr>
          <a:xfrm>
            <a:off x="793790" y="36568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Gurgelstudie</a:t>
            </a:r>
            <a:endParaRPr lang="en-US" sz="2200" dirty="0"/>
          </a:p>
        </p:txBody>
      </p:sp>
      <p:sp>
        <p:nvSpPr>
          <p:cNvPr id="4" name="Text 2"/>
          <p:cNvSpPr/>
          <p:nvPr/>
        </p:nvSpPr>
        <p:spPr>
          <a:xfrm>
            <a:off x="793790" y="4147304"/>
            <a:ext cx="4158615" cy="1451610"/>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RT-qPCR-detected SARS-CoV-2 infection across </a:t>
            </a:r>
            <a:r>
              <a:rPr lang="en-US" sz="1750" b="1" dirty="0">
                <a:solidFill>
                  <a:srgbClr val="5B6E8C"/>
                </a:solidFill>
                <a:latin typeface="Manrope" pitchFamily="34" charset="0"/>
                <a:ea typeface="Manrope" pitchFamily="34" charset="-122"/>
                <a:cs typeface="Manrope" pitchFamily="34" charset="-120"/>
              </a:rPr>
              <a:t>250 schools</a:t>
            </a:r>
            <a:r>
              <a:rPr lang="en-US" sz="1750" dirty="0">
                <a:solidFill>
                  <a:srgbClr val="5B6E8C"/>
                </a:solidFill>
                <a:latin typeface="Manrope" pitchFamily="34" charset="0"/>
                <a:ea typeface="Manrope" pitchFamily="34" charset="-122"/>
                <a:cs typeface="Manrope" pitchFamily="34" charset="-120"/>
              </a:rPr>
              <a:t> in Austria, informing national education policy during the pandemic.</a:t>
            </a:r>
            <a:endParaRPr lang="en-US" sz="1750" dirty="0"/>
          </a:p>
        </p:txBody>
      </p:sp>
      <p:sp>
        <p:nvSpPr>
          <p:cNvPr id="5" name="Text 3"/>
          <p:cNvSpPr/>
          <p:nvPr/>
        </p:nvSpPr>
        <p:spPr>
          <a:xfrm>
            <a:off x="5235893" y="36568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REDUCE</a:t>
            </a:r>
            <a:endParaRPr lang="en-US" sz="2200" dirty="0"/>
          </a:p>
        </p:txBody>
      </p:sp>
      <p:sp>
        <p:nvSpPr>
          <p:cNvPr id="6" name="Text 4"/>
          <p:cNvSpPr/>
          <p:nvPr/>
        </p:nvSpPr>
        <p:spPr>
          <a:xfrm>
            <a:off x="5235893" y="4147304"/>
            <a:ext cx="4158615" cy="1814513"/>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Ultra-rapid rollout vaccination campaign against COVID-19 conducted in the Schwaz District, demonstrating effective mass immunization strategies.</a:t>
            </a:r>
            <a:endParaRPr lang="en-US" sz="1750" dirty="0"/>
          </a:p>
        </p:txBody>
      </p:sp>
      <p:sp>
        <p:nvSpPr>
          <p:cNvPr id="7" name="Text 5"/>
          <p:cNvSpPr/>
          <p:nvPr/>
        </p:nvSpPr>
        <p:spPr>
          <a:xfrm>
            <a:off x="9677995" y="365688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Shieldvacc-2</a:t>
            </a:r>
            <a:endParaRPr lang="en-US" sz="2200" dirty="0"/>
          </a:p>
        </p:txBody>
      </p:sp>
      <p:sp>
        <p:nvSpPr>
          <p:cNvPr id="8" name="Text 6"/>
          <p:cNvSpPr/>
          <p:nvPr/>
        </p:nvSpPr>
        <p:spPr>
          <a:xfrm>
            <a:off x="9677995" y="4147304"/>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Phase-4 study evaluating correlates of protection following two-dose vaccination against COVID-19.</a:t>
            </a:r>
            <a:endParaRPr lang="en-US" sz="17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1005840" y="2197864"/>
          <a:ext cx="7772400" cy="4010593"/>
        </p:xfrm>
        <a:graphic>
          <a:graphicData uri="http://schemas.openxmlformats.org/drawingml/2006/table">
            <a:tbl>
              <a:tblPr firstRow="1" bandRow="1">
                <a:tableStyleId>{5C22544A-7EE6-4342-B048-85BDC9FD1C3A}</a:tableStyleId>
              </a:tblPr>
              <a:tblGrid>
                <a:gridCol w="4130702">
                  <a:extLst>
                    <a:ext uri="{9D8B030D-6E8A-4147-A177-3AD203B41FA5}">
                      <a16:colId xmlns:a16="http://schemas.microsoft.com/office/drawing/2014/main" val="4235756138"/>
                    </a:ext>
                  </a:extLst>
                </a:gridCol>
                <a:gridCol w="3641698">
                  <a:extLst>
                    <a:ext uri="{9D8B030D-6E8A-4147-A177-3AD203B41FA5}">
                      <a16:colId xmlns:a16="http://schemas.microsoft.com/office/drawing/2014/main" val="1694201285"/>
                    </a:ext>
                  </a:extLst>
                </a:gridCol>
              </a:tblGrid>
              <a:tr h="731520">
                <a:tc>
                  <a:txBody>
                    <a:bodyPr/>
                    <a:lstStyle/>
                    <a:p>
                      <a:pPr>
                        <a:spcBef>
                          <a:spcPts val="0"/>
                        </a:spcBef>
                        <a:spcAft>
                          <a:spcPts val="0"/>
                        </a:spcAft>
                      </a:pPr>
                      <a:r>
                        <a:rPr lang="en-US" sz="2400" dirty="0">
                          <a:solidFill>
                            <a:schemeClr val="tx1"/>
                          </a:solidFill>
                          <a:effectLst/>
                          <a:latin typeface="Arial" panose="020B0604020202020204" pitchFamily="34" charset="0"/>
                          <a:cs typeface="Arial" panose="020B0604020202020204" pitchFamily="34" charset="0"/>
                        </a:rPr>
                        <a:t>BMI on ESKD</a:t>
                      </a: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HR </a:t>
                      </a:r>
                      <a:r>
                        <a:rPr lang="en-GB" sz="2400" b="1" dirty="0">
                          <a:solidFill>
                            <a:schemeClr val="tx1"/>
                          </a:solidFill>
                          <a:latin typeface="Arial" panose="020B0604020202020204" pitchFamily="34" charset="0"/>
                          <a:cs typeface="Arial" panose="020B0604020202020204" pitchFamily="34" charset="0"/>
                        </a:rPr>
                        <a:t>per </a:t>
                      </a:r>
                      <a:r>
                        <a:rPr lang="en-GB" sz="2400" dirty="0">
                          <a:solidFill>
                            <a:schemeClr val="tx1"/>
                          </a:solidFill>
                          <a:latin typeface="Arial" panose="020B0604020202020204" pitchFamily="34" charset="0"/>
                          <a:cs typeface="Arial" panose="020B0604020202020204" pitchFamily="34" charset="0"/>
                        </a:rPr>
                        <a:t>5 kg/m² BMI increase </a:t>
                      </a:r>
                      <a:r>
                        <a:rPr lang="de-DE" sz="2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(95% CI)</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7753279"/>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Total effect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1.57 (1.38 to 1.77)</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1242528"/>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Direct effect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1.01 (0.88 to 1.14)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4775897"/>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Joint indirect effect (IE)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de-DE"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1.56 (1.49 to 1.64)</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84844839"/>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IE through TyG index</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de-DE"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1.16 (1.11 to 1.21)</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0551316"/>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IE through MAP</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de-DE"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1.17 (1.13 to 1.21)</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7897816"/>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IE through UA</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en-GB"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1.15 (1.11 to 1.18)</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2791902"/>
                  </a:ext>
                </a:extLst>
              </a:tr>
              <a:tr h="468439">
                <a:tc>
                  <a:txBody>
                    <a:bodyPr/>
                    <a:lstStyle/>
                    <a:p>
                      <a:pPr marL="0" marR="0" algn="l">
                        <a:spcBef>
                          <a:spcPts val="0"/>
                        </a:spcBef>
                        <a:spcAft>
                          <a:spcPts val="0"/>
                        </a:spcAft>
                      </a:pPr>
                      <a:r>
                        <a:rPr lang="de-DE" sz="2400" b="1" dirty="0">
                          <a:effectLst/>
                          <a:latin typeface="Arial" panose="020B0604020202020204" pitchFamily="34" charset="0"/>
                          <a:ea typeface="Times New Roman" panose="02020603050405020304" pitchFamily="18" charset="0"/>
                          <a:cs typeface="Arial" panose="020B0604020202020204" pitchFamily="34" charset="0"/>
                        </a:rPr>
                        <a:t>          IE through TC</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439003" rtl="0" eaLnBrk="1" latinLnBrk="0" hangingPunct="1">
                        <a:spcBef>
                          <a:spcPts val="0"/>
                        </a:spcBef>
                        <a:spcAft>
                          <a:spcPts val="0"/>
                        </a:spcAft>
                      </a:pPr>
                      <a:r>
                        <a:rPr lang="en-GB"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rPr>
                        <a:t>1.01 (1.00 to 1.02)</a:t>
                      </a:r>
                      <a:endParaRPr lang="en-US" sz="2400" b="0" kern="1200" dirty="0">
                        <a:solidFill>
                          <a:schemeClr val="dk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8801500"/>
                  </a:ext>
                </a:extLst>
              </a:tr>
            </a:tbl>
          </a:graphicData>
        </a:graphic>
      </p:graphicFrame>
      <p:sp>
        <p:nvSpPr>
          <p:cNvPr id="15" name="TextBox 14"/>
          <p:cNvSpPr txBox="1"/>
          <p:nvPr/>
        </p:nvSpPr>
        <p:spPr>
          <a:xfrm>
            <a:off x="2627907" y="6519280"/>
            <a:ext cx="5768671" cy="1089529"/>
          </a:xfrm>
          <a:prstGeom prst="rect">
            <a:avLst/>
          </a:prstGeom>
          <a:noFill/>
        </p:spPr>
        <p:txBody>
          <a:bodyPr wrap="square" rtlCol="0">
            <a:spAutoFit/>
          </a:bodyPr>
          <a:lstStyle/>
          <a:p>
            <a:pPr algn="just" defTabSz="526804">
              <a:defRPr/>
            </a:pPr>
            <a:r>
              <a:rPr lang="en-US" sz="2160" dirty="0">
                <a:latin typeface="Arial" panose="020B0604020202020204" pitchFamily="34" charset="0"/>
                <a:cs typeface="Arial" panose="020B0604020202020204" pitchFamily="34" charset="0"/>
              </a:rPr>
              <a:t>MAP – mean arterial pressure.</a:t>
            </a:r>
          </a:p>
          <a:p>
            <a:pPr algn="just" defTabSz="526804">
              <a:defRPr/>
            </a:pPr>
            <a:r>
              <a:rPr lang="en-US" sz="2160" dirty="0">
                <a:latin typeface="Arial" panose="020B0604020202020204" pitchFamily="34" charset="0"/>
                <a:cs typeface="Arial" panose="020B0604020202020204" pitchFamily="34" charset="0"/>
              </a:rPr>
              <a:t>UA – uric acid.</a:t>
            </a:r>
          </a:p>
          <a:p>
            <a:pPr algn="just" defTabSz="526804">
              <a:defRPr/>
            </a:pPr>
            <a:r>
              <a:rPr lang="en-US" sz="2160" dirty="0">
                <a:latin typeface="Arial" panose="020B0604020202020204" pitchFamily="34" charset="0"/>
                <a:cs typeface="Arial" panose="020B0604020202020204" pitchFamily="34" charset="0"/>
              </a:rPr>
              <a:t>TC – total cholesterol.</a:t>
            </a:r>
            <a:endParaRPr lang="en-US" sz="2160" dirty="0"/>
          </a:p>
        </p:txBody>
      </p:sp>
      <p:pic>
        <p:nvPicPr>
          <p:cNvPr id="7" name="Picture 6"/>
          <p:cNvPicPr>
            <a:picLocks noChangeAspect="1"/>
          </p:cNvPicPr>
          <p:nvPr/>
        </p:nvPicPr>
        <p:blipFill>
          <a:blip r:embed="rId2"/>
          <a:stretch>
            <a:fillRect/>
          </a:stretch>
        </p:blipFill>
        <p:spPr>
          <a:xfrm>
            <a:off x="7432926" y="2363303"/>
            <a:ext cx="7849956" cy="4709975"/>
          </a:xfrm>
          <a:prstGeom prst="rect">
            <a:avLst/>
          </a:prstGeom>
        </p:spPr>
      </p:pic>
      <p:sp>
        <p:nvSpPr>
          <p:cNvPr id="21" name="Title 1"/>
          <p:cNvSpPr txBox="1">
            <a:spLocks/>
          </p:cNvSpPr>
          <p:nvPr/>
        </p:nvSpPr>
        <p:spPr>
          <a:xfrm>
            <a:off x="830779" y="2186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80" dirty="0"/>
              <a:t>Results</a:t>
            </a:r>
          </a:p>
        </p:txBody>
      </p:sp>
      <p:sp>
        <p:nvSpPr>
          <p:cNvPr id="22" name="Oval 21"/>
          <p:cNvSpPr/>
          <p:nvPr/>
        </p:nvSpPr>
        <p:spPr>
          <a:xfrm>
            <a:off x="461176" y="2862470"/>
            <a:ext cx="8317064" cy="6361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3" name="Oval 22"/>
          <p:cNvSpPr/>
          <p:nvPr/>
        </p:nvSpPr>
        <p:spPr>
          <a:xfrm>
            <a:off x="596348" y="3244133"/>
            <a:ext cx="8317064" cy="12013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4" name="Oval 23"/>
          <p:cNvSpPr/>
          <p:nvPr/>
        </p:nvSpPr>
        <p:spPr>
          <a:xfrm>
            <a:off x="596348" y="3997740"/>
            <a:ext cx="8317064" cy="259238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hteck 1">
            <a:extLst>
              <a:ext uri="{FF2B5EF4-FFF2-40B4-BE49-F238E27FC236}">
                <a16:creationId xmlns:a16="http://schemas.microsoft.com/office/drawing/2014/main" id="{4E147DD3-4DC3-3805-FAE6-33A61F5B14F8}"/>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17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5840" y="1948977"/>
            <a:ext cx="12618720" cy="5731984"/>
          </a:xfrm>
        </p:spPr>
        <p:txBody>
          <a:bodyPr>
            <a:normAutofit/>
          </a:body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13" name="Rectangle 12"/>
          <p:cNvSpPr/>
          <p:nvPr/>
        </p:nvSpPr>
        <p:spPr>
          <a:xfrm flipH="1">
            <a:off x="5615035" y="5193119"/>
            <a:ext cx="7496531" cy="929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6" name="Content Placeholder 2"/>
          <p:cNvSpPr txBox="1">
            <a:spLocks/>
          </p:cNvSpPr>
          <p:nvPr/>
        </p:nvSpPr>
        <p:spPr>
          <a:xfrm>
            <a:off x="1005839" y="1855970"/>
            <a:ext cx="13081152" cy="5221606"/>
          </a:xfrm>
          <a:prstGeom prst="rect">
            <a:avLst/>
          </a:prstGeom>
        </p:spPr>
        <p:txBody>
          <a:bodyPr vert="horz" lIns="109728" tIns="54864" rIns="109728" bIns="5486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pPr marL="0" indent="0">
              <a:buNone/>
            </a:pPr>
            <a:endParaRPr lang="en-US" sz="2880" dirty="0"/>
          </a:p>
          <a:p>
            <a:endParaRPr lang="en-US" sz="2880" dirty="0"/>
          </a:p>
        </p:txBody>
      </p:sp>
      <p:sp>
        <p:nvSpPr>
          <p:cNvPr id="19" name="Content Placeholder 2"/>
          <p:cNvSpPr txBox="1">
            <a:spLocks/>
          </p:cNvSpPr>
          <p:nvPr/>
        </p:nvSpPr>
        <p:spPr>
          <a:xfrm>
            <a:off x="830779" y="2157662"/>
            <a:ext cx="13081152" cy="5221606"/>
          </a:xfrm>
          <a:prstGeom prst="rect">
            <a:avLst/>
          </a:prstGeom>
        </p:spPr>
        <p:txBody>
          <a:bodyPr vert="horz" lIns="109728" tIns="54864" rIns="109728" bIns="5486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80" dirty="0"/>
              <a:t>The BMI effect on ESKD is fully mediated by insulin resistance, hypertension, and hyperuricemia</a:t>
            </a:r>
          </a:p>
          <a:p>
            <a:pPr lvl="1">
              <a:buFont typeface="Wingdings" panose="05000000000000000000" pitchFamily="2" charset="2"/>
              <a:buChar char="ü"/>
            </a:pPr>
            <a:r>
              <a:rPr lang="en-US" dirty="0"/>
              <a:t>TC not relevant</a:t>
            </a:r>
          </a:p>
          <a:p>
            <a:pPr lvl="1">
              <a:buFont typeface="Wingdings" panose="05000000000000000000" pitchFamily="2" charset="2"/>
              <a:buChar char="ü"/>
            </a:pPr>
            <a:r>
              <a:rPr lang="en-US" dirty="0"/>
              <a:t>UA important</a:t>
            </a:r>
          </a:p>
          <a:p>
            <a:r>
              <a:rPr lang="en-US" sz="2880" dirty="0"/>
              <a:t>Overweight/Obesity does not per-se increase the risk for ESKD, but only in combination with an unhealthy metabolic profile</a:t>
            </a:r>
          </a:p>
          <a:p>
            <a:pPr lvl="1">
              <a:buFont typeface="Wingdings" panose="05000000000000000000" pitchFamily="2" charset="2"/>
              <a:buChar char="ü"/>
            </a:pPr>
            <a:r>
              <a:rPr lang="en-US" dirty="0"/>
              <a:t>Metabolically healthy obesity = hardly any ESKD risk increase</a:t>
            </a:r>
          </a:p>
          <a:p>
            <a:pPr lvl="1">
              <a:buFont typeface="Wingdings" panose="05000000000000000000" pitchFamily="2" charset="2"/>
              <a:buChar char="ü"/>
            </a:pPr>
            <a:r>
              <a:rPr lang="en-US" dirty="0"/>
              <a:t>Metabolically unhealthy obesity = substantial ESKD risk increase</a:t>
            </a:r>
          </a:p>
          <a:p>
            <a:r>
              <a:rPr lang="en-US" sz="2880" dirty="0"/>
              <a:t>The control of metabolic risk factors is essential in mitigating the adverse effects of BMI on kidney function</a:t>
            </a:r>
          </a:p>
          <a:p>
            <a:endParaRPr lang="en-US" sz="2400" dirty="0"/>
          </a:p>
          <a:p>
            <a:endParaRPr lang="en-US" sz="2880" dirty="0"/>
          </a:p>
        </p:txBody>
      </p:sp>
      <p:sp>
        <p:nvSpPr>
          <p:cNvPr id="20" name="Title 1"/>
          <p:cNvSpPr txBox="1">
            <a:spLocks/>
          </p:cNvSpPr>
          <p:nvPr/>
        </p:nvSpPr>
        <p:spPr>
          <a:xfrm>
            <a:off x="830779" y="218630"/>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280" dirty="0"/>
              <a:t>Summary</a:t>
            </a:r>
          </a:p>
        </p:txBody>
      </p:sp>
      <p:sp>
        <p:nvSpPr>
          <p:cNvPr id="2" name="Rechteck 1">
            <a:extLst>
              <a:ext uri="{FF2B5EF4-FFF2-40B4-BE49-F238E27FC236}">
                <a16:creationId xmlns:a16="http://schemas.microsoft.com/office/drawing/2014/main" id="{1E2B9933-BA26-0EC0-3AB9-680CB6C54A2B}"/>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80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17AB9AC1-7A51-7D61-0486-ACDA1081C2A0}"/>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9D37DE1-9712-A46B-30C6-12A3718D9FC3}"/>
              </a:ext>
            </a:extLst>
          </p:cNvPr>
          <p:cNvSpPr>
            <a:spLocks noGrp="1"/>
          </p:cNvSpPr>
          <p:nvPr>
            <p:ph type="title"/>
          </p:nvPr>
        </p:nvSpPr>
        <p:spPr/>
        <p:txBody>
          <a:bodyPr/>
          <a:lstStyle/>
          <a:p>
            <a:endParaRPr lang="de-DE" dirty="0"/>
          </a:p>
        </p:txBody>
      </p:sp>
      <p:pic>
        <p:nvPicPr>
          <p:cNvPr id="5" name="Grafik 4">
            <a:extLst>
              <a:ext uri="{FF2B5EF4-FFF2-40B4-BE49-F238E27FC236}">
                <a16:creationId xmlns:a16="http://schemas.microsoft.com/office/drawing/2014/main" id="{83A6F952-A547-A361-C949-5B5BBEA64DFC}"/>
              </a:ext>
            </a:extLst>
          </p:cNvPr>
          <p:cNvPicPr>
            <a:picLocks noChangeAspect="1"/>
          </p:cNvPicPr>
          <p:nvPr/>
        </p:nvPicPr>
        <p:blipFill>
          <a:blip r:embed="rId2"/>
          <a:stretch>
            <a:fillRect/>
          </a:stretch>
        </p:blipFill>
        <p:spPr>
          <a:xfrm>
            <a:off x="1268730" y="138054"/>
            <a:ext cx="11884223" cy="8091546"/>
          </a:xfrm>
          <a:prstGeom prst="rect">
            <a:avLst/>
          </a:prstGeom>
        </p:spPr>
      </p:pic>
    </p:spTree>
    <p:extLst>
      <p:ext uri="{BB962C8B-B14F-4D97-AF65-F5344CB8AC3E}">
        <p14:creationId xmlns:p14="http://schemas.microsoft.com/office/powerpoint/2010/main" val="2391956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696E3D3-74DB-26A5-0191-812C526476A4}"/>
              </a:ext>
            </a:extLst>
          </p:cNvPr>
          <p:cNvSpPr/>
          <p:nvPr/>
        </p:nvSpPr>
        <p:spPr>
          <a:xfrm>
            <a:off x="10711109" y="179660"/>
            <a:ext cx="3740727" cy="1496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DB98E88-0771-10E0-D7A0-E95899322142}"/>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DC7263B8-D6E1-E959-3D8C-C9D87E249294}"/>
              </a:ext>
            </a:extLst>
          </p:cNvPr>
          <p:cNvSpPr>
            <a:spLocks noGrp="1"/>
          </p:cNvSpPr>
          <p:nvPr>
            <p:ph idx="1"/>
          </p:nvPr>
        </p:nvSpPr>
        <p:spPr/>
        <p:txBody>
          <a:bodyPr/>
          <a:lstStyle/>
          <a:p>
            <a:endParaRPr lang="de-DE" dirty="0"/>
          </a:p>
        </p:txBody>
      </p:sp>
      <p:pic>
        <p:nvPicPr>
          <p:cNvPr id="5" name="Grafik 4">
            <a:extLst>
              <a:ext uri="{FF2B5EF4-FFF2-40B4-BE49-F238E27FC236}">
                <a16:creationId xmlns:a16="http://schemas.microsoft.com/office/drawing/2014/main" id="{2DD4C706-6DB5-E898-F9AC-9C2D17663D79}"/>
              </a:ext>
            </a:extLst>
          </p:cNvPr>
          <p:cNvPicPr>
            <a:picLocks noChangeAspect="1"/>
          </p:cNvPicPr>
          <p:nvPr/>
        </p:nvPicPr>
        <p:blipFill>
          <a:blip r:embed="rId2"/>
          <a:stretch>
            <a:fillRect/>
          </a:stretch>
        </p:blipFill>
        <p:spPr>
          <a:xfrm>
            <a:off x="1805940" y="55156"/>
            <a:ext cx="11093370" cy="8174444"/>
          </a:xfrm>
          <a:prstGeom prst="rect">
            <a:avLst/>
          </a:prstGeom>
        </p:spPr>
      </p:pic>
    </p:spTree>
    <p:extLst>
      <p:ext uri="{BB962C8B-B14F-4D97-AF65-F5344CB8AC3E}">
        <p14:creationId xmlns:p14="http://schemas.microsoft.com/office/powerpoint/2010/main" val="3810073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504593"/>
            <a:ext cx="9763363" cy="708779"/>
          </a:xfrm>
          <a:prstGeom prst="rect">
            <a:avLst/>
          </a:prstGeom>
          <a:noFill/>
          <a:ln/>
        </p:spPr>
        <p:txBody>
          <a:bodyPr wrap="none" lIns="0" tIns="0" rIns="0" bIns="0" rtlCol="0" anchor="t"/>
          <a:lstStyle/>
          <a:p>
            <a:pPr marL="0" indent="0" algn="l">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Interventional Trials</a:t>
            </a:r>
            <a:endParaRPr lang="en-US" sz="4450" dirty="0"/>
          </a:p>
        </p:txBody>
      </p:sp>
      <p:sp>
        <p:nvSpPr>
          <p:cNvPr id="3" name="Text 1"/>
          <p:cNvSpPr/>
          <p:nvPr/>
        </p:nvSpPr>
        <p:spPr>
          <a:xfrm>
            <a:off x="793790" y="266700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5B6E8C"/>
                </a:solidFill>
                <a:latin typeface="Alexandria Light" pitchFamily="34" charset="0"/>
                <a:ea typeface="Alexandria Light" pitchFamily="34" charset="-122"/>
                <a:cs typeface="Alexandria Light" pitchFamily="34" charset="-120"/>
              </a:rPr>
              <a:t>01</a:t>
            </a:r>
            <a:endParaRPr lang="en-US" sz="1750" dirty="0"/>
          </a:p>
        </p:txBody>
      </p:sp>
      <p:pic>
        <p:nvPicPr>
          <p:cNvPr id="4" name="Image 0" descr="preencoded.png"/>
          <p:cNvPicPr>
            <a:picLocks noChangeAspect="1"/>
          </p:cNvPicPr>
          <p:nvPr/>
        </p:nvPicPr>
        <p:blipFill>
          <a:blip r:embed="rId3"/>
          <a:stretch>
            <a:fillRect/>
          </a:stretch>
        </p:blipFill>
        <p:spPr>
          <a:xfrm>
            <a:off x="793790" y="3022044"/>
            <a:ext cx="6407944" cy="30480"/>
          </a:xfrm>
          <a:prstGeom prst="rect">
            <a:avLst/>
          </a:prstGeom>
        </p:spPr>
      </p:pic>
      <p:sp>
        <p:nvSpPr>
          <p:cNvPr id="5" name="Text 2"/>
          <p:cNvSpPr/>
          <p:nvPr/>
        </p:nvSpPr>
        <p:spPr>
          <a:xfrm>
            <a:off x="793790" y="319635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ADHP Trial</a:t>
            </a:r>
            <a:endParaRPr lang="en-US" sz="2200" dirty="0"/>
          </a:p>
        </p:txBody>
      </p:sp>
      <p:sp>
        <p:nvSpPr>
          <p:cNvPr id="6" name="Text 3"/>
          <p:cNvSpPr/>
          <p:nvPr/>
        </p:nvSpPr>
        <p:spPr>
          <a:xfrm>
            <a:off x="793790" y="3686770"/>
            <a:ext cx="6407944"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RCT on screening for atrial fibrillation using smartphones to prevent stroke in the general population.</a:t>
            </a:r>
            <a:endParaRPr lang="en-US" sz="1750" dirty="0"/>
          </a:p>
        </p:txBody>
      </p:sp>
      <p:sp>
        <p:nvSpPr>
          <p:cNvPr id="7" name="Text 4"/>
          <p:cNvSpPr/>
          <p:nvPr/>
        </p:nvSpPr>
        <p:spPr>
          <a:xfrm>
            <a:off x="7428548" y="2667000"/>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5B6E8C"/>
                </a:solidFill>
                <a:latin typeface="Alexandria Light" pitchFamily="34" charset="0"/>
                <a:ea typeface="Alexandria Light" pitchFamily="34" charset="-122"/>
                <a:cs typeface="Alexandria Light" pitchFamily="34" charset="-120"/>
              </a:rPr>
              <a:t>02</a:t>
            </a:r>
            <a:endParaRPr lang="en-US" sz="1750" dirty="0"/>
          </a:p>
        </p:txBody>
      </p:sp>
      <p:pic>
        <p:nvPicPr>
          <p:cNvPr id="8" name="Image 1" descr="preencoded.png"/>
          <p:cNvPicPr>
            <a:picLocks noChangeAspect="1"/>
          </p:cNvPicPr>
          <p:nvPr/>
        </p:nvPicPr>
        <p:blipFill>
          <a:blip r:embed="rId3"/>
          <a:stretch>
            <a:fillRect/>
          </a:stretch>
        </p:blipFill>
        <p:spPr>
          <a:xfrm>
            <a:off x="7428548" y="3022044"/>
            <a:ext cx="6408063" cy="30480"/>
          </a:xfrm>
          <a:prstGeom prst="rect">
            <a:avLst/>
          </a:prstGeom>
        </p:spPr>
      </p:pic>
      <p:sp>
        <p:nvSpPr>
          <p:cNvPr id="9" name="Text 5"/>
          <p:cNvSpPr/>
          <p:nvPr/>
        </p:nvSpPr>
        <p:spPr>
          <a:xfrm>
            <a:off x="7428548" y="319635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STROKE-CARD</a:t>
            </a:r>
            <a:endParaRPr lang="en-US" sz="2200" dirty="0"/>
          </a:p>
        </p:txBody>
      </p:sp>
      <p:sp>
        <p:nvSpPr>
          <p:cNvPr id="10" name="Text 6"/>
          <p:cNvSpPr/>
          <p:nvPr/>
        </p:nvSpPr>
        <p:spPr>
          <a:xfrm>
            <a:off x="7428548" y="3686770"/>
            <a:ext cx="6408063"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RCT of post-stroke disease management program to reduce cardiovascular risk and improve quality of life.</a:t>
            </a:r>
            <a:endParaRPr lang="en-US" sz="1750" dirty="0"/>
          </a:p>
        </p:txBody>
      </p:sp>
      <p:sp>
        <p:nvSpPr>
          <p:cNvPr id="11" name="Text 7"/>
          <p:cNvSpPr/>
          <p:nvPr/>
        </p:nvSpPr>
        <p:spPr>
          <a:xfrm>
            <a:off x="793790" y="480941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5B6E8C"/>
                </a:solidFill>
                <a:latin typeface="Alexandria Light" pitchFamily="34" charset="0"/>
                <a:ea typeface="Alexandria Light" pitchFamily="34" charset="-122"/>
                <a:cs typeface="Alexandria Light" pitchFamily="34" charset="-120"/>
              </a:rPr>
              <a:t>03</a:t>
            </a:r>
            <a:endParaRPr lang="en-US" sz="1750" dirty="0"/>
          </a:p>
        </p:txBody>
      </p:sp>
      <p:pic>
        <p:nvPicPr>
          <p:cNvPr id="12" name="Image 2" descr="preencoded.png"/>
          <p:cNvPicPr>
            <a:picLocks noChangeAspect="1"/>
          </p:cNvPicPr>
          <p:nvPr/>
        </p:nvPicPr>
        <p:blipFill>
          <a:blip r:embed="rId3"/>
          <a:stretch>
            <a:fillRect/>
          </a:stretch>
        </p:blipFill>
        <p:spPr>
          <a:xfrm>
            <a:off x="793790" y="5141714"/>
            <a:ext cx="6407944" cy="30480"/>
          </a:xfrm>
          <a:prstGeom prst="rect">
            <a:avLst/>
          </a:prstGeom>
        </p:spPr>
      </p:pic>
      <p:sp>
        <p:nvSpPr>
          <p:cNvPr id="13" name="Text 8"/>
          <p:cNvSpPr/>
          <p:nvPr/>
        </p:nvSpPr>
        <p:spPr>
          <a:xfrm>
            <a:off x="793790" y="533876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LEODOR</a:t>
            </a:r>
            <a:endParaRPr lang="en-US" sz="2200" dirty="0"/>
          </a:p>
        </p:txBody>
      </p:sp>
      <p:sp>
        <p:nvSpPr>
          <p:cNvPr id="14" name="Text 9"/>
          <p:cNvSpPr/>
          <p:nvPr/>
        </p:nvSpPr>
        <p:spPr>
          <a:xfrm>
            <a:off x="793790" y="5829181"/>
            <a:ext cx="6407944"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RCT on efficacy and safety of levosimendan infusions for recently hospitalized patients with advanced heart failure.</a:t>
            </a:r>
            <a:endParaRPr lang="en-US" sz="1750" dirty="0"/>
          </a:p>
        </p:txBody>
      </p:sp>
      <p:sp>
        <p:nvSpPr>
          <p:cNvPr id="15" name="Text 10"/>
          <p:cNvSpPr/>
          <p:nvPr/>
        </p:nvSpPr>
        <p:spPr>
          <a:xfrm>
            <a:off x="7428548" y="4809411"/>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5B6E8C"/>
                </a:solidFill>
                <a:latin typeface="Alexandria Light" pitchFamily="34" charset="0"/>
                <a:ea typeface="Alexandria Light" pitchFamily="34" charset="-122"/>
                <a:cs typeface="Alexandria Light" pitchFamily="34" charset="-120"/>
              </a:rPr>
              <a:t>04</a:t>
            </a:r>
            <a:endParaRPr lang="en-US" sz="1750" dirty="0"/>
          </a:p>
        </p:txBody>
      </p:sp>
      <p:pic>
        <p:nvPicPr>
          <p:cNvPr id="16" name="Image 3" descr="preencoded.png"/>
          <p:cNvPicPr>
            <a:picLocks noChangeAspect="1"/>
          </p:cNvPicPr>
          <p:nvPr/>
        </p:nvPicPr>
        <p:blipFill>
          <a:blip r:embed="rId3"/>
          <a:stretch>
            <a:fillRect/>
          </a:stretch>
        </p:blipFill>
        <p:spPr>
          <a:xfrm>
            <a:off x="7428548" y="5141714"/>
            <a:ext cx="6408063" cy="30480"/>
          </a:xfrm>
          <a:prstGeom prst="rect">
            <a:avLst/>
          </a:prstGeom>
        </p:spPr>
      </p:pic>
      <p:sp>
        <p:nvSpPr>
          <p:cNvPr id="17" name="Text 11"/>
          <p:cNvSpPr/>
          <p:nvPr/>
        </p:nvSpPr>
        <p:spPr>
          <a:xfrm>
            <a:off x="7428548" y="533876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HARVITA</a:t>
            </a:r>
            <a:endParaRPr lang="en-US" sz="2200" dirty="0"/>
          </a:p>
        </p:txBody>
      </p:sp>
      <p:sp>
        <p:nvSpPr>
          <p:cNvPr id="18" name="Text 12"/>
          <p:cNvSpPr/>
          <p:nvPr/>
        </p:nvSpPr>
        <p:spPr>
          <a:xfrm>
            <a:off x="7428548" y="5829181"/>
            <a:ext cx="6408063"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RCT comparing skeletonized versus pedicled harvesting technique of the left internal thoracic artery.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126569"/>
            <a:ext cx="8197929" cy="708779"/>
          </a:xfrm>
          <a:prstGeom prst="rect">
            <a:avLst/>
          </a:prstGeom>
          <a:noFill/>
          <a:ln/>
        </p:spPr>
        <p:txBody>
          <a:bodyPr wrap="none" lIns="0" tIns="0" rIns="0" bIns="0" rtlCol="0" anchor="t"/>
          <a:lstStyle/>
          <a:p>
            <a:pPr marL="0" indent="0" algn="l">
              <a:lnSpc>
                <a:spcPts val="5550"/>
              </a:lnSpc>
              <a:buNone/>
            </a:pPr>
            <a:r>
              <a:rPr lang="en-US" sz="4450" dirty="0">
                <a:solidFill>
                  <a:srgbClr val="5B6E8C"/>
                </a:solidFill>
                <a:latin typeface="Alexandria Medium" pitchFamily="34" charset="0"/>
                <a:ea typeface="Alexandria Medium" pitchFamily="34" charset="-122"/>
                <a:cs typeface="Alexandria Medium" pitchFamily="34" charset="-120"/>
              </a:rPr>
              <a:t>Strategic Research Consortia</a:t>
            </a:r>
            <a:endParaRPr lang="en-US" sz="4450" dirty="0"/>
          </a:p>
        </p:txBody>
      </p:sp>
      <p:pic>
        <p:nvPicPr>
          <p:cNvPr id="3" name="Image 0" descr="preencoded.png"/>
          <p:cNvPicPr>
            <a:picLocks noChangeAspect="1"/>
          </p:cNvPicPr>
          <p:nvPr/>
        </p:nvPicPr>
        <p:blipFill>
          <a:blip r:embed="rId3"/>
          <a:stretch>
            <a:fillRect/>
          </a:stretch>
        </p:blipFill>
        <p:spPr>
          <a:xfrm>
            <a:off x="793790" y="2288977"/>
            <a:ext cx="680442" cy="680442"/>
          </a:xfrm>
          <a:prstGeom prst="rect">
            <a:avLst/>
          </a:prstGeom>
        </p:spPr>
      </p:pic>
      <p:sp>
        <p:nvSpPr>
          <p:cNvPr id="4" name="Text 1"/>
          <p:cNvSpPr/>
          <p:nvPr/>
        </p:nvSpPr>
        <p:spPr>
          <a:xfrm>
            <a:off x="793790"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Proof-ATHERO</a:t>
            </a:r>
            <a:endParaRPr lang="en-US" sz="2200" dirty="0"/>
          </a:p>
        </p:txBody>
      </p:sp>
      <p:sp>
        <p:nvSpPr>
          <p:cNvPr id="5" name="Text 2"/>
          <p:cNvSpPr/>
          <p:nvPr/>
        </p:nvSpPr>
        <p:spPr>
          <a:xfrm>
            <a:off x="793790" y="3743325"/>
            <a:ext cx="6379607"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Collaborative consortium advancing atherosclerosis research through integrated multi-center studies.</a:t>
            </a:r>
            <a:endParaRPr lang="en-US" sz="1750" dirty="0"/>
          </a:p>
        </p:txBody>
      </p:sp>
      <p:pic>
        <p:nvPicPr>
          <p:cNvPr id="6" name="Image 1" descr="preencoded.png"/>
          <p:cNvPicPr>
            <a:picLocks noChangeAspect="1"/>
          </p:cNvPicPr>
          <p:nvPr/>
        </p:nvPicPr>
        <p:blipFill>
          <a:blip r:embed="rId4"/>
          <a:stretch>
            <a:fillRect/>
          </a:stretch>
        </p:blipFill>
        <p:spPr>
          <a:xfrm>
            <a:off x="7456884" y="2288977"/>
            <a:ext cx="680442" cy="680442"/>
          </a:xfrm>
          <a:prstGeom prst="rect">
            <a:avLst/>
          </a:prstGeom>
        </p:spPr>
      </p:pic>
      <p:sp>
        <p:nvSpPr>
          <p:cNvPr id="7" name="Text 3"/>
          <p:cNvSpPr/>
          <p:nvPr/>
        </p:nvSpPr>
        <p:spPr>
          <a:xfrm>
            <a:off x="7456884" y="32529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LPASC</a:t>
            </a:r>
            <a:endParaRPr lang="en-US" sz="2200" dirty="0"/>
          </a:p>
        </p:txBody>
      </p:sp>
      <p:sp>
        <p:nvSpPr>
          <p:cNvPr id="8" name="Text 4"/>
          <p:cNvSpPr/>
          <p:nvPr/>
        </p:nvSpPr>
        <p:spPr>
          <a:xfrm>
            <a:off x="7456884" y="3743325"/>
            <a:ext cx="6379726"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Lipoprotein(a) Studies Collaboration investigating genetic and environmental factors in cardiovascular disease.</a:t>
            </a:r>
            <a:endParaRPr lang="en-US" sz="1750" dirty="0"/>
          </a:p>
        </p:txBody>
      </p:sp>
      <p:pic>
        <p:nvPicPr>
          <p:cNvPr id="9" name="Image 2" descr="preencoded.png"/>
          <p:cNvPicPr>
            <a:picLocks noChangeAspect="1"/>
          </p:cNvPicPr>
          <p:nvPr/>
        </p:nvPicPr>
        <p:blipFill>
          <a:blip r:embed="rId5"/>
          <a:stretch>
            <a:fillRect/>
          </a:stretch>
        </p:blipFill>
        <p:spPr>
          <a:xfrm>
            <a:off x="793790" y="4922758"/>
            <a:ext cx="680442" cy="680442"/>
          </a:xfrm>
          <a:prstGeom prst="rect">
            <a:avLst/>
          </a:prstGeom>
        </p:spPr>
      </p:pic>
      <p:sp>
        <p:nvSpPr>
          <p:cNvPr id="10" name="Text 5"/>
          <p:cNvSpPr/>
          <p:nvPr/>
        </p:nvSpPr>
        <p:spPr>
          <a:xfrm>
            <a:off x="793790" y="588668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ea typeface="Alexandria Medium" pitchFamily="34" charset="-122"/>
                <a:cs typeface="Alexandria Medium" pitchFamily="34" charset="-120"/>
              </a:rPr>
              <a:t>Me-Can</a:t>
            </a:r>
            <a:endParaRPr lang="en-US" sz="2200" dirty="0"/>
          </a:p>
        </p:txBody>
      </p:sp>
      <p:sp>
        <p:nvSpPr>
          <p:cNvPr id="11" name="Text 6"/>
          <p:cNvSpPr/>
          <p:nvPr/>
        </p:nvSpPr>
        <p:spPr>
          <a:xfrm>
            <a:off x="793790" y="6377107"/>
            <a:ext cx="6379607"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Metabolic Syndrome and Cancer Project examining links between metabolic health and cancer risk.</a:t>
            </a:r>
            <a:endParaRPr lang="en-US" sz="1750" dirty="0"/>
          </a:p>
        </p:txBody>
      </p:sp>
      <p:pic>
        <p:nvPicPr>
          <p:cNvPr id="12" name="Image 3" descr="preencoded.png"/>
          <p:cNvPicPr>
            <a:picLocks noChangeAspect="1"/>
          </p:cNvPicPr>
          <p:nvPr/>
        </p:nvPicPr>
        <p:blipFill>
          <a:blip r:embed="rId6"/>
          <a:stretch>
            <a:fillRect/>
          </a:stretch>
        </p:blipFill>
        <p:spPr>
          <a:xfrm>
            <a:off x="7456884" y="4922758"/>
            <a:ext cx="680442" cy="680442"/>
          </a:xfrm>
          <a:prstGeom prst="rect">
            <a:avLst/>
          </a:prstGeom>
        </p:spPr>
      </p:pic>
      <p:sp>
        <p:nvSpPr>
          <p:cNvPr id="13" name="Text 7"/>
          <p:cNvSpPr/>
          <p:nvPr/>
        </p:nvSpPr>
        <p:spPr>
          <a:xfrm>
            <a:off x="7456884" y="588668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5B6E8C"/>
                </a:solidFill>
                <a:latin typeface="Alexandria Medium" pitchFamily="34" charset="0"/>
                <a:cs typeface="Alexandria Medium" pitchFamily="34" charset="-120"/>
              </a:rPr>
              <a:t>ODDS</a:t>
            </a:r>
          </a:p>
        </p:txBody>
      </p:sp>
      <p:sp>
        <p:nvSpPr>
          <p:cNvPr id="14" name="Text 8"/>
          <p:cNvSpPr/>
          <p:nvPr/>
        </p:nvSpPr>
        <p:spPr>
          <a:xfrm>
            <a:off x="7456884" y="6377107"/>
            <a:ext cx="6379726" cy="725805"/>
          </a:xfrm>
          <a:prstGeom prst="rect">
            <a:avLst/>
          </a:prstGeom>
          <a:noFill/>
          <a:ln/>
        </p:spPr>
        <p:txBody>
          <a:bodyPr wrap="square" lIns="0" tIns="0" rIns="0" bIns="0" rtlCol="0" anchor="t"/>
          <a:lstStyle/>
          <a:p>
            <a:pPr marL="0" indent="0" algn="l">
              <a:lnSpc>
                <a:spcPts val="2850"/>
              </a:lnSpc>
              <a:buNone/>
            </a:pPr>
            <a:r>
              <a:rPr lang="en-US" sz="1750" dirty="0">
                <a:solidFill>
                  <a:srgbClr val="5B6E8C"/>
                </a:solidFill>
                <a:latin typeface="Manrope" pitchFamily="34" charset="0"/>
                <a:ea typeface="Manrope" pitchFamily="34" charset="-122"/>
                <a:cs typeface="Manrope" pitchFamily="34" charset="-120"/>
              </a:rPr>
              <a:t>The Obesity and Disease Development Sweden (ODDS) study, a pooled cohort</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7596" y="723662"/>
            <a:ext cx="7608808" cy="1370647"/>
          </a:xfrm>
          <a:prstGeom prst="rect">
            <a:avLst/>
          </a:prstGeom>
          <a:noFill/>
          <a:ln/>
        </p:spPr>
        <p:txBody>
          <a:bodyPr wrap="square" lIns="0" tIns="0" rIns="0" bIns="0" rtlCol="0" anchor="t"/>
          <a:lstStyle/>
          <a:p>
            <a:pPr marL="0" indent="0" algn="l">
              <a:lnSpc>
                <a:spcPts val="5350"/>
              </a:lnSpc>
              <a:buNone/>
            </a:pPr>
            <a:r>
              <a:rPr lang="en-US" sz="4300" dirty="0">
                <a:solidFill>
                  <a:srgbClr val="5B6E8C"/>
                </a:solidFill>
                <a:latin typeface="Alexandria Medium" pitchFamily="34" charset="0"/>
                <a:ea typeface="Alexandria Medium" pitchFamily="34" charset="-122"/>
                <a:cs typeface="Alexandria Medium" pitchFamily="34" charset="-120"/>
              </a:rPr>
              <a:t>Global Research Partnerships</a:t>
            </a:r>
            <a:endParaRPr lang="en-US" sz="4300" dirty="0"/>
          </a:p>
        </p:txBody>
      </p:sp>
      <p:pic>
        <p:nvPicPr>
          <p:cNvPr id="4" name="Image 1" descr="preencoded.png"/>
          <p:cNvPicPr>
            <a:picLocks noChangeAspect="1"/>
          </p:cNvPicPr>
          <p:nvPr/>
        </p:nvPicPr>
        <p:blipFill>
          <a:blip r:embed="rId4"/>
          <a:stretch>
            <a:fillRect/>
          </a:stretch>
        </p:blipFill>
        <p:spPr>
          <a:xfrm>
            <a:off x="767596" y="2669977"/>
            <a:ext cx="3536871" cy="2357914"/>
          </a:xfrm>
          <a:prstGeom prst="rect">
            <a:avLst/>
          </a:prstGeom>
        </p:spPr>
      </p:pic>
      <p:sp>
        <p:nvSpPr>
          <p:cNvPr id="5" name="Text 1"/>
          <p:cNvSpPr/>
          <p:nvPr/>
        </p:nvSpPr>
        <p:spPr>
          <a:xfrm>
            <a:off x="767596" y="5274588"/>
            <a:ext cx="3289697" cy="411123"/>
          </a:xfrm>
          <a:prstGeom prst="rect">
            <a:avLst/>
          </a:prstGeom>
          <a:noFill/>
          <a:ln/>
        </p:spPr>
        <p:txBody>
          <a:bodyPr wrap="none" lIns="0" tIns="0" rIns="0" bIns="0" rtlCol="0" anchor="t"/>
          <a:lstStyle/>
          <a:p>
            <a:pPr marL="0" indent="0" algn="l">
              <a:lnSpc>
                <a:spcPts val="3200"/>
              </a:lnSpc>
              <a:buNone/>
            </a:pPr>
            <a:r>
              <a:rPr lang="en-US" sz="2550" dirty="0">
                <a:solidFill>
                  <a:srgbClr val="5B6E8C"/>
                </a:solidFill>
                <a:latin typeface="Alexandria Medium" pitchFamily="34" charset="0"/>
                <a:ea typeface="Alexandria Medium" pitchFamily="34" charset="-122"/>
                <a:cs typeface="Alexandria Medium" pitchFamily="34" charset="-120"/>
              </a:rPr>
              <a:t>NCD-RisC</a:t>
            </a:r>
            <a:endParaRPr lang="en-US" sz="2550" dirty="0"/>
          </a:p>
        </p:txBody>
      </p:sp>
      <p:sp>
        <p:nvSpPr>
          <p:cNvPr id="6" name="Text 2"/>
          <p:cNvSpPr/>
          <p:nvPr/>
        </p:nvSpPr>
        <p:spPr>
          <a:xfrm>
            <a:off x="767596" y="5905024"/>
            <a:ext cx="3536871" cy="1403509"/>
          </a:xfrm>
          <a:prstGeom prst="rect">
            <a:avLst/>
          </a:prstGeom>
          <a:noFill/>
          <a:ln/>
        </p:spPr>
        <p:txBody>
          <a:bodyPr wrap="square" lIns="0" tIns="0" rIns="0" bIns="0" rtlCol="0" anchor="t"/>
          <a:lstStyle/>
          <a:p>
            <a:pPr marL="0" indent="0" algn="l">
              <a:lnSpc>
                <a:spcPts val="2750"/>
              </a:lnSpc>
              <a:buNone/>
            </a:pPr>
            <a:r>
              <a:rPr lang="en-US" sz="1700" dirty="0">
                <a:solidFill>
                  <a:srgbClr val="5B6E8C"/>
                </a:solidFill>
                <a:latin typeface="Manrope" pitchFamily="34" charset="0"/>
                <a:ea typeface="Manrope" pitchFamily="34" charset="-122"/>
                <a:cs typeface="Manrope" pitchFamily="34" charset="-120"/>
              </a:rPr>
              <a:t>Non-Communicable Disease Risk Factor Collaboration analyzing worldwide trends in health risk factors across populations.</a:t>
            </a:r>
            <a:endParaRPr lang="en-US" sz="1700" dirty="0"/>
          </a:p>
        </p:txBody>
      </p:sp>
      <p:pic>
        <p:nvPicPr>
          <p:cNvPr id="7" name="Image 2" descr="preencoded.png"/>
          <p:cNvPicPr>
            <a:picLocks noChangeAspect="1"/>
          </p:cNvPicPr>
          <p:nvPr/>
        </p:nvPicPr>
        <p:blipFill>
          <a:blip r:embed="rId5"/>
          <a:stretch>
            <a:fillRect/>
          </a:stretch>
        </p:blipFill>
        <p:spPr>
          <a:xfrm>
            <a:off x="4847153" y="2669977"/>
            <a:ext cx="3536871" cy="2351365"/>
          </a:xfrm>
          <a:prstGeom prst="rect">
            <a:avLst/>
          </a:prstGeom>
        </p:spPr>
      </p:pic>
      <p:sp>
        <p:nvSpPr>
          <p:cNvPr id="8" name="Text 3"/>
          <p:cNvSpPr/>
          <p:nvPr/>
        </p:nvSpPr>
        <p:spPr>
          <a:xfrm>
            <a:off x="4847153" y="5268039"/>
            <a:ext cx="3289697" cy="411123"/>
          </a:xfrm>
          <a:prstGeom prst="rect">
            <a:avLst/>
          </a:prstGeom>
          <a:noFill/>
          <a:ln/>
        </p:spPr>
        <p:txBody>
          <a:bodyPr wrap="none" lIns="0" tIns="0" rIns="0" bIns="0" rtlCol="0" anchor="t"/>
          <a:lstStyle/>
          <a:p>
            <a:pPr marL="0" indent="0" algn="l">
              <a:lnSpc>
                <a:spcPts val="3200"/>
              </a:lnSpc>
              <a:buNone/>
            </a:pPr>
            <a:r>
              <a:rPr lang="en-US" sz="2550" dirty="0">
                <a:solidFill>
                  <a:srgbClr val="5B6E8C"/>
                </a:solidFill>
                <a:latin typeface="Alexandria Medium" pitchFamily="34" charset="0"/>
                <a:ea typeface="Alexandria Medium" pitchFamily="34" charset="-122"/>
                <a:cs typeface="Alexandria Medium" pitchFamily="34" charset="-120"/>
              </a:rPr>
              <a:t>ERFC</a:t>
            </a:r>
            <a:endParaRPr lang="en-US" sz="2550" dirty="0"/>
          </a:p>
        </p:txBody>
      </p:sp>
      <p:sp>
        <p:nvSpPr>
          <p:cNvPr id="9" name="Text 4"/>
          <p:cNvSpPr/>
          <p:nvPr/>
        </p:nvSpPr>
        <p:spPr>
          <a:xfrm>
            <a:off x="4847153" y="5898475"/>
            <a:ext cx="3536871" cy="1403509"/>
          </a:xfrm>
          <a:prstGeom prst="rect">
            <a:avLst/>
          </a:prstGeom>
          <a:noFill/>
          <a:ln/>
        </p:spPr>
        <p:txBody>
          <a:bodyPr wrap="square" lIns="0" tIns="0" rIns="0" bIns="0" rtlCol="0" anchor="t"/>
          <a:lstStyle/>
          <a:p>
            <a:pPr marL="0" indent="0" algn="l">
              <a:lnSpc>
                <a:spcPts val="2750"/>
              </a:lnSpc>
              <a:buNone/>
            </a:pPr>
            <a:r>
              <a:rPr lang="en-US" sz="1700" dirty="0">
                <a:solidFill>
                  <a:srgbClr val="5B6E8C"/>
                </a:solidFill>
                <a:latin typeface="Manrope" pitchFamily="34" charset="0"/>
                <a:ea typeface="Manrope" pitchFamily="34" charset="-122"/>
                <a:cs typeface="Manrope" pitchFamily="34" charset="-120"/>
              </a:rPr>
              <a:t>Emerging Risk Factors Collaboration investigating novel biomarkers and risk prediction models for cardiovascular disease.</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30925" y="574238"/>
            <a:ext cx="8561427" cy="652582"/>
          </a:xfrm>
          <a:prstGeom prst="rect">
            <a:avLst/>
          </a:prstGeom>
          <a:noFill/>
          <a:ln/>
        </p:spPr>
        <p:txBody>
          <a:bodyPr wrap="none" lIns="0" tIns="0" rIns="0" bIns="0" rtlCol="0" anchor="t"/>
          <a:lstStyle/>
          <a:p>
            <a:pPr marL="0" indent="0" algn="l">
              <a:lnSpc>
                <a:spcPts val="5100"/>
              </a:lnSpc>
              <a:buNone/>
            </a:pPr>
            <a:r>
              <a:rPr lang="en-US" sz="4100" dirty="0">
                <a:solidFill>
                  <a:srgbClr val="5B6E8C"/>
                </a:solidFill>
                <a:latin typeface="Alexandria Medium" pitchFamily="34" charset="0"/>
                <a:ea typeface="Alexandria Medium" pitchFamily="34" charset="-122"/>
                <a:cs typeface="Alexandria Medium" pitchFamily="34" charset="-120"/>
              </a:rPr>
              <a:t>Landmark Observational Studies</a:t>
            </a:r>
            <a:endParaRPr lang="en-US" sz="4100" dirty="0"/>
          </a:p>
        </p:txBody>
      </p:sp>
      <p:sp>
        <p:nvSpPr>
          <p:cNvPr id="3" name="Text 1"/>
          <p:cNvSpPr/>
          <p:nvPr/>
        </p:nvSpPr>
        <p:spPr>
          <a:xfrm>
            <a:off x="730925" y="1748909"/>
            <a:ext cx="3132653" cy="391478"/>
          </a:xfrm>
          <a:prstGeom prst="rect">
            <a:avLst/>
          </a:prstGeom>
          <a:noFill/>
          <a:ln/>
        </p:spPr>
        <p:txBody>
          <a:bodyPr wrap="none" lIns="0" tIns="0" rIns="0" bIns="0" rtlCol="0" anchor="t"/>
          <a:lstStyle/>
          <a:p>
            <a:pPr marL="0" indent="0" algn="l">
              <a:lnSpc>
                <a:spcPts val="3050"/>
              </a:lnSpc>
              <a:buNone/>
            </a:pPr>
            <a:r>
              <a:rPr lang="en-US" sz="2450" dirty="0">
                <a:solidFill>
                  <a:srgbClr val="5B6E8C"/>
                </a:solidFill>
                <a:latin typeface="Alexandria Medium" pitchFamily="34" charset="0"/>
                <a:ea typeface="Alexandria Medium" pitchFamily="34" charset="-122"/>
                <a:cs typeface="Alexandria Medium" pitchFamily="34" charset="-120"/>
              </a:rPr>
              <a:t>Bruneck Study</a:t>
            </a:r>
            <a:endParaRPr lang="en-US" sz="2450" dirty="0"/>
          </a:p>
        </p:txBody>
      </p:sp>
      <p:sp>
        <p:nvSpPr>
          <p:cNvPr id="4" name="Text 2"/>
          <p:cNvSpPr/>
          <p:nvPr/>
        </p:nvSpPr>
        <p:spPr>
          <a:xfrm>
            <a:off x="730925" y="2349222"/>
            <a:ext cx="6329601" cy="1002268"/>
          </a:xfrm>
          <a:prstGeom prst="rect">
            <a:avLst/>
          </a:prstGeom>
          <a:noFill/>
          <a:ln/>
        </p:spPr>
        <p:txBody>
          <a:bodyPr wrap="square" lIns="0" tIns="0" rIns="0" bIns="0" rtlCol="0" anchor="t"/>
          <a:lstStyle/>
          <a:p>
            <a:pPr marL="0" indent="0" algn="l">
              <a:lnSpc>
                <a:spcPts val="2600"/>
              </a:lnSpc>
              <a:buNone/>
            </a:pPr>
            <a:r>
              <a:rPr lang="en-US" sz="1600" dirty="0">
                <a:solidFill>
                  <a:srgbClr val="5B6E8C"/>
                </a:solidFill>
                <a:latin typeface="Manrope" pitchFamily="34" charset="0"/>
                <a:ea typeface="Manrope" pitchFamily="34" charset="-122"/>
                <a:cs typeface="Manrope" pitchFamily="34" charset="-120"/>
              </a:rPr>
              <a:t>Population-based prospective cohort study with </a:t>
            </a:r>
            <a:r>
              <a:rPr lang="en-US" sz="1600" b="1" dirty="0">
                <a:solidFill>
                  <a:srgbClr val="5B6E8C"/>
                </a:solidFill>
                <a:latin typeface="Manrope" pitchFamily="34" charset="0"/>
                <a:ea typeface="Manrope" pitchFamily="34" charset="-122"/>
                <a:cs typeface="Manrope" pitchFamily="34" charset="-120"/>
              </a:rPr>
              <a:t>33 years of follow-up</a:t>
            </a:r>
            <a:r>
              <a:rPr lang="en-US" sz="1600" dirty="0">
                <a:solidFill>
                  <a:srgbClr val="5B6E8C"/>
                </a:solidFill>
                <a:latin typeface="Manrope" pitchFamily="34" charset="0"/>
                <a:ea typeface="Manrope" pitchFamily="34" charset="-122"/>
                <a:cs typeface="Manrope" pitchFamily="34" charset="-120"/>
              </a:rPr>
              <a:t>, providing invaluable insights into cardiovascular disease progression and prevention.</a:t>
            </a:r>
            <a:endParaRPr lang="en-US" sz="1600" dirty="0"/>
          </a:p>
        </p:txBody>
      </p:sp>
      <p:pic>
        <p:nvPicPr>
          <p:cNvPr id="5" name="Image 0" descr="preencoded.png"/>
          <p:cNvPicPr>
            <a:picLocks noChangeAspect="1"/>
          </p:cNvPicPr>
          <p:nvPr/>
        </p:nvPicPr>
        <p:blipFill>
          <a:blip r:embed="rId3"/>
          <a:stretch>
            <a:fillRect/>
          </a:stretch>
        </p:blipFill>
        <p:spPr>
          <a:xfrm>
            <a:off x="730925" y="3586401"/>
            <a:ext cx="6329601" cy="4223028"/>
          </a:xfrm>
          <a:prstGeom prst="rect">
            <a:avLst/>
          </a:prstGeom>
        </p:spPr>
      </p:pic>
      <p:sp>
        <p:nvSpPr>
          <p:cNvPr id="6" name="Text 3"/>
          <p:cNvSpPr/>
          <p:nvPr/>
        </p:nvSpPr>
        <p:spPr>
          <a:xfrm>
            <a:off x="7577495" y="1748909"/>
            <a:ext cx="3132653" cy="391478"/>
          </a:xfrm>
          <a:prstGeom prst="rect">
            <a:avLst/>
          </a:prstGeom>
          <a:noFill/>
          <a:ln/>
        </p:spPr>
        <p:txBody>
          <a:bodyPr wrap="none" lIns="0" tIns="0" rIns="0" bIns="0" rtlCol="0" anchor="t"/>
          <a:lstStyle/>
          <a:p>
            <a:pPr marL="0" indent="0" algn="l">
              <a:lnSpc>
                <a:spcPts val="3050"/>
              </a:lnSpc>
              <a:buNone/>
            </a:pPr>
            <a:r>
              <a:rPr lang="en-US" sz="2450" dirty="0">
                <a:solidFill>
                  <a:srgbClr val="5B6E8C"/>
                </a:solidFill>
                <a:latin typeface="Alexandria Medium" pitchFamily="34" charset="0"/>
                <a:ea typeface="Alexandria Medium" pitchFamily="34" charset="-122"/>
                <a:cs typeface="Alexandria Medium" pitchFamily="34" charset="-120"/>
              </a:rPr>
              <a:t>VHM&amp;PP</a:t>
            </a:r>
            <a:endParaRPr lang="en-US" sz="2450" dirty="0"/>
          </a:p>
        </p:txBody>
      </p:sp>
      <p:sp>
        <p:nvSpPr>
          <p:cNvPr id="7" name="Text 4"/>
          <p:cNvSpPr/>
          <p:nvPr/>
        </p:nvSpPr>
        <p:spPr>
          <a:xfrm>
            <a:off x="7577495" y="2349222"/>
            <a:ext cx="6329601" cy="1002268"/>
          </a:xfrm>
          <a:prstGeom prst="rect">
            <a:avLst/>
          </a:prstGeom>
          <a:noFill/>
          <a:ln/>
        </p:spPr>
        <p:txBody>
          <a:bodyPr wrap="square" lIns="0" tIns="0" rIns="0" bIns="0" rtlCol="0" anchor="t"/>
          <a:lstStyle/>
          <a:p>
            <a:pPr marL="0" indent="0" algn="l">
              <a:lnSpc>
                <a:spcPts val="2600"/>
              </a:lnSpc>
              <a:buNone/>
            </a:pPr>
            <a:r>
              <a:rPr lang="en-US" sz="1600" dirty="0">
                <a:solidFill>
                  <a:srgbClr val="5B6E8C"/>
                </a:solidFill>
                <a:latin typeface="Manrope" pitchFamily="34" charset="0"/>
                <a:ea typeface="Manrope" pitchFamily="34" charset="-122"/>
                <a:cs typeface="Manrope" pitchFamily="34" charset="-120"/>
              </a:rPr>
              <a:t>Large prospective cohort study in Vorarlberg linked to preventative medical examinations, tracking long-term health outcomes across the region.</a:t>
            </a:r>
            <a:endParaRPr lang="en-US" sz="1600" dirty="0"/>
          </a:p>
        </p:txBody>
      </p:sp>
      <p:pic>
        <p:nvPicPr>
          <p:cNvPr id="8" name="Image 1" descr="preencoded.png"/>
          <p:cNvPicPr>
            <a:picLocks noChangeAspect="1"/>
          </p:cNvPicPr>
          <p:nvPr/>
        </p:nvPicPr>
        <p:blipFill>
          <a:blip r:embed="rId4"/>
          <a:stretch>
            <a:fillRect/>
          </a:stretch>
        </p:blipFill>
        <p:spPr>
          <a:xfrm>
            <a:off x="7577495" y="3586401"/>
            <a:ext cx="6329601" cy="422183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The </a:t>
            </a:r>
            <a:r>
              <a:rPr lang="en-US" dirty="0" err="1"/>
              <a:t>Bruneck</a:t>
            </a:r>
            <a:r>
              <a:rPr lang="en-US" dirty="0"/>
              <a:t> Study</a:t>
            </a:r>
            <a:endParaRPr lang="de-DE" dirty="0"/>
          </a:p>
        </p:txBody>
      </p:sp>
      <p:sp>
        <p:nvSpPr>
          <p:cNvPr id="3" name="Untertitel 2"/>
          <p:cNvSpPr>
            <a:spLocks noGrp="1"/>
          </p:cNvSpPr>
          <p:nvPr>
            <p:ph type="subTitle" idx="1"/>
          </p:nvPr>
        </p:nvSpPr>
        <p:spPr/>
        <p:txBody>
          <a:bodyPr/>
          <a:lstStyle/>
          <a:p>
            <a:r>
              <a:rPr lang="en-US" dirty="0"/>
              <a:t>Expanding Three Decades of Insights into Aging, Lifestyle, and Health</a:t>
            </a:r>
            <a:endParaRPr lang="de-DE" dirty="0"/>
          </a:p>
        </p:txBody>
      </p:sp>
    </p:spTree>
    <p:extLst>
      <p:ext uri="{BB962C8B-B14F-4D97-AF65-F5344CB8AC3E}">
        <p14:creationId xmlns:p14="http://schemas.microsoft.com/office/powerpoint/2010/main" val="3258201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2377</Words>
  <Application>Microsoft Office PowerPoint</Application>
  <PresentationFormat>Benutzerdefiniert</PresentationFormat>
  <Paragraphs>349</Paragraphs>
  <Slides>43</Slides>
  <Notes>14</Notes>
  <HiddenSlides>0</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3</vt:i4>
      </vt:variant>
      <vt:variant>
        <vt:lpstr>Folientitel</vt:lpstr>
      </vt:variant>
      <vt:variant>
        <vt:i4>43</vt:i4>
      </vt:variant>
    </vt:vector>
  </HeadingPairs>
  <TitlesOfParts>
    <vt:vector size="59" baseType="lpstr">
      <vt:lpstr>Arial</vt:lpstr>
      <vt:lpstr>Times New Roman</vt:lpstr>
      <vt:lpstr>Helvetica</vt:lpstr>
      <vt:lpstr>Manrope</vt:lpstr>
      <vt:lpstr>Symbol</vt:lpstr>
      <vt:lpstr>Alexandria Light</vt:lpstr>
      <vt:lpstr>Aptos</vt:lpstr>
      <vt:lpstr>Alexandria Medium</vt:lpstr>
      <vt:lpstr>Mangal</vt:lpstr>
      <vt:lpstr>Verdana</vt:lpstr>
      <vt:lpstr>Wingdings</vt:lpstr>
      <vt:lpstr>ヒラギノ角ゴ Pro W3</vt:lpstr>
      <vt:lpstr>Office Theme</vt:lpstr>
      <vt:lpstr>Formel</vt:lpstr>
      <vt:lpstr>Acrobat Document</vt:lpstr>
      <vt:lpstr>Visio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 Bruneck Study</vt:lpstr>
      <vt:lpstr>The advent of the Bruneck study</vt:lpstr>
      <vt:lpstr>Bruneck 1</vt:lpstr>
      <vt:lpstr>Data collection</vt:lpstr>
      <vt:lpstr>Health examinations in Vorarlberg (Austria)</vt:lpstr>
      <vt:lpstr>Challenges </vt:lpstr>
      <vt:lpstr>Repeated measurements</vt:lpstr>
      <vt:lpstr>PowerPoint-Präsentation</vt:lpstr>
      <vt:lpstr>Measurement Error</vt:lpstr>
      <vt:lpstr>PowerPoint-Präsentation</vt:lpstr>
      <vt:lpstr>PowerPoint-Präsentation</vt:lpstr>
      <vt:lpstr>PowerPoint-Präsentation</vt:lpstr>
      <vt:lpstr>PowerPoint-Präsentation</vt:lpstr>
      <vt:lpstr>PowerPoint-Präsentation</vt:lpstr>
      <vt:lpstr>PowerPoint-Präsentation</vt:lpstr>
      <vt:lpstr>Mediation analysis</vt:lpstr>
      <vt:lpstr>DO RISK FACTORS EXPLAIN THE  SEX/GENDER GAP IN MORTALITY  FROM CORONARY HEART DISEASE?</vt:lpstr>
      <vt:lpstr>PURPOSE</vt:lpstr>
      <vt:lpstr>FIGURE 1. UNDERLYING MODEL</vt:lpstr>
      <vt:lpstr>MATERIAL AND METHODS</vt:lpstr>
      <vt:lpstr>FIGURE 2. WHAT RISK FACTORS EXPLAIN</vt:lpstr>
      <vt:lpstr>RESULTS AND CONCLUSIONS</vt:lpstr>
      <vt:lpstr>The Metabolic Syndrome and Cancer Project Me-Can project (Me-Can)</vt:lpstr>
      <vt:lpstr>PowerPoint-Präsentation</vt:lpstr>
      <vt:lpstr>Me-Can project</vt:lpstr>
      <vt:lpstr>PowerPoint-Präsentation</vt:lpstr>
      <vt:lpstr>TyG Index: A Novel Measure for Insulin Resistance</vt:lpstr>
      <vt:lpstr>The TyG Index substantially mediated the effect of BMI for gastrointestinal cancers, but not for gynecological cancers.</vt:lpstr>
      <vt:lpstr>The Association of Excess Body Weight with Risk of ESKD Is Mediated Through Insulin Resistance, Hypertension, and Hyperuricemia</vt:lpstr>
      <vt:lpstr>Background and Aim</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Ulmer Hanno</cp:lastModifiedBy>
  <cp:revision>29</cp:revision>
  <dcterms:created xsi:type="dcterms:W3CDTF">2025-10-06T08:11:11Z</dcterms:created>
  <dcterms:modified xsi:type="dcterms:W3CDTF">2025-10-08T11:06:17Z</dcterms:modified>
</cp:coreProperties>
</file>