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113000" cy="21374100"/>
  <p:notesSz cx="6669088" cy="9926638"/>
  <p:embeddedFontLst>
    <p:embeddedFont>
      <p:font typeface="Arial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1094" y="-39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5361C-A742-4E4A-96B8-AEA5C672F7C1}" type="datetimeFigureOut">
              <a:rPr lang="en-IN" smtClean="0"/>
              <a:t>13-05-2026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938D1-E662-4095-889C-633F15AFE4E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62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938D1-E662-4095-889C-633F15AFE4E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292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34" Type="http://schemas.openxmlformats.org/officeDocument/2006/relationships/image" Target="../media/image32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60342"/>
            <a:ext cx="15082375" cy="2924502"/>
            <a:chOff x="0" y="0"/>
            <a:chExt cx="2654599" cy="524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4599" cy="524038"/>
            </a:xfrm>
            <a:custGeom>
              <a:avLst/>
              <a:gdLst/>
              <a:ahLst/>
              <a:cxnLst/>
              <a:rect l="l" t="t" r="r" b="b"/>
              <a:pathLst>
                <a:path w="2654599" h="524038">
                  <a:moveTo>
                    <a:pt x="0" y="0"/>
                  </a:moveTo>
                  <a:lnTo>
                    <a:pt x="2654599" y="0"/>
                  </a:lnTo>
                  <a:lnTo>
                    <a:pt x="2654599" y="524038"/>
                  </a:lnTo>
                  <a:lnTo>
                    <a:pt x="0" y="524038"/>
                  </a:ln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654599" cy="609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713" y="871464"/>
            <a:ext cx="6287489" cy="1281071"/>
          </a:xfrm>
          <a:custGeom>
            <a:avLst/>
            <a:gdLst/>
            <a:ahLst/>
            <a:cxnLst/>
            <a:rect l="l" t="t" r="r" b="b"/>
            <a:pathLst>
              <a:path w="6287489" h="1281071">
                <a:moveTo>
                  <a:pt x="0" y="0"/>
                </a:moveTo>
                <a:lnTo>
                  <a:pt x="6287489" y="0"/>
                </a:lnTo>
                <a:lnTo>
                  <a:pt x="6287489" y="1281072"/>
                </a:lnTo>
                <a:lnTo>
                  <a:pt x="0" y="128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33" b="-153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6812246" y="154368"/>
            <a:ext cx="2375688" cy="2375688"/>
          </a:xfrm>
          <a:custGeom>
            <a:avLst/>
            <a:gdLst/>
            <a:ahLst/>
            <a:cxnLst/>
            <a:rect l="l" t="t" r="r" b="b"/>
            <a:pathLst>
              <a:path w="2375688" h="2375688">
                <a:moveTo>
                  <a:pt x="0" y="0"/>
                </a:moveTo>
                <a:lnTo>
                  <a:pt x="2375689" y="0"/>
                </a:lnTo>
                <a:lnTo>
                  <a:pt x="2375689" y="2375688"/>
                </a:lnTo>
                <a:lnTo>
                  <a:pt x="0" y="2375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2763110" y="2662698"/>
            <a:ext cx="2173107" cy="2299584"/>
          </a:xfrm>
          <a:custGeom>
            <a:avLst/>
            <a:gdLst/>
            <a:ahLst/>
            <a:cxnLst/>
            <a:rect l="l" t="t" r="r" b="b"/>
            <a:pathLst>
              <a:path w="2173107" h="2299584">
                <a:moveTo>
                  <a:pt x="0" y="0"/>
                </a:moveTo>
                <a:lnTo>
                  <a:pt x="2173106" y="0"/>
                </a:lnTo>
                <a:lnTo>
                  <a:pt x="2173106" y="2299583"/>
                </a:lnTo>
                <a:lnTo>
                  <a:pt x="0" y="22995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52727" y="5567175"/>
            <a:ext cx="7617950" cy="4618382"/>
          </a:xfrm>
          <a:custGeom>
            <a:avLst/>
            <a:gdLst/>
            <a:ahLst/>
            <a:cxnLst/>
            <a:rect l="l" t="t" r="r" b="b"/>
            <a:pathLst>
              <a:path w="7617950" h="4618382">
                <a:moveTo>
                  <a:pt x="0" y="0"/>
                </a:moveTo>
                <a:lnTo>
                  <a:pt x="7617950" y="0"/>
                </a:lnTo>
                <a:lnTo>
                  <a:pt x="7617950" y="4618382"/>
                </a:lnTo>
                <a:lnTo>
                  <a:pt x="0" y="46183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1783885" y="7287671"/>
            <a:ext cx="4884078" cy="2897886"/>
          </a:xfrm>
          <a:custGeom>
            <a:avLst/>
            <a:gdLst/>
            <a:ahLst/>
            <a:cxnLst/>
            <a:rect l="l" t="t" r="r" b="b"/>
            <a:pathLst>
              <a:path w="4884078" h="2897886">
                <a:moveTo>
                  <a:pt x="0" y="0"/>
                </a:moveTo>
                <a:lnTo>
                  <a:pt x="4884077" y="0"/>
                </a:lnTo>
                <a:lnTo>
                  <a:pt x="4884077" y="2897886"/>
                </a:lnTo>
                <a:lnTo>
                  <a:pt x="0" y="28978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2355537" y="7663117"/>
            <a:ext cx="1412358" cy="2522440"/>
          </a:xfrm>
          <a:custGeom>
            <a:avLst/>
            <a:gdLst/>
            <a:ahLst/>
            <a:cxnLst/>
            <a:rect l="l" t="t" r="r" b="b"/>
            <a:pathLst>
              <a:path w="1412358" h="2522440">
                <a:moveTo>
                  <a:pt x="0" y="0"/>
                </a:moveTo>
                <a:lnTo>
                  <a:pt x="1412358" y="0"/>
                </a:lnTo>
                <a:lnTo>
                  <a:pt x="1412358" y="2522440"/>
                </a:lnTo>
                <a:lnTo>
                  <a:pt x="0" y="2522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000487" y="5582964"/>
            <a:ext cx="1745412" cy="1186880"/>
          </a:xfrm>
          <a:custGeom>
            <a:avLst/>
            <a:gdLst/>
            <a:ahLst/>
            <a:cxnLst/>
            <a:rect l="l" t="t" r="r" b="b"/>
            <a:pathLst>
              <a:path w="1745412" h="1186880">
                <a:moveTo>
                  <a:pt x="0" y="0"/>
                </a:moveTo>
                <a:lnTo>
                  <a:pt x="1745412" y="0"/>
                </a:lnTo>
                <a:lnTo>
                  <a:pt x="1745412" y="1186880"/>
                </a:lnTo>
                <a:lnTo>
                  <a:pt x="0" y="11868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13" name="Group 13"/>
          <p:cNvGrpSpPr/>
          <p:nvPr/>
        </p:nvGrpSpPr>
        <p:grpSpPr>
          <a:xfrm>
            <a:off x="129373" y="5413428"/>
            <a:ext cx="2737914" cy="937309"/>
            <a:chOff x="-4899" y="-32445"/>
            <a:chExt cx="490603" cy="1679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5704" cy="110805"/>
            </a:xfrm>
            <a:custGeom>
              <a:avLst/>
              <a:gdLst/>
              <a:ahLst/>
              <a:cxnLst/>
              <a:rect l="l" t="t" r="r" b="b"/>
              <a:pathLst>
                <a:path w="485704" h="110805">
                  <a:moveTo>
                    <a:pt x="55403" y="0"/>
                  </a:moveTo>
                  <a:lnTo>
                    <a:pt x="430302" y="0"/>
                  </a:lnTo>
                  <a:cubicBezTo>
                    <a:pt x="444995" y="0"/>
                    <a:pt x="459087" y="5837"/>
                    <a:pt x="469477" y="16227"/>
                  </a:cubicBezTo>
                  <a:cubicBezTo>
                    <a:pt x="479867" y="26617"/>
                    <a:pt x="485704" y="40709"/>
                    <a:pt x="485704" y="55403"/>
                  </a:cubicBezTo>
                  <a:lnTo>
                    <a:pt x="485704" y="55403"/>
                  </a:lnTo>
                  <a:cubicBezTo>
                    <a:pt x="485704" y="86001"/>
                    <a:pt x="460900" y="110805"/>
                    <a:pt x="430302" y="110805"/>
                  </a:cubicBezTo>
                  <a:lnTo>
                    <a:pt x="55403" y="110805"/>
                  </a:lnTo>
                  <a:cubicBezTo>
                    <a:pt x="24805" y="110805"/>
                    <a:pt x="0" y="86001"/>
                    <a:pt x="0" y="55403"/>
                  </a:cubicBezTo>
                  <a:lnTo>
                    <a:pt x="0" y="55403"/>
                  </a:lnTo>
                  <a:cubicBezTo>
                    <a:pt x="0" y="24805"/>
                    <a:pt x="24805" y="0"/>
                    <a:pt x="55403" y="0"/>
                  </a:cubicBez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4899" y="-32445"/>
              <a:ext cx="485704" cy="16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Background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67752" y="7817993"/>
            <a:ext cx="10268464" cy="2367563"/>
            <a:chOff x="0" y="0"/>
            <a:chExt cx="1839993" cy="42424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39993" cy="424241"/>
            </a:xfrm>
            <a:custGeom>
              <a:avLst/>
              <a:gdLst/>
              <a:ahLst/>
              <a:cxnLst/>
              <a:rect l="l" t="t" r="r" b="b"/>
              <a:pathLst>
                <a:path w="1839993" h="424241">
                  <a:moveTo>
                    <a:pt x="55792" y="0"/>
                  </a:moveTo>
                  <a:lnTo>
                    <a:pt x="1784201" y="0"/>
                  </a:lnTo>
                  <a:cubicBezTo>
                    <a:pt x="1798998" y="0"/>
                    <a:pt x="1813189" y="5878"/>
                    <a:pt x="1823652" y="16341"/>
                  </a:cubicBezTo>
                  <a:cubicBezTo>
                    <a:pt x="1834115" y="26804"/>
                    <a:pt x="1839993" y="40995"/>
                    <a:pt x="1839993" y="55792"/>
                  </a:cubicBezTo>
                  <a:lnTo>
                    <a:pt x="1839993" y="368448"/>
                  </a:lnTo>
                  <a:cubicBezTo>
                    <a:pt x="1839993" y="383245"/>
                    <a:pt x="1834115" y="397436"/>
                    <a:pt x="1823652" y="407899"/>
                  </a:cubicBezTo>
                  <a:cubicBezTo>
                    <a:pt x="1813189" y="418362"/>
                    <a:pt x="1798998" y="424241"/>
                    <a:pt x="1784201" y="424241"/>
                  </a:cubicBezTo>
                  <a:lnTo>
                    <a:pt x="55792" y="424241"/>
                  </a:lnTo>
                  <a:cubicBezTo>
                    <a:pt x="40995" y="424241"/>
                    <a:pt x="26804" y="418362"/>
                    <a:pt x="16341" y="407899"/>
                  </a:cubicBezTo>
                  <a:cubicBezTo>
                    <a:pt x="5878" y="397436"/>
                    <a:pt x="0" y="383245"/>
                    <a:pt x="0" y="368448"/>
                  </a:cubicBezTo>
                  <a:lnTo>
                    <a:pt x="0" y="55792"/>
                  </a:lnTo>
                  <a:cubicBezTo>
                    <a:pt x="0" y="40995"/>
                    <a:pt x="5878" y="26804"/>
                    <a:pt x="16341" y="16341"/>
                  </a:cubicBezTo>
                  <a:cubicBezTo>
                    <a:pt x="26804" y="5878"/>
                    <a:pt x="40995" y="0"/>
                    <a:pt x="55792" y="0"/>
                  </a:cubicBezTo>
                  <a:close/>
                </a:path>
              </a:pathLst>
            </a:custGeom>
            <a:ln w="19050" cap="rnd">
              <a:solidFill>
                <a:srgbClr val="DBCBB8"/>
              </a:solidFill>
              <a:prstDash val="sysDot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839993" cy="509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780202" y="5329049"/>
            <a:ext cx="1446195" cy="884991"/>
            <a:chOff x="0" y="-31330"/>
            <a:chExt cx="259142" cy="1585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9142" cy="101430"/>
            </a:xfrm>
            <a:custGeom>
              <a:avLst/>
              <a:gdLst/>
              <a:ahLst/>
              <a:cxnLst/>
              <a:rect l="l" t="t" r="r" b="b"/>
              <a:pathLst>
                <a:path w="259142" h="101430">
                  <a:moveTo>
                    <a:pt x="50715" y="0"/>
                  </a:moveTo>
                  <a:lnTo>
                    <a:pt x="208427" y="0"/>
                  </a:lnTo>
                  <a:cubicBezTo>
                    <a:pt x="236436" y="0"/>
                    <a:pt x="259142" y="22706"/>
                    <a:pt x="259142" y="50715"/>
                  </a:cubicBezTo>
                  <a:lnTo>
                    <a:pt x="259142" y="50715"/>
                  </a:lnTo>
                  <a:cubicBezTo>
                    <a:pt x="259142" y="64166"/>
                    <a:pt x="253799" y="77065"/>
                    <a:pt x="244288" y="86576"/>
                  </a:cubicBezTo>
                  <a:cubicBezTo>
                    <a:pt x="234777" y="96087"/>
                    <a:pt x="221877" y="101430"/>
                    <a:pt x="208427" y="101430"/>
                  </a:cubicBezTo>
                  <a:lnTo>
                    <a:pt x="50715" y="101430"/>
                  </a:lnTo>
                  <a:cubicBezTo>
                    <a:pt x="22706" y="101430"/>
                    <a:pt x="0" y="78724"/>
                    <a:pt x="0" y="50715"/>
                  </a:cubicBezTo>
                  <a:lnTo>
                    <a:pt x="0" y="50715"/>
                  </a:lnTo>
                  <a:cubicBezTo>
                    <a:pt x="0" y="22706"/>
                    <a:pt x="22706" y="0"/>
                    <a:pt x="50715" y="0"/>
                  </a:cubicBez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1330"/>
              <a:ext cx="259142" cy="158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Aims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 flipH="1" flipV="1">
            <a:off x="7780202" y="5567175"/>
            <a:ext cx="0" cy="2103046"/>
          </a:xfrm>
          <a:prstGeom prst="line">
            <a:avLst/>
          </a:prstGeom>
          <a:ln w="19050" cap="flat">
            <a:solidFill>
              <a:srgbClr val="90DBE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23" name="AutoShape 23"/>
          <p:cNvSpPr/>
          <p:nvPr/>
        </p:nvSpPr>
        <p:spPr>
          <a:xfrm flipH="1" flipV="1">
            <a:off x="9916456" y="5701477"/>
            <a:ext cx="0" cy="1961639"/>
          </a:xfrm>
          <a:prstGeom prst="line">
            <a:avLst/>
          </a:prstGeom>
          <a:ln w="19050" cap="flat">
            <a:solidFill>
              <a:srgbClr val="90DBE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24" name="Freeform 24"/>
          <p:cNvSpPr/>
          <p:nvPr/>
        </p:nvSpPr>
        <p:spPr>
          <a:xfrm>
            <a:off x="9306727" y="5484843"/>
            <a:ext cx="565620" cy="536632"/>
          </a:xfrm>
          <a:custGeom>
            <a:avLst/>
            <a:gdLst/>
            <a:ahLst/>
            <a:cxnLst/>
            <a:rect l="l" t="t" r="r" b="b"/>
            <a:pathLst>
              <a:path w="565620" h="536632">
                <a:moveTo>
                  <a:pt x="0" y="0"/>
                </a:moveTo>
                <a:lnTo>
                  <a:pt x="565620" y="0"/>
                </a:lnTo>
                <a:lnTo>
                  <a:pt x="565620" y="536632"/>
                </a:lnTo>
                <a:lnTo>
                  <a:pt x="0" y="5366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  <p:sp>
        <p:nvSpPr>
          <p:cNvPr id="25" name="Freeform 25"/>
          <p:cNvSpPr/>
          <p:nvPr/>
        </p:nvSpPr>
        <p:spPr>
          <a:xfrm>
            <a:off x="10160420" y="588778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lnTo>
                  <a:pt x="900000" y="0"/>
                </a:lnTo>
                <a:lnTo>
                  <a:pt x="900000" y="90000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6" name="Freeform 26"/>
          <p:cNvSpPr/>
          <p:nvPr/>
        </p:nvSpPr>
        <p:spPr>
          <a:xfrm>
            <a:off x="11261859" y="588778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lnTo>
                  <a:pt x="900000" y="0"/>
                </a:lnTo>
                <a:lnTo>
                  <a:pt x="900000" y="90000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7" name="Freeform 27"/>
          <p:cNvSpPr/>
          <p:nvPr/>
        </p:nvSpPr>
        <p:spPr>
          <a:xfrm>
            <a:off x="12542484" y="5868414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900000" h="900000">
                <a:moveTo>
                  <a:pt x="0" y="0"/>
                </a:moveTo>
                <a:lnTo>
                  <a:pt x="900000" y="0"/>
                </a:lnTo>
                <a:lnTo>
                  <a:pt x="900000" y="900000"/>
                </a:lnTo>
                <a:lnTo>
                  <a:pt x="0" y="900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8" name="Freeform 28"/>
          <p:cNvSpPr/>
          <p:nvPr/>
        </p:nvSpPr>
        <p:spPr>
          <a:xfrm>
            <a:off x="13721902" y="5840332"/>
            <a:ext cx="907733" cy="907733"/>
          </a:xfrm>
          <a:custGeom>
            <a:avLst/>
            <a:gdLst/>
            <a:ahLst/>
            <a:cxnLst/>
            <a:rect l="l" t="t" r="r" b="b"/>
            <a:pathLst>
              <a:path w="907733" h="907733">
                <a:moveTo>
                  <a:pt x="0" y="0"/>
                </a:moveTo>
                <a:lnTo>
                  <a:pt x="907733" y="0"/>
                </a:lnTo>
                <a:lnTo>
                  <a:pt x="907733" y="907733"/>
                </a:lnTo>
                <a:lnTo>
                  <a:pt x="0" y="9077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29" name="Group 29"/>
          <p:cNvGrpSpPr/>
          <p:nvPr/>
        </p:nvGrpSpPr>
        <p:grpSpPr>
          <a:xfrm>
            <a:off x="3767895" y="8234958"/>
            <a:ext cx="2586323" cy="1848434"/>
            <a:chOff x="0" y="0"/>
            <a:chExt cx="463440" cy="33121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63440" cy="331219"/>
            </a:xfrm>
            <a:custGeom>
              <a:avLst/>
              <a:gdLst/>
              <a:ahLst/>
              <a:cxnLst/>
              <a:rect l="l" t="t" r="r" b="b"/>
              <a:pathLst>
                <a:path w="463440" h="331219">
                  <a:moveTo>
                    <a:pt x="165609" y="0"/>
                  </a:moveTo>
                  <a:lnTo>
                    <a:pt x="297831" y="0"/>
                  </a:lnTo>
                  <a:cubicBezTo>
                    <a:pt x="389294" y="0"/>
                    <a:pt x="463440" y="74146"/>
                    <a:pt x="463440" y="165609"/>
                  </a:cubicBezTo>
                  <a:lnTo>
                    <a:pt x="463440" y="165609"/>
                  </a:lnTo>
                  <a:cubicBezTo>
                    <a:pt x="463440" y="209532"/>
                    <a:pt x="445992" y="251655"/>
                    <a:pt x="414934" y="282713"/>
                  </a:cubicBezTo>
                  <a:cubicBezTo>
                    <a:pt x="383876" y="313771"/>
                    <a:pt x="341753" y="331219"/>
                    <a:pt x="297831" y="331219"/>
                  </a:cubicBezTo>
                  <a:lnTo>
                    <a:pt x="165609" y="331219"/>
                  </a:lnTo>
                  <a:cubicBezTo>
                    <a:pt x="121687" y="331219"/>
                    <a:pt x="79564" y="313771"/>
                    <a:pt x="48506" y="282713"/>
                  </a:cubicBezTo>
                  <a:cubicBezTo>
                    <a:pt x="17448" y="251655"/>
                    <a:pt x="0" y="209532"/>
                    <a:pt x="0" y="165609"/>
                  </a:cubicBezTo>
                  <a:lnTo>
                    <a:pt x="0" y="165609"/>
                  </a:lnTo>
                  <a:cubicBezTo>
                    <a:pt x="0" y="121687"/>
                    <a:pt x="17448" y="79564"/>
                    <a:pt x="48506" y="48506"/>
                  </a:cubicBezTo>
                  <a:cubicBezTo>
                    <a:pt x="79564" y="17448"/>
                    <a:pt x="121687" y="0"/>
                    <a:pt x="165609" y="0"/>
                  </a:cubicBezTo>
                  <a:close/>
                </a:path>
              </a:pathLst>
            </a:custGeom>
            <a:solidFill>
              <a:srgbClr val="FFFFFE"/>
            </a:solidFill>
            <a:ln w="19050" cap="rnd">
              <a:solidFill>
                <a:srgbClr val="90DBE8"/>
              </a:solidFill>
              <a:prstDash val="lgDash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463440" cy="41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3849522" y="8854084"/>
            <a:ext cx="605026" cy="641164"/>
          </a:xfrm>
          <a:custGeom>
            <a:avLst/>
            <a:gdLst/>
            <a:ahLst/>
            <a:cxnLst/>
            <a:rect l="l" t="t" r="r" b="b"/>
            <a:pathLst>
              <a:path w="605026" h="641164">
                <a:moveTo>
                  <a:pt x="0" y="0"/>
                </a:moveTo>
                <a:lnTo>
                  <a:pt x="605026" y="0"/>
                </a:lnTo>
                <a:lnTo>
                  <a:pt x="605026" y="641164"/>
                </a:lnTo>
                <a:lnTo>
                  <a:pt x="0" y="6411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6" name="TextBox 36"/>
          <p:cNvSpPr txBox="1"/>
          <p:nvPr/>
        </p:nvSpPr>
        <p:spPr>
          <a:xfrm>
            <a:off x="210530" y="6441465"/>
            <a:ext cx="6043148" cy="126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6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Obesity is a well-established risk factor for severe COVID-19, but most evidence is based on body mass index (BMI) measured near the time of infection. Few studies have linked pre-pandemic measurements to COVID-19 outcomes.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600" b="1" dirty="0">
              <a:solidFill>
                <a:srgbClr val="1A4A76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6466646" y="8189945"/>
            <a:ext cx="2586323" cy="1848434"/>
            <a:chOff x="0" y="0"/>
            <a:chExt cx="463440" cy="33121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63440" cy="331219"/>
            </a:xfrm>
            <a:custGeom>
              <a:avLst/>
              <a:gdLst/>
              <a:ahLst/>
              <a:cxnLst/>
              <a:rect l="l" t="t" r="r" b="b"/>
              <a:pathLst>
                <a:path w="463440" h="331219">
                  <a:moveTo>
                    <a:pt x="165609" y="0"/>
                  </a:moveTo>
                  <a:lnTo>
                    <a:pt x="297831" y="0"/>
                  </a:lnTo>
                  <a:cubicBezTo>
                    <a:pt x="389294" y="0"/>
                    <a:pt x="463440" y="74146"/>
                    <a:pt x="463440" y="165609"/>
                  </a:cubicBezTo>
                  <a:lnTo>
                    <a:pt x="463440" y="165609"/>
                  </a:lnTo>
                  <a:cubicBezTo>
                    <a:pt x="463440" y="209532"/>
                    <a:pt x="445992" y="251655"/>
                    <a:pt x="414934" y="282713"/>
                  </a:cubicBezTo>
                  <a:cubicBezTo>
                    <a:pt x="383876" y="313771"/>
                    <a:pt x="341753" y="331219"/>
                    <a:pt x="297831" y="331219"/>
                  </a:cubicBezTo>
                  <a:lnTo>
                    <a:pt x="165609" y="331219"/>
                  </a:lnTo>
                  <a:cubicBezTo>
                    <a:pt x="121687" y="331219"/>
                    <a:pt x="79564" y="313771"/>
                    <a:pt x="48506" y="282713"/>
                  </a:cubicBezTo>
                  <a:cubicBezTo>
                    <a:pt x="17448" y="251655"/>
                    <a:pt x="0" y="209532"/>
                    <a:pt x="0" y="165609"/>
                  </a:cubicBezTo>
                  <a:lnTo>
                    <a:pt x="0" y="165609"/>
                  </a:lnTo>
                  <a:cubicBezTo>
                    <a:pt x="0" y="121687"/>
                    <a:pt x="17448" y="79564"/>
                    <a:pt x="48506" y="48506"/>
                  </a:cubicBezTo>
                  <a:cubicBezTo>
                    <a:pt x="79564" y="17448"/>
                    <a:pt x="121687" y="0"/>
                    <a:pt x="165609" y="0"/>
                  </a:cubicBezTo>
                  <a:close/>
                </a:path>
              </a:pathLst>
            </a:custGeom>
            <a:solidFill>
              <a:srgbClr val="FFFFFE"/>
            </a:solidFill>
            <a:ln w="19050" cap="rnd">
              <a:solidFill>
                <a:srgbClr val="90DBE8"/>
              </a:solidFill>
              <a:prstDash val="lgDash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85725"/>
              <a:ext cx="463440" cy="41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10800000">
            <a:off x="6219252" y="9114162"/>
            <a:ext cx="269931" cy="222296"/>
            <a:chOff x="0" y="0"/>
            <a:chExt cx="6477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20650" y="79375"/>
              <a:ext cx="527050" cy="288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306727" y="8189944"/>
            <a:ext cx="2586323" cy="1848434"/>
            <a:chOff x="0" y="0"/>
            <a:chExt cx="463440" cy="33121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63440" cy="331219"/>
            </a:xfrm>
            <a:custGeom>
              <a:avLst/>
              <a:gdLst/>
              <a:ahLst/>
              <a:cxnLst/>
              <a:rect l="l" t="t" r="r" b="b"/>
              <a:pathLst>
                <a:path w="463440" h="331219">
                  <a:moveTo>
                    <a:pt x="165609" y="0"/>
                  </a:moveTo>
                  <a:lnTo>
                    <a:pt x="297831" y="0"/>
                  </a:lnTo>
                  <a:cubicBezTo>
                    <a:pt x="389294" y="0"/>
                    <a:pt x="463440" y="74146"/>
                    <a:pt x="463440" y="165609"/>
                  </a:cubicBezTo>
                  <a:lnTo>
                    <a:pt x="463440" y="165609"/>
                  </a:lnTo>
                  <a:cubicBezTo>
                    <a:pt x="463440" y="209532"/>
                    <a:pt x="445992" y="251655"/>
                    <a:pt x="414934" y="282713"/>
                  </a:cubicBezTo>
                  <a:cubicBezTo>
                    <a:pt x="383876" y="313771"/>
                    <a:pt x="341753" y="331219"/>
                    <a:pt x="297831" y="331219"/>
                  </a:cubicBezTo>
                  <a:lnTo>
                    <a:pt x="165609" y="331219"/>
                  </a:lnTo>
                  <a:cubicBezTo>
                    <a:pt x="121687" y="331219"/>
                    <a:pt x="79564" y="313771"/>
                    <a:pt x="48506" y="282713"/>
                  </a:cubicBezTo>
                  <a:cubicBezTo>
                    <a:pt x="17448" y="251655"/>
                    <a:pt x="0" y="209532"/>
                    <a:pt x="0" y="165609"/>
                  </a:cubicBezTo>
                  <a:lnTo>
                    <a:pt x="0" y="165609"/>
                  </a:lnTo>
                  <a:cubicBezTo>
                    <a:pt x="0" y="121687"/>
                    <a:pt x="17448" y="79564"/>
                    <a:pt x="48506" y="48506"/>
                  </a:cubicBezTo>
                  <a:cubicBezTo>
                    <a:pt x="79564" y="17448"/>
                    <a:pt x="121687" y="0"/>
                    <a:pt x="165609" y="0"/>
                  </a:cubicBezTo>
                  <a:close/>
                </a:path>
              </a:pathLst>
            </a:custGeom>
            <a:solidFill>
              <a:srgbClr val="FFFFFE"/>
            </a:solidFill>
            <a:ln w="19050" cap="rnd">
              <a:solidFill>
                <a:srgbClr val="90DBE8"/>
              </a:solidFill>
              <a:prstDash val="lgDash"/>
              <a:rou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85725"/>
              <a:ext cx="463440" cy="41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150224" y="8234958"/>
            <a:ext cx="2586323" cy="1848434"/>
            <a:chOff x="0" y="0"/>
            <a:chExt cx="463440" cy="33121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63440" cy="331219"/>
            </a:xfrm>
            <a:custGeom>
              <a:avLst/>
              <a:gdLst/>
              <a:ahLst/>
              <a:cxnLst/>
              <a:rect l="l" t="t" r="r" b="b"/>
              <a:pathLst>
                <a:path w="463440" h="331219">
                  <a:moveTo>
                    <a:pt x="165609" y="0"/>
                  </a:moveTo>
                  <a:lnTo>
                    <a:pt x="297831" y="0"/>
                  </a:lnTo>
                  <a:cubicBezTo>
                    <a:pt x="389294" y="0"/>
                    <a:pt x="463440" y="74146"/>
                    <a:pt x="463440" y="165609"/>
                  </a:cubicBezTo>
                  <a:lnTo>
                    <a:pt x="463440" y="165609"/>
                  </a:lnTo>
                  <a:cubicBezTo>
                    <a:pt x="463440" y="209532"/>
                    <a:pt x="445992" y="251655"/>
                    <a:pt x="414934" y="282713"/>
                  </a:cubicBezTo>
                  <a:cubicBezTo>
                    <a:pt x="383876" y="313771"/>
                    <a:pt x="341753" y="331219"/>
                    <a:pt x="297831" y="331219"/>
                  </a:cubicBezTo>
                  <a:lnTo>
                    <a:pt x="165609" y="331219"/>
                  </a:lnTo>
                  <a:cubicBezTo>
                    <a:pt x="121687" y="331219"/>
                    <a:pt x="79564" y="313771"/>
                    <a:pt x="48506" y="282713"/>
                  </a:cubicBezTo>
                  <a:cubicBezTo>
                    <a:pt x="17448" y="251655"/>
                    <a:pt x="0" y="209532"/>
                    <a:pt x="0" y="165609"/>
                  </a:cubicBezTo>
                  <a:lnTo>
                    <a:pt x="0" y="165609"/>
                  </a:lnTo>
                  <a:cubicBezTo>
                    <a:pt x="0" y="121687"/>
                    <a:pt x="17448" y="79564"/>
                    <a:pt x="48506" y="48506"/>
                  </a:cubicBezTo>
                  <a:cubicBezTo>
                    <a:pt x="79564" y="17448"/>
                    <a:pt x="121687" y="0"/>
                    <a:pt x="165609" y="0"/>
                  </a:cubicBezTo>
                  <a:close/>
                </a:path>
              </a:pathLst>
            </a:custGeom>
            <a:solidFill>
              <a:srgbClr val="FFFFFE"/>
            </a:solidFill>
            <a:ln w="19050" cap="rnd">
              <a:solidFill>
                <a:srgbClr val="90DBE8"/>
              </a:solidFill>
              <a:prstDash val="lgDash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85725"/>
              <a:ext cx="463440" cy="41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 rot="-10800000">
            <a:off x="9052969" y="9142965"/>
            <a:ext cx="269931" cy="222296"/>
            <a:chOff x="0" y="0"/>
            <a:chExt cx="647700" cy="533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20650" y="79375"/>
              <a:ext cx="527050" cy="288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 rot="-10800000">
            <a:off x="11928841" y="9114162"/>
            <a:ext cx="269931" cy="222296"/>
            <a:chOff x="0" y="0"/>
            <a:chExt cx="647700" cy="5334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47700" cy="533400"/>
            </a:xfrm>
            <a:custGeom>
              <a:avLst/>
              <a:gdLst/>
              <a:ahLst/>
              <a:cxnLst/>
              <a:rect l="l" t="t" r="r" b="b"/>
              <a:pathLst>
                <a:path w="647700" h="5334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20650" y="79375"/>
              <a:ext cx="527050" cy="288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667752" y="7441742"/>
            <a:ext cx="2053695" cy="884991"/>
            <a:chOff x="0" y="-32639"/>
            <a:chExt cx="367999" cy="15858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66020" cy="101430"/>
            </a:xfrm>
            <a:custGeom>
              <a:avLst/>
              <a:gdLst/>
              <a:ahLst/>
              <a:cxnLst/>
              <a:rect l="l" t="t" r="r" b="b"/>
              <a:pathLst>
                <a:path w="366020" h="101430">
                  <a:moveTo>
                    <a:pt x="50715" y="0"/>
                  </a:moveTo>
                  <a:lnTo>
                    <a:pt x="315305" y="0"/>
                  </a:lnTo>
                  <a:cubicBezTo>
                    <a:pt x="343314" y="0"/>
                    <a:pt x="366020" y="22706"/>
                    <a:pt x="366020" y="50715"/>
                  </a:cubicBezTo>
                  <a:lnTo>
                    <a:pt x="366020" y="50715"/>
                  </a:lnTo>
                  <a:cubicBezTo>
                    <a:pt x="366020" y="64166"/>
                    <a:pt x="360677" y="77065"/>
                    <a:pt x="351166" y="86576"/>
                  </a:cubicBezTo>
                  <a:cubicBezTo>
                    <a:pt x="341655" y="96087"/>
                    <a:pt x="328755" y="101430"/>
                    <a:pt x="315305" y="101430"/>
                  </a:cubicBezTo>
                  <a:lnTo>
                    <a:pt x="50715" y="101430"/>
                  </a:lnTo>
                  <a:cubicBezTo>
                    <a:pt x="22706" y="101430"/>
                    <a:pt x="0" y="78724"/>
                    <a:pt x="0" y="50715"/>
                  </a:cubicBezTo>
                  <a:lnTo>
                    <a:pt x="0" y="50715"/>
                  </a:lnTo>
                  <a:cubicBezTo>
                    <a:pt x="0" y="22706"/>
                    <a:pt x="22706" y="0"/>
                    <a:pt x="50715" y="0"/>
                  </a:cubicBez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979" y="-32639"/>
              <a:ext cx="366020" cy="158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Methods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710403" y="8904910"/>
            <a:ext cx="712990" cy="640800"/>
          </a:xfrm>
          <a:custGeom>
            <a:avLst/>
            <a:gdLst/>
            <a:ahLst/>
            <a:cxnLst/>
            <a:rect l="l" t="t" r="r" b="b"/>
            <a:pathLst>
              <a:path w="712990" h="640800">
                <a:moveTo>
                  <a:pt x="0" y="0"/>
                </a:moveTo>
                <a:lnTo>
                  <a:pt x="712990" y="0"/>
                </a:lnTo>
                <a:lnTo>
                  <a:pt x="712990" y="640800"/>
                </a:lnTo>
                <a:lnTo>
                  <a:pt x="0" y="640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6" name="Freeform 56"/>
          <p:cNvSpPr/>
          <p:nvPr/>
        </p:nvSpPr>
        <p:spPr>
          <a:xfrm>
            <a:off x="9341950" y="8939880"/>
            <a:ext cx="609561" cy="640800"/>
          </a:xfrm>
          <a:custGeom>
            <a:avLst/>
            <a:gdLst/>
            <a:ahLst/>
            <a:cxnLst/>
            <a:rect l="l" t="t" r="r" b="b"/>
            <a:pathLst>
              <a:path w="609561" h="640800">
                <a:moveTo>
                  <a:pt x="0" y="0"/>
                </a:moveTo>
                <a:lnTo>
                  <a:pt x="609561" y="0"/>
                </a:lnTo>
                <a:lnTo>
                  <a:pt x="609561" y="640800"/>
                </a:lnTo>
                <a:lnTo>
                  <a:pt x="0" y="640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7" name="Freeform 57"/>
          <p:cNvSpPr/>
          <p:nvPr/>
        </p:nvSpPr>
        <p:spPr>
          <a:xfrm>
            <a:off x="12304938" y="8822565"/>
            <a:ext cx="458172" cy="640800"/>
          </a:xfrm>
          <a:custGeom>
            <a:avLst/>
            <a:gdLst/>
            <a:ahLst/>
            <a:cxnLst/>
            <a:rect l="l" t="t" r="r" b="b"/>
            <a:pathLst>
              <a:path w="458172" h="640800">
                <a:moveTo>
                  <a:pt x="0" y="0"/>
                </a:moveTo>
                <a:lnTo>
                  <a:pt x="458172" y="0"/>
                </a:lnTo>
                <a:lnTo>
                  <a:pt x="458172" y="640800"/>
                </a:lnTo>
                <a:lnTo>
                  <a:pt x="0" y="640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8" name="Freeform 58"/>
          <p:cNvSpPr/>
          <p:nvPr/>
        </p:nvSpPr>
        <p:spPr>
          <a:xfrm>
            <a:off x="6540232" y="8734003"/>
            <a:ext cx="340341" cy="291417"/>
          </a:xfrm>
          <a:custGeom>
            <a:avLst/>
            <a:gdLst/>
            <a:ahLst/>
            <a:cxnLst/>
            <a:rect l="l" t="t" r="r" b="b"/>
            <a:pathLst>
              <a:path w="340341" h="291417">
                <a:moveTo>
                  <a:pt x="0" y="0"/>
                </a:moveTo>
                <a:lnTo>
                  <a:pt x="340341" y="0"/>
                </a:lnTo>
                <a:lnTo>
                  <a:pt x="340341" y="291417"/>
                </a:lnTo>
                <a:lnTo>
                  <a:pt x="0" y="291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9" name="AutoShape 59"/>
          <p:cNvSpPr/>
          <p:nvPr/>
        </p:nvSpPr>
        <p:spPr>
          <a:xfrm>
            <a:off x="156713" y="10280807"/>
            <a:ext cx="14779503" cy="0"/>
          </a:xfrm>
          <a:prstGeom prst="line">
            <a:avLst/>
          </a:prstGeom>
          <a:ln w="19050" cap="flat">
            <a:solidFill>
              <a:srgbClr val="A7D8E7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60" name="Group 60"/>
          <p:cNvGrpSpPr/>
          <p:nvPr/>
        </p:nvGrpSpPr>
        <p:grpSpPr>
          <a:xfrm>
            <a:off x="171020" y="10376057"/>
            <a:ext cx="6273182" cy="6324692"/>
            <a:chOff x="0" y="0"/>
            <a:chExt cx="1124083" cy="113331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124083" cy="1133313"/>
            </a:xfrm>
            <a:custGeom>
              <a:avLst/>
              <a:gdLst/>
              <a:ahLst/>
              <a:cxnLst/>
              <a:rect l="l" t="t" r="r" b="b"/>
              <a:pathLst>
                <a:path w="1124083" h="1133313">
                  <a:moveTo>
                    <a:pt x="91326" y="0"/>
                  </a:moveTo>
                  <a:lnTo>
                    <a:pt x="1032758" y="0"/>
                  </a:lnTo>
                  <a:cubicBezTo>
                    <a:pt x="1056979" y="0"/>
                    <a:pt x="1080208" y="9622"/>
                    <a:pt x="1097335" y="26749"/>
                  </a:cubicBezTo>
                  <a:cubicBezTo>
                    <a:pt x="1114462" y="43876"/>
                    <a:pt x="1124083" y="67105"/>
                    <a:pt x="1124083" y="91326"/>
                  </a:cubicBezTo>
                  <a:lnTo>
                    <a:pt x="1124083" y="1041988"/>
                  </a:lnTo>
                  <a:cubicBezTo>
                    <a:pt x="1124083" y="1066209"/>
                    <a:pt x="1114462" y="1089438"/>
                    <a:pt x="1097335" y="1106565"/>
                  </a:cubicBezTo>
                  <a:cubicBezTo>
                    <a:pt x="1080208" y="1123692"/>
                    <a:pt x="1056979" y="1133313"/>
                    <a:pt x="1032758" y="1133313"/>
                  </a:cubicBezTo>
                  <a:lnTo>
                    <a:pt x="91326" y="1133313"/>
                  </a:lnTo>
                  <a:cubicBezTo>
                    <a:pt x="67105" y="1133313"/>
                    <a:pt x="43876" y="1123692"/>
                    <a:pt x="26749" y="1106565"/>
                  </a:cubicBezTo>
                  <a:cubicBezTo>
                    <a:pt x="9622" y="1089438"/>
                    <a:pt x="0" y="1066209"/>
                    <a:pt x="0" y="1041988"/>
                  </a:cubicBezTo>
                  <a:lnTo>
                    <a:pt x="0" y="91326"/>
                  </a:lnTo>
                  <a:cubicBezTo>
                    <a:pt x="0" y="67105"/>
                    <a:pt x="9622" y="43876"/>
                    <a:pt x="26749" y="26749"/>
                  </a:cubicBezTo>
                  <a:cubicBezTo>
                    <a:pt x="43876" y="9622"/>
                    <a:pt x="67105" y="0"/>
                    <a:pt x="91326" y="0"/>
                  </a:cubicBezTo>
                  <a:close/>
                </a:path>
              </a:pathLst>
            </a:custGeom>
            <a:ln w="19050" cap="rnd">
              <a:solidFill>
                <a:srgbClr val="A7D8E7"/>
              </a:solidFill>
              <a:prstDash val="sysDot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85725"/>
              <a:ext cx="1124083" cy="121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3" name="AutoShape 63"/>
          <p:cNvSpPr/>
          <p:nvPr/>
        </p:nvSpPr>
        <p:spPr>
          <a:xfrm>
            <a:off x="3300457" y="11059003"/>
            <a:ext cx="0" cy="5467791"/>
          </a:xfrm>
          <a:prstGeom prst="line">
            <a:avLst/>
          </a:prstGeom>
          <a:ln w="19050" cap="flat">
            <a:solidFill>
              <a:srgbClr val="90DBE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64" name="Group 64"/>
          <p:cNvGrpSpPr/>
          <p:nvPr/>
        </p:nvGrpSpPr>
        <p:grpSpPr>
          <a:xfrm>
            <a:off x="6546721" y="10339438"/>
            <a:ext cx="2959253" cy="6324692"/>
            <a:chOff x="0" y="0"/>
            <a:chExt cx="530265" cy="113331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30265" cy="1133313"/>
            </a:xfrm>
            <a:custGeom>
              <a:avLst/>
              <a:gdLst/>
              <a:ahLst/>
              <a:cxnLst/>
              <a:rect l="l" t="t" r="r" b="b"/>
              <a:pathLst>
                <a:path w="530265" h="1133313">
                  <a:moveTo>
                    <a:pt x="193597" y="0"/>
                  </a:moveTo>
                  <a:lnTo>
                    <a:pt x="336668" y="0"/>
                  </a:lnTo>
                  <a:cubicBezTo>
                    <a:pt x="388013" y="0"/>
                    <a:pt x="437255" y="20397"/>
                    <a:pt x="473562" y="56703"/>
                  </a:cubicBezTo>
                  <a:cubicBezTo>
                    <a:pt x="509868" y="93010"/>
                    <a:pt x="530265" y="142252"/>
                    <a:pt x="530265" y="193597"/>
                  </a:cubicBezTo>
                  <a:lnTo>
                    <a:pt x="530265" y="939717"/>
                  </a:lnTo>
                  <a:cubicBezTo>
                    <a:pt x="530265" y="1046637"/>
                    <a:pt x="443589" y="1133313"/>
                    <a:pt x="336668" y="1133313"/>
                  </a:cubicBezTo>
                  <a:lnTo>
                    <a:pt x="193597" y="1133313"/>
                  </a:lnTo>
                  <a:cubicBezTo>
                    <a:pt x="142252" y="1133313"/>
                    <a:pt x="93010" y="1112917"/>
                    <a:pt x="56703" y="1076610"/>
                  </a:cubicBezTo>
                  <a:cubicBezTo>
                    <a:pt x="20397" y="1040304"/>
                    <a:pt x="0" y="991062"/>
                    <a:pt x="0" y="939717"/>
                  </a:cubicBezTo>
                  <a:lnTo>
                    <a:pt x="0" y="193597"/>
                  </a:lnTo>
                  <a:cubicBezTo>
                    <a:pt x="0" y="142252"/>
                    <a:pt x="20397" y="93010"/>
                    <a:pt x="56703" y="56703"/>
                  </a:cubicBezTo>
                  <a:cubicBezTo>
                    <a:pt x="93010" y="20397"/>
                    <a:pt x="142252" y="0"/>
                    <a:pt x="193597" y="0"/>
                  </a:cubicBezTo>
                  <a:close/>
                </a:path>
              </a:pathLst>
            </a:custGeom>
            <a:ln w="19050" cap="rnd">
              <a:solidFill>
                <a:srgbClr val="A7D8E7"/>
              </a:solidFill>
              <a:prstDash val="sysDot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85725"/>
              <a:ext cx="530265" cy="121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608493" y="10318907"/>
            <a:ext cx="5327723" cy="6324692"/>
            <a:chOff x="0" y="0"/>
            <a:chExt cx="954668" cy="1133313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954668" cy="1133313"/>
            </a:xfrm>
            <a:custGeom>
              <a:avLst/>
              <a:gdLst/>
              <a:ahLst/>
              <a:cxnLst/>
              <a:rect l="l" t="t" r="r" b="b"/>
              <a:pathLst>
                <a:path w="954668" h="1133313">
                  <a:moveTo>
                    <a:pt x="107532" y="0"/>
                  </a:moveTo>
                  <a:lnTo>
                    <a:pt x="847136" y="0"/>
                  </a:lnTo>
                  <a:cubicBezTo>
                    <a:pt x="906524" y="0"/>
                    <a:pt x="954668" y="48144"/>
                    <a:pt x="954668" y="107532"/>
                  </a:cubicBezTo>
                  <a:lnTo>
                    <a:pt x="954668" y="1025781"/>
                  </a:lnTo>
                  <a:cubicBezTo>
                    <a:pt x="954668" y="1054300"/>
                    <a:pt x="943339" y="1081652"/>
                    <a:pt x="923172" y="1101818"/>
                  </a:cubicBezTo>
                  <a:cubicBezTo>
                    <a:pt x="903006" y="1121984"/>
                    <a:pt x="875655" y="1133313"/>
                    <a:pt x="847136" y="1133313"/>
                  </a:cubicBezTo>
                  <a:lnTo>
                    <a:pt x="107532" y="1133313"/>
                  </a:lnTo>
                  <a:cubicBezTo>
                    <a:pt x="48144" y="1133313"/>
                    <a:pt x="0" y="1085170"/>
                    <a:pt x="0" y="1025781"/>
                  </a:cubicBezTo>
                  <a:lnTo>
                    <a:pt x="0" y="107532"/>
                  </a:lnTo>
                  <a:cubicBezTo>
                    <a:pt x="0" y="48144"/>
                    <a:pt x="48144" y="0"/>
                    <a:pt x="107532" y="0"/>
                  </a:cubicBezTo>
                  <a:close/>
                </a:path>
              </a:pathLst>
            </a:custGeom>
            <a:ln w="19050" cap="rnd">
              <a:solidFill>
                <a:srgbClr val="A7D8E7"/>
              </a:solidFill>
              <a:prstDash val="sysDot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85725"/>
              <a:ext cx="954668" cy="121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587342" y="10283139"/>
            <a:ext cx="5426230" cy="937309"/>
            <a:chOff x="0" y="-28221"/>
            <a:chExt cx="972319" cy="16795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972319" cy="110805"/>
            </a:xfrm>
            <a:custGeom>
              <a:avLst/>
              <a:gdLst/>
              <a:ahLst/>
              <a:cxnLst/>
              <a:rect l="l" t="t" r="r" b="b"/>
              <a:pathLst>
                <a:path w="972319" h="110805">
                  <a:moveTo>
                    <a:pt x="55403" y="0"/>
                  </a:moveTo>
                  <a:lnTo>
                    <a:pt x="916917" y="0"/>
                  </a:lnTo>
                  <a:cubicBezTo>
                    <a:pt x="947515" y="0"/>
                    <a:pt x="972319" y="24805"/>
                    <a:pt x="972319" y="55403"/>
                  </a:cubicBezTo>
                  <a:lnTo>
                    <a:pt x="972319" y="55403"/>
                  </a:lnTo>
                  <a:cubicBezTo>
                    <a:pt x="972319" y="86001"/>
                    <a:pt x="947515" y="110805"/>
                    <a:pt x="916917" y="110805"/>
                  </a:cubicBezTo>
                  <a:lnTo>
                    <a:pt x="55403" y="110805"/>
                  </a:lnTo>
                  <a:cubicBezTo>
                    <a:pt x="24805" y="110805"/>
                    <a:pt x="0" y="86001"/>
                    <a:pt x="0" y="55403"/>
                  </a:cubicBezTo>
                  <a:lnTo>
                    <a:pt x="0" y="55403"/>
                  </a:lnTo>
                  <a:cubicBezTo>
                    <a:pt x="0" y="24805"/>
                    <a:pt x="24805" y="0"/>
                    <a:pt x="55403" y="0"/>
                  </a:cubicBez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28221"/>
              <a:ext cx="972319" cy="16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Baseline &amp; ICU Characteristics</a:t>
              </a:r>
            </a:p>
          </p:txBody>
        </p:sp>
      </p:grpSp>
      <p:sp>
        <p:nvSpPr>
          <p:cNvPr id="73" name="Freeform 73"/>
          <p:cNvSpPr/>
          <p:nvPr/>
        </p:nvSpPr>
        <p:spPr>
          <a:xfrm>
            <a:off x="343885" y="11468578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4" name="Freeform 74"/>
          <p:cNvSpPr/>
          <p:nvPr/>
        </p:nvSpPr>
        <p:spPr>
          <a:xfrm>
            <a:off x="3452857" y="11468578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5" name="Group 75"/>
          <p:cNvGrpSpPr/>
          <p:nvPr/>
        </p:nvGrpSpPr>
        <p:grpSpPr>
          <a:xfrm>
            <a:off x="238309" y="13022878"/>
            <a:ext cx="2909743" cy="3620721"/>
            <a:chOff x="0" y="0"/>
            <a:chExt cx="439987" cy="64879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439987" cy="648792"/>
            </a:xfrm>
            <a:custGeom>
              <a:avLst/>
              <a:gdLst/>
              <a:ahLst/>
              <a:cxnLst/>
              <a:rect l="l" t="t" r="r" b="b"/>
              <a:pathLst>
                <a:path w="439987" h="648792">
                  <a:moveTo>
                    <a:pt x="219994" y="0"/>
                  </a:moveTo>
                  <a:lnTo>
                    <a:pt x="219994" y="0"/>
                  </a:lnTo>
                  <a:cubicBezTo>
                    <a:pt x="341493" y="0"/>
                    <a:pt x="439987" y="98495"/>
                    <a:pt x="439987" y="219994"/>
                  </a:cubicBezTo>
                  <a:lnTo>
                    <a:pt x="439987" y="428799"/>
                  </a:lnTo>
                  <a:cubicBezTo>
                    <a:pt x="439987" y="550298"/>
                    <a:pt x="341493" y="648792"/>
                    <a:pt x="219994" y="648792"/>
                  </a:cubicBezTo>
                  <a:lnTo>
                    <a:pt x="219994" y="648792"/>
                  </a:lnTo>
                  <a:cubicBezTo>
                    <a:pt x="98495" y="648792"/>
                    <a:pt x="0" y="550298"/>
                    <a:pt x="0" y="428799"/>
                  </a:cubicBezTo>
                  <a:lnTo>
                    <a:pt x="0" y="219994"/>
                  </a:lnTo>
                  <a:cubicBezTo>
                    <a:pt x="0" y="98495"/>
                    <a:pt x="98495" y="0"/>
                    <a:pt x="219994" y="0"/>
                  </a:cubicBezTo>
                  <a:close/>
                </a:path>
              </a:pathLst>
            </a:custGeom>
            <a:solidFill>
              <a:srgbClr val="E0EBCE"/>
            </a:solidFill>
            <a:ln w="19050" cap="rnd">
              <a:solidFill>
                <a:srgbClr val="2D6306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85725"/>
              <a:ext cx="439987" cy="73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8" name="Freeform 78"/>
          <p:cNvSpPr/>
          <p:nvPr/>
        </p:nvSpPr>
        <p:spPr>
          <a:xfrm>
            <a:off x="1320031" y="15885629"/>
            <a:ext cx="605026" cy="641164"/>
          </a:xfrm>
          <a:custGeom>
            <a:avLst/>
            <a:gdLst/>
            <a:ahLst/>
            <a:cxnLst/>
            <a:rect l="l" t="t" r="r" b="b"/>
            <a:pathLst>
              <a:path w="605026" h="641164">
                <a:moveTo>
                  <a:pt x="0" y="0"/>
                </a:moveTo>
                <a:lnTo>
                  <a:pt x="605026" y="0"/>
                </a:lnTo>
                <a:lnTo>
                  <a:pt x="605026" y="641164"/>
                </a:lnTo>
                <a:lnTo>
                  <a:pt x="0" y="6411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9" name="Group 79"/>
          <p:cNvGrpSpPr/>
          <p:nvPr/>
        </p:nvGrpSpPr>
        <p:grpSpPr>
          <a:xfrm>
            <a:off x="3395516" y="13060978"/>
            <a:ext cx="2823737" cy="3620721"/>
            <a:chOff x="0" y="0"/>
            <a:chExt cx="505982" cy="648792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505982" cy="648792"/>
            </a:xfrm>
            <a:custGeom>
              <a:avLst/>
              <a:gdLst/>
              <a:ahLst/>
              <a:cxnLst/>
              <a:rect l="l" t="t" r="r" b="b"/>
              <a:pathLst>
                <a:path w="505982" h="648792">
                  <a:moveTo>
                    <a:pt x="202888" y="0"/>
                  </a:moveTo>
                  <a:lnTo>
                    <a:pt x="303094" y="0"/>
                  </a:lnTo>
                  <a:cubicBezTo>
                    <a:pt x="356903" y="0"/>
                    <a:pt x="408508" y="21376"/>
                    <a:pt x="446557" y="59424"/>
                  </a:cubicBezTo>
                  <a:cubicBezTo>
                    <a:pt x="484606" y="97473"/>
                    <a:pt x="505982" y="149079"/>
                    <a:pt x="505982" y="202888"/>
                  </a:cubicBezTo>
                  <a:lnTo>
                    <a:pt x="505982" y="445904"/>
                  </a:lnTo>
                  <a:cubicBezTo>
                    <a:pt x="505982" y="557956"/>
                    <a:pt x="415146" y="648792"/>
                    <a:pt x="303094" y="648792"/>
                  </a:cubicBezTo>
                  <a:lnTo>
                    <a:pt x="202888" y="648792"/>
                  </a:lnTo>
                  <a:cubicBezTo>
                    <a:pt x="149079" y="648792"/>
                    <a:pt x="97473" y="627417"/>
                    <a:pt x="59424" y="589368"/>
                  </a:cubicBezTo>
                  <a:cubicBezTo>
                    <a:pt x="21376" y="551319"/>
                    <a:pt x="0" y="499714"/>
                    <a:pt x="0" y="445904"/>
                  </a:cubicBezTo>
                  <a:lnTo>
                    <a:pt x="0" y="202888"/>
                  </a:lnTo>
                  <a:cubicBezTo>
                    <a:pt x="0" y="149079"/>
                    <a:pt x="21376" y="97473"/>
                    <a:pt x="59424" y="59424"/>
                  </a:cubicBezTo>
                  <a:cubicBezTo>
                    <a:pt x="97473" y="21376"/>
                    <a:pt x="149079" y="0"/>
                    <a:pt x="202888" y="0"/>
                  </a:cubicBezTo>
                  <a:close/>
                </a:path>
              </a:pathLst>
            </a:custGeom>
            <a:solidFill>
              <a:srgbClr val="E9F1F4"/>
            </a:solidFill>
            <a:ln w="19050" cap="rnd">
              <a:solidFill>
                <a:srgbClr val="1A4A76"/>
              </a:solidFill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85725"/>
              <a:ext cx="505982" cy="734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2" name="Freeform 82"/>
          <p:cNvSpPr/>
          <p:nvPr/>
        </p:nvSpPr>
        <p:spPr>
          <a:xfrm>
            <a:off x="4396976" y="13396882"/>
            <a:ext cx="797560" cy="797560"/>
          </a:xfrm>
          <a:custGeom>
            <a:avLst/>
            <a:gdLst/>
            <a:ahLst/>
            <a:cxnLst/>
            <a:rect l="l" t="t" r="r" b="b"/>
            <a:pathLst>
              <a:path w="797560" h="797560">
                <a:moveTo>
                  <a:pt x="0" y="0"/>
                </a:moveTo>
                <a:lnTo>
                  <a:pt x="797560" y="0"/>
                </a:lnTo>
                <a:lnTo>
                  <a:pt x="797560" y="797561"/>
                </a:lnTo>
                <a:lnTo>
                  <a:pt x="0" y="797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3" name="Group 83"/>
          <p:cNvGrpSpPr/>
          <p:nvPr/>
        </p:nvGrpSpPr>
        <p:grpSpPr>
          <a:xfrm>
            <a:off x="6483791" y="10181615"/>
            <a:ext cx="3124702" cy="937309"/>
            <a:chOff x="-2956" y="-28280"/>
            <a:chExt cx="559911" cy="167955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556955" cy="110805"/>
            </a:xfrm>
            <a:custGeom>
              <a:avLst/>
              <a:gdLst/>
              <a:ahLst/>
              <a:cxnLst/>
              <a:rect l="l" t="t" r="r" b="b"/>
              <a:pathLst>
                <a:path w="556955" h="110805">
                  <a:moveTo>
                    <a:pt x="55403" y="0"/>
                  </a:moveTo>
                  <a:lnTo>
                    <a:pt x="501553" y="0"/>
                  </a:lnTo>
                  <a:cubicBezTo>
                    <a:pt x="532151" y="0"/>
                    <a:pt x="556955" y="24805"/>
                    <a:pt x="556955" y="55403"/>
                  </a:cubicBezTo>
                  <a:lnTo>
                    <a:pt x="556955" y="55403"/>
                  </a:lnTo>
                  <a:cubicBezTo>
                    <a:pt x="556955" y="86001"/>
                    <a:pt x="532151" y="110805"/>
                    <a:pt x="501553" y="110805"/>
                  </a:cubicBezTo>
                  <a:lnTo>
                    <a:pt x="55403" y="110805"/>
                  </a:lnTo>
                  <a:cubicBezTo>
                    <a:pt x="24805" y="110805"/>
                    <a:pt x="0" y="86001"/>
                    <a:pt x="0" y="55403"/>
                  </a:cubicBezTo>
                  <a:lnTo>
                    <a:pt x="0" y="55403"/>
                  </a:lnTo>
                  <a:cubicBezTo>
                    <a:pt x="0" y="24805"/>
                    <a:pt x="24805" y="0"/>
                    <a:pt x="55403" y="0"/>
                  </a:cubicBez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-2956" y="-28280"/>
              <a:ext cx="556955" cy="16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Key Results</a:t>
              </a:r>
            </a:p>
          </p:txBody>
        </p:sp>
      </p:grpSp>
      <p:sp>
        <p:nvSpPr>
          <p:cNvPr id="86" name="Freeform 86"/>
          <p:cNvSpPr/>
          <p:nvPr/>
        </p:nvSpPr>
        <p:spPr>
          <a:xfrm>
            <a:off x="9045133" y="10308096"/>
            <a:ext cx="528828" cy="767809"/>
          </a:xfrm>
          <a:custGeom>
            <a:avLst/>
            <a:gdLst/>
            <a:ahLst/>
            <a:cxnLst/>
            <a:rect l="l" t="t" r="r" b="b"/>
            <a:pathLst>
              <a:path w="528828" h="767809">
                <a:moveTo>
                  <a:pt x="0" y="0"/>
                </a:moveTo>
                <a:lnTo>
                  <a:pt x="528828" y="0"/>
                </a:lnTo>
                <a:lnTo>
                  <a:pt x="528828" y="767808"/>
                </a:lnTo>
                <a:lnTo>
                  <a:pt x="0" y="76780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7" name="Freeform 87"/>
          <p:cNvSpPr/>
          <p:nvPr/>
        </p:nvSpPr>
        <p:spPr>
          <a:xfrm>
            <a:off x="6863302" y="11903324"/>
            <a:ext cx="2369638" cy="1264830"/>
          </a:xfrm>
          <a:custGeom>
            <a:avLst/>
            <a:gdLst/>
            <a:ahLst/>
            <a:cxnLst/>
            <a:rect l="l" t="t" r="r" b="b"/>
            <a:pathLst>
              <a:path w="2369638" h="1264830">
                <a:moveTo>
                  <a:pt x="0" y="0"/>
                </a:moveTo>
                <a:lnTo>
                  <a:pt x="2369638" y="0"/>
                </a:lnTo>
                <a:lnTo>
                  <a:pt x="2369638" y="1264830"/>
                </a:lnTo>
                <a:lnTo>
                  <a:pt x="0" y="12648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/>
          </a:p>
        </p:txBody>
      </p:sp>
      <p:grpSp>
        <p:nvGrpSpPr>
          <p:cNvPr id="88" name="Group 88"/>
          <p:cNvGrpSpPr/>
          <p:nvPr/>
        </p:nvGrpSpPr>
        <p:grpSpPr>
          <a:xfrm>
            <a:off x="7445965" y="11677651"/>
            <a:ext cx="1122393" cy="1075470"/>
            <a:chOff x="76200" y="-116897"/>
            <a:chExt cx="818104" cy="832695"/>
          </a:xfrm>
        </p:grpSpPr>
        <p:sp>
          <p:nvSpPr>
            <p:cNvPr id="89" name="Freeform 89"/>
            <p:cNvSpPr/>
            <p:nvPr/>
          </p:nvSpPr>
          <p:spPr>
            <a:xfrm>
              <a:off x="81504" y="-9700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630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6200" y="-116897"/>
              <a:ext cx="80261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1.12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6651106" y="14048087"/>
            <a:ext cx="2750484" cy="604231"/>
            <a:chOff x="0" y="0"/>
            <a:chExt cx="492856" cy="124038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492856" cy="124038"/>
            </a:xfrm>
            <a:custGeom>
              <a:avLst/>
              <a:gdLst/>
              <a:ahLst/>
              <a:cxnLst/>
              <a:rect l="l" t="t" r="r" b="b"/>
              <a:pathLst>
                <a:path w="492856" h="124038">
                  <a:moveTo>
                    <a:pt x="62019" y="0"/>
                  </a:moveTo>
                  <a:lnTo>
                    <a:pt x="430837" y="0"/>
                  </a:lnTo>
                  <a:cubicBezTo>
                    <a:pt x="465089" y="0"/>
                    <a:pt x="492856" y="27767"/>
                    <a:pt x="492856" y="62019"/>
                  </a:cubicBezTo>
                  <a:lnTo>
                    <a:pt x="492856" y="62019"/>
                  </a:lnTo>
                  <a:cubicBezTo>
                    <a:pt x="492856" y="78468"/>
                    <a:pt x="486322" y="94242"/>
                    <a:pt x="474691" y="105873"/>
                  </a:cubicBezTo>
                  <a:cubicBezTo>
                    <a:pt x="463060" y="117504"/>
                    <a:pt x="447285" y="124038"/>
                    <a:pt x="430837" y="124038"/>
                  </a:cubicBezTo>
                  <a:lnTo>
                    <a:pt x="62019" y="124038"/>
                  </a:lnTo>
                  <a:cubicBezTo>
                    <a:pt x="45571" y="124038"/>
                    <a:pt x="29796" y="117504"/>
                    <a:pt x="18165" y="105873"/>
                  </a:cubicBezTo>
                  <a:cubicBezTo>
                    <a:pt x="6534" y="94242"/>
                    <a:pt x="0" y="78468"/>
                    <a:pt x="0" y="62019"/>
                  </a:cubicBezTo>
                  <a:lnTo>
                    <a:pt x="0" y="62019"/>
                  </a:lnTo>
                  <a:cubicBezTo>
                    <a:pt x="0" y="45571"/>
                    <a:pt x="6534" y="29796"/>
                    <a:pt x="18165" y="18165"/>
                  </a:cubicBezTo>
                  <a:cubicBezTo>
                    <a:pt x="29796" y="6534"/>
                    <a:pt x="45571" y="0"/>
                    <a:pt x="62019" y="0"/>
                  </a:cubicBezTo>
                  <a:close/>
                </a:path>
              </a:pathLst>
            </a:custGeom>
            <a:solidFill>
              <a:srgbClr val="E9F1F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85725"/>
              <a:ext cx="492856" cy="209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94" name="Freeform 94"/>
          <p:cNvSpPr/>
          <p:nvPr/>
        </p:nvSpPr>
        <p:spPr>
          <a:xfrm>
            <a:off x="6721447" y="14178200"/>
            <a:ext cx="345451" cy="346751"/>
          </a:xfrm>
          <a:custGeom>
            <a:avLst/>
            <a:gdLst/>
            <a:ahLst/>
            <a:cxnLst/>
            <a:rect l="l" t="t" r="r" b="b"/>
            <a:pathLst>
              <a:path w="345451" h="346751">
                <a:moveTo>
                  <a:pt x="0" y="0"/>
                </a:moveTo>
                <a:lnTo>
                  <a:pt x="345451" y="0"/>
                </a:lnTo>
                <a:lnTo>
                  <a:pt x="345451" y="346751"/>
                </a:lnTo>
                <a:lnTo>
                  <a:pt x="0" y="34675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5" name="Freeform 95"/>
          <p:cNvSpPr/>
          <p:nvPr/>
        </p:nvSpPr>
        <p:spPr>
          <a:xfrm flipH="1">
            <a:off x="7724676" y="15230387"/>
            <a:ext cx="572246" cy="636714"/>
          </a:xfrm>
          <a:custGeom>
            <a:avLst/>
            <a:gdLst/>
            <a:ahLst/>
            <a:cxnLst/>
            <a:rect l="l" t="t" r="r" b="b"/>
            <a:pathLst>
              <a:path w="572246" h="636714">
                <a:moveTo>
                  <a:pt x="572247" y="0"/>
                </a:moveTo>
                <a:lnTo>
                  <a:pt x="0" y="0"/>
                </a:lnTo>
                <a:lnTo>
                  <a:pt x="0" y="636713"/>
                </a:lnTo>
                <a:lnTo>
                  <a:pt x="572247" y="636713"/>
                </a:lnTo>
                <a:lnTo>
                  <a:pt x="57224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6" name="AutoShape 96"/>
          <p:cNvSpPr/>
          <p:nvPr/>
        </p:nvSpPr>
        <p:spPr>
          <a:xfrm>
            <a:off x="8026347" y="15181165"/>
            <a:ext cx="0" cy="1025046"/>
          </a:xfrm>
          <a:prstGeom prst="line">
            <a:avLst/>
          </a:prstGeom>
          <a:ln w="19050" cap="flat">
            <a:solidFill>
              <a:srgbClr val="90DBE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97" name="Freeform 97"/>
          <p:cNvSpPr/>
          <p:nvPr/>
        </p:nvSpPr>
        <p:spPr>
          <a:xfrm>
            <a:off x="9734574" y="10841878"/>
            <a:ext cx="5046081" cy="3935943"/>
          </a:xfrm>
          <a:custGeom>
            <a:avLst/>
            <a:gdLst/>
            <a:ahLst/>
            <a:cxnLst/>
            <a:rect l="l" t="t" r="r" b="b"/>
            <a:pathLst>
              <a:path w="5046081" h="3935943">
                <a:moveTo>
                  <a:pt x="0" y="0"/>
                </a:moveTo>
                <a:lnTo>
                  <a:pt x="5046081" y="0"/>
                </a:lnTo>
                <a:lnTo>
                  <a:pt x="5046081" y="3935943"/>
                </a:lnTo>
                <a:lnTo>
                  <a:pt x="0" y="3935943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8" name="TextBox 98"/>
          <p:cNvSpPr txBox="1"/>
          <p:nvPr/>
        </p:nvSpPr>
        <p:spPr>
          <a:xfrm>
            <a:off x="6282732" y="15372998"/>
            <a:ext cx="2036516" cy="6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2D630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Females</a:t>
            </a:r>
          </a:p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2D630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SHR 1.14 </a:t>
            </a:r>
          </a:p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per kg/m</a:t>
            </a:r>
            <a:r>
              <a:rPr lang="en-US" sz="1200" b="1" baseline="30000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</a:t>
            </a:r>
          </a:p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(95%CI: 1.11-1.16)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796323" y="15364445"/>
            <a:ext cx="2036516" cy="67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Males</a:t>
            </a:r>
          </a:p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SHR 1.09 </a:t>
            </a:r>
          </a:p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per kg/m</a:t>
            </a:r>
            <a:r>
              <a:rPr lang="en-US" sz="1200" b="1" baseline="30000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</a:t>
            </a:r>
          </a:p>
          <a:p>
            <a:pPr algn="ctr">
              <a:lnSpc>
                <a:spcPts val="1332"/>
              </a:lnSpc>
            </a:pPr>
            <a:r>
              <a:rPr lang="en-US" sz="12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(95%CI: 1.05-1.12)</a:t>
            </a:r>
          </a:p>
        </p:txBody>
      </p:sp>
      <p:grpSp>
        <p:nvGrpSpPr>
          <p:cNvPr id="100" name="Group 100"/>
          <p:cNvGrpSpPr/>
          <p:nvPr/>
        </p:nvGrpSpPr>
        <p:grpSpPr>
          <a:xfrm>
            <a:off x="9674943" y="14772775"/>
            <a:ext cx="5284873" cy="1729923"/>
            <a:chOff x="0" y="0"/>
            <a:chExt cx="913580" cy="309983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913580" cy="309983"/>
            </a:xfrm>
            <a:custGeom>
              <a:avLst/>
              <a:gdLst/>
              <a:ahLst/>
              <a:cxnLst/>
              <a:rect l="l" t="t" r="r" b="b"/>
              <a:pathLst>
                <a:path w="913580" h="309983">
                  <a:moveTo>
                    <a:pt x="112368" y="0"/>
                  </a:moveTo>
                  <a:lnTo>
                    <a:pt x="801212" y="0"/>
                  </a:lnTo>
                  <a:cubicBezTo>
                    <a:pt x="863271" y="0"/>
                    <a:pt x="913580" y="50309"/>
                    <a:pt x="913580" y="112368"/>
                  </a:cubicBezTo>
                  <a:lnTo>
                    <a:pt x="913580" y="197614"/>
                  </a:lnTo>
                  <a:cubicBezTo>
                    <a:pt x="913580" y="227416"/>
                    <a:pt x="901741" y="255997"/>
                    <a:pt x="880668" y="277071"/>
                  </a:cubicBezTo>
                  <a:cubicBezTo>
                    <a:pt x="859595" y="298144"/>
                    <a:pt x="831014" y="309983"/>
                    <a:pt x="801212" y="309983"/>
                  </a:cubicBezTo>
                  <a:lnTo>
                    <a:pt x="112368" y="309983"/>
                  </a:lnTo>
                  <a:cubicBezTo>
                    <a:pt x="50309" y="309983"/>
                    <a:pt x="0" y="259674"/>
                    <a:pt x="0" y="197614"/>
                  </a:cubicBezTo>
                  <a:lnTo>
                    <a:pt x="0" y="112368"/>
                  </a:lnTo>
                  <a:cubicBezTo>
                    <a:pt x="0" y="50309"/>
                    <a:pt x="50309" y="0"/>
                    <a:pt x="112368" y="0"/>
                  </a:cubicBez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57150"/>
              <a:ext cx="913580" cy="36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9872347" y="15232479"/>
            <a:ext cx="771351" cy="771351"/>
          </a:xfrm>
          <a:custGeom>
            <a:avLst/>
            <a:gdLst/>
            <a:ahLst/>
            <a:cxnLst/>
            <a:rect l="l" t="t" r="r" b="b"/>
            <a:pathLst>
              <a:path w="771351" h="771351">
                <a:moveTo>
                  <a:pt x="0" y="0"/>
                </a:moveTo>
                <a:lnTo>
                  <a:pt x="771351" y="0"/>
                </a:lnTo>
                <a:lnTo>
                  <a:pt x="771351" y="771351"/>
                </a:lnTo>
                <a:lnTo>
                  <a:pt x="0" y="7713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4" name="Freeform 104"/>
          <p:cNvSpPr/>
          <p:nvPr/>
        </p:nvSpPr>
        <p:spPr>
          <a:xfrm>
            <a:off x="210530" y="16824574"/>
            <a:ext cx="8977405" cy="2930003"/>
          </a:xfrm>
          <a:custGeom>
            <a:avLst/>
            <a:gdLst/>
            <a:ahLst/>
            <a:cxnLst/>
            <a:rect l="l" t="t" r="r" b="b"/>
            <a:pathLst>
              <a:path w="8977405" h="2930003">
                <a:moveTo>
                  <a:pt x="0" y="0"/>
                </a:moveTo>
                <a:lnTo>
                  <a:pt x="8977405" y="0"/>
                </a:lnTo>
                <a:lnTo>
                  <a:pt x="8977405" y="2930003"/>
                </a:lnTo>
                <a:lnTo>
                  <a:pt x="0" y="293000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alphaModFix amt="65000"/>
            </a:blip>
            <a:stretch>
              <a:fillRect t="-13120" b="-40077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5" name="Freeform 105"/>
          <p:cNvSpPr/>
          <p:nvPr/>
        </p:nvSpPr>
        <p:spPr>
          <a:xfrm>
            <a:off x="6894172" y="17851409"/>
            <a:ext cx="1338051" cy="1080476"/>
          </a:xfrm>
          <a:custGeom>
            <a:avLst/>
            <a:gdLst/>
            <a:ahLst/>
            <a:cxnLst/>
            <a:rect l="l" t="t" r="r" b="b"/>
            <a:pathLst>
              <a:path w="1338051" h="1080476">
                <a:moveTo>
                  <a:pt x="0" y="0"/>
                </a:moveTo>
                <a:lnTo>
                  <a:pt x="1338051" y="0"/>
                </a:lnTo>
                <a:lnTo>
                  <a:pt x="1338051" y="1080476"/>
                </a:lnTo>
                <a:lnTo>
                  <a:pt x="0" y="1080476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6" name="Freeform 106"/>
          <p:cNvSpPr/>
          <p:nvPr/>
        </p:nvSpPr>
        <p:spPr>
          <a:xfrm>
            <a:off x="2908040" y="18631907"/>
            <a:ext cx="307351" cy="493737"/>
          </a:xfrm>
          <a:custGeom>
            <a:avLst/>
            <a:gdLst/>
            <a:ahLst/>
            <a:cxnLst/>
            <a:rect l="l" t="t" r="r" b="b"/>
            <a:pathLst>
              <a:path w="307351" h="493737">
                <a:moveTo>
                  <a:pt x="0" y="0"/>
                </a:moveTo>
                <a:lnTo>
                  <a:pt x="307351" y="0"/>
                </a:lnTo>
                <a:lnTo>
                  <a:pt x="307351" y="493736"/>
                </a:lnTo>
                <a:lnTo>
                  <a:pt x="0" y="493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07" name="Group 107"/>
          <p:cNvGrpSpPr/>
          <p:nvPr/>
        </p:nvGrpSpPr>
        <p:grpSpPr>
          <a:xfrm>
            <a:off x="8341493" y="16807005"/>
            <a:ext cx="6594723" cy="2947572"/>
            <a:chOff x="0" y="0"/>
            <a:chExt cx="1181700" cy="528172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1181700" cy="528172"/>
            </a:xfrm>
            <a:custGeom>
              <a:avLst/>
              <a:gdLst/>
              <a:ahLst/>
              <a:cxnLst/>
              <a:rect l="l" t="t" r="r" b="b"/>
              <a:pathLst>
                <a:path w="1181700" h="528172">
                  <a:moveTo>
                    <a:pt x="86873" y="0"/>
                  </a:moveTo>
                  <a:lnTo>
                    <a:pt x="1094827" y="0"/>
                  </a:lnTo>
                  <a:cubicBezTo>
                    <a:pt x="1117867" y="0"/>
                    <a:pt x="1139964" y="9153"/>
                    <a:pt x="1156255" y="25444"/>
                  </a:cubicBezTo>
                  <a:cubicBezTo>
                    <a:pt x="1172547" y="41736"/>
                    <a:pt x="1181700" y="63833"/>
                    <a:pt x="1181700" y="86873"/>
                  </a:cubicBezTo>
                  <a:lnTo>
                    <a:pt x="1181700" y="441299"/>
                  </a:lnTo>
                  <a:cubicBezTo>
                    <a:pt x="1181700" y="464339"/>
                    <a:pt x="1172547" y="486435"/>
                    <a:pt x="1156255" y="502727"/>
                  </a:cubicBezTo>
                  <a:cubicBezTo>
                    <a:pt x="1139964" y="519019"/>
                    <a:pt x="1117867" y="528172"/>
                    <a:pt x="1094827" y="528172"/>
                  </a:cubicBezTo>
                  <a:lnTo>
                    <a:pt x="86873" y="528172"/>
                  </a:lnTo>
                  <a:cubicBezTo>
                    <a:pt x="63833" y="528172"/>
                    <a:pt x="41736" y="519019"/>
                    <a:pt x="25444" y="502727"/>
                  </a:cubicBezTo>
                  <a:cubicBezTo>
                    <a:pt x="9153" y="486435"/>
                    <a:pt x="0" y="464339"/>
                    <a:pt x="0" y="441299"/>
                  </a:cubicBezTo>
                  <a:lnTo>
                    <a:pt x="0" y="86873"/>
                  </a:lnTo>
                  <a:cubicBezTo>
                    <a:pt x="0" y="63833"/>
                    <a:pt x="9153" y="41736"/>
                    <a:pt x="25444" y="25444"/>
                  </a:cubicBezTo>
                  <a:cubicBezTo>
                    <a:pt x="41736" y="9153"/>
                    <a:pt x="63833" y="0"/>
                    <a:pt x="86873" y="0"/>
                  </a:cubicBezTo>
                  <a:close/>
                </a:path>
              </a:pathLst>
            </a:custGeom>
            <a:solidFill>
              <a:srgbClr val="FFFFFE"/>
            </a:solidFill>
            <a:ln w="19050" cap="rnd">
              <a:solidFill>
                <a:srgbClr val="99DAFF"/>
              </a:solidFill>
              <a:prstDash val="sysDot"/>
              <a:rou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-85725"/>
              <a:ext cx="1181700" cy="613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0" name="Freeform 110"/>
          <p:cNvSpPr/>
          <p:nvPr/>
        </p:nvSpPr>
        <p:spPr>
          <a:xfrm>
            <a:off x="3232104" y="17644768"/>
            <a:ext cx="307351" cy="493737"/>
          </a:xfrm>
          <a:custGeom>
            <a:avLst/>
            <a:gdLst/>
            <a:ahLst/>
            <a:cxnLst/>
            <a:rect l="l" t="t" r="r" b="b"/>
            <a:pathLst>
              <a:path w="307351" h="493737">
                <a:moveTo>
                  <a:pt x="0" y="0"/>
                </a:moveTo>
                <a:lnTo>
                  <a:pt x="307351" y="0"/>
                </a:lnTo>
                <a:lnTo>
                  <a:pt x="307351" y="493737"/>
                </a:lnTo>
                <a:lnTo>
                  <a:pt x="0" y="493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1" name="Freeform 111"/>
          <p:cNvSpPr/>
          <p:nvPr/>
        </p:nvSpPr>
        <p:spPr>
          <a:xfrm>
            <a:off x="5602025" y="18037177"/>
            <a:ext cx="307351" cy="493737"/>
          </a:xfrm>
          <a:custGeom>
            <a:avLst/>
            <a:gdLst/>
            <a:ahLst/>
            <a:cxnLst/>
            <a:rect l="l" t="t" r="r" b="b"/>
            <a:pathLst>
              <a:path w="307351" h="493737">
                <a:moveTo>
                  <a:pt x="0" y="0"/>
                </a:moveTo>
                <a:lnTo>
                  <a:pt x="307351" y="0"/>
                </a:lnTo>
                <a:lnTo>
                  <a:pt x="307351" y="493737"/>
                </a:lnTo>
                <a:lnTo>
                  <a:pt x="0" y="493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12" name="Group 112"/>
          <p:cNvGrpSpPr/>
          <p:nvPr/>
        </p:nvGrpSpPr>
        <p:grpSpPr>
          <a:xfrm>
            <a:off x="210530" y="19754577"/>
            <a:ext cx="14704261" cy="1412492"/>
            <a:chOff x="0" y="0"/>
            <a:chExt cx="2634838" cy="253103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2634838" cy="253103"/>
            </a:xfrm>
            <a:custGeom>
              <a:avLst/>
              <a:gdLst/>
              <a:ahLst/>
              <a:cxnLst/>
              <a:rect l="l" t="t" r="r" b="b"/>
              <a:pathLst>
                <a:path w="2634838" h="253103">
                  <a:moveTo>
                    <a:pt x="0" y="0"/>
                  </a:moveTo>
                  <a:lnTo>
                    <a:pt x="2634838" y="0"/>
                  </a:lnTo>
                  <a:lnTo>
                    <a:pt x="2634838" y="253103"/>
                  </a:lnTo>
                  <a:lnTo>
                    <a:pt x="0" y="253103"/>
                  </a:ln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0" y="-85725"/>
              <a:ext cx="2634838" cy="338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8478397" y="16630651"/>
            <a:ext cx="3108205" cy="937309"/>
            <a:chOff x="0" y="-28187"/>
            <a:chExt cx="556955" cy="167955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556955" cy="110805"/>
            </a:xfrm>
            <a:custGeom>
              <a:avLst/>
              <a:gdLst/>
              <a:ahLst/>
              <a:cxnLst/>
              <a:rect l="l" t="t" r="r" b="b"/>
              <a:pathLst>
                <a:path w="556955" h="110805">
                  <a:moveTo>
                    <a:pt x="55403" y="0"/>
                  </a:moveTo>
                  <a:lnTo>
                    <a:pt x="501553" y="0"/>
                  </a:lnTo>
                  <a:cubicBezTo>
                    <a:pt x="532151" y="0"/>
                    <a:pt x="556955" y="24805"/>
                    <a:pt x="556955" y="55403"/>
                  </a:cubicBezTo>
                  <a:lnTo>
                    <a:pt x="556955" y="55403"/>
                  </a:lnTo>
                  <a:cubicBezTo>
                    <a:pt x="556955" y="86001"/>
                    <a:pt x="532151" y="110805"/>
                    <a:pt x="501553" y="110805"/>
                  </a:cubicBezTo>
                  <a:lnTo>
                    <a:pt x="55403" y="110805"/>
                  </a:lnTo>
                  <a:cubicBezTo>
                    <a:pt x="24805" y="110805"/>
                    <a:pt x="0" y="86001"/>
                    <a:pt x="0" y="55403"/>
                  </a:cubicBezTo>
                  <a:lnTo>
                    <a:pt x="0" y="55403"/>
                  </a:lnTo>
                  <a:cubicBezTo>
                    <a:pt x="0" y="24805"/>
                    <a:pt x="24805" y="0"/>
                    <a:pt x="55403" y="0"/>
                  </a:cubicBezTo>
                  <a:close/>
                </a:path>
              </a:pathLst>
            </a:custGeom>
            <a:solidFill>
              <a:srgbClr val="1A4A7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0" y="-28187"/>
              <a:ext cx="556955" cy="167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Conclusion</a:t>
              </a:r>
            </a:p>
          </p:txBody>
        </p:sp>
      </p:grpSp>
      <p:sp>
        <p:nvSpPr>
          <p:cNvPr id="118" name="Freeform 118"/>
          <p:cNvSpPr/>
          <p:nvPr/>
        </p:nvSpPr>
        <p:spPr>
          <a:xfrm>
            <a:off x="8232223" y="16681699"/>
            <a:ext cx="681123" cy="803685"/>
          </a:xfrm>
          <a:custGeom>
            <a:avLst/>
            <a:gdLst/>
            <a:ahLst/>
            <a:cxnLst/>
            <a:rect l="l" t="t" r="r" b="b"/>
            <a:pathLst>
              <a:path w="681123" h="803685">
                <a:moveTo>
                  <a:pt x="0" y="0"/>
                </a:moveTo>
                <a:lnTo>
                  <a:pt x="681123" y="0"/>
                </a:lnTo>
                <a:lnTo>
                  <a:pt x="681123" y="803684"/>
                </a:lnTo>
                <a:lnTo>
                  <a:pt x="0" y="803684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9" name="TextBox 119"/>
          <p:cNvSpPr txBox="1"/>
          <p:nvPr/>
        </p:nvSpPr>
        <p:spPr>
          <a:xfrm>
            <a:off x="195337" y="2628562"/>
            <a:ext cx="12421612" cy="1426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9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Long-Term Association of Body Mass Index Measured in Middle Adulthood with Severe COVID-19 Requiring Intensive Care Later in Life: A 30-Year Population-Based Cohort Study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12918671" y="3492136"/>
            <a:ext cx="1861984" cy="13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1904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30 Years</a:t>
            </a:r>
          </a:p>
          <a:p>
            <a:pPr algn="ctr">
              <a:lnSpc>
                <a:spcPts val="2665"/>
              </a:lnSpc>
            </a:pPr>
            <a:r>
              <a:rPr lang="en-US" sz="1904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Of Follow-up</a:t>
            </a:r>
          </a:p>
          <a:p>
            <a:pPr algn="ctr">
              <a:lnSpc>
                <a:spcPts val="2665"/>
              </a:lnSpc>
            </a:pPr>
            <a:r>
              <a:rPr lang="en-US" sz="1904" b="1" dirty="0">
                <a:solidFill>
                  <a:srgbClr val="439751"/>
                </a:solidFill>
                <a:latin typeface="Arial Bold"/>
                <a:ea typeface="Arial Bold"/>
                <a:cs typeface="Arial Bold"/>
                <a:sym typeface="Arial Bold"/>
              </a:rPr>
              <a:t>One Measure</a:t>
            </a:r>
          </a:p>
          <a:p>
            <a:pPr algn="ctr">
              <a:lnSpc>
                <a:spcPts val="2665"/>
              </a:lnSpc>
              <a:spcBef>
                <a:spcPct val="0"/>
              </a:spcBef>
            </a:pPr>
            <a:r>
              <a:rPr lang="en-US" sz="1904" b="1" dirty="0">
                <a:solidFill>
                  <a:srgbClr val="439751"/>
                </a:solidFill>
                <a:latin typeface="Arial Bold"/>
                <a:ea typeface="Arial Bold"/>
                <a:cs typeface="Arial Bold"/>
                <a:sym typeface="Arial Bold"/>
              </a:rPr>
              <a:t>That Matters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238309" y="4112638"/>
            <a:ext cx="13311726" cy="1137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64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Hanno Ulmer</a:t>
            </a:r>
            <a:r>
              <a:rPr lang="en-US" sz="1400" baseline="300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1,2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, Lea Corn</a:t>
            </a:r>
            <a:r>
              <a:rPr lang="en-US" sz="1400" baseline="300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3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Sarah Maier</a:t>
            </a:r>
            <a:r>
              <a:rPr lang="en-US" sz="1400" baseline="300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1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Josef Fritz</a:t>
            </a:r>
            <a:r>
              <a:rPr lang="en-US" sz="1400" baseline="300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1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Emanuel Zitt</a:t>
            </a:r>
            <a:r>
              <a:rPr lang="en-US" sz="1400" baseline="300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Wolfgang List</a:t>
            </a:r>
            <a:r>
              <a:rPr lang="en-US" sz="1400" baseline="300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3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, Reinhard Germann</a:t>
            </a:r>
            <a:r>
              <a:rPr lang="en-US" sz="1400" baseline="300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3</a:t>
            </a:r>
          </a:p>
          <a:p>
            <a:pPr algn="just">
              <a:lnSpc>
                <a:spcPts val="1764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1 Institute of Clinical Epidemiology, Public Health, Health Economics, Medical Statistics and Informatics, Medical University of Innsbruck, Innsbruck, Austria</a:t>
            </a:r>
          </a:p>
          <a:p>
            <a:pPr algn="just">
              <a:lnSpc>
                <a:spcPts val="1764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 Agency for Preventive and Social Medicine, Bregenz, Austria</a:t>
            </a:r>
          </a:p>
          <a:p>
            <a:pPr algn="just">
              <a:lnSpc>
                <a:spcPts val="1764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3 Department of Anesthesia and Intensive Care, Academic Teaching Hospital, Feldkirch, Austria</a:t>
            </a:r>
          </a:p>
          <a:p>
            <a:pPr algn="just">
              <a:lnSpc>
                <a:spcPts val="1764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email: hanno.ulmer@i-med.ac.at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10587398" y="5509383"/>
            <a:ext cx="3588371" cy="292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b="1" dirty="0">
                <a:solidFill>
                  <a:srgbClr val="1A4A76"/>
                </a:solidFill>
                <a:latin typeface="Arial Bold"/>
                <a:ea typeface="Arial Bold"/>
                <a:cs typeface="Arial Bold"/>
                <a:sym typeface="Arial Bold"/>
              </a:rPr>
              <a:t>THE STUDY IN NUMBERS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827033" y="6135281"/>
            <a:ext cx="220101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6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To examine the long-term association between BMI measured in middle adulthood and subsequent ICU admission for severe COVID-19.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9589537" y="6812896"/>
            <a:ext cx="1997065" cy="23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400" b="1">
                <a:solidFill>
                  <a:srgbClr val="4E8712"/>
                </a:solidFill>
                <a:latin typeface="Arial Bold"/>
                <a:ea typeface="Arial Bold"/>
                <a:cs typeface="Arial Bold"/>
                <a:sym typeface="Arial Bold"/>
              </a:rPr>
              <a:t>177,384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9589537" y="7049516"/>
            <a:ext cx="1997065" cy="55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dirty="0">
                <a:solidFill>
                  <a:srgbClr val="1A4A76"/>
                </a:solidFill>
                <a:latin typeface="Arial"/>
                <a:ea typeface="Arial"/>
                <a:cs typeface="Arial"/>
                <a:sym typeface="Arial"/>
              </a:rPr>
              <a:t>participants </a:t>
            </a:r>
          </a:p>
          <a:p>
            <a:pPr algn="ctr">
              <a:lnSpc>
                <a:spcPts val="1464"/>
              </a:lnSpc>
            </a:pPr>
            <a:r>
              <a:rPr lang="en-US" sz="1200" dirty="0">
                <a:solidFill>
                  <a:srgbClr val="1A4A76"/>
                </a:solidFill>
                <a:latin typeface="Arial"/>
                <a:ea typeface="Arial"/>
                <a:cs typeface="Arial"/>
                <a:sym typeface="Arial"/>
              </a:rPr>
              <a:t>(VHM&amp;PP cohort)</a:t>
            </a:r>
          </a:p>
          <a:p>
            <a:pPr algn="ctr">
              <a:lnSpc>
                <a:spcPts val="1464"/>
              </a:lnSpc>
            </a:pPr>
            <a:r>
              <a:rPr lang="en-US" sz="1200" dirty="0">
                <a:solidFill>
                  <a:srgbClr val="1A4A76"/>
                </a:solidFill>
                <a:latin typeface="Arial"/>
                <a:ea typeface="Arial"/>
                <a:cs typeface="Arial"/>
                <a:sym typeface="Arial"/>
              </a:rPr>
              <a:t>1988-2005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10766045" y="6786050"/>
            <a:ext cx="1997065" cy="23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400" b="1">
                <a:solidFill>
                  <a:srgbClr val="1A5A6B"/>
                </a:solidFill>
                <a:latin typeface="Arial Bold"/>
                <a:ea typeface="Arial Bold"/>
                <a:cs typeface="Arial Bold"/>
                <a:sym typeface="Arial Bold"/>
              </a:rPr>
              <a:t>227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11261859" y="7049516"/>
            <a:ext cx="1158123" cy="73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>
                <a:solidFill>
                  <a:srgbClr val="1A4A76"/>
                </a:solidFill>
                <a:latin typeface="Arial"/>
                <a:ea typeface="Arial"/>
                <a:cs typeface="Arial"/>
                <a:sym typeface="Arial"/>
              </a:rPr>
              <a:t>ICU admissions for COVID-19 from the cohort (2020-2022)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12005909" y="6786050"/>
            <a:ext cx="1997065" cy="23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400" b="1">
                <a:solidFill>
                  <a:srgbClr val="1A4A76"/>
                </a:solidFill>
                <a:latin typeface="Arial Bold"/>
                <a:ea typeface="Arial Bold"/>
                <a:cs typeface="Arial Bold"/>
                <a:sym typeface="Arial Bold"/>
              </a:rPr>
              <a:t>45,971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12542484" y="7049516"/>
            <a:ext cx="1101589" cy="73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>
                <a:solidFill>
                  <a:srgbClr val="1A4A76"/>
                </a:solidFill>
                <a:latin typeface="Arial"/>
                <a:ea typeface="Arial"/>
                <a:cs typeface="Arial"/>
                <a:sym typeface="Arial"/>
              </a:rPr>
              <a:t>non-COVID-19</a:t>
            </a:r>
          </a:p>
          <a:p>
            <a:pPr algn="ctr">
              <a:lnSpc>
                <a:spcPts val="1464"/>
              </a:lnSpc>
            </a:pPr>
            <a:r>
              <a:rPr lang="en-US" sz="1200">
                <a:solidFill>
                  <a:srgbClr val="1A4A76"/>
                </a:solidFill>
                <a:latin typeface="Arial"/>
                <a:ea typeface="Arial"/>
                <a:cs typeface="Arial"/>
                <a:sym typeface="Arial"/>
              </a:rPr>
              <a:t>deaths treated as competing events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13290632" y="6786050"/>
            <a:ext cx="1997065" cy="23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400" b="1">
                <a:solidFill>
                  <a:srgbClr val="439751"/>
                </a:solidFill>
                <a:latin typeface="Arial Bold"/>
                <a:ea typeface="Arial Bold"/>
                <a:cs typeface="Arial Bold"/>
                <a:sym typeface="Arial Bold"/>
              </a:rPr>
              <a:t>~30 years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4496477" y="8348851"/>
            <a:ext cx="1129159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EXPOSURE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240621" y="8348851"/>
            <a:ext cx="1038374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OUTCOME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0022902" y="8348851"/>
            <a:ext cx="1008608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ANALYSIS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12616949" y="8348851"/>
            <a:ext cx="1580406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ADJUSTED FOR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489269" y="8966951"/>
            <a:ext cx="171935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400" dirty="0">
                <a:solidFill>
                  <a:srgbClr val="1A4A7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BMI measured at baseline (1988-2005) in middle adulthood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7373989" y="8911123"/>
            <a:ext cx="164088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400">
                <a:solidFill>
                  <a:srgbClr val="1A4A7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ICU admission for severe COVID-19 (2020-2022)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9916456" y="8845459"/>
            <a:ext cx="1905649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400" dirty="0">
                <a:solidFill>
                  <a:srgbClr val="1A4A7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Competing-risk regression (sub-distribution hazard ratios) per 1 kg/m</a:t>
            </a:r>
            <a:r>
              <a:rPr lang="en-US" sz="1400" baseline="30000" dirty="0">
                <a:solidFill>
                  <a:srgbClr val="1A4A7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sz="1400" dirty="0">
                <a:solidFill>
                  <a:srgbClr val="1A4A7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in BMI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12757463" y="8758244"/>
            <a:ext cx="195134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400" dirty="0">
                <a:solidFill>
                  <a:srgbClr val="1A4A7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Age, sex, smoking, systolic blood pressure, fasting glucose, triglycerides, cholesterol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296165" y="11119144"/>
            <a:ext cx="2816358" cy="239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D630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AT BASELINE (1988-2005</a:t>
            </a:r>
            <a:r>
              <a:rPr lang="en-US" sz="14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)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1781036" y="11558336"/>
            <a:ext cx="1299277" cy="49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Median age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42 years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1813779" y="12274645"/>
            <a:ext cx="1026166" cy="50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54% 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female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392287" y="13491480"/>
            <a:ext cx="2544503" cy="1002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Participants who later required ICU admission for COVID-19 had a higher mean BMI: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3282667" y="11107855"/>
            <a:ext cx="3182865" cy="239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AT ICU ADMISSION (2020-2022</a:t>
            </a:r>
            <a:r>
              <a:rPr lang="en-US" sz="1399" b="1" dirty="0">
                <a:solidFill>
                  <a:srgbClr val="2D630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)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4960095" y="11594962"/>
            <a:ext cx="1301825" cy="49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Median age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70 years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195156" y="12241907"/>
            <a:ext cx="860960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65% 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male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3464527" y="14474696"/>
            <a:ext cx="260477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409 total COVID-19 ICU admission in Vorarlberg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3372105" y="15292792"/>
            <a:ext cx="2892893" cy="50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227 were from the VHM&amp;PP cohort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6432064" y="10974221"/>
            <a:ext cx="3157473" cy="752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BMI was independently associated with higher risk of ICU admission for severe COVID-19.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6634779" y="12744450"/>
            <a:ext cx="2826684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600" b="1" dirty="0">
                <a:solidFill>
                  <a:srgbClr val="2D630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SHR per 1 kg/m2</a:t>
            </a:r>
          </a:p>
          <a:p>
            <a:pPr algn="ctr">
              <a:lnSpc>
                <a:spcPts val="1959"/>
              </a:lnSpc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increase in BMI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(95% CI: 1.09-1.14)</a:t>
            </a:r>
            <a:endParaRPr lang="en-US" sz="1399" b="1" dirty="0">
              <a:solidFill>
                <a:srgbClr val="253544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50" name="TextBox 150"/>
          <p:cNvSpPr txBox="1"/>
          <p:nvPr/>
        </p:nvSpPr>
        <p:spPr>
          <a:xfrm>
            <a:off x="6341215" y="13506450"/>
            <a:ext cx="3481130" cy="49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Statistically significant positive 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25354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association after full adjustment.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7119884" y="14148132"/>
            <a:ext cx="2238821" cy="37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Male sex strongly increased risk:</a:t>
            </a:r>
          </a:p>
          <a:p>
            <a:pPr algn="ctr">
              <a:lnSpc>
                <a:spcPts val="1464"/>
              </a:lnSpc>
            </a:pPr>
            <a:r>
              <a:rPr lang="en-US" sz="1200" b="1" dirty="0">
                <a:solidFill>
                  <a:srgbClr val="1A5A6B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SHR 2.07</a:t>
            </a:r>
            <a:r>
              <a:rPr lang="en-US" sz="12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(95% CI: 1.56-2.75)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6710403" y="14649450"/>
            <a:ext cx="275106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1A5A6B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STRONGER BMI*ICU ASSOCIATION IN FEMALES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6667963" y="16174656"/>
            <a:ext cx="2747393" cy="37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Interaction between sex and BMI:</a:t>
            </a:r>
          </a:p>
          <a:p>
            <a:pPr algn="ctr">
              <a:lnSpc>
                <a:spcPts val="1464"/>
              </a:lnSpc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p=0.029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9629918" y="10410727"/>
            <a:ext cx="5284873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CUMULATIVE INCIDENCE OF ICU ADMISSION </a:t>
            </a:r>
          </a:p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FOR SEVERE COVID-19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10697697" y="15265166"/>
            <a:ext cx="423851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dirty="0">
                <a:solidFill>
                  <a:srgbClr val="E9F1F4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Higher BMI in middle adulthood and male sex was associated with greater risk of ICU admission for COVID-19 decades later. 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7373989" y="18026205"/>
            <a:ext cx="34989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1A4A76"/>
                </a:solidFill>
                <a:latin typeface="Arial Bold"/>
                <a:ea typeface="Arial Bold"/>
                <a:cs typeface="Arial Bold"/>
                <a:sym typeface="Arial Bold"/>
              </a:rPr>
              <a:t>ICU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1925057" y="18999508"/>
            <a:ext cx="2228111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2D6306"/>
                </a:solidFill>
                <a:latin typeface="Arial Bold"/>
                <a:ea typeface="Arial Bold"/>
                <a:cs typeface="Arial Bold"/>
                <a:sym typeface="Arial Bold"/>
              </a:rPr>
              <a:t>1988-2005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1916587" y="19363009"/>
            <a:ext cx="2323956" cy="315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BMI measured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2795305" y="18030138"/>
            <a:ext cx="1614339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Middle age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2474525" y="18317104"/>
            <a:ext cx="2124841" cy="315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the path ahead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4489269" y="18510232"/>
            <a:ext cx="2434770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163B6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2020-2022+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4152035" y="18896609"/>
            <a:ext cx="3351181" cy="666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Risk of severe COVID-19</a:t>
            </a:r>
          </a:p>
          <a:p>
            <a:pPr algn="ctr">
              <a:lnSpc>
                <a:spcPts val="2660"/>
              </a:lnSpc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requiring ICU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8503300" y="17609208"/>
            <a:ext cx="6609700" cy="1708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83"/>
              </a:lnSpc>
            </a:pPr>
            <a:r>
              <a:rPr lang="en-US" sz="2199" b="1" dirty="0">
                <a:solidFill>
                  <a:srgbClr val="1A4A7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Higher BMI measured 30 years prior to infection was independently associated with increased risk of severe COVID-19 requiring ICU,  suggesting that long standing elevated body weight contributes to this risk.</a:t>
            </a:r>
          </a:p>
        </p:txBody>
      </p:sp>
      <p:sp>
        <p:nvSpPr>
          <p:cNvPr id="164" name="TextBox 146">
            <a:extLst>
              <a:ext uri="{FF2B5EF4-FFF2-40B4-BE49-F238E27FC236}">
                <a16:creationId xmlns:a16="http://schemas.microsoft.com/office/drawing/2014/main" id="{D571C7A1-0335-3893-29A9-E6D7188481CE}"/>
              </a:ext>
            </a:extLst>
          </p:cNvPr>
          <p:cNvSpPr txBox="1"/>
          <p:nvPr/>
        </p:nvSpPr>
        <p:spPr>
          <a:xfrm>
            <a:off x="555870" y="14512868"/>
            <a:ext cx="213334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27.2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4.9 kg/m</a:t>
            </a:r>
            <a:r>
              <a:rPr lang="en-US" b="1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baseline="30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65" name="TextBox 146">
            <a:extLst>
              <a:ext uri="{FF2B5EF4-FFF2-40B4-BE49-F238E27FC236}">
                <a16:creationId xmlns:a16="http://schemas.microsoft.com/office/drawing/2014/main" id="{E68F16C9-1CDB-27D9-1A2C-7903F4E3F9A8}"/>
              </a:ext>
            </a:extLst>
          </p:cNvPr>
          <p:cNvSpPr txBox="1"/>
          <p:nvPr/>
        </p:nvSpPr>
        <p:spPr>
          <a:xfrm>
            <a:off x="555870" y="15141893"/>
            <a:ext cx="213334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24.9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4.3 kg/m</a:t>
            </a:r>
            <a:r>
              <a:rPr lang="en-US" b="1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baseline="30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66" name="TextBox 146">
            <a:extLst>
              <a:ext uri="{FF2B5EF4-FFF2-40B4-BE49-F238E27FC236}">
                <a16:creationId xmlns:a16="http://schemas.microsoft.com/office/drawing/2014/main" id="{99989FE6-0373-67EA-9173-7AFD32B1980E}"/>
              </a:ext>
            </a:extLst>
          </p:cNvPr>
          <p:cNvSpPr txBox="1"/>
          <p:nvPr/>
        </p:nvSpPr>
        <p:spPr>
          <a:xfrm>
            <a:off x="555870" y="14901182"/>
            <a:ext cx="2133347" cy="2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baseline="30000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vs</a:t>
            </a:r>
          </a:p>
        </p:txBody>
      </p:sp>
      <p:sp>
        <p:nvSpPr>
          <p:cNvPr id="167" name="TextBox 146">
            <a:extLst>
              <a:ext uri="{FF2B5EF4-FFF2-40B4-BE49-F238E27FC236}">
                <a16:creationId xmlns:a16="http://schemas.microsoft.com/office/drawing/2014/main" id="{6501EAD7-A8DC-CEBE-EC4A-0E316EC7443F}"/>
              </a:ext>
            </a:extLst>
          </p:cNvPr>
          <p:cNvSpPr txBox="1"/>
          <p:nvPr/>
        </p:nvSpPr>
        <p:spPr>
          <a:xfrm>
            <a:off x="555870" y="15490018"/>
            <a:ext cx="2133347" cy="2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1" baseline="30000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(those who did not)</a:t>
            </a:r>
          </a:p>
        </p:txBody>
      </p:sp>
      <p:sp>
        <p:nvSpPr>
          <p:cNvPr id="168" name="TextBox 117">
            <a:extLst>
              <a:ext uri="{FF2B5EF4-FFF2-40B4-BE49-F238E27FC236}">
                <a16:creationId xmlns:a16="http://schemas.microsoft.com/office/drawing/2014/main" id="{588D0E19-F8EC-5F26-70FE-3CC0C93AEA70}"/>
              </a:ext>
            </a:extLst>
          </p:cNvPr>
          <p:cNvSpPr txBox="1"/>
          <p:nvPr/>
        </p:nvSpPr>
        <p:spPr>
          <a:xfrm>
            <a:off x="-490218" y="19428797"/>
            <a:ext cx="3108205" cy="9373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r>
              <a:rPr lang="en-US" sz="24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29B3E0B-C1A3-2FA6-658B-D86E3F1A9F1F}"/>
              </a:ext>
            </a:extLst>
          </p:cNvPr>
          <p:cNvSpPr txBox="1"/>
          <p:nvPr/>
        </p:nvSpPr>
        <p:spPr>
          <a:xfrm>
            <a:off x="152727" y="20043231"/>
            <a:ext cx="147256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15264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[1] Ulmer H, Kelleher C, Diem G,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Concin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 H. Long-term tracking of cardiovascular risk factors among men and women in a large population-based health system: the Vorarlberg Health Monitoring &amp; Promotion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. European Heart Journal. 2003 Jun;24(11):1004-13.</a:t>
            </a:r>
            <a:b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[2] Gao M,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Piernas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 C, Astbury NM, Hippisley-Cox J, O'Rahilly S, Aveyard P, Jebb SA. Associations between body-mass index and COVID-19 severity in 6·9 million people in England: a prospective, community-based, cohort study. Lancet Diabetes Endocrinol. 2021 Jun;9(6):350-359.</a:t>
            </a:r>
          </a:p>
          <a:p>
            <a:pPr defTabSz="4215264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[3]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Robertson J,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Adiels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M, Lissner L, Mehlig K,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Af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Geijerstam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A, Lindgren M,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Gisslén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M,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Ekblom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Bak E, Rosengren A, Åberg M. BMI in early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adulthood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associated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with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severe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COVID-19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later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in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life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: A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prospective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cohort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study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of 1.5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million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Swedish 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men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Obesity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de-DE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Silver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 Spring). 2022 Mar;30(3):779-787.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defTabSz="4215264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[4]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Großschädl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 F, Bauer S. The relationship between obesity and nursing care problems in intensive care patients in Austria. Nurs Crit Care. </a:t>
            </a:r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</a:rPr>
              <a:t>2022;27:512–518.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171" name="Frame 170">
            <a:extLst>
              <a:ext uri="{FF2B5EF4-FFF2-40B4-BE49-F238E27FC236}">
                <a16:creationId xmlns:a16="http://schemas.microsoft.com/office/drawing/2014/main" id="{551CA841-B39E-00A1-12A6-2EBF389DCF39}"/>
              </a:ext>
            </a:extLst>
          </p:cNvPr>
          <p:cNvSpPr/>
          <p:nvPr/>
        </p:nvSpPr>
        <p:spPr>
          <a:xfrm>
            <a:off x="0" y="2530056"/>
            <a:ext cx="15113000" cy="18844044"/>
          </a:xfrm>
          <a:prstGeom prst="frame">
            <a:avLst>
              <a:gd name="adj1" fmla="val 61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BE16729D-1572-9FC9-C649-2622C36D0FD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031510" y="295682"/>
            <a:ext cx="3834592" cy="2018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Benutzerdefiniert</PresentationFormat>
  <Paragraphs>91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 Bold</vt:lpstr>
      <vt:lpstr>Calibri</vt:lpstr>
      <vt:lpstr>Arial</vt:lpstr>
      <vt:lpstr>Aptos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Authors: Affiliation:</dc:title>
  <cp:lastModifiedBy>Ulmer Hanno</cp:lastModifiedBy>
  <cp:revision>21</cp:revision>
  <cp:lastPrinted>2026-05-13T09:28:59Z</cp:lastPrinted>
  <dcterms:created xsi:type="dcterms:W3CDTF">2006-08-16T00:00:00Z</dcterms:created>
  <dcterms:modified xsi:type="dcterms:W3CDTF">2026-05-13T12:15:05Z</dcterms:modified>
  <dc:identifier>DAHEZRcdZf8</dc:identifier>
</cp:coreProperties>
</file>