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429" r:id="rId2"/>
    <p:sldId id="451" r:id="rId3"/>
    <p:sldId id="436" r:id="rId4"/>
    <p:sldId id="453" r:id="rId5"/>
    <p:sldId id="435" r:id="rId6"/>
    <p:sldId id="421" r:id="rId7"/>
    <p:sldId id="452" r:id="rId8"/>
    <p:sldId id="431" r:id="rId9"/>
    <p:sldId id="441" r:id="rId10"/>
    <p:sldId id="442" r:id="rId11"/>
    <p:sldId id="449" r:id="rId12"/>
    <p:sldId id="439" r:id="rId13"/>
    <p:sldId id="258" r:id="rId14"/>
    <p:sldId id="426" r:id="rId15"/>
    <p:sldId id="427" r:id="rId16"/>
    <p:sldId id="444" r:id="rId17"/>
    <p:sldId id="445" r:id="rId18"/>
    <p:sldId id="454" r:id="rId19"/>
  </p:sldIdLst>
  <p:sldSz cx="9144000" cy="6858000" type="screen4x3"/>
  <p:notesSz cx="6789738" cy="9929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Nagel" initials="G" lastIdx="20" clrIdx="0"/>
  <p:cmAuthor id="1" name="I-Med" initials="imed" lastIdx="5" clrIdx="1"/>
  <p:cmAuthor id="2" name="Fritz Josef" initials="FJ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ittlere Formatvorlage 3 - Akz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7805" autoAdjust="0"/>
  </p:normalViewPr>
  <p:slideViewPr>
    <p:cSldViewPr>
      <p:cViewPr>
        <p:scale>
          <a:sx n="100" d="100"/>
          <a:sy n="100" d="100"/>
        </p:scale>
        <p:origin x="-1536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192.168.62.215\pub\fritz\Direct_Indirect_Effects\Figure_Paper_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Tabelle1!$A$37</c:f>
              <c:strCache>
                <c:ptCount val="1"/>
                <c:pt idx="0">
                  <c:v>Direct effect (not explained by risk factors)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c:spPr>
          <c:invertIfNegative val="0"/>
          <c:cat>
            <c:strRef>
              <c:f>Tabelle1!$B$36:$E$36</c:f>
              <c:strCache>
                <c:ptCount val="4"/>
                <c:pt idx="0">
                  <c:v>Age &lt;50</c:v>
                </c:pt>
                <c:pt idx="1">
                  <c:v>Age 50-64</c:v>
                </c:pt>
                <c:pt idx="2">
                  <c:v>Age 65-74</c:v>
                </c:pt>
                <c:pt idx="3">
                  <c:v>Age 75+</c:v>
                </c:pt>
              </c:strCache>
            </c:strRef>
          </c:cat>
          <c:val>
            <c:numRef>
              <c:f>Tabelle1!$B$37:$E$37</c:f>
              <c:numCache>
                <c:formatCode>General</c:formatCode>
                <c:ptCount val="4"/>
                <c:pt idx="0">
                  <c:v>0.90825856017689077</c:v>
                </c:pt>
                <c:pt idx="1">
                  <c:v>1.0006318803079051</c:v>
                </c:pt>
                <c:pt idx="2">
                  <c:v>0.51282362642866375</c:v>
                </c:pt>
                <c:pt idx="3">
                  <c:v>0.33647223662121312</c:v>
                </c:pt>
              </c:numCache>
            </c:numRef>
          </c:val>
        </c:ser>
        <c:ser>
          <c:idx val="1"/>
          <c:order val="1"/>
          <c:tx>
            <c:strRef>
              <c:f>Tabelle1!$A$38</c:f>
              <c:strCache>
                <c:ptCount val="1"/>
                <c:pt idx="0">
                  <c:v>Smoking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cat>
            <c:strRef>
              <c:f>Tabelle1!$B$36:$E$36</c:f>
              <c:strCache>
                <c:ptCount val="4"/>
                <c:pt idx="0">
                  <c:v>Age &lt;50</c:v>
                </c:pt>
                <c:pt idx="1">
                  <c:v>Age 50-64</c:v>
                </c:pt>
                <c:pt idx="2">
                  <c:v>Age 65-74</c:v>
                </c:pt>
                <c:pt idx="3">
                  <c:v>Age 75+</c:v>
                </c:pt>
              </c:strCache>
            </c:strRef>
          </c:cat>
          <c:val>
            <c:numRef>
              <c:f>Tabelle1!$B$38:$E$38</c:f>
              <c:numCache>
                <c:formatCode>General</c:formatCode>
                <c:ptCount val="4"/>
                <c:pt idx="0">
                  <c:v>6.7658648473814864E-2</c:v>
                </c:pt>
                <c:pt idx="1">
                  <c:v>0.12221763272424917</c:v>
                </c:pt>
                <c:pt idx="2">
                  <c:v>6.7658648473814864E-2</c:v>
                </c:pt>
                <c:pt idx="3">
                  <c:v>1.9802627296179747E-2</c:v>
                </c:pt>
              </c:numCache>
            </c:numRef>
          </c:val>
        </c:ser>
        <c:ser>
          <c:idx val="2"/>
          <c:order val="2"/>
          <c:tx>
            <c:strRef>
              <c:f>Tabelle1!$A$39</c:f>
              <c:strCache>
                <c:ptCount val="1"/>
                <c:pt idx="0">
                  <c:v>Cholesterol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cat>
            <c:strRef>
              <c:f>Tabelle1!$B$36:$E$36</c:f>
              <c:strCache>
                <c:ptCount val="4"/>
                <c:pt idx="0">
                  <c:v>Age &lt;50</c:v>
                </c:pt>
                <c:pt idx="1">
                  <c:v>Age 50-64</c:v>
                </c:pt>
                <c:pt idx="2">
                  <c:v>Age 65-74</c:v>
                </c:pt>
                <c:pt idx="3">
                  <c:v>Age 75+</c:v>
                </c:pt>
              </c:strCache>
            </c:strRef>
          </c:cat>
          <c:val>
            <c:numRef>
              <c:f>Tabelle1!$B$39:$E$39</c:f>
              <c:numCache>
                <c:formatCode>General</c:formatCode>
                <c:ptCount val="4"/>
                <c:pt idx="0">
                  <c:v>0.15700374880966481</c:v>
                </c:pt>
                <c:pt idx="1">
                  <c:v>-3.0459207484708619E-2</c:v>
                </c:pt>
                <c:pt idx="2">
                  <c:v>-2.0202707317519501E-2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Tabelle1!$A$40</c:f>
              <c:strCache>
                <c:ptCount val="1"/>
                <c:pt idx="0">
                  <c:v>Glucose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Tabelle1!$B$36:$E$36</c:f>
              <c:strCache>
                <c:ptCount val="4"/>
                <c:pt idx="0">
                  <c:v>Age &lt;50</c:v>
                </c:pt>
                <c:pt idx="1">
                  <c:v>Age 50-64</c:v>
                </c:pt>
                <c:pt idx="2">
                  <c:v>Age 65-74</c:v>
                </c:pt>
                <c:pt idx="3">
                  <c:v>Age 75+</c:v>
                </c:pt>
              </c:strCache>
            </c:strRef>
          </c:cat>
          <c:val>
            <c:numRef>
              <c:f>Tabelle1!$B$40:$E$40</c:f>
              <c:numCache>
                <c:formatCode>General</c:formatCode>
                <c:ptCount val="4"/>
                <c:pt idx="0">
                  <c:v>7.696104113612845E-2</c:v>
                </c:pt>
                <c:pt idx="1">
                  <c:v>3.922071315328135E-2</c:v>
                </c:pt>
                <c:pt idx="2">
                  <c:v>0</c:v>
                </c:pt>
                <c:pt idx="3">
                  <c:v>-2.0202707317519501E-2</c:v>
                </c:pt>
              </c:numCache>
            </c:numRef>
          </c:val>
        </c:ser>
        <c:ser>
          <c:idx val="4"/>
          <c:order val="4"/>
          <c:tx>
            <c:strRef>
              <c:f>Tabelle1!$A$41</c:f>
              <c:strCache>
                <c:ptCount val="1"/>
                <c:pt idx="0">
                  <c:v>Blood pressure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Tabelle1!$B$36:$E$36</c:f>
              <c:strCache>
                <c:ptCount val="4"/>
                <c:pt idx="0">
                  <c:v>Age &lt;50</c:v>
                </c:pt>
                <c:pt idx="1">
                  <c:v>Age 50-64</c:v>
                </c:pt>
                <c:pt idx="2">
                  <c:v>Age 65-74</c:v>
                </c:pt>
                <c:pt idx="3">
                  <c:v>Age 75+</c:v>
                </c:pt>
              </c:strCache>
            </c:strRef>
          </c:cat>
          <c:val>
            <c:numRef>
              <c:f>Tabelle1!$B$41:$E$41</c:f>
              <c:numCache>
                <c:formatCode>General</c:formatCode>
                <c:ptCount val="4"/>
                <c:pt idx="0">
                  <c:v>0.33647223662121312</c:v>
                </c:pt>
                <c:pt idx="1">
                  <c:v>0</c:v>
                </c:pt>
                <c:pt idx="2">
                  <c:v>-1.0050335853501451E-2</c:v>
                </c:pt>
                <c:pt idx="3">
                  <c:v>-2.0202707317519501E-2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35013376"/>
        <c:axId val="35014912"/>
      </c:barChart>
      <c:catAx>
        <c:axId val="35013376"/>
        <c:scaling>
          <c:orientation val="minMax"/>
        </c:scaling>
        <c:delete val="0"/>
        <c:axPos val="b"/>
        <c:majorTickMark val="none"/>
        <c:minorTickMark val="none"/>
        <c:tickLblPos val="low"/>
        <c:crossAx val="35014912"/>
        <c:crosses val="autoZero"/>
        <c:auto val="1"/>
        <c:lblAlgn val="ctr"/>
        <c:lblOffset val="100"/>
        <c:noMultiLvlLbl val="0"/>
      </c:catAx>
      <c:valAx>
        <c:axId val="350149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e-DE" baseline="0" dirty="0" err="1" smtClean="0"/>
                  <a:t>ln</a:t>
                </a:r>
                <a:r>
                  <a:rPr lang="de-DE" baseline="0" dirty="0" smtClean="0"/>
                  <a:t>(HR)</a:t>
                </a:r>
                <a:endParaRPr lang="de-DE" dirty="0"/>
              </a:p>
            </c:rich>
          </c:tx>
          <c:layout/>
          <c:overlay val="0"/>
        </c:title>
        <c:numFmt formatCode="#,##0.0" sourceLinked="0"/>
        <c:majorTickMark val="out"/>
        <c:minorTickMark val="none"/>
        <c:tickLblPos val="nextTo"/>
        <c:crossAx val="3501337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874862389027566"/>
          <c:y val="0.23992241602784886"/>
          <c:w val="0.34832461296187617"/>
          <c:h val="0.50328664799252987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0.185</cdr:x>
      <cdr:y>0.21185</cdr:y>
    </cdr:from>
    <cdr:to>
      <cdr:x>0.26375</cdr:x>
      <cdr:y>0.25988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845840" y="635304"/>
          <a:ext cx="360040" cy="144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e-DE" sz="1100" dirty="0"/>
        </a:p>
      </cdr:txBody>
    </cdr:sp>
  </cdr:relSizeAnchor>
  <cdr:relSizeAnchor xmlns:cdr="http://schemas.openxmlformats.org/drawingml/2006/chartDrawing">
    <cdr:from>
      <cdr:x>0.13095</cdr:x>
      <cdr:y>0.06726</cdr:y>
    </cdr:from>
    <cdr:to>
      <cdr:x>0.31994</cdr:x>
      <cdr:y>0.1393</cdr:y>
    </cdr:to>
    <cdr:sp macro="" textlink="">
      <cdr:nvSpPr>
        <cdr:cNvPr id="3" name="Textfeld 2"/>
        <cdr:cNvSpPr txBox="1"/>
      </cdr:nvSpPr>
      <cdr:spPr>
        <a:xfrm xmlns:a="http://schemas.openxmlformats.org/drawingml/2006/main">
          <a:off x="792088" y="247020"/>
          <a:ext cx="1143138" cy="2645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de-DE" sz="800" dirty="0" smtClean="0"/>
            <a:t>HR = 4.65</a:t>
          </a:r>
          <a:endParaRPr lang="de-DE" sz="800" dirty="0"/>
        </a:p>
      </cdr:txBody>
    </cdr:sp>
  </cdr:relSizeAnchor>
  <cdr:relSizeAnchor xmlns:cdr="http://schemas.openxmlformats.org/drawingml/2006/chartDrawing">
    <cdr:from>
      <cdr:x>0.51831</cdr:x>
      <cdr:y>0.59035</cdr:y>
    </cdr:from>
    <cdr:to>
      <cdr:x>0.70731</cdr:x>
      <cdr:y>0.65967</cdr:y>
    </cdr:to>
    <cdr:sp macro="" textlink="">
      <cdr:nvSpPr>
        <cdr:cNvPr id="4" name="Textfeld 1"/>
        <cdr:cNvSpPr txBox="1"/>
      </cdr:nvSpPr>
      <cdr:spPr>
        <a:xfrm xmlns:a="http://schemas.openxmlformats.org/drawingml/2006/main">
          <a:off x="3135089" y="2167989"/>
          <a:ext cx="1143199" cy="2545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DE" sz="800" dirty="0" smtClean="0"/>
            <a:t>HR = 1.40</a:t>
          </a:r>
          <a:endParaRPr lang="de-DE" sz="800" dirty="0"/>
        </a:p>
      </cdr:txBody>
    </cdr:sp>
  </cdr:relSizeAnchor>
  <cdr:relSizeAnchor xmlns:cdr="http://schemas.openxmlformats.org/drawingml/2006/chartDrawing">
    <cdr:from>
      <cdr:x>0.37802</cdr:x>
      <cdr:y>0.49515</cdr:y>
    </cdr:from>
    <cdr:to>
      <cdr:x>0.56702</cdr:x>
      <cdr:y>0.565</cdr:y>
    </cdr:to>
    <cdr:sp macro="" textlink="">
      <cdr:nvSpPr>
        <cdr:cNvPr id="5" name="Textfeld 1"/>
        <cdr:cNvSpPr txBox="1"/>
      </cdr:nvSpPr>
      <cdr:spPr>
        <a:xfrm xmlns:a="http://schemas.openxmlformats.org/drawingml/2006/main">
          <a:off x="1796551" y="1497495"/>
          <a:ext cx="898227" cy="2112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DE" sz="800" dirty="0" smtClean="0"/>
            <a:t>HR = 1.74</a:t>
          </a:r>
          <a:endParaRPr lang="de-DE" sz="800" dirty="0"/>
        </a:p>
      </cdr:txBody>
    </cdr:sp>
  </cdr:relSizeAnchor>
  <cdr:relSizeAnchor xmlns:cdr="http://schemas.openxmlformats.org/drawingml/2006/chartDrawing">
    <cdr:from>
      <cdr:x>0.25953</cdr:x>
      <cdr:y>0.2455</cdr:y>
    </cdr:from>
    <cdr:to>
      <cdr:x>0.45623</cdr:x>
      <cdr:y>0.31607</cdr:y>
    </cdr:to>
    <cdr:sp macro="" textlink="">
      <cdr:nvSpPr>
        <cdr:cNvPr id="6" name="Textfeld 1"/>
        <cdr:cNvSpPr txBox="1"/>
      </cdr:nvSpPr>
      <cdr:spPr>
        <a:xfrm xmlns:a="http://schemas.openxmlformats.org/drawingml/2006/main">
          <a:off x="1233413" y="742478"/>
          <a:ext cx="934822" cy="2134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DE" sz="800" dirty="0" smtClean="0"/>
            <a:t>HR = 3.09</a:t>
          </a:r>
          <a:endParaRPr lang="de-DE" sz="800" dirty="0"/>
        </a:p>
      </cdr:txBody>
    </cdr:sp>
  </cdr:relSizeAnchor>
  <cdr:relSizeAnchor xmlns:cdr="http://schemas.openxmlformats.org/drawingml/2006/chartDrawing">
    <cdr:from>
      <cdr:x>0.72619</cdr:x>
      <cdr:y>0.07843</cdr:y>
    </cdr:from>
    <cdr:to>
      <cdr:x>0.90476</cdr:x>
      <cdr:y>0.17647</cdr:y>
    </cdr:to>
    <cdr:sp macro="" textlink="">
      <cdr:nvSpPr>
        <cdr:cNvPr id="15" name="Textfeld 14"/>
        <cdr:cNvSpPr txBox="1"/>
      </cdr:nvSpPr>
      <cdr:spPr>
        <a:xfrm xmlns:a="http://schemas.openxmlformats.org/drawingml/2006/main">
          <a:off x="4392488" y="288032"/>
          <a:ext cx="108012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0.84524</cdr:x>
      <cdr:y>0.37255</cdr:y>
    </cdr:from>
    <cdr:to>
      <cdr:x>0.97619</cdr:x>
      <cdr:y>0.52941</cdr:y>
    </cdr:to>
    <cdr:sp macro="" textlink="">
      <cdr:nvSpPr>
        <cdr:cNvPr id="16" name="Textfeld 15"/>
        <cdr:cNvSpPr txBox="1"/>
      </cdr:nvSpPr>
      <cdr:spPr>
        <a:xfrm xmlns:a="http://schemas.openxmlformats.org/drawingml/2006/main">
          <a:off x="5112568" y="1368152"/>
          <a:ext cx="792088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Indirect effect</a:t>
          </a:r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5947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C66BF-4794-4997-8FAD-CB7B899353F0}" type="datetimeFigureOut">
              <a:rPr lang="en-US" smtClean="0"/>
              <a:pPr/>
              <a:t>6/11/2015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8974" y="4716661"/>
            <a:ext cx="543179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5947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B42F19-14E2-4481-9CCD-C10E94AD7B8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13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86502" cy="1143000"/>
          </a:xfrm>
        </p:spPr>
        <p:txBody>
          <a:bodyPr>
            <a:normAutofit/>
          </a:bodyPr>
          <a:lstStyle>
            <a:lvl1pPr algn="l">
              <a:defRPr sz="3000">
                <a:solidFill>
                  <a:srgbClr val="4F81BD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508AB-6254-4F9F-BEE5-D65281E72F56}" type="datetime1">
              <a:rPr lang="de-DE" smtClean="0"/>
              <a:pPr/>
              <a:t>11.06.2015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2050" name="Picture 2" descr="logo_4c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97944" y="0"/>
            <a:ext cx="2136775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Gerade Verbindung 8"/>
          <p:cNvCxnSpPr/>
          <p:nvPr userDrawn="1"/>
        </p:nvCxnSpPr>
        <p:spPr>
          <a:xfrm>
            <a:off x="428596" y="1428736"/>
            <a:ext cx="8286808" cy="0"/>
          </a:xfrm>
          <a:prstGeom prst="line">
            <a:avLst/>
          </a:prstGeom>
          <a:ln w="3175">
            <a:solidFill>
              <a:srgbClr val="A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71613"/>
            <a:ext cx="4672018" cy="2028838"/>
          </a:xfrm>
        </p:spPr>
        <p:txBody>
          <a:bodyPr>
            <a:normAutofit/>
          </a:bodyPr>
          <a:lstStyle>
            <a:lvl1pPr>
              <a:defRPr sz="3600">
                <a:solidFill>
                  <a:srgbClr val="4F81BD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55880-7FE7-40DB-BB5D-50135F89C179}" type="datetime1">
              <a:rPr lang="de-DE" smtClean="0"/>
              <a:pPr/>
              <a:t>11.06.2015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9" name="Gerade Verbindung 8"/>
          <p:cNvCxnSpPr/>
          <p:nvPr userDrawn="1"/>
        </p:nvCxnSpPr>
        <p:spPr>
          <a:xfrm>
            <a:off x="714348" y="3571876"/>
            <a:ext cx="7715304" cy="0"/>
          </a:xfrm>
          <a:prstGeom prst="line">
            <a:avLst/>
          </a:prstGeom>
          <a:ln w="22225">
            <a:solidFill>
              <a:srgbClr val="A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logo_4c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77358" y="1052736"/>
            <a:ext cx="3188805" cy="2165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Gerade Verbindung 9"/>
          <p:cNvCxnSpPr/>
          <p:nvPr userDrawn="1"/>
        </p:nvCxnSpPr>
        <p:spPr>
          <a:xfrm>
            <a:off x="642910" y="5577181"/>
            <a:ext cx="7715304" cy="0"/>
          </a:xfrm>
          <a:prstGeom prst="line">
            <a:avLst/>
          </a:prstGeom>
          <a:ln w="15875">
            <a:solidFill>
              <a:srgbClr val="A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81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57940" cy="1143000"/>
          </a:xfrm>
        </p:spPr>
        <p:txBody>
          <a:bodyPr>
            <a:normAutofit/>
          </a:bodyPr>
          <a:lstStyle>
            <a:lvl1pPr algn="l">
              <a:defRPr lang="de-DE" sz="3200" kern="1200" dirty="0" smtClean="0">
                <a:solidFill>
                  <a:srgbClr val="4F81B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577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577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0FCB-0B59-4FBF-976F-BE0DD7D1184B}" type="datetime1">
              <a:rPr lang="de-DE" smtClean="0"/>
              <a:pPr/>
              <a:t>11.06.2015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8" name="Picture 2" descr="logo_4c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97944" y="0"/>
            <a:ext cx="2136775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Gerade Verbindung 8"/>
          <p:cNvCxnSpPr/>
          <p:nvPr userDrawn="1"/>
        </p:nvCxnSpPr>
        <p:spPr>
          <a:xfrm>
            <a:off x="428596" y="1428736"/>
            <a:ext cx="8286808" cy="0"/>
          </a:xfrm>
          <a:prstGeom prst="line">
            <a:avLst/>
          </a:prstGeom>
          <a:ln w="3175">
            <a:solidFill>
              <a:srgbClr val="A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57940" cy="1154098"/>
          </a:xfrm>
        </p:spPr>
        <p:txBody>
          <a:bodyPr>
            <a:normAutofit/>
          </a:bodyPr>
          <a:lstStyle>
            <a:lvl1pPr algn="l">
              <a:defRPr lang="de-DE" sz="3200" kern="1200" dirty="0" smtClean="0">
                <a:solidFill>
                  <a:srgbClr val="4F81B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8114-7162-4CF4-B1D8-7A8AAF4002E4}" type="datetime1">
              <a:rPr lang="de-DE" smtClean="0"/>
              <a:pPr/>
              <a:t>11.06.2015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6" name="Picture 2" descr="logo_4c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97944" y="0"/>
            <a:ext cx="2136775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Gerade Verbindung 6"/>
          <p:cNvCxnSpPr/>
          <p:nvPr userDrawn="1"/>
        </p:nvCxnSpPr>
        <p:spPr>
          <a:xfrm>
            <a:off x="428596" y="1428736"/>
            <a:ext cx="8286808" cy="0"/>
          </a:xfrm>
          <a:prstGeom prst="line">
            <a:avLst/>
          </a:prstGeom>
          <a:ln w="3175">
            <a:solidFill>
              <a:srgbClr val="A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F579C-C327-46A7-BCB1-3340A6CCB95A}" type="datetime1">
              <a:rPr lang="de-DE" smtClean="0"/>
              <a:pPr/>
              <a:t>11.06.2015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F4E97-E0CB-4804-BE25-A165BE162065}" type="datetime1">
              <a:rPr lang="de-DE" smtClean="0"/>
              <a:pPr/>
              <a:t>11.06.2015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4652C-CD78-4E39-BAB0-0AF956FF889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6" r:id="rId2"/>
    <p:sldLayoutId id="2147483652" r:id="rId3"/>
    <p:sldLayoutId id="2147483654" r:id="rId4"/>
    <p:sldLayoutId id="2147483655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file:///\\192.168.62.215\fritz\Pr&#228;sentationen\Vortrag_ROeS_Mailand\hanno.ulmer@i-med.ac.at" TargetMode="External"/><Relationship Id="rId2" Type="http://schemas.openxmlformats.org/officeDocument/2006/relationships/hyperlink" Target="mailto:josef.fritz@i-med.ac.at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5.emf"/><Relationship Id="rId4" Type="http://schemas.openxmlformats.org/officeDocument/2006/relationships/package" Target="../embeddings/Microsoft_Word_Document1.docx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6.emf"/><Relationship Id="rId4" Type="http://schemas.openxmlformats.org/officeDocument/2006/relationships/package" Target="../embeddings/Microsoft_Word_Document2.docx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980728"/>
            <a:ext cx="5182344" cy="2172854"/>
          </a:xfrm>
        </p:spPr>
        <p:txBody>
          <a:bodyPr>
            <a:normAutofit fontScale="90000"/>
          </a:bodyPr>
          <a:lstStyle/>
          <a:p>
            <a:r>
              <a:rPr lang="en-GB" sz="4000" dirty="0" smtClean="0"/>
              <a:t>Statistical approaches in mediation analysis: a comparison of methods for survival data</a:t>
            </a:r>
            <a:endParaRPr lang="de-DE" i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3568" y="3645024"/>
            <a:ext cx="7776864" cy="1872208"/>
          </a:xfrm>
        </p:spPr>
        <p:txBody>
          <a:bodyPr>
            <a:normAutofit fontScale="40000" lnSpcReduction="20000"/>
          </a:bodyPr>
          <a:lstStyle/>
          <a:p>
            <a:endParaRPr lang="de-AT" sz="3600" dirty="0" smtClean="0"/>
          </a:p>
          <a:p>
            <a:r>
              <a:rPr lang="de-AT" sz="5900" u="sng" dirty="0"/>
              <a:t>Josef Fritz</a:t>
            </a:r>
            <a:r>
              <a:rPr lang="de-AT" sz="5900" dirty="0"/>
              <a:t>, Hanno </a:t>
            </a:r>
            <a:r>
              <a:rPr lang="de-AT" sz="5900" dirty="0" smtClean="0"/>
              <a:t>Ulmer</a:t>
            </a:r>
          </a:p>
          <a:p>
            <a:endParaRPr lang="de-AT" sz="2800" dirty="0" smtClean="0"/>
          </a:p>
          <a:p>
            <a:r>
              <a:rPr lang="de-AT" sz="4200" dirty="0" smtClean="0"/>
              <a:t>Department </a:t>
            </a:r>
            <a:r>
              <a:rPr lang="de-AT" sz="4200" dirty="0" err="1" smtClean="0"/>
              <a:t>for</a:t>
            </a:r>
            <a:r>
              <a:rPr lang="de-AT" sz="4200" dirty="0" smtClean="0"/>
              <a:t> Medical </a:t>
            </a:r>
            <a:r>
              <a:rPr lang="de-AT" sz="4200" dirty="0" err="1" smtClean="0"/>
              <a:t>Statistics</a:t>
            </a:r>
            <a:r>
              <a:rPr lang="de-AT" sz="4200" dirty="0" smtClean="0"/>
              <a:t>, </a:t>
            </a:r>
            <a:r>
              <a:rPr lang="de-AT" sz="4200" dirty="0" err="1" smtClean="0"/>
              <a:t>Informatics</a:t>
            </a:r>
            <a:r>
              <a:rPr lang="de-AT" sz="4200" dirty="0" smtClean="0"/>
              <a:t> </a:t>
            </a:r>
            <a:r>
              <a:rPr lang="de-AT" sz="4200" dirty="0" err="1" smtClean="0"/>
              <a:t>and</a:t>
            </a:r>
            <a:r>
              <a:rPr lang="de-AT" sz="4200" dirty="0" smtClean="0"/>
              <a:t> </a:t>
            </a:r>
            <a:r>
              <a:rPr lang="de-AT" sz="4200" dirty="0" err="1" smtClean="0"/>
              <a:t>Health</a:t>
            </a:r>
            <a:r>
              <a:rPr lang="de-AT" sz="4200" dirty="0" smtClean="0"/>
              <a:t> Economics,</a:t>
            </a:r>
          </a:p>
          <a:p>
            <a:r>
              <a:rPr lang="de-AT" sz="4200" dirty="0" smtClean="0"/>
              <a:t>Innsbruck Medical University </a:t>
            </a:r>
          </a:p>
          <a:p>
            <a:endParaRPr lang="de-AT" sz="2800" dirty="0" smtClean="0"/>
          </a:p>
          <a:p>
            <a:r>
              <a:rPr lang="de-AT" sz="3600" i="1" dirty="0" smtClean="0"/>
              <a:t>	</a:t>
            </a:r>
            <a:r>
              <a:rPr lang="de-AT" sz="3600" i="1" dirty="0" err="1" smtClean="0"/>
              <a:t>Contact</a:t>
            </a:r>
            <a:r>
              <a:rPr lang="de-AT" sz="3600" i="1" dirty="0" smtClean="0"/>
              <a:t>: </a:t>
            </a:r>
            <a:r>
              <a:rPr lang="de-AT" sz="3600" i="1" dirty="0" smtClean="0">
                <a:hlinkClick r:id="rId2"/>
              </a:rPr>
              <a:t>josef.fritz@i-med.ac.at</a:t>
            </a:r>
            <a:r>
              <a:rPr lang="de-AT" sz="3600" i="1" dirty="0"/>
              <a:t>, </a:t>
            </a:r>
            <a:r>
              <a:rPr lang="de-AT" sz="3600" i="1" dirty="0">
                <a:hlinkClick r:id="rId3" action="ppaction://hlinkfile"/>
              </a:rPr>
              <a:t>hanno.ulmer@i-med.ac.at</a:t>
            </a:r>
            <a:endParaRPr lang="de-DE" sz="3600" i="1" dirty="0"/>
          </a:p>
          <a:p>
            <a:endParaRPr lang="de-DE" sz="3600" i="1" dirty="0"/>
          </a:p>
        </p:txBody>
      </p:sp>
    </p:spTree>
    <p:extLst>
      <p:ext uri="{BB962C8B-B14F-4D97-AF65-F5344CB8AC3E}">
        <p14:creationId xmlns:p14="http://schemas.microsoft.com/office/powerpoint/2010/main" val="161056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Mediation </a:t>
            </a:r>
            <a:r>
              <a:rPr lang="de-AT" dirty="0" err="1" smtClean="0"/>
              <a:t>analysis</a:t>
            </a:r>
            <a:r>
              <a:rPr lang="de-AT" dirty="0" smtClean="0"/>
              <a:t/>
            </a:r>
            <a:br>
              <a:rPr lang="de-AT" dirty="0" smtClean="0"/>
            </a:br>
            <a:r>
              <a:rPr lang="de-AT" dirty="0" smtClean="0"/>
              <a:t>„New“ </a:t>
            </a:r>
            <a:r>
              <a:rPr lang="de-AT" dirty="0" err="1" smtClean="0"/>
              <a:t>methods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757758"/>
          </a:xfrm>
        </p:spPr>
        <p:txBody>
          <a:bodyPr>
            <a:normAutofit/>
          </a:bodyPr>
          <a:lstStyle/>
          <a:p>
            <a:r>
              <a:rPr lang="en-US" dirty="0" smtClean="0"/>
              <a:t>2-stage regression models</a:t>
            </a:r>
          </a:p>
          <a:p>
            <a:pPr lvl="1"/>
            <a:r>
              <a:rPr lang="en-US" sz="2000" dirty="0"/>
              <a:t>Refinement of product method with </a:t>
            </a:r>
            <a:r>
              <a:rPr lang="en-US" sz="2000" dirty="0" smtClean="0"/>
              <a:t>interactions</a:t>
            </a:r>
          </a:p>
          <a:p>
            <a:pPr lvl="1"/>
            <a:r>
              <a:rPr lang="en-US" sz="2000" dirty="0" smtClean="0"/>
              <a:t>T</a:t>
            </a:r>
            <a:r>
              <a:rPr lang="en-US" sz="2000" dirty="0"/>
              <a:t>. </a:t>
            </a:r>
            <a:r>
              <a:rPr lang="en-US" sz="2000" dirty="0" err="1" smtClean="0"/>
              <a:t>VanderWeele</a:t>
            </a:r>
            <a:r>
              <a:rPr lang="en-US" sz="2000" dirty="0" smtClean="0"/>
              <a:t>: </a:t>
            </a:r>
            <a:r>
              <a:rPr lang="en-US" sz="2000" dirty="0"/>
              <a:t>Explanation in Causal Inference: Methods for Mediation and Interaction. Oxford University Press 2015</a:t>
            </a:r>
            <a:r>
              <a:rPr lang="en-US" sz="2000" dirty="0" smtClean="0"/>
              <a:t>.</a:t>
            </a:r>
            <a:endParaRPr lang="en-US" sz="2000" dirty="0"/>
          </a:p>
          <a:p>
            <a:r>
              <a:rPr lang="en-US" dirty="0" smtClean="0"/>
              <a:t>Weighting based approaches</a:t>
            </a:r>
          </a:p>
          <a:p>
            <a:pPr lvl="1"/>
            <a:r>
              <a:rPr lang="en-US" sz="2000" dirty="0" smtClean="0"/>
              <a:t>T. Lange (2014): </a:t>
            </a:r>
            <a:r>
              <a:rPr lang="de-DE" sz="2000" dirty="0" err="1"/>
              <a:t>Assessing</a:t>
            </a:r>
            <a:r>
              <a:rPr lang="de-DE" sz="2000" dirty="0"/>
              <a:t> </a:t>
            </a:r>
            <a:r>
              <a:rPr lang="de-DE" sz="2000" dirty="0" err="1"/>
              <a:t>natural</a:t>
            </a:r>
            <a:r>
              <a:rPr lang="de-DE" sz="2000" dirty="0"/>
              <a:t> </a:t>
            </a:r>
            <a:r>
              <a:rPr lang="de-DE" sz="2000" dirty="0" err="1"/>
              <a:t>direct</a:t>
            </a:r>
            <a:r>
              <a:rPr lang="de-DE" sz="2000" dirty="0"/>
              <a:t> </a:t>
            </a:r>
            <a:r>
              <a:rPr lang="de-DE" sz="2000" dirty="0" err="1"/>
              <a:t>and</a:t>
            </a:r>
            <a:r>
              <a:rPr lang="de-DE" sz="2000" dirty="0"/>
              <a:t> </a:t>
            </a:r>
            <a:r>
              <a:rPr lang="de-DE" sz="2000" dirty="0" err="1"/>
              <a:t>indirect</a:t>
            </a:r>
            <a:r>
              <a:rPr lang="de-DE" sz="2000" dirty="0"/>
              <a:t> </a:t>
            </a:r>
            <a:r>
              <a:rPr lang="de-DE" sz="2000" dirty="0" err="1"/>
              <a:t>effects</a:t>
            </a:r>
            <a:r>
              <a:rPr lang="de-DE" sz="2000" dirty="0"/>
              <a:t> </a:t>
            </a:r>
            <a:r>
              <a:rPr lang="de-DE" sz="2000" dirty="0" err="1"/>
              <a:t>through</a:t>
            </a:r>
            <a:r>
              <a:rPr lang="de-DE" sz="2000" dirty="0"/>
              <a:t> multiple </a:t>
            </a:r>
            <a:r>
              <a:rPr lang="de-DE" sz="2000" dirty="0" err="1"/>
              <a:t>pathways</a:t>
            </a:r>
            <a:r>
              <a:rPr lang="de-DE" sz="2000" dirty="0"/>
              <a:t>. Am J </a:t>
            </a:r>
            <a:r>
              <a:rPr lang="de-DE" sz="2000" dirty="0" err="1"/>
              <a:t>Epidemiol</a:t>
            </a:r>
            <a:r>
              <a:rPr lang="de-DE" sz="2000" dirty="0"/>
              <a:t>. </a:t>
            </a:r>
            <a:r>
              <a:rPr lang="de-DE" sz="2000" dirty="0" smtClean="0"/>
              <a:t>2014.</a:t>
            </a:r>
            <a:endParaRPr lang="en-US" sz="2000" dirty="0"/>
          </a:p>
          <a:p>
            <a:r>
              <a:rPr lang="en-US" dirty="0" smtClean="0"/>
              <a:t>Inverse probability based approaches</a:t>
            </a:r>
          </a:p>
          <a:p>
            <a:r>
              <a:rPr lang="en-US" dirty="0" smtClean="0"/>
              <a:t>Applicable for more general settings, but not so easy to implement any more.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946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/>
              <a:t>Case </a:t>
            </a:r>
            <a:r>
              <a:rPr lang="de-AT" dirty="0" err="1"/>
              <a:t>study</a:t>
            </a:r>
            <a:r>
              <a:rPr lang="de-AT" dirty="0"/>
              <a:t> 1 – BMI </a:t>
            </a:r>
            <a:r>
              <a:rPr lang="de-AT" dirty="0" err="1"/>
              <a:t>and</a:t>
            </a:r>
            <a:r>
              <a:rPr lang="de-AT" dirty="0"/>
              <a:t> CHD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457200" y="1888232"/>
            <a:ext cx="8229600" cy="4853136"/>
          </a:xfrm>
        </p:spPr>
        <p:txBody>
          <a:bodyPr/>
          <a:lstStyle/>
          <a:p>
            <a:r>
              <a:rPr lang="en-US" dirty="0" smtClean="0"/>
              <a:t>Comparison of methods:</a:t>
            </a:r>
          </a:p>
          <a:p>
            <a:pPr lvl="1"/>
            <a:r>
              <a:rPr lang="en-US" sz="2000" dirty="0" smtClean="0"/>
              <a:t>Classical product method (</a:t>
            </a:r>
            <a:r>
              <a:rPr lang="en-US" sz="2000" dirty="0" err="1" smtClean="0"/>
              <a:t>Baron&amp;Kenny</a:t>
            </a:r>
            <a:r>
              <a:rPr lang="en-US" sz="2000" dirty="0" smtClean="0"/>
              <a:t>, 1986)</a:t>
            </a:r>
          </a:p>
          <a:p>
            <a:pPr lvl="1"/>
            <a:r>
              <a:rPr lang="en-US" sz="2000" dirty="0" smtClean="0"/>
              <a:t>Classical </a:t>
            </a:r>
            <a:r>
              <a:rPr lang="en-US" sz="2000" dirty="0"/>
              <a:t>difference method (</a:t>
            </a:r>
            <a:r>
              <a:rPr lang="en-US" sz="2000" dirty="0" err="1"/>
              <a:t>Baron&amp;Kenny</a:t>
            </a:r>
            <a:r>
              <a:rPr lang="en-US" sz="2000" dirty="0"/>
              <a:t>, 1986)</a:t>
            </a:r>
            <a:endParaRPr lang="en-US" sz="2000" dirty="0" smtClean="0"/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Regression based approach developed by T. </a:t>
            </a:r>
            <a:r>
              <a:rPr lang="en-US" sz="2000" dirty="0" err="1" smtClean="0">
                <a:solidFill>
                  <a:srgbClr val="FF0000"/>
                </a:solidFill>
              </a:rPr>
              <a:t>VanderWeele</a:t>
            </a:r>
            <a:r>
              <a:rPr lang="en-US" sz="2000" dirty="0" smtClean="0">
                <a:solidFill>
                  <a:srgbClr val="FF0000"/>
                </a:solidFill>
              </a:rPr>
              <a:t> (refinement of product method) (2011; 2012)</a:t>
            </a:r>
          </a:p>
          <a:p>
            <a:pPr lvl="1"/>
            <a:r>
              <a:rPr lang="en-US" sz="2000" dirty="0" smtClean="0"/>
              <a:t>Weighting based approach developed by T. Lange (2014)</a:t>
            </a:r>
          </a:p>
          <a:p>
            <a:r>
              <a:rPr lang="en-US" dirty="0" smtClean="0"/>
              <a:t>Classification of BMI: normal vs. overweight vs. obesity.</a:t>
            </a:r>
          </a:p>
          <a:p>
            <a:r>
              <a:rPr lang="en-US" dirty="0" smtClean="0"/>
              <a:t>Observation: BMI*Age is highly significant in a survival model on CHD.</a:t>
            </a:r>
          </a:p>
          <a:p>
            <a:r>
              <a:rPr lang="en-US" dirty="0" smtClean="0"/>
              <a:t>Therefore, stratification by age group is highly indicated!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80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Lu</a:t>
            </a:r>
            <a:r>
              <a:rPr lang="de-AT" dirty="0" smtClean="0"/>
              <a:t> et al. (2015): </a:t>
            </a:r>
            <a:r>
              <a:rPr lang="de-AT" dirty="0" err="1" smtClean="0"/>
              <a:t>Results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20" name="Textfeld 19"/>
          <p:cNvSpPr txBox="1"/>
          <p:nvPr/>
        </p:nvSpPr>
        <p:spPr>
          <a:xfrm>
            <a:off x="5364088" y="55892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39552" y="1437878"/>
            <a:ext cx="8211461" cy="5420122"/>
            <a:chOff x="537003" y="1437878"/>
            <a:chExt cx="8211461" cy="5420122"/>
          </a:xfrm>
        </p:grpSpPr>
        <p:grpSp>
          <p:nvGrpSpPr>
            <p:cNvPr id="13" name="Gruppieren 12"/>
            <p:cNvGrpSpPr/>
            <p:nvPr/>
          </p:nvGrpSpPr>
          <p:grpSpPr>
            <a:xfrm>
              <a:off x="537003" y="1437878"/>
              <a:ext cx="8211461" cy="5420122"/>
              <a:chOff x="537003" y="1437878"/>
              <a:chExt cx="8211461" cy="5420122"/>
            </a:xfrm>
          </p:grpSpPr>
          <p:pic>
            <p:nvPicPr>
              <p:cNvPr id="10" name="Picture 1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85813" y="1437878"/>
                <a:ext cx="7386587" cy="30661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37003" y="4068663"/>
                <a:ext cx="4056161" cy="27893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2" name="Picture 3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569451" y="4033180"/>
                <a:ext cx="4179013" cy="279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5" name="Textfeld 14"/>
            <p:cNvSpPr txBox="1"/>
            <p:nvPr/>
          </p:nvSpPr>
          <p:spPr>
            <a:xfrm>
              <a:off x="1259632" y="5543654"/>
              <a:ext cx="43204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100" dirty="0" smtClean="0"/>
                <a:t>14%</a:t>
              </a:r>
              <a:endParaRPr lang="de-AT" sz="1100" dirty="0"/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2987824" y="5085184"/>
              <a:ext cx="64807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100" dirty="0" smtClean="0"/>
                <a:t>28%</a:t>
              </a:r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2123728" y="5687670"/>
              <a:ext cx="43204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100" dirty="0" smtClean="0"/>
                <a:t>10%</a:t>
              </a:r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3779912" y="4679558"/>
              <a:ext cx="43204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100" dirty="0" smtClean="0"/>
                <a:t>47%</a:t>
              </a:r>
            </a:p>
          </p:txBody>
        </p:sp>
        <p:sp>
          <p:nvSpPr>
            <p:cNvPr id="23" name="Textfeld 22"/>
            <p:cNvSpPr txBox="1"/>
            <p:nvPr/>
          </p:nvSpPr>
          <p:spPr>
            <a:xfrm>
              <a:off x="7092280" y="4823574"/>
              <a:ext cx="43204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100" dirty="0" smtClean="0"/>
                <a:t>37%</a:t>
              </a:r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6228184" y="5399638"/>
              <a:ext cx="43204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100" dirty="0" smtClean="0"/>
                <a:t>17%</a:t>
              </a:r>
            </a:p>
          </p:txBody>
        </p:sp>
        <p:sp>
          <p:nvSpPr>
            <p:cNvPr id="25" name="Textfeld 24"/>
            <p:cNvSpPr txBox="1"/>
            <p:nvPr/>
          </p:nvSpPr>
          <p:spPr>
            <a:xfrm>
              <a:off x="5364088" y="5759678"/>
              <a:ext cx="43204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100" dirty="0" smtClean="0"/>
                <a:t>6%</a:t>
              </a:r>
            </a:p>
          </p:txBody>
        </p:sp>
        <p:sp>
          <p:nvSpPr>
            <p:cNvPr id="26" name="Textfeld 25"/>
            <p:cNvSpPr txBox="1"/>
            <p:nvPr/>
          </p:nvSpPr>
          <p:spPr>
            <a:xfrm>
              <a:off x="7956376" y="4535542"/>
              <a:ext cx="43204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100" dirty="0" smtClean="0"/>
                <a:t>48%</a:t>
              </a:r>
            </a:p>
          </p:txBody>
        </p:sp>
      </p:grpSp>
      <p:sp>
        <p:nvSpPr>
          <p:cNvPr id="19" name="Ellipse 18"/>
          <p:cNvSpPr/>
          <p:nvPr/>
        </p:nvSpPr>
        <p:spPr>
          <a:xfrm>
            <a:off x="755576" y="2204864"/>
            <a:ext cx="792088" cy="3836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Ellipse 29"/>
          <p:cNvSpPr/>
          <p:nvPr/>
        </p:nvSpPr>
        <p:spPr>
          <a:xfrm>
            <a:off x="2330584" y="4044682"/>
            <a:ext cx="792088" cy="3836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Ellipse 30"/>
          <p:cNvSpPr/>
          <p:nvPr/>
        </p:nvSpPr>
        <p:spPr>
          <a:xfrm>
            <a:off x="683568" y="3068960"/>
            <a:ext cx="792088" cy="3836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/>
          <p:cNvSpPr/>
          <p:nvPr/>
        </p:nvSpPr>
        <p:spPr>
          <a:xfrm>
            <a:off x="6444208" y="3981477"/>
            <a:ext cx="792088" cy="3836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Ellipse 33"/>
          <p:cNvSpPr/>
          <p:nvPr/>
        </p:nvSpPr>
        <p:spPr>
          <a:xfrm>
            <a:off x="3059832" y="2636912"/>
            <a:ext cx="864096" cy="3836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Ellipse 34"/>
          <p:cNvSpPr/>
          <p:nvPr/>
        </p:nvSpPr>
        <p:spPr>
          <a:xfrm>
            <a:off x="3059832" y="3477421"/>
            <a:ext cx="864096" cy="3836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Ellipse 36"/>
          <p:cNvSpPr/>
          <p:nvPr/>
        </p:nvSpPr>
        <p:spPr>
          <a:xfrm>
            <a:off x="3774449" y="4603423"/>
            <a:ext cx="496456" cy="3836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Ellipse 37"/>
          <p:cNvSpPr/>
          <p:nvPr/>
        </p:nvSpPr>
        <p:spPr>
          <a:xfrm>
            <a:off x="7937850" y="4456868"/>
            <a:ext cx="496456" cy="3836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/>
          <p:cNvSpPr/>
          <p:nvPr/>
        </p:nvSpPr>
        <p:spPr>
          <a:xfrm>
            <a:off x="575048" y="2973859"/>
            <a:ext cx="7309320" cy="18947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Rechteck 39"/>
          <p:cNvSpPr/>
          <p:nvPr/>
        </p:nvSpPr>
        <p:spPr>
          <a:xfrm>
            <a:off x="575048" y="3789040"/>
            <a:ext cx="7309320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Ellipse 40"/>
          <p:cNvSpPr/>
          <p:nvPr/>
        </p:nvSpPr>
        <p:spPr>
          <a:xfrm>
            <a:off x="7060692" y="4755823"/>
            <a:ext cx="496456" cy="3836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Ellipse 41"/>
          <p:cNvSpPr/>
          <p:nvPr/>
        </p:nvSpPr>
        <p:spPr>
          <a:xfrm>
            <a:off x="2935573" y="5013176"/>
            <a:ext cx="496456" cy="3836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229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4" grpId="0" animBg="1"/>
      <p:bldP spid="34" grpId="1" animBg="1"/>
      <p:bldP spid="35" grpId="0" animBg="1"/>
      <p:bldP spid="35" grpId="1" animBg="1"/>
      <p:bldP spid="37" grpId="0" animBg="1"/>
      <p:bldP spid="38" grpId="0" animBg="1"/>
      <p:bldP spid="39" grpId="0" animBg="1"/>
      <p:bldP spid="39" grpId="1" animBg="1"/>
      <p:bldP spid="40" grpId="0" animBg="1"/>
      <p:bldP spid="40" grpId="1" animBg="1"/>
      <p:bldP spid="41" grpId="0" animBg="1"/>
      <p:bldP spid="4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Case </a:t>
            </a:r>
            <a:r>
              <a:rPr lang="de-AT" dirty="0" err="1" smtClean="0"/>
              <a:t>study</a:t>
            </a:r>
            <a:r>
              <a:rPr lang="de-AT" dirty="0" smtClean="0"/>
              <a:t> 1</a:t>
            </a:r>
            <a:r>
              <a:rPr lang="de-AT" dirty="0"/>
              <a:t/>
            </a:r>
            <a:br>
              <a:rPr lang="de-AT" dirty="0"/>
            </a:br>
            <a:r>
              <a:rPr lang="de-AT" dirty="0" err="1" smtClean="0"/>
              <a:t>Results</a:t>
            </a:r>
            <a:r>
              <a:rPr lang="de-AT" dirty="0"/>
              <a:t> </a:t>
            </a:r>
            <a:r>
              <a:rPr lang="de-AT" dirty="0" err="1" smtClean="0"/>
              <a:t>overweight</a:t>
            </a:r>
            <a:r>
              <a:rPr lang="de-AT" dirty="0" smtClean="0"/>
              <a:t> vs. normal </a:t>
            </a:r>
            <a:r>
              <a:rPr lang="de-AT" dirty="0" err="1" smtClean="0"/>
              <a:t>weight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13</a:t>
            </a:fld>
            <a:endParaRPr lang="de-DE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8764534"/>
              </p:ext>
            </p:extLst>
          </p:nvPr>
        </p:nvGraphicFramePr>
        <p:xfrm>
          <a:off x="609600" y="1628800"/>
          <a:ext cx="8020050" cy="501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92" name="Dokument" r:id="rId4" imgW="5781793" imgH="3600789" progId="Word.Document.12">
                  <p:embed/>
                </p:oleObj>
              </mc:Choice>
              <mc:Fallback>
                <p:oleObj name="Dokument" r:id="rId4" imgW="5781793" imgH="3600789" progId="Word.Document.12">
                  <p:embed/>
                  <p:pic>
                    <p:nvPicPr>
                      <p:cNvPr id="0" name="Picture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28800"/>
                        <a:ext cx="8020050" cy="5010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hteck 12"/>
          <p:cNvSpPr/>
          <p:nvPr/>
        </p:nvSpPr>
        <p:spPr>
          <a:xfrm>
            <a:off x="2618259" y="2313075"/>
            <a:ext cx="540568" cy="409607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/>
          <p:cNvSpPr/>
          <p:nvPr/>
        </p:nvSpPr>
        <p:spPr>
          <a:xfrm>
            <a:off x="3338339" y="2304697"/>
            <a:ext cx="540568" cy="409607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/>
          <p:cNvSpPr/>
          <p:nvPr/>
        </p:nvSpPr>
        <p:spPr>
          <a:xfrm>
            <a:off x="7298779" y="2304697"/>
            <a:ext cx="1332656" cy="409607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/>
          <p:cNvSpPr/>
          <p:nvPr/>
        </p:nvSpPr>
        <p:spPr>
          <a:xfrm>
            <a:off x="2546251" y="2736745"/>
            <a:ext cx="6192688" cy="2948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5" grpId="1" animBg="1"/>
      <p:bldP spid="23" grpId="0" animBg="1"/>
      <p:bldP spid="23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Case </a:t>
            </a:r>
            <a:r>
              <a:rPr lang="de-AT" dirty="0" err="1" smtClean="0"/>
              <a:t>study</a:t>
            </a:r>
            <a:r>
              <a:rPr lang="de-AT" dirty="0" smtClean="0"/>
              <a:t> 1</a:t>
            </a:r>
            <a:r>
              <a:rPr lang="de-AT" dirty="0"/>
              <a:t/>
            </a:r>
            <a:br>
              <a:rPr lang="de-AT" dirty="0"/>
            </a:br>
            <a:r>
              <a:rPr lang="de-AT" dirty="0" err="1" smtClean="0"/>
              <a:t>Results</a:t>
            </a:r>
            <a:r>
              <a:rPr lang="de-AT" dirty="0" smtClean="0"/>
              <a:t> </a:t>
            </a:r>
            <a:r>
              <a:rPr lang="de-AT" dirty="0" err="1" smtClean="0"/>
              <a:t>obesity</a:t>
            </a:r>
            <a:r>
              <a:rPr lang="de-AT" dirty="0" smtClean="0"/>
              <a:t> vs. normal </a:t>
            </a:r>
            <a:r>
              <a:rPr lang="de-AT" dirty="0" err="1" smtClean="0"/>
              <a:t>weight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14</a:t>
            </a:fld>
            <a:endParaRPr lang="de-DE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3818053"/>
              </p:ext>
            </p:extLst>
          </p:nvPr>
        </p:nvGraphicFramePr>
        <p:xfrm>
          <a:off x="683568" y="1716806"/>
          <a:ext cx="8137525" cy="480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6" name="Dokument" r:id="rId4" imgW="5822533" imgH="3420355" progId="Word.Document.12">
                  <p:embed/>
                </p:oleObj>
              </mc:Choice>
              <mc:Fallback>
                <p:oleObj name="Dokument" r:id="rId4" imgW="5822533" imgH="3420355" progId="Word.Document.12">
                  <p:embed/>
                  <p:pic>
                    <p:nvPicPr>
                      <p:cNvPr id="0" name="Picture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716806"/>
                        <a:ext cx="8137525" cy="4808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Ellipse 4"/>
          <p:cNvSpPr/>
          <p:nvPr/>
        </p:nvSpPr>
        <p:spPr>
          <a:xfrm>
            <a:off x="4869824" y="2888923"/>
            <a:ext cx="496456" cy="3836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4867632" y="3861048"/>
            <a:ext cx="496456" cy="3836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4867632" y="4869160"/>
            <a:ext cx="496456" cy="3836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4867632" y="5805264"/>
            <a:ext cx="496456" cy="3836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336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6186502" cy="1143000"/>
          </a:xfrm>
        </p:spPr>
        <p:txBody>
          <a:bodyPr>
            <a:normAutofit/>
          </a:bodyPr>
          <a:lstStyle/>
          <a:p>
            <a:r>
              <a:rPr lang="de-AT" dirty="0" err="1" smtClean="0"/>
              <a:t>Remarks</a:t>
            </a:r>
            <a:r>
              <a:rPr lang="de-AT" dirty="0" smtClean="0"/>
              <a:t> </a:t>
            </a:r>
            <a:r>
              <a:rPr lang="de-AT" dirty="0" err="1" smtClean="0"/>
              <a:t>concerning</a:t>
            </a:r>
            <a:r>
              <a:rPr lang="de-AT" dirty="0" smtClean="0"/>
              <a:t> </a:t>
            </a:r>
            <a:r>
              <a:rPr lang="de-AT" dirty="0" err="1" smtClean="0"/>
              <a:t>methodology</a:t>
            </a:r>
            <a:r>
              <a:rPr lang="de-AT" dirty="0" smtClean="0"/>
              <a:t> (1)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104456"/>
          </a:xfrm>
        </p:spPr>
        <p:txBody>
          <a:bodyPr>
            <a:normAutofit/>
          </a:bodyPr>
          <a:lstStyle/>
          <a:p>
            <a:r>
              <a:rPr lang="en-GB" dirty="0" smtClean="0"/>
              <a:t>Methods </a:t>
            </a:r>
            <a:r>
              <a:rPr lang="en-GB" dirty="0"/>
              <a:t>deliver considerably different </a:t>
            </a:r>
            <a:r>
              <a:rPr lang="en-GB" dirty="0" smtClean="0"/>
              <a:t>results. Interestingly, the new methods of </a:t>
            </a:r>
            <a:r>
              <a:rPr lang="en-GB" dirty="0" err="1" smtClean="0"/>
              <a:t>VanderWeele</a:t>
            </a:r>
            <a:r>
              <a:rPr lang="en-GB" dirty="0" smtClean="0"/>
              <a:t> and Lange often differ quite widely, while the classical methods deliver results in between.</a:t>
            </a:r>
          </a:p>
          <a:p>
            <a:r>
              <a:rPr lang="en-GB" dirty="0" smtClean="0"/>
              <a:t>This may be due to:</a:t>
            </a:r>
          </a:p>
          <a:p>
            <a:pPr lvl="1">
              <a:buFont typeface="Symbol" pitchFamily="18" charset="2"/>
              <a:buChar char="-"/>
            </a:pPr>
            <a:r>
              <a:rPr lang="en-GB" sz="2000" dirty="0" smtClean="0"/>
              <a:t>Strict assumptions (unmeasured confounding) which may be violated.</a:t>
            </a:r>
          </a:p>
          <a:p>
            <a:pPr lvl="1">
              <a:buFont typeface="Symbol" pitchFamily="18" charset="2"/>
              <a:buChar char="-"/>
            </a:pPr>
            <a:r>
              <a:rPr lang="en-GB" sz="2000" dirty="0" smtClean="0"/>
              <a:t>Classical methods do only deliver approximate results.</a:t>
            </a:r>
          </a:p>
          <a:p>
            <a:pPr lvl="1">
              <a:buFont typeface="Symbol" pitchFamily="18" charset="2"/>
              <a:buChar char="-"/>
            </a:pPr>
            <a:r>
              <a:rPr lang="en-GB" sz="2000" dirty="0" smtClean="0"/>
              <a:t>The method by </a:t>
            </a:r>
            <a:r>
              <a:rPr lang="en-GB" sz="2000" dirty="0" err="1" smtClean="0"/>
              <a:t>VanderWeele</a:t>
            </a:r>
            <a:r>
              <a:rPr lang="en-GB" sz="2000" dirty="0" smtClean="0"/>
              <a:t> only delivers exact results for “rare” outcomes.</a:t>
            </a:r>
          </a:p>
          <a:p>
            <a:pPr lvl="1">
              <a:buFont typeface="Symbol" pitchFamily="18" charset="2"/>
              <a:buChar char="-"/>
            </a:pPr>
            <a:r>
              <a:rPr lang="en-GB" sz="2000" dirty="0" smtClean="0"/>
              <a:t>Lange’s method requires non-intertwined pathways.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737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47048" cy="1143000"/>
          </a:xfrm>
        </p:spPr>
        <p:txBody>
          <a:bodyPr/>
          <a:lstStyle/>
          <a:p>
            <a:r>
              <a:rPr lang="de-AT" dirty="0"/>
              <a:t>Case </a:t>
            </a:r>
            <a:r>
              <a:rPr lang="de-AT" dirty="0" err="1"/>
              <a:t>study</a:t>
            </a:r>
            <a:r>
              <a:rPr lang="de-AT" dirty="0"/>
              <a:t> 2 – Sex/Gender </a:t>
            </a:r>
            <a:r>
              <a:rPr lang="de-AT" dirty="0" err="1"/>
              <a:t>and</a:t>
            </a:r>
            <a:r>
              <a:rPr lang="de-AT" dirty="0"/>
              <a:t> CHD </a:t>
            </a:r>
            <a:r>
              <a:rPr lang="de-AT" dirty="0" smtClean="0"/>
              <a:t>(1)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816424"/>
          </a:xfrm>
        </p:spPr>
        <p:txBody>
          <a:bodyPr>
            <a:noAutofit/>
          </a:bodyPr>
          <a:lstStyle/>
          <a:p>
            <a:r>
              <a:rPr lang="en-US" sz="2200" dirty="0" smtClean="0"/>
              <a:t>In general, men have a higher CHD mortality risk than women, especially at younger ages.</a:t>
            </a:r>
          </a:p>
          <a:p>
            <a:r>
              <a:rPr lang="en-US" sz="2200" dirty="0" smtClean="0"/>
              <a:t>Can the difference in CHD mortality risk between sexes be explained by different risk factor profiles and if yes, how much can be explained?</a:t>
            </a:r>
          </a:p>
          <a:p>
            <a:r>
              <a:rPr lang="en-US" sz="2200" dirty="0" smtClean="0"/>
              <a:t>New mediation </a:t>
            </a:r>
            <a:r>
              <a:rPr lang="en-US" sz="2200" b="1" dirty="0" smtClean="0"/>
              <a:t>approach according to Lange et al.</a:t>
            </a:r>
            <a:r>
              <a:rPr lang="en-US" sz="2200" dirty="0" smtClean="0"/>
              <a:t> (Am J </a:t>
            </a:r>
            <a:r>
              <a:rPr lang="en-US" sz="2200" dirty="0" err="1" smtClean="0"/>
              <a:t>Epidemiol</a:t>
            </a:r>
            <a:r>
              <a:rPr lang="en-US" sz="2200" dirty="0" smtClean="0"/>
              <a:t>, 2014).</a:t>
            </a:r>
          </a:p>
          <a:p>
            <a:r>
              <a:rPr lang="en-US" sz="2200" b="1" dirty="0" smtClean="0"/>
              <a:t>Allows breakdown of indirect effect into single components</a:t>
            </a:r>
            <a:r>
              <a:rPr lang="en-US" sz="2200" dirty="0" smtClean="0"/>
              <a:t> for non-intertwined pathways.</a:t>
            </a:r>
          </a:p>
          <a:p>
            <a:r>
              <a:rPr lang="en-US" sz="2200" dirty="0" smtClean="0"/>
              <a:t>Since moderating effect of age, stratification for age groups &lt;50,</a:t>
            </a:r>
            <a:br>
              <a:rPr lang="en-US" sz="2200" dirty="0" smtClean="0"/>
            </a:br>
            <a:r>
              <a:rPr lang="en-US" sz="2200" dirty="0" smtClean="0"/>
              <a:t>50-64, 65-74, and ≥75 years.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826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19056" cy="1143000"/>
          </a:xfrm>
        </p:spPr>
        <p:txBody>
          <a:bodyPr>
            <a:normAutofit/>
          </a:bodyPr>
          <a:lstStyle/>
          <a:p>
            <a:r>
              <a:rPr lang="de-AT" dirty="0"/>
              <a:t>Case </a:t>
            </a:r>
            <a:r>
              <a:rPr lang="de-AT" dirty="0" err="1"/>
              <a:t>study</a:t>
            </a:r>
            <a:r>
              <a:rPr lang="de-AT" dirty="0"/>
              <a:t> 2 – Sex/Gender </a:t>
            </a:r>
            <a:r>
              <a:rPr lang="de-AT" dirty="0" err="1"/>
              <a:t>and</a:t>
            </a:r>
            <a:r>
              <a:rPr lang="de-AT" dirty="0"/>
              <a:t> </a:t>
            </a:r>
            <a:r>
              <a:rPr lang="de-AT" dirty="0" smtClean="0"/>
              <a:t>CHD (2)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57200" y="1695578"/>
            <a:ext cx="8229600" cy="475775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de-DE" sz="2400" dirty="0" smtClean="0"/>
              <a:t>		</a:t>
            </a:r>
            <a:r>
              <a:rPr lang="de-DE" sz="2400" dirty="0" err="1" smtClean="0"/>
              <a:t>Effect</a:t>
            </a:r>
            <a:r>
              <a:rPr lang="de-DE" sz="2400" dirty="0" smtClean="0"/>
              <a:t> </a:t>
            </a:r>
            <a:r>
              <a:rPr lang="de-DE" sz="2400" dirty="0" err="1" smtClean="0"/>
              <a:t>decomposition</a:t>
            </a:r>
            <a:r>
              <a:rPr lang="de-DE" sz="2400" dirty="0" smtClean="0"/>
              <a:t>,</a:t>
            </a:r>
            <a:r>
              <a:rPr lang="en-GB" sz="2400" dirty="0" smtClean="0"/>
              <a:t> </a:t>
            </a:r>
            <a:r>
              <a:rPr lang="en-GB" sz="2400" dirty="0"/>
              <a:t>Lange et </a:t>
            </a:r>
            <a:r>
              <a:rPr lang="en-GB" sz="2400" dirty="0" smtClean="0"/>
              <a:t>al.</a:t>
            </a:r>
            <a:endParaRPr lang="de-DE" sz="2400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17</a:t>
            </a:fld>
            <a:endParaRPr lang="de-DE"/>
          </a:p>
        </p:txBody>
      </p:sp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5171835"/>
              </p:ext>
            </p:extLst>
          </p:nvPr>
        </p:nvGraphicFramePr>
        <p:xfrm>
          <a:off x="1619672" y="2348880"/>
          <a:ext cx="604867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Geschweifte Klammer rechts 2"/>
          <p:cNvSpPr/>
          <p:nvPr/>
        </p:nvSpPr>
        <p:spPr>
          <a:xfrm>
            <a:off x="6588224" y="3284984"/>
            <a:ext cx="144016" cy="129614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llipse 6"/>
          <p:cNvSpPr/>
          <p:nvPr/>
        </p:nvSpPr>
        <p:spPr>
          <a:xfrm>
            <a:off x="2411760" y="2564904"/>
            <a:ext cx="576075" cy="2880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3199591" y="3205501"/>
            <a:ext cx="576075" cy="2880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0" name="Ellipse 9"/>
          <p:cNvSpPr/>
          <p:nvPr/>
        </p:nvSpPr>
        <p:spPr>
          <a:xfrm>
            <a:off x="4754588" y="4481528"/>
            <a:ext cx="576075" cy="2880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3930595" y="4137982"/>
            <a:ext cx="576075" cy="2880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5592950" y="4625541"/>
            <a:ext cx="2003386" cy="5040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5586744" y="3097476"/>
            <a:ext cx="2009592" cy="15280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731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6186502" cy="1143000"/>
          </a:xfrm>
        </p:spPr>
        <p:txBody>
          <a:bodyPr>
            <a:normAutofit/>
          </a:bodyPr>
          <a:lstStyle/>
          <a:p>
            <a:r>
              <a:rPr lang="de-AT" dirty="0" err="1" smtClean="0"/>
              <a:t>Remarks</a:t>
            </a:r>
            <a:r>
              <a:rPr lang="de-AT" dirty="0" smtClean="0"/>
              <a:t> </a:t>
            </a:r>
            <a:r>
              <a:rPr lang="de-AT" dirty="0" err="1" smtClean="0"/>
              <a:t>concerning</a:t>
            </a:r>
            <a:r>
              <a:rPr lang="de-AT" dirty="0" smtClean="0"/>
              <a:t> </a:t>
            </a:r>
            <a:r>
              <a:rPr lang="de-AT" dirty="0" err="1" smtClean="0"/>
              <a:t>methodology</a:t>
            </a:r>
            <a:r>
              <a:rPr lang="de-AT" dirty="0" smtClean="0"/>
              <a:t> (2)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3528392"/>
          </a:xfrm>
        </p:spPr>
        <p:txBody>
          <a:bodyPr>
            <a:normAutofit/>
          </a:bodyPr>
          <a:lstStyle/>
          <a:p>
            <a:r>
              <a:rPr lang="en-GB" sz="2200" u="sng" dirty="0" err="1" smtClean="0"/>
              <a:t>Baron&amp;Kenny</a:t>
            </a:r>
            <a:r>
              <a:rPr lang="en-GB" sz="2200" dirty="0" smtClean="0"/>
              <a:t>: Easy, old, but reliable, product method preferable in survival setting</a:t>
            </a:r>
          </a:p>
          <a:p>
            <a:r>
              <a:rPr lang="en-GB" sz="2200" u="sng" dirty="0" err="1" smtClean="0"/>
              <a:t>VanderWeele</a:t>
            </a:r>
            <a:r>
              <a:rPr lang="en-GB" sz="2200" dirty="0" smtClean="0"/>
              <a:t>: correction for exposure-mediator interaction possible, only for “rare” outcomes.</a:t>
            </a:r>
          </a:p>
          <a:p>
            <a:r>
              <a:rPr lang="en-GB" sz="2200" u="sng" dirty="0" smtClean="0"/>
              <a:t>Lange</a:t>
            </a:r>
            <a:r>
              <a:rPr lang="en-GB" sz="2200" dirty="0" smtClean="0"/>
              <a:t>: computationally intensive, stringent assumptions (non-intertwined pathways), decomposition in single components possible</a:t>
            </a:r>
          </a:p>
          <a:p>
            <a:r>
              <a:rPr lang="en-GB" sz="2200" dirty="0" smtClean="0"/>
              <a:t>There is no </a:t>
            </a:r>
            <a:r>
              <a:rPr lang="en-GB" sz="2200" smtClean="0"/>
              <a:t>universally </a:t>
            </a:r>
            <a:r>
              <a:rPr lang="en-GB" sz="2200" smtClean="0"/>
              <a:t>“best” </a:t>
            </a:r>
            <a:r>
              <a:rPr lang="en-GB" sz="2200" dirty="0" smtClean="0"/>
              <a:t>method for all settings. Sensitivity analysis with different methods are recommended.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201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Outline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20" name="Textfeld 19"/>
          <p:cNvSpPr txBox="1"/>
          <p:nvPr/>
        </p:nvSpPr>
        <p:spPr>
          <a:xfrm>
            <a:off x="5364088" y="55892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9" name="Textfeld 18"/>
          <p:cNvSpPr txBox="1"/>
          <p:nvPr/>
        </p:nvSpPr>
        <p:spPr>
          <a:xfrm>
            <a:off x="611560" y="1988840"/>
            <a:ext cx="79208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/>
              <a:t>Mediation / </a:t>
            </a:r>
            <a:r>
              <a:rPr lang="en-GB" sz="2400" dirty="0" smtClean="0"/>
              <a:t>causal </a:t>
            </a:r>
            <a:r>
              <a:rPr lang="en-GB" sz="2400" dirty="0"/>
              <a:t>inference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/>
              <a:t>Mediation analysis for survival data</a:t>
            </a:r>
          </a:p>
          <a:p>
            <a:pPr marL="800100" lvl="2" indent="-342900">
              <a:spcBef>
                <a:spcPct val="20000"/>
              </a:spcBef>
              <a:buFont typeface="Symbol" panose="05050102010706020507" pitchFamily="18" charset="2"/>
              <a:buChar char="-"/>
            </a:pPr>
            <a:r>
              <a:rPr lang="en-GB" sz="2000" dirty="0" smtClean="0"/>
              <a:t>Application of methods from </a:t>
            </a:r>
            <a:r>
              <a:rPr lang="en-GB" sz="2000" dirty="0" err="1" smtClean="0"/>
              <a:t>Baron&amp;Kenny</a:t>
            </a:r>
            <a:r>
              <a:rPr lang="en-GB" sz="2000" dirty="0"/>
              <a:t>, </a:t>
            </a:r>
            <a:r>
              <a:rPr lang="en-GB" sz="2000" dirty="0" err="1"/>
              <a:t>VanderWeele</a:t>
            </a:r>
            <a:r>
              <a:rPr lang="en-GB" sz="2000" dirty="0"/>
              <a:t>, Lange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/>
              <a:t>Lessons learned from </a:t>
            </a:r>
            <a:r>
              <a:rPr lang="en-GB" sz="2400" b="1" dirty="0"/>
              <a:t>two case studies</a:t>
            </a:r>
          </a:p>
          <a:p>
            <a:pPr marL="800100" lvl="3" indent="-342900">
              <a:spcBef>
                <a:spcPct val="20000"/>
              </a:spcBef>
              <a:buFont typeface="Symbol" panose="05050102010706020507" pitchFamily="18" charset="2"/>
              <a:buChar char="-"/>
            </a:pPr>
            <a:r>
              <a:rPr lang="en-GB" sz="2000" dirty="0" smtClean="0"/>
              <a:t>Body mass index (BMI) -&gt; coronary heart disease (CHD),</a:t>
            </a:r>
            <a:br>
              <a:rPr lang="en-GB" sz="2000" dirty="0" smtClean="0"/>
            </a:br>
            <a:r>
              <a:rPr lang="en-GB" sz="2000" dirty="0" smtClean="0"/>
              <a:t>mediated by blood pressure, cholesterol, and glucose</a:t>
            </a:r>
            <a:endParaRPr lang="en-GB" sz="2000" dirty="0"/>
          </a:p>
          <a:p>
            <a:pPr marL="800100" lvl="3" indent="-342900">
              <a:spcBef>
                <a:spcPct val="20000"/>
              </a:spcBef>
              <a:buFont typeface="Symbol" panose="05050102010706020507" pitchFamily="18" charset="2"/>
              <a:buChar char="-"/>
            </a:pPr>
            <a:r>
              <a:rPr lang="en-GB" sz="2000" dirty="0" smtClean="0"/>
              <a:t>Sex/gender </a:t>
            </a:r>
            <a:r>
              <a:rPr lang="en-GB" sz="2000" dirty="0"/>
              <a:t>-&gt; </a:t>
            </a:r>
            <a:r>
              <a:rPr lang="en-GB" sz="2000" dirty="0" smtClean="0"/>
              <a:t>CHD,</a:t>
            </a:r>
            <a:br>
              <a:rPr lang="en-GB" sz="2000" dirty="0" smtClean="0"/>
            </a:br>
            <a:r>
              <a:rPr lang="en-GB" sz="2000" dirty="0"/>
              <a:t>mediated by blood pressure, cholesterol, </a:t>
            </a:r>
            <a:r>
              <a:rPr lang="en-GB" sz="2000" dirty="0" smtClean="0"/>
              <a:t>glucose, and smoking</a:t>
            </a:r>
          </a:p>
          <a:p>
            <a:pPr marL="800100" lvl="3" indent="-342900">
              <a:spcBef>
                <a:spcPct val="20000"/>
              </a:spcBef>
              <a:buFont typeface="Symbol" panose="05050102010706020507" pitchFamily="18" charset="2"/>
              <a:buChar char="-"/>
            </a:pPr>
            <a:r>
              <a:rPr lang="en-GB" sz="2000" dirty="0" smtClean="0"/>
              <a:t>With the use of own data from the Vorarlberg health examination database (VHM&amp;PP)</a:t>
            </a:r>
            <a:endParaRPr lang="en-GB" sz="2000" dirty="0"/>
          </a:p>
          <a:p>
            <a:pPr marL="800100" lvl="3" indent="-342900">
              <a:spcBef>
                <a:spcPct val="20000"/>
              </a:spcBef>
              <a:buFont typeface="Symbol" panose="05050102010706020507" pitchFamily="18" charset="2"/>
              <a:buChar char="-"/>
            </a:pPr>
            <a:endParaRPr lang="en-GB" sz="2200" dirty="0"/>
          </a:p>
          <a:p>
            <a:pPr marL="342900" indent="-342900">
              <a:buFont typeface="Symbol" panose="05050102010706020507" pitchFamily="18" charset="2"/>
              <a:buChar char="-"/>
            </a:pPr>
            <a:endParaRPr lang="en-GB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05628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Motivation (1)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3</a:t>
            </a:fld>
            <a:endParaRPr lang="de-DE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832" y="2492896"/>
            <a:ext cx="7470576" cy="1741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323528" y="1628800"/>
            <a:ext cx="8219256" cy="45070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Mediation/causal inference has arrived in the medical literature.</a:t>
            </a:r>
          </a:p>
          <a:p>
            <a:r>
              <a:rPr lang="en-US" sz="2200" dirty="0" smtClean="0"/>
              <a:t>We contributed VHM&amp;PP data to a large meta-analysis: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pPr marL="0" indent="0">
              <a:buNone/>
            </a:pPr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Recently, the same working group published yet another paper:</a:t>
            </a:r>
          </a:p>
          <a:p>
            <a:endParaRPr lang="en-US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832" y="4905211"/>
            <a:ext cx="7326560" cy="1332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597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Motivation (2)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323528" y="1916832"/>
            <a:ext cx="8219256" cy="2520280"/>
          </a:xfrm>
        </p:spPr>
        <p:txBody>
          <a:bodyPr>
            <a:noAutofit/>
          </a:bodyPr>
          <a:lstStyle/>
          <a:p>
            <a:r>
              <a:rPr lang="en-US" sz="2200" dirty="0" smtClean="0"/>
              <a:t>We are currently investigating the sex – CHD mortality relationship.</a:t>
            </a:r>
          </a:p>
          <a:p>
            <a:r>
              <a:rPr lang="en-US" sz="2200" dirty="0" smtClean="0"/>
              <a:t>With mediators blood pressure (BP), total cholesterol (TC), fasting glucose (FG), smoking status (SS).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pPr>
              <a:spcAft>
                <a:spcPts val="1200"/>
              </a:spcAft>
            </a:pPr>
            <a:r>
              <a:rPr lang="en-US" sz="2200" dirty="0" smtClean="0"/>
              <a:t>Paper in submission:</a:t>
            </a:r>
          </a:p>
          <a:p>
            <a:pPr marL="400050" lvl="1" indent="0">
              <a:buNone/>
            </a:pPr>
            <a:r>
              <a:rPr lang="en-US" sz="2000" b="1" dirty="0" smtClean="0"/>
              <a:t>Mediation analysis of the relationship between sex/gender, cardiovascular risk factors and mortality from coronary heart disease</a:t>
            </a:r>
          </a:p>
          <a:p>
            <a:pPr marL="400050" lvl="1" indent="0">
              <a:spcAft>
                <a:spcPts val="1200"/>
              </a:spcAft>
              <a:buNone/>
            </a:pPr>
            <a:r>
              <a:rPr lang="en-US" sz="1600" dirty="0" smtClean="0"/>
              <a:t>Josef Fritz, Michael </a:t>
            </a:r>
            <a:r>
              <a:rPr lang="en-US" sz="1600" dirty="0" err="1" smtClean="0"/>
              <a:t>Edlinger</a:t>
            </a:r>
            <a:r>
              <a:rPr lang="en-US" sz="1600" dirty="0" smtClean="0"/>
              <a:t>, Cecily Kelleher, Susanne </a:t>
            </a:r>
            <a:r>
              <a:rPr lang="en-US" sz="1600" dirty="0" err="1" smtClean="0"/>
              <a:t>Strohmaier</a:t>
            </a:r>
            <a:r>
              <a:rPr lang="en-US" sz="1600" dirty="0" smtClean="0"/>
              <a:t>, Gabriele Nagel, Hans </a:t>
            </a:r>
            <a:r>
              <a:rPr lang="en-US" sz="1600" dirty="0" err="1" smtClean="0"/>
              <a:t>Concin</a:t>
            </a:r>
            <a:r>
              <a:rPr lang="en-US" sz="1600" dirty="0" smtClean="0"/>
              <a:t>, </a:t>
            </a:r>
            <a:r>
              <a:rPr lang="en-US" sz="1600" dirty="0" err="1" smtClean="0"/>
              <a:t>Elfriede</a:t>
            </a:r>
            <a:r>
              <a:rPr lang="en-US" sz="1600" dirty="0" smtClean="0"/>
              <a:t> </a:t>
            </a:r>
            <a:r>
              <a:rPr lang="en-US" sz="1600" dirty="0" err="1" smtClean="0"/>
              <a:t>Ruttmann</a:t>
            </a:r>
            <a:r>
              <a:rPr lang="en-US" sz="1600" dirty="0" smtClean="0"/>
              <a:t>, </a:t>
            </a:r>
            <a:r>
              <a:rPr lang="en-US" sz="1600" dirty="0" err="1" smtClean="0"/>
              <a:t>Margarethe</a:t>
            </a:r>
            <a:r>
              <a:rPr lang="en-US" sz="1600" dirty="0" smtClean="0"/>
              <a:t> </a:t>
            </a:r>
            <a:r>
              <a:rPr lang="en-US" sz="1600" dirty="0" err="1" smtClean="0"/>
              <a:t>Hochleitner</a:t>
            </a:r>
            <a:r>
              <a:rPr lang="en-US" sz="1600" dirty="0" smtClean="0"/>
              <a:t>, Hanno Ulmer</a:t>
            </a:r>
            <a:endParaRPr lang="en-US" sz="1600" dirty="0"/>
          </a:p>
        </p:txBody>
      </p:sp>
      <p:cxnSp>
        <p:nvCxnSpPr>
          <p:cNvPr id="12" name="Gerade Verbindung mit Pfeil 11"/>
          <p:cNvCxnSpPr>
            <a:stCxn id="6" idx="3"/>
            <a:endCxn id="9" idx="1"/>
          </p:cNvCxnSpPr>
          <p:nvPr/>
        </p:nvCxnSpPr>
        <p:spPr>
          <a:xfrm>
            <a:off x="2722639" y="3460358"/>
            <a:ext cx="84125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uppieren 13"/>
          <p:cNvGrpSpPr/>
          <p:nvPr/>
        </p:nvGrpSpPr>
        <p:grpSpPr>
          <a:xfrm>
            <a:off x="1354487" y="3275692"/>
            <a:ext cx="6097833" cy="369332"/>
            <a:chOff x="1187624" y="2492896"/>
            <a:chExt cx="6097833" cy="369332"/>
          </a:xfrm>
        </p:grpSpPr>
        <p:sp>
          <p:nvSpPr>
            <p:cNvPr id="6" name="Textfeld 5"/>
            <p:cNvSpPr txBox="1"/>
            <p:nvPr/>
          </p:nvSpPr>
          <p:spPr>
            <a:xfrm>
              <a:off x="1187624" y="2492896"/>
              <a:ext cx="1368152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smtClean="0"/>
                <a:t>Sex</a:t>
              </a:r>
              <a:endParaRPr lang="de-DE" dirty="0"/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3397026" y="2492896"/>
              <a:ext cx="1463005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smtClean="0"/>
                <a:t>BP, TC, FG, SS</a:t>
              </a:r>
              <a:endParaRPr lang="de-DE" dirty="0"/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5701281" y="2492896"/>
              <a:ext cx="1584176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smtClean="0"/>
                <a:t>CHD </a:t>
              </a:r>
              <a:r>
                <a:rPr lang="de-DE" dirty="0" err="1" smtClean="0"/>
                <a:t>mortality</a:t>
              </a:r>
              <a:endParaRPr lang="de-DE" dirty="0"/>
            </a:p>
          </p:txBody>
        </p:sp>
        <p:cxnSp>
          <p:nvCxnSpPr>
            <p:cNvPr id="13" name="Gerade Verbindung mit Pfeil 12"/>
            <p:cNvCxnSpPr/>
            <p:nvPr/>
          </p:nvCxnSpPr>
          <p:spPr>
            <a:xfrm>
              <a:off x="4860031" y="2677562"/>
              <a:ext cx="84125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4987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Mediation vs. </a:t>
            </a:r>
            <a:r>
              <a:rPr lang="de-AT" dirty="0" err="1" smtClean="0"/>
              <a:t>confounding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20" name="Textfeld 19"/>
          <p:cNvSpPr txBox="1"/>
          <p:nvPr/>
        </p:nvSpPr>
        <p:spPr>
          <a:xfrm>
            <a:off x="5364088" y="55892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9" name="Textfeld 18"/>
          <p:cNvSpPr txBox="1"/>
          <p:nvPr/>
        </p:nvSpPr>
        <p:spPr>
          <a:xfrm>
            <a:off x="395536" y="1897082"/>
            <a:ext cx="8208912" cy="43165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528"/>
              </a:spcBef>
              <a:buFont typeface="Arial" panose="020B0604020202020204" pitchFamily="34" charset="0"/>
              <a:buChar char="•"/>
            </a:pPr>
            <a:r>
              <a:rPr lang="en-GB" sz="2200" dirty="0"/>
              <a:t>Regression analysis allows to estimate the effect of an exposure </a:t>
            </a:r>
            <a:r>
              <a:rPr lang="en-GB" sz="2200" dirty="0" smtClean="0"/>
              <a:t>variable  </a:t>
            </a:r>
            <a:r>
              <a:rPr lang="en-GB" sz="2200" dirty="0"/>
              <a:t>on an outcome </a:t>
            </a:r>
            <a:r>
              <a:rPr lang="en-GB" sz="2200" dirty="0" smtClean="0"/>
              <a:t>variable </a:t>
            </a:r>
            <a:r>
              <a:rPr lang="en-GB" sz="2200" dirty="0"/>
              <a:t>in the presence of one or more </a:t>
            </a:r>
            <a:r>
              <a:rPr lang="en-GB" sz="2200" b="1" dirty="0"/>
              <a:t>‘third factors</a:t>
            </a:r>
            <a:r>
              <a:rPr lang="en-GB" sz="2200" b="1" dirty="0" smtClean="0"/>
              <a:t>’.</a:t>
            </a:r>
            <a:endParaRPr lang="en-GB" sz="2200" dirty="0"/>
          </a:p>
          <a:p>
            <a:pPr marL="342900" indent="-342900">
              <a:spcBef>
                <a:spcPts val="528"/>
              </a:spcBef>
              <a:buFont typeface="Arial" panose="020B0604020202020204" pitchFamily="34" charset="0"/>
              <a:buChar char="•"/>
            </a:pPr>
            <a:r>
              <a:rPr lang="en-GB" sz="2200" dirty="0" smtClean="0"/>
              <a:t>These </a:t>
            </a:r>
            <a:r>
              <a:rPr lang="en-GB" sz="2200" dirty="0"/>
              <a:t>third factors can </a:t>
            </a:r>
            <a:r>
              <a:rPr lang="en-GB" sz="2200" dirty="0" smtClean="0"/>
              <a:t>operate differently. They </a:t>
            </a:r>
            <a:r>
              <a:rPr lang="en-GB" sz="2200" dirty="0"/>
              <a:t>can act as </a:t>
            </a:r>
            <a:r>
              <a:rPr lang="en-GB" sz="2200" b="1" dirty="0"/>
              <a:t>confounders</a:t>
            </a:r>
            <a:r>
              <a:rPr lang="en-GB" sz="2200" dirty="0"/>
              <a:t>, </a:t>
            </a:r>
            <a:r>
              <a:rPr lang="en-GB" sz="2200" b="1" dirty="0"/>
              <a:t>moderators</a:t>
            </a:r>
            <a:r>
              <a:rPr lang="en-GB" sz="2200" dirty="0"/>
              <a:t> or </a:t>
            </a:r>
            <a:r>
              <a:rPr lang="en-GB" sz="2200" b="1" dirty="0"/>
              <a:t>mediators</a:t>
            </a:r>
            <a:r>
              <a:rPr lang="en-GB" sz="2200" dirty="0"/>
              <a:t>. </a:t>
            </a:r>
            <a:endParaRPr lang="en-GB" sz="2200" dirty="0" smtClean="0"/>
          </a:p>
          <a:p>
            <a:pPr marL="342900" indent="-342900">
              <a:spcBef>
                <a:spcPts val="528"/>
              </a:spcBef>
              <a:buFont typeface="Arial" panose="020B0604020202020204" pitchFamily="34" charset="0"/>
              <a:buChar char="•"/>
            </a:pPr>
            <a:r>
              <a:rPr lang="en-GB" sz="2200" dirty="0" smtClean="0"/>
              <a:t>A confounder </a:t>
            </a:r>
            <a:r>
              <a:rPr lang="en-GB" sz="2200" dirty="0"/>
              <a:t>is associated with the </a:t>
            </a:r>
            <a:r>
              <a:rPr lang="en-GB" sz="2200" dirty="0" smtClean="0"/>
              <a:t>exposure and the outcome. The </a:t>
            </a:r>
            <a:r>
              <a:rPr lang="en-GB" sz="2200" dirty="0"/>
              <a:t>confounder </a:t>
            </a:r>
            <a:r>
              <a:rPr lang="en-GB" sz="2200" b="1" dirty="0"/>
              <a:t>is not in the causal pathway</a:t>
            </a:r>
            <a:r>
              <a:rPr lang="en-GB" sz="2200" dirty="0"/>
              <a:t> leading from the </a:t>
            </a:r>
            <a:r>
              <a:rPr lang="en-GB" sz="2200" dirty="0" smtClean="0"/>
              <a:t>exposure </a:t>
            </a:r>
            <a:r>
              <a:rPr lang="en-GB" sz="2200" dirty="0"/>
              <a:t>to the </a:t>
            </a:r>
            <a:r>
              <a:rPr lang="en-GB" sz="2200" dirty="0" smtClean="0"/>
              <a:t>outcome.</a:t>
            </a:r>
          </a:p>
          <a:p>
            <a:pPr marL="342900" indent="-342900">
              <a:spcBef>
                <a:spcPts val="528"/>
              </a:spcBef>
              <a:buFont typeface="Arial" panose="020B0604020202020204" pitchFamily="34" charset="0"/>
              <a:buChar char="•"/>
            </a:pPr>
            <a:r>
              <a:rPr lang="en-GB" sz="2200" dirty="0"/>
              <a:t>Mediation occurs if factors, like confounders, are associated with the exposure of interest </a:t>
            </a:r>
            <a:r>
              <a:rPr lang="en-GB" sz="2200" dirty="0" smtClean="0"/>
              <a:t>and </a:t>
            </a:r>
            <a:r>
              <a:rPr lang="en-GB" sz="2200" dirty="0"/>
              <a:t>the </a:t>
            </a:r>
            <a:r>
              <a:rPr lang="en-GB" sz="2200" dirty="0" smtClean="0"/>
              <a:t>outcome, </a:t>
            </a:r>
            <a:r>
              <a:rPr lang="en-GB" sz="2200" dirty="0"/>
              <a:t>but </a:t>
            </a:r>
            <a:r>
              <a:rPr lang="en-GB" sz="2200" b="1" dirty="0"/>
              <a:t>are in the causal pathway</a:t>
            </a:r>
            <a:r>
              <a:rPr lang="en-GB" sz="2200" dirty="0"/>
              <a:t> leading from the exposure to the </a:t>
            </a:r>
            <a:r>
              <a:rPr lang="en-GB" sz="2200" dirty="0" smtClean="0"/>
              <a:t>outcome.</a:t>
            </a:r>
            <a:endParaRPr lang="en-GB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57885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00239"/>
            <a:ext cx="8532876" cy="318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Case </a:t>
            </a:r>
            <a:r>
              <a:rPr lang="de-AT" dirty="0" err="1" smtClean="0"/>
              <a:t>study</a:t>
            </a:r>
            <a:r>
              <a:rPr lang="de-AT" dirty="0" smtClean="0"/>
              <a:t> 1 – BMI </a:t>
            </a:r>
            <a:r>
              <a:rPr lang="de-AT" dirty="0" err="1" smtClean="0"/>
              <a:t>and</a:t>
            </a:r>
            <a:r>
              <a:rPr lang="de-AT" dirty="0" smtClean="0"/>
              <a:t> CHD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539552" y="5445224"/>
            <a:ext cx="7920880" cy="83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200" dirty="0" smtClean="0"/>
              <a:t>CHD defined as ICD-10 codes I20-I25.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200" dirty="0" smtClean="0"/>
              <a:t>Aim: estimation of direct and indirect path.</a:t>
            </a:r>
            <a:endParaRPr lang="en-US" sz="2200" dirty="0"/>
          </a:p>
        </p:txBody>
      </p:sp>
      <p:sp>
        <p:nvSpPr>
          <p:cNvPr id="7" name="Textfeld 6"/>
          <p:cNvSpPr txBox="1"/>
          <p:nvPr/>
        </p:nvSpPr>
        <p:spPr>
          <a:xfrm>
            <a:off x="6556870" y="4690010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>
                <a:solidFill>
                  <a:srgbClr val="FF0000"/>
                </a:solidFill>
              </a:rPr>
              <a:t>Red</a:t>
            </a:r>
            <a:r>
              <a:rPr lang="de-DE" dirty="0" smtClean="0">
                <a:solidFill>
                  <a:srgbClr val="FF0000"/>
                </a:solidFill>
              </a:rPr>
              <a:t>: </a:t>
            </a:r>
            <a:r>
              <a:rPr lang="de-DE" dirty="0" err="1" smtClean="0">
                <a:solidFill>
                  <a:srgbClr val="FF0000"/>
                </a:solidFill>
              </a:rPr>
              <a:t>confounders</a:t>
            </a:r>
            <a:endParaRPr lang="de-DE" dirty="0" smtClean="0">
              <a:solidFill>
                <a:srgbClr val="FF0000"/>
              </a:solidFill>
            </a:endParaRPr>
          </a:p>
          <a:p>
            <a:r>
              <a:rPr lang="de-DE" dirty="0" smtClean="0">
                <a:solidFill>
                  <a:srgbClr val="0070C0"/>
                </a:solidFill>
              </a:rPr>
              <a:t>Blue: </a:t>
            </a:r>
            <a:r>
              <a:rPr lang="de-DE" dirty="0" err="1" smtClean="0">
                <a:solidFill>
                  <a:srgbClr val="0070C0"/>
                </a:solidFill>
              </a:rPr>
              <a:t>mediators</a:t>
            </a:r>
            <a:endParaRPr lang="de-DE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20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Case </a:t>
            </a:r>
            <a:r>
              <a:rPr lang="de-AT" dirty="0" err="1" smtClean="0"/>
              <a:t>study</a:t>
            </a:r>
            <a:r>
              <a:rPr lang="de-AT" dirty="0" smtClean="0"/>
              <a:t> 2 – Sex/Gender </a:t>
            </a:r>
            <a:r>
              <a:rPr lang="de-AT" dirty="0" err="1" smtClean="0"/>
              <a:t>and</a:t>
            </a:r>
            <a:r>
              <a:rPr lang="de-AT" dirty="0" smtClean="0"/>
              <a:t> CHD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7</a:t>
            </a:fld>
            <a:endParaRPr lang="de-DE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32856"/>
            <a:ext cx="8784976" cy="3340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6516216" y="5229200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>
                <a:solidFill>
                  <a:srgbClr val="FF0000"/>
                </a:solidFill>
              </a:rPr>
              <a:t>Red</a:t>
            </a:r>
            <a:r>
              <a:rPr lang="de-DE" dirty="0" smtClean="0">
                <a:solidFill>
                  <a:srgbClr val="FF0000"/>
                </a:solidFill>
              </a:rPr>
              <a:t>: </a:t>
            </a:r>
            <a:r>
              <a:rPr lang="de-DE" dirty="0" err="1" smtClean="0">
                <a:solidFill>
                  <a:srgbClr val="FF0000"/>
                </a:solidFill>
              </a:rPr>
              <a:t>confounders</a:t>
            </a:r>
            <a:endParaRPr lang="de-DE" dirty="0" smtClean="0">
              <a:solidFill>
                <a:srgbClr val="FF0000"/>
              </a:solidFill>
            </a:endParaRPr>
          </a:p>
          <a:p>
            <a:r>
              <a:rPr lang="de-DE" dirty="0" smtClean="0">
                <a:solidFill>
                  <a:srgbClr val="0070C0"/>
                </a:solidFill>
              </a:rPr>
              <a:t>Blue: </a:t>
            </a:r>
            <a:r>
              <a:rPr lang="de-DE" dirty="0" err="1" smtClean="0">
                <a:solidFill>
                  <a:srgbClr val="0070C0"/>
                </a:solidFill>
              </a:rPr>
              <a:t>mediators</a:t>
            </a:r>
            <a:endParaRPr lang="de-DE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31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Mediation </a:t>
            </a:r>
            <a:r>
              <a:rPr lang="de-AT" dirty="0" err="1" smtClean="0"/>
              <a:t>analysis</a:t>
            </a:r>
            <a:r>
              <a:rPr lang="de-AT" dirty="0" smtClean="0"/>
              <a:t/>
            </a:r>
            <a:br>
              <a:rPr lang="de-AT" dirty="0" smtClean="0"/>
            </a:br>
            <a:r>
              <a:rPr lang="de-AT" dirty="0" smtClean="0"/>
              <a:t>Total, </a:t>
            </a:r>
            <a:r>
              <a:rPr lang="de-AT" dirty="0" err="1" smtClean="0"/>
              <a:t>direct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indirect</a:t>
            </a:r>
            <a:r>
              <a:rPr lang="de-AT" dirty="0" smtClean="0"/>
              <a:t> </a:t>
            </a:r>
            <a:r>
              <a:rPr lang="de-AT" dirty="0" err="1" smtClean="0"/>
              <a:t>effects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75775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For the BMI – CHD example for Cox regression (</a:t>
            </a:r>
            <a:r>
              <a:rPr lang="el-GR" dirty="0" smtClean="0"/>
              <a:t>λ</a:t>
            </a:r>
            <a:r>
              <a:rPr lang="de-DE" dirty="0" smtClean="0"/>
              <a:t> - </a:t>
            </a:r>
            <a:r>
              <a:rPr lang="de-DE" dirty="0" err="1" smtClean="0"/>
              <a:t>hazard</a:t>
            </a:r>
            <a:r>
              <a:rPr lang="en-GB" dirty="0" smtClean="0"/>
              <a:t>)</a:t>
            </a:r>
          </a:p>
          <a:p>
            <a:pPr>
              <a:spcAft>
                <a:spcPts val="1200"/>
              </a:spcAft>
            </a:pPr>
            <a:r>
              <a:rPr lang="en-GB" b="1" dirty="0" smtClean="0"/>
              <a:t>Total effect </a:t>
            </a:r>
            <a:r>
              <a:rPr lang="en-GB" dirty="0" smtClean="0"/>
              <a:t>(TE): </a:t>
            </a:r>
          </a:p>
          <a:p>
            <a:pPr>
              <a:spcAft>
                <a:spcPts val="1200"/>
              </a:spcAft>
            </a:pPr>
            <a:r>
              <a:rPr lang="en-GB" dirty="0" smtClean="0"/>
              <a:t>Controlled direct effect (CDE</a:t>
            </a:r>
            <a:r>
              <a:rPr lang="en-GB" dirty="0"/>
              <a:t>):</a:t>
            </a:r>
            <a:br>
              <a:rPr lang="en-GB" dirty="0"/>
            </a:br>
            <a:r>
              <a:rPr lang="en-GB" sz="1800" dirty="0"/>
              <a:t>(M - some fixed mediator level</a:t>
            </a:r>
            <a:r>
              <a:rPr lang="en-GB" sz="1800" dirty="0" smtClean="0"/>
              <a:t>)</a:t>
            </a:r>
          </a:p>
          <a:p>
            <a:pPr>
              <a:spcAft>
                <a:spcPts val="1200"/>
              </a:spcAft>
            </a:pPr>
            <a:r>
              <a:rPr lang="en-GB" b="1" dirty="0"/>
              <a:t>Natural direct effect</a:t>
            </a:r>
            <a:r>
              <a:rPr lang="en-GB" dirty="0"/>
              <a:t> (NDE</a:t>
            </a:r>
            <a:r>
              <a:rPr lang="en-GB" dirty="0" smtClean="0"/>
              <a:t>):</a:t>
            </a:r>
            <a:endParaRPr lang="en-GB" dirty="0"/>
          </a:p>
          <a:p>
            <a:pPr>
              <a:spcAft>
                <a:spcPts val="1200"/>
              </a:spcAft>
            </a:pPr>
            <a:r>
              <a:rPr lang="en-GB" b="1" dirty="0" smtClean="0"/>
              <a:t>Natural indirect effect</a:t>
            </a:r>
            <a:r>
              <a:rPr lang="en-GB" dirty="0" smtClean="0"/>
              <a:t> (NIE): </a:t>
            </a:r>
          </a:p>
          <a:p>
            <a:r>
              <a:rPr lang="en-GB" dirty="0" smtClean="0"/>
              <a:t>It can be shown: TE = NDE x NIE</a:t>
            </a:r>
          </a:p>
          <a:p>
            <a:r>
              <a:rPr lang="en-GB" dirty="0" smtClean="0"/>
              <a:t>For CDE no such decomposition exists!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8</a:t>
            </a:fld>
            <a:endParaRPr lang="de-DE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2560398"/>
              </p:ext>
            </p:extLst>
          </p:nvPr>
        </p:nvGraphicFramePr>
        <p:xfrm>
          <a:off x="4161656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07" name="Formel" r:id="rId3" imgW="391303" imgH="739129" progId="Equation.3">
                  <p:embed/>
                </p:oleObj>
              </mc:Choice>
              <mc:Fallback>
                <p:oleObj name="Formel" r:id="rId3" imgW="391303" imgH="739129" progId="Equation.3">
                  <p:embed/>
                  <p:pic>
                    <p:nvPicPr>
                      <p:cNvPr id="0" name="Picture 3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1656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3874759"/>
              </p:ext>
            </p:extLst>
          </p:nvPr>
        </p:nvGraphicFramePr>
        <p:xfrm>
          <a:off x="3059832" y="2564904"/>
          <a:ext cx="1857806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08" name="Formel" r:id="rId5" imgW="1091726" imgH="253890" progId="Equation.3">
                  <p:embed/>
                </p:oleObj>
              </mc:Choice>
              <mc:Fallback>
                <p:oleObj name="Formel" r:id="rId5" imgW="1091726" imgH="253890" progId="Equation.3">
                  <p:embed/>
                  <p:pic>
                    <p:nvPicPr>
                      <p:cNvPr id="0" name="Picture 3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2564904"/>
                        <a:ext cx="1857806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80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658795"/>
              </p:ext>
            </p:extLst>
          </p:nvPr>
        </p:nvGraphicFramePr>
        <p:xfrm>
          <a:off x="4447820" y="4005064"/>
          <a:ext cx="3580564" cy="495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09" name="Formel" r:id="rId7" imgW="2019300" imgH="279400" progId="Equation.3">
                  <p:embed/>
                </p:oleObj>
              </mc:Choice>
              <mc:Fallback>
                <p:oleObj name="Formel" r:id="rId7" imgW="2019300" imgH="279400" progId="Equation.3">
                  <p:embed/>
                  <p:pic>
                    <p:nvPicPr>
                      <p:cNvPr id="0" name="Picture 3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7820" y="4005064"/>
                        <a:ext cx="3580564" cy="4954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85" name="Objec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3042558"/>
              </p:ext>
            </p:extLst>
          </p:nvPr>
        </p:nvGraphicFramePr>
        <p:xfrm>
          <a:off x="4572000" y="4581128"/>
          <a:ext cx="3368011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0" name="Formel" r:id="rId9" imgW="1866900" imgH="279400" progId="Equation.3">
                  <p:embed/>
                </p:oleObj>
              </mc:Choice>
              <mc:Fallback>
                <p:oleObj name="Formel" r:id="rId9" imgW="1866900" imgH="279400" progId="Equation.3">
                  <p:embed/>
                  <p:pic>
                    <p:nvPicPr>
                      <p:cNvPr id="0" name="Picture 3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581128"/>
                        <a:ext cx="3368011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86" name="Objec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1817982"/>
              </p:ext>
            </p:extLst>
          </p:nvPr>
        </p:nvGraphicFramePr>
        <p:xfrm>
          <a:off x="4716016" y="3140968"/>
          <a:ext cx="240823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1" name="Formel" r:id="rId11" imgW="1333440" imgH="279360" progId="Equation.3">
                  <p:embed/>
                </p:oleObj>
              </mc:Choice>
              <mc:Fallback>
                <p:oleObj name="Formel" r:id="rId11" imgW="1333440" imgH="279360" progId="Equation.3">
                  <p:embed/>
                  <p:pic>
                    <p:nvPicPr>
                      <p:cNvPr id="0" name="Picture 3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3140968"/>
                        <a:ext cx="2408238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346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Mediation </a:t>
            </a:r>
            <a:r>
              <a:rPr lang="de-AT" dirty="0" err="1" smtClean="0"/>
              <a:t>analysis</a:t>
            </a:r>
            <a:r>
              <a:rPr lang="de-AT" dirty="0" smtClean="0"/>
              <a:t/>
            </a:r>
            <a:br>
              <a:rPr lang="de-AT" dirty="0" smtClean="0"/>
            </a:br>
            <a:r>
              <a:rPr lang="de-AT" dirty="0" smtClean="0"/>
              <a:t>„</a:t>
            </a:r>
            <a:r>
              <a:rPr lang="de-AT" dirty="0" err="1" smtClean="0"/>
              <a:t>Classical</a:t>
            </a:r>
            <a:r>
              <a:rPr lang="de-AT" dirty="0" smtClean="0"/>
              <a:t>“ </a:t>
            </a:r>
            <a:r>
              <a:rPr lang="de-AT" dirty="0" err="1" smtClean="0"/>
              <a:t>methods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67544" y="1983610"/>
            <a:ext cx="8229600" cy="4397718"/>
          </a:xfrm>
        </p:spPr>
        <p:txBody>
          <a:bodyPr>
            <a:normAutofit/>
          </a:bodyPr>
          <a:lstStyle/>
          <a:p>
            <a:r>
              <a:rPr lang="en-GB" dirty="0"/>
              <a:t>Aim of mediation analysis: </a:t>
            </a:r>
            <a:r>
              <a:rPr lang="en-GB" dirty="0" smtClean="0"/>
              <a:t>decomposition </a:t>
            </a:r>
            <a:r>
              <a:rPr lang="en-GB" dirty="0"/>
              <a:t>of total </a:t>
            </a:r>
            <a:r>
              <a:rPr lang="en-GB" dirty="0" smtClean="0"/>
              <a:t>effect into (natural) direct </a:t>
            </a:r>
            <a:r>
              <a:rPr lang="en-GB" dirty="0"/>
              <a:t>and indirect </a:t>
            </a:r>
            <a:r>
              <a:rPr lang="en-GB" dirty="0" smtClean="0"/>
              <a:t>effect</a:t>
            </a:r>
          </a:p>
          <a:p>
            <a:r>
              <a:rPr lang="en-GB" dirty="0" smtClean="0"/>
              <a:t>Classical methods: </a:t>
            </a:r>
            <a:r>
              <a:rPr lang="en-GB" dirty="0" err="1" smtClean="0"/>
              <a:t>Baron&amp;Kenny</a:t>
            </a:r>
            <a:r>
              <a:rPr lang="en-GB" dirty="0" smtClean="0"/>
              <a:t> 1986</a:t>
            </a:r>
          </a:p>
          <a:p>
            <a:pPr lvl="1"/>
            <a:r>
              <a:rPr lang="en-GB" dirty="0" smtClean="0"/>
              <a:t>2-stage regression models</a:t>
            </a:r>
          </a:p>
          <a:p>
            <a:pPr lvl="1"/>
            <a:r>
              <a:rPr lang="en-GB" dirty="0" smtClean="0"/>
              <a:t>Product method: first model for mediators, second model for outcome including exposure and mediators</a:t>
            </a:r>
          </a:p>
          <a:p>
            <a:pPr lvl="1"/>
            <a:r>
              <a:rPr lang="en-GB" dirty="0" smtClean="0"/>
              <a:t>Difference method: two models for exposure, one with and one without mediators</a:t>
            </a:r>
          </a:p>
          <a:p>
            <a:pPr lvl="1"/>
            <a:r>
              <a:rPr lang="en-GB" dirty="0" smtClean="0"/>
              <a:t>Advantage: easy to implement</a:t>
            </a:r>
          </a:p>
          <a:p>
            <a:pPr lvl="1"/>
            <a:r>
              <a:rPr lang="en-GB" dirty="0" smtClean="0"/>
              <a:t>Drawback: only mathematically consistent in “easy” settings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665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931</Words>
  <Application>Microsoft Office PowerPoint</Application>
  <PresentationFormat>Bildschirmpräsentation (4:3)</PresentationFormat>
  <Paragraphs>146</Paragraphs>
  <Slides>18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18</vt:i4>
      </vt:variant>
    </vt:vector>
  </HeadingPairs>
  <TitlesOfParts>
    <vt:vector size="21" baseType="lpstr">
      <vt:lpstr>Default Theme</vt:lpstr>
      <vt:lpstr>Formel</vt:lpstr>
      <vt:lpstr>Dokument</vt:lpstr>
      <vt:lpstr>Statistical approaches in mediation analysis: a comparison of methods for survival data</vt:lpstr>
      <vt:lpstr>Outline</vt:lpstr>
      <vt:lpstr>Motivation (1)</vt:lpstr>
      <vt:lpstr>Motivation (2)</vt:lpstr>
      <vt:lpstr>Mediation vs. confounding</vt:lpstr>
      <vt:lpstr>Case study 1 – BMI and CHD</vt:lpstr>
      <vt:lpstr>Case study 2 – Sex/Gender and CHD</vt:lpstr>
      <vt:lpstr>Mediation analysis Total, direct and indirect effects</vt:lpstr>
      <vt:lpstr>Mediation analysis „Classical“ methods</vt:lpstr>
      <vt:lpstr>Mediation analysis „New“ methods</vt:lpstr>
      <vt:lpstr>Case study 1 – BMI and CHD</vt:lpstr>
      <vt:lpstr>Lu et al. (2015): Results</vt:lpstr>
      <vt:lpstr>Case study 1 Results overweight vs. normal weight</vt:lpstr>
      <vt:lpstr>Case study 1 Results obesity vs. normal weight</vt:lpstr>
      <vt:lpstr>Remarks concerning methodology (1)</vt:lpstr>
      <vt:lpstr>Case study 2 – Sex/Gender and CHD (1)</vt:lpstr>
      <vt:lpstr>Case study 2 – Sex/Gender and CHD (2)</vt:lpstr>
      <vt:lpstr>Remarks concerning methodology (2)</vt:lpstr>
    </vt:vector>
  </TitlesOfParts>
  <Company>Medizinische Universität Innsbruck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Cancer Epidemiology in Austria The Vorarlberg Health Monitoring &amp; Promotion Programme (VHM&amp;PP)</dc:title>
  <dc:creator>I-Med</dc:creator>
  <cp:lastModifiedBy>Fritz Josef</cp:lastModifiedBy>
  <cp:revision>652</cp:revision>
  <cp:lastPrinted>2015-06-03T13:04:06Z</cp:lastPrinted>
  <dcterms:created xsi:type="dcterms:W3CDTF">2011-02-22T11:01:43Z</dcterms:created>
  <dcterms:modified xsi:type="dcterms:W3CDTF">2015-06-11T13:00:49Z</dcterms:modified>
</cp:coreProperties>
</file>