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62" r:id="rId3"/>
    <p:sldId id="258" r:id="rId4"/>
    <p:sldId id="259" r:id="rId5"/>
    <p:sldId id="260" r:id="rId6"/>
    <p:sldId id="257"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427CB-FBB6-4DA3-9612-22825665B1E8}" type="datetimeFigureOut">
              <a:rPr lang="de-DE" smtClean="0"/>
              <a:t>11.06.2015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5A357-CAC5-40D2-A1A9-FC41465FAC31}" type="slidenum">
              <a:rPr lang="de-DE" smtClean="0"/>
              <a:t>‹Nr.›</a:t>
            </a:fld>
            <a:endParaRPr lang="de-DE"/>
          </a:p>
        </p:txBody>
      </p:sp>
    </p:spTree>
    <p:extLst>
      <p:ext uri="{BB962C8B-B14F-4D97-AF65-F5344CB8AC3E}">
        <p14:creationId xmlns:p14="http://schemas.microsoft.com/office/powerpoint/2010/main" val="307095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de-DE"/>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de-DE">
                <a:latin typeface="Arial" charset="0"/>
                <a:ea typeface="msgothic" charset="0"/>
                <a:cs typeface="msgothic" charset="0"/>
              </a:rPr>
              <a:t>Mortality from degenerative heart disease according to dietary fat (fat calories as a percentage of total calories) among men aged 45–49 years (lower curve) and men aged 55–59 years (upper curve), 1948–1949. Results were calculated from national food balance data for 1949 supplied by the Nutrition Division of the Food and Agriculture Organization of the United Nations. (Reproduced with permission from the </a:t>
            </a:r>
            <a:r>
              <a:rPr lang="en-GB" altLang="de-DE" i="1">
                <a:latin typeface="Arial" charset="0"/>
                <a:ea typeface="msgothic" charset="0"/>
                <a:cs typeface="msgothic" charset="0"/>
              </a:rPr>
              <a:t>Journal of Mount Sinai Hospital</a:t>
            </a:r>
            <a:r>
              <a:rPr lang="en-GB" altLang="de-DE">
                <a:latin typeface="Arial" charset="0"/>
                <a:ea typeface="msgothic" charset="0"/>
                <a:cs typeface="msgothic" charset="0"/>
              </a:rPr>
              <a:t> (8).)</a:t>
            </a:r>
            <a:r>
              <a:rPr lang="ar-SA" altLang="de-DE">
                <a:latin typeface="Arial" charset="0"/>
              </a:rPr>
              <a:t>‏</a:t>
            </a:r>
            <a:endParaRPr lang="en-GB" altLang="de-DE">
              <a:latin typeface="Arial" charset="0"/>
              <a:ea typeface="msgothic" charset="0"/>
              <a:cs typeface="ms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8E59F1-172F-4FB0-9345-8A8FBDE1FA11}" type="datetimeFigureOut">
              <a:rPr lang="de-DE" smtClean="0"/>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171728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8E59F1-172F-4FB0-9345-8A8FBDE1FA11}" type="datetimeFigureOut">
              <a:rPr lang="de-DE" smtClean="0"/>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414350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8E59F1-172F-4FB0-9345-8A8FBDE1FA11}" type="datetimeFigureOut">
              <a:rPr lang="de-DE" smtClean="0"/>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1904070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96752"/>
            <a:ext cx="4672018" cy="2028838"/>
          </a:xfrm>
        </p:spPr>
        <p:txBody>
          <a:bodyPr>
            <a:normAutofit/>
          </a:bodyPr>
          <a:lstStyle>
            <a:lvl1pPr>
              <a:defRPr sz="3600">
                <a:solidFill>
                  <a:srgbClr val="4F81BD"/>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501008"/>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E1555880-7FE7-40DB-BB5D-50135F89C179}" type="datetime1">
              <a:rPr lang="de-DE" smtClean="0">
                <a:solidFill>
                  <a:prstClr val="black">
                    <a:tint val="75000"/>
                  </a:prstClr>
                </a:solidFill>
              </a:rPr>
              <a:pPr/>
              <a:t>11.06.2015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4B4652C-CD78-4E39-BAB0-0AF956FF8895}" type="slidenum">
              <a:rPr lang="de-DE" smtClean="0">
                <a:solidFill>
                  <a:prstClr val="black">
                    <a:tint val="75000"/>
                  </a:prstClr>
                </a:solidFill>
              </a:rPr>
              <a:pPr/>
              <a:t>‹Nr.›</a:t>
            </a:fld>
            <a:endParaRPr lang="de-DE">
              <a:solidFill>
                <a:prstClr val="black">
                  <a:tint val="75000"/>
                </a:prstClr>
              </a:solidFill>
            </a:endParaRPr>
          </a:p>
        </p:txBody>
      </p:sp>
      <p:cxnSp>
        <p:nvCxnSpPr>
          <p:cNvPr id="9" name="Gerade Verbindung 8"/>
          <p:cNvCxnSpPr/>
          <p:nvPr userDrawn="1"/>
        </p:nvCxnSpPr>
        <p:spPr>
          <a:xfrm>
            <a:off x="714348" y="3212976"/>
            <a:ext cx="7715304"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1026" name="Picture 2" descr="logo_4c"/>
          <p:cNvPicPr>
            <a:picLocks noChangeAspect="1" noChangeArrowheads="1"/>
          </p:cNvPicPr>
          <p:nvPr userDrawn="1"/>
        </p:nvPicPr>
        <p:blipFill>
          <a:blip r:embed="rId2" cstate="print"/>
          <a:srcRect/>
          <a:stretch>
            <a:fillRect/>
          </a:stretch>
        </p:blipFill>
        <p:spPr bwMode="auto">
          <a:xfrm>
            <a:off x="5377358" y="908720"/>
            <a:ext cx="3188805" cy="2165355"/>
          </a:xfrm>
          <a:prstGeom prst="rect">
            <a:avLst/>
          </a:prstGeom>
          <a:noFill/>
          <a:ln w="9525">
            <a:noFill/>
            <a:miter lim="800000"/>
            <a:headEnd/>
            <a:tailEnd/>
          </a:ln>
        </p:spPr>
      </p:pic>
      <p:cxnSp>
        <p:nvCxnSpPr>
          <p:cNvPr id="10" name="Gerade Verbindung 9"/>
          <p:cNvCxnSpPr/>
          <p:nvPr userDrawn="1"/>
        </p:nvCxnSpPr>
        <p:spPr>
          <a:xfrm>
            <a:off x="642910" y="5229200"/>
            <a:ext cx="7715304"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011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86502" cy="1143000"/>
          </a:xfrm>
        </p:spPr>
        <p:txBody>
          <a:bodyPr>
            <a:normAutofit/>
          </a:bodyPr>
          <a:lstStyle>
            <a:lvl1pPr algn="l">
              <a:defRPr sz="3000">
                <a:solidFill>
                  <a:srgbClr val="4F81BD"/>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F76508AB-6254-4F9F-BEE5-D65281E72F56}" type="datetime1">
              <a:rPr lang="de-DE" smtClean="0">
                <a:solidFill>
                  <a:prstClr val="black">
                    <a:tint val="75000"/>
                  </a:prstClr>
                </a:solidFill>
              </a:rPr>
              <a:pPr/>
              <a:t>11.06.2015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4B4652C-CD78-4E39-BAB0-0AF956FF8895}" type="slidenum">
              <a:rPr lang="de-DE" smtClean="0">
                <a:solidFill>
                  <a:prstClr val="black">
                    <a:tint val="75000"/>
                  </a:prstClr>
                </a:solidFill>
              </a:rPr>
              <a:pPr/>
              <a:t>‹Nr.›</a:t>
            </a:fld>
            <a:endParaRPr lang="de-DE">
              <a:solidFill>
                <a:prstClr val="black">
                  <a:tint val="75000"/>
                </a:prstClr>
              </a:solidFill>
            </a:endParaRPr>
          </a:p>
        </p:txBody>
      </p:sp>
      <p:pic>
        <p:nvPicPr>
          <p:cNvPr id="2050" name="Picture 2" descr="logo_4c"/>
          <p:cNvPicPr>
            <a:picLocks noChangeAspect="1" noChangeArrowheads="1"/>
          </p:cNvPicPr>
          <p:nvPr userDrawn="1"/>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1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8AAB0FCB-0B59-4FBF-976F-BE0DD7D1184B}" type="datetime1">
              <a:rPr lang="de-DE" smtClean="0">
                <a:solidFill>
                  <a:prstClr val="black">
                    <a:tint val="75000"/>
                  </a:prstClr>
                </a:solidFill>
              </a:rPr>
              <a:pPr/>
              <a:t>11.06.2015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A4B4652C-CD78-4E39-BAB0-0AF956FF8895}" type="slidenum">
              <a:rPr lang="de-DE" smtClean="0">
                <a:solidFill>
                  <a:prstClr val="black">
                    <a:tint val="75000"/>
                  </a:prstClr>
                </a:solidFill>
              </a:rPr>
              <a:pPr/>
              <a:t>‹Nr.›</a:t>
            </a:fld>
            <a:endParaRPr lang="de-DE">
              <a:solidFill>
                <a:prstClr val="black">
                  <a:tint val="75000"/>
                </a:prstClr>
              </a:solidFill>
            </a:endParaRPr>
          </a:p>
        </p:txBody>
      </p:sp>
      <p:pic>
        <p:nvPicPr>
          <p:cNvPr id="8" name="Picture 2" descr="logo_4c"/>
          <p:cNvPicPr>
            <a:picLocks noChangeAspect="1" noChangeArrowheads="1"/>
          </p:cNvPicPr>
          <p:nvPr userDrawn="1"/>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975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37508114-7162-4CF4-B1D8-7A8AAF4002E4}" type="datetime1">
              <a:rPr lang="de-DE" smtClean="0">
                <a:solidFill>
                  <a:prstClr val="black">
                    <a:tint val="75000"/>
                  </a:prstClr>
                </a:solidFill>
              </a:rPr>
              <a:pPr/>
              <a:t>11.06.2015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A4B4652C-CD78-4E39-BAB0-0AF956FF8895}" type="slidenum">
              <a:rPr lang="de-DE" smtClean="0">
                <a:solidFill>
                  <a:prstClr val="black">
                    <a:tint val="75000"/>
                  </a:prstClr>
                </a:solidFill>
              </a:rPr>
              <a:pPr/>
              <a:t>‹Nr.›</a:t>
            </a:fld>
            <a:endParaRPr lang="de-DE">
              <a:solidFill>
                <a:prstClr val="black">
                  <a:tint val="75000"/>
                </a:prstClr>
              </a:solidFill>
            </a:endParaRPr>
          </a:p>
        </p:txBody>
      </p:sp>
      <p:pic>
        <p:nvPicPr>
          <p:cNvPr id="6" name="Picture 2" descr="logo_4c"/>
          <p:cNvPicPr>
            <a:picLocks noChangeAspect="1" noChangeArrowheads="1"/>
          </p:cNvPicPr>
          <p:nvPr userDrawn="1"/>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7" name="Gerade Verbindung 6"/>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8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4F579C-C327-46A7-BCB1-3340A6CCB95A}" type="datetime1">
              <a:rPr lang="de-DE" smtClean="0">
                <a:solidFill>
                  <a:prstClr val="black">
                    <a:tint val="75000"/>
                  </a:prstClr>
                </a:solidFill>
              </a:rPr>
              <a:pPr/>
              <a:t>11.06.2015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A4B4652C-CD78-4E39-BAB0-0AF956FF889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0156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8E59F1-172F-4FB0-9345-8A8FBDE1FA11}" type="datetimeFigureOut">
              <a:rPr lang="de-DE" smtClean="0"/>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372872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8E59F1-172F-4FB0-9345-8A8FBDE1FA11}" type="datetimeFigureOut">
              <a:rPr lang="de-DE" smtClean="0"/>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148447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8E59F1-172F-4FB0-9345-8A8FBDE1FA11}" type="datetimeFigureOut">
              <a:rPr lang="de-DE" smtClean="0"/>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226580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8E59F1-172F-4FB0-9345-8A8FBDE1FA11}" type="datetimeFigureOut">
              <a:rPr lang="de-DE" smtClean="0"/>
              <a:t>11.06.2015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428739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8E59F1-172F-4FB0-9345-8A8FBDE1FA11}" type="datetimeFigureOut">
              <a:rPr lang="de-DE" smtClean="0"/>
              <a:t>11.06.2015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29971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8E59F1-172F-4FB0-9345-8A8FBDE1FA11}" type="datetimeFigureOut">
              <a:rPr lang="de-DE" smtClean="0"/>
              <a:t>11.06.2015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246122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8E59F1-172F-4FB0-9345-8A8FBDE1FA11}" type="datetimeFigureOut">
              <a:rPr lang="de-DE" smtClean="0"/>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168351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8E59F1-172F-4FB0-9345-8A8FBDE1FA11}" type="datetimeFigureOut">
              <a:rPr lang="de-DE" smtClean="0"/>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5538974-9726-40DB-9F3E-D03234251279}" type="slidenum">
              <a:rPr lang="de-DE" smtClean="0"/>
              <a:t>‹Nr.›</a:t>
            </a:fld>
            <a:endParaRPr lang="de-DE"/>
          </a:p>
        </p:txBody>
      </p:sp>
    </p:spTree>
    <p:extLst>
      <p:ext uri="{BB962C8B-B14F-4D97-AF65-F5344CB8AC3E}">
        <p14:creationId xmlns:p14="http://schemas.microsoft.com/office/powerpoint/2010/main" val="9963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E59F1-172F-4FB0-9345-8A8FBDE1FA11}" type="datetimeFigureOut">
              <a:rPr lang="de-DE" smtClean="0"/>
              <a:t>11.06.2015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38974-9726-40DB-9F3E-D03234251279}" type="slidenum">
              <a:rPr lang="de-DE" smtClean="0"/>
              <a:t>‹Nr.›</a:t>
            </a:fld>
            <a:endParaRPr lang="de-DE"/>
          </a:p>
        </p:txBody>
      </p:sp>
    </p:spTree>
    <p:extLst>
      <p:ext uri="{BB962C8B-B14F-4D97-AF65-F5344CB8AC3E}">
        <p14:creationId xmlns:p14="http://schemas.microsoft.com/office/powerpoint/2010/main" val="1342964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F4E97-E0CB-4804-BE25-A165BE162065}" type="datetime1">
              <a:rPr lang="de-DE" smtClean="0">
                <a:solidFill>
                  <a:prstClr val="black">
                    <a:tint val="75000"/>
                  </a:prstClr>
                </a:solidFill>
              </a:rPr>
              <a:pPr/>
              <a:t>11.06.2015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4652C-CD78-4E39-BAB0-0AF956FF889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055532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64704"/>
            <a:ext cx="5182344" cy="2172854"/>
          </a:xfrm>
        </p:spPr>
        <p:txBody>
          <a:bodyPr>
            <a:normAutofit/>
          </a:bodyPr>
          <a:lstStyle/>
          <a:p>
            <a:r>
              <a:rPr lang="en-GB" sz="4000" dirty="0" smtClean="0"/>
              <a:t>From simple correlation to causal inference</a:t>
            </a:r>
            <a:endParaRPr lang="de-DE" i="1" dirty="0"/>
          </a:p>
        </p:txBody>
      </p:sp>
      <p:sp>
        <p:nvSpPr>
          <p:cNvPr id="3" name="Untertitel 2"/>
          <p:cNvSpPr>
            <a:spLocks noGrp="1"/>
          </p:cNvSpPr>
          <p:nvPr>
            <p:ph type="subTitle" idx="1"/>
          </p:nvPr>
        </p:nvSpPr>
        <p:spPr>
          <a:xfrm>
            <a:off x="683568" y="3284984"/>
            <a:ext cx="7776864" cy="1872208"/>
          </a:xfrm>
        </p:spPr>
        <p:txBody>
          <a:bodyPr>
            <a:normAutofit fontScale="40000" lnSpcReduction="20000"/>
          </a:bodyPr>
          <a:lstStyle/>
          <a:p>
            <a:endParaRPr lang="de-AT" sz="3600" dirty="0" smtClean="0"/>
          </a:p>
          <a:p>
            <a:r>
              <a:rPr lang="de-AT" sz="5900" dirty="0" smtClean="0"/>
              <a:t>Hanno Ulmer</a:t>
            </a:r>
          </a:p>
          <a:p>
            <a:endParaRPr lang="de-AT" sz="2800" dirty="0" smtClean="0"/>
          </a:p>
          <a:p>
            <a:r>
              <a:rPr lang="de-AT" sz="4200" dirty="0" smtClean="0"/>
              <a:t>Department </a:t>
            </a:r>
            <a:r>
              <a:rPr lang="de-AT" sz="4200" dirty="0" err="1" smtClean="0"/>
              <a:t>for</a:t>
            </a:r>
            <a:r>
              <a:rPr lang="de-AT" sz="4200" dirty="0" smtClean="0"/>
              <a:t> Medical </a:t>
            </a:r>
            <a:r>
              <a:rPr lang="de-AT" sz="4200" dirty="0" err="1" smtClean="0"/>
              <a:t>Statistics</a:t>
            </a:r>
            <a:r>
              <a:rPr lang="de-AT" sz="4200" dirty="0" smtClean="0"/>
              <a:t>, </a:t>
            </a:r>
            <a:r>
              <a:rPr lang="de-AT" sz="4200" dirty="0" err="1" smtClean="0"/>
              <a:t>Informatics</a:t>
            </a:r>
            <a:r>
              <a:rPr lang="de-AT" sz="4200" dirty="0" smtClean="0"/>
              <a:t> </a:t>
            </a:r>
            <a:r>
              <a:rPr lang="de-AT" sz="4200" dirty="0" err="1" smtClean="0"/>
              <a:t>and</a:t>
            </a:r>
            <a:r>
              <a:rPr lang="de-AT" sz="4200" dirty="0" smtClean="0"/>
              <a:t> </a:t>
            </a:r>
            <a:r>
              <a:rPr lang="de-AT" sz="4200" dirty="0" err="1" smtClean="0"/>
              <a:t>Health</a:t>
            </a:r>
            <a:r>
              <a:rPr lang="de-AT" sz="4200" dirty="0" smtClean="0"/>
              <a:t> Economics,</a:t>
            </a:r>
          </a:p>
          <a:p>
            <a:r>
              <a:rPr lang="de-AT" sz="4200" dirty="0" smtClean="0"/>
              <a:t>Innsbruck Medical University </a:t>
            </a:r>
          </a:p>
          <a:p>
            <a:endParaRPr lang="de-AT" sz="2800" dirty="0" smtClean="0"/>
          </a:p>
          <a:p>
            <a:r>
              <a:rPr lang="de-AT" sz="3600" i="1" dirty="0" smtClean="0"/>
              <a:t>	</a:t>
            </a:r>
            <a:r>
              <a:rPr lang="de-AT" sz="3600" i="1" dirty="0" err="1" smtClean="0"/>
              <a:t>Contact</a:t>
            </a:r>
            <a:r>
              <a:rPr lang="de-AT" sz="3600" i="1" dirty="0" smtClean="0"/>
              <a:t>: hanno.ulmer@i-med.ac.at</a:t>
            </a:r>
            <a:endParaRPr lang="de-DE" sz="3600" i="1" dirty="0"/>
          </a:p>
        </p:txBody>
      </p:sp>
    </p:spTree>
    <p:extLst>
      <p:ext uri="{BB962C8B-B14F-4D97-AF65-F5344CB8AC3E}">
        <p14:creationId xmlns:p14="http://schemas.microsoft.com/office/powerpoint/2010/main" val="22349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smtClean="0"/>
              <a:t/>
            </a:r>
            <a:br>
              <a:rPr lang="de-DE" sz="3600" dirty="0" smtClean="0"/>
            </a:br>
            <a:r>
              <a:rPr lang="de-DE" sz="3600" dirty="0"/>
              <a:t/>
            </a:r>
            <a:br>
              <a:rPr lang="de-DE" sz="3600" dirty="0"/>
            </a:br>
            <a:r>
              <a:rPr lang="de-DE" sz="3600" dirty="0" smtClean="0"/>
              <a:t/>
            </a:r>
            <a:br>
              <a:rPr lang="de-DE" sz="3600" dirty="0" smtClean="0"/>
            </a:br>
            <a:r>
              <a:rPr lang="de-DE" sz="2700" dirty="0" err="1" smtClean="0"/>
              <a:t>Fat</a:t>
            </a:r>
            <a:r>
              <a:rPr lang="de-DE" sz="2700" dirty="0" smtClean="0"/>
              <a:t> </a:t>
            </a:r>
            <a:r>
              <a:rPr lang="de-DE" sz="2700" dirty="0" err="1" smtClean="0"/>
              <a:t>consumption</a:t>
            </a:r>
            <a:r>
              <a:rPr lang="de-DE" sz="2700" dirty="0" smtClean="0"/>
              <a:t> </a:t>
            </a:r>
            <a:r>
              <a:rPr lang="de-DE" sz="2700" dirty="0" err="1" smtClean="0"/>
              <a:t>and</a:t>
            </a:r>
            <a:r>
              <a:rPr lang="de-DE" sz="2700" dirty="0" smtClean="0"/>
              <a:t> </a:t>
            </a:r>
            <a:r>
              <a:rPr lang="de-DE" sz="2700" dirty="0" err="1" smtClean="0"/>
              <a:t>mortality</a:t>
            </a:r>
            <a:r>
              <a:rPr lang="de-DE" sz="2700" dirty="0" smtClean="0"/>
              <a:t> </a:t>
            </a:r>
            <a:r>
              <a:rPr lang="de-DE" sz="2700" dirty="0" err="1" smtClean="0"/>
              <a:t>from</a:t>
            </a:r>
            <a:r>
              <a:rPr lang="de-DE" sz="2700" dirty="0" smtClean="0"/>
              <a:t> </a:t>
            </a:r>
            <a:r>
              <a:rPr lang="de-DE" sz="2700" dirty="0" err="1" smtClean="0"/>
              <a:t>coronary</a:t>
            </a:r>
            <a:r>
              <a:rPr lang="de-DE" sz="2700" dirty="0" smtClean="0"/>
              <a:t> </a:t>
            </a:r>
            <a:r>
              <a:rPr lang="de-DE" sz="2700" dirty="0" err="1" smtClean="0"/>
              <a:t>heart</a:t>
            </a:r>
            <a:r>
              <a:rPr lang="de-DE" sz="2700" dirty="0" smtClean="0"/>
              <a:t> </a:t>
            </a:r>
            <a:r>
              <a:rPr lang="de-DE" sz="2700" dirty="0" err="1" smtClean="0"/>
              <a:t>disease</a:t>
            </a:r>
            <a:r>
              <a:rPr lang="de-DE" sz="2700" dirty="0" smtClean="0"/>
              <a:t>:</a:t>
            </a:r>
            <a:br>
              <a:rPr lang="de-DE" sz="2700" dirty="0" smtClean="0"/>
            </a:br>
            <a:r>
              <a:rPr lang="de-DE" sz="3600" dirty="0" smtClean="0"/>
              <a:t>A </a:t>
            </a:r>
            <a:r>
              <a:rPr lang="de-DE" sz="3600" dirty="0" err="1" smtClean="0"/>
              <a:t>highly</a:t>
            </a:r>
            <a:r>
              <a:rPr lang="de-DE" sz="3600" dirty="0" smtClean="0"/>
              <a:t> </a:t>
            </a:r>
            <a:r>
              <a:rPr lang="de-DE" sz="3600" dirty="0" err="1" smtClean="0"/>
              <a:t>influential</a:t>
            </a:r>
            <a:r>
              <a:rPr lang="de-DE" sz="3600" dirty="0" smtClean="0"/>
              <a:t> </a:t>
            </a:r>
            <a:r>
              <a:rPr lang="de-DE" sz="3600" dirty="0" err="1" smtClean="0"/>
              <a:t>correlation</a:t>
            </a:r>
            <a:r>
              <a:rPr lang="de-DE" sz="3600" dirty="0" smtClean="0"/>
              <a:t> </a:t>
            </a:r>
            <a:r>
              <a:rPr lang="de-DE" sz="3600" dirty="0" err="1" smtClean="0"/>
              <a:t>analysis</a:t>
            </a:r>
            <a:r>
              <a:rPr lang="de-DE" sz="3600" dirty="0" smtClean="0"/>
              <a:t/>
            </a:r>
            <a:br>
              <a:rPr lang="de-DE" sz="3600" dirty="0" smtClean="0"/>
            </a:br>
            <a:r>
              <a:rPr lang="de-DE" sz="2700" dirty="0" err="1"/>
              <a:t>Ancel</a:t>
            </a:r>
            <a:r>
              <a:rPr lang="de-DE" sz="2700" dirty="0"/>
              <a:t> Keys (1953) Journal </a:t>
            </a:r>
            <a:r>
              <a:rPr lang="de-DE" sz="2700" dirty="0" err="1"/>
              <a:t>of</a:t>
            </a:r>
            <a:r>
              <a:rPr lang="de-DE" sz="2700" dirty="0"/>
              <a:t> </a:t>
            </a:r>
            <a:r>
              <a:rPr lang="de-DE" sz="2700" dirty="0" err="1"/>
              <a:t>the</a:t>
            </a:r>
            <a:r>
              <a:rPr lang="de-DE" sz="2700" dirty="0"/>
              <a:t> Mount Sinai Hospital New York </a:t>
            </a:r>
            <a:r>
              <a:rPr lang="de-DE" sz="3600" dirty="0" smtClean="0"/>
              <a:t/>
            </a:r>
            <a:br>
              <a:rPr lang="de-DE" sz="3600" dirty="0" smtClean="0"/>
            </a:br>
            <a:r>
              <a:rPr lang="de-DE" sz="3600" dirty="0" smtClean="0"/>
              <a:t/>
            </a:r>
            <a:br>
              <a:rPr lang="de-DE" sz="3600" dirty="0" smtClean="0"/>
            </a:br>
            <a:r>
              <a:rPr lang="de-DE" dirty="0" smtClean="0"/>
              <a:t> </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844824"/>
            <a:ext cx="5603594" cy="4555123"/>
          </a:xfrm>
        </p:spPr>
      </p:pic>
    </p:spTree>
    <p:extLst>
      <p:ext uri="{BB962C8B-B14F-4D97-AF65-F5344CB8AC3E}">
        <p14:creationId xmlns:p14="http://schemas.microsoft.com/office/powerpoint/2010/main" val="171513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46027" y="188640"/>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de-DE" sz="1500" b="1" dirty="0">
                <a:latin typeface="Arial" charset="0"/>
              </a:rPr>
              <a:t>Mortality from degenerative heart disease according to dietary fat (fat calories as a percentage of total calories) among men aged 45–49 years (lower curve) and men aged 55–59 years (upper curve), 1948–1949.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000" y="979303"/>
            <a:ext cx="39643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9200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de-DE" sz="1100" b="1">
                <a:latin typeface="Arial" charset="0"/>
              </a:rPr>
              <a:t>Henry Blackburn, and Darwin Labarthe Am. J. Epidemiol. 2012;aje.kws374</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de-DE" sz="900">
                <a:latin typeface="Arial" charset="0"/>
              </a:rPr>
              <a:t>© The Author 2012. Published by Oxford University Press on behalf of the Johns Hopkins Bloomberg School of Public Health. All rights reserved. For permissions, please e-mail: journals.permissions@oup.com.</a:t>
            </a:r>
          </a:p>
        </p:txBody>
      </p:sp>
    </p:spTree>
    <p:extLst>
      <p:ext uri="{BB962C8B-B14F-4D97-AF65-F5344CB8AC3E}">
        <p14:creationId xmlns:p14="http://schemas.microsoft.com/office/powerpoint/2010/main" val="1375874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397558"/>
            <a:ext cx="7848872" cy="546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p:txBody>
          <a:bodyPr>
            <a:normAutofit/>
          </a:bodyPr>
          <a:lstStyle/>
          <a:p>
            <a:r>
              <a:rPr lang="de-DE" sz="3200" dirty="0" err="1" smtClean="0"/>
              <a:t>Epidemiology</a:t>
            </a:r>
            <a:r>
              <a:rPr lang="de-DE" sz="3200" dirty="0" smtClean="0"/>
              <a:t> 2015: </a:t>
            </a:r>
            <a:r>
              <a:rPr lang="de-DE" sz="3200" dirty="0" err="1" smtClean="0"/>
              <a:t>Causal</a:t>
            </a:r>
            <a:r>
              <a:rPr lang="de-DE" sz="3200" dirty="0"/>
              <a:t> </a:t>
            </a:r>
            <a:r>
              <a:rPr lang="de-DE" sz="3200" dirty="0" err="1" smtClean="0"/>
              <a:t>Inference</a:t>
            </a:r>
            <a:r>
              <a:rPr lang="de-DE" sz="3200" dirty="0" smtClean="0"/>
              <a:t> </a:t>
            </a:r>
            <a:r>
              <a:rPr lang="de-DE" sz="3200" dirty="0" err="1" smtClean="0"/>
              <a:t>with</a:t>
            </a:r>
            <a:r>
              <a:rPr lang="de-DE" sz="3200" dirty="0" smtClean="0"/>
              <a:t> modern </a:t>
            </a:r>
            <a:r>
              <a:rPr lang="de-DE" sz="3200" dirty="0" err="1" smtClean="0"/>
              <a:t>mediation</a:t>
            </a:r>
            <a:r>
              <a:rPr lang="de-DE" sz="3200" dirty="0" smtClean="0"/>
              <a:t> </a:t>
            </a:r>
            <a:r>
              <a:rPr lang="de-DE" sz="3200" dirty="0" err="1" smtClean="0"/>
              <a:t>techniques</a:t>
            </a:r>
            <a:endParaRPr lang="de-DE" sz="3200" dirty="0"/>
          </a:p>
        </p:txBody>
      </p:sp>
    </p:spTree>
    <p:extLst>
      <p:ext uri="{BB962C8B-B14F-4D97-AF65-F5344CB8AC3E}">
        <p14:creationId xmlns:p14="http://schemas.microsoft.com/office/powerpoint/2010/main" val="314361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Science 2015: Cancer due </a:t>
            </a:r>
            <a:r>
              <a:rPr lang="de-DE" sz="3200" dirty="0" err="1" smtClean="0"/>
              <a:t>to</a:t>
            </a:r>
            <a:r>
              <a:rPr lang="de-DE" sz="3200" dirty="0" smtClean="0"/>
              <a:t> „</a:t>
            </a:r>
            <a:r>
              <a:rPr lang="de-DE" sz="3200" dirty="0" err="1" smtClean="0"/>
              <a:t>bad</a:t>
            </a:r>
            <a:r>
              <a:rPr lang="de-DE" sz="3200" dirty="0" smtClean="0"/>
              <a:t> </a:t>
            </a:r>
            <a:r>
              <a:rPr lang="de-DE" sz="3200" dirty="0" err="1"/>
              <a:t>luck</a:t>
            </a:r>
            <a:r>
              <a:rPr lang="de-DE" sz="3200" dirty="0" smtClean="0"/>
              <a:t>“</a:t>
            </a:r>
            <a:br>
              <a:rPr lang="de-DE" sz="3200" dirty="0" smtClean="0"/>
            </a:br>
            <a:r>
              <a:rPr lang="en-US" sz="3200" dirty="0"/>
              <a:t>(Spearman’s rho = 0.81; P &lt; 3.5 × </a:t>
            </a:r>
            <a:r>
              <a:rPr lang="en-US" sz="3200" dirty="0" smtClean="0"/>
              <a:t>10</a:t>
            </a:r>
            <a:r>
              <a:rPr lang="en-US" sz="3200" baseline="30000" dirty="0" smtClean="0"/>
              <a:t>-8</a:t>
            </a:r>
            <a:r>
              <a:rPr lang="en-US" sz="3200" dirty="0" smtClean="0"/>
              <a:t>)</a:t>
            </a:r>
            <a:endParaRPr lang="de-DE" sz="3200" dirty="0"/>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7778"/>
            <a:ext cx="8928992" cy="539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31798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Bildschirmpräsentation (4:3)</PresentationFormat>
  <Paragraphs>15</Paragraphs>
  <Slides>5</Slides>
  <Notes>1</Notes>
  <HiddenSlides>0</HiddenSlides>
  <MMClips>0</MMClips>
  <ScaleCrop>false</ScaleCrop>
  <HeadingPairs>
    <vt:vector size="4" baseType="variant">
      <vt:variant>
        <vt:lpstr>Design</vt:lpstr>
      </vt:variant>
      <vt:variant>
        <vt:i4>2</vt:i4>
      </vt:variant>
      <vt:variant>
        <vt:lpstr>Folientitel</vt:lpstr>
      </vt:variant>
      <vt:variant>
        <vt:i4>5</vt:i4>
      </vt:variant>
    </vt:vector>
  </HeadingPairs>
  <TitlesOfParts>
    <vt:vector size="7" baseType="lpstr">
      <vt:lpstr>Larissa</vt:lpstr>
      <vt:lpstr>Default Theme</vt:lpstr>
      <vt:lpstr>From simple correlation to causal inference</vt:lpstr>
      <vt:lpstr>   Fat consumption and mortality from coronary heart disease: A highly influential correlation analysis Ancel Keys (1953) Journal of the Mount Sinai Hospital New York    </vt:lpstr>
      <vt:lpstr>PowerPoint-Präsentation</vt:lpstr>
      <vt:lpstr>Epidemiology 2015: Causal Inference with modern mediation techniques</vt:lpstr>
      <vt:lpstr>Science 2015: Cancer due to „bad luck“ (Spearman’s rho = 0.81; P &lt; 3.5 × 10-8)</vt:lpstr>
    </vt:vector>
  </TitlesOfParts>
  <Company>MUI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Ulmer Hanno</dc:creator>
  <cp:lastModifiedBy>Ulmer Hanno</cp:lastModifiedBy>
  <cp:revision>8</cp:revision>
  <dcterms:created xsi:type="dcterms:W3CDTF">2015-06-11T12:00:18Z</dcterms:created>
  <dcterms:modified xsi:type="dcterms:W3CDTF">2015-06-11T13:57:51Z</dcterms:modified>
</cp:coreProperties>
</file>