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30600650" cy="43200638"/>
  <p:notesSz cx="6669088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F8DA6"/>
    <a:srgbClr val="1E596B"/>
    <a:srgbClr val="B5CFDE"/>
    <a:srgbClr val="85AB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6" autoAdjust="0"/>
    <p:restoredTop sz="94660"/>
  </p:normalViewPr>
  <p:slideViewPr>
    <p:cSldViewPr snapToGrid="0">
      <p:cViewPr>
        <p:scale>
          <a:sx n="93" d="100"/>
          <a:sy n="93" d="100"/>
        </p:scale>
        <p:origin x="38" y="-7241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95049" y="7070108"/>
            <a:ext cx="26010553" cy="15040222"/>
          </a:xfrm>
        </p:spPr>
        <p:txBody>
          <a:bodyPr anchor="b"/>
          <a:lstStyle>
            <a:lvl1pPr algn="ctr">
              <a:defRPr sz="20079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25081" y="22690338"/>
            <a:ext cx="22950488" cy="10430151"/>
          </a:xfrm>
        </p:spPr>
        <p:txBody>
          <a:bodyPr/>
          <a:lstStyle>
            <a:lvl1pPr marL="0" indent="0" algn="ctr">
              <a:buNone/>
              <a:defRPr sz="8032"/>
            </a:lvl1pPr>
            <a:lvl2pPr marL="1530020" indent="0" algn="ctr">
              <a:buNone/>
              <a:defRPr sz="6693"/>
            </a:lvl2pPr>
            <a:lvl3pPr marL="3060040" indent="0" algn="ctr">
              <a:buNone/>
              <a:defRPr sz="6024"/>
            </a:lvl3pPr>
            <a:lvl4pPr marL="4590059" indent="0" algn="ctr">
              <a:buNone/>
              <a:defRPr sz="5354"/>
            </a:lvl4pPr>
            <a:lvl5pPr marL="6120079" indent="0" algn="ctr">
              <a:buNone/>
              <a:defRPr sz="5354"/>
            </a:lvl5pPr>
            <a:lvl6pPr marL="7650099" indent="0" algn="ctr">
              <a:buNone/>
              <a:defRPr sz="5354"/>
            </a:lvl6pPr>
            <a:lvl7pPr marL="9180119" indent="0" algn="ctr">
              <a:buNone/>
              <a:defRPr sz="5354"/>
            </a:lvl7pPr>
            <a:lvl8pPr marL="10710139" indent="0" algn="ctr">
              <a:buNone/>
              <a:defRPr sz="5354"/>
            </a:lvl8pPr>
            <a:lvl9pPr marL="12240158" indent="0" algn="ctr">
              <a:buNone/>
              <a:defRPr sz="5354"/>
            </a:lvl9pPr>
          </a:lstStyle>
          <a:p>
            <a:r>
              <a:rPr lang="de-DE" smtClean="0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77D42-8496-4647-A38F-A183C2D066A3}" type="datetimeFigureOut">
              <a:rPr lang="de-DE" smtClean="0"/>
              <a:t>28.04.2025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71C3F-E89E-45FB-B9B3-577928FE24E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961787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77D42-8496-4647-A38F-A183C2D066A3}" type="datetimeFigureOut">
              <a:rPr lang="de-DE" smtClean="0"/>
              <a:t>28.04.2025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71C3F-E89E-45FB-B9B3-577928FE24E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036776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1898592" y="2300034"/>
            <a:ext cx="6598265" cy="36610544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103797" y="2300034"/>
            <a:ext cx="19412287" cy="36610544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77D42-8496-4647-A38F-A183C2D066A3}" type="datetimeFigureOut">
              <a:rPr lang="de-DE" smtClean="0"/>
              <a:t>28.04.2025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71C3F-E89E-45FB-B9B3-577928FE24E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604099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77D42-8496-4647-A38F-A183C2D066A3}" type="datetimeFigureOut">
              <a:rPr lang="de-DE" smtClean="0"/>
              <a:t>28.04.2025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71C3F-E89E-45FB-B9B3-577928FE24E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235326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7858" y="10770172"/>
            <a:ext cx="26393061" cy="17970262"/>
          </a:xfrm>
        </p:spPr>
        <p:txBody>
          <a:bodyPr anchor="b"/>
          <a:lstStyle>
            <a:lvl1pPr>
              <a:defRPr sz="20079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7858" y="28910440"/>
            <a:ext cx="26393061" cy="9450136"/>
          </a:xfrm>
        </p:spPr>
        <p:txBody>
          <a:bodyPr/>
          <a:lstStyle>
            <a:lvl1pPr marL="0" indent="0">
              <a:buNone/>
              <a:defRPr sz="8032">
                <a:solidFill>
                  <a:schemeClr val="tx1"/>
                </a:solidFill>
              </a:defRPr>
            </a:lvl1pPr>
            <a:lvl2pPr marL="1530020" indent="0">
              <a:buNone/>
              <a:defRPr sz="6693">
                <a:solidFill>
                  <a:schemeClr val="tx1">
                    <a:tint val="75000"/>
                  </a:schemeClr>
                </a:solidFill>
              </a:defRPr>
            </a:lvl2pPr>
            <a:lvl3pPr marL="3060040" indent="0">
              <a:buNone/>
              <a:defRPr sz="6024">
                <a:solidFill>
                  <a:schemeClr val="tx1">
                    <a:tint val="75000"/>
                  </a:schemeClr>
                </a:solidFill>
              </a:defRPr>
            </a:lvl3pPr>
            <a:lvl4pPr marL="4590059" indent="0">
              <a:buNone/>
              <a:defRPr sz="5354">
                <a:solidFill>
                  <a:schemeClr val="tx1">
                    <a:tint val="75000"/>
                  </a:schemeClr>
                </a:solidFill>
              </a:defRPr>
            </a:lvl4pPr>
            <a:lvl5pPr marL="6120079" indent="0">
              <a:buNone/>
              <a:defRPr sz="5354">
                <a:solidFill>
                  <a:schemeClr val="tx1">
                    <a:tint val="75000"/>
                  </a:schemeClr>
                </a:solidFill>
              </a:defRPr>
            </a:lvl5pPr>
            <a:lvl6pPr marL="7650099" indent="0">
              <a:buNone/>
              <a:defRPr sz="5354">
                <a:solidFill>
                  <a:schemeClr val="tx1">
                    <a:tint val="75000"/>
                  </a:schemeClr>
                </a:solidFill>
              </a:defRPr>
            </a:lvl6pPr>
            <a:lvl7pPr marL="9180119" indent="0">
              <a:buNone/>
              <a:defRPr sz="5354">
                <a:solidFill>
                  <a:schemeClr val="tx1">
                    <a:tint val="75000"/>
                  </a:schemeClr>
                </a:solidFill>
              </a:defRPr>
            </a:lvl7pPr>
            <a:lvl8pPr marL="10710139" indent="0">
              <a:buNone/>
              <a:defRPr sz="5354">
                <a:solidFill>
                  <a:schemeClr val="tx1">
                    <a:tint val="75000"/>
                  </a:schemeClr>
                </a:solidFill>
              </a:defRPr>
            </a:lvl8pPr>
            <a:lvl9pPr marL="12240158" indent="0">
              <a:buNone/>
              <a:defRPr sz="535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77D42-8496-4647-A38F-A183C2D066A3}" type="datetimeFigureOut">
              <a:rPr lang="de-DE" smtClean="0"/>
              <a:t>28.04.2025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71C3F-E89E-45FB-B9B3-577928FE24E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799158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103795" y="11500170"/>
            <a:ext cx="13005276" cy="2741040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491579" y="11500170"/>
            <a:ext cx="13005276" cy="2741040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77D42-8496-4647-A38F-A183C2D066A3}" type="datetimeFigureOut">
              <a:rPr lang="de-DE" smtClean="0"/>
              <a:t>28.04.2025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71C3F-E89E-45FB-B9B3-577928FE24E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317465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07780" y="2300044"/>
            <a:ext cx="26393061" cy="8350126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07784" y="10590160"/>
            <a:ext cx="12945507" cy="5190073"/>
          </a:xfrm>
        </p:spPr>
        <p:txBody>
          <a:bodyPr anchor="b"/>
          <a:lstStyle>
            <a:lvl1pPr marL="0" indent="0">
              <a:buNone/>
              <a:defRPr sz="8032" b="1"/>
            </a:lvl1pPr>
            <a:lvl2pPr marL="1530020" indent="0">
              <a:buNone/>
              <a:defRPr sz="6693" b="1"/>
            </a:lvl2pPr>
            <a:lvl3pPr marL="3060040" indent="0">
              <a:buNone/>
              <a:defRPr sz="6024" b="1"/>
            </a:lvl3pPr>
            <a:lvl4pPr marL="4590059" indent="0">
              <a:buNone/>
              <a:defRPr sz="5354" b="1"/>
            </a:lvl4pPr>
            <a:lvl5pPr marL="6120079" indent="0">
              <a:buNone/>
              <a:defRPr sz="5354" b="1"/>
            </a:lvl5pPr>
            <a:lvl6pPr marL="7650099" indent="0">
              <a:buNone/>
              <a:defRPr sz="5354" b="1"/>
            </a:lvl6pPr>
            <a:lvl7pPr marL="9180119" indent="0">
              <a:buNone/>
              <a:defRPr sz="5354" b="1"/>
            </a:lvl7pPr>
            <a:lvl8pPr marL="10710139" indent="0">
              <a:buNone/>
              <a:defRPr sz="5354" b="1"/>
            </a:lvl8pPr>
            <a:lvl9pPr marL="12240158" indent="0">
              <a:buNone/>
              <a:defRPr sz="5354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107784" y="15780233"/>
            <a:ext cx="12945507" cy="23210346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5491581" y="10590160"/>
            <a:ext cx="13009262" cy="5190073"/>
          </a:xfrm>
        </p:spPr>
        <p:txBody>
          <a:bodyPr anchor="b"/>
          <a:lstStyle>
            <a:lvl1pPr marL="0" indent="0">
              <a:buNone/>
              <a:defRPr sz="8032" b="1"/>
            </a:lvl1pPr>
            <a:lvl2pPr marL="1530020" indent="0">
              <a:buNone/>
              <a:defRPr sz="6693" b="1"/>
            </a:lvl2pPr>
            <a:lvl3pPr marL="3060040" indent="0">
              <a:buNone/>
              <a:defRPr sz="6024" b="1"/>
            </a:lvl3pPr>
            <a:lvl4pPr marL="4590059" indent="0">
              <a:buNone/>
              <a:defRPr sz="5354" b="1"/>
            </a:lvl4pPr>
            <a:lvl5pPr marL="6120079" indent="0">
              <a:buNone/>
              <a:defRPr sz="5354" b="1"/>
            </a:lvl5pPr>
            <a:lvl6pPr marL="7650099" indent="0">
              <a:buNone/>
              <a:defRPr sz="5354" b="1"/>
            </a:lvl6pPr>
            <a:lvl7pPr marL="9180119" indent="0">
              <a:buNone/>
              <a:defRPr sz="5354" b="1"/>
            </a:lvl7pPr>
            <a:lvl8pPr marL="10710139" indent="0">
              <a:buNone/>
              <a:defRPr sz="5354" b="1"/>
            </a:lvl8pPr>
            <a:lvl9pPr marL="12240158" indent="0">
              <a:buNone/>
              <a:defRPr sz="5354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5491581" y="15780233"/>
            <a:ext cx="13009262" cy="23210346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77D42-8496-4647-A38F-A183C2D066A3}" type="datetimeFigureOut">
              <a:rPr lang="de-DE" smtClean="0"/>
              <a:t>28.04.2025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71C3F-E89E-45FB-B9B3-577928FE24E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622876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77D42-8496-4647-A38F-A183C2D066A3}" type="datetimeFigureOut">
              <a:rPr lang="de-DE" smtClean="0"/>
              <a:t>28.04.2025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71C3F-E89E-45FB-B9B3-577928FE24E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390010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77D42-8496-4647-A38F-A183C2D066A3}" type="datetimeFigureOut">
              <a:rPr lang="de-DE" smtClean="0"/>
              <a:t>28.04.2025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71C3F-E89E-45FB-B9B3-577928FE24E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64338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07780" y="2880042"/>
            <a:ext cx="9869506" cy="10080149"/>
          </a:xfrm>
        </p:spPr>
        <p:txBody>
          <a:bodyPr anchor="b"/>
          <a:lstStyle>
            <a:lvl1pPr>
              <a:defRPr sz="10709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009262" y="6220102"/>
            <a:ext cx="15491579" cy="30700453"/>
          </a:xfrm>
        </p:spPr>
        <p:txBody>
          <a:bodyPr/>
          <a:lstStyle>
            <a:lvl1pPr>
              <a:defRPr sz="10709"/>
            </a:lvl1pPr>
            <a:lvl2pPr>
              <a:defRPr sz="9370"/>
            </a:lvl2pPr>
            <a:lvl3pPr>
              <a:defRPr sz="8032"/>
            </a:lvl3pPr>
            <a:lvl4pPr>
              <a:defRPr sz="6693"/>
            </a:lvl4pPr>
            <a:lvl5pPr>
              <a:defRPr sz="6693"/>
            </a:lvl5pPr>
            <a:lvl6pPr>
              <a:defRPr sz="6693"/>
            </a:lvl6pPr>
            <a:lvl7pPr>
              <a:defRPr sz="6693"/>
            </a:lvl7pPr>
            <a:lvl8pPr>
              <a:defRPr sz="6693"/>
            </a:lvl8pPr>
            <a:lvl9pPr>
              <a:defRPr sz="6693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07780" y="12960191"/>
            <a:ext cx="9869506" cy="24010358"/>
          </a:xfrm>
        </p:spPr>
        <p:txBody>
          <a:bodyPr/>
          <a:lstStyle>
            <a:lvl1pPr marL="0" indent="0">
              <a:buNone/>
              <a:defRPr sz="5354"/>
            </a:lvl1pPr>
            <a:lvl2pPr marL="1530020" indent="0">
              <a:buNone/>
              <a:defRPr sz="4685"/>
            </a:lvl2pPr>
            <a:lvl3pPr marL="3060040" indent="0">
              <a:buNone/>
              <a:defRPr sz="4016"/>
            </a:lvl3pPr>
            <a:lvl4pPr marL="4590059" indent="0">
              <a:buNone/>
              <a:defRPr sz="3347"/>
            </a:lvl4pPr>
            <a:lvl5pPr marL="6120079" indent="0">
              <a:buNone/>
              <a:defRPr sz="3347"/>
            </a:lvl5pPr>
            <a:lvl6pPr marL="7650099" indent="0">
              <a:buNone/>
              <a:defRPr sz="3347"/>
            </a:lvl6pPr>
            <a:lvl7pPr marL="9180119" indent="0">
              <a:buNone/>
              <a:defRPr sz="3347"/>
            </a:lvl7pPr>
            <a:lvl8pPr marL="10710139" indent="0">
              <a:buNone/>
              <a:defRPr sz="3347"/>
            </a:lvl8pPr>
            <a:lvl9pPr marL="12240158" indent="0">
              <a:buNone/>
              <a:defRPr sz="3347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77D42-8496-4647-A38F-A183C2D066A3}" type="datetimeFigureOut">
              <a:rPr lang="de-DE" smtClean="0"/>
              <a:t>28.04.2025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71C3F-E89E-45FB-B9B3-577928FE24E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908299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07780" y="2880042"/>
            <a:ext cx="9869506" cy="10080149"/>
          </a:xfrm>
        </p:spPr>
        <p:txBody>
          <a:bodyPr anchor="b"/>
          <a:lstStyle>
            <a:lvl1pPr>
              <a:defRPr sz="10709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009262" y="6220102"/>
            <a:ext cx="15491579" cy="30700453"/>
          </a:xfrm>
        </p:spPr>
        <p:txBody>
          <a:bodyPr anchor="t"/>
          <a:lstStyle>
            <a:lvl1pPr marL="0" indent="0">
              <a:buNone/>
              <a:defRPr sz="10709"/>
            </a:lvl1pPr>
            <a:lvl2pPr marL="1530020" indent="0">
              <a:buNone/>
              <a:defRPr sz="9370"/>
            </a:lvl2pPr>
            <a:lvl3pPr marL="3060040" indent="0">
              <a:buNone/>
              <a:defRPr sz="8032"/>
            </a:lvl3pPr>
            <a:lvl4pPr marL="4590059" indent="0">
              <a:buNone/>
              <a:defRPr sz="6693"/>
            </a:lvl4pPr>
            <a:lvl5pPr marL="6120079" indent="0">
              <a:buNone/>
              <a:defRPr sz="6693"/>
            </a:lvl5pPr>
            <a:lvl6pPr marL="7650099" indent="0">
              <a:buNone/>
              <a:defRPr sz="6693"/>
            </a:lvl6pPr>
            <a:lvl7pPr marL="9180119" indent="0">
              <a:buNone/>
              <a:defRPr sz="6693"/>
            </a:lvl7pPr>
            <a:lvl8pPr marL="10710139" indent="0">
              <a:buNone/>
              <a:defRPr sz="6693"/>
            </a:lvl8pPr>
            <a:lvl9pPr marL="12240158" indent="0">
              <a:buNone/>
              <a:defRPr sz="6693"/>
            </a:lvl9pPr>
          </a:lstStyle>
          <a:p>
            <a:r>
              <a:rPr lang="de-DE" smtClean="0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07780" y="12960191"/>
            <a:ext cx="9869506" cy="24010358"/>
          </a:xfrm>
        </p:spPr>
        <p:txBody>
          <a:bodyPr/>
          <a:lstStyle>
            <a:lvl1pPr marL="0" indent="0">
              <a:buNone/>
              <a:defRPr sz="5354"/>
            </a:lvl1pPr>
            <a:lvl2pPr marL="1530020" indent="0">
              <a:buNone/>
              <a:defRPr sz="4685"/>
            </a:lvl2pPr>
            <a:lvl3pPr marL="3060040" indent="0">
              <a:buNone/>
              <a:defRPr sz="4016"/>
            </a:lvl3pPr>
            <a:lvl4pPr marL="4590059" indent="0">
              <a:buNone/>
              <a:defRPr sz="3347"/>
            </a:lvl4pPr>
            <a:lvl5pPr marL="6120079" indent="0">
              <a:buNone/>
              <a:defRPr sz="3347"/>
            </a:lvl5pPr>
            <a:lvl6pPr marL="7650099" indent="0">
              <a:buNone/>
              <a:defRPr sz="3347"/>
            </a:lvl6pPr>
            <a:lvl7pPr marL="9180119" indent="0">
              <a:buNone/>
              <a:defRPr sz="3347"/>
            </a:lvl7pPr>
            <a:lvl8pPr marL="10710139" indent="0">
              <a:buNone/>
              <a:defRPr sz="3347"/>
            </a:lvl8pPr>
            <a:lvl9pPr marL="12240158" indent="0">
              <a:buNone/>
              <a:defRPr sz="3347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77D42-8496-4647-A38F-A183C2D066A3}" type="datetimeFigureOut">
              <a:rPr lang="de-DE" smtClean="0"/>
              <a:t>28.04.2025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71C3F-E89E-45FB-B9B3-577928FE24E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44611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103795" y="2300044"/>
            <a:ext cx="26393061" cy="83501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03795" y="11500170"/>
            <a:ext cx="26393061" cy="27410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103795" y="40040601"/>
            <a:ext cx="6885146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01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577D42-8496-4647-A38F-A183C2D066A3}" type="datetimeFigureOut">
              <a:rPr lang="de-DE" smtClean="0"/>
              <a:t>28.04.2025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136466" y="40040601"/>
            <a:ext cx="10327719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401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1611709" y="40040601"/>
            <a:ext cx="6885146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01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471C3F-E89E-45FB-B9B3-577928FE24E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143827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3060040" rtl="0" eaLnBrk="1" latinLnBrk="0" hangingPunct="1">
        <a:lnSpc>
          <a:spcPct val="90000"/>
        </a:lnSpc>
        <a:spcBef>
          <a:spcPct val="0"/>
        </a:spcBef>
        <a:buNone/>
        <a:defRPr sz="1472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65010" indent="-765010" algn="l" defTabSz="3060040" rtl="0" eaLnBrk="1" latinLnBrk="0" hangingPunct="1">
        <a:lnSpc>
          <a:spcPct val="90000"/>
        </a:lnSpc>
        <a:spcBef>
          <a:spcPts val="3347"/>
        </a:spcBef>
        <a:buFont typeface="Arial" panose="020B0604020202020204" pitchFamily="34" charset="0"/>
        <a:buChar char="•"/>
        <a:defRPr sz="9370" kern="1200">
          <a:solidFill>
            <a:schemeClr val="tx1"/>
          </a:solidFill>
          <a:latin typeface="+mn-lt"/>
          <a:ea typeface="+mn-ea"/>
          <a:cs typeface="+mn-cs"/>
        </a:defRPr>
      </a:lvl1pPr>
      <a:lvl2pPr marL="2295030" indent="-765010" algn="l" defTabSz="3060040" rtl="0" eaLnBrk="1" latinLnBrk="0" hangingPunct="1">
        <a:lnSpc>
          <a:spcPct val="90000"/>
        </a:lnSpc>
        <a:spcBef>
          <a:spcPts val="1673"/>
        </a:spcBef>
        <a:buFont typeface="Arial" panose="020B0604020202020204" pitchFamily="34" charset="0"/>
        <a:buChar char="•"/>
        <a:defRPr sz="8032" kern="1200">
          <a:solidFill>
            <a:schemeClr val="tx1"/>
          </a:solidFill>
          <a:latin typeface="+mn-lt"/>
          <a:ea typeface="+mn-ea"/>
          <a:cs typeface="+mn-cs"/>
        </a:defRPr>
      </a:lvl2pPr>
      <a:lvl3pPr marL="3825050" indent="-765010" algn="l" defTabSz="3060040" rtl="0" eaLnBrk="1" latinLnBrk="0" hangingPunct="1">
        <a:lnSpc>
          <a:spcPct val="90000"/>
        </a:lnSpc>
        <a:spcBef>
          <a:spcPts val="1673"/>
        </a:spcBef>
        <a:buFont typeface="Arial" panose="020B0604020202020204" pitchFamily="34" charset="0"/>
        <a:buChar char="•"/>
        <a:defRPr sz="6693" kern="1200">
          <a:solidFill>
            <a:schemeClr val="tx1"/>
          </a:solidFill>
          <a:latin typeface="+mn-lt"/>
          <a:ea typeface="+mn-ea"/>
          <a:cs typeface="+mn-cs"/>
        </a:defRPr>
      </a:lvl3pPr>
      <a:lvl4pPr marL="5355069" indent="-765010" algn="l" defTabSz="3060040" rtl="0" eaLnBrk="1" latinLnBrk="0" hangingPunct="1">
        <a:lnSpc>
          <a:spcPct val="90000"/>
        </a:lnSpc>
        <a:spcBef>
          <a:spcPts val="1673"/>
        </a:spcBef>
        <a:buFont typeface="Arial" panose="020B0604020202020204" pitchFamily="34" charset="0"/>
        <a:buChar char="•"/>
        <a:defRPr sz="6024" kern="1200">
          <a:solidFill>
            <a:schemeClr val="tx1"/>
          </a:solidFill>
          <a:latin typeface="+mn-lt"/>
          <a:ea typeface="+mn-ea"/>
          <a:cs typeface="+mn-cs"/>
        </a:defRPr>
      </a:lvl4pPr>
      <a:lvl5pPr marL="6885089" indent="-765010" algn="l" defTabSz="3060040" rtl="0" eaLnBrk="1" latinLnBrk="0" hangingPunct="1">
        <a:lnSpc>
          <a:spcPct val="90000"/>
        </a:lnSpc>
        <a:spcBef>
          <a:spcPts val="1673"/>
        </a:spcBef>
        <a:buFont typeface="Arial" panose="020B0604020202020204" pitchFamily="34" charset="0"/>
        <a:buChar char="•"/>
        <a:defRPr sz="6024" kern="1200">
          <a:solidFill>
            <a:schemeClr val="tx1"/>
          </a:solidFill>
          <a:latin typeface="+mn-lt"/>
          <a:ea typeface="+mn-ea"/>
          <a:cs typeface="+mn-cs"/>
        </a:defRPr>
      </a:lvl5pPr>
      <a:lvl6pPr marL="8415109" indent="-765010" algn="l" defTabSz="3060040" rtl="0" eaLnBrk="1" latinLnBrk="0" hangingPunct="1">
        <a:lnSpc>
          <a:spcPct val="90000"/>
        </a:lnSpc>
        <a:spcBef>
          <a:spcPts val="1673"/>
        </a:spcBef>
        <a:buFont typeface="Arial" panose="020B0604020202020204" pitchFamily="34" charset="0"/>
        <a:buChar char="•"/>
        <a:defRPr sz="6024" kern="1200">
          <a:solidFill>
            <a:schemeClr val="tx1"/>
          </a:solidFill>
          <a:latin typeface="+mn-lt"/>
          <a:ea typeface="+mn-ea"/>
          <a:cs typeface="+mn-cs"/>
        </a:defRPr>
      </a:lvl6pPr>
      <a:lvl7pPr marL="9945129" indent="-765010" algn="l" defTabSz="3060040" rtl="0" eaLnBrk="1" latinLnBrk="0" hangingPunct="1">
        <a:lnSpc>
          <a:spcPct val="90000"/>
        </a:lnSpc>
        <a:spcBef>
          <a:spcPts val="1673"/>
        </a:spcBef>
        <a:buFont typeface="Arial" panose="020B0604020202020204" pitchFamily="34" charset="0"/>
        <a:buChar char="•"/>
        <a:defRPr sz="6024" kern="1200">
          <a:solidFill>
            <a:schemeClr val="tx1"/>
          </a:solidFill>
          <a:latin typeface="+mn-lt"/>
          <a:ea typeface="+mn-ea"/>
          <a:cs typeface="+mn-cs"/>
        </a:defRPr>
      </a:lvl7pPr>
      <a:lvl8pPr marL="11475149" indent="-765010" algn="l" defTabSz="3060040" rtl="0" eaLnBrk="1" latinLnBrk="0" hangingPunct="1">
        <a:lnSpc>
          <a:spcPct val="90000"/>
        </a:lnSpc>
        <a:spcBef>
          <a:spcPts val="1673"/>
        </a:spcBef>
        <a:buFont typeface="Arial" panose="020B0604020202020204" pitchFamily="34" charset="0"/>
        <a:buChar char="•"/>
        <a:defRPr sz="6024" kern="1200">
          <a:solidFill>
            <a:schemeClr val="tx1"/>
          </a:solidFill>
          <a:latin typeface="+mn-lt"/>
          <a:ea typeface="+mn-ea"/>
          <a:cs typeface="+mn-cs"/>
        </a:defRPr>
      </a:lvl8pPr>
      <a:lvl9pPr marL="13005168" indent="-765010" algn="l" defTabSz="3060040" rtl="0" eaLnBrk="1" latinLnBrk="0" hangingPunct="1">
        <a:lnSpc>
          <a:spcPct val="90000"/>
        </a:lnSpc>
        <a:spcBef>
          <a:spcPts val="1673"/>
        </a:spcBef>
        <a:buFont typeface="Arial" panose="020B0604020202020204" pitchFamily="34" charset="0"/>
        <a:buChar char="•"/>
        <a:defRPr sz="602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060040" rtl="0" eaLnBrk="1" latinLnBrk="0" hangingPunct="1">
        <a:defRPr sz="6024" kern="1200">
          <a:solidFill>
            <a:schemeClr val="tx1"/>
          </a:solidFill>
          <a:latin typeface="+mn-lt"/>
          <a:ea typeface="+mn-ea"/>
          <a:cs typeface="+mn-cs"/>
        </a:defRPr>
      </a:lvl1pPr>
      <a:lvl2pPr marL="1530020" algn="l" defTabSz="3060040" rtl="0" eaLnBrk="1" latinLnBrk="0" hangingPunct="1">
        <a:defRPr sz="6024" kern="1200">
          <a:solidFill>
            <a:schemeClr val="tx1"/>
          </a:solidFill>
          <a:latin typeface="+mn-lt"/>
          <a:ea typeface="+mn-ea"/>
          <a:cs typeface="+mn-cs"/>
        </a:defRPr>
      </a:lvl2pPr>
      <a:lvl3pPr marL="3060040" algn="l" defTabSz="3060040" rtl="0" eaLnBrk="1" latinLnBrk="0" hangingPunct="1">
        <a:defRPr sz="6024" kern="1200">
          <a:solidFill>
            <a:schemeClr val="tx1"/>
          </a:solidFill>
          <a:latin typeface="+mn-lt"/>
          <a:ea typeface="+mn-ea"/>
          <a:cs typeface="+mn-cs"/>
        </a:defRPr>
      </a:lvl3pPr>
      <a:lvl4pPr marL="4590059" algn="l" defTabSz="3060040" rtl="0" eaLnBrk="1" latinLnBrk="0" hangingPunct="1">
        <a:defRPr sz="6024" kern="1200">
          <a:solidFill>
            <a:schemeClr val="tx1"/>
          </a:solidFill>
          <a:latin typeface="+mn-lt"/>
          <a:ea typeface="+mn-ea"/>
          <a:cs typeface="+mn-cs"/>
        </a:defRPr>
      </a:lvl4pPr>
      <a:lvl5pPr marL="6120079" algn="l" defTabSz="3060040" rtl="0" eaLnBrk="1" latinLnBrk="0" hangingPunct="1">
        <a:defRPr sz="6024" kern="1200">
          <a:solidFill>
            <a:schemeClr val="tx1"/>
          </a:solidFill>
          <a:latin typeface="+mn-lt"/>
          <a:ea typeface="+mn-ea"/>
          <a:cs typeface="+mn-cs"/>
        </a:defRPr>
      </a:lvl5pPr>
      <a:lvl6pPr marL="7650099" algn="l" defTabSz="3060040" rtl="0" eaLnBrk="1" latinLnBrk="0" hangingPunct="1">
        <a:defRPr sz="6024" kern="1200">
          <a:solidFill>
            <a:schemeClr val="tx1"/>
          </a:solidFill>
          <a:latin typeface="+mn-lt"/>
          <a:ea typeface="+mn-ea"/>
          <a:cs typeface="+mn-cs"/>
        </a:defRPr>
      </a:lvl6pPr>
      <a:lvl7pPr marL="9180119" algn="l" defTabSz="3060040" rtl="0" eaLnBrk="1" latinLnBrk="0" hangingPunct="1">
        <a:defRPr sz="6024" kern="1200">
          <a:solidFill>
            <a:schemeClr val="tx1"/>
          </a:solidFill>
          <a:latin typeface="+mn-lt"/>
          <a:ea typeface="+mn-ea"/>
          <a:cs typeface="+mn-cs"/>
        </a:defRPr>
      </a:lvl7pPr>
      <a:lvl8pPr marL="10710139" algn="l" defTabSz="3060040" rtl="0" eaLnBrk="1" latinLnBrk="0" hangingPunct="1">
        <a:defRPr sz="6024" kern="1200">
          <a:solidFill>
            <a:schemeClr val="tx1"/>
          </a:solidFill>
          <a:latin typeface="+mn-lt"/>
          <a:ea typeface="+mn-ea"/>
          <a:cs typeface="+mn-cs"/>
        </a:defRPr>
      </a:lvl8pPr>
      <a:lvl9pPr marL="12240158" algn="l" defTabSz="3060040" rtl="0" eaLnBrk="1" latinLnBrk="0" hangingPunct="1">
        <a:defRPr sz="602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hyperlink" Target="mailto:hanno.ulmer@i-med.ac.at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95582" y="216421"/>
            <a:ext cx="5003646" cy="5003646"/>
          </a:xfrm>
          <a:prstGeom prst="rect">
            <a:avLst/>
          </a:prstGeom>
        </p:spPr>
      </p:pic>
      <p:pic>
        <p:nvPicPr>
          <p:cNvPr id="5" name="Picture 1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5148" y="597544"/>
            <a:ext cx="14738387" cy="3094936"/>
          </a:xfrm>
          <a:prstGeom prst="rect">
            <a:avLst/>
          </a:prstGeom>
        </p:spPr>
      </p:pic>
      <p:sp>
        <p:nvSpPr>
          <p:cNvPr id="8" name="Text Placeholder 106">
            <a:extLst>
              <a:ext uri="{FF2B5EF4-FFF2-40B4-BE49-F238E27FC236}">
                <a16:creationId xmlns:a16="http://schemas.microsoft.com/office/drawing/2014/main" id="{B250D1FC-F4EE-8050-3EC4-E527FCBBE2B0}"/>
              </a:ext>
            </a:extLst>
          </p:cNvPr>
          <p:cNvSpPr txBox="1">
            <a:spLocks/>
          </p:cNvSpPr>
          <p:nvPr/>
        </p:nvSpPr>
        <p:spPr>
          <a:xfrm>
            <a:off x="4898383" y="3692480"/>
            <a:ext cx="20907610" cy="3354056"/>
          </a:xfrm>
          <a:prstGeom prst="rect">
            <a:avLst/>
          </a:prstGeom>
        </p:spPr>
        <p:txBody>
          <a:bodyPr lIns="0" tIns="0" rIns="0" bIns="0" anchor="b" anchorCtr="0"/>
          <a:lstStyle>
            <a:lvl1pPr marL="0" marR="0" indent="0" algn="l" defTabSz="417476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sz="9900" b="0" i="0" u="none" kern="1200" baseline="0">
                <a:solidFill>
                  <a:schemeClr val="accent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3391998" indent="-1304616" algn="l" defTabSz="4174769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218461" indent="-1043692" algn="l" defTabSz="4174769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7305843" indent="-1043692" algn="l" defTabSz="4174769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9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9393230" indent="-1043692" algn="l" defTabSz="4174769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9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1480613" indent="-1043692" algn="l" defTabSz="4174769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9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3567995" indent="-1043692" algn="l" defTabSz="4174769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9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5655384" indent="-1043692" algn="l" defTabSz="4174769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9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7742766" indent="-1043692" algn="l" defTabSz="4174769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9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7600" b="1" dirty="0" smtClean="0">
                <a:solidFill>
                  <a:srgbClr val="1E59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Body mass index as a long-term risk factor for severe COVID-19 requiring intensive care</a:t>
            </a:r>
            <a:endParaRPr lang="en-US" sz="7600" b="1" dirty="0">
              <a:solidFill>
                <a:srgbClr val="1E596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 Placeholder 109">
            <a:extLst>
              <a:ext uri="{FF2B5EF4-FFF2-40B4-BE49-F238E27FC236}">
                <a16:creationId xmlns:a16="http://schemas.microsoft.com/office/drawing/2014/main" id="{CD5499A7-784A-2609-72C0-B20AA1282D6F}"/>
              </a:ext>
            </a:extLst>
          </p:cNvPr>
          <p:cNvSpPr txBox="1">
            <a:spLocks/>
          </p:cNvSpPr>
          <p:nvPr/>
        </p:nvSpPr>
        <p:spPr>
          <a:xfrm>
            <a:off x="1501385" y="7675348"/>
            <a:ext cx="27701606" cy="2126818"/>
          </a:xfrm>
          <a:prstGeom prst="rect">
            <a:avLst/>
          </a:prstGeom>
          <a:ln>
            <a:noFill/>
            <a:prstDash val="solid"/>
          </a:ln>
        </p:spPr>
        <p:txBody>
          <a:bodyPr lIns="0" tIns="0" rIns="0" bIns="0" anchor="t" anchorCtr="0"/>
          <a:lstStyle>
            <a:lvl1pPr marL="0" indent="0" algn="l" defTabSz="4174769" rtl="0" eaLnBrk="1" latinLnBrk="0" hangingPunct="1">
              <a:spcBef>
                <a:spcPct val="20000"/>
              </a:spcBef>
              <a:buFont typeface="Arial" pitchFamily="34" charset="0"/>
              <a:buNone/>
              <a:defRPr sz="3600" b="1" i="0" kern="1200" cap="all" spc="200" baseline="0">
                <a:solidFill>
                  <a:schemeClr val="accent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3391998" indent="-1304616" algn="l" defTabSz="4174769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218461" indent="-1043692" algn="l" defTabSz="4174769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7305843" indent="-1043692" algn="l" defTabSz="4174769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9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9393230" indent="-1043692" algn="l" defTabSz="4174769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9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1480613" indent="-1043692" algn="l" defTabSz="4174769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9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3567995" indent="-1043692" algn="l" defTabSz="4174769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9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5655384" indent="-1043692" algn="l" defTabSz="4174769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9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7742766" indent="-1043692" algn="l" defTabSz="4174769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9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4174769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GB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4F8DA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Hanno Ulmer</a:t>
            </a:r>
            <a:r>
              <a:rPr kumimoji="0" lang="en-GB" sz="3200" b="1" i="0" u="none" strike="noStrike" kern="1200" cap="none" spc="0" normalizeH="0" baseline="30000" noProof="0" dirty="0" smtClean="0">
                <a:ln>
                  <a:noFill/>
                </a:ln>
                <a:solidFill>
                  <a:srgbClr val="4F8DA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1,2</a:t>
            </a:r>
            <a:r>
              <a:rPr kumimoji="0" lang="en-GB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4F8DA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, Lea Corn</a:t>
            </a:r>
            <a:r>
              <a:rPr kumimoji="0" lang="en-GB" sz="3200" b="1" i="0" u="none" strike="noStrike" kern="1200" cap="none" spc="0" normalizeH="0" baseline="30000" noProof="0" dirty="0" smtClean="0">
                <a:ln>
                  <a:noFill/>
                </a:ln>
                <a:solidFill>
                  <a:srgbClr val="4F8DA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3</a:t>
            </a:r>
            <a:r>
              <a:rPr kumimoji="0" lang="en-GB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4F8DA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Sarah Maier</a:t>
            </a:r>
            <a:r>
              <a:rPr kumimoji="0" lang="en-GB" sz="3200" b="1" i="0" u="none" strike="noStrike" kern="1200" cap="none" spc="0" normalizeH="0" baseline="30000" noProof="0" dirty="0" smtClean="0">
                <a:ln>
                  <a:noFill/>
                </a:ln>
                <a:solidFill>
                  <a:srgbClr val="4F8DA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</a:t>
            </a:r>
            <a:r>
              <a:rPr kumimoji="0" lang="en-GB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4F8DA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Josef Fritz</a:t>
            </a:r>
            <a:r>
              <a:rPr kumimoji="0" lang="en-GB" sz="3200" b="1" i="0" u="none" strike="noStrike" kern="1200" cap="none" spc="0" normalizeH="0" baseline="30000" noProof="0" dirty="0" smtClean="0">
                <a:ln>
                  <a:noFill/>
                </a:ln>
                <a:solidFill>
                  <a:srgbClr val="4F8DA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</a:t>
            </a:r>
            <a:r>
              <a:rPr kumimoji="0" lang="en-GB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4F8DA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Emanuel Zitt</a:t>
            </a:r>
            <a:r>
              <a:rPr kumimoji="0" lang="en-GB" sz="3200" b="1" i="0" u="none" strike="noStrike" kern="1200" cap="none" spc="0" normalizeH="0" baseline="30000" noProof="0" dirty="0" smtClean="0">
                <a:ln>
                  <a:noFill/>
                </a:ln>
                <a:solidFill>
                  <a:srgbClr val="4F8DA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</a:t>
            </a:r>
            <a:r>
              <a:rPr kumimoji="0" lang="en-GB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4F8DA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Wolfgang List</a:t>
            </a:r>
            <a:r>
              <a:rPr kumimoji="0" lang="en-GB" sz="3200" b="1" i="0" u="none" strike="noStrike" kern="1200" cap="none" spc="0" normalizeH="0" baseline="30000" noProof="0" dirty="0" smtClean="0">
                <a:ln>
                  <a:noFill/>
                </a:ln>
                <a:solidFill>
                  <a:srgbClr val="4F8DA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3</a:t>
            </a:r>
            <a:r>
              <a:rPr kumimoji="0" lang="en-GB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4F8DA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</a:t>
            </a:r>
            <a:r>
              <a:rPr kumimoji="0" lang="en-GB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4F8DA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Reinhard</a:t>
            </a:r>
            <a:r>
              <a:rPr kumimoji="0" lang="en-GB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4F8DA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Germann</a:t>
            </a:r>
            <a:r>
              <a:rPr kumimoji="0" lang="en-GB" sz="3200" b="1" i="0" u="none" strike="noStrike" kern="1200" cap="none" spc="0" normalizeH="0" baseline="30000" noProof="0" dirty="0" smtClean="0">
                <a:ln>
                  <a:noFill/>
                </a:ln>
                <a:solidFill>
                  <a:srgbClr val="4F8DA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3</a:t>
            </a:r>
          </a:p>
          <a:p>
            <a:pPr marL="0" marR="0" lvl="0" indent="0" algn="ctr" defTabSz="4174769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GB" sz="3200" b="0" i="0" u="none" strike="noStrike" kern="1200" cap="none" spc="0" normalizeH="0" baseline="30000" noProof="0" dirty="0" smtClean="0">
                <a:ln>
                  <a:noFill/>
                </a:ln>
                <a:solidFill>
                  <a:srgbClr val="4F8DA6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</a:t>
            </a:r>
            <a:r>
              <a:rPr kumimoji="0" lang="en-GB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4F8DA6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Institute of Clinical Epidemiology, Public Health, Health Economics, Medical Statistics and Informatics, Medical University of Innsbruck, Innsbruck, Austria</a:t>
            </a:r>
          </a:p>
          <a:p>
            <a:pPr marL="0" marR="0" lvl="0" indent="0" algn="ctr" defTabSz="4174769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30000" noProof="0" dirty="0" smtClean="0">
                <a:ln>
                  <a:noFill/>
                </a:ln>
                <a:solidFill>
                  <a:srgbClr val="4F8DA6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4F8DA6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Agency for Preventive and Social Medicine,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4F8DA6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Bregenz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4F8DA6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Austria</a:t>
            </a:r>
          </a:p>
          <a:p>
            <a:pPr marL="0" marR="0" lvl="0" indent="0" algn="ctr" defTabSz="4174769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30000" noProof="0" dirty="0" smtClean="0">
                <a:ln>
                  <a:noFill/>
                </a:ln>
                <a:solidFill>
                  <a:srgbClr val="4F8DA6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3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4F8DA6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Department of Anesthesia and Intensive Care, Academic Teaching Hospital,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4F8DA6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Feldkirch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4F8DA6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Austria</a:t>
            </a:r>
            <a:b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4F8DA6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kumimoji="0" lang="sv-SE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4F8DA6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email: </a:t>
            </a:r>
            <a:r>
              <a:rPr kumimoji="0" lang="sv-SE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4F8DA6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  <a:hlinkClick r:id="rId4"/>
              </a:rPr>
              <a:t>hanno.ulmer@i-med.ac.at</a:t>
            </a:r>
            <a:endParaRPr kumimoji="0" lang="en-GB" sz="3200" b="1" i="0" u="none" strike="noStrike" kern="1200" cap="none" spc="0" normalizeH="0" baseline="0" noProof="0" dirty="0" smtClean="0">
              <a:ln>
                <a:noFill/>
              </a:ln>
              <a:solidFill>
                <a:srgbClr val="4F8DA6"/>
              </a:solidFill>
              <a:effectLst/>
              <a:uLnTx/>
              <a:uFillTx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lvl="0" indent="0" algn="ctr" defTabSz="4174769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GB" sz="2800" b="1" i="0" u="none" strike="noStrike" kern="1200" cap="none" spc="0" normalizeH="0" baseline="0" noProof="0" dirty="0">
              <a:ln>
                <a:noFill/>
              </a:ln>
              <a:solidFill>
                <a:srgbClr val="9A5A14"/>
              </a:solidFill>
              <a:effectLst/>
              <a:uLnTx/>
              <a:uFillTx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 Placeholder 108">
            <a:extLst>
              <a:ext uri="{FF2B5EF4-FFF2-40B4-BE49-F238E27FC236}">
                <a16:creationId xmlns:a16="http://schemas.microsoft.com/office/drawing/2014/main" id="{ADE7F9AC-33B3-7D6C-B318-77906DE88B70}"/>
              </a:ext>
            </a:extLst>
          </p:cNvPr>
          <p:cNvSpPr txBox="1">
            <a:spLocks/>
          </p:cNvSpPr>
          <p:nvPr/>
        </p:nvSpPr>
        <p:spPr>
          <a:xfrm>
            <a:off x="1259960" y="12283073"/>
            <a:ext cx="27849774" cy="4086371"/>
          </a:xfrm>
          <a:prstGeom prst="rect">
            <a:avLst/>
          </a:prstGeom>
        </p:spPr>
        <p:txBody>
          <a:bodyPr lIns="0" tIns="0" rIns="0" bIns="0" numCol="1" spcCol="719855"/>
          <a:lstStyle>
            <a:lvl1pPr marL="0" marR="0" indent="0" algn="l" defTabSz="4174769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sz="4400" b="0" i="0" kern="1200" baseline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2087382" indent="0" algn="l" defTabSz="4174769" rtl="0" eaLnBrk="1" latinLnBrk="0" hangingPunct="1">
              <a:spcBef>
                <a:spcPct val="20000"/>
              </a:spcBef>
              <a:buFont typeface="Arial" pitchFamily="34" charset="0"/>
              <a:buNone/>
              <a:defRPr sz="5900" kern="1200">
                <a:solidFill>
                  <a:schemeClr val="tx1"/>
                </a:solidFill>
                <a:latin typeface="Frutiger 45 Light" pitchFamily="34" charset="0"/>
                <a:ea typeface="+mn-ea"/>
                <a:cs typeface="+mn-cs"/>
              </a:defRPr>
            </a:lvl2pPr>
            <a:lvl3pPr marL="4174769" indent="0" algn="l" defTabSz="4174769" rtl="0" eaLnBrk="1" latinLnBrk="0" hangingPunct="1">
              <a:spcBef>
                <a:spcPct val="20000"/>
              </a:spcBef>
              <a:buFont typeface="Arial" pitchFamily="34" charset="0"/>
              <a:buNone/>
              <a:defRPr sz="5900" kern="1200">
                <a:solidFill>
                  <a:schemeClr val="tx1"/>
                </a:solidFill>
                <a:latin typeface="Frutiger 45 Light" pitchFamily="34" charset="0"/>
                <a:ea typeface="+mn-ea"/>
                <a:cs typeface="+mn-cs"/>
              </a:defRPr>
            </a:lvl3pPr>
            <a:lvl4pPr marL="6262151" indent="0" algn="l" defTabSz="4174769" rtl="0" eaLnBrk="1" latinLnBrk="0" hangingPunct="1">
              <a:spcBef>
                <a:spcPct val="20000"/>
              </a:spcBef>
              <a:buFont typeface="Arial" pitchFamily="34" charset="0"/>
              <a:buNone/>
              <a:defRPr sz="5900" kern="1200">
                <a:solidFill>
                  <a:schemeClr val="tx1"/>
                </a:solidFill>
                <a:latin typeface="Frutiger 45 Light" pitchFamily="34" charset="0"/>
                <a:ea typeface="+mn-ea"/>
                <a:cs typeface="+mn-cs"/>
              </a:defRPr>
            </a:lvl4pPr>
            <a:lvl5pPr marL="8349540" indent="0" algn="l" defTabSz="4174769" rtl="0" eaLnBrk="1" latinLnBrk="0" hangingPunct="1">
              <a:spcBef>
                <a:spcPct val="20000"/>
              </a:spcBef>
              <a:buFont typeface="Arial" pitchFamily="34" charset="0"/>
              <a:buNone/>
              <a:defRPr sz="5900" kern="1200">
                <a:solidFill>
                  <a:schemeClr val="tx1"/>
                </a:solidFill>
                <a:latin typeface="Frutiger 45 Light" pitchFamily="34" charset="0"/>
                <a:ea typeface="+mn-ea"/>
                <a:cs typeface="+mn-cs"/>
              </a:defRPr>
            </a:lvl5pPr>
            <a:lvl6pPr marL="11480613" indent="-1043692" algn="l" defTabSz="4174769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9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3567995" indent="-1043692" algn="l" defTabSz="4174769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9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5655384" indent="-1043692" algn="l" defTabSz="4174769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9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7742766" indent="-1043692" algn="l" defTabSz="4174769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9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just" defTabSz="4174769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Cohort studies examining the long-term association between body mass index (BMI) and severe COVID-19 outcomes remain sparse. Few large-scale studies have provided pre-pandemic baseline measurements linked to subsequent COVID-19 outcomes in healthy individuals. This study investigates the association of BMI with the risk of COVID-19 outcomes requiring intensive care unit (ICU) admission over a 30-year follow-up period.</a:t>
            </a:r>
          </a:p>
          <a:p>
            <a:pPr marL="0" marR="0" lvl="0" indent="0" algn="just" defTabSz="4174769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36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0" marR="0" lvl="0" indent="0" algn="just" defTabSz="4174769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36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0" marR="0" lvl="0" indent="0" algn="just" defTabSz="4174769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GB" sz="3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5" name="Platshållare för text 19">
            <a:extLst>
              <a:ext uri="{FF2B5EF4-FFF2-40B4-BE49-F238E27FC236}">
                <a16:creationId xmlns:a16="http://schemas.microsoft.com/office/drawing/2014/main" id="{1315EB2E-1195-B949-80A3-0A48E63C38D5}"/>
              </a:ext>
            </a:extLst>
          </p:cNvPr>
          <p:cNvSpPr txBox="1">
            <a:spLocks/>
          </p:cNvSpPr>
          <p:nvPr/>
        </p:nvSpPr>
        <p:spPr>
          <a:xfrm>
            <a:off x="1259960" y="11163495"/>
            <a:ext cx="11810455" cy="1037583"/>
          </a:xfrm>
          <a:prstGeom prst="callout1">
            <a:avLst>
              <a:gd name="adj1" fmla="val 100083"/>
              <a:gd name="adj2" fmla="val 99920"/>
              <a:gd name="adj3" fmla="val 99878"/>
              <a:gd name="adj4" fmla="val 33"/>
            </a:avLst>
          </a:prstGeom>
          <a:ln w="28575">
            <a:noFill/>
          </a:ln>
        </p:spPr>
        <p:txBody>
          <a:bodyPr wrap="square" lIns="0" tIns="0" rIns="0" bIns="72000">
            <a:spAutoFit/>
          </a:bodyPr>
          <a:lstStyle>
            <a:lvl1pPr marL="0" indent="0" algn="l" defTabSz="4174769" rtl="0" eaLnBrk="1" latinLnBrk="0" hangingPunct="1">
              <a:lnSpc>
                <a:spcPct val="95000"/>
              </a:lnSpc>
              <a:spcBef>
                <a:spcPts val="0"/>
              </a:spcBef>
              <a:buFontTx/>
              <a:buNone/>
              <a:defRPr sz="7000" b="0" i="0" kern="1200">
                <a:solidFill>
                  <a:schemeClr val="accent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2087382" indent="0" algn="l" defTabSz="4174769" rtl="0" eaLnBrk="1" latinLnBrk="0" hangingPunct="1">
              <a:spcBef>
                <a:spcPct val="20000"/>
              </a:spcBef>
              <a:buFontTx/>
              <a:buNone/>
              <a:defRPr sz="12900" b="1" i="0" kern="1200">
                <a:solidFill>
                  <a:schemeClr val="accent1"/>
                </a:solidFill>
                <a:latin typeface="Adobe Garamond Pro" panose="02020502060506020403" pitchFamily="18" charset="0"/>
                <a:ea typeface="+mn-ea"/>
                <a:cs typeface="+mn-cs"/>
              </a:defRPr>
            </a:lvl2pPr>
            <a:lvl3pPr marL="4174769" indent="0" algn="l" defTabSz="4174769" rtl="0" eaLnBrk="1" latinLnBrk="0" hangingPunct="1">
              <a:spcBef>
                <a:spcPct val="20000"/>
              </a:spcBef>
              <a:buFontTx/>
              <a:buNone/>
              <a:defRPr sz="11000" b="1" i="0" kern="1200">
                <a:solidFill>
                  <a:schemeClr val="accent1"/>
                </a:solidFill>
                <a:latin typeface="Adobe Garamond Pro" panose="02020502060506020403" pitchFamily="18" charset="0"/>
                <a:ea typeface="+mn-ea"/>
                <a:cs typeface="+mn-cs"/>
              </a:defRPr>
            </a:lvl3pPr>
            <a:lvl4pPr marL="6262151" indent="0" algn="l" defTabSz="4174769" rtl="0" eaLnBrk="1" latinLnBrk="0" hangingPunct="1">
              <a:spcBef>
                <a:spcPct val="20000"/>
              </a:spcBef>
              <a:buFontTx/>
              <a:buNone/>
              <a:defRPr sz="9100" b="1" i="0" kern="1200">
                <a:solidFill>
                  <a:schemeClr val="accent1"/>
                </a:solidFill>
                <a:latin typeface="Adobe Garamond Pro" panose="02020502060506020403" pitchFamily="18" charset="0"/>
                <a:ea typeface="+mn-ea"/>
                <a:cs typeface="+mn-cs"/>
              </a:defRPr>
            </a:lvl4pPr>
            <a:lvl5pPr marL="8349538" indent="0" algn="l" defTabSz="4174769" rtl="0" eaLnBrk="1" latinLnBrk="0" hangingPunct="1">
              <a:spcBef>
                <a:spcPct val="20000"/>
              </a:spcBef>
              <a:buFontTx/>
              <a:buNone/>
              <a:defRPr sz="9100" b="1" i="0" kern="1200">
                <a:solidFill>
                  <a:schemeClr val="accent1"/>
                </a:solidFill>
                <a:latin typeface="Adobe Garamond Pro" panose="02020502060506020403" pitchFamily="18" charset="0"/>
                <a:ea typeface="+mn-ea"/>
                <a:cs typeface="+mn-cs"/>
              </a:defRPr>
            </a:lvl5pPr>
            <a:lvl6pPr marL="11480613" indent="-1043692" algn="l" defTabSz="4174769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9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3567995" indent="-1043692" algn="l" defTabSz="4174769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9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5655384" indent="-1043692" algn="l" defTabSz="4174769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9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7742766" indent="-1043692" algn="l" defTabSz="4174769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9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6600" b="1" dirty="0" smtClean="0">
                <a:solidFill>
                  <a:srgbClr val="4F8DA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INTRODUCTION</a:t>
            </a:r>
            <a:endParaRPr lang="en-GB" sz="7200" b="1" dirty="0">
              <a:solidFill>
                <a:srgbClr val="4F8DA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Text Placeholder 122">
            <a:extLst>
              <a:ext uri="{FF2B5EF4-FFF2-40B4-BE49-F238E27FC236}">
                <a16:creationId xmlns:a16="http://schemas.microsoft.com/office/drawing/2014/main" id="{1CBFFD59-17FC-CBE6-D408-2021E0C8E297}"/>
              </a:ext>
            </a:extLst>
          </p:cNvPr>
          <p:cNvSpPr txBox="1">
            <a:spLocks/>
          </p:cNvSpPr>
          <p:nvPr/>
        </p:nvSpPr>
        <p:spPr>
          <a:xfrm>
            <a:off x="1284637" y="15542223"/>
            <a:ext cx="14675331" cy="1037583"/>
          </a:xfrm>
          <a:prstGeom prst="callout1">
            <a:avLst>
              <a:gd name="adj1" fmla="val 100083"/>
              <a:gd name="adj2" fmla="val 99920"/>
              <a:gd name="adj3" fmla="val 99878"/>
              <a:gd name="adj4" fmla="val 33"/>
            </a:avLst>
          </a:prstGeom>
          <a:ln w="28575">
            <a:noFill/>
          </a:ln>
        </p:spPr>
        <p:txBody>
          <a:bodyPr wrap="square" lIns="0" tIns="0" rIns="0" bIns="72000">
            <a:spAutoFit/>
          </a:bodyPr>
          <a:lstStyle>
            <a:lvl1pPr marL="0" indent="0" algn="l" defTabSz="4174769" rtl="0" eaLnBrk="1" latinLnBrk="0" hangingPunct="1">
              <a:lnSpc>
                <a:spcPct val="95000"/>
              </a:lnSpc>
              <a:spcBef>
                <a:spcPts val="0"/>
              </a:spcBef>
              <a:buFontTx/>
              <a:buNone/>
              <a:defRPr sz="7000" b="0" i="0" kern="1200">
                <a:solidFill>
                  <a:schemeClr val="accent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2087382" indent="0" algn="l" defTabSz="4174769" rtl="0" eaLnBrk="1" latinLnBrk="0" hangingPunct="1">
              <a:spcBef>
                <a:spcPct val="20000"/>
              </a:spcBef>
              <a:buFontTx/>
              <a:buNone/>
              <a:defRPr sz="12900" b="1" i="0" kern="1200">
                <a:solidFill>
                  <a:schemeClr val="accent1"/>
                </a:solidFill>
                <a:latin typeface="Adobe Garamond Pro" panose="02020502060506020403" pitchFamily="18" charset="0"/>
                <a:ea typeface="+mn-ea"/>
                <a:cs typeface="+mn-cs"/>
              </a:defRPr>
            </a:lvl2pPr>
            <a:lvl3pPr marL="4174769" indent="0" algn="l" defTabSz="4174769" rtl="0" eaLnBrk="1" latinLnBrk="0" hangingPunct="1">
              <a:spcBef>
                <a:spcPct val="20000"/>
              </a:spcBef>
              <a:buFontTx/>
              <a:buNone/>
              <a:defRPr sz="11000" b="1" i="0" kern="1200">
                <a:solidFill>
                  <a:schemeClr val="accent1"/>
                </a:solidFill>
                <a:latin typeface="Adobe Garamond Pro" panose="02020502060506020403" pitchFamily="18" charset="0"/>
                <a:ea typeface="+mn-ea"/>
                <a:cs typeface="+mn-cs"/>
              </a:defRPr>
            </a:lvl3pPr>
            <a:lvl4pPr marL="6262151" indent="0" algn="l" defTabSz="4174769" rtl="0" eaLnBrk="1" latinLnBrk="0" hangingPunct="1">
              <a:spcBef>
                <a:spcPct val="20000"/>
              </a:spcBef>
              <a:buFontTx/>
              <a:buNone/>
              <a:defRPr sz="9100" b="1" i="0" kern="1200">
                <a:solidFill>
                  <a:schemeClr val="accent1"/>
                </a:solidFill>
                <a:latin typeface="Adobe Garamond Pro" panose="02020502060506020403" pitchFamily="18" charset="0"/>
                <a:ea typeface="+mn-ea"/>
                <a:cs typeface="+mn-cs"/>
              </a:defRPr>
            </a:lvl4pPr>
            <a:lvl5pPr marL="8349538" indent="0" algn="l" defTabSz="4174769" rtl="0" eaLnBrk="1" latinLnBrk="0" hangingPunct="1">
              <a:spcBef>
                <a:spcPct val="20000"/>
              </a:spcBef>
              <a:buFontTx/>
              <a:buNone/>
              <a:defRPr sz="9100" b="1" i="0" kern="1200">
                <a:solidFill>
                  <a:schemeClr val="accent1"/>
                </a:solidFill>
                <a:latin typeface="Adobe Garamond Pro" panose="02020502060506020403" pitchFamily="18" charset="0"/>
                <a:ea typeface="+mn-ea"/>
                <a:cs typeface="+mn-cs"/>
              </a:defRPr>
            </a:lvl5pPr>
            <a:lvl6pPr marL="11480613" indent="-1043692" algn="l" defTabSz="4174769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9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3567995" indent="-1043692" algn="l" defTabSz="4174769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9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5655384" indent="-1043692" algn="l" defTabSz="4174769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9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7742766" indent="-1043692" algn="l" defTabSz="4174769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9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6600" b="1" dirty="0">
                <a:solidFill>
                  <a:srgbClr val="4F8DA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METHODS</a:t>
            </a:r>
          </a:p>
        </p:txBody>
      </p:sp>
      <p:sp>
        <p:nvSpPr>
          <p:cNvPr id="19" name="Text Placeholder 110">
            <a:extLst>
              <a:ext uri="{FF2B5EF4-FFF2-40B4-BE49-F238E27FC236}">
                <a16:creationId xmlns:a16="http://schemas.microsoft.com/office/drawing/2014/main" id="{E8FA8422-70F5-3BF9-13BA-D2955152A77E}"/>
              </a:ext>
            </a:extLst>
          </p:cNvPr>
          <p:cNvSpPr txBox="1">
            <a:spLocks/>
          </p:cNvSpPr>
          <p:nvPr/>
        </p:nvSpPr>
        <p:spPr>
          <a:xfrm>
            <a:off x="1290238" y="16579806"/>
            <a:ext cx="27842686" cy="4244609"/>
          </a:xfrm>
          <a:prstGeom prst="rect">
            <a:avLst/>
          </a:prstGeom>
        </p:spPr>
        <p:txBody>
          <a:bodyPr lIns="0" tIns="0" rIns="0" bIns="0" numCol="1" spcCol="719855"/>
          <a:lstStyle>
            <a:lvl1pPr marL="0" marR="0" indent="0" algn="l" defTabSz="4174769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sz="3600" b="0" i="0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2087382" indent="0" algn="l" defTabSz="4174769" rtl="0" eaLnBrk="1" latinLnBrk="0" hangingPunct="1">
              <a:spcBef>
                <a:spcPct val="20000"/>
              </a:spcBef>
              <a:buFont typeface="Arial" pitchFamily="34" charset="0"/>
              <a:buNone/>
              <a:defRPr sz="5900" kern="1200">
                <a:solidFill>
                  <a:schemeClr val="tx1"/>
                </a:solidFill>
                <a:latin typeface="Frutiger 45 Light" pitchFamily="34" charset="0"/>
                <a:ea typeface="+mn-ea"/>
                <a:cs typeface="+mn-cs"/>
              </a:defRPr>
            </a:lvl2pPr>
            <a:lvl3pPr marL="4174769" indent="0" algn="l" defTabSz="4174769" rtl="0" eaLnBrk="1" latinLnBrk="0" hangingPunct="1">
              <a:spcBef>
                <a:spcPct val="20000"/>
              </a:spcBef>
              <a:buFont typeface="Arial" pitchFamily="34" charset="0"/>
              <a:buNone/>
              <a:defRPr sz="5900" kern="1200">
                <a:solidFill>
                  <a:schemeClr val="tx1"/>
                </a:solidFill>
                <a:latin typeface="Frutiger 45 Light" pitchFamily="34" charset="0"/>
                <a:ea typeface="+mn-ea"/>
                <a:cs typeface="+mn-cs"/>
              </a:defRPr>
            </a:lvl3pPr>
            <a:lvl4pPr marL="6262151" indent="0" algn="l" defTabSz="4174769" rtl="0" eaLnBrk="1" latinLnBrk="0" hangingPunct="1">
              <a:spcBef>
                <a:spcPct val="20000"/>
              </a:spcBef>
              <a:buFont typeface="Arial" pitchFamily="34" charset="0"/>
              <a:buNone/>
              <a:defRPr sz="5900" kern="1200">
                <a:solidFill>
                  <a:schemeClr val="tx1"/>
                </a:solidFill>
                <a:latin typeface="Frutiger 45 Light" pitchFamily="34" charset="0"/>
                <a:ea typeface="+mn-ea"/>
                <a:cs typeface="+mn-cs"/>
              </a:defRPr>
            </a:lvl4pPr>
            <a:lvl5pPr marL="8349540" indent="0" algn="l" defTabSz="4174769" rtl="0" eaLnBrk="1" latinLnBrk="0" hangingPunct="1">
              <a:spcBef>
                <a:spcPct val="20000"/>
              </a:spcBef>
              <a:buFont typeface="Arial" pitchFamily="34" charset="0"/>
              <a:buNone/>
              <a:defRPr sz="5900" kern="1200">
                <a:solidFill>
                  <a:schemeClr val="tx1"/>
                </a:solidFill>
                <a:latin typeface="Frutiger 45 Light" pitchFamily="34" charset="0"/>
                <a:ea typeface="+mn-ea"/>
                <a:cs typeface="+mn-cs"/>
              </a:defRPr>
            </a:lvl5pPr>
            <a:lvl6pPr marL="11480613" indent="-1043692" algn="l" defTabSz="4174769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9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3567995" indent="-1043692" algn="l" defTabSz="4174769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9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5655384" indent="-1043692" algn="l" defTabSz="4174769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9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7742766" indent="-1043692" algn="l" defTabSz="4174769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9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just" defTabSz="4174769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Data were derived from the Vorarlberg Health Monitoring and 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Promotion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Programme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(VHM&amp;PP) cohort, which comprised 177,384 participants who underwent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standardised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health examinations between 1988 and 2005. At baseline, trained health professionals measured height and weight, and fasting blood samples were collected. After a median follow-up of 30 years, 227 participants required ICU admission at the State Hospital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Feldkirch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and other intensive care units across Vorarlberg, Western Austria due to severe COVID-19 between 2020 and 2022. As 45,971 participants died during follow-up, competing risk analysis was used to estimate the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subdistribution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hazard ratios (SHRs) per unit increase in BMI (kg/m²), with death as the competing event, adjusting for age, sex and smoking status.</a:t>
            </a:r>
            <a:endParaRPr kumimoji="0" lang="en-GB" sz="3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21" name="Text Placeholder 8">
            <a:extLst>
              <a:ext uri="{FF2B5EF4-FFF2-40B4-BE49-F238E27FC236}">
                <a16:creationId xmlns:a16="http://schemas.microsoft.com/office/drawing/2014/main" id="{87C1759B-3E00-F1E1-99F0-60A1592875FC}"/>
              </a:ext>
            </a:extLst>
          </p:cNvPr>
          <p:cNvSpPr txBox="1">
            <a:spLocks/>
          </p:cNvSpPr>
          <p:nvPr/>
        </p:nvSpPr>
        <p:spPr>
          <a:xfrm>
            <a:off x="1259960" y="21321995"/>
            <a:ext cx="12792711" cy="1037583"/>
          </a:xfrm>
          <a:prstGeom prst="callout1">
            <a:avLst>
              <a:gd name="adj1" fmla="val 100083"/>
              <a:gd name="adj2" fmla="val 99920"/>
              <a:gd name="adj3" fmla="val 99878"/>
              <a:gd name="adj4" fmla="val 33"/>
            </a:avLst>
          </a:prstGeom>
          <a:ln w="28575">
            <a:noFill/>
          </a:ln>
        </p:spPr>
        <p:txBody>
          <a:bodyPr lIns="0" tIns="0" rIns="0" bIns="72000">
            <a:spAutoFit/>
          </a:bodyPr>
          <a:lstStyle>
            <a:lvl1pPr marL="0" indent="0" algn="l" defTabSz="4174769" rtl="0" eaLnBrk="1" latinLnBrk="0" hangingPunct="1">
              <a:lnSpc>
                <a:spcPct val="95000"/>
              </a:lnSpc>
              <a:spcBef>
                <a:spcPts val="0"/>
              </a:spcBef>
              <a:buFontTx/>
              <a:buNone/>
              <a:defRPr sz="7000" b="0" i="0" kern="1200">
                <a:solidFill>
                  <a:schemeClr val="accent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2087382" indent="0" algn="l" defTabSz="4174769" rtl="0" eaLnBrk="1" latinLnBrk="0" hangingPunct="1">
              <a:spcBef>
                <a:spcPct val="20000"/>
              </a:spcBef>
              <a:buFontTx/>
              <a:buNone/>
              <a:defRPr sz="12900" b="1" i="0" kern="1200">
                <a:solidFill>
                  <a:schemeClr val="accent1"/>
                </a:solidFill>
                <a:latin typeface="Adobe Garamond Pro" panose="02020502060506020403" pitchFamily="18" charset="0"/>
                <a:ea typeface="+mn-ea"/>
                <a:cs typeface="+mn-cs"/>
              </a:defRPr>
            </a:lvl2pPr>
            <a:lvl3pPr marL="4174769" indent="0" algn="l" defTabSz="4174769" rtl="0" eaLnBrk="1" latinLnBrk="0" hangingPunct="1">
              <a:spcBef>
                <a:spcPct val="20000"/>
              </a:spcBef>
              <a:buFontTx/>
              <a:buNone/>
              <a:defRPr sz="11000" b="1" i="0" kern="1200">
                <a:solidFill>
                  <a:schemeClr val="accent1"/>
                </a:solidFill>
                <a:latin typeface="Adobe Garamond Pro" panose="02020502060506020403" pitchFamily="18" charset="0"/>
                <a:ea typeface="+mn-ea"/>
                <a:cs typeface="+mn-cs"/>
              </a:defRPr>
            </a:lvl3pPr>
            <a:lvl4pPr marL="6262151" indent="0" algn="l" defTabSz="4174769" rtl="0" eaLnBrk="1" latinLnBrk="0" hangingPunct="1">
              <a:spcBef>
                <a:spcPct val="20000"/>
              </a:spcBef>
              <a:buFontTx/>
              <a:buNone/>
              <a:defRPr sz="9100" b="1" i="0" kern="1200">
                <a:solidFill>
                  <a:schemeClr val="accent1"/>
                </a:solidFill>
                <a:latin typeface="Adobe Garamond Pro" panose="02020502060506020403" pitchFamily="18" charset="0"/>
                <a:ea typeface="+mn-ea"/>
                <a:cs typeface="+mn-cs"/>
              </a:defRPr>
            </a:lvl4pPr>
            <a:lvl5pPr marL="8349538" indent="0" algn="l" defTabSz="4174769" rtl="0" eaLnBrk="1" latinLnBrk="0" hangingPunct="1">
              <a:spcBef>
                <a:spcPct val="20000"/>
              </a:spcBef>
              <a:buFontTx/>
              <a:buNone/>
              <a:defRPr sz="9100" b="1" i="0" kern="1200">
                <a:solidFill>
                  <a:schemeClr val="accent1"/>
                </a:solidFill>
                <a:latin typeface="Adobe Garamond Pro" panose="02020502060506020403" pitchFamily="18" charset="0"/>
                <a:ea typeface="+mn-ea"/>
                <a:cs typeface="+mn-cs"/>
              </a:defRPr>
            </a:lvl5pPr>
            <a:lvl6pPr marL="11480613" indent="-1043692" algn="l" defTabSz="4174769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9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3567995" indent="-1043692" algn="l" defTabSz="4174769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9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5655384" indent="-1043692" algn="l" defTabSz="4174769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9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7742766" indent="-1043692" algn="l" defTabSz="4174769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9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6600" b="1" dirty="0">
                <a:solidFill>
                  <a:srgbClr val="4F8DA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RESULTS</a:t>
            </a:r>
          </a:p>
        </p:txBody>
      </p:sp>
      <p:sp>
        <p:nvSpPr>
          <p:cNvPr id="23" name="Text Placeholder 7">
            <a:extLst>
              <a:ext uri="{FF2B5EF4-FFF2-40B4-BE49-F238E27FC236}">
                <a16:creationId xmlns:a16="http://schemas.microsoft.com/office/drawing/2014/main" id="{646840B7-776A-FE5B-6A57-941064539F95}"/>
              </a:ext>
            </a:extLst>
          </p:cNvPr>
          <p:cNvSpPr txBox="1">
            <a:spLocks/>
          </p:cNvSpPr>
          <p:nvPr/>
        </p:nvSpPr>
        <p:spPr>
          <a:xfrm>
            <a:off x="1284637" y="22416164"/>
            <a:ext cx="12606260" cy="6265691"/>
          </a:xfrm>
          <a:prstGeom prst="rect">
            <a:avLst/>
          </a:prstGeom>
        </p:spPr>
        <p:txBody>
          <a:bodyPr lIns="0" tIns="0" rIns="0" bIns="0" numCol="1" spcCol="719855"/>
          <a:lstStyle>
            <a:lvl1pPr marL="0" marR="0" indent="0" algn="l" defTabSz="4174769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sz="3600" b="0" i="0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2087382" indent="0" algn="l" defTabSz="4174769" rtl="0" eaLnBrk="1" latinLnBrk="0" hangingPunct="1">
              <a:spcBef>
                <a:spcPct val="20000"/>
              </a:spcBef>
              <a:buFont typeface="Arial" pitchFamily="34" charset="0"/>
              <a:buNone/>
              <a:defRPr sz="5900" kern="1200">
                <a:solidFill>
                  <a:schemeClr val="tx1"/>
                </a:solidFill>
                <a:latin typeface="Frutiger 45 Light" pitchFamily="34" charset="0"/>
                <a:ea typeface="+mn-ea"/>
                <a:cs typeface="+mn-cs"/>
              </a:defRPr>
            </a:lvl2pPr>
            <a:lvl3pPr marL="4174769" indent="0" algn="l" defTabSz="4174769" rtl="0" eaLnBrk="1" latinLnBrk="0" hangingPunct="1">
              <a:spcBef>
                <a:spcPct val="20000"/>
              </a:spcBef>
              <a:buFont typeface="Arial" pitchFamily="34" charset="0"/>
              <a:buNone/>
              <a:defRPr sz="5900" kern="1200">
                <a:solidFill>
                  <a:schemeClr val="tx1"/>
                </a:solidFill>
                <a:latin typeface="Frutiger 45 Light" pitchFamily="34" charset="0"/>
                <a:ea typeface="+mn-ea"/>
                <a:cs typeface="+mn-cs"/>
              </a:defRPr>
            </a:lvl3pPr>
            <a:lvl4pPr marL="6262151" indent="0" algn="l" defTabSz="4174769" rtl="0" eaLnBrk="1" latinLnBrk="0" hangingPunct="1">
              <a:spcBef>
                <a:spcPct val="20000"/>
              </a:spcBef>
              <a:buFont typeface="Arial" pitchFamily="34" charset="0"/>
              <a:buNone/>
              <a:defRPr sz="5900" kern="1200">
                <a:solidFill>
                  <a:schemeClr val="tx1"/>
                </a:solidFill>
                <a:latin typeface="Frutiger 45 Light" pitchFamily="34" charset="0"/>
                <a:ea typeface="+mn-ea"/>
                <a:cs typeface="+mn-cs"/>
              </a:defRPr>
            </a:lvl4pPr>
            <a:lvl5pPr marL="8349540" indent="0" algn="l" defTabSz="4174769" rtl="0" eaLnBrk="1" latinLnBrk="0" hangingPunct="1">
              <a:spcBef>
                <a:spcPct val="20000"/>
              </a:spcBef>
              <a:buFont typeface="Arial" pitchFamily="34" charset="0"/>
              <a:buNone/>
              <a:defRPr sz="5900" kern="1200">
                <a:solidFill>
                  <a:schemeClr val="tx1"/>
                </a:solidFill>
                <a:latin typeface="Frutiger 45 Light" pitchFamily="34" charset="0"/>
                <a:ea typeface="+mn-ea"/>
                <a:cs typeface="+mn-cs"/>
              </a:defRPr>
            </a:lvl5pPr>
            <a:lvl6pPr marL="11480613" indent="-1043692" algn="l" defTabSz="4174769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9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3567995" indent="-1043692" algn="l" defTabSz="4174769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9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5655384" indent="-1043692" algn="l" defTabSz="4174769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9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7742766" indent="-1043692" algn="l" defTabSz="4174769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9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just" defTabSz="4174769" rtl="0" eaLnBrk="1" fontAlgn="auto" latinLnBrk="0" hangingPunct="1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At baseline, participants had a median age of 42 years and 54% were female. Participants who later required ICU admission for COVID-19 had a higher mean BMI than those who did not (27.2 ± 4.9 vs. 24.9 ± 4.3 kg/m²). At ICU admission, patients were on average 70 years old, and 65% were male. The adjusted SHR for ICU admission was 1.12 per kg/m², 95%CI: 1.09-1.14, indicating a statistically significant positive association between BMI and the risk of ICU admission. Among the covariates, male sex in particular was associated with a higher risk of ICU admission (SHR 2.07, 95%CI: 1.56-2.75). BMI showed a stronger association in females (SHR 1.14 per kg/m², 95%CI: 1.11-1.16) compared to males (SHR 1.09 per kg/m², 95%CI: 1.05-1.12) with a significant interaction between sex and BMI (p=0.029). The association between BMI and ICU admission remained almost unchanged after additional adjustment for blood pressure, fasting glucose, triglycerides and cholesterol. Figure 1 illustrates the incidence of ICU admission, stratified by sex, at selected body mass indices (BMI) of 25 kg/m² and 30 kg/m².</a:t>
            </a:r>
            <a:endParaRPr kumimoji="0" lang="en-US" sz="3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26" name="Rectangle 23"/>
          <p:cNvSpPr/>
          <p:nvPr/>
        </p:nvSpPr>
        <p:spPr>
          <a:xfrm>
            <a:off x="14415225" y="32521131"/>
            <a:ext cx="14787766" cy="24006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defTabSz="4215264"/>
            <a:r>
              <a:rPr lang="en-US" sz="3000" b="1" dirty="0" smtClean="0">
                <a:solidFill>
                  <a:srgbClr val="000000"/>
                </a:solidFill>
                <a:latin typeface="Arial" panose="020B0604020202020204" pitchFamily="34" charset="0"/>
              </a:rPr>
              <a:t>Figure 1.</a:t>
            </a:r>
            <a:r>
              <a:rPr lang="en-US" sz="3000" dirty="0">
                <a:solidFill>
                  <a:srgbClr val="000000"/>
                </a:solidFill>
                <a:latin typeface="Arial" panose="020B0604020202020204" pitchFamily="34" charset="0"/>
              </a:rPr>
              <a:t> Cumulative incidence of severe COVID-19 requiring intensive </a:t>
            </a:r>
            <a:r>
              <a:rPr lang="en-US" sz="3000" dirty="0" smtClean="0">
                <a:solidFill>
                  <a:srgbClr val="000000"/>
                </a:solidFill>
                <a:latin typeface="Arial" panose="020B0604020202020204" pitchFamily="34" charset="0"/>
              </a:rPr>
              <a:t>care: </a:t>
            </a:r>
            <a:r>
              <a:rPr lang="en-US" sz="3000" dirty="0">
                <a:solidFill>
                  <a:srgbClr val="000000"/>
                </a:solidFill>
                <a:latin typeface="Arial" panose="020B0604020202020204" pitchFamily="34" charset="0"/>
              </a:rPr>
              <a:t>Estimates </a:t>
            </a:r>
            <a:r>
              <a:rPr lang="en-US" sz="3000" dirty="0" smtClean="0">
                <a:solidFill>
                  <a:srgbClr val="000000"/>
                </a:solidFill>
                <a:latin typeface="Arial" panose="020B0604020202020204" pitchFamily="34" charset="0"/>
              </a:rPr>
              <a:t>of the cumulative </a:t>
            </a:r>
            <a:r>
              <a:rPr lang="en-US" sz="3000" dirty="0">
                <a:solidFill>
                  <a:srgbClr val="000000"/>
                </a:solidFill>
                <a:latin typeface="Arial" panose="020B0604020202020204" pitchFamily="34" charset="0"/>
              </a:rPr>
              <a:t>incidence of ICU admission </a:t>
            </a:r>
            <a:r>
              <a:rPr lang="en-US" sz="3000" dirty="0" smtClean="0">
                <a:solidFill>
                  <a:srgbClr val="000000"/>
                </a:solidFill>
                <a:latin typeface="Arial" panose="020B0604020202020204" pitchFamily="34" charset="0"/>
              </a:rPr>
              <a:t>for severe </a:t>
            </a:r>
            <a:r>
              <a:rPr lang="en-US" sz="3000" dirty="0">
                <a:solidFill>
                  <a:srgbClr val="000000"/>
                </a:solidFill>
                <a:latin typeface="Arial" panose="020B0604020202020204" pitchFamily="34" charset="0"/>
              </a:rPr>
              <a:t>COVID-19 from a competing risk model </a:t>
            </a:r>
            <a:r>
              <a:rPr lang="en-US" sz="3000" dirty="0" smtClean="0">
                <a:solidFill>
                  <a:srgbClr val="000000"/>
                </a:solidFill>
                <a:latin typeface="Arial" panose="020B0604020202020204" pitchFamily="34" charset="0"/>
              </a:rPr>
              <a:t>with death as the competing event and the </a:t>
            </a:r>
            <a:r>
              <a:rPr lang="en-US" sz="3000" dirty="0">
                <a:solidFill>
                  <a:srgbClr val="000000"/>
                </a:solidFill>
                <a:latin typeface="Arial" panose="020B0604020202020204" pitchFamily="34" charset="0"/>
              </a:rPr>
              <a:t>predictors </a:t>
            </a:r>
            <a:r>
              <a:rPr lang="en-US" sz="3000" dirty="0" smtClean="0">
                <a:solidFill>
                  <a:srgbClr val="000000"/>
                </a:solidFill>
                <a:latin typeface="Arial" panose="020B0604020202020204" pitchFamily="34" charset="0"/>
              </a:rPr>
              <a:t>body mass index (BMI), age, sex and </a:t>
            </a:r>
            <a:r>
              <a:rPr lang="en-US" sz="3000" dirty="0">
                <a:solidFill>
                  <a:srgbClr val="000000"/>
                </a:solidFill>
                <a:latin typeface="Arial" panose="020B0604020202020204" pitchFamily="34" charset="0"/>
              </a:rPr>
              <a:t>smoking status. Results </a:t>
            </a:r>
            <a:r>
              <a:rPr lang="en-US" sz="3000" dirty="0" smtClean="0">
                <a:solidFill>
                  <a:srgbClr val="000000"/>
                </a:solidFill>
                <a:latin typeface="Arial" panose="020B0604020202020204" pitchFamily="34" charset="0"/>
              </a:rPr>
              <a:t>are shown </a:t>
            </a:r>
            <a:r>
              <a:rPr lang="en-US" sz="3000" dirty="0">
                <a:solidFill>
                  <a:srgbClr val="000000"/>
                </a:solidFill>
                <a:latin typeface="Arial" panose="020B0604020202020204" pitchFamily="34" charset="0"/>
              </a:rPr>
              <a:t>for both sexes at </a:t>
            </a:r>
            <a:r>
              <a:rPr lang="en-US" sz="3000" dirty="0" smtClean="0">
                <a:solidFill>
                  <a:srgbClr val="000000"/>
                </a:solidFill>
                <a:latin typeface="Arial" panose="020B0604020202020204" pitchFamily="34" charset="0"/>
              </a:rPr>
              <a:t>BMI=25 kg/m² </a:t>
            </a:r>
            <a:r>
              <a:rPr lang="en-US" sz="3000" dirty="0">
                <a:solidFill>
                  <a:srgbClr val="000000"/>
                </a:solidFill>
                <a:latin typeface="Arial" panose="020B0604020202020204" pitchFamily="34" charset="0"/>
              </a:rPr>
              <a:t>and </a:t>
            </a:r>
            <a:r>
              <a:rPr lang="en-US" sz="3000" dirty="0" smtClean="0">
                <a:solidFill>
                  <a:srgbClr val="000000"/>
                </a:solidFill>
                <a:latin typeface="Arial" panose="020B0604020202020204" pitchFamily="34" charset="0"/>
              </a:rPr>
              <a:t>BMI=30 kg/m²</a:t>
            </a:r>
            <a:r>
              <a:rPr lang="en-US" sz="3000" dirty="0">
                <a:solidFill>
                  <a:srgbClr val="000000"/>
                </a:solidFill>
                <a:latin typeface="Arial" panose="020B0604020202020204" pitchFamily="34" charset="0"/>
              </a:rPr>
              <a:t>.</a:t>
            </a:r>
            <a:endParaRPr lang="en-US" sz="3000" b="1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28" name="Text Placeholder 123">
            <a:extLst>
              <a:ext uri="{FF2B5EF4-FFF2-40B4-BE49-F238E27FC236}">
                <a16:creationId xmlns:a16="http://schemas.microsoft.com/office/drawing/2014/main" id="{FC0C003F-F5AB-D64E-5430-657D08EAC608}"/>
              </a:ext>
            </a:extLst>
          </p:cNvPr>
          <p:cNvSpPr txBox="1">
            <a:spLocks/>
          </p:cNvSpPr>
          <p:nvPr/>
        </p:nvSpPr>
        <p:spPr>
          <a:xfrm>
            <a:off x="1249097" y="35599860"/>
            <a:ext cx="9175399" cy="1037583"/>
          </a:xfrm>
          <a:prstGeom prst="callout1">
            <a:avLst>
              <a:gd name="adj1" fmla="val 100083"/>
              <a:gd name="adj2" fmla="val 99920"/>
              <a:gd name="adj3" fmla="val 99878"/>
              <a:gd name="adj4" fmla="val 33"/>
            </a:avLst>
          </a:prstGeom>
          <a:ln w="28575">
            <a:noFill/>
          </a:ln>
        </p:spPr>
        <p:txBody>
          <a:bodyPr wrap="square" lIns="0" tIns="0" rIns="0" bIns="72000">
            <a:spAutoFit/>
          </a:bodyPr>
          <a:lstStyle>
            <a:lvl1pPr marL="0" indent="0" algn="l" defTabSz="4174769" rtl="0" eaLnBrk="1" latinLnBrk="0" hangingPunct="1">
              <a:lnSpc>
                <a:spcPct val="95000"/>
              </a:lnSpc>
              <a:spcBef>
                <a:spcPts val="0"/>
              </a:spcBef>
              <a:buFontTx/>
              <a:buNone/>
              <a:defRPr sz="7000" b="0" i="0" kern="1200">
                <a:solidFill>
                  <a:schemeClr val="accent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2087382" indent="0" algn="l" defTabSz="4174769" rtl="0" eaLnBrk="1" latinLnBrk="0" hangingPunct="1">
              <a:spcBef>
                <a:spcPct val="20000"/>
              </a:spcBef>
              <a:buFontTx/>
              <a:buNone/>
              <a:defRPr sz="12900" b="1" i="0" kern="1200">
                <a:solidFill>
                  <a:schemeClr val="accent1"/>
                </a:solidFill>
                <a:latin typeface="Adobe Garamond Pro" panose="02020502060506020403" pitchFamily="18" charset="0"/>
                <a:ea typeface="+mn-ea"/>
                <a:cs typeface="+mn-cs"/>
              </a:defRPr>
            </a:lvl2pPr>
            <a:lvl3pPr marL="4174769" indent="0" algn="l" defTabSz="4174769" rtl="0" eaLnBrk="1" latinLnBrk="0" hangingPunct="1">
              <a:spcBef>
                <a:spcPct val="20000"/>
              </a:spcBef>
              <a:buFontTx/>
              <a:buNone/>
              <a:defRPr sz="11000" b="1" i="0" kern="1200">
                <a:solidFill>
                  <a:schemeClr val="accent1"/>
                </a:solidFill>
                <a:latin typeface="Adobe Garamond Pro" panose="02020502060506020403" pitchFamily="18" charset="0"/>
                <a:ea typeface="+mn-ea"/>
                <a:cs typeface="+mn-cs"/>
              </a:defRPr>
            </a:lvl3pPr>
            <a:lvl4pPr marL="6262151" indent="0" algn="l" defTabSz="4174769" rtl="0" eaLnBrk="1" latinLnBrk="0" hangingPunct="1">
              <a:spcBef>
                <a:spcPct val="20000"/>
              </a:spcBef>
              <a:buFontTx/>
              <a:buNone/>
              <a:defRPr sz="9100" b="1" i="0" kern="1200">
                <a:solidFill>
                  <a:schemeClr val="accent1"/>
                </a:solidFill>
                <a:latin typeface="Adobe Garamond Pro" panose="02020502060506020403" pitchFamily="18" charset="0"/>
                <a:ea typeface="+mn-ea"/>
                <a:cs typeface="+mn-cs"/>
              </a:defRPr>
            </a:lvl4pPr>
            <a:lvl5pPr marL="8349538" indent="0" algn="l" defTabSz="4174769" rtl="0" eaLnBrk="1" latinLnBrk="0" hangingPunct="1">
              <a:spcBef>
                <a:spcPct val="20000"/>
              </a:spcBef>
              <a:buFontTx/>
              <a:buNone/>
              <a:defRPr sz="9100" b="1" i="0" kern="1200">
                <a:solidFill>
                  <a:schemeClr val="accent1"/>
                </a:solidFill>
                <a:latin typeface="Adobe Garamond Pro" panose="02020502060506020403" pitchFamily="18" charset="0"/>
                <a:ea typeface="+mn-ea"/>
                <a:cs typeface="+mn-cs"/>
              </a:defRPr>
            </a:lvl5pPr>
            <a:lvl6pPr marL="11480613" indent="-1043692" algn="l" defTabSz="4174769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9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3567995" indent="-1043692" algn="l" defTabSz="4174769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9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5655384" indent="-1043692" algn="l" defTabSz="4174769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9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7742766" indent="-1043692" algn="l" defTabSz="4174769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9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4174769" rtl="0" eaLnBrk="1" fontAlgn="auto" latinLnBrk="0" hangingPunct="1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6600" b="1" dirty="0">
                <a:solidFill>
                  <a:srgbClr val="4F8DA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CONCLUSION</a:t>
            </a:r>
          </a:p>
        </p:txBody>
      </p:sp>
      <p:sp>
        <p:nvSpPr>
          <p:cNvPr id="30" name="Text Placeholder 111">
            <a:extLst>
              <a:ext uri="{FF2B5EF4-FFF2-40B4-BE49-F238E27FC236}">
                <a16:creationId xmlns:a16="http://schemas.microsoft.com/office/drawing/2014/main" id="{EE1D3A40-1C28-B208-4C54-BCCDB4F00805}"/>
              </a:ext>
            </a:extLst>
          </p:cNvPr>
          <p:cNvSpPr txBox="1">
            <a:spLocks/>
          </p:cNvSpPr>
          <p:nvPr/>
        </p:nvSpPr>
        <p:spPr>
          <a:xfrm>
            <a:off x="1325913" y="36767076"/>
            <a:ext cx="27866971" cy="2160318"/>
          </a:xfrm>
          <a:prstGeom prst="rect">
            <a:avLst/>
          </a:prstGeom>
          <a:noFill/>
        </p:spPr>
        <p:txBody>
          <a:bodyPr lIns="0" tIns="0" rIns="0" bIns="0" numCol="1" spcCol="719855"/>
          <a:lstStyle>
            <a:lvl1pPr marL="0" marR="0" indent="0" algn="l" defTabSz="4174769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sz="3600" b="0" i="0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2087382" indent="0" algn="l" defTabSz="4174769" rtl="0" eaLnBrk="1" latinLnBrk="0" hangingPunct="1">
              <a:spcBef>
                <a:spcPct val="20000"/>
              </a:spcBef>
              <a:buFont typeface="Arial" pitchFamily="34" charset="0"/>
              <a:buNone/>
              <a:defRPr sz="5900" kern="1200">
                <a:solidFill>
                  <a:schemeClr val="tx1"/>
                </a:solidFill>
                <a:latin typeface="Frutiger 45 Light" pitchFamily="34" charset="0"/>
                <a:ea typeface="+mn-ea"/>
                <a:cs typeface="+mn-cs"/>
              </a:defRPr>
            </a:lvl2pPr>
            <a:lvl3pPr marL="4174769" indent="0" algn="l" defTabSz="4174769" rtl="0" eaLnBrk="1" latinLnBrk="0" hangingPunct="1">
              <a:spcBef>
                <a:spcPct val="20000"/>
              </a:spcBef>
              <a:buFont typeface="Arial" pitchFamily="34" charset="0"/>
              <a:buNone/>
              <a:defRPr sz="5900" kern="1200">
                <a:solidFill>
                  <a:schemeClr val="tx1"/>
                </a:solidFill>
                <a:latin typeface="Frutiger 45 Light" pitchFamily="34" charset="0"/>
                <a:ea typeface="+mn-ea"/>
                <a:cs typeface="+mn-cs"/>
              </a:defRPr>
            </a:lvl3pPr>
            <a:lvl4pPr marL="6262151" indent="0" algn="l" defTabSz="4174769" rtl="0" eaLnBrk="1" latinLnBrk="0" hangingPunct="1">
              <a:spcBef>
                <a:spcPct val="20000"/>
              </a:spcBef>
              <a:buFont typeface="Arial" pitchFamily="34" charset="0"/>
              <a:buNone/>
              <a:defRPr sz="5900" kern="1200">
                <a:solidFill>
                  <a:schemeClr val="tx1"/>
                </a:solidFill>
                <a:latin typeface="Frutiger 45 Light" pitchFamily="34" charset="0"/>
                <a:ea typeface="+mn-ea"/>
                <a:cs typeface="+mn-cs"/>
              </a:defRPr>
            </a:lvl4pPr>
            <a:lvl5pPr marL="8349540" indent="0" algn="l" defTabSz="4174769" rtl="0" eaLnBrk="1" latinLnBrk="0" hangingPunct="1">
              <a:spcBef>
                <a:spcPct val="20000"/>
              </a:spcBef>
              <a:buFont typeface="Arial" pitchFamily="34" charset="0"/>
              <a:buNone/>
              <a:defRPr sz="5900" kern="1200">
                <a:solidFill>
                  <a:schemeClr val="tx1"/>
                </a:solidFill>
                <a:latin typeface="Frutiger 45 Light" pitchFamily="34" charset="0"/>
                <a:ea typeface="+mn-ea"/>
                <a:cs typeface="+mn-cs"/>
              </a:defRPr>
            </a:lvl5pPr>
            <a:lvl6pPr marL="11480613" indent="-1043692" algn="l" defTabSz="4174769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9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3567995" indent="-1043692" algn="l" defTabSz="4174769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9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5655384" indent="-1043692" algn="l" defTabSz="4174769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9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7742766" indent="-1043692" algn="l" defTabSz="4174769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9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just" defTabSz="4174769" rtl="0" eaLnBrk="1" fontAlgn="auto" latinLnBrk="0" hangingPunct="1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Higher BMI in middle-aged adults was independently associated with an increased risk of severe COVID-19 requiring intensive care, even after 30 years of follow-up. These findings add to the evidence that obesity itself contributes to the risk of severe COVID-19 and highlight the lasting health consequences of elevated body weight over the long term.</a:t>
            </a:r>
            <a:endParaRPr kumimoji="0" lang="en-US" sz="3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32" name="TextBox 1"/>
          <p:cNvSpPr txBox="1"/>
          <p:nvPr/>
        </p:nvSpPr>
        <p:spPr>
          <a:xfrm>
            <a:off x="1325913" y="39057027"/>
            <a:ext cx="27807011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215264"/>
            <a:r>
              <a:rPr lang="en-US" sz="3000" u="sng" dirty="0">
                <a:solidFill>
                  <a:srgbClr val="000000"/>
                </a:solidFill>
                <a:latin typeface="Arial" panose="020B0604020202020204" pitchFamily="34" charset="0"/>
              </a:rPr>
              <a:t>References</a:t>
            </a:r>
          </a:p>
          <a:p>
            <a:pPr defTabSz="4215264"/>
            <a:r>
              <a:rPr lang="en-US" sz="3000" dirty="0">
                <a:solidFill>
                  <a:srgbClr val="000000"/>
                </a:solidFill>
                <a:latin typeface="Arial" panose="020B0604020202020204" pitchFamily="34" charset="0"/>
              </a:rPr>
              <a:t>[1] Ulmer H, Kelleher C, Diem G, </a:t>
            </a:r>
            <a:r>
              <a:rPr lang="en-US" sz="3000" dirty="0" err="1">
                <a:solidFill>
                  <a:srgbClr val="000000"/>
                </a:solidFill>
                <a:latin typeface="Arial" panose="020B0604020202020204" pitchFamily="34" charset="0"/>
              </a:rPr>
              <a:t>Concin</a:t>
            </a:r>
            <a:r>
              <a:rPr lang="en-US" sz="3000" dirty="0">
                <a:solidFill>
                  <a:srgbClr val="000000"/>
                </a:solidFill>
                <a:latin typeface="Arial" panose="020B0604020202020204" pitchFamily="34" charset="0"/>
              </a:rPr>
              <a:t> H. Long-term tracking of cardiovascular risk factors among men </a:t>
            </a:r>
            <a:r>
              <a:rPr lang="en-US" sz="3000" dirty="0" smtClean="0">
                <a:solidFill>
                  <a:srgbClr val="000000"/>
                </a:solidFill>
                <a:latin typeface="Arial" panose="020B0604020202020204" pitchFamily="34" charset="0"/>
              </a:rPr>
              <a:t>and women </a:t>
            </a:r>
            <a:r>
              <a:rPr lang="en-US" sz="3000" dirty="0">
                <a:solidFill>
                  <a:srgbClr val="000000"/>
                </a:solidFill>
                <a:latin typeface="Arial" panose="020B0604020202020204" pitchFamily="34" charset="0"/>
              </a:rPr>
              <a:t>in a large population-based health system: the Vorarlberg Health Monitoring &amp; Promotion </a:t>
            </a:r>
            <a:r>
              <a:rPr lang="en-US" sz="3000" dirty="0" err="1">
                <a:solidFill>
                  <a:srgbClr val="000000"/>
                </a:solidFill>
                <a:latin typeface="Arial" panose="020B0604020202020204" pitchFamily="34" charset="0"/>
              </a:rPr>
              <a:t>Programme</a:t>
            </a:r>
            <a:r>
              <a:rPr lang="en-US" sz="3000" dirty="0">
                <a:solidFill>
                  <a:srgbClr val="000000"/>
                </a:solidFill>
                <a:latin typeface="Arial" panose="020B0604020202020204" pitchFamily="34" charset="0"/>
              </a:rPr>
              <a:t>. European </a:t>
            </a:r>
            <a:r>
              <a:rPr lang="en-US" sz="3000" dirty="0" smtClean="0">
                <a:solidFill>
                  <a:srgbClr val="000000"/>
                </a:solidFill>
                <a:latin typeface="Arial" panose="020B0604020202020204" pitchFamily="34" charset="0"/>
              </a:rPr>
              <a:t>Heart Journal</a:t>
            </a:r>
            <a:r>
              <a:rPr lang="en-US" sz="3000" dirty="0">
                <a:solidFill>
                  <a:srgbClr val="000000"/>
                </a:solidFill>
                <a:latin typeface="Arial" panose="020B0604020202020204" pitchFamily="34" charset="0"/>
              </a:rPr>
              <a:t>. 2003 Jun;24(11):1004-13</a:t>
            </a:r>
            <a:r>
              <a:rPr lang="en-US" sz="3000" dirty="0" smtClean="0">
                <a:solidFill>
                  <a:srgbClr val="000000"/>
                </a:solidFill>
                <a:latin typeface="Arial" panose="020B0604020202020204" pitchFamily="34" charset="0"/>
              </a:rPr>
              <a:t>.</a:t>
            </a:r>
            <a:br>
              <a:rPr lang="en-US" sz="3000" dirty="0" smtClean="0">
                <a:solidFill>
                  <a:srgbClr val="000000"/>
                </a:solidFill>
                <a:latin typeface="Arial" panose="020B0604020202020204" pitchFamily="34" charset="0"/>
              </a:rPr>
            </a:br>
            <a:r>
              <a:rPr lang="en-US" sz="3000" dirty="0" smtClean="0">
                <a:solidFill>
                  <a:srgbClr val="000000"/>
                </a:solidFill>
                <a:latin typeface="Arial" panose="020B0604020202020204" pitchFamily="34" charset="0"/>
              </a:rPr>
              <a:t>[</a:t>
            </a:r>
            <a:r>
              <a:rPr lang="en-US" sz="3000" dirty="0">
                <a:solidFill>
                  <a:srgbClr val="000000"/>
                </a:solidFill>
                <a:latin typeface="Arial" panose="020B0604020202020204" pitchFamily="34" charset="0"/>
              </a:rPr>
              <a:t>2] Gao M, </a:t>
            </a:r>
            <a:r>
              <a:rPr lang="en-US" sz="3000" dirty="0" err="1">
                <a:solidFill>
                  <a:srgbClr val="000000"/>
                </a:solidFill>
                <a:latin typeface="Arial" panose="020B0604020202020204" pitchFamily="34" charset="0"/>
              </a:rPr>
              <a:t>Piernas</a:t>
            </a:r>
            <a:r>
              <a:rPr lang="en-US" sz="3000" dirty="0">
                <a:solidFill>
                  <a:srgbClr val="000000"/>
                </a:solidFill>
                <a:latin typeface="Arial" panose="020B0604020202020204" pitchFamily="34" charset="0"/>
              </a:rPr>
              <a:t> C, </a:t>
            </a:r>
            <a:r>
              <a:rPr lang="en-US" sz="3000" dirty="0" err="1">
                <a:solidFill>
                  <a:srgbClr val="000000"/>
                </a:solidFill>
                <a:latin typeface="Arial" panose="020B0604020202020204" pitchFamily="34" charset="0"/>
              </a:rPr>
              <a:t>Astbury</a:t>
            </a:r>
            <a:r>
              <a:rPr lang="en-US" sz="3000" dirty="0">
                <a:solidFill>
                  <a:srgbClr val="000000"/>
                </a:solidFill>
                <a:latin typeface="Arial" panose="020B0604020202020204" pitchFamily="34" charset="0"/>
              </a:rPr>
              <a:t> NM, </a:t>
            </a:r>
            <a:r>
              <a:rPr lang="en-US" sz="3000" dirty="0" err="1">
                <a:solidFill>
                  <a:srgbClr val="000000"/>
                </a:solidFill>
                <a:latin typeface="Arial" panose="020B0604020202020204" pitchFamily="34" charset="0"/>
              </a:rPr>
              <a:t>Hippisley</a:t>
            </a:r>
            <a:r>
              <a:rPr lang="en-US" sz="3000" dirty="0">
                <a:solidFill>
                  <a:srgbClr val="000000"/>
                </a:solidFill>
                <a:latin typeface="Arial" panose="020B0604020202020204" pitchFamily="34" charset="0"/>
              </a:rPr>
              <a:t>-Cox J, </a:t>
            </a:r>
            <a:r>
              <a:rPr lang="en-US" sz="3000" dirty="0" err="1">
                <a:solidFill>
                  <a:srgbClr val="000000"/>
                </a:solidFill>
                <a:latin typeface="Arial" panose="020B0604020202020204" pitchFamily="34" charset="0"/>
              </a:rPr>
              <a:t>O'Rahilly</a:t>
            </a:r>
            <a:r>
              <a:rPr lang="en-US" sz="3000" dirty="0">
                <a:solidFill>
                  <a:srgbClr val="000000"/>
                </a:solidFill>
                <a:latin typeface="Arial" panose="020B0604020202020204" pitchFamily="34" charset="0"/>
              </a:rPr>
              <a:t> S, Aveyard P, </a:t>
            </a:r>
            <a:r>
              <a:rPr lang="en-US" sz="3000" dirty="0" err="1">
                <a:solidFill>
                  <a:srgbClr val="000000"/>
                </a:solidFill>
                <a:latin typeface="Arial" panose="020B0604020202020204" pitchFamily="34" charset="0"/>
              </a:rPr>
              <a:t>Jebb</a:t>
            </a:r>
            <a:r>
              <a:rPr lang="en-US" sz="3000" dirty="0">
                <a:solidFill>
                  <a:srgbClr val="000000"/>
                </a:solidFill>
                <a:latin typeface="Arial" panose="020B0604020202020204" pitchFamily="34" charset="0"/>
              </a:rPr>
              <a:t> SA. Associations between body-mass index and COVID-19 severity in 6·9 million people in England: a prospective, community-based, cohort study. Lancet Diabetes </a:t>
            </a:r>
            <a:r>
              <a:rPr lang="en-US" sz="3000" dirty="0" err="1">
                <a:solidFill>
                  <a:srgbClr val="000000"/>
                </a:solidFill>
                <a:latin typeface="Arial" panose="020B0604020202020204" pitchFamily="34" charset="0"/>
              </a:rPr>
              <a:t>Endocrinol</a:t>
            </a:r>
            <a:r>
              <a:rPr lang="en-US" sz="3000" dirty="0">
                <a:solidFill>
                  <a:srgbClr val="000000"/>
                </a:solidFill>
                <a:latin typeface="Arial" panose="020B0604020202020204" pitchFamily="34" charset="0"/>
              </a:rPr>
              <a:t>. 2021 Jun;9(6):350-359</a:t>
            </a:r>
            <a:r>
              <a:rPr lang="en-US" sz="3000" dirty="0" smtClean="0">
                <a:solidFill>
                  <a:srgbClr val="000000"/>
                </a:solidFill>
                <a:latin typeface="Arial" panose="020B0604020202020204" pitchFamily="34" charset="0"/>
              </a:rPr>
              <a:t>.</a:t>
            </a:r>
          </a:p>
          <a:p>
            <a:pPr defTabSz="4215264"/>
            <a:r>
              <a:rPr lang="en-US" sz="3000" dirty="0">
                <a:solidFill>
                  <a:srgbClr val="000000"/>
                </a:solidFill>
                <a:latin typeface="Arial" panose="020B0604020202020204" pitchFamily="34" charset="0"/>
              </a:rPr>
              <a:t>[3] </a:t>
            </a:r>
            <a:r>
              <a:rPr lang="de-DE" sz="3000" dirty="0" smtClean="0">
                <a:solidFill>
                  <a:srgbClr val="000000"/>
                </a:solidFill>
                <a:latin typeface="Arial" panose="020B0604020202020204" pitchFamily="34" charset="0"/>
              </a:rPr>
              <a:t>Robertson </a:t>
            </a:r>
            <a:r>
              <a:rPr lang="de-DE" sz="3000" dirty="0">
                <a:solidFill>
                  <a:srgbClr val="000000"/>
                </a:solidFill>
                <a:latin typeface="Arial" panose="020B0604020202020204" pitchFamily="34" charset="0"/>
              </a:rPr>
              <a:t>J, </a:t>
            </a:r>
            <a:r>
              <a:rPr lang="de-DE" sz="3000" dirty="0" err="1">
                <a:solidFill>
                  <a:srgbClr val="000000"/>
                </a:solidFill>
                <a:latin typeface="Arial" panose="020B0604020202020204" pitchFamily="34" charset="0"/>
              </a:rPr>
              <a:t>Adiels</a:t>
            </a:r>
            <a:r>
              <a:rPr lang="de-DE" sz="3000" dirty="0">
                <a:solidFill>
                  <a:srgbClr val="000000"/>
                </a:solidFill>
                <a:latin typeface="Arial" panose="020B0604020202020204" pitchFamily="34" charset="0"/>
              </a:rPr>
              <a:t> M, </a:t>
            </a:r>
            <a:r>
              <a:rPr lang="de-DE" sz="3000" dirty="0" err="1">
                <a:solidFill>
                  <a:srgbClr val="000000"/>
                </a:solidFill>
                <a:latin typeface="Arial" panose="020B0604020202020204" pitchFamily="34" charset="0"/>
              </a:rPr>
              <a:t>Lissner</a:t>
            </a:r>
            <a:r>
              <a:rPr lang="de-DE" sz="3000" dirty="0">
                <a:solidFill>
                  <a:srgbClr val="000000"/>
                </a:solidFill>
                <a:latin typeface="Arial" panose="020B0604020202020204" pitchFamily="34" charset="0"/>
              </a:rPr>
              <a:t> L, Mehlig K, </a:t>
            </a:r>
            <a:r>
              <a:rPr lang="de-DE" sz="3000" dirty="0" err="1">
                <a:solidFill>
                  <a:srgbClr val="000000"/>
                </a:solidFill>
                <a:latin typeface="Arial" panose="020B0604020202020204" pitchFamily="34" charset="0"/>
              </a:rPr>
              <a:t>Af</a:t>
            </a:r>
            <a:r>
              <a:rPr lang="de-DE" sz="30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de-DE" sz="3000" dirty="0" err="1">
                <a:solidFill>
                  <a:srgbClr val="000000"/>
                </a:solidFill>
                <a:latin typeface="Arial" panose="020B0604020202020204" pitchFamily="34" charset="0"/>
              </a:rPr>
              <a:t>Geijerstam</a:t>
            </a:r>
            <a:r>
              <a:rPr lang="de-DE" sz="3000" dirty="0">
                <a:solidFill>
                  <a:srgbClr val="000000"/>
                </a:solidFill>
                <a:latin typeface="Arial" panose="020B0604020202020204" pitchFamily="34" charset="0"/>
              </a:rPr>
              <a:t> A, Lindgren M, </a:t>
            </a:r>
            <a:r>
              <a:rPr lang="de-DE" sz="3000" dirty="0" err="1">
                <a:solidFill>
                  <a:srgbClr val="000000"/>
                </a:solidFill>
                <a:latin typeface="Arial" panose="020B0604020202020204" pitchFamily="34" charset="0"/>
              </a:rPr>
              <a:t>Gisslén</a:t>
            </a:r>
            <a:r>
              <a:rPr lang="de-DE" sz="3000" dirty="0">
                <a:solidFill>
                  <a:srgbClr val="000000"/>
                </a:solidFill>
                <a:latin typeface="Arial" panose="020B0604020202020204" pitchFamily="34" charset="0"/>
              </a:rPr>
              <a:t> M, </a:t>
            </a:r>
            <a:r>
              <a:rPr lang="de-DE" sz="3000" dirty="0" err="1">
                <a:solidFill>
                  <a:srgbClr val="000000"/>
                </a:solidFill>
                <a:latin typeface="Arial" panose="020B0604020202020204" pitchFamily="34" charset="0"/>
              </a:rPr>
              <a:t>Ekblom</a:t>
            </a:r>
            <a:r>
              <a:rPr lang="de-DE" sz="3000" dirty="0">
                <a:solidFill>
                  <a:srgbClr val="000000"/>
                </a:solidFill>
                <a:latin typeface="Arial" panose="020B0604020202020204" pitchFamily="34" charset="0"/>
              </a:rPr>
              <a:t> Bak E, </a:t>
            </a:r>
            <a:r>
              <a:rPr lang="de-DE" sz="3000" dirty="0" err="1">
                <a:solidFill>
                  <a:srgbClr val="000000"/>
                </a:solidFill>
                <a:latin typeface="Arial" panose="020B0604020202020204" pitchFamily="34" charset="0"/>
              </a:rPr>
              <a:t>Rosengren</a:t>
            </a:r>
            <a:r>
              <a:rPr lang="de-DE" sz="3000" dirty="0">
                <a:solidFill>
                  <a:srgbClr val="000000"/>
                </a:solidFill>
                <a:latin typeface="Arial" panose="020B0604020202020204" pitchFamily="34" charset="0"/>
              </a:rPr>
              <a:t> A, </a:t>
            </a:r>
            <a:r>
              <a:rPr lang="de-DE" sz="3000" dirty="0" err="1">
                <a:solidFill>
                  <a:srgbClr val="000000"/>
                </a:solidFill>
                <a:latin typeface="Arial" panose="020B0604020202020204" pitchFamily="34" charset="0"/>
              </a:rPr>
              <a:t>Åberg</a:t>
            </a:r>
            <a:r>
              <a:rPr lang="de-DE" sz="3000" dirty="0">
                <a:solidFill>
                  <a:srgbClr val="000000"/>
                </a:solidFill>
                <a:latin typeface="Arial" panose="020B0604020202020204" pitchFamily="34" charset="0"/>
              </a:rPr>
              <a:t> M. BMI in </a:t>
            </a:r>
            <a:r>
              <a:rPr lang="de-DE" sz="3000" dirty="0" err="1">
                <a:solidFill>
                  <a:srgbClr val="000000"/>
                </a:solidFill>
                <a:latin typeface="Arial" panose="020B0604020202020204" pitchFamily="34" charset="0"/>
              </a:rPr>
              <a:t>early</a:t>
            </a:r>
            <a:r>
              <a:rPr lang="de-DE" sz="30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de-DE" sz="3000" dirty="0" err="1">
                <a:solidFill>
                  <a:srgbClr val="000000"/>
                </a:solidFill>
                <a:latin typeface="Arial" panose="020B0604020202020204" pitchFamily="34" charset="0"/>
              </a:rPr>
              <a:t>adulthood</a:t>
            </a:r>
            <a:r>
              <a:rPr lang="de-DE" sz="30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de-DE" sz="3000" dirty="0" err="1">
                <a:solidFill>
                  <a:srgbClr val="000000"/>
                </a:solidFill>
                <a:latin typeface="Arial" panose="020B0604020202020204" pitchFamily="34" charset="0"/>
              </a:rPr>
              <a:t>is</a:t>
            </a:r>
            <a:r>
              <a:rPr lang="de-DE" sz="30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de-DE" sz="3000" dirty="0" err="1">
                <a:solidFill>
                  <a:srgbClr val="000000"/>
                </a:solidFill>
                <a:latin typeface="Arial" panose="020B0604020202020204" pitchFamily="34" charset="0"/>
              </a:rPr>
              <a:t>associated</a:t>
            </a:r>
            <a:r>
              <a:rPr lang="de-DE" sz="30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de-DE" sz="3000" dirty="0" err="1">
                <a:solidFill>
                  <a:srgbClr val="000000"/>
                </a:solidFill>
                <a:latin typeface="Arial" panose="020B0604020202020204" pitchFamily="34" charset="0"/>
              </a:rPr>
              <a:t>with</a:t>
            </a:r>
            <a:r>
              <a:rPr lang="de-DE" sz="30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de-DE" sz="3000" dirty="0" err="1">
                <a:solidFill>
                  <a:srgbClr val="000000"/>
                </a:solidFill>
                <a:latin typeface="Arial" panose="020B0604020202020204" pitchFamily="34" charset="0"/>
              </a:rPr>
              <a:t>severe</a:t>
            </a:r>
            <a:r>
              <a:rPr lang="de-DE" sz="3000" dirty="0">
                <a:solidFill>
                  <a:srgbClr val="000000"/>
                </a:solidFill>
                <a:latin typeface="Arial" panose="020B0604020202020204" pitchFamily="34" charset="0"/>
              </a:rPr>
              <a:t> COVID-19 </a:t>
            </a:r>
            <a:r>
              <a:rPr lang="de-DE" sz="3000" dirty="0" err="1">
                <a:solidFill>
                  <a:srgbClr val="000000"/>
                </a:solidFill>
                <a:latin typeface="Arial" panose="020B0604020202020204" pitchFamily="34" charset="0"/>
              </a:rPr>
              <a:t>later</a:t>
            </a:r>
            <a:r>
              <a:rPr lang="de-DE" sz="3000" dirty="0">
                <a:solidFill>
                  <a:srgbClr val="000000"/>
                </a:solidFill>
                <a:latin typeface="Arial" panose="020B0604020202020204" pitchFamily="34" charset="0"/>
              </a:rPr>
              <a:t> in </a:t>
            </a:r>
            <a:r>
              <a:rPr lang="de-DE" sz="3000" dirty="0" err="1">
                <a:solidFill>
                  <a:srgbClr val="000000"/>
                </a:solidFill>
                <a:latin typeface="Arial" panose="020B0604020202020204" pitchFamily="34" charset="0"/>
              </a:rPr>
              <a:t>life</a:t>
            </a:r>
            <a:r>
              <a:rPr lang="de-DE" sz="3000" dirty="0">
                <a:solidFill>
                  <a:srgbClr val="000000"/>
                </a:solidFill>
                <a:latin typeface="Arial" panose="020B0604020202020204" pitchFamily="34" charset="0"/>
              </a:rPr>
              <a:t>: A </a:t>
            </a:r>
            <a:r>
              <a:rPr lang="de-DE" sz="3000" dirty="0" err="1">
                <a:solidFill>
                  <a:srgbClr val="000000"/>
                </a:solidFill>
                <a:latin typeface="Arial" panose="020B0604020202020204" pitchFamily="34" charset="0"/>
              </a:rPr>
              <a:t>prospective</a:t>
            </a:r>
            <a:r>
              <a:rPr lang="de-DE" sz="30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de-DE" sz="3000" dirty="0" err="1">
                <a:solidFill>
                  <a:srgbClr val="000000"/>
                </a:solidFill>
                <a:latin typeface="Arial" panose="020B0604020202020204" pitchFamily="34" charset="0"/>
              </a:rPr>
              <a:t>cohort</a:t>
            </a:r>
            <a:r>
              <a:rPr lang="de-DE" sz="30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de-DE" sz="3000" dirty="0" err="1">
                <a:solidFill>
                  <a:srgbClr val="000000"/>
                </a:solidFill>
                <a:latin typeface="Arial" panose="020B0604020202020204" pitchFamily="34" charset="0"/>
              </a:rPr>
              <a:t>study</a:t>
            </a:r>
            <a:r>
              <a:rPr lang="de-DE" sz="30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de-DE" sz="3000" dirty="0" err="1">
                <a:solidFill>
                  <a:srgbClr val="000000"/>
                </a:solidFill>
                <a:latin typeface="Arial" panose="020B0604020202020204" pitchFamily="34" charset="0"/>
              </a:rPr>
              <a:t>of</a:t>
            </a:r>
            <a:r>
              <a:rPr lang="de-DE" sz="3000" dirty="0">
                <a:solidFill>
                  <a:srgbClr val="000000"/>
                </a:solidFill>
                <a:latin typeface="Arial" panose="020B0604020202020204" pitchFamily="34" charset="0"/>
              </a:rPr>
              <a:t> 1.5 </a:t>
            </a:r>
            <a:r>
              <a:rPr lang="de-DE" sz="3000" dirty="0" err="1">
                <a:solidFill>
                  <a:srgbClr val="000000"/>
                </a:solidFill>
                <a:latin typeface="Arial" panose="020B0604020202020204" pitchFamily="34" charset="0"/>
              </a:rPr>
              <a:t>million</a:t>
            </a:r>
            <a:r>
              <a:rPr lang="de-DE" sz="30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de-DE" sz="3000" dirty="0" err="1">
                <a:solidFill>
                  <a:srgbClr val="000000"/>
                </a:solidFill>
                <a:latin typeface="Arial" panose="020B0604020202020204" pitchFamily="34" charset="0"/>
              </a:rPr>
              <a:t>Swedish</a:t>
            </a:r>
            <a:r>
              <a:rPr lang="de-DE" sz="3000" dirty="0">
                <a:solidFill>
                  <a:srgbClr val="000000"/>
                </a:solidFill>
                <a:latin typeface="Arial" panose="020B0604020202020204" pitchFamily="34" charset="0"/>
              </a:rPr>
              <a:t> </a:t>
            </a:r>
            <a:r>
              <a:rPr lang="de-DE" sz="3000" dirty="0" err="1">
                <a:solidFill>
                  <a:srgbClr val="000000"/>
                </a:solidFill>
                <a:latin typeface="Arial" panose="020B0604020202020204" pitchFamily="34" charset="0"/>
              </a:rPr>
              <a:t>men</a:t>
            </a:r>
            <a:r>
              <a:rPr lang="de-DE" sz="3000" dirty="0">
                <a:solidFill>
                  <a:srgbClr val="000000"/>
                </a:solidFill>
                <a:latin typeface="Arial" panose="020B0604020202020204" pitchFamily="34" charset="0"/>
              </a:rPr>
              <a:t>. </a:t>
            </a:r>
            <a:r>
              <a:rPr lang="de-DE" sz="3000" dirty="0" err="1">
                <a:solidFill>
                  <a:srgbClr val="000000"/>
                </a:solidFill>
                <a:latin typeface="Arial" panose="020B0604020202020204" pitchFamily="34" charset="0"/>
              </a:rPr>
              <a:t>Obesity</a:t>
            </a:r>
            <a:r>
              <a:rPr lang="de-DE" sz="3000" dirty="0">
                <a:solidFill>
                  <a:srgbClr val="000000"/>
                </a:solidFill>
                <a:latin typeface="Arial" panose="020B0604020202020204" pitchFamily="34" charset="0"/>
              </a:rPr>
              <a:t> (</a:t>
            </a:r>
            <a:r>
              <a:rPr lang="de-DE" sz="3000" dirty="0" err="1">
                <a:solidFill>
                  <a:srgbClr val="000000"/>
                </a:solidFill>
                <a:latin typeface="Arial" panose="020B0604020202020204" pitchFamily="34" charset="0"/>
              </a:rPr>
              <a:t>Silver</a:t>
            </a:r>
            <a:r>
              <a:rPr lang="de-DE" sz="3000" dirty="0">
                <a:solidFill>
                  <a:srgbClr val="000000"/>
                </a:solidFill>
                <a:latin typeface="Arial" panose="020B0604020202020204" pitchFamily="34" charset="0"/>
              </a:rPr>
              <a:t> Spring). 2022 Mar;30(3):779-787.</a:t>
            </a:r>
            <a:r>
              <a:rPr lang="en-US" sz="30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</a:p>
        </p:txBody>
      </p:sp>
      <p:pic>
        <p:nvPicPr>
          <p:cNvPr id="2" name="Grafik 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8466407" y="1057419"/>
            <a:ext cx="4069012" cy="2006249"/>
          </a:xfrm>
          <a:prstGeom prst="rect">
            <a:avLst/>
          </a:prstGeom>
        </p:spPr>
      </p:pic>
      <p:pic>
        <p:nvPicPr>
          <p:cNvPr id="14" name="Grafik 13"/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482" r="32228" b="26415"/>
          <a:stretch/>
        </p:blipFill>
        <p:spPr>
          <a:xfrm>
            <a:off x="14196206" y="20689873"/>
            <a:ext cx="15006785" cy="11701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3282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791</Words>
  <Application>Microsoft Office PowerPoint</Application>
  <PresentationFormat>Benutzerdefiniert</PresentationFormat>
  <Paragraphs>18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</vt:lpstr>
      <vt:lpstr>PowerPoint-Präsentation</vt:lpstr>
    </vt:vector>
  </TitlesOfParts>
  <Company>MUI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Ulmer Hanno</dc:creator>
  <cp:lastModifiedBy>Ulmer Hanno</cp:lastModifiedBy>
  <cp:revision>22</cp:revision>
  <cp:lastPrinted>2025-04-10T12:02:48Z</cp:lastPrinted>
  <dcterms:created xsi:type="dcterms:W3CDTF">2025-04-03T11:52:20Z</dcterms:created>
  <dcterms:modified xsi:type="dcterms:W3CDTF">2025-04-28T12:24:03Z</dcterms:modified>
</cp:coreProperties>
</file>