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600650" cy="43200638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DA6"/>
    <a:srgbClr val="1E596B"/>
    <a:srgbClr val="B5CFDE"/>
    <a:srgbClr val="85A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93" d="100"/>
          <a:sy n="93" d="100"/>
        </p:scale>
        <p:origin x="38" y="-72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17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67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40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53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91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74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28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00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3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82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6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77D42-8496-4647-A38F-A183C2D066A3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1C3F-E89E-45FB-B9B3-577928FE2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38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hanno.ulmer@i-med.ac.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582" y="216421"/>
            <a:ext cx="5003646" cy="5003646"/>
          </a:xfrm>
          <a:prstGeom prst="rect">
            <a:avLst/>
          </a:prstGeom>
        </p:spPr>
      </p:pic>
      <p:pic>
        <p:nvPicPr>
          <p:cNvPr id="5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48" y="597544"/>
            <a:ext cx="14738387" cy="3094936"/>
          </a:xfrm>
          <a:prstGeom prst="rect">
            <a:avLst/>
          </a:prstGeom>
        </p:spPr>
      </p:pic>
      <p:sp>
        <p:nvSpPr>
          <p:cNvPr id="8" name="Text Placeholder 106">
            <a:extLst>
              <a:ext uri="{FF2B5EF4-FFF2-40B4-BE49-F238E27FC236}">
                <a16:creationId xmlns:a16="http://schemas.microsoft.com/office/drawing/2014/main" id="{B250D1FC-F4EE-8050-3EC4-E527FCBBE2B0}"/>
              </a:ext>
            </a:extLst>
          </p:cNvPr>
          <p:cNvSpPr txBox="1">
            <a:spLocks/>
          </p:cNvSpPr>
          <p:nvPr/>
        </p:nvSpPr>
        <p:spPr>
          <a:xfrm>
            <a:off x="4898383" y="3692480"/>
            <a:ext cx="20907610" cy="33540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marR="0" indent="0" algn="l" defTabSz="41747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900" b="0" i="0" u="none" kern="1200" baseline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3391998" indent="-1304616" algn="l" defTabSz="41747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8461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584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3230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600" b="1" dirty="0" smtClean="0">
                <a:solidFill>
                  <a:srgbClr val="1E59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mass index as a long-term risk factor for severe COVID-19 requiring intensive care</a:t>
            </a:r>
            <a:endParaRPr lang="en-US" sz="7600" b="1" dirty="0">
              <a:solidFill>
                <a:srgbClr val="1E59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109">
            <a:extLst>
              <a:ext uri="{FF2B5EF4-FFF2-40B4-BE49-F238E27FC236}">
                <a16:creationId xmlns:a16="http://schemas.microsoft.com/office/drawing/2014/main" id="{CD5499A7-784A-2609-72C0-B20AA1282D6F}"/>
              </a:ext>
            </a:extLst>
          </p:cNvPr>
          <p:cNvSpPr txBox="1">
            <a:spLocks/>
          </p:cNvSpPr>
          <p:nvPr/>
        </p:nvSpPr>
        <p:spPr>
          <a:xfrm>
            <a:off x="1501385" y="7675348"/>
            <a:ext cx="27701606" cy="2126818"/>
          </a:xfrm>
          <a:prstGeom prst="rect">
            <a:avLst/>
          </a:prstGeom>
          <a:ln>
            <a:noFill/>
            <a:prstDash val="solid"/>
          </a:ln>
        </p:spPr>
        <p:txBody>
          <a:bodyPr lIns="0" tIns="0" rIns="0" bIns="0" anchor="t" anchorCtr="0"/>
          <a:lstStyle>
            <a:lvl1pPr marL="0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i="0" kern="1200" cap="all" spc="200" baseline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91998" indent="-1304616" algn="l" defTabSz="41747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8461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584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3230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1747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Hanno Ulmer</a:t>
            </a:r>
            <a:r>
              <a:rPr kumimoji="0" lang="en-GB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1,2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, Lea Corn</a:t>
            </a:r>
            <a:r>
              <a:rPr kumimoji="0" lang="en-GB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Sarah Maier</a:t>
            </a:r>
            <a:r>
              <a:rPr kumimoji="0" lang="en-GB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Josef Fritz</a:t>
            </a:r>
            <a:r>
              <a:rPr kumimoji="0" lang="en-GB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Emanuel Zitt</a:t>
            </a:r>
            <a:r>
              <a:rPr kumimoji="0" lang="en-GB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Wolfgang List</a:t>
            </a:r>
            <a:r>
              <a:rPr kumimoji="0" lang="en-GB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Reinhard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Germann</a:t>
            </a:r>
            <a:r>
              <a:rPr kumimoji="0" lang="en-GB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  <a:p>
            <a:pPr marL="0" marR="0" lvl="0" indent="0" algn="ctr" defTabSz="41747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Institute of Clinical Epidemiology, Public Health, Health Economics, Medical Statistics and Informatics, Medical University of Innsbruck, Innsbruck, Austria</a:t>
            </a:r>
          </a:p>
          <a:p>
            <a:pPr marL="0" marR="0" lvl="0" indent="0" algn="ctr" defTabSz="41747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Agency for Preventive and Social Medicine,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Bregenz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Austria</a:t>
            </a:r>
          </a:p>
          <a:p>
            <a:pPr marL="0" marR="0" lvl="0" indent="0" algn="ctr" defTabSz="41747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of Anesthesia and Intensive Care, Academic Teaching Hospital,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Feldkirch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Austria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email: </a:t>
            </a: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DA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hanno.ulmer@i-med.ac.at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4F8DA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41747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9A5A14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8">
            <a:extLst>
              <a:ext uri="{FF2B5EF4-FFF2-40B4-BE49-F238E27FC236}">
                <a16:creationId xmlns:a16="http://schemas.microsoft.com/office/drawing/2014/main" id="{ADE7F9AC-33B3-7D6C-B318-77906DE88B70}"/>
              </a:ext>
            </a:extLst>
          </p:cNvPr>
          <p:cNvSpPr txBox="1">
            <a:spLocks/>
          </p:cNvSpPr>
          <p:nvPr/>
        </p:nvSpPr>
        <p:spPr>
          <a:xfrm>
            <a:off x="1259960" y="12283073"/>
            <a:ext cx="27849774" cy="4086371"/>
          </a:xfrm>
          <a:prstGeom prst="rect">
            <a:avLst/>
          </a:prstGeom>
        </p:spPr>
        <p:txBody>
          <a:bodyPr lIns="0" tIns="0" rIns="0" bIns="0" numCol="1" spcCol="719855"/>
          <a:lstStyle>
            <a:lvl1pPr marL="0" marR="0" indent="0" algn="l" defTabSz="417476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400" b="0" i="0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087382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2pPr>
            <a:lvl3pPr marL="4174769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3pPr>
            <a:lvl4pPr marL="6262151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4pPr>
            <a:lvl5pPr marL="8349540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174769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Cohort studies examining the long-term association between body mass index (BMI) and severe COVID-19 outcomes remain sparse. Few large-scale studies have provided pre-pandemic baseline measurements linked to subsequent COVID-19 outcomes in healthy individuals. This study investigates the association of BMI with the risk of COVID-19 outcomes requiring intensive care unit (ICU) admission over a 30-year follow-up period.</a:t>
            </a:r>
          </a:p>
          <a:p>
            <a:pPr marL="0" marR="0" lvl="0" indent="0" algn="just" defTabSz="417476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417476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417476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Platshållare för text 19">
            <a:extLst>
              <a:ext uri="{FF2B5EF4-FFF2-40B4-BE49-F238E27FC236}">
                <a16:creationId xmlns:a16="http://schemas.microsoft.com/office/drawing/2014/main" id="{1315EB2E-1195-B949-80A3-0A48E63C38D5}"/>
              </a:ext>
            </a:extLst>
          </p:cNvPr>
          <p:cNvSpPr txBox="1">
            <a:spLocks/>
          </p:cNvSpPr>
          <p:nvPr/>
        </p:nvSpPr>
        <p:spPr>
          <a:xfrm>
            <a:off x="1259960" y="11163495"/>
            <a:ext cx="11810455" cy="1037583"/>
          </a:xfrm>
          <a:prstGeom prst="callout1">
            <a:avLst>
              <a:gd name="adj1" fmla="val 100083"/>
              <a:gd name="adj2" fmla="val 99920"/>
              <a:gd name="adj3" fmla="val 99878"/>
              <a:gd name="adj4" fmla="val 33"/>
            </a:avLst>
          </a:prstGeom>
          <a:ln w="28575">
            <a:noFill/>
          </a:ln>
        </p:spPr>
        <p:txBody>
          <a:bodyPr wrap="square" lIns="0" tIns="0" rIns="0" bIns="72000">
            <a:spAutoFit/>
          </a:bodyPr>
          <a:lstStyle>
            <a:lvl1pPr marL="0" indent="0" algn="l" defTabSz="4174769" rtl="0" eaLnBrk="1" latinLnBrk="0" hangingPunct="1">
              <a:lnSpc>
                <a:spcPct val="95000"/>
              </a:lnSpc>
              <a:spcBef>
                <a:spcPts val="0"/>
              </a:spcBef>
              <a:buFontTx/>
              <a:buNone/>
              <a:defRPr sz="7000" b="0" i="0" kern="120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2087382" indent="0" algn="l" defTabSz="4174769" rtl="0" eaLnBrk="1" latinLnBrk="0" hangingPunct="1">
              <a:spcBef>
                <a:spcPct val="20000"/>
              </a:spcBef>
              <a:buFontTx/>
              <a:buNone/>
              <a:defRPr sz="129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4174769" indent="0" algn="l" defTabSz="4174769" rtl="0" eaLnBrk="1" latinLnBrk="0" hangingPunct="1">
              <a:spcBef>
                <a:spcPct val="20000"/>
              </a:spcBef>
              <a:buFontTx/>
              <a:buNone/>
              <a:defRPr sz="110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6262151" indent="0" algn="l" defTabSz="4174769" rtl="0" eaLnBrk="1" latinLnBrk="0" hangingPunct="1">
              <a:spcBef>
                <a:spcPct val="20000"/>
              </a:spcBef>
              <a:buFontTx/>
              <a:buNone/>
              <a:defRPr sz="91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8349538" indent="0" algn="l" defTabSz="4174769" rtl="0" eaLnBrk="1" latinLnBrk="0" hangingPunct="1">
              <a:spcBef>
                <a:spcPct val="20000"/>
              </a:spcBef>
              <a:buFontTx/>
              <a:buNone/>
              <a:defRPr sz="91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b="1" dirty="0" smtClean="0">
                <a:solidFill>
                  <a:srgbClr val="4F8D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GB" sz="7200" b="1" dirty="0">
              <a:solidFill>
                <a:srgbClr val="4F8D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22">
            <a:extLst>
              <a:ext uri="{FF2B5EF4-FFF2-40B4-BE49-F238E27FC236}">
                <a16:creationId xmlns:a16="http://schemas.microsoft.com/office/drawing/2014/main" id="{1CBFFD59-17FC-CBE6-D408-2021E0C8E297}"/>
              </a:ext>
            </a:extLst>
          </p:cNvPr>
          <p:cNvSpPr txBox="1">
            <a:spLocks/>
          </p:cNvSpPr>
          <p:nvPr/>
        </p:nvSpPr>
        <p:spPr>
          <a:xfrm>
            <a:off x="1284637" y="15542223"/>
            <a:ext cx="14675331" cy="1037583"/>
          </a:xfrm>
          <a:prstGeom prst="callout1">
            <a:avLst>
              <a:gd name="adj1" fmla="val 100083"/>
              <a:gd name="adj2" fmla="val 99920"/>
              <a:gd name="adj3" fmla="val 99878"/>
              <a:gd name="adj4" fmla="val 33"/>
            </a:avLst>
          </a:prstGeom>
          <a:ln w="28575">
            <a:noFill/>
          </a:ln>
        </p:spPr>
        <p:txBody>
          <a:bodyPr wrap="square" lIns="0" tIns="0" rIns="0" bIns="72000">
            <a:spAutoFit/>
          </a:bodyPr>
          <a:lstStyle>
            <a:lvl1pPr marL="0" indent="0" algn="l" defTabSz="4174769" rtl="0" eaLnBrk="1" latinLnBrk="0" hangingPunct="1">
              <a:lnSpc>
                <a:spcPct val="95000"/>
              </a:lnSpc>
              <a:spcBef>
                <a:spcPts val="0"/>
              </a:spcBef>
              <a:buFontTx/>
              <a:buNone/>
              <a:defRPr sz="7000" b="0" i="0" kern="120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2087382" indent="0" algn="l" defTabSz="4174769" rtl="0" eaLnBrk="1" latinLnBrk="0" hangingPunct="1">
              <a:spcBef>
                <a:spcPct val="20000"/>
              </a:spcBef>
              <a:buFontTx/>
              <a:buNone/>
              <a:defRPr sz="129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4174769" indent="0" algn="l" defTabSz="4174769" rtl="0" eaLnBrk="1" latinLnBrk="0" hangingPunct="1">
              <a:spcBef>
                <a:spcPct val="20000"/>
              </a:spcBef>
              <a:buFontTx/>
              <a:buNone/>
              <a:defRPr sz="110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6262151" indent="0" algn="l" defTabSz="4174769" rtl="0" eaLnBrk="1" latinLnBrk="0" hangingPunct="1">
              <a:spcBef>
                <a:spcPct val="20000"/>
              </a:spcBef>
              <a:buFontTx/>
              <a:buNone/>
              <a:defRPr sz="91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8349538" indent="0" algn="l" defTabSz="4174769" rtl="0" eaLnBrk="1" latinLnBrk="0" hangingPunct="1">
              <a:spcBef>
                <a:spcPct val="20000"/>
              </a:spcBef>
              <a:buFontTx/>
              <a:buNone/>
              <a:defRPr sz="91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b="1" dirty="0">
                <a:solidFill>
                  <a:srgbClr val="4F8D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9" name="Text Placeholder 110">
            <a:extLst>
              <a:ext uri="{FF2B5EF4-FFF2-40B4-BE49-F238E27FC236}">
                <a16:creationId xmlns:a16="http://schemas.microsoft.com/office/drawing/2014/main" id="{E8FA8422-70F5-3BF9-13BA-D2955152A77E}"/>
              </a:ext>
            </a:extLst>
          </p:cNvPr>
          <p:cNvSpPr txBox="1">
            <a:spLocks/>
          </p:cNvSpPr>
          <p:nvPr/>
        </p:nvSpPr>
        <p:spPr>
          <a:xfrm>
            <a:off x="1290238" y="16579806"/>
            <a:ext cx="27842686" cy="4244609"/>
          </a:xfrm>
          <a:prstGeom prst="rect">
            <a:avLst/>
          </a:prstGeom>
        </p:spPr>
        <p:txBody>
          <a:bodyPr lIns="0" tIns="0" rIns="0" bIns="0" numCol="1" spcCol="719855"/>
          <a:lstStyle>
            <a:lvl1pPr marL="0" marR="0" indent="0" algn="l" defTabSz="417476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6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087382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2pPr>
            <a:lvl3pPr marL="4174769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3pPr>
            <a:lvl4pPr marL="6262151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4pPr>
            <a:lvl5pPr marL="8349540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174769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were derived from the Vorarlberg Health Monitoring and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Promotion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Programme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(VHM&amp;PP) cohort, which comprised 177,384 participants who underwent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standardised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health examinations between 1988 and 2005. At baseline, trained health professionals measured height and weight, and fasting blood samples were collected. After a median follow-up of 30 years, 227 participants required ICU admission at the State Hospital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Feldkirch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other intensive care units across Vorarlberg, Western Austria due to severe COVID-19 between 2020 and 2022. As 45,971 participants died during follow-up, competing risk analysis was used to estimate the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subdistribution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hazard ratios (SHRs) per unit increase in BMI (kg/m²), with death as the competing event, adjusting for age, sex and smoking status.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87C1759B-3E00-F1E1-99F0-60A1592875FC}"/>
              </a:ext>
            </a:extLst>
          </p:cNvPr>
          <p:cNvSpPr txBox="1">
            <a:spLocks/>
          </p:cNvSpPr>
          <p:nvPr/>
        </p:nvSpPr>
        <p:spPr>
          <a:xfrm>
            <a:off x="1259960" y="21321995"/>
            <a:ext cx="12792711" cy="1037583"/>
          </a:xfrm>
          <a:prstGeom prst="callout1">
            <a:avLst>
              <a:gd name="adj1" fmla="val 100083"/>
              <a:gd name="adj2" fmla="val 99920"/>
              <a:gd name="adj3" fmla="val 99878"/>
              <a:gd name="adj4" fmla="val 33"/>
            </a:avLst>
          </a:prstGeom>
          <a:ln w="28575">
            <a:noFill/>
          </a:ln>
        </p:spPr>
        <p:txBody>
          <a:bodyPr lIns="0" tIns="0" rIns="0" bIns="72000">
            <a:spAutoFit/>
          </a:bodyPr>
          <a:lstStyle>
            <a:lvl1pPr marL="0" indent="0" algn="l" defTabSz="4174769" rtl="0" eaLnBrk="1" latinLnBrk="0" hangingPunct="1">
              <a:lnSpc>
                <a:spcPct val="95000"/>
              </a:lnSpc>
              <a:spcBef>
                <a:spcPts val="0"/>
              </a:spcBef>
              <a:buFontTx/>
              <a:buNone/>
              <a:defRPr sz="7000" b="0" i="0" kern="120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2087382" indent="0" algn="l" defTabSz="4174769" rtl="0" eaLnBrk="1" latinLnBrk="0" hangingPunct="1">
              <a:spcBef>
                <a:spcPct val="20000"/>
              </a:spcBef>
              <a:buFontTx/>
              <a:buNone/>
              <a:defRPr sz="129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4174769" indent="0" algn="l" defTabSz="4174769" rtl="0" eaLnBrk="1" latinLnBrk="0" hangingPunct="1">
              <a:spcBef>
                <a:spcPct val="20000"/>
              </a:spcBef>
              <a:buFontTx/>
              <a:buNone/>
              <a:defRPr sz="110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6262151" indent="0" algn="l" defTabSz="4174769" rtl="0" eaLnBrk="1" latinLnBrk="0" hangingPunct="1">
              <a:spcBef>
                <a:spcPct val="20000"/>
              </a:spcBef>
              <a:buFontTx/>
              <a:buNone/>
              <a:defRPr sz="91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8349538" indent="0" algn="l" defTabSz="4174769" rtl="0" eaLnBrk="1" latinLnBrk="0" hangingPunct="1">
              <a:spcBef>
                <a:spcPct val="20000"/>
              </a:spcBef>
              <a:buFontTx/>
              <a:buNone/>
              <a:defRPr sz="91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b="1" dirty="0">
                <a:solidFill>
                  <a:srgbClr val="4F8D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46840B7-776A-FE5B-6A57-941064539F95}"/>
              </a:ext>
            </a:extLst>
          </p:cNvPr>
          <p:cNvSpPr txBox="1">
            <a:spLocks/>
          </p:cNvSpPr>
          <p:nvPr/>
        </p:nvSpPr>
        <p:spPr>
          <a:xfrm>
            <a:off x="1284637" y="22416164"/>
            <a:ext cx="12606260" cy="6265691"/>
          </a:xfrm>
          <a:prstGeom prst="rect">
            <a:avLst/>
          </a:prstGeom>
        </p:spPr>
        <p:txBody>
          <a:bodyPr lIns="0" tIns="0" rIns="0" bIns="0" numCol="1" spcCol="719855"/>
          <a:lstStyle>
            <a:lvl1pPr marL="0" marR="0" indent="0" algn="l" defTabSz="41747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6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087382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2pPr>
            <a:lvl3pPr marL="4174769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3pPr>
            <a:lvl4pPr marL="6262151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4pPr>
            <a:lvl5pPr marL="8349540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174769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 baseline, participants had a median age of 42 years and 54% were female. Participants who later required ICU admission for COVID-19 had a higher mean BMI than those who did not (27.2 ± 4.9 vs. 24.9 ± 4.3 kg/m²). At ICU admission, patients were on average 70 years old, and 65% were male. The adjusted SHR for ICU admission was 1.12 per kg/m², 95%CI: 1.09-1.14, indicating a statistically significant positive association between BMI and the risk of ICU admission. Among the covariates, male sex in particular was associated with a higher risk of ICU admission (SHR 2.07, 95%CI: 1.56-2.75). BMI showed a stronger association in females (SHR 1.14 per kg/m², 95%CI: 1.11-1.16) compared to males (SHR 1.09 per kg/m², 95%CI: 1.05-1.12) with a significant interaction between sex and BMI (p=0.029). The association between BMI and ICU admission remained almost unchanged after additional adjustment for blood pressure, fasting glucose, triglycerides and cholesterol. Figure 1 illustrates the incidence of ICU admission, stratified by sex, at selected body mass indices (BMI) of 25 kg/m² and 30 kg/m².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Rectangle 23"/>
          <p:cNvSpPr/>
          <p:nvPr/>
        </p:nvSpPr>
        <p:spPr>
          <a:xfrm>
            <a:off x="14415225" y="32521131"/>
            <a:ext cx="1478776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215264"/>
            <a:r>
              <a:rPr lang="en-US" sz="3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Figure 1.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 Cumulative incidence of severe COVID-19 requiring intensive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care: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Estimates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of the cumulative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incidence of ICU admission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for severe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COVID-19 from a competing risk model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with death as the competing event and the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predictors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body mass index (BMI), age, sex and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smoking status. Results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are shown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for both sexes at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BMI=25 kg/m²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and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BMI=30 kg/m²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Text Placeholder 123">
            <a:extLst>
              <a:ext uri="{FF2B5EF4-FFF2-40B4-BE49-F238E27FC236}">
                <a16:creationId xmlns:a16="http://schemas.microsoft.com/office/drawing/2014/main" id="{FC0C003F-F5AB-D64E-5430-657D08EAC608}"/>
              </a:ext>
            </a:extLst>
          </p:cNvPr>
          <p:cNvSpPr txBox="1">
            <a:spLocks/>
          </p:cNvSpPr>
          <p:nvPr/>
        </p:nvSpPr>
        <p:spPr>
          <a:xfrm>
            <a:off x="1249097" y="35599860"/>
            <a:ext cx="9175399" cy="1037583"/>
          </a:xfrm>
          <a:prstGeom prst="callout1">
            <a:avLst>
              <a:gd name="adj1" fmla="val 100083"/>
              <a:gd name="adj2" fmla="val 99920"/>
              <a:gd name="adj3" fmla="val 99878"/>
              <a:gd name="adj4" fmla="val 33"/>
            </a:avLst>
          </a:prstGeom>
          <a:ln w="28575">
            <a:noFill/>
          </a:ln>
        </p:spPr>
        <p:txBody>
          <a:bodyPr wrap="square" lIns="0" tIns="0" rIns="0" bIns="72000">
            <a:spAutoFit/>
          </a:bodyPr>
          <a:lstStyle>
            <a:lvl1pPr marL="0" indent="0" algn="l" defTabSz="4174769" rtl="0" eaLnBrk="1" latinLnBrk="0" hangingPunct="1">
              <a:lnSpc>
                <a:spcPct val="95000"/>
              </a:lnSpc>
              <a:spcBef>
                <a:spcPts val="0"/>
              </a:spcBef>
              <a:buFontTx/>
              <a:buNone/>
              <a:defRPr sz="7000" b="0" i="0" kern="120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2087382" indent="0" algn="l" defTabSz="4174769" rtl="0" eaLnBrk="1" latinLnBrk="0" hangingPunct="1">
              <a:spcBef>
                <a:spcPct val="20000"/>
              </a:spcBef>
              <a:buFontTx/>
              <a:buNone/>
              <a:defRPr sz="129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4174769" indent="0" algn="l" defTabSz="4174769" rtl="0" eaLnBrk="1" latinLnBrk="0" hangingPunct="1">
              <a:spcBef>
                <a:spcPct val="20000"/>
              </a:spcBef>
              <a:buFontTx/>
              <a:buNone/>
              <a:defRPr sz="110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6262151" indent="0" algn="l" defTabSz="4174769" rtl="0" eaLnBrk="1" latinLnBrk="0" hangingPunct="1">
              <a:spcBef>
                <a:spcPct val="20000"/>
              </a:spcBef>
              <a:buFontTx/>
              <a:buNone/>
              <a:defRPr sz="91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8349538" indent="0" algn="l" defTabSz="4174769" rtl="0" eaLnBrk="1" latinLnBrk="0" hangingPunct="1">
              <a:spcBef>
                <a:spcPct val="20000"/>
              </a:spcBef>
              <a:buFontTx/>
              <a:buNone/>
              <a:defRPr sz="9100" b="1" i="0" kern="1200">
                <a:solidFill>
                  <a:schemeClr val="accent1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174769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b="1" dirty="0">
                <a:solidFill>
                  <a:srgbClr val="4F8D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0" name="Text Placeholder 111">
            <a:extLst>
              <a:ext uri="{FF2B5EF4-FFF2-40B4-BE49-F238E27FC236}">
                <a16:creationId xmlns:a16="http://schemas.microsoft.com/office/drawing/2014/main" id="{EE1D3A40-1C28-B208-4C54-BCCDB4F00805}"/>
              </a:ext>
            </a:extLst>
          </p:cNvPr>
          <p:cNvSpPr txBox="1">
            <a:spLocks/>
          </p:cNvSpPr>
          <p:nvPr/>
        </p:nvSpPr>
        <p:spPr>
          <a:xfrm>
            <a:off x="1325913" y="36767076"/>
            <a:ext cx="27866971" cy="2160318"/>
          </a:xfrm>
          <a:prstGeom prst="rect">
            <a:avLst/>
          </a:prstGeom>
          <a:noFill/>
        </p:spPr>
        <p:txBody>
          <a:bodyPr lIns="0" tIns="0" rIns="0" bIns="0" numCol="1" spcCol="719855"/>
          <a:lstStyle>
            <a:lvl1pPr marL="0" marR="0" indent="0" algn="l" defTabSz="41747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6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087382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2pPr>
            <a:lvl3pPr marL="4174769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3pPr>
            <a:lvl4pPr marL="6262151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4pPr>
            <a:lvl5pPr marL="8349540" indent="0" algn="l" defTabSz="4174769" rtl="0" eaLnBrk="1" latinLnBrk="0" hangingPunct="1">
              <a:spcBef>
                <a:spcPct val="20000"/>
              </a:spcBef>
              <a:buFont typeface="Arial" pitchFamily="34" charset="0"/>
              <a:buNone/>
              <a:defRPr sz="5900" kern="1200">
                <a:solidFill>
                  <a:schemeClr val="tx1"/>
                </a:solidFill>
                <a:latin typeface="Frutiger 45 Light" pitchFamily="34" charset="0"/>
                <a:ea typeface="+mn-ea"/>
                <a:cs typeface="+mn-cs"/>
              </a:defRPr>
            </a:lvl5pPr>
            <a:lvl6pPr marL="11480613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995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5384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766" indent="-1043692" algn="l" defTabSz="41747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174769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Higher BMI in middle-aged adults was independently associated with an increased risk of severe COVID-19 requiring intensive care, even after 30 years of follow-up. These findings add to the evidence that obesity itself contributes to the risk of severe COVID-19 and highlight the lasting health consequences of elevated body weight over the long term.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1325913" y="39057027"/>
            <a:ext cx="278070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15264"/>
            <a:r>
              <a:rPr lang="en-US" sz="3000" u="sng" dirty="0">
                <a:solidFill>
                  <a:srgbClr val="000000"/>
                </a:solidFill>
                <a:latin typeface="Arial" panose="020B0604020202020204" pitchFamily="34" charset="0"/>
              </a:rPr>
              <a:t>References</a:t>
            </a:r>
          </a:p>
          <a:p>
            <a:pPr defTabSz="4215264"/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[1] Ulmer H, Kelleher C, Diem G, </a:t>
            </a:r>
            <a:r>
              <a:rPr lang="en-US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Concin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 H. Long-term tracking of cardiovascular risk factors among men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and women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in a large population-based health system: the Vorarlberg Health Monitoring &amp; Promotion </a:t>
            </a:r>
            <a:r>
              <a:rPr lang="en-US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Programme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. European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Heart Journal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. 2003 Jun;24(11):1004-13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2] Gao M, </a:t>
            </a:r>
            <a:r>
              <a:rPr lang="en-US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Piernas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 C, </a:t>
            </a:r>
            <a:r>
              <a:rPr lang="en-US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Astbury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 NM, </a:t>
            </a:r>
            <a:r>
              <a:rPr lang="en-US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Hippisley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-Cox J, </a:t>
            </a:r>
            <a:r>
              <a:rPr lang="en-US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O'Rahilly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 S, Aveyard P, </a:t>
            </a:r>
            <a:r>
              <a:rPr lang="en-US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Jebb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 SA. Associations between body-mass index and COVID-19 severity in 6·9 million people in England: a prospective, community-based, cohort study. Lancet Diabetes </a:t>
            </a:r>
            <a:r>
              <a:rPr lang="en-US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Endocrinol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. 2021 Jun;9(6):350-359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defTabSz="4215264"/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[3] </a:t>
            </a:r>
            <a:r>
              <a:rPr lang="de-DE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Robertson 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J,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Adiels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M,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Lissner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L, Mehlig K,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Af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Geijerstam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A, Lindgren M,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Gisslén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M,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Ekblom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Bak E,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Rosengren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A,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Åberg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M. BMI in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early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adulthood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is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associated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with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severe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COVID-19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later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life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: A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prospective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cohort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study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of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1.5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million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Swedish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men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Obesity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de-DE" sz="3000" dirty="0" err="1">
                <a:solidFill>
                  <a:srgbClr val="000000"/>
                </a:solidFill>
                <a:latin typeface="Arial" panose="020B0604020202020204" pitchFamily="34" charset="0"/>
              </a:rPr>
              <a:t>Silver</a:t>
            </a:r>
            <a:r>
              <a:rPr lang="de-DE" sz="3000" dirty="0">
                <a:solidFill>
                  <a:srgbClr val="000000"/>
                </a:solidFill>
                <a:latin typeface="Arial" panose="020B0604020202020204" pitchFamily="34" charset="0"/>
              </a:rPr>
              <a:t> Spring). 2022 Mar;30(3):779-787.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66407" y="1057419"/>
            <a:ext cx="4069012" cy="2006249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2" r="32228" b="26415"/>
          <a:stretch/>
        </p:blipFill>
        <p:spPr>
          <a:xfrm>
            <a:off x="14196206" y="20689873"/>
            <a:ext cx="15006785" cy="117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791</Words>
  <Application>Microsoft Office PowerPoint</Application>
  <PresentationFormat>Benutzerdefiniert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MUI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Ulmer Hanno</dc:creator>
  <cp:lastModifiedBy>Ulmer Hanno</cp:lastModifiedBy>
  <cp:revision>22</cp:revision>
  <cp:lastPrinted>2025-04-10T12:02:48Z</cp:lastPrinted>
  <dcterms:created xsi:type="dcterms:W3CDTF">2025-04-03T11:52:20Z</dcterms:created>
  <dcterms:modified xsi:type="dcterms:W3CDTF">2025-04-28T12:24:03Z</dcterms:modified>
</cp:coreProperties>
</file>