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377" r:id="rId2"/>
    <p:sldId id="421" r:id="rId3"/>
    <p:sldId id="408" r:id="rId4"/>
    <p:sldId id="422" r:id="rId5"/>
    <p:sldId id="423" r:id="rId6"/>
    <p:sldId id="258" r:id="rId7"/>
    <p:sldId id="411" r:id="rId8"/>
    <p:sldId id="413" r:id="rId9"/>
    <p:sldId id="412" r:id="rId10"/>
    <p:sldId id="410" r:id="rId11"/>
    <p:sldId id="420" r:id="rId12"/>
    <p:sldId id="419" r:id="rId13"/>
    <p:sldId id="414" r:id="rId14"/>
    <p:sldId id="415" r:id="rId15"/>
    <p:sldId id="418" r:id="rId16"/>
    <p:sldId id="416" r:id="rId17"/>
  </p:sldIdLst>
  <p:sldSz cx="9144000" cy="6858000" type="screen4x3"/>
  <p:notesSz cx="6789738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Nagel" initials="G" lastIdx="20" clrIdx="0"/>
  <p:cmAuthor id="1" name="I-Med" initials="imed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7805" autoAdjust="0"/>
  </p:normalViewPr>
  <p:slideViewPr>
    <p:cSldViewPr>
      <p:cViewPr>
        <p:scale>
          <a:sx n="82" d="100"/>
          <a:sy n="82" d="100"/>
        </p:scale>
        <p:origin x="-2016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C66BF-4794-4997-8FAD-CB7B899353F0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42F19-14E2-4481-9CCD-C10E94AD7B8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1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4672018" cy="202883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4F81BD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5880-7FE7-40DB-BB5D-50135F89C179}" type="datetime1">
              <a:rPr lang="de-DE" smtClean="0"/>
              <a:pPr/>
              <a:t>26.05.2015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714348" y="3212976"/>
            <a:ext cx="7715304" cy="0"/>
          </a:xfrm>
          <a:prstGeom prst="line">
            <a:avLst/>
          </a:prstGeom>
          <a:ln w="2222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logo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7358" y="908720"/>
            <a:ext cx="3188805" cy="216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Gerade Verbindung 9"/>
          <p:cNvCxnSpPr/>
          <p:nvPr userDrawn="1"/>
        </p:nvCxnSpPr>
        <p:spPr>
          <a:xfrm>
            <a:off x="642910" y="5229200"/>
            <a:ext cx="7715304" cy="0"/>
          </a:xfrm>
          <a:prstGeom prst="line">
            <a:avLst/>
          </a:prstGeom>
          <a:ln w="158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86502" cy="1143000"/>
          </a:xfrm>
        </p:spPr>
        <p:txBody>
          <a:bodyPr>
            <a:normAutofit/>
          </a:bodyPr>
          <a:lstStyle>
            <a:lvl1pPr algn="l">
              <a:defRPr sz="3000">
                <a:solidFill>
                  <a:srgbClr val="4F81BD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08AB-6254-4F9F-BEE5-D65281E72F56}" type="datetime1">
              <a:rPr lang="de-DE" smtClean="0"/>
              <a:pPr/>
              <a:t>26.05.2015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050" name="Picture 2" descr="logo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944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 Verbindung 8"/>
          <p:cNvCxnSpPr/>
          <p:nvPr userDrawn="1"/>
        </p:nvCxnSpPr>
        <p:spPr>
          <a:xfrm>
            <a:off x="428596" y="1428736"/>
            <a:ext cx="8286808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1143000"/>
          </a:xfrm>
        </p:spPr>
        <p:txBody>
          <a:bodyPr>
            <a:normAutofit/>
          </a:bodyPr>
          <a:lstStyle>
            <a:lvl1pPr algn="l">
              <a:defRPr lang="de-DE" sz="3200" kern="1200" dirty="0" smtClean="0">
                <a:solidFill>
                  <a:srgbClr val="4F81B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0FCB-0B59-4FBF-976F-BE0DD7D1184B}" type="datetime1">
              <a:rPr lang="de-DE" smtClean="0"/>
              <a:pPr/>
              <a:t>26.05.2015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Picture 2" descr="logo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944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 Verbindung 8"/>
          <p:cNvCxnSpPr/>
          <p:nvPr userDrawn="1"/>
        </p:nvCxnSpPr>
        <p:spPr>
          <a:xfrm>
            <a:off x="428596" y="1428736"/>
            <a:ext cx="8286808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1154098"/>
          </a:xfrm>
        </p:spPr>
        <p:txBody>
          <a:bodyPr>
            <a:normAutofit/>
          </a:bodyPr>
          <a:lstStyle>
            <a:lvl1pPr algn="l">
              <a:defRPr lang="de-DE" sz="3200" kern="1200" dirty="0" smtClean="0">
                <a:solidFill>
                  <a:srgbClr val="4F81B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8114-7162-4CF4-B1D8-7A8AAF4002E4}" type="datetime1">
              <a:rPr lang="de-DE" smtClean="0"/>
              <a:pPr/>
              <a:t>26.05.2015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Picture 2" descr="logo_4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944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 userDrawn="1"/>
        </p:nvCxnSpPr>
        <p:spPr>
          <a:xfrm>
            <a:off x="428596" y="1428736"/>
            <a:ext cx="8286808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579C-C327-46A7-BCB1-3340A6CCB95A}" type="datetime1">
              <a:rPr lang="de-DE" smtClean="0"/>
              <a:pPr/>
              <a:t>26.05.2015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F4E97-E0CB-4804-BE25-A165BE162065}" type="datetime1">
              <a:rPr lang="de-DE" smtClean="0"/>
              <a:pPr/>
              <a:t>26.05.2015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4652C-CD78-4E39-BAB0-0AF956FF88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5182344" cy="2172854"/>
          </a:xfrm>
        </p:spPr>
        <p:txBody>
          <a:bodyPr>
            <a:normAutofit/>
          </a:bodyPr>
          <a:lstStyle/>
          <a:p>
            <a:r>
              <a:rPr lang="en-GB" sz="4000" dirty="0" smtClean="0"/>
              <a:t>Motivating Regression Analysis: Confounding, Mediation, Moderation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7776864" cy="1872208"/>
          </a:xfrm>
        </p:spPr>
        <p:txBody>
          <a:bodyPr>
            <a:normAutofit fontScale="40000" lnSpcReduction="20000"/>
          </a:bodyPr>
          <a:lstStyle/>
          <a:p>
            <a:endParaRPr lang="de-AT" sz="3600" dirty="0" smtClean="0"/>
          </a:p>
          <a:p>
            <a:r>
              <a:rPr lang="de-AT" sz="5900" dirty="0" smtClean="0"/>
              <a:t>Hanno Ulmer</a:t>
            </a:r>
          </a:p>
          <a:p>
            <a:endParaRPr lang="de-AT" sz="2800" dirty="0" smtClean="0"/>
          </a:p>
          <a:p>
            <a:r>
              <a:rPr lang="de-AT" sz="4200" dirty="0" smtClean="0"/>
              <a:t>Department </a:t>
            </a:r>
            <a:r>
              <a:rPr lang="de-AT" sz="4200" dirty="0" err="1" smtClean="0"/>
              <a:t>for</a:t>
            </a:r>
            <a:r>
              <a:rPr lang="de-AT" sz="4200" dirty="0" smtClean="0"/>
              <a:t> Medical </a:t>
            </a:r>
            <a:r>
              <a:rPr lang="de-AT" sz="4200" dirty="0" err="1" smtClean="0"/>
              <a:t>Statistics</a:t>
            </a:r>
            <a:r>
              <a:rPr lang="de-AT" sz="4200" dirty="0" smtClean="0"/>
              <a:t>, </a:t>
            </a:r>
            <a:r>
              <a:rPr lang="de-AT" sz="4200" dirty="0" err="1" smtClean="0"/>
              <a:t>Informatics</a:t>
            </a:r>
            <a:r>
              <a:rPr lang="de-AT" sz="4200" dirty="0" smtClean="0"/>
              <a:t> </a:t>
            </a:r>
            <a:r>
              <a:rPr lang="de-AT" sz="4200" dirty="0" err="1" smtClean="0"/>
              <a:t>and</a:t>
            </a:r>
            <a:r>
              <a:rPr lang="de-AT" sz="4200" dirty="0" smtClean="0"/>
              <a:t> </a:t>
            </a:r>
            <a:r>
              <a:rPr lang="de-AT" sz="4200" dirty="0" err="1" smtClean="0"/>
              <a:t>Health</a:t>
            </a:r>
            <a:r>
              <a:rPr lang="de-AT" sz="4200" dirty="0" smtClean="0"/>
              <a:t> Economics,</a:t>
            </a:r>
          </a:p>
          <a:p>
            <a:r>
              <a:rPr lang="de-AT" sz="4200" dirty="0" smtClean="0"/>
              <a:t>Innsbruck Medical University </a:t>
            </a:r>
          </a:p>
          <a:p>
            <a:endParaRPr lang="de-AT" sz="2800" dirty="0" smtClean="0"/>
          </a:p>
          <a:p>
            <a:r>
              <a:rPr lang="de-AT" sz="3600" i="1" dirty="0" smtClean="0"/>
              <a:t>	</a:t>
            </a:r>
            <a:r>
              <a:rPr lang="de-AT" sz="3600" i="1" dirty="0" err="1" smtClean="0"/>
              <a:t>Contact</a:t>
            </a:r>
            <a:r>
              <a:rPr lang="de-AT" sz="3600" i="1" dirty="0" smtClean="0"/>
              <a:t>: hanno.ulmer@i-med.ac.at</a:t>
            </a:r>
            <a:endParaRPr lang="de-DE" sz="3600" i="1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3347864" y="5517232"/>
            <a:ext cx="2489284" cy="1152128"/>
            <a:chOff x="3347864" y="5517232"/>
            <a:chExt cx="2489284" cy="1152128"/>
          </a:xfrm>
        </p:grpSpPr>
        <p:sp>
          <p:nvSpPr>
            <p:cNvPr id="5" name="Textfeld 4"/>
            <p:cNvSpPr txBox="1"/>
            <p:nvPr/>
          </p:nvSpPr>
          <p:spPr>
            <a:xfrm>
              <a:off x="3532892" y="6300028"/>
              <a:ext cx="2304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www.oegepi.at</a:t>
              </a:r>
              <a:endParaRPr lang="en-US" dirty="0"/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5517232"/>
              <a:ext cx="1962150" cy="828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Methods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Preventing</a:t>
            </a:r>
            <a:r>
              <a:rPr lang="de-AT" dirty="0" smtClean="0"/>
              <a:t> </a:t>
            </a:r>
            <a:r>
              <a:rPr lang="de-AT" dirty="0" err="1" smtClean="0"/>
              <a:t>Confounding</a:t>
            </a:r>
            <a:r>
              <a:rPr lang="de-AT" dirty="0" smtClean="0"/>
              <a:t> in Study Designs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3600" dirty="0" smtClean="0"/>
              <a:t>1. Stringent inclusion criteria to narrow the variability between study participants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2. Randomization (intervention/RCT only)</a:t>
            </a:r>
            <a:br>
              <a:rPr lang="en-GB" sz="3600" dirty="0" smtClean="0"/>
            </a:br>
            <a:r>
              <a:rPr lang="en-GB" sz="3600" dirty="0" smtClean="0"/>
              <a:t>    In </a:t>
            </a:r>
            <a:r>
              <a:rPr lang="en-GB" sz="3600" dirty="0"/>
              <a:t>an optimal RCT,  study groups </a:t>
            </a:r>
            <a:r>
              <a:rPr lang="en-GB" sz="3600" dirty="0" smtClean="0"/>
              <a:t>only </a:t>
            </a:r>
            <a:r>
              <a:rPr lang="en-GB" sz="3600" dirty="0"/>
              <a:t>differ regarding the </a:t>
            </a:r>
            <a:r>
              <a:rPr lang="en-GB" sz="3600" dirty="0" smtClean="0"/>
              <a:t>intervention 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3. Matching (observational studies):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	Simple Matching e.g. for age and sex in case-controls studies</a:t>
            </a:r>
          </a:p>
          <a:p>
            <a:pPr marL="0" indent="0">
              <a:buNone/>
            </a:pPr>
            <a:r>
              <a:rPr lang="en-GB" sz="3600" dirty="0" smtClean="0"/>
              <a:t>	versus</a:t>
            </a:r>
          </a:p>
          <a:p>
            <a:pPr marL="0" indent="0">
              <a:buNone/>
            </a:pPr>
            <a:r>
              <a:rPr lang="en-GB" sz="3600" dirty="0" smtClean="0"/>
              <a:t>	Propensity Score Matching (involves logistic regression analysis)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Very popular in clinical research: </a:t>
            </a:r>
          </a:p>
          <a:p>
            <a:pPr marL="0" indent="0">
              <a:buNone/>
            </a:pPr>
            <a:r>
              <a:rPr lang="en-US" dirty="0"/>
              <a:t>Blackstone EH. Comparing apples and oranges. J Thoracic and Cardiovascular Surgery 2002; 1: 8-15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An example:</a:t>
            </a:r>
          </a:p>
          <a:p>
            <a:pPr marL="0" indent="0">
              <a:buNone/>
            </a:pPr>
            <a:r>
              <a:rPr lang="en-GB" dirty="0" err="1" smtClean="0"/>
              <a:t>Ruttmann</a:t>
            </a:r>
            <a:r>
              <a:rPr lang="en-GB" dirty="0" smtClean="0"/>
              <a:t> E et al. </a:t>
            </a:r>
            <a:r>
              <a:rPr lang="en-GB" dirty="0"/>
              <a:t>Second internal thoracic artery versus radial artery in coronary artery </a:t>
            </a:r>
            <a:r>
              <a:rPr lang="en-GB" dirty="0" smtClean="0"/>
              <a:t>bypass </a:t>
            </a:r>
            <a:r>
              <a:rPr lang="en-GB" dirty="0"/>
              <a:t>grafting: a long-term, propensity score-matched follow-up </a:t>
            </a:r>
            <a:r>
              <a:rPr lang="en-GB" dirty="0" smtClean="0"/>
              <a:t>study. Circulation</a:t>
            </a:r>
            <a:r>
              <a:rPr lang="en-GB" dirty="0"/>
              <a:t>. </a:t>
            </a:r>
            <a:r>
              <a:rPr lang="en-GB" dirty="0" smtClean="0"/>
              <a:t>2011 20;124(12</a:t>
            </a:r>
            <a:r>
              <a:rPr lang="en-GB" dirty="0"/>
              <a:t>):1321-9.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7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Effect</a:t>
            </a:r>
            <a:r>
              <a:rPr lang="de-AT" dirty="0" smtClean="0"/>
              <a:t> </a:t>
            </a:r>
            <a:r>
              <a:rPr lang="de-AT" dirty="0" err="1" smtClean="0"/>
              <a:t>Modification</a:t>
            </a:r>
            <a:r>
              <a:rPr lang="de-AT" dirty="0" smtClean="0"/>
              <a:t>/Moderation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Effect modification occurs when the association between the exposure (BMI) and the disease (CHD) varies by levels of a third factor.</a:t>
            </a:r>
          </a:p>
          <a:p>
            <a:pPr marL="0" indent="0">
              <a:buNone/>
            </a:pPr>
            <a:r>
              <a:rPr lang="en-GB" dirty="0" smtClean="0"/>
              <a:t>How to assess: include interaction terms into the regression model</a:t>
            </a:r>
          </a:p>
          <a:p>
            <a:pPr marL="0" indent="0">
              <a:buNone/>
            </a:pPr>
            <a:r>
              <a:rPr lang="en-GB" dirty="0" smtClean="0"/>
              <a:t>Interaction </a:t>
            </a:r>
            <a:r>
              <a:rPr lang="en-GB" dirty="0"/>
              <a:t>age*obesity p&lt;0.001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Young:		BMI </a:t>
            </a:r>
            <a:r>
              <a:rPr lang="en-GB" dirty="0"/>
              <a:t>-----------------------------------------</a:t>
            </a:r>
            <a:r>
              <a:rPr lang="en-GB" dirty="0">
                <a:sym typeface="Wingdings" panose="05000000000000000000" pitchFamily="2" charset="2"/>
              </a:rPr>
              <a:t> &gt;</a:t>
            </a:r>
            <a:r>
              <a:rPr lang="en-GB" dirty="0"/>
              <a:t> CHD</a:t>
            </a:r>
          </a:p>
          <a:p>
            <a:pPr marL="0" indent="0">
              <a:buNone/>
            </a:pPr>
            <a:r>
              <a:rPr lang="en-GB" dirty="0" smtClean="0"/>
              <a:t>Old:      	BMI </a:t>
            </a:r>
            <a:r>
              <a:rPr lang="en-GB" dirty="0"/>
              <a:t>-----------------------------------------</a:t>
            </a:r>
            <a:r>
              <a:rPr lang="en-GB" dirty="0">
                <a:sym typeface="Wingdings" panose="05000000000000000000" pitchFamily="2" charset="2"/>
              </a:rPr>
              <a:t> &gt;</a:t>
            </a:r>
            <a:r>
              <a:rPr lang="en-GB" dirty="0"/>
              <a:t> CHD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77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Example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Relationship between BMI and CHD </a:t>
            </a:r>
            <a:r>
              <a:rPr lang="en-GB" dirty="0" smtClean="0"/>
              <a:t>incidence moderated by age: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Interaction </a:t>
            </a:r>
            <a:r>
              <a:rPr lang="en-GB" dirty="0"/>
              <a:t>age*obesity p&lt;0.001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Obesity </a:t>
            </a:r>
            <a:r>
              <a:rPr lang="en-GB" dirty="0"/>
              <a:t>(30+ kg/m2) versus </a:t>
            </a:r>
            <a:r>
              <a:rPr lang="en-GB" dirty="0" smtClean="0"/>
              <a:t>normal weight </a:t>
            </a:r>
            <a:r>
              <a:rPr lang="en-GB" dirty="0"/>
              <a:t>(20-25 kg/m2) </a:t>
            </a:r>
          </a:p>
          <a:p>
            <a:pPr marL="0" indent="0">
              <a:buNone/>
            </a:pPr>
            <a:r>
              <a:rPr lang="en-GB" dirty="0" smtClean="0"/>
              <a:t>Sex</a:t>
            </a:r>
            <a:r>
              <a:rPr lang="en-GB" dirty="0"/>
              <a:t>, age and smoking adjusting </a:t>
            </a:r>
            <a:r>
              <a:rPr lang="en-GB" dirty="0" smtClean="0"/>
              <a:t>hazard ratio: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/>
              <a:t>50 years of age:</a:t>
            </a:r>
          </a:p>
          <a:p>
            <a:pPr marL="0" indent="0">
              <a:buNone/>
            </a:pPr>
            <a:r>
              <a:rPr lang="en-GB" dirty="0" smtClean="0"/>
              <a:t>HR </a:t>
            </a:r>
            <a:r>
              <a:rPr lang="en-GB" dirty="0"/>
              <a:t>= </a:t>
            </a:r>
            <a:r>
              <a:rPr lang="en-GB" dirty="0" smtClean="0"/>
              <a:t>3.13 </a:t>
            </a:r>
            <a:r>
              <a:rPr lang="en-GB" dirty="0"/>
              <a:t>95%CI </a:t>
            </a:r>
            <a:r>
              <a:rPr lang="en-GB" dirty="0" smtClean="0"/>
              <a:t>(2.27-4.31)</a:t>
            </a:r>
          </a:p>
          <a:p>
            <a:pPr marL="0" indent="0">
              <a:buNone/>
            </a:pPr>
            <a:r>
              <a:rPr lang="en-GB" dirty="0" smtClean="0"/>
              <a:t>50+ years of age: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HR =  1.51 95%CI (1.37- 1.66)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88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Mediation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Mediation occurs if factors, like confounders, are associated with the exposure of interest (BMI) and the disease (CHD), but are </a:t>
            </a:r>
            <a:r>
              <a:rPr lang="en-GB" b="1" dirty="0" smtClean="0"/>
              <a:t>in the causal pathway</a:t>
            </a:r>
            <a:r>
              <a:rPr lang="en-GB" dirty="0" smtClean="0"/>
              <a:t> leading from the exposure to the disease.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These factors are called mediators: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BMI </a:t>
            </a:r>
            <a:r>
              <a:rPr lang="en-GB" dirty="0" smtClean="0"/>
              <a:t>---- &gt; blood Pressure, cholesterol, diabetes ----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&gt;</a:t>
            </a:r>
            <a:r>
              <a:rPr lang="en-GB" dirty="0"/>
              <a:t> CHD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5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Example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Mediators in the relationship between BMI and CHD incidence: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Sex, age and smoking adjusting </a:t>
            </a:r>
            <a:r>
              <a:rPr lang="en-GB" dirty="0" smtClean="0"/>
              <a:t>hazard ratio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smtClean="0"/>
              <a:t>Total effect of BMI (obesity versus normal weight) on CHD:</a:t>
            </a:r>
          </a:p>
          <a:p>
            <a:pPr marL="0" indent="0">
              <a:buNone/>
            </a:pPr>
            <a:r>
              <a:rPr lang="en-GB" dirty="0" smtClean="0"/>
              <a:t>HR </a:t>
            </a:r>
            <a:r>
              <a:rPr lang="en-GB" dirty="0"/>
              <a:t>= </a:t>
            </a:r>
            <a:r>
              <a:rPr lang="en-GB" dirty="0" smtClean="0"/>
              <a:t>1.70 </a:t>
            </a:r>
            <a:r>
              <a:rPr lang="en-GB" dirty="0"/>
              <a:t>95%CI (</a:t>
            </a:r>
            <a:r>
              <a:rPr lang="en-GB" dirty="0" smtClean="0"/>
              <a:t>1.57-1.85)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Direct effect of BMI on CHD </a:t>
            </a:r>
          </a:p>
          <a:p>
            <a:pPr marL="0" indent="0">
              <a:buNone/>
            </a:pPr>
            <a:r>
              <a:rPr lang="en-GB" dirty="0" smtClean="0"/>
              <a:t>HR = 1.30 95%CI (1.15–1.47)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Indirect effect </a:t>
            </a:r>
            <a:r>
              <a:rPr lang="en-GB" dirty="0"/>
              <a:t>mediated by blood pressure, cholesterol and glucose</a:t>
            </a:r>
          </a:p>
          <a:p>
            <a:pPr marL="0" indent="0">
              <a:buNone/>
            </a:pPr>
            <a:r>
              <a:rPr lang="en-GB" dirty="0" smtClean="0"/>
              <a:t>HR = 1.31 95%CI ( 1.16-1.48) (95%CIs estimated by Bootstrap)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HRs … multiplicative, do not add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18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Example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Mediators in the relationship between BMI and CHD incidence: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Effect of BMI on CHD mediated by blood pressure, cholesterol and glucose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PERM (Percentage of excess risk mediated) =</a:t>
            </a:r>
          </a:p>
          <a:p>
            <a:pPr marL="0" indent="0">
              <a:buNone/>
            </a:pPr>
            <a:r>
              <a:rPr lang="en-GB" dirty="0" smtClean="0"/>
              <a:t>(1.70-1.30)/(1.70-1)*100</a:t>
            </a:r>
          </a:p>
          <a:p>
            <a:pPr marL="0" indent="0">
              <a:buNone/>
            </a:pPr>
            <a:r>
              <a:rPr lang="en-GB" dirty="0" smtClean="0"/>
              <a:t>= 57% (</a:t>
            </a:r>
            <a:r>
              <a:rPr lang="en-GB" dirty="0" err="1" smtClean="0"/>
              <a:t>approximative</a:t>
            </a:r>
            <a:r>
              <a:rPr lang="en-GB" dirty="0" smtClean="0"/>
              <a:t> formula)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Global Burden of Metabolic Risk Factors for Chronic Diseases </a:t>
            </a:r>
            <a:r>
              <a:rPr lang="en-US" dirty="0" smtClean="0"/>
              <a:t>Collaboration. Metabolic </a:t>
            </a:r>
            <a:r>
              <a:rPr lang="en-US" dirty="0"/>
              <a:t>mediators of the effects of body-mass index, overweight, </a:t>
            </a:r>
            <a:r>
              <a:rPr lang="en-US" dirty="0" smtClean="0"/>
              <a:t>and obesity </a:t>
            </a:r>
            <a:r>
              <a:rPr lang="en-US" dirty="0"/>
              <a:t>on coronary heart disease and stroke: a pooled analysis of 97 </a:t>
            </a:r>
            <a:r>
              <a:rPr lang="en-US" dirty="0" smtClean="0"/>
              <a:t>prospective cohorts </a:t>
            </a:r>
            <a:r>
              <a:rPr lang="en-US" dirty="0"/>
              <a:t>with 1·8 million participants. Lancet. 2014 Mar 15;383(9921):970-83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9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Mediation </a:t>
            </a:r>
            <a:r>
              <a:rPr lang="de-AT" dirty="0" err="1" smtClean="0"/>
              <a:t>Techniques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Traditional approach:</a:t>
            </a:r>
          </a:p>
          <a:p>
            <a:pPr marL="0" indent="0">
              <a:buNone/>
            </a:pPr>
            <a:r>
              <a:rPr lang="en-GB" dirty="0" smtClean="0"/>
              <a:t>Baron </a:t>
            </a:r>
            <a:r>
              <a:rPr lang="en-GB" dirty="0"/>
              <a:t>RM, Kenny DA. The moderator-mediator variable distinction in social</a:t>
            </a:r>
          </a:p>
          <a:p>
            <a:pPr marL="0" indent="0">
              <a:buNone/>
            </a:pPr>
            <a:r>
              <a:rPr lang="en-GB" dirty="0"/>
              <a:t>psychological research: conceptual, strategic, and statistical considerations. J </a:t>
            </a:r>
          </a:p>
          <a:p>
            <a:pPr marL="0" indent="0">
              <a:buNone/>
            </a:pPr>
            <a:r>
              <a:rPr lang="en-GB" dirty="0" err="1"/>
              <a:t>Pers</a:t>
            </a:r>
            <a:r>
              <a:rPr lang="en-GB" dirty="0"/>
              <a:t> </a:t>
            </a:r>
            <a:r>
              <a:rPr lang="en-GB" dirty="0" err="1"/>
              <a:t>Soc</a:t>
            </a:r>
            <a:r>
              <a:rPr lang="en-GB" dirty="0"/>
              <a:t> Psychol. 1986 Dec;51(6):</a:t>
            </a:r>
            <a:r>
              <a:rPr lang="en-GB" dirty="0" smtClean="0"/>
              <a:t>1173-82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New approaches: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Lange </a:t>
            </a:r>
            <a:r>
              <a:rPr lang="en-US" dirty="0"/>
              <a:t>T, Rasmussen M, </a:t>
            </a:r>
            <a:r>
              <a:rPr lang="en-US" dirty="0" err="1"/>
              <a:t>Thygesen</a:t>
            </a:r>
            <a:r>
              <a:rPr lang="en-US" dirty="0"/>
              <a:t> LC. Assessing natural direct and </a:t>
            </a:r>
            <a:r>
              <a:rPr lang="en-US" dirty="0" smtClean="0"/>
              <a:t>indirect effects </a:t>
            </a:r>
            <a:r>
              <a:rPr lang="en-US" dirty="0"/>
              <a:t>through multiple pathways. Am J </a:t>
            </a:r>
            <a:r>
              <a:rPr lang="en-US" dirty="0" err="1"/>
              <a:t>Epidemiol</a:t>
            </a:r>
            <a:r>
              <a:rPr lang="en-US" dirty="0"/>
              <a:t>. 2014 Feb 15;179(4):513-8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VanderWeele</a:t>
            </a:r>
            <a:r>
              <a:rPr lang="en-US" dirty="0"/>
              <a:t> </a:t>
            </a:r>
            <a:r>
              <a:rPr lang="en-US" dirty="0" smtClean="0"/>
              <a:t>T. Explanation in Causal Inference: Methods for Mediation and Interaction. Oxford University Press 2015.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New approaches applied on BMI --- &gt; CHD problem: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Lu </a:t>
            </a:r>
            <a:r>
              <a:rPr lang="en-US" dirty="0"/>
              <a:t>Y, </a:t>
            </a:r>
            <a:r>
              <a:rPr lang="en-US" dirty="0" err="1"/>
              <a:t>Hajifathalian</a:t>
            </a:r>
            <a:r>
              <a:rPr lang="en-US" dirty="0"/>
              <a:t> K, </a:t>
            </a:r>
            <a:r>
              <a:rPr lang="en-US" dirty="0" err="1"/>
              <a:t>Rimm</a:t>
            </a:r>
            <a:r>
              <a:rPr lang="en-US" dirty="0"/>
              <a:t> EB, </a:t>
            </a:r>
            <a:r>
              <a:rPr lang="en-US" dirty="0" err="1"/>
              <a:t>Ezzati</a:t>
            </a:r>
            <a:r>
              <a:rPr lang="en-US" dirty="0"/>
              <a:t> M, </a:t>
            </a:r>
            <a:r>
              <a:rPr lang="en-US" dirty="0" err="1"/>
              <a:t>Danaei</a:t>
            </a:r>
            <a:r>
              <a:rPr lang="en-US" dirty="0"/>
              <a:t> G. Mediators of the effect </a:t>
            </a:r>
            <a:r>
              <a:rPr lang="en-US" dirty="0" smtClean="0"/>
              <a:t>of body </a:t>
            </a:r>
            <a:r>
              <a:rPr lang="en-US" dirty="0"/>
              <a:t>mass index on coronary heart disease: decomposing direct and </a:t>
            </a:r>
            <a:r>
              <a:rPr lang="en-US" dirty="0" smtClean="0"/>
              <a:t>indirect effects</a:t>
            </a:r>
            <a:r>
              <a:rPr lang="en-US" dirty="0"/>
              <a:t>. Epidemiology. 2015 Mar;26(2):153-62.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08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Regression Analysis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Regression analysis is a statistical </a:t>
            </a:r>
            <a:r>
              <a:rPr lang="en-US" dirty="0" smtClean="0"/>
              <a:t>method</a:t>
            </a:r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describe </a:t>
            </a:r>
            <a:r>
              <a:rPr lang="en-US" dirty="0" smtClean="0"/>
              <a:t>statistical relationships or associations:  </a:t>
            </a:r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Exposure </a:t>
            </a:r>
            <a:r>
              <a:rPr lang="en-GB" dirty="0"/>
              <a:t>(e.g. risk factor, therapy</a:t>
            </a:r>
            <a:r>
              <a:rPr lang="en-GB" dirty="0" smtClean="0"/>
              <a:t>) -- &gt; Outcome (</a:t>
            </a:r>
            <a:r>
              <a:rPr lang="en-GB" dirty="0"/>
              <a:t>e.g. </a:t>
            </a:r>
            <a:r>
              <a:rPr lang="en-GB" dirty="0" smtClean="0"/>
              <a:t>disease) </a:t>
            </a:r>
            <a:endParaRPr lang="en-GB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Multivariable analysis:</a:t>
            </a:r>
          </a:p>
          <a:p>
            <a:pPr marL="0" indent="0">
              <a:buNone/>
            </a:pPr>
            <a:r>
              <a:rPr lang="en-US" dirty="0" smtClean="0"/>
              <a:t>k independent </a:t>
            </a:r>
            <a:r>
              <a:rPr lang="en-US" dirty="0"/>
              <a:t>variables </a:t>
            </a:r>
            <a:r>
              <a:rPr lang="en-US" dirty="0" smtClean="0"/>
              <a:t>-- &gt;  1 dependent </a:t>
            </a:r>
            <a:r>
              <a:rPr lang="en-US" dirty="0"/>
              <a:t>variable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Many </a:t>
            </a:r>
            <a:r>
              <a:rPr lang="en-US" dirty="0"/>
              <a:t>techniques </a:t>
            </a:r>
            <a:r>
              <a:rPr lang="en-US" dirty="0" smtClean="0"/>
              <a:t> </a:t>
            </a:r>
            <a:r>
              <a:rPr lang="en-US" dirty="0"/>
              <a:t>have been </a:t>
            </a:r>
            <a:r>
              <a:rPr lang="en-US" dirty="0" smtClean="0"/>
              <a:t>developed: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The earliest form of regression was the </a:t>
            </a:r>
            <a:r>
              <a:rPr lang="en-US" dirty="0" smtClean="0"/>
              <a:t>method of least squares, </a:t>
            </a:r>
            <a:r>
              <a:rPr lang="en-US" dirty="0"/>
              <a:t>which was published </a:t>
            </a:r>
            <a:r>
              <a:rPr lang="en-US" dirty="0" smtClean="0"/>
              <a:t>by Legendre in 1805,</a:t>
            </a:r>
            <a:r>
              <a:rPr lang="en-US" dirty="0"/>
              <a:t> and </a:t>
            </a:r>
            <a:r>
              <a:rPr lang="en-US" dirty="0" smtClean="0"/>
              <a:t>by Gauss</a:t>
            </a:r>
            <a:r>
              <a:rPr lang="en-US" dirty="0"/>
              <a:t> in </a:t>
            </a:r>
            <a:r>
              <a:rPr lang="en-US" dirty="0" smtClean="0"/>
              <a:t>1809.</a:t>
            </a:r>
            <a:r>
              <a:rPr lang="en-US" dirty="0"/>
              <a:t> 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2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Widely</a:t>
            </a:r>
            <a:r>
              <a:rPr lang="de-AT" dirty="0" smtClean="0"/>
              <a:t> </a:t>
            </a:r>
            <a:r>
              <a:rPr lang="de-AT" dirty="0" err="1" smtClean="0"/>
              <a:t>used</a:t>
            </a:r>
            <a:r>
              <a:rPr lang="de-AT" dirty="0" smtClean="0"/>
              <a:t> Regression </a:t>
            </a:r>
            <a:r>
              <a:rPr lang="de-AT" dirty="0" err="1" smtClean="0"/>
              <a:t>Analyses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Multivariable Analysis: Regress k independent on 1 dependent variable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Dependent variable is continuous: linear regression</a:t>
            </a:r>
          </a:p>
          <a:p>
            <a:pPr marL="0" indent="0">
              <a:buNone/>
            </a:pPr>
            <a:r>
              <a:rPr lang="en-GB" dirty="0" smtClean="0"/>
              <a:t>e.g. sex, age, BMI	-&gt; systolic blood pressure</a:t>
            </a:r>
          </a:p>
          <a:p>
            <a:pPr marL="0" indent="0">
              <a:buNone/>
            </a:pPr>
            <a:r>
              <a:rPr lang="en-GB" dirty="0" smtClean="0"/>
              <a:t>Estimate (standardized) Beta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Dependent variable is categorical: logistic regression</a:t>
            </a:r>
          </a:p>
          <a:p>
            <a:pPr marL="0" indent="0">
              <a:buNone/>
            </a:pPr>
            <a:r>
              <a:rPr lang="en-GB" dirty="0" smtClean="0"/>
              <a:t>e.g. sex, age, BMI  	-&gt; CHD within 10 years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Estimate Odds Ratio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Dependent variable is time-to-event: Cox proportional hazards regression</a:t>
            </a:r>
          </a:p>
          <a:p>
            <a:pPr marL="0" indent="0">
              <a:buNone/>
            </a:pPr>
            <a:r>
              <a:rPr lang="en-GB" dirty="0" smtClean="0"/>
              <a:t>e.g. sex, age, BMI 	-&gt; time to CHD (survival analysis)</a:t>
            </a:r>
          </a:p>
          <a:p>
            <a:pPr marL="0" indent="0">
              <a:buNone/>
            </a:pPr>
            <a:r>
              <a:rPr lang="en-GB" dirty="0" smtClean="0"/>
              <a:t>Estimate Hazard Ratio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83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Motivating</a:t>
            </a:r>
            <a:r>
              <a:rPr lang="de-AT" dirty="0"/>
              <a:t> Regression Analysis:</a:t>
            </a:r>
            <a:br>
              <a:rPr lang="de-AT" dirty="0"/>
            </a:br>
            <a:r>
              <a:rPr lang="de-AT" dirty="0" err="1"/>
              <a:t>Confounding</a:t>
            </a:r>
            <a:r>
              <a:rPr lang="de-AT" dirty="0"/>
              <a:t>, Moderation, Mediation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Regression analysis allows to estimate the effect of an exposure variable (e.g. BMI, obesity)  on an outcome variable (e.g. a disease such as coronary heart disease (CHD) in the presence of one or more </a:t>
            </a:r>
            <a:r>
              <a:rPr lang="en-GB" b="1" dirty="0" smtClean="0"/>
              <a:t>‘third factors’ </a:t>
            </a:r>
            <a:r>
              <a:rPr lang="en-GB" dirty="0" smtClean="0"/>
              <a:t>(e.g. sex, age, smoking, systolic blood pressure, cholesterol, glucose, etc.).</a:t>
            </a:r>
          </a:p>
          <a:p>
            <a:pPr marL="0" indent="0">
              <a:buNone/>
            </a:pPr>
            <a:r>
              <a:rPr lang="en-GB" dirty="0" smtClean="0"/>
              <a:t>The impact of these third factors can be substantially different depending on the </a:t>
            </a:r>
            <a:r>
              <a:rPr lang="en-GB" b="1" dirty="0" smtClean="0"/>
              <a:t>suspected causal relationships </a:t>
            </a:r>
            <a:r>
              <a:rPr lang="en-GB" dirty="0" smtClean="0"/>
              <a:t>between these variables. These factors can act as </a:t>
            </a:r>
            <a:r>
              <a:rPr lang="en-GB" b="1" dirty="0"/>
              <a:t>confounders</a:t>
            </a:r>
            <a:r>
              <a:rPr lang="en-GB" dirty="0"/>
              <a:t>, </a:t>
            </a:r>
            <a:r>
              <a:rPr lang="en-GB" b="1" dirty="0" smtClean="0"/>
              <a:t>moderators</a:t>
            </a:r>
            <a:r>
              <a:rPr lang="en-GB" dirty="0" smtClean="0"/>
              <a:t> or </a:t>
            </a:r>
            <a:r>
              <a:rPr lang="en-GB" b="1" dirty="0" smtClean="0"/>
              <a:t>mediators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r>
              <a:rPr lang="en-GB" dirty="0" smtClean="0"/>
              <a:t>The three concepts will be discussed and illustrated using the BMI --- &gt; CHD example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0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93" y="188640"/>
            <a:ext cx="9116152" cy="633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eck 2"/>
          <p:cNvSpPr/>
          <p:nvPr/>
        </p:nvSpPr>
        <p:spPr>
          <a:xfrm>
            <a:off x="6228184" y="4581128"/>
            <a:ext cx="2767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 smtClean="0"/>
              <a:t>Lu</a:t>
            </a:r>
            <a:r>
              <a:rPr lang="de-DE" dirty="0" smtClean="0"/>
              <a:t> et al, </a:t>
            </a:r>
            <a:r>
              <a:rPr lang="de-DE" dirty="0" err="1" smtClean="0"/>
              <a:t>Epidemiology</a:t>
            </a:r>
            <a:r>
              <a:rPr lang="de-DE" dirty="0" smtClean="0"/>
              <a:t>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094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Example</a:t>
            </a:r>
            <a:r>
              <a:rPr lang="de-AT" dirty="0" smtClean="0"/>
              <a:t> Data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Vorarlberg Health Examinations (VHM&amp;PP)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Sex (male, female)				categorical</a:t>
            </a:r>
          </a:p>
          <a:p>
            <a:pPr marL="0" indent="0">
              <a:buNone/>
            </a:pPr>
            <a:r>
              <a:rPr lang="en-GB" dirty="0" smtClean="0"/>
              <a:t>Age in years 					continuous</a:t>
            </a:r>
          </a:p>
          <a:p>
            <a:pPr marL="0" indent="0">
              <a:buNone/>
            </a:pPr>
            <a:r>
              <a:rPr lang="en-GB" dirty="0" smtClean="0"/>
              <a:t>Year of examination				continuous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Body mass index in kg/m2			continuous</a:t>
            </a:r>
          </a:p>
          <a:p>
            <a:pPr marL="0" indent="0">
              <a:buNone/>
            </a:pPr>
            <a:r>
              <a:rPr lang="en-GB" dirty="0" smtClean="0"/>
              <a:t>Systolic blood pressure  in </a:t>
            </a:r>
            <a:r>
              <a:rPr lang="en-GB" dirty="0" err="1" smtClean="0"/>
              <a:t>mmHG</a:t>
            </a:r>
            <a:r>
              <a:rPr lang="en-GB" dirty="0" smtClean="0"/>
              <a:t>		continuous</a:t>
            </a:r>
          </a:p>
          <a:p>
            <a:pPr marL="0" indent="0">
              <a:buNone/>
            </a:pPr>
            <a:r>
              <a:rPr lang="en-GB" dirty="0" smtClean="0"/>
              <a:t>Total cholesterol  in mg/dl			continuous</a:t>
            </a:r>
          </a:p>
          <a:p>
            <a:pPr marL="0" indent="0">
              <a:buNone/>
            </a:pPr>
            <a:r>
              <a:rPr lang="en-GB" dirty="0" smtClean="0"/>
              <a:t>Fasting glucose	in mg/dl			continuous</a:t>
            </a:r>
          </a:p>
          <a:p>
            <a:pPr marL="0" indent="0">
              <a:buNone/>
            </a:pPr>
            <a:r>
              <a:rPr lang="en-GB" dirty="0" smtClean="0"/>
              <a:t>Smoking (current or past, never)		categorical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Coronary heart disease mortality  		time to event </a:t>
            </a:r>
          </a:p>
          <a:p>
            <a:pPr marL="0" indent="0">
              <a:buNone/>
            </a:pPr>
            <a:r>
              <a:rPr lang="en-GB" dirty="0" smtClean="0"/>
              <a:t>(ICD-10: I20-I25)			continuous and categorical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Confounding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Confounding: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“mixing of the effect” of the exposure-disease relationship with a third (or more) factors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BMI -----------------------------------------</a:t>
            </a:r>
            <a:r>
              <a:rPr lang="en-GB" dirty="0" smtClean="0">
                <a:sym typeface="Wingdings" panose="05000000000000000000" pitchFamily="2" charset="2"/>
              </a:rPr>
              <a:t> &gt;</a:t>
            </a:r>
            <a:r>
              <a:rPr lang="en-GB" dirty="0" smtClean="0"/>
              <a:t> CHD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/>
              <a:t> </a:t>
            </a:r>
            <a:r>
              <a:rPr lang="en-GB" dirty="0" smtClean="0"/>
              <a:t>     &lt;  ------ sex, age, smoking ----- 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4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Example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Relationship between BMI and CHD incidence: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Crude Hazard Ratio</a:t>
            </a:r>
          </a:p>
          <a:p>
            <a:pPr marL="0" indent="0">
              <a:buNone/>
            </a:pPr>
            <a:r>
              <a:rPr lang="en-GB" dirty="0" smtClean="0"/>
              <a:t>Obesity (30+ kg/m2) versus normal weight (20-25 kg/m2) </a:t>
            </a:r>
          </a:p>
          <a:p>
            <a:pPr marL="0" indent="0">
              <a:buNone/>
            </a:pPr>
            <a:r>
              <a:rPr lang="en-GB" dirty="0" smtClean="0"/>
              <a:t>HR = 2.54 95%CI (2.32-2.78)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Sex, age and smoking adjusting hazard </a:t>
            </a:r>
            <a:r>
              <a:rPr lang="en-GB" dirty="0"/>
              <a:t>r</a:t>
            </a:r>
            <a:r>
              <a:rPr lang="en-GB" dirty="0" smtClean="0"/>
              <a:t>atio:</a:t>
            </a:r>
          </a:p>
          <a:p>
            <a:pPr marL="0" indent="0">
              <a:buNone/>
            </a:pPr>
            <a:r>
              <a:rPr lang="en-GB" dirty="0" smtClean="0"/>
              <a:t>HR = 1.60 95%CI (1.46-1.75)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Adjusted = controlled for confounding</a:t>
            </a:r>
          </a:p>
          <a:p>
            <a:pPr marL="0" indent="0">
              <a:buNone/>
            </a:pPr>
            <a:r>
              <a:rPr lang="en-GB" dirty="0" smtClean="0"/>
              <a:t>Calculated with Cox proportional hazards regression analysis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Confounding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7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Three essential characteristics: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confounder is associated with the exposure of interest (BMI)</a:t>
            </a:r>
          </a:p>
          <a:p>
            <a:pPr marL="0" indent="0">
              <a:buNone/>
            </a:pPr>
            <a:r>
              <a:rPr lang="en-GB" dirty="0" smtClean="0"/>
              <a:t>The confounder is associated with the disease (CHD)</a:t>
            </a:r>
          </a:p>
          <a:p>
            <a:pPr marL="0" indent="0">
              <a:buNone/>
            </a:pPr>
            <a:r>
              <a:rPr lang="en-GB" dirty="0" smtClean="0"/>
              <a:t>The confounder is not in the causal pathway leading from the exposure of interest (BMI) to the disease of interest (CHD)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652C-CD78-4E39-BAB0-0AF956FF8895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12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848</Words>
  <Application>Microsoft Office PowerPoint</Application>
  <PresentationFormat>Bildschirmpräsentation (4:3)</PresentationFormat>
  <Paragraphs>180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Default Theme</vt:lpstr>
      <vt:lpstr>Motivating Regression Analysis: Confounding, Mediation, Moderation</vt:lpstr>
      <vt:lpstr>Regression Analysis</vt:lpstr>
      <vt:lpstr>Widely used Regression Analyses</vt:lpstr>
      <vt:lpstr>Motivating Regression Analysis: Confounding, Moderation, Mediation</vt:lpstr>
      <vt:lpstr>PowerPoint-Präsentation</vt:lpstr>
      <vt:lpstr>Example Data</vt:lpstr>
      <vt:lpstr>Confounding</vt:lpstr>
      <vt:lpstr>Example</vt:lpstr>
      <vt:lpstr>Confounding</vt:lpstr>
      <vt:lpstr>Methods for Preventing Confounding in Study Designs</vt:lpstr>
      <vt:lpstr>Effect Modification/Moderation</vt:lpstr>
      <vt:lpstr>Example</vt:lpstr>
      <vt:lpstr>Mediation</vt:lpstr>
      <vt:lpstr>Example</vt:lpstr>
      <vt:lpstr>Example</vt:lpstr>
      <vt:lpstr>Mediation Techniques</vt:lpstr>
    </vt:vector>
  </TitlesOfParts>
  <Company>Medizinische Universität Innsbruck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Epidemiology in Austria The Vorarlberg Health Monitoring &amp; Promotion Programme (VHM&amp;PP)</dc:title>
  <dc:creator>I-Med</dc:creator>
  <cp:lastModifiedBy>Fritz Josef</cp:lastModifiedBy>
  <cp:revision>464</cp:revision>
  <cp:lastPrinted>2015-03-18T15:20:06Z</cp:lastPrinted>
  <dcterms:created xsi:type="dcterms:W3CDTF">2011-02-22T11:01:43Z</dcterms:created>
  <dcterms:modified xsi:type="dcterms:W3CDTF">2015-05-26T11:43:15Z</dcterms:modified>
</cp:coreProperties>
</file>