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7" r:id="rId2"/>
    <p:sldId id="304" r:id="rId3"/>
    <p:sldId id="279" r:id="rId4"/>
    <p:sldId id="268" r:id="rId5"/>
    <p:sldId id="271" r:id="rId6"/>
    <p:sldId id="293" r:id="rId7"/>
    <p:sldId id="320" r:id="rId8"/>
    <p:sldId id="287" r:id="rId9"/>
    <p:sldId id="313" r:id="rId10"/>
    <p:sldId id="288" r:id="rId11"/>
    <p:sldId id="310" r:id="rId12"/>
    <p:sldId id="315" r:id="rId13"/>
    <p:sldId id="317" r:id="rId14"/>
    <p:sldId id="296" r:id="rId15"/>
    <p:sldId id="309" r:id="rId16"/>
    <p:sldId id="314" r:id="rId17"/>
    <p:sldId id="298" r:id="rId18"/>
    <p:sldId id="300" r:id="rId19"/>
    <p:sldId id="308" r:id="rId20"/>
    <p:sldId id="305" r:id="rId21"/>
    <p:sldId id="306" r:id="rId22"/>
    <p:sldId id="318" r:id="rId23"/>
    <p:sldId id="302" r:id="rId24"/>
    <p:sldId id="294" r:id="rId25"/>
    <p:sldId id="259" r:id="rId26"/>
    <p:sldId id="261" r:id="rId27"/>
    <p:sldId id="262" r:id="rId28"/>
    <p:sldId id="289" r:id="rId29"/>
    <p:sldId id="263" r:id="rId30"/>
    <p:sldId id="290" r:id="rId31"/>
    <p:sldId id="319" r:id="rId32"/>
    <p:sldId id="264" r:id="rId33"/>
    <p:sldId id="267" r:id="rId34"/>
    <p:sldId id="316" r:id="rId35"/>
    <p:sldId id="307" r:id="rId36"/>
    <p:sldId id="297" r:id="rId37"/>
    <p:sldId id="266" r:id="rId3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416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FB9B34-87E3-4356-A380-B2B8D7746909}" type="doc">
      <dgm:prSet loTypeId="urn:microsoft.com/office/officeart/2005/8/layout/hierarchy1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IE"/>
        </a:p>
      </dgm:t>
    </dgm:pt>
    <dgm:pt modelId="{00E73A24-5FE7-4E59-8081-D0DAD9622F12}">
      <dgm:prSet phldrT="[Text]" custT="1"/>
      <dgm:spPr/>
      <dgm:t>
        <a:bodyPr/>
        <a:lstStyle/>
        <a:p>
          <a:r>
            <a:rPr lang="en-IE" sz="1800" dirty="0"/>
            <a:t>77 studies </a:t>
          </a:r>
        </a:p>
      </dgm:t>
    </dgm:pt>
    <dgm:pt modelId="{E805BCE4-8F29-45AC-A093-EB3E22D4DC52}" type="parTrans" cxnId="{E861A9F2-7C3B-4128-9C2B-A104382E77CD}">
      <dgm:prSet/>
      <dgm:spPr/>
      <dgm:t>
        <a:bodyPr/>
        <a:lstStyle/>
        <a:p>
          <a:endParaRPr lang="en-IE"/>
        </a:p>
      </dgm:t>
    </dgm:pt>
    <dgm:pt modelId="{E9E208FB-C4DD-4141-A0B8-71409079E9BC}" type="sibTrans" cxnId="{E861A9F2-7C3B-4128-9C2B-A104382E77CD}">
      <dgm:prSet/>
      <dgm:spPr/>
      <dgm:t>
        <a:bodyPr/>
        <a:lstStyle/>
        <a:p>
          <a:endParaRPr lang="en-IE"/>
        </a:p>
      </dgm:t>
    </dgm:pt>
    <dgm:pt modelId="{AB6E8234-CA9A-4D3B-A7A3-618E835345FF}">
      <dgm:prSet phldrT="[Text]" custT="1"/>
      <dgm:spPr/>
      <dgm:t>
        <a:bodyPr/>
        <a:lstStyle/>
        <a:p>
          <a:pPr algn="ctr"/>
          <a:r>
            <a:rPr lang="en-IE" sz="1600" dirty="0"/>
            <a:t>44 studies </a:t>
          </a:r>
        </a:p>
        <a:p>
          <a:pPr algn="ctr"/>
          <a:r>
            <a:rPr lang="en-IE" sz="1500" dirty="0"/>
            <a:t>Cardiovascular </a:t>
          </a:r>
          <a:r>
            <a:rPr lang="en-IE" sz="1200" dirty="0"/>
            <a:t>	</a:t>
          </a:r>
        </a:p>
      </dgm:t>
    </dgm:pt>
    <dgm:pt modelId="{DBFF9C1C-28E3-43E5-B825-51E03228D9A2}" type="parTrans" cxnId="{C6B55D03-5C53-4BFF-8310-53FAA5D086D4}">
      <dgm:prSet/>
      <dgm:spPr/>
      <dgm:t>
        <a:bodyPr/>
        <a:lstStyle/>
        <a:p>
          <a:endParaRPr lang="en-IE"/>
        </a:p>
      </dgm:t>
    </dgm:pt>
    <dgm:pt modelId="{D8E8BD9D-AEBB-478A-973D-B477F2C260D6}" type="sibTrans" cxnId="{C6B55D03-5C53-4BFF-8310-53FAA5D086D4}">
      <dgm:prSet/>
      <dgm:spPr/>
      <dgm:t>
        <a:bodyPr/>
        <a:lstStyle/>
        <a:p>
          <a:endParaRPr lang="en-IE"/>
        </a:p>
      </dgm:t>
    </dgm:pt>
    <dgm:pt modelId="{98A59258-9F98-4F8B-8DD3-1A5826F3952A}">
      <dgm:prSet phldrT="[Text]" custT="1"/>
      <dgm:spPr/>
      <dgm:t>
        <a:bodyPr/>
        <a:lstStyle/>
        <a:p>
          <a:r>
            <a:rPr lang="en-IE" sz="1600" dirty="0"/>
            <a:t>ACS / AMI </a:t>
          </a:r>
        </a:p>
        <a:p>
          <a:r>
            <a:rPr lang="en-IE" sz="1600" dirty="0"/>
            <a:t>Stroke 	</a:t>
          </a:r>
        </a:p>
      </dgm:t>
    </dgm:pt>
    <dgm:pt modelId="{54873EE9-1D38-4A89-BEDB-92699DE96B83}" type="parTrans" cxnId="{22F25E12-9E45-4771-9CDE-D5AD63106340}">
      <dgm:prSet/>
      <dgm:spPr/>
      <dgm:t>
        <a:bodyPr/>
        <a:lstStyle/>
        <a:p>
          <a:endParaRPr lang="en-IE"/>
        </a:p>
      </dgm:t>
    </dgm:pt>
    <dgm:pt modelId="{3CD56246-2693-40F1-B3C1-0038AD518ADE}" type="sibTrans" cxnId="{22F25E12-9E45-4771-9CDE-D5AD63106340}">
      <dgm:prSet/>
      <dgm:spPr/>
      <dgm:t>
        <a:bodyPr/>
        <a:lstStyle/>
        <a:p>
          <a:endParaRPr lang="en-IE"/>
        </a:p>
      </dgm:t>
    </dgm:pt>
    <dgm:pt modelId="{1EB476F7-CF7C-4ADC-B0F7-9072492C51D9}">
      <dgm:prSet phldrT="[Text]" custT="1"/>
      <dgm:spPr/>
      <dgm:t>
        <a:bodyPr/>
        <a:lstStyle/>
        <a:p>
          <a:r>
            <a:rPr lang="en-IE" sz="1600" dirty="0"/>
            <a:t>7 studies </a:t>
          </a:r>
        </a:p>
        <a:p>
          <a:r>
            <a:rPr lang="en-IE" sz="1600" dirty="0"/>
            <a:t>Perinatal</a:t>
          </a:r>
        </a:p>
      </dgm:t>
    </dgm:pt>
    <dgm:pt modelId="{1063AA6A-1D2E-43E8-99C0-EED031CCF8F5}" type="parTrans" cxnId="{FFF309F2-6124-4957-B5FC-0810572FB3C7}">
      <dgm:prSet/>
      <dgm:spPr/>
      <dgm:t>
        <a:bodyPr/>
        <a:lstStyle/>
        <a:p>
          <a:endParaRPr lang="en-IE"/>
        </a:p>
      </dgm:t>
    </dgm:pt>
    <dgm:pt modelId="{4B3F5727-8C62-4E4D-9B9B-45C8BE78F4EB}" type="sibTrans" cxnId="{FFF309F2-6124-4957-B5FC-0810572FB3C7}">
      <dgm:prSet/>
      <dgm:spPr/>
      <dgm:t>
        <a:bodyPr/>
        <a:lstStyle/>
        <a:p>
          <a:endParaRPr lang="en-IE"/>
        </a:p>
      </dgm:t>
    </dgm:pt>
    <dgm:pt modelId="{C3BB703E-0BDA-4770-B069-04BD149676ED}">
      <dgm:prSet phldrT="[Text]" custT="1"/>
      <dgm:spPr/>
      <dgm:t>
        <a:bodyPr/>
        <a:lstStyle/>
        <a:p>
          <a:r>
            <a:rPr lang="en-IE" sz="1400" dirty="0"/>
            <a:t>LBW</a:t>
          </a:r>
        </a:p>
        <a:p>
          <a:r>
            <a:rPr lang="en-IE" sz="1400" dirty="0"/>
            <a:t>Pre term birth </a:t>
          </a:r>
        </a:p>
        <a:p>
          <a:r>
            <a:rPr lang="en-IE" sz="1400" dirty="0"/>
            <a:t>Maternal smoking </a:t>
          </a:r>
        </a:p>
      </dgm:t>
    </dgm:pt>
    <dgm:pt modelId="{FA2833E4-1A10-4482-9B39-4853532C2D40}" type="parTrans" cxnId="{C47BC9BE-CB9A-4EC1-92FB-190D6E5FC650}">
      <dgm:prSet/>
      <dgm:spPr/>
      <dgm:t>
        <a:bodyPr/>
        <a:lstStyle/>
        <a:p>
          <a:endParaRPr lang="en-IE"/>
        </a:p>
      </dgm:t>
    </dgm:pt>
    <dgm:pt modelId="{EB75BF89-C325-4920-BE21-CA5DA67F2B44}" type="sibTrans" cxnId="{C47BC9BE-CB9A-4EC1-92FB-190D6E5FC650}">
      <dgm:prSet/>
      <dgm:spPr/>
      <dgm:t>
        <a:bodyPr/>
        <a:lstStyle/>
        <a:p>
          <a:endParaRPr lang="en-IE"/>
        </a:p>
      </dgm:t>
    </dgm:pt>
    <dgm:pt modelId="{EDF51317-53D9-492B-AB40-03BF2D379D3E}">
      <dgm:prSet custT="1"/>
      <dgm:spPr/>
      <dgm:t>
        <a:bodyPr/>
        <a:lstStyle/>
        <a:p>
          <a:r>
            <a:rPr lang="en-IE" sz="1600" dirty="0"/>
            <a:t>21 studies</a:t>
          </a:r>
        </a:p>
        <a:p>
          <a:r>
            <a:rPr lang="en-IE" sz="1600" dirty="0"/>
            <a:t>Respiratory</a:t>
          </a:r>
        </a:p>
      </dgm:t>
    </dgm:pt>
    <dgm:pt modelId="{C024AB87-F5F8-4777-8D42-8B7C83DE3ED4}" type="parTrans" cxnId="{16C5B7FD-575A-41CF-B886-3702EBD9E221}">
      <dgm:prSet/>
      <dgm:spPr/>
      <dgm:t>
        <a:bodyPr/>
        <a:lstStyle/>
        <a:p>
          <a:endParaRPr lang="en-IE"/>
        </a:p>
      </dgm:t>
    </dgm:pt>
    <dgm:pt modelId="{F4F0AF83-39DB-4321-8210-741E82D46DA4}" type="sibTrans" cxnId="{16C5B7FD-575A-41CF-B886-3702EBD9E221}">
      <dgm:prSet/>
      <dgm:spPr/>
      <dgm:t>
        <a:bodyPr/>
        <a:lstStyle/>
        <a:p>
          <a:endParaRPr lang="en-IE"/>
        </a:p>
      </dgm:t>
    </dgm:pt>
    <dgm:pt modelId="{9218788F-93FE-4E3B-99B6-83D510E81D34}">
      <dgm:prSet custT="1"/>
      <dgm:spPr/>
      <dgm:t>
        <a:bodyPr/>
        <a:lstStyle/>
        <a:p>
          <a:r>
            <a:rPr lang="en-IE" sz="1600" dirty="0"/>
            <a:t>11 studies </a:t>
          </a:r>
        </a:p>
        <a:p>
          <a:r>
            <a:rPr lang="en-IE" sz="1600" dirty="0"/>
            <a:t>Mortality </a:t>
          </a:r>
        </a:p>
      </dgm:t>
    </dgm:pt>
    <dgm:pt modelId="{F1AEF4AC-53AD-43A0-A23C-71ACB44EDBFF}" type="parTrans" cxnId="{70D2E2F8-7A3C-44DC-97E0-BD4BDAF37283}">
      <dgm:prSet/>
      <dgm:spPr/>
      <dgm:t>
        <a:bodyPr/>
        <a:lstStyle/>
        <a:p>
          <a:endParaRPr lang="en-IE"/>
        </a:p>
      </dgm:t>
    </dgm:pt>
    <dgm:pt modelId="{83841099-44BF-429F-94D7-B261122231E8}" type="sibTrans" cxnId="{70D2E2F8-7A3C-44DC-97E0-BD4BDAF37283}">
      <dgm:prSet/>
      <dgm:spPr/>
      <dgm:t>
        <a:bodyPr/>
        <a:lstStyle/>
        <a:p>
          <a:endParaRPr lang="en-IE"/>
        </a:p>
      </dgm:t>
    </dgm:pt>
    <dgm:pt modelId="{A648B94E-AF1F-4257-BE28-E4ABFEAFFC91}">
      <dgm:prSet custT="1"/>
      <dgm:spPr/>
      <dgm:t>
        <a:bodyPr/>
        <a:lstStyle/>
        <a:p>
          <a:r>
            <a:rPr lang="en-IE" sz="1400" dirty="0"/>
            <a:t>24 studies </a:t>
          </a:r>
        </a:p>
        <a:p>
          <a:r>
            <a:rPr lang="en-IE" sz="1400" dirty="0"/>
            <a:t>Active smoking </a:t>
          </a:r>
        </a:p>
      </dgm:t>
    </dgm:pt>
    <dgm:pt modelId="{9FD10390-E114-4246-A04E-A990C4CFFDC2}" type="parTrans" cxnId="{FC2B8E14-F17E-4C25-8064-321F0B35D56B}">
      <dgm:prSet/>
      <dgm:spPr/>
      <dgm:t>
        <a:bodyPr/>
        <a:lstStyle/>
        <a:p>
          <a:endParaRPr lang="en-IE"/>
        </a:p>
      </dgm:t>
    </dgm:pt>
    <dgm:pt modelId="{55F69E46-E5EE-47E5-8D22-900C9534F79D}" type="sibTrans" cxnId="{FC2B8E14-F17E-4C25-8064-321F0B35D56B}">
      <dgm:prSet/>
      <dgm:spPr/>
      <dgm:t>
        <a:bodyPr/>
        <a:lstStyle/>
        <a:p>
          <a:endParaRPr lang="en-IE"/>
        </a:p>
      </dgm:t>
    </dgm:pt>
    <dgm:pt modelId="{161B0DF0-5475-44CF-A2AC-E12E00B642A5}">
      <dgm:prSet custT="1"/>
      <dgm:spPr/>
      <dgm:t>
        <a:bodyPr/>
        <a:lstStyle/>
        <a:p>
          <a:r>
            <a:rPr lang="en-IE" sz="1600" dirty="0"/>
            <a:t>Asthma </a:t>
          </a:r>
        </a:p>
        <a:p>
          <a:r>
            <a:rPr lang="en-IE" sz="1600" dirty="0"/>
            <a:t>COPD</a:t>
          </a:r>
        </a:p>
        <a:p>
          <a:r>
            <a:rPr lang="en-IE" sz="1600" dirty="0"/>
            <a:t>Lung function </a:t>
          </a:r>
        </a:p>
      </dgm:t>
    </dgm:pt>
    <dgm:pt modelId="{E2D7169B-FA4F-4675-8B2E-C1B9D1FCA299}" type="parTrans" cxnId="{7D6A6012-0994-45D4-9C8D-F6FDE2A32B30}">
      <dgm:prSet/>
      <dgm:spPr/>
      <dgm:t>
        <a:bodyPr/>
        <a:lstStyle/>
        <a:p>
          <a:endParaRPr lang="en-IE"/>
        </a:p>
      </dgm:t>
    </dgm:pt>
    <dgm:pt modelId="{E8816C4E-B675-4C30-A204-C7328586809A}" type="sibTrans" cxnId="{7D6A6012-0994-45D4-9C8D-F6FDE2A32B30}">
      <dgm:prSet/>
      <dgm:spPr/>
      <dgm:t>
        <a:bodyPr/>
        <a:lstStyle/>
        <a:p>
          <a:endParaRPr lang="en-IE"/>
        </a:p>
      </dgm:t>
    </dgm:pt>
    <dgm:pt modelId="{B0967720-100B-4062-845D-6F2A17BCFC58}">
      <dgm:prSet custT="1"/>
      <dgm:spPr/>
      <dgm:t>
        <a:bodyPr/>
        <a:lstStyle/>
        <a:p>
          <a:r>
            <a:rPr lang="en-IE" sz="1600" dirty="0"/>
            <a:t>Smoking related deaths </a:t>
          </a:r>
        </a:p>
      </dgm:t>
    </dgm:pt>
    <dgm:pt modelId="{222139AF-5E3D-4D1E-B27B-EBAACCF25B3C}" type="parTrans" cxnId="{2D9B3520-A2D2-4EFC-837D-58C89348EF32}">
      <dgm:prSet/>
      <dgm:spPr/>
      <dgm:t>
        <a:bodyPr/>
        <a:lstStyle/>
        <a:p>
          <a:endParaRPr lang="en-IE"/>
        </a:p>
      </dgm:t>
    </dgm:pt>
    <dgm:pt modelId="{C74C804F-6842-4ACA-BC2D-EA264CCFE59A}" type="sibTrans" cxnId="{2D9B3520-A2D2-4EFC-837D-58C89348EF32}">
      <dgm:prSet/>
      <dgm:spPr/>
      <dgm:t>
        <a:bodyPr/>
        <a:lstStyle/>
        <a:p>
          <a:endParaRPr lang="en-IE"/>
        </a:p>
      </dgm:t>
    </dgm:pt>
    <dgm:pt modelId="{307855A0-F77A-49CC-ABF5-0AACCB5A5BD6}">
      <dgm:prSet custT="1"/>
      <dgm:spPr/>
      <dgm:t>
        <a:bodyPr/>
        <a:lstStyle/>
        <a:p>
          <a:r>
            <a:rPr lang="en-IE" sz="1200" dirty="0"/>
            <a:t>Smoking prevalence</a:t>
          </a:r>
        </a:p>
        <a:p>
          <a:r>
            <a:rPr lang="en-IE" sz="1200" dirty="0"/>
            <a:t>Tobacco consumption </a:t>
          </a:r>
        </a:p>
        <a:p>
          <a:r>
            <a:rPr lang="en-IE" sz="1200" dirty="0"/>
            <a:t>Population-level</a:t>
          </a:r>
        </a:p>
      </dgm:t>
    </dgm:pt>
    <dgm:pt modelId="{D72AED30-4B2C-482D-AB50-3779E3E3F970}" type="parTrans" cxnId="{FF6E8933-AC37-407C-A401-00E02CC1B0C1}">
      <dgm:prSet/>
      <dgm:spPr/>
      <dgm:t>
        <a:bodyPr/>
        <a:lstStyle/>
        <a:p>
          <a:endParaRPr lang="en-IE"/>
        </a:p>
      </dgm:t>
    </dgm:pt>
    <dgm:pt modelId="{613E873C-EECD-4D0A-8166-3D8EAF54C35B}" type="sibTrans" cxnId="{FF6E8933-AC37-407C-A401-00E02CC1B0C1}">
      <dgm:prSet/>
      <dgm:spPr/>
      <dgm:t>
        <a:bodyPr/>
        <a:lstStyle/>
        <a:p>
          <a:endParaRPr lang="en-IE"/>
        </a:p>
      </dgm:t>
    </dgm:pt>
    <dgm:pt modelId="{B59730FE-C65E-4A38-B1E3-A7B99C873531}">
      <dgm:prSet custT="1"/>
      <dgm:spPr/>
      <dgm:t>
        <a:bodyPr/>
        <a:lstStyle/>
        <a:p>
          <a:r>
            <a:rPr lang="en-IE" sz="1050" dirty="0"/>
            <a:t>36 ITS </a:t>
          </a:r>
        </a:p>
        <a:p>
          <a:r>
            <a:rPr lang="en-IE" sz="1050" dirty="0"/>
            <a:t>23 Controlled before and after</a:t>
          </a:r>
        </a:p>
        <a:p>
          <a:r>
            <a:rPr lang="en-IE" sz="1050" dirty="0"/>
            <a:t>18 uncontrolled before and after </a:t>
          </a:r>
        </a:p>
      </dgm:t>
    </dgm:pt>
    <dgm:pt modelId="{D602FE7B-9907-4B59-8CB2-DAE6A0CFE202}" type="parTrans" cxnId="{F98A8833-9656-4C60-B4A0-3C4FD7A3E1E6}">
      <dgm:prSet/>
      <dgm:spPr/>
      <dgm:t>
        <a:bodyPr/>
        <a:lstStyle/>
        <a:p>
          <a:endParaRPr lang="en-IE"/>
        </a:p>
      </dgm:t>
    </dgm:pt>
    <dgm:pt modelId="{4665E881-8B93-4236-B087-A3BA9965108D}" type="sibTrans" cxnId="{F98A8833-9656-4C60-B4A0-3C4FD7A3E1E6}">
      <dgm:prSet/>
      <dgm:spPr/>
      <dgm:t>
        <a:bodyPr/>
        <a:lstStyle/>
        <a:p>
          <a:endParaRPr lang="en-IE"/>
        </a:p>
      </dgm:t>
    </dgm:pt>
    <dgm:pt modelId="{F1677939-53A6-4E01-B72E-6CCD31769AA6}" type="pres">
      <dgm:prSet presAssocID="{DBFB9B34-87E3-4356-A380-B2B8D77469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32315FD-6422-4389-BE6C-6EEC7E5AD5AD}" type="pres">
      <dgm:prSet presAssocID="{00E73A24-5FE7-4E59-8081-D0DAD9622F12}" presName="hierRoot1" presStyleCnt="0"/>
      <dgm:spPr/>
    </dgm:pt>
    <dgm:pt modelId="{1ACFABDB-0422-49DC-B409-747802751D38}" type="pres">
      <dgm:prSet presAssocID="{00E73A24-5FE7-4E59-8081-D0DAD9622F12}" presName="composite" presStyleCnt="0"/>
      <dgm:spPr/>
    </dgm:pt>
    <dgm:pt modelId="{6B4237EC-8D05-40AF-BC5E-776102D4554E}" type="pres">
      <dgm:prSet presAssocID="{00E73A24-5FE7-4E59-8081-D0DAD9622F12}" presName="background" presStyleLbl="node0" presStyleIdx="0" presStyleCnt="2"/>
      <dgm:spPr/>
    </dgm:pt>
    <dgm:pt modelId="{5FA31DE6-D7F9-434A-905E-D0CCBDACAFE7}" type="pres">
      <dgm:prSet presAssocID="{00E73A24-5FE7-4E59-8081-D0DAD9622F12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727FF5-8D35-4310-AB53-BB21D53D4F4D}" type="pres">
      <dgm:prSet presAssocID="{00E73A24-5FE7-4E59-8081-D0DAD9622F12}" presName="hierChild2" presStyleCnt="0"/>
      <dgm:spPr/>
    </dgm:pt>
    <dgm:pt modelId="{DF0757C3-AB82-4FAA-BC9E-571372D30242}" type="pres">
      <dgm:prSet presAssocID="{DBFF9C1C-28E3-43E5-B825-51E03228D9A2}" presName="Name10" presStyleLbl="parChTrans1D2" presStyleIdx="0" presStyleCnt="5"/>
      <dgm:spPr/>
      <dgm:t>
        <a:bodyPr/>
        <a:lstStyle/>
        <a:p>
          <a:endParaRPr lang="en-US"/>
        </a:p>
      </dgm:t>
    </dgm:pt>
    <dgm:pt modelId="{4FDE1C9E-BAC6-456A-8617-C99E927817D6}" type="pres">
      <dgm:prSet presAssocID="{AB6E8234-CA9A-4D3B-A7A3-618E835345FF}" presName="hierRoot2" presStyleCnt="0"/>
      <dgm:spPr/>
    </dgm:pt>
    <dgm:pt modelId="{6C95542A-D33B-47A1-9859-9EED349B553D}" type="pres">
      <dgm:prSet presAssocID="{AB6E8234-CA9A-4D3B-A7A3-618E835345FF}" presName="composite2" presStyleCnt="0"/>
      <dgm:spPr/>
    </dgm:pt>
    <dgm:pt modelId="{CF62D6AC-5175-4750-BCBE-3F472DA9272F}" type="pres">
      <dgm:prSet presAssocID="{AB6E8234-CA9A-4D3B-A7A3-618E835345FF}" presName="background2" presStyleLbl="node2" presStyleIdx="0" presStyleCnt="5"/>
      <dgm:spPr/>
    </dgm:pt>
    <dgm:pt modelId="{EB01FC6A-87DD-4B10-A662-4C30682FFA88}" type="pres">
      <dgm:prSet presAssocID="{AB6E8234-CA9A-4D3B-A7A3-618E835345FF}" presName="text2" presStyleLbl="fgAcc2" presStyleIdx="0" presStyleCnt="5" custScaleX="115272" custScaleY="947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36C39F-F24D-4DDA-B324-ED47C0AB00EC}" type="pres">
      <dgm:prSet presAssocID="{AB6E8234-CA9A-4D3B-A7A3-618E835345FF}" presName="hierChild3" presStyleCnt="0"/>
      <dgm:spPr/>
    </dgm:pt>
    <dgm:pt modelId="{1655A647-0617-4B35-9C3D-232127FE5E9A}" type="pres">
      <dgm:prSet presAssocID="{54873EE9-1D38-4A89-BEDB-92699DE96B83}" presName="Name17" presStyleLbl="parChTrans1D3" presStyleIdx="0" presStyleCnt="5"/>
      <dgm:spPr/>
      <dgm:t>
        <a:bodyPr/>
        <a:lstStyle/>
        <a:p>
          <a:endParaRPr lang="en-US"/>
        </a:p>
      </dgm:t>
    </dgm:pt>
    <dgm:pt modelId="{78E24ECB-61D8-476D-8C40-488F60A93F21}" type="pres">
      <dgm:prSet presAssocID="{98A59258-9F98-4F8B-8DD3-1A5826F3952A}" presName="hierRoot3" presStyleCnt="0"/>
      <dgm:spPr/>
    </dgm:pt>
    <dgm:pt modelId="{7B3554A3-D701-4FA7-A91B-C099DBC18CC2}" type="pres">
      <dgm:prSet presAssocID="{98A59258-9F98-4F8B-8DD3-1A5826F3952A}" presName="composite3" presStyleCnt="0"/>
      <dgm:spPr/>
    </dgm:pt>
    <dgm:pt modelId="{DC3347CE-4619-4692-B9B9-50F994AC48B8}" type="pres">
      <dgm:prSet presAssocID="{98A59258-9F98-4F8B-8DD3-1A5826F3952A}" presName="background3" presStyleLbl="node3" presStyleIdx="0" presStyleCnt="5"/>
      <dgm:spPr/>
    </dgm:pt>
    <dgm:pt modelId="{E926F599-956A-47CB-8E6D-B121D85A47BC}" type="pres">
      <dgm:prSet presAssocID="{98A59258-9F98-4F8B-8DD3-1A5826F3952A}" presName="text3" presStyleLbl="fgAcc3" presStyleIdx="0" presStyleCnt="5" custScaleX="111325" custScaleY="1137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63FE2F-532B-4239-A96D-F2864027764D}" type="pres">
      <dgm:prSet presAssocID="{98A59258-9F98-4F8B-8DD3-1A5826F3952A}" presName="hierChild4" presStyleCnt="0"/>
      <dgm:spPr/>
    </dgm:pt>
    <dgm:pt modelId="{59721669-8645-47BE-909D-2BB044633239}" type="pres">
      <dgm:prSet presAssocID="{C024AB87-F5F8-4777-8D42-8B7C83DE3ED4}" presName="Name10" presStyleLbl="parChTrans1D2" presStyleIdx="1" presStyleCnt="5"/>
      <dgm:spPr/>
      <dgm:t>
        <a:bodyPr/>
        <a:lstStyle/>
        <a:p>
          <a:endParaRPr lang="en-US"/>
        </a:p>
      </dgm:t>
    </dgm:pt>
    <dgm:pt modelId="{673D6E2F-7C12-4565-9F49-4C63A4174594}" type="pres">
      <dgm:prSet presAssocID="{EDF51317-53D9-492B-AB40-03BF2D379D3E}" presName="hierRoot2" presStyleCnt="0"/>
      <dgm:spPr/>
    </dgm:pt>
    <dgm:pt modelId="{B8239FDE-CAB6-4EE4-87B3-770A440064CE}" type="pres">
      <dgm:prSet presAssocID="{EDF51317-53D9-492B-AB40-03BF2D379D3E}" presName="composite2" presStyleCnt="0"/>
      <dgm:spPr/>
    </dgm:pt>
    <dgm:pt modelId="{396AD937-1436-4F0E-BA75-B27800C7483D}" type="pres">
      <dgm:prSet presAssocID="{EDF51317-53D9-492B-AB40-03BF2D379D3E}" presName="background2" presStyleLbl="node2" presStyleIdx="1" presStyleCnt="5"/>
      <dgm:spPr/>
    </dgm:pt>
    <dgm:pt modelId="{30D11317-FF4C-408E-AC73-945AA19526D9}" type="pres">
      <dgm:prSet presAssocID="{EDF51317-53D9-492B-AB40-03BF2D379D3E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8CED9C-6046-4C8C-B42A-72EB1FA0A8FB}" type="pres">
      <dgm:prSet presAssocID="{EDF51317-53D9-492B-AB40-03BF2D379D3E}" presName="hierChild3" presStyleCnt="0"/>
      <dgm:spPr/>
    </dgm:pt>
    <dgm:pt modelId="{A15E3A8E-77EC-499C-AB8F-FAA9FDDC8F59}" type="pres">
      <dgm:prSet presAssocID="{E2D7169B-FA4F-4675-8B2E-C1B9D1FCA299}" presName="Name17" presStyleLbl="parChTrans1D3" presStyleIdx="1" presStyleCnt="5"/>
      <dgm:spPr/>
      <dgm:t>
        <a:bodyPr/>
        <a:lstStyle/>
        <a:p>
          <a:endParaRPr lang="en-US"/>
        </a:p>
      </dgm:t>
    </dgm:pt>
    <dgm:pt modelId="{3EEE3408-DD0A-4B0D-800A-C264DBFA82AA}" type="pres">
      <dgm:prSet presAssocID="{161B0DF0-5475-44CF-A2AC-E12E00B642A5}" presName="hierRoot3" presStyleCnt="0"/>
      <dgm:spPr/>
    </dgm:pt>
    <dgm:pt modelId="{313BE9A1-39F3-45B8-823E-BC065F906747}" type="pres">
      <dgm:prSet presAssocID="{161B0DF0-5475-44CF-A2AC-E12E00B642A5}" presName="composite3" presStyleCnt="0"/>
      <dgm:spPr/>
    </dgm:pt>
    <dgm:pt modelId="{C22365C3-E444-4E15-A8E0-0762268CB506}" type="pres">
      <dgm:prSet presAssocID="{161B0DF0-5475-44CF-A2AC-E12E00B642A5}" presName="background3" presStyleLbl="node3" presStyleIdx="1" presStyleCnt="5"/>
      <dgm:spPr/>
    </dgm:pt>
    <dgm:pt modelId="{111DE544-D984-475E-A886-567F92C771BA}" type="pres">
      <dgm:prSet presAssocID="{161B0DF0-5475-44CF-A2AC-E12E00B642A5}" presName="text3" presStyleLbl="fgAcc3" presStyleIdx="1" presStyleCnt="5" custScaleX="113632" custScaleY="1360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EBD296-C254-4794-9E6F-DE7375051D55}" type="pres">
      <dgm:prSet presAssocID="{161B0DF0-5475-44CF-A2AC-E12E00B642A5}" presName="hierChild4" presStyleCnt="0"/>
      <dgm:spPr/>
    </dgm:pt>
    <dgm:pt modelId="{E4BD9A26-C3F6-4837-87B4-7C41CC641093}" type="pres">
      <dgm:prSet presAssocID="{1063AA6A-1D2E-43E8-99C0-EED031CCF8F5}" presName="Name10" presStyleLbl="parChTrans1D2" presStyleIdx="2" presStyleCnt="5"/>
      <dgm:spPr/>
      <dgm:t>
        <a:bodyPr/>
        <a:lstStyle/>
        <a:p>
          <a:endParaRPr lang="en-US"/>
        </a:p>
      </dgm:t>
    </dgm:pt>
    <dgm:pt modelId="{37A27F3C-1BAA-4550-961C-3B45BEE35F7B}" type="pres">
      <dgm:prSet presAssocID="{1EB476F7-CF7C-4ADC-B0F7-9072492C51D9}" presName="hierRoot2" presStyleCnt="0"/>
      <dgm:spPr/>
    </dgm:pt>
    <dgm:pt modelId="{5F14BE42-6B74-459C-9F1D-A55D9E5A85C4}" type="pres">
      <dgm:prSet presAssocID="{1EB476F7-CF7C-4ADC-B0F7-9072492C51D9}" presName="composite2" presStyleCnt="0"/>
      <dgm:spPr/>
    </dgm:pt>
    <dgm:pt modelId="{4147BAE2-3F5F-4C41-A066-FA130A2CF2AD}" type="pres">
      <dgm:prSet presAssocID="{1EB476F7-CF7C-4ADC-B0F7-9072492C51D9}" presName="background2" presStyleLbl="node2" presStyleIdx="2" presStyleCnt="5"/>
      <dgm:spPr/>
    </dgm:pt>
    <dgm:pt modelId="{D775DC37-27D6-455F-AB76-886A050DF353}" type="pres">
      <dgm:prSet presAssocID="{1EB476F7-CF7C-4ADC-B0F7-9072492C51D9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41B55A-EC3E-49E6-94FA-507E46BF3872}" type="pres">
      <dgm:prSet presAssocID="{1EB476F7-CF7C-4ADC-B0F7-9072492C51D9}" presName="hierChild3" presStyleCnt="0"/>
      <dgm:spPr/>
    </dgm:pt>
    <dgm:pt modelId="{967FBEA7-7B76-4567-986D-A4E8F3FDCBA1}" type="pres">
      <dgm:prSet presAssocID="{FA2833E4-1A10-4482-9B39-4853532C2D40}" presName="Name17" presStyleLbl="parChTrans1D3" presStyleIdx="2" presStyleCnt="5"/>
      <dgm:spPr/>
      <dgm:t>
        <a:bodyPr/>
        <a:lstStyle/>
        <a:p>
          <a:endParaRPr lang="en-US"/>
        </a:p>
      </dgm:t>
    </dgm:pt>
    <dgm:pt modelId="{5BF083FF-FAA4-48DE-AE54-10B1E1020D2F}" type="pres">
      <dgm:prSet presAssocID="{C3BB703E-0BDA-4770-B069-04BD149676ED}" presName="hierRoot3" presStyleCnt="0"/>
      <dgm:spPr/>
    </dgm:pt>
    <dgm:pt modelId="{5E996740-F824-44E3-8CC8-AA3C42F4989E}" type="pres">
      <dgm:prSet presAssocID="{C3BB703E-0BDA-4770-B069-04BD149676ED}" presName="composite3" presStyleCnt="0"/>
      <dgm:spPr/>
    </dgm:pt>
    <dgm:pt modelId="{70C33151-EF0E-4496-A915-F5AFDC8534BE}" type="pres">
      <dgm:prSet presAssocID="{C3BB703E-0BDA-4770-B069-04BD149676ED}" presName="background3" presStyleLbl="node3" presStyleIdx="2" presStyleCnt="5"/>
      <dgm:spPr/>
    </dgm:pt>
    <dgm:pt modelId="{8E96AA09-621E-4F83-AD60-99812622201B}" type="pres">
      <dgm:prSet presAssocID="{C3BB703E-0BDA-4770-B069-04BD149676ED}" presName="text3" presStyleLbl="fgAcc3" presStyleIdx="2" presStyleCnt="5" custScaleX="106852" custScaleY="1373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A0CFE2-C19B-4761-B88A-F03108D5B805}" type="pres">
      <dgm:prSet presAssocID="{C3BB703E-0BDA-4770-B069-04BD149676ED}" presName="hierChild4" presStyleCnt="0"/>
      <dgm:spPr/>
    </dgm:pt>
    <dgm:pt modelId="{C3AB0EF0-3BF3-4D24-AA3E-DD6D1CEC8BE5}" type="pres">
      <dgm:prSet presAssocID="{F1AEF4AC-53AD-43A0-A23C-71ACB44EDBFF}" presName="Name10" presStyleLbl="parChTrans1D2" presStyleIdx="3" presStyleCnt="5"/>
      <dgm:spPr/>
      <dgm:t>
        <a:bodyPr/>
        <a:lstStyle/>
        <a:p>
          <a:endParaRPr lang="en-US"/>
        </a:p>
      </dgm:t>
    </dgm:pt>
    <dgm:pt modelId="{C81D3666-EC08-49CD-A464-66839969A51B}" type="pres">
      <dgm:prSet presAssocID="{9218788F-93FE-4E3B-99B6-83D510E81D34}" presName="hierRoot2" presStyleCnt="0"/>
      <dgm:spPr/>
    </dgm:pt>
    <dgm:pt modelId="{ADFDCB30-2F6F-4A5E-A594-B3F94261ECBA}" type="pres">
      <dgm:prSet presAssocID="{9218788F-93FE-4E3B-99B6-83D510E81D34}" presName="composite2" presStyleCnt="0"/>
      <dgm:spPr/>
    </dgm:pt>
    <dgm:pt modelId="{35DC4B0B-D625-4D55-8A23-D859684E779B}" type="pres">
      <dgm:prSet presAssocID="{9218788F-93FE-4E3B-99B6-83D510E81D34}" presName="background2" presStyleLbl="node2" presStyleIdx="3" presStyleCnt="5"/>
      <dgm:spPr/>
    </dgm:pt>
    <dgm:pt modelId="{85D654E2-9391-4319-A39D-6A1CCF1F4D6D}" type="pres">
      <dgm:prSet presAssocID="{9218788F-93FE-4E3B-99B6-83D510E81D34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C47FB5-7593-44FC-9C75-902276E7FA05}" type="pres">
      <dgm:prSet presAssocID="{9218788F-93FE-4E3B-99B6-83D510E81D34}" presName="hierChild3" presStyleCnt="0"/>
      <dgm:spPr/>
    </dgm:pt>
    <dgm:pt modelId="{7D0D4F4F-A52D-4000-B064-52CEA38E78C5}" type="pres">
      <dgm:prSet presAssocID="{222139AF-5E3D-4D1E-B27B-EBAACCF25B3C}" presName="Name17" presStyleLbl="parChTrans1D3" presStyleIdx="3" presStyleCnt="5"/>
      <dgm:spPr/>
      <dgm:t>
        <a:bodyPr/>
        <a:lstStyle/>
        <a:p>
          <a:endParaRPr lang="en-US"/>
        </a:p>
      </dgm:t>
    </dgm:pt>
    <dgm:pt modelId="{B64A7463-6944-4EC4-B6CC-45C17E442DAE}" type="pres">
      <dgm:prSet presAssocID="{B0967720-100B-4062-845D-6F2A17BCFC58}" presName="hierRoot3" presStyleCnt="0"/>
      <dgm:spPr/>
    </dgm:pt>
    <dgm:pt modelId="{96F0A027-FAAB-4352-8FB4-8E1B9C05A01F}" type="pres">
      <dgm:prSet presAssocID="{B0967720-100B-4062-845D-6F2A17BCFC58}" presName="composite3" presStyleCnt="0"/>
      <dgm:spPr/>
    </dgm:pt>
    <dgm:pt modelId="{85E013D4-8132-448B-95FF-92F1FF7D8EA5}" type="pres">
      <dgm:prSet presAssocID="{B0967720-100B-4062-845D-6F2A17BCFC58}" presName="background3" presStyleLbl="node3" presStyleIdx="3" presStyleCnt="5"/>
      <dgm:spPr/>
    </dgm:pt>
    <dgm:pt modelId="{6ED7CE3D-E7DE-4DBC-8274-6FC9212610B1}" type="pres">
      <dgm:prSet presAssocID="{B0967720-100B-4062-845D-6F2A17BCFC58}" presName="text3" presStyleLbl="fgAcc3" presStyleIdx="3" presStyleCnt="5" custScaleX="106099" custScaleY="134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74B8EE-96A4-4D99-A9C4-8268602C7C24}" type="pres">
      <dgm:prSet presAssocID="{B0967720-100B-4062-845D-6F2A17BCFC58}" presName="hierChild4" presStyleCnt="0"/>
      <dgm:spPr/>
    </dgm:pt>
    <dgm:pt modelId="{9FF024EE-C385-47A5-8D68-40790EE216A6}" type="pres">
      <dgm:prSet presAssocID="{9FD10390-E114-4246-A04E-A990C4CFFDC2}" presName="Name10" presStyleLbl="parChTrans1D2" presStyleIdx="4" presStyleCnt="5"/>
      <dgm:spPr/>
      <dgm:t>
        <a:bodyPr/>
        <a:lstStyle/>
        <a:p>
          <a:endParaRPr lang="en-US"/>
        </a:p>
      </dgm:t>
    </dgm:pt>
    <dgm:pt modelId="{6D279BF1-BF8A-4F17-884C-A685EE754D1E}" type="pres">
      <dgm:prSet presAssocID="{A648B94E-AF1F-4257-BE28-E4ABFEAFFC91}" presName="hierRoot2" presStyleCnt="0"/>
      <dgm:spPr/>
    </dgm:pt>
    <dgm:pt modelId="{16A0B447-99F1-42BE-A40F-2887DC2ACF97}" type="pres">
      <dgm:prSet presAssocID="{A648B94E-AF1F-4257-BE28-E4ABFEAFFC91}" presName="composite2" presStyleCnt="0"/>
      <dgm:spPr/>
    </dgm:pt>
    <dgm:pt modelId="{6EF2AC0C-1E06-4952-9E48-CB64FDB063B4}" type="pres">
      <dgm:prSet presAssocID="{A648B94E-AF1F-4257-BE28-E4ABFEAFFC91}" presName="background2" presStyleLbl="node2" presStyleIdx="4" presStyleCnt="5"/>
      <dgm:spPr/>
    </dgm:pt>
    <dgm:pt modelId="{BDAE674C-8322-4D39-B1F9-A71F10591D4E}" type="pres">
      <dgm:prSet presAssocID="{A648B94E-AF1F-4257-BE28-E4ABFEAFFC91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88B79B-3633-405A-B708-44942EA473D5}" type="pres">
      <dgm:prSet presAssocID="{A648B94E-AF1F-4257-BE28-E4ABFEAFFC91}" presName="hierChild3" presStyleCnt="0"/>
      <dgm:spPr/>
    </dgm:pt>
    <dgm:pt modelId="{C5F57333-8286-4EFE-A7DA-C6E635A9AD16}" type="pres">
      <dgm:prSet presAssocID="{D72AED30-4B2C-482D-AB50-3779E3E3F970}" presName="Name17" presStyleLbl="parChTrans1D3" presStyleIdx="4" presStyleCnt="5"/>
      <dgm:spPr/>
      <dgm:t>
        <a:bodyPr/>
        <a:lstStyle/>
        <a:p>
          <a:endParaRPr lang="en-US"/>
        </a:p>
      </dgm:t>
    </dgm:pt>
    <dgm:pt modelId="{6809D2AB-457D-4BB4-91FF-32692FA07FD2}" type="pres">
      <dgm:prSet presAssocID="{307855A0-F77A-49CC-ABF5-0AACCB5A5BD6}" presName="hierRoot3" presStyleCnt="0"/>
      <dgm:spPr/>
    </dgm:pt>
    <dgm:pt modelId="{96F66021-6643-4120-BB11-61FC4AD8452E}" type="pres">
      <dgm:prSet presAssocID="{307855A0-F77A-49CC-ABF5-0AACCB5A5BD6}" presName="composite3" presStyleCnt="0"/>
      <dgm:spPr/>
    </dgm:pt>
    <dgm:pt modelId="{0995B5EA-7FE5-435C-B422-5E39EE2E2A61}" type="pres">
      <dgm:prSet presAssocID="{307855A0-F77A-49CC-ABF5-0AACCB5A5BD6}" presName="background3" presStyleLbl="node3" presStyleIdx="4" presStyleCnt="5"/>
      <dgm:spPr/>
    </dgm:pt>
    <dgm:pt modelId="{17B96D64-025B-44C8-9973-118318B5AC36}" type="pres">
      <dgm:prSet presAssocID="{307855A0-F77A-49CC-ABF5-0AACCB5A5BD6}" presName="text3" presStyleLbl="fgAcc3" presStyleIdx="4" presStyleCnt="5" custScaleX="118440" custScaleY="1363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85D88E-96CD-43F0-A903-0FB9ED305571}" type="pres">
      <dgm:prSet presAssocID="{307855A0-F77A-49CC-ABF5-0AACCB5A5BD6}" presName="hierChild4" presStyleCnt="0"/>
      <dgm:spPr/>
    </dgm:pt>
    <dgm:pt modelId="{7D88D55F-8BEF-45F8-A85E-DCF34DAA4604}" type="pres">
      <dgm:prSet presAssocID="{B59730FE-C65E-4A38-B1E3-A7B99C873531}" presName="hierRoot1" presStyleCnt="0"/>
      <dgm:spPr/>
    </dgm:pt>
    <dgm:pt modelId="{AF10C40C-35B3-486A-9698-3DA0271AEC94}" type="pres">
      <dgm:prSet presAssocID="{B59730FE-C65E-4A38-B1E3-A7B99C873531}" presName="composite" presStyleCnt="0"/>
      <dgm:spPr/>
    </dgm:pt>
    <dgm:pt modelId="{B65E3174-3E7F-4EF9-8E46-BBC285F444D9}" type="pres">
      <dgm:prSet presAssocID="{B59730FE-C65E-4A38-B1E3-A7B99C873531}" presName="background" presStyleLbl="node0" presStyleIdx="1" presStyleCnt="2"/>
      <dgm:spPr/>
    </dgm:pt>
    <dgm:pt modelId="{411D18D0-3940-438E-8952-C3A894059F60}" type="pres">
      <dgm:prSet presAssocID="{B59730FE-C65E-4A38-B1E3-A7B99C873531}" presName="text" presStyleLbl="fgAcc0" presStyleIdx="1" presStyleCnt="2" custScaleX="101400" custScaleY="1106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DB502D-8F15-46A5-B1E1-578DE5B1F74A}" type="pres">
      <dgm:prSet presAssocID="{B59730FE-C65E-4A38-B1E3-A7B99C873531}" presName="hierChild2" presStyleCnt="0"/>
      <dgm:spPr/>
    </dgm:pt>
  </dgm:ptLst>
  <dgm:cxnLst>
    <dgm:cxn modelId="{F98A8833-9656-4C60-B4A0-3C4FD7A3E1E6}" srcId="{DBFB9B34-87E3-4356-A380-B2B8D7746909}" destId="{B59730FE-C65E-4A38-B1E3-A7B99C873531}" srcOrd="1" destOrd="0" parTransId="{D602FE7B-9907-4B59-8CB2-DAE6A0CFE202}" sibTransId="{4665E881-8B93-4236-B087-A3BA9965108D}"/>
    <dgm:cxn modelId="{6A21F2CB-F26C-454B-A7FB-0769FB85D5AD}" type="presOf" srcId="{00E73A24-5FE7-4E59-8081-D0DAD9622F12}" destId="{5FA31DE6-D7F9-434A-905E-D0CCBDACAFE7}" srcOrd="0" destOrd="0" presId="urn:microsoft.com/office/officeart/2005/8/layout/hierarchy1"/>
    <dgm:cxn modelId="{FF6E8933-AC37-407C-A401-00E02CC1B0C1}" srcId="{A648B94E-AF1F-4257-BE28-E4ABFEAFFC91}" destId="{307855A0-F77A-49CC-ABF5-0AACCB5A5BD6}" srcOrd="0" destOrd="0" parTransId="{D72AED30-4B2C-482D-AB50-3779E3E3F970}" sibTransId="{613E873C-EECD-4D0A-8166-3D8EAF54C35B}"/>
    <dgm:cxn modelId="{3CC54D81-5714-4420-A489-96E45DF366ED}" type="presOf" srcId="{B0967720-100B-4062-845D-6F2A17BCFC58}" destId="{6ED7CE3D-E7DE-4DBC-8274-6FC9212610B1}" srcOrd="0" destOrd="0" presId="urn:microsoft.com/office/officeart/2005/8/layout/hierarchy1"/>
    <dgm:cxn modelId="{3B44B847-D3FF-4272-8004-592689A1705F}" type="presOf" srcId="{DBFB9B34-87E3-4356-A380-B2B8D7746909}" destId="{F1677939-53A6-4E01-B72E-6CCD31769AA6}" srcOrd="0" destOrd="0" presId="urn:microsoft.com/office/officeart/2005/8/layout/hierarchy1"/>
    <dgm:cxn modelId="{D9D41701-98E2-4845-AD91-7A5F8BFC0FD8}" type="presOf" srcId="{9218788F-93FE-4E3B-99B6-83D510E81D34}" destId="{85D654E2-9391-4319-A39D-6A1CCF1F4D6D}" srcOrd="0" destOrd="0" presId="urn:microsoft.com/office/officeart/2005/8/layout/hierarchy1"/>
    <dgm:cxn modelId="{7B5B7702-DAFD-4512-BC5E-DCDED85D8D75}" type="presOf" srcId="{9FD10390-E114-4246-A04E-A990C4CFFDC2}" destId="{9FF024EE-C385-47A5-8D68-40790EE216A6}" srcOrd="0" destOrd="0" presId="urn:microsoft.com/office/officeart/2005/8/layout/hierarchy1"/>
    <dgm:cxn modelId="{54524D15-A0A6-487B-B5DC-E03B5B27AA45}" type="presOf" srcId="{1063AA6A-1D2E-43E8-99C0-EED031CCF8F5}" destId="{E4BD9A26-C3F6-4837-87B4-7C41CC641093}" srcOrd="0" destOrd="0" presId="urn:microsoft.com/office/officeart/2005/8/layout/hierarchy1"/>
    <dgm:cxn modelId="{70D2E2F8-7A3C-44DC-97E0-BD4BDAF37283}" srcId="{00E73A24-5FE7-4E59-8081-D0DAD9622F12}" destId="{9218788F-93FE-4E3B-99B6-83D510E81D34}" srcOrd="3" destOrd="0" parTransId="{F1AEF4AC-53AD-43A0-A23C-71ACB44EDBFF}" sibTransId="{83841099-44BF-429F-94D7-B261122231E8}"/>
    <dgm:cxn modelId="{6B785508-E305-4AA5-86B5-A6C031A99DEE}" type="presOf" srcId="{A648B94E-AF1F-4257-BE28-E4ABFEAFFC91}" destId="{BDAE674C-8322-4D39-B1F9-A71F10591D4E}" srcOrd="0" destOrd="0" presId="urn:microsoft.com/office/officeart/2005/8/layout/hierarchy1"/>
    <dgm:cxn modelId="{7B090D6B-9F1A-4F49-998E-10C137F50520}" type="presOf" srcId="{B59730FE-C65E-4A38-B1E3-A7B99C873531}" destId="{411D18D0-3940-438E-8952-C3A894059F60}" srcOrd="0" destOrd="0" presId="urn:microsoft.com/office/officeart/2005/8/layout/hierarchy1"/>
    <dgm:cxn modelId="{FFF309F2-6124-4957-B5FC-0810572FB3C7}" srcId="{00E73A24-5FE7-4E59-8081-D0DAD9622F12}" destId="{1EB476F7-CF7C-4ADC-B0F7-9072492C51D9}" srcOrd="2" destOrd="0" parTransId="{1063AA6A-1D2E-43E8-99C0-EED031CCF8F5}" sibTransId="{4B3F5727-8C62-4E4D-9B9B-45C8BE78F4EB}"/>
    <dgm:cxn modelId="{68DC2F7A-9BD0-45BB-BA87-C9E490A97A36}" type="presOf" srcId="{EDF51317-53D9-492B-AB40-03BF2D379D3E}" destId="{30D11317-FF4C-408E-AC73-945AA19526D9}" srcOrd="0" destOrd="0" presId="urn:microsoft.com/office/officeart/2005/8/layout/hierarchy1"/>
    <dgm:cxn modelId="{75CC8EE0-CB80-41A1-8BB9-90C6A906087C}" type="presOf" srcId="{161B0DF0-5475-44CF-A2AC-E12E00B642A5}" destId="{111DE544-D984-475E-A886-567F92C771BA}" srcOrd="0" destOrd="0" presId="urn:microsoft.com/office/officeart/2005/8/layout/hierarchy1"/>
    <dgm:cxn modelId="{C151657E-0113-42B4-8318-71A316B66D1B}" type="presOf" srcId="{F1AEF4AC-53AD-43A0-A23C-71ACB44EDBFF}" destId="{C3AB0EF0-3BF3-4D24-AA3E-DD6D1CEC8BE5}" srcOrd="0" destOrd="0" presId="urn:microsoft.com/office/officeart/2005/8/layout/hierarchy1"/>
    <dgm:cxn modelId="{E861A9F2-7C3B-4128-9C2B-A104382E77CD}" srcId="{DBFB9B34-87E3-4356-A380-B2B8D7746909}" destId="{00E73A24-5FE7-4E59-8081-D0DAD9622F12}" srcOrd="0" destOrd="0" parTransId="{E805BCE4-8F29-45AC-A093-EB3E22D4DC52}" sibTransId="{E9E208FB-C4DD-4141-A0B8-71409079E9BC}"/>
    <dgm:cxn modelId="{16C5B7FD-575A-41CF-B886-3702EBD9E221}" srcId="{00E73A24-5FE7-4E59-8081-D0DAD9622F12}" destId="{EDF51317-53D9-492B-AB40-03BF2D379D3E}" srcOrd="1" destOrd="0" parTransId="{C024AB87-F5F8-4777-8D42-8B7C83DE3ED4}" sibTransId="{F4F0AF83-39DB-4321-8210-741E82D46DA4}"/>
    <dgm:cxn modelId="{FC2B8E14-F17E-4C25-8064-321F0B35D56B}" srcId="{00E73A24-5FE7-4E59-8081-D0DAD9622F12}" destId="{A648B94E-AF1F-4257-BE28-E4ABFEAFFC91}" srcOrd="4" destOrd="0" parTransId="{9FD10390-E114-4246-A04E-A990C4CFFDC2}" sibTransId="{55F69E46-E5EE-47E5-8D22-900C9534F79D}"/>
    <dgm:cxn modelId="{22F25E12-9E45-4771-9CDE-D5AD63106340}" srcId="{AB6E8234-CA9A-4D3B-A7A3-618E835345FF}" destId="{98A59258-9F98-4F8B-8DD3-1A5826F3952A}" srcOrd="0" destOrd="0" parTransId="{54873EE9-1D38-4A89-BEDB-92699DE96B83}" sibTransId="{3CD56246-2693-40F1-B3C1-0038AD518ADE}"/>
    <dgm:cxn modelId="{7D6A6012-0994-45D4-9C8D-F6FDE2A32B30}" srcId="{EDF51317-53D9-492B-AB40-03BF2D379D3E}" destId="{161B0DF0-5475-44CF-A2AC-E12E00B642A5}" srcOrd="0" destOrd="0" parTransId="{E2D7169B-FA4F-4675-8B2E-C1B9D1FCA299}" sibTransId="{E8816C4E-B675-4C30-A204-C7328586809A}"/>
    <dgm:cxn modelId="{9F8CEAD7-EB66-40D9-BB85-B8BE5F2DD82E}" type="presOf" srcId="{E2D7169B-FA4F-4675-8B2E-C1B9D1FCA299}" destId="{A15E3A8E-77EC-499C-AB8F-FAA9FDDC8F59}" srcOrd="0" destOrd="0" presId="urn:microsoft.com/office/officeart/2005/8/layout/hierarchy1"/>
    <dgm:cxn modelId="{E2FAE664-78FE-4054-A745-BE16A680093A}" type="presOf" srcId="{C3BB703E-0BDA-4770-B069-04BD149676ED}" destId="{8E96AA09-621E-4F83-AD60-99812622201B}" srcOrd="0" destOrd="0" presId="urn:microsoft.com/office/officeart/2005/8/layout/hierarchy1"/>
    <dgm:cxn modelId="{0DEEDEC5-1B86-4CFE-8AFB-B054D859781E}" type="presOf" srcId="{98A59258-9F98-4F8B-8DD3-1A5826F3952A}" destId="{E926F599-956A-47CB-8E6D-B121D85A47BC}" srcOrd="0" destOrd="0" presId="urn:microsoft.com/office/officeart/2005/8/layout/hierarchy1"/>
    <dgm:cxn modelId="{C47BC9BE-CB9A-4EC1-92FB-190D6E5FC650}" srcId="{1EB476F7-CF7C-4ADC-B0F7-9072492C51D9}" destId="{C3BB703E-0BDA-4770-B069-04BD149676ED}" srcOrd="0" destOrd="0" parTransId="{FA2833E4-1A10-4482-9B39-4853532C2D40}" sibTransId="{EB75BF89-C325-4920-BE21-CA5DA67F2B44}"/>
    <dgm:cxn modelId="{2D9B3520-A2D2-4EFC-837D-58C89348EF32}" srcId="{9218788F-93FE-4E3B-99B6-83D510E81D34}" destId="{B0967720-100B-4062-845D-6F2A17BCFC58}" srcOrd="0" destOrd="0" parTransId="{222139AF-5E3D-4D1E-B27B-EBAACCF25B3C}" sibTransId="{C74C804F-6842-4ACA-BC2D-EA264CCFE59A}"/>
    <dgm:cxn modelId="{C5F0E3F4-E59C-42A8-9F1A-338C9B30BF50}" type="presOf" srcId="{54873EE9-1D38-4A89-BEDB-92699DE96B83}" destId="{1655A647-0617-4B35-9C3D-232127FE5E9A}" srcOrd="0" destOrd="0" presId="urn:microsoft.com/office/officeart/2005/8/layout/hierarchy1"/>
    <dgm:cxn modelId="{2CF2F8DF-02A0-4A39-A390-8342107A7A1E}" type="presOf" srcId="{D72AED30-4B2C-482D-AB50-3779E3E3F970}" destId="{C5F57333-8286-4EFE-A7DA-C6E635A9AD16}" srcOrd="0" destOrd="0" presId="urn:microsoft.com/office/officeart/2005/8/layout/hierarchy1"/>
    <dgm:cxn modelId="{3DC9892C-0B7B-436C-866C-677504F38D5C}" type="presOf" srcId="{307855A0-F77A-49CC-ABF5-0AACCB5A5BD6}" destId="{17B96D64-025B-44C8-9973-118318B5AC36}" srcOrd="0" destOrd="0" presId="urn:microsoft.com/office/officeart/2005/8/layout/hierarchy1"/>
    <dgm:cxn modelId="{87B51369-205F-42CE-B026-C88A16A6C4E6}" type="presOf" srcId="{DBFF9C1C-28E3-43E5-B825-51E03228D9A2}" destId="{DF0757C3-AB82-4FAA-BC9E-571372D30242}" srcOrd="0" destOrd="0" presId="urn:microsoft.com/office/officeart/2005/8/layout/hierarchy1"/>
    <dgm:cxn modelId="{A8F1903C-DE53-41B0-82CD-0D67E9265DD9}" type="presOf" srcId="{FA2833E4-1A10-4482-9B39-4853532C2D40}" destId="{967FBEA7-7B76-4567-986D-A4E8F3FDCBA1}" srcOrd="0" destOrd="0" presId="urn:microsoft.com/office/officeart/2005/8/layout/hierarchy1"/>
    <dgm:cxn modelId="{C6B55D03-5C53-4BFF-8310-53FAA5D086D4}" srcId="{00E73A24-5FE7-4E59-8081-D0DAD9622F12}" destId="{AB6E8234-CA9A-4D3B-A7A3-618E835345FF}" srcOrd="0" destOrd="0" parTransId="{DBFF9C1C-28E3-43E5-B825-51E03228D9A2}" sibTransId="{D8E8BD9D-AEBB-478A-973D-B477F2C260D6}"/>
    <dgm:cxn modelId="{1B21D85E-E9D0-4ACE-900D-5B80AB8B4FA9}" type="presOf" srcId="{1EB476F7-CF7C-4ADC-B0F7-9072492C51D9}" destId="{D775DC37-27D6-455F-AB76-886A050DF353}" srcOrd="0" destOrd="0" presId="urn:microsoft.com/office/officeart/2005/8/layout/hierarchy1"/>
    <dgm:cxn modelId="{6C80F510-1FF1-4A0D-A328-7566F33CAA06}" type="presOf" srcId="{222139AF-5E3D-4D1E-B27B-EBAACCF25B3C}" destId="{7D0D4F4F-A52D-4000-B064-52CEA38E78C5}" srcOrd="0" destOrd="0" presId="urn:microsoft.com/office/officeart/2005/8/layout/hierarchy1"/>
    <dgm:cxn modelId="{35D4FB3C-D555-49A5-8AE2-53D4624899D7}" type="presOf" srcId="{AB6E8234-CA9A-4D3B-A7A3-618E835345FF}" destId="{EB01FC6A-87DD-4B10-A662-4C30682FFA88}" srcOrd="0" destOrd="0" presId="urn:microsoft.com/office/officeart/2005/8/layout/hierarchy1"/>
    <dgm:cxn modelId="{1EC131A6-F183-4E74-AFE6-FC93B4AF226B}" type="presOf" srcId="{C024AB87-F5F8-4777-8D42-8B7C83DE3ED4}" destId="{59721669-8645-47BE-909D-2BB044633239}" srcOrd="0" destOrd="0" presId="urn:microsoft.com/office/officeart/2005/8/layout/hierarchy1"/>
    <dgm:cxn modelId="{E01A8FA9-4626-4288-A1EA-C0C12FAA2130}" type="presParOf" srcId="{F1677939-53A6-4E01-B72E-6CCD31769AA6}" destId="{F32315FD-6422-4389-BE6C-6EEC7E5AD5AD}" srcOrd="0" destOrd="0" presId="urn:microsoft.com/office/officeart/2005/8/layout/hierarchy1"/>
    <dgm:cxn modelId="{877282B0-946F-4C02-98A7-2AD74828AF0B}" type="presParOf" srcId="{F32315FD-6422-4389-BE6C-6EEC7E5AD5AD}" destId="{1ACFABDB-0422-49DC-B409-747802751D38}" srcOrd="0" destOrd="0" presId="urn:microsoft.com/office/officeart/2005/8/layout/hierarchy1"/>
    <dgm:cxn modelId="{0243C89F-45B3-42EA-B734-277309A62CCF}" type="presParOf" srcId="{1ACFABDB-0422-49DC-B409-747802751D38}" destId="{6B4237EC-8D05-40AF-BC5E-776102D4554E}" srcOrd="0" destOrd="0" presId="urn:microsoft.com/office/officeart/2005/8/layout/hierarchy1"/>
    <dgm:cxn modelId="{B672D357-9D8C-4748-BB45-6961EB226C22}" type="presParOf" srcId="{1ACFABDB-0422-49DC-B409-747802751D38}" destId="{5FA31DE6-D7F9-434A-905E-D0CCBDACAFE7}" srcOrd="1" destOrd="0" presId="urn:microsoft.com/office/officeart/2005/8/layout/hierarchy1"/>
    <dgm:cxn modelId="{9D8DAF0C-84CC-4B0B-B838-CF4CB999E61E}" type="presParOf" srcId="{F32315FD-6422-4389-BE6C-6EEC7E5AD5AD}" destId="{C9727FF5-8D35-4310-AB53-BB21D53D4F4D}" srcOrd="1" destOrd="0" presId="urn:microsoft.com/office/officeart/2005/8/layout/hierarchy1"/>
    <dgm:cxn modelId="{559A89A2-DC3F-4A02-9F99-FD8AF7947813}" type="presParOf" srcId="{C9727FF5-8D35-4310-AB53-BB21D53D4F4D}" destId="{DF0757C3-AB82-4FAA-BC9E-571372D30242}" srcOrd="0" destOrd="0" presId="urn:microsoft.com/office/officeart/2005/8/layout/hierarchy1"/>
    <dgm:cxn modelId="{42A350D0-DB44-4A74-9ED7-0CBDB4A0B738}" type="presParOf" srcId="{C9727FF5-8D35-4310-AB53-BB21D53D4F4D}" destId="{4FDE1C9E-BAC6-456A-8617-C99E927817D6}" srcOrd="1" destOrd="0" presId="urn:microsoft.com/office/officeart/2005/8/layout/hierarchy1"/>
    <dgm:cxn modelId="{4804FD90-B024-4D1E-9D94-39B25CD6D7BC}" type="presParOf" srcId="{4FDE1C9E-BAC6-456A-8617-C99E927817D6}" destId="{6C95542A-D33B-47A1-9859-9EED349B553D}" srcOrd="0" destOrd="0" presId="urn:microsoft.com/office/officeart/2005/8/layout/hierarchy1"/>
    <dgm:cxn modelId="{9AFF6D7D-BD79-4257-9D09-CD86A6110A4A}" type="presParOf" srcId="{6C95542A-D33B-47A1-9859-9EED349B553D}" destId="{CF62D6AC-5175-4750-BCBE-3F472DA9272F}" srcOrd="0" destOrd="0" presId="urn:microsoft.com/office/officeart/2005/8/layout/hierarchy1"/>
    <dgm:cxn modelId="{D3CFEF96-FC76-40AC-99AC-0054E6E6715F}" type="presParOf" srcId="{6C95542A-D33B-47A1-9859-9EED349B553D}" destId="{EB01FC6A-87DD-4B10-A662-4C30682FFA88}" srcOrd="1" destOrd="0" presId="urn:microsoft.com/office/officeart/2005/8/layout/hierarchy1"/>
    <dgm:cxn modelId="{92EC2255-10EB-4753-96E2-0D1497E509D2}" type="presParOf" srcId="{4FDE1C9E-BAC6-456A-8617-C99E927817D6}" destId="{8D36C39F-F24D-4DDA-B324-ED47C0AB00EC}" srcOrd="1" destOrd="0" presId="urn:microsoft.com/office/officeart/2005/8/layout/hierarchy1"/>
    <dgm:cxn modelId="{8DEB8289-8144-4F8A-A031-45730F436286}" type="presParOf" srcId="{8D36C39F-F24D-4DDA-B324-ED47C0AB00EC}" destId="{1655A647-0617-4B35-9C3D-232127FE5E9A}" srcOrd="0" destOrd="0" presId="urn:microsoft.com/office/officeart/2005/8/layout/hierarchy1"/>
    <dgm:cxn modelId="{2CD73C1B-787B-41B6-ACCB-F42F36E201A0}" type="presParOf" srcId="{8D36C39F-F24D-4DDA-B324-ED47C0AB00EC}" destId="{78E24ECB-61D8-476D-8C40-488F60A93F21}" srcOrd="1" destOrd="0" presId="urn:microsoft.com/office/officeart/2005/8/layout/hierarchy1"/>
    <dgm:cxn modelId="{1517A0B3-41D0-41FB-A700-981425F85CDD}" type="presParOf" srcId="{78E24ECB-61D8-476D-8C40-488F60A93F21}" destId="{7B3554A3-D701-4FA7-A91B-C099DBC18CC2}" srcOrd="0" destOrd="0" presId="urn:microsoft.com/office/officeart/2005/8/layout/hierarchy1"/>
    <dgm:cxn modelId="{012ADF7B-AF76-4078-8ADC-6A6BBE5543AE}" type="presParOf" srcId="{7B3554A3-D701-4FA7-A91B-C099DBC18CC2}" destId="{DC3347CE-4619-4692-B9B9-50F994AC48B8}" srcOrd="0" destOrd="0" presId="urn:microsoft.com/office/officeart/2005/8/layout/hierarchy1"/>
    <dgm:cxn modelId="{313D3C1F-86CA-4C57-A36C-9AB2EDD72230}" type="presParOf" srcId="{7B3554A3-D701-4FA7-A91B-C099DBC18CC2}" destId="{E926F599-956A-47CB-8E6D-B121D85A47BC}" srcOrd="1" destOrd="0" presId="urn:microsoft.com/office/officeart/2005/8/layout/hierarchy1"/>
    <dgm:cxn modelId="{2678DAC8-A8EA-428A-B697-0349F8880791}" type="presParOf" srcId="{78E24ECB-61D8-476D-8C40-488F60A93F21}" destId="{0063FE2F-532B-4239-A96D-F2864027764D}" srcOrd="1" destOrd="0" presId="urn:microsoft.com/office/officeart/2005/8/layout/hierarchy1"/>
    <dgm:cxn modelId="{0A0172D1-3AEA-406A-81C2-0FF3519BA72C}" type="presParOf" srcId="{C9727FF5-8D35-4310-AB53-BB21D53D4F4D}" destId="{59721669-8645-47BE-909D-2BB044633239}" srcOrd="2" destOrd="0" presId="urn:microsoft.com/office/officeart/2005/8/layout/hierarchy1"/>
    <dgm:cxn modelId="{120AACF2-DE16-46B9-AE61-B2A57EF9535A}" type="presParOf" srcId="{C9727FF5-8D35-4310-AB53-BB21D53D4F4D}" destId="{673D6E2F-7C12-4565-9F49-4C63A4174594}" srcOrd="3" destOrd="0" presId="urn:microsoft.com/office/officeart/2005/8/layout/hierarchy1"/>
    <dgm:cxn modelId="{39CA8BA1-E711-416B-80FA-331C05757D80}" type="presParOf" srcId="{673D6E2F-7C12-4565-9F49-4C63A4174594}" destId="{B8239FDE-CAB6-4EE4-87B3-770A440064CE}" srcOrd="0" destOrd="0" presId="urn:microsoft.com/office/officeart/2005/8/layout/hierarchy1"/>
    <dgm:cxn modelId="{42DB16B5-6B5F-46CB-B460-AB97A0444370}" type="presParOf" srcId="{B8239FDE-CAB6-4EE4-87B3-770A440064CE}" destId="{396AD937-1436-4F0E-BA75-B27800C7483D}" srcOrd="0" destOrd="0" presId="urn:microsoft.com/office/officeart/2005/8/layout/hierarchy1"/>
    <dgm:cxn modelId="{F33A947A-7B88-4E29-B94B-63F468669F1F}" type="presParOf" srcId="{B8239FDE-CAB6-4EE4-87B3-770A440064CE}" destId="{30D11317-FF4C-408E-AC73-945AA19526D9}" srcOrd="1" destOrd="0" presId="urn:microsoft.com/office/officeart/2005/8/layout/hierarchy1"/>
    <dgm:cxn modelId="{14870FBF-EA9E-4593-9161-6327ABA5EA6F}" type="presParOf" srcId="{673D6E2F-7C12-4565-9F49-4C63A4174594}" destId="{698CED9C-6046-4C8C-B42A-72EB1FA0A8FB}" srcOrd="1" destOrd="0" presId="urn:microsoft.com/office/officeart/2005/8/layout/hierarchy1"/>
    <dgm:cxn modelId="{63B242E9-EBEC-4B53-8B35-1BA26D04D91E}" type="presParOf" srcId="{698CED9C-6046-4C8C-B42A-72EB1FA0A8FB}" destId="{A15E3A8E-77EC-499C-AB8F-FAA9FDDC8F59}" srcOrd="0" destOrd="0" presId="urn:microsoft.com/office/officeart/2005/8/layout/hierarchy1"/>
    <dgm:cxn modelId="{26388373-4AD3-42F6-BE38-6B4449A53A61}" type="presParOf" srcId="{698CED9C-6046-4C8C-B42A-72EB1FA0A8FB}" destId="{3EEE3408-DD0A-4B0D-800A-C264DBFA82AA}" srcOrd="1" destOrd="0" presId="urn:microsoft.com/office/officeart/2005/8/layout/hierarchy1"/>
    <dgm:cxn modelId="{1EA6A8AF-7BD5-477C-9B46-EB2C8EBA6F76}" type="presParOf" srcId="{3EEE3408-DD0A-4B0D-800A-C264DBFA82AA}" destId="{313BE9A1-39F3-45B8-823E-BC065F906747}" srcOrd="0" destOrd="0" presId="urn:microsoft.com/office/officeart/2005/8/layout/hierarchy1"/>
    <dgm:cxn modelId="{EDA3A1C1-DD2C-407A-87F0-A47C761C795A}" type="presParOf" srcId="{313BE9A1-39F3-45B8-823E-BC065F906747}" destId="{C22365C3-E444-4E15-A8E0-0762268CB506}" srcOrd="0" destOrd="0" presId="urn:microsoft.com/office/officeart/2005/8/layout/hierarchy1"/>
    <dgm:cxn modelId="{54FB10A3-07E4-4D25-B59E-74C5D2BCA543}" type="presParOf" srcId="{313BE9A1-39F3-45B8-823E-BC065F906747}" destId="{111DE544-D984-475E-A886-567F92C771BA}" srcOrd="1" destOrd="0" presId="urn:microsoft.com/office/officeart/2005/8/layout/hierarchy1"/>
    <dgm:cxn modelId="{BC4ED5FE-9E02-436A-944D-45F2219BD07C}" type="presParOf" srcId="{3EEE3408-DD0A-4B0D-800A-C264DBFA82AA}" destId="{48EBD296-C254-4794-9E6F-DE7375051D55}" srcOrd="1" destOrd="0" presId="urn:microsoft.com/office/officeart/2005/8/layout/hierarchy1"/>
    <dgm:cxn modelId="{CA631772-F71B-4371-9B23-FF8AD33AEE9E}" type="presParOf" srcId="{C9727FF5-8D35-4310-AB53-BB21D53D4F4D}" destId="{E4BD9A26-C3F6-4837-87B4-7C41CC641093}" srcOrd="4" destOrd="0" presId="urn:microsoft.com/office/officeart/2005/8/layout/hierarchy1"/>
    <dgm:cxn modelId="{84E55FE2-C330-422C-B929-DB83770F9582}" type="presParOf" srcId="{C9727FF5-8D35-4310-AB53-BB21D53D4F4D}" destId="{37A27F3C-1BAA-4550-961C-3B45BEE35F7B}" srcOrd="5" destOrd="0" presId="urn:microsoft.com/office/officeart/2005/8/layout/hierarchy1"/>
    <dgm:cxn modelId="{297E818B-1B33-4A25-B288-26DC40A39EC8}" type="presParOf" srcId="{37A27F3C-1BAA-4550-961C-3B45BEE35F7B}" destId="{5F14BE42-6B74-459C-9F1D-A55D9E5A85C4}" srcOrd="0" destOrd="0" presId="urn:microsoft.com/office/officeart/2005/8/layout/hierarchy1"/>
    <dgm:cxn modelId="{14538A04-D8B6-4A3D-BFF9-D86050795BDC}" type="presParOf" srcId="{5F14BE42-6B74-459C-9F1D-A55D9E5A85C4}" destId="{4147BAE2-3F5F-4C41-A066-FA130A2CF2AD}" srcOrd="0" destOrd="0" presId="urn:microsoft.com/office/officeart/2005/8/layout/hierarchy1"/>
    <dgm:cxn modelId="{53822E07-5456-45A9-8217-D304E5B40154}" type="presParOf" srcId="{5F14BE42-6B74-459C-9F1D-A55D9E5A85C4}" destId="{D775DC37-27D6-455F-AB76-886A050DF353}" srcOrd="1" destOrd="0" presId="urn:microsoft.com/office/officeart/2005/8/layout/hierarchy1"/>
    <dgm:cxn modelId="{5946EF4F-FC96-44B3-A42B-8E1336A90B50}" type="presParOf" srcId="{37A27F3C-1BAA-4550-961C-3B45BEE35F7B}" destId="{7741B55A-EC3E-49E6-94FA-507E46BF3872}" srcOrd="1" destOrd="0" presId="urn:microsoft.com/office/officeart/2005/8/layout/hierarchy1"/>
    <dgm:cxn modelId="{02641262-8262-426B-A4A9-D6ADDF7764F2}" type="presParOf" srcId="{7741B55A-EC3E-49E6-94FA-507E46BF3872}" destId="{967FBEA7-7B76-4567-986D-A4E8F3FDCBA1}" srcOrd="0" destOrd="0" presId="urn:microsoft.com/office/officeart/2005/8/layout/hierarchy1"/>
    <dgm:cxn modelId="{609DB4A9-DDAD-473B-8472-7A5FE71E4522}" type="presParOf" srcId="{7741B55A-EC3E-49E6-94FA-507E46BF3872}" destId="{5BF083FF-FAA4-48DE-AE54-10B1E1020D2F}" srcOrd="1" destOrd="0" presId="urn:microsoft.com/office/officeart/2005/8/layout/hierarchy1"/>
    <dgm:cxn modelId="{EDEBF383-D6DD-46D9-9E8D-5C86B24A4AD7}" type="presParOf" srcId="{5BF083FF-FAA4-48DE-AE54-10B1E1020D2F}" destId="{5E996740-F824-44E3-8CC8-AA3C42F4989E}" srcOrd="0" destOrd="0" presId="urn:microsoft.com/office/officeart/2005/8/layout/hierarchy1"/>
    <dgm:cxn modelId="{15E7DB6E-9900-4871-9FD8-B16A450EA56B}" type="presParOf" srcId="{5E996740-F824-44E3-8CC8-AA3C42F4989E}" destId="{70C33151-EF0E-4496-A915-F5AFDC8534BE}" srcOrd="0" destOrd="0" presId="urn:microsoft.com/office/officeart/2005/8/layout/hierarchy1"/>
    <dgm:cxn modelId="{8DE5F57E-45B1-493A-930E-FF273522C9BF}" type="presParOf" srcId="{5E996740-F824-44E3-8CC8-AA3C42F4989E}" destId="{8E96AA09-621E-4F83-AD60-99812622201B}" srcOrd="1" destOrd="0" presId="urn:microsoft.com/office/officeart/2005/8/layout/hierarchy1"/>
    <dgm:cxn modelId="{9EA957DB-CEBA-4795-BAAA-C3E65C38BF2A}" type="presParOf" srcId="{5BF083FF-FAA4-48DE-AE54-10B1E1020D2F}" destId="{59A0CFE2-C19B-4761-B88A-F03108D5B805}" srcOrd="1" destOrd="0" presId="urn:microsoft.com/office/officeart/2005/8/layout/hierarchy1"/>
    <dgm:cxn modelId="{4B55B583-783C-48ED-89AF-0666FD4BAA84}" type="presParOf" srcId="{C9727FF5-8D35-4310-AB53-BB21D53D4F4D}" destId="{C3AB0EF0-3BF3-4D24-AA3E-DD6D1CEC8BE5}" srcOrd="6" destOrd="0" presId="urn:microsoft.com/office/officeart/2005/8/layout/hierarchy1"/>
    <dgm:cxn modelId="{743591B1-5329-4AFB-99A0-7CEA56B108F0}" type="presParOf" srcId="{C9727FF5-8D35-4310-AB53-BB21D53D4F4D}" destId="{C81D3666-EC08-49CD-A464-66839969A51B}" srcOrd="7" destOrd="0" presId="urn:microsoft.com/office/officeart/2005/8/layout/hierarchy1"/>
    <dgm:cxn modelId="{52322D12-EFDE-4FD6-B9F2-209F844ED930}" type="presParOf" srcId="{C81D3666-EC08-49CD-A464-66839969A51B}" destId="{ADFDCB30-2F6F-4A5E-A594-B3F94261ECBA}" srcOrd="0" destOrd="0" presId="urn:microsoft.com/office/officeart/2005/8/layout/hierarchy1"/>
    <dgm:cxn modelId="{C0DD15BB-C825-448C-82CB-03BD7DC5C369}" type="presParOf" srcId="{ADFDCB30-2F6F-4A5E-A594-B3F94261ECBA}" destId="{35DC4B0B-D625-4D55-8A23-D859684E779B}" srcOrd="0" destOrd="0" presId="urn:microsoft.com/office/officeart/2005/8/layout/hierarchy1"/>
    <dgm:cxn modelId="{DDF71DBD-5554-4509-ABFE-600D61633DE1}" type="presParOf" srcId="{ADFDCB30-2F6F-4A5E-A594-B3F94261ECBA}" destId="{85D654E2-9391-4319-A39D-6A1CCF1F4D6D}" srcOrd="1" destOrd="0" presId="urn:microsoft.com/office/officeart/2005/8/layout/hierarchy1"/>
    <dgm:cxn modelId="{E7E4CA57-1744-49F1-8348-C4FF9A72E155}" type="presParOf" srcId="{C81D3666-EC08-49CD-A464-66839969A51B}" destId="{4AC47FB5-7593-44FC-9C75-902276E7FA05}" srcOrd="1" destOrd="0" presId="urn:microsoft.com/office/officeart/2005/8/layout/hierarchy1"/>
    <dgm:cxn modelId="{3A81DD15-A591-4303-9F74-69AB65483752}" type="presParOf" srcId="{4AC47FB5-7593-44FC-9C75-902276E7FA05}" destId="{7D0D4F4F-A52D-4000-B064-52CEA38E78C5}" srcOrd="0" destOrd="0" presId="urn:microsoft.com/office/officeart/2005/8/layout/hierarchy1"/>
    <dgm:cxn modelId="{A35F45FF-2042-44D1-971C-F607F660F5D8}" type="presParOf" srcId="{4AC47FB5-7593-44FC-9C75-902276E7FA05}" destId="{B64A7463-6944-4EC4-B6CC-45C17E442DAE}" srcOrd="1" destOrd="0" presId="urn:microsoft.com/office/officeart/2005/8/layout/hierarchy1"/>
    <dgm:cxn modelId="{A1A9C9D7-07DF-440E-9997-D3EE601B1439}" type="presParOf" srcId="{B64A7463-6944-4EC4-B6CC-45C17E442DAE}" destId="{96F0A027-FAAB-4352-8FB4-8E1B9C05A01F}" srcOrd="0" destOrd="0" presId="urn:microsoft.com/office/officeart/2005/8/layout/hierarchy1"/>
    <dgm:cxn modelId="{355D31A3-250F-4E0C-91B6-9E93A927743F}" type="presParOf" srcId="{96F0A027-FAAB-4352-8FB4-8E1B9C05A01F}" destId="{85E013D4-8132-448B-95FF-92F1FF7D8EA5}" srcOrd="0" destOrd="0" presId="urn:microsoft.com/office/officeart/2005/8/layout/hierarchy1"/>
    <dgm:cxn modelId="{5AEAFB1D-0493-47B6-98D3-F460557527B2}" type="presParOf" srcId="{96F0A027-FAAB-4352-8FB4-8E1B9C05A01F}" destId="{6ED7CE3D-E7DE-4DBC-8274-6FC9212610B1}" srcOrd="1" destOrd="0" presId="urn:microsoft.com/office/officeart/2005/8/layout/hierarchy1"/>
    <dgm:cxn modelId="{1091A00C-EB4D-40C0-9FA6-B1A20D48227E}" type="presParOf" srcId="{B64A7463-6944-4EC4-B6CC-45C17E442DAE}" destId="{A274B8EE-96A4-4D99-A9C4-8268602C7C24}" srcOrd="1" destOrd="0" presId="urn:microsoft.com/office/officeart/2005/8/layout/hierarchy1"/>
    <dgm:cxn modelId="{4F2BD64A-AB97-475A-BB05-815B05CC2CC0}" type="presParOf" srcId="{C9727FF5-8D35-4310-AB53-BB21D53D4F4D}" destId="{9FF024EE-C385-47A5-8D68-40790EE216A6}" srcOrd="8" destOrd="0" presId="urn:microsoft.com/office/officeart/2005/8/layout/hierarchy1"/>
    <dgm:cxn modelId="{8FFE8B31-5808-47DB-8A32-0A949A79B43D}" type="presParOf" srcId="{C9727FF5-8D35-4310-AB53-BB21D53D4F4D}" destId="{6D279BF1-BF8A-4F17-884C-A685EE754D1E}" srcOrd="9" destOrd="0" presId="urn:microsoft.com/office/officeart/2005/8/layout/hierarchy1"/>
    <dgm:cxn modelId="{80C82377-757E-4A8C-B791-89E4DF39A8BC}" type="presParOf" srcId="{6D279BF1-BF8A-4F17-884C-A685EE754D1E}" destId="{16A0B447-99F1-42BE-A40F-2887DC2ACF97}" srcOrd="0" destOrd="0" presId="urn:microsoft.com/office/officeart/2005/8/layout/hierarchy1"/>
    <dgm:cxn modelId="{DB7AD394-59DE-4DDF-A7A5-32C23805B58B}" type="presParOf" srcId="{16A0B447-99F1-42BE-A40F-2887DC2ACF97}" destId="{6EF2AC0C-1E06-4952-9E48-CB64FDB063B4}" srcOrd="0" destOrd="0" presId="urn:microsoft.com/office/officeart/2005/8/layout/hierarchy1"/>
    <dgm:cxn modelId="{0014718B-8859-498D-B05B-82889969A421}" type="presParOf" srcId="{16A0B447-99F1-42BE-A40F-2887DC2ACF97}" destId="{BDAE674C-8322-4D39-B1F9-A71F10591D4E}" srcOrd="1" destOrd="0" presId="urn:microsoft.com/office/officeart/2005/8/layout/hierarchy1"/>
    <dgm:cxn modelId="{18428CEC-662A-4816-B057-EC6714DC192A}" type="presParOf" srcId="{6D279BF1-BF8A-4F17-884C-A685EE754D1E}" destId="{DD88B79B-3633-405A-B708-44942EA473D5}" srcOrd="1" destOrd="0" presId="urn:microsoft.com/office/officeart/2005/8/layout/hierarchy1"/>
    <dgm:cxn modelId="{3680564C-2684-4391-9360-6BD6949D5854}" type="presParOf" srcId="{DD88B79B-3633-405A-B708-44942EA473D5}" destId="{C5F57333-8286-4EFE-A7DA-C6E635A9AD16}" srcOrd="0" destOrd="0" presId="urn:microsoft.com/office/officeart/2005/8/layout/hierarchy1"/>
    <dgm:cxn modelId="{6F8DB728-012B-43B1-AB84-DA59348D7E25}" type="presParOf" srcId="{DD88B79B-3633-405A-B708-44942EA473D5}" destId="{6809D2AB-457D-4BB4-91FF-32692FA07FD2}" srcOrd="1" destOrd="0" presId="urn:microsoft.com/office/officeart/2005/8/layout/hierarchy1"/>
    <dgm:cxn modelId="{B1320D5F-6F00-4AF1-9142-36ABACBB4677}" type="presParOf" srcId="{6809D2AB-457D-4BB4-91FF-32692FA07FD2}" destId="{96F66021-6643-4120-BB11-61FC4AD8452E}" srcOrd="0" destOrd="0" presId="urn:microsoft.com/office/officeart/2005/8/layout/hierarchy1"/>
    <dgm:cxn modelId="{064FC528-AAFF-439F-ACC9-94F29EB1703C}" type="presParOf" srcId="{96F66021-6643-4120-BB11-61FC4AD8452E}" destId="{0995B5EA-7FE5-435C-B422-5E39EE2E2A61}" srcOrd="0" destOrd="0" presId="urn:microsoft.com/office/officeart/2005/8/layout/hierarchy1"/>
    <dgm:cxn modelId="{29D2DB45-C5CA-41FF-992C-D6309D6D8630}" type="presParOf" srcId="{96F66021-6643-4120-BB11-61FC4AD8452E}" destId="{17B96D64-025B-44C8-9973-118318B5AC36}" srcOrd="1" destOrd="0" presId="urn:microsoft.com/office/officeart/2005/8/layout/hierarchy1"/>
    <dgm:cxn modelId="{28453A78-A7F3-4A5E-96A8-1B91B140C2A8}" type="presParOf" srcId="{6809D2AB-457D-4BB4-91FF-32692FA07FD2}" destId="{B085D88E-96CD-43F0-A903-0FB9ED305571}" srcOrd="1" destOrd="0" presId="urn:microsoft.com/office/officeart/2005/8/layout/hierarchy1"/>
    <dgm:cxn modelId="{AE7B4D81-F979-4C20-8EE8-0AB370D503FB}" type="presParOf" srcId="{F1677939-53A6-4E01-B72E-6CCD31769AA6}" destId="{7D88D55F-8BEF-45F8-A85E-DCF34DAA4604}" srcOrd="1" destOrd="0" presId="urn:microsoft.com/office/officeart/2005/8/layout/hierarchy1"/>
    <dgm:cxn modelId="{B6E1A19A-E474-4D93-9551-CF16A01445EC}" type="presParOf" srcId="{7D88D55F-8BEF-45F8-A85E-DCF34DAA4604}" destId="{AF10C40C-35B3-486A-9698-3DA0271AEC94}" srcOrd="0" destOrd="0" presId="urn:microsoft.com/office/officeart/2005/8/layout/hierarchy1"/>
    <dgm:cxn modelId="{4D6E9589-736C-4469-AB1C-671A3E723FF3}" type="presParOf" srcId="{AF10C40C-35B3-486A-9698-3DA0271AEC94}" destId="{B65E3174-3E7F-4EF9-8E46-BBC285F444D9}" srcOrd="0" destOrd="0" presId="urn:microsoft.com/office/officeart/2005/8/layout/hierarchy1"/>
    <dgm:cxn modelId="{0A9EF9EA-A375-4BE4-AF5A-0F6C1533F7F9}" type="presParOf" srcId="{AF10C40C-35B3-486A-9698-3DA0271AEC94}" destId="{411D18D0-3940-438E-8952-C3A894059F60}" srcOrd="1" destOrd="0" presId="urn:microsoft.com/office/officeart/2005/8/layout/hierarchy1"/>
    <dgm:cxn modelId="{2160713F-7986-41C1-9BFB-BCB71EB23506}" type="presParOf" srcId="{7D88D55F-8BEF-45F8-A85E-DCF34DAA4604}" destId="{08DB502D-8F15-46A5-B1E1-578DE5B1F7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57333-8286-4EFE-A7DA-C6E635A9AD16}">
      <dsp:nvSpPr>
        <dsp:cNvPr id="0" name=""/>
        <dsp:cNvSpPr/>
      </dsp:nvSpPr>
      <dsp:spPr>
        <a:xfrm>
          <a:off x="7596625" y="3442680"/>
          <a:ext cx="91440" cy="377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7909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024EE-C385-47A5-8D68-40790EE216A6}">
      <dsp:nvSpPr>
        <dsp:cNvPr id="0" name=""/>
        <dsp:cNvSpPr/>
      </dsp:nvSpPr>
      <dsp:spPr>
        <a:xfrm>
          <a:off x="4147015" y="2239650"/>
          <a:ext cx="3495330" cy="377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534"/>
              </a:lnTo>
              <a:lnTo>
                <a:pt x="3495330" y="257534"/>
              </a:lnTo>
              <a:lnTo>
                <a:pt x="3495330" y="377909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4F4F-A52D-4000-B064-52CEA38E78C5}">
      <dsp:nvSpPr>
        <dsp:cNvPr id="0" name=""/>
        <dsp:cNvSpPr/>
      </dsp:nvSpPr>
      <dsp:spPr>
        <a:xfrm>
          <a:off x="5849036" y="3442680"/>
          <a:ext cx="91440" cy="377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7909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B0EF0-3BF3-4D24-AA3E-DD6D1CEC8BE5}">
      <dsp:nvSpPr>
        <dsp:cNvPr id="0" name=""/>
        <dsp:cNvSpPr/>
      </dsp:nvSpPr>
      <dsp:spPr>
        <a:xfrm>
          <a:off x="4147015" y="2239650"/>
          <a:ext cx="1747741" cy="377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534"/>
              </a:lnTo>
              <a:lnTo>
                <a:pt x="1747741" y="257534"/>
              </a:lnTo>
              <a:lnTo>
                <a:pt x="1747741" y="377909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FBEA7-7B76-4567-986D-A4E8F3FDCBA1}">
      <dsp:nvSpPr>
        <dsp:cNvPr id="0" name=""/>
        <dsp:cNvSpPr/>
      </dsp:nvSpPr>
      <dsp:spPr>
        <a:xfrm>
          <a:off x="4176735" y="3442680"/>
          <a:ext cx="91440" cy="377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7909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D9A26-C3F6-4837-87B4-7C41CC641093}">
      <dsp:nvSpPr>
        <dsp:cNvPr id="0" name=""/>
        <dsp:cNvSpPr/>
      </dsp:nvSpPr>
      <dsp:spPr>
        <a:xfrm>
          <a:off x="4101295" y="2239650"/>
          <a:ext cx="91440" cy="377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534"/>
              </a:lnTo>
              <a:lnTo>
                <a:pt x="121160" y="257534"/>
              </a:lnTo>
              <a:lnTo>
                <a:pt x="121160" y="377909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E3A8E-77EC-499C-AB8F-FAA9FDDC8F59}">
      <dsp:nvSpPr>
        <dsp:cNvPr id="0" name=""/>
        <dsp:cNvSpPr/>
      </dsp:nvSpPr>
      <dsp:spPr>
        <a:xfrm>
          <a:off x="2455491" y="3442680"/>
          <a:ext cx="91440" cy="377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7909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721669-8645-47BE-909D-2BB044633239}">
      <dsp:nvSpPr>
        <dsp:cNvPr id="0" name=""/>
        <dsp:cNvSpPr/>
      </dsp:nvSpPr>
      <dsp:spPr>
        <a:xfrm>
          <a:off x="2501211" y="2239650"/>
          <a:ext cx="1645803" cy="377909"/>
        </a:xfrm>
        <a:custGeom>
          <a:avLst/>
          <a:gdLst/>
          <a:ahLst/>
          <a:cxnLst/>
          <a:rect l="0" t="0" r="0" b="0"/>
          <a:pathLst>
            <a:path>
              <a:moveTo>
                <a:pt x="1645803" y="0"/>
              </a:moveTo>
              <a:lnTo>
                <a:pt x="1645803" y="257534"/>
              </a:lnTo>
              <a:lnTo>
                <a:pt x="0" y="257534"/>
              </a:lnTo>
              <a:lnTo>
                <a:pt x="0" y="377909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5A647-0617-4B35-9C3D-232127FE5E9A}">
      <dsp:nvSpPr>
        <dsp:cNvPr id="0" name=""/>
        <dsp:cNvSpPr/>
      </dsp:nvSpPr>
      <dsp:spPr>
        <a:xfrm>
          <a:off x="705187" y="3399766"/>
          <a:ext cx="91440" cy="377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7909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757C3-AB82-4FAA-BC9E-571372D30242}">
      <dsp:nvSpPr>
        <dsp:cNvPr id="0" name=""/>
        <dsp:cNvSpPr/>
      </dsp:nvSpPr>
      <dsp:spPr>
        <a:xfrm>
          <a:off x="750907" y="2239650"/>
          <a:ext cx="3396107" cy="377909"/>
        </a:xfrm>
        <a:custGeom>
          <a:avLst/>
          <a:gdLst/>
          <a:ahLst/>
          <a:cxnLst/>
          <a:rect l="0" t="0" r="0" b="0"/>
          <a:pathLst>
            <a:path>
              <a:moveTo>
                <a:pt x="3396107" y="0"/>
              </a:moveTo>
              <a:lnTo>
                <a:pt x="3396107" y="257534"/>
              </a:lnTo>
              <a:lnTo>
                <a:pt x="0" y="257534"/>
              </a:lnTo>
              <a:lnTo>
                <a:pt x="0" y="377909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237EC-8D05-40AF-BC5E-776102D4554E}">
      <dsp:nvSpPr>
        <dsp:cNvPr id="0" name=""/>
        <dsp:cNvSpPr/>
      </dsp:nvSpPr>
      <dsp:spPr>
        <a:xfrm>
          <a:off x="3497313" y="1414529"/>
          <a:ext cx="1299402" cy="8251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A31DE6-D7F9-434A-905E-D0CCBDACAFE7}">
      <dsp:nvSpPr>
        <dsp:cNvPr id="0" name=""/>
        <dsp:cNvSpPr/>
      </dsp:nvSpPr>
      <dsp:spPr>
        <a:xfrm>
          <a:off x="3641691" y="1551688"/>
          <a:ext cx="1299402" cy="82512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dirty="0"/>
            <a:t>77 studies </a:t>
          </a:r>
        </a:p>
      </dsp:txBody>
      <dsp:txXfrm>
        <a:off x="3665858" y="1575855"/>
        <a:ext cx="1251068" cy="776786"/>
      </dsp:txXfrm>
    </dsp:sp>
    <dsp:sp modelId="{CF62D6AC-5175-4750-BCBE-3F472DA9272F}">
      <dsp:nvSpPr>
        <dsp:cNvPr id="0" name=""/>
        <dsp:cNvSpPr/>
      </dsp:nvSpPr>
      <dsp:spPr>
        <a:xfrm>
          <a:off x="1983" y="2617559"/>
          <a:ext cx="1497847" cy="7822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01FC6A-87DD-4B10-A662-4C30682FFA88}">
      <dsp:nvSpPr>
        <dsp:cNvPr id="0" name=""/>
        <dsp:cNvSpPr/>
      </dsp:nvSpPr>
      <dsp:spPr>
        <a:xfrm>
          <a:off x="146361" y="2754719"/>
          <a:ext cx="1497847" cy="782206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/>
            <a:t>44 studies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/>
            <a:t>Cardiovascular </a:t>
          </a:r>
          <a:r>
            <a:rPr lang="en-IE" sz="1200" kern="1200" dirty="0"/>
            <a:t>	</a:t>
          </a:r>
        </a:p>
      </dsp:txBody>
      <dsp:txXfrm>
        <a:off x="169271" y="2777629"/>
        <a:ext cx="1452027" cy="736386"/>
      </dsp:txXfrm>
    </dsp:sp>
    <dsp:sp modelId="{DC3347CE-4619-4692-B9B9-50F994AC48B8}">
      <dsp:nvSpPr>
        <dsp:cNvPr id="0" name=""/>
        <dsp:cNvSpPr/>
      </dsp:nvSpPr>
      <dsp:spPr>
        <a:xfrm>
          <a:off x="27627" y="3777675"/>
          <a:ext cx="1446559" cy="938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926F599-956A-47CB-8E6D-B121D85A47BC}">
      <dsp:nvSpPr>
        <dsp:cNvPr id="0" name=""/>
        <dsp:cNvSpPr/>
      </dsp:nvSpPr>
      <dsp:spPr>
        <a:xfrm>
          <a:off x="172005" y="3914834"/>
          <a:ext cx="1446559" cy="93846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/>
            <a:t>ACS / AMI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/>
            <a:t>Stroke 	</a:t>
          </a:r>
        </a:p>
      </dsp:txBody>
      <dsp:txXfrm>
        <a:off x="199492" y="3942321"/>
        <a:ext cx="1391585" cy="883493"/>
      </dsp:txXfrm>
    </dsp:sp>
    <dsp:sp modelId="{396AD937-1436-4F0E-BA75-B27800C7483D}">
      <dsp:nvSpPr>
        <dsp:cNvPr id="0" name=""/>
        <dsp:cNvSpPr/>
      </dsp:nvSpPr>
      <dsp:spPr>
        <a:xfrm>
          <a:off x="1851510" y="2617559"/>
          <a:ext cx="1299402" cy="8251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D11317-FF4C-408E-AC73-945AA19526D9}">
      <dsp:nvSpPr>
        <dsp:cNvPr id="0" name=""/>
        <dsp:cNvSpPr/>
      </dsp:nvSpPr>
      <dsp:spPr>
        <a:xfrm>
          <a:off x="1995888" y="2754719"/>
          <a:ext cx="1299402" cy="82512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/>
            <a:t>21 studies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/>
            <a:t>Respiratory</a:t>
          </a:r>
        </a:p>
      </dsp:txBody>
      <dsp:txXfrm>
        <a:off x="2020055" y="2778886"/>
        <a:ext cx="1251068" cy="776786"/>
      </dsp:txXfrm>
    </dsp:sp>
    <dsp:sp modelId="{C22365C3-E444-4E15-A8E0-0762268CB506}">
      <dsp:nvSpPr>
        <dsp:cNvPr id="0" name=""/>
        <dsp:cNvSpPr/>
      </dsp:nvSpPr>
      <dsp:spPr>
        <a:xfrm>
          <a:off x="1762943" y="3820590"/>
          <a:ext cx="1476537" cy="11227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1DE544-D984-475E-A886-567F92C771BA}">
      <dsp:nvSpPr>
        <dsp:cNvPr id="0" name=""/>
        <dsp:cNvSpPr/>
      </dsp:nvSpPr>
      <dsp:spPr>
        <a:xfrm>
          <a:off x="1907321" y="3957749"/>
          <a:ext cx="1476537" cy="1122749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/>
            <a:t>Asthma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/>
            <a:t>COPD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/>
            <a:t>Lung function </a:t>
          </a:r>
        </a:p>
      </dsp:txBody>
      <dsp:txXfrm>
        <a:off x="1940205" y="3990633"/>
        <a:ext cx="1410769" cy="1056981"/>
      </dsp:txXfrm>
    </dsp:sp>
    <dsp:sp modelId="{4147BAE2-3F5F-4C41-A066-FA130A2CF2AD}">
      <dsp:nvSpPr>
        <dsp:cNvPr id="0" name=""/>
        <dsp:cNvSpPr/>
      </dsp:nvSpPr>
      <dsp:spPr>
        <a:xfrm>
          <a:off x="3572753" y="2617559"/>
          <a:ext cx="1299402" cy="8251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75DC37-27D6-455F-AB76-886A050DF353}">
      <dsp:nvSpPr>
        <dsp:cNvPr id="0" name=""/>
        <dsp:cNvSpPr/>
      </dsp:nvSpPr>
      <dsp:spPr>
        <a:xfrm>
          <a:off x="3717131" y="2754719"/>
          <a:ext cx="1299402" cy="82512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/>
            <a:t>7 studies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/>
            <a:t>Perinatal</a:t>
          </a:r>
        </a:p>
      </dsp:txBody>
      <dsp:txXfrm>
        <a:off x="3741298" y="2778886"/>
        <a:ext cx="1251068" cy="776786"/>
      </dsp:txXfrm>
    </dsp:sp>
    <dsp:sp modelId="{70C33151-EF0E-4496-A915-F5AFDC8534BE}">
      <dsp:nvSpPr>
        <dsp:cNvPr id="0" name=""/>
        <dsp:cNvSpPr/>
      </dsp:nvSpPr>
      <dsp:spPr>
        <a:xfrm>
          <a:off x="3528236" y="3820590"/>
          <a:ext cx="1388437" cy="11330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96AA09-621E-4F83-AD60-99812622201B}">
      <dsp:nvSpPr>
        <dsp:cNvPr id="0" name=""/>
        <dsp:cNvSpPr/>
      </dsp:nvSpPr>
      <dsp:spPr>
        <a:xfrm>
          <a:off x="3672614" y="3957749"/>
          <a:ext cx="1388437" cy="1133096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/>
            <a:t>LBW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/>
            <a:t>Pre term birth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/>
            <a:t>Maternal smoking </a:t>
          </a:r>
        </a:p>
      </dsp:txBody>
      <dsp:txXfrm>
        <a:off x="3705801" y="3990936"/>
        <a:ext cx="1322063" cy="1066722"/>
      </dsp:txXfrm>
    </dsp:sp>
    <dsp:sp modelId="{35DC4B0B-D625-4D55-8A23-D859684E779B}">
      <dsp:nvSpPr>
        <dsp:cNvPr id="0" name=""/>
        <dsp:cNvSpPr/>
      </dsp:nvSpPr>
      <dsp:spPr>
        <a:xfrm>
          <a:off x="5245055" y="2617559"/>
          <a:ext cx="1299402" cy="8251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D654E2-9391-4319-A39D-6A1CCF1F4D6D}">
      <dsp:nvSpPr>
        <dsp:cNvPr id="0" name=""/>
        <dsp:cNvSpPr/>
      </dsp:nvSpPr>
      <dsp:spPr>
        <a:xfrm>
          <a:off x="5389433" y="2754719"/>
          <a:ext cx="1299402" cy="82512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/>
            <a:t>11 studies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/>
            <a:t>Mortality </a:t>
          </a:r>
        </a:p>
      </dsp:txBody>
      <dsp:txXfrm>
        <a:off x="5413600" y="2778886"/>
        <a:ext cx="1251068" cy="776786"/>
      </dsp:txXfrm>
    </dsp:sp>
    <dsp:sp modelId="{85E013D4-8132-448B-95FF-92F1FF7D8EA5}">
      <dsp:nvSpPr>
        <dsp:cNvPr id="0" name=""/>
        <dsp:cNvSpPr/>
      </dsp:nvSpPr>
      <dsp:spPr>
        <a:xfrm>
          <a:off x="5205429" y="3820590"/>
          <a:ext cx="1378653" cy="11129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D7CE3D-E7DE-4DBC-8274-6FC9212610B1}">
      <dsp:nvSpPr>
        <dsp:cNvPr id="0" name=""/>
        <dsp:cNvSpPr/>
      </dsp:nvSpPr>
      <dsp:spPr>
        <a:xfrm>
          <a:off x="5349808" y="3957749"/>
          <a:ext cx="1378653" cy="111294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/>
            <a:t>Smoking related deaths </a:t>
          </a:r>
        </a:p>
      </dsp:txBody>
      <dsp:txXfrm>
        <a:off x="5382405" y="3990346"/>
        <a:ext cx="1313459" cy="1047753"/>
      </dsp:txXfrm>
    </dsp:sp>
    <dsp:sp modelId="{6EF2AC0C-1E06-4952-9E48-CB64FDB063B4}">
      <dsp:nvSpPr>
        <dsp:cNvPr id="0" name=""/>
        <dsp:cNvSpPr/>
      </dsp:nvSpPr>
      <dsp:spPr>
        <a:xfrm>
          <a:off x="6992644" y="2617559"/>
          <a:ext cx="1299402" cy="8251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AE674C-8322-4D39-B1F9-A71F10591D4E}">
      <dsp:nvSpPr>
        <dsp:cNvPr id="0" name=""/>
        <dsp:cNvSpPr/>
      </dsp:nvSpPr>
      <dsp:spPr>
        <a:xfrm>
          <a:off x="7137022" y="2754719"/>
          <a:ext cx="1299402" cy="82512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/>
            <a:t>24 studies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/>
            <a:t>Active smoking </a:t>
          </a:r>
        </a:p>
      </dsp:txBody>
      <dsp:txXfrm>
        <a:off x="7161189" y="2778886"/>
        <a:ext cx="1251068" cy="776786"/>
      </dsp:txXfrm>
    </dsp:sp>
    <dsp:sp modelId="{0995B5EA-7FE5-435C-B422-5E39EE2E2A61}">
      <dsp:nvSpPr>
        <dsp:cNvPr id="0" name=""/>
        <dsp:cNvSpPr/>
      </dsp:nvSpPr>
      <dsp:spPr>
        <a:xfrm>
          <a:off x="6872839" y="3820590"/>
          <a:ext cx="1539012" cy="11250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B96D64-025B-44C8-9973-118318B5AC36}">
      <dsp:nvSpPr>
        <dsp:cNvPr id="0" name=""/>
        <dsp:cNvSpPr/>
      </dsp:nvSpPr>
      <dsp:spPr>
        <a:xfrm>
          <a:off x="7017217" y="3957749"/>
          <a:ext cx="1539012" cy="112509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/>
            <a:t>Smoking prevalence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/>
            <a:t>Tobacco consumption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/>
            <a:t>Population-level</a:t>
          </a:r>
        </a:p>
      </dsp:txBody>
      <dsp:txXfrm>
        <a:off x="7050170" y="3990702"/>
        <a:ext cx="1473106" cy="1059187"/>
      </dsp:txXfrm>
    </dsp:sp>
    <dsp:sp modelId="{B65E3174-3E7F-4EF9-8E46-BBC285F444D9}">
      <dsp:nvSpPr>
        <dsp:cNvPr id="0" name=""/>
        <dsp:cNvSpPr/>
      </dsp:nvSpPr>
      <dsp:spPr>
        <a:xfrm>
          <a:off x="5085472" y="1414529"/>
          <a:ext cx="1317594" cy="9129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1D18D0-3940-438E-8952-C3A894059F60}">
      <dsp:nvSpPr>
        <dsp:cNvPr id="0" name=""/>
        <dsp:cNvSpPr/>
      </dsp:nvSpPr>
      <dsp:spPr>
        <a:xfrm>
          <a:off x="5229850" y="1551688"/>
          <a:ext cx="1317594" cy="912921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50" kern="1200" dirty="0"/>
            <a:t>36 ITS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50" kern="1200" dirty="0"/>
            <a:t>23 Controlled before and after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50" kern="1200" dirty="0"/>
            <a:t>18 uncontrolled before and after </a:t>
          </a:r>
        </a:p>
      </dsp:txBody>
      <dsp:txXfrm>
        <a:off x="5256589" y="1578427"/>
        <a:ext cx="1264116" cy="859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D25C6-7F8E-4AD1-9550-BD0C202A3307}" type="datetimeFigureOut">
              <a:rPr lang="en-GB" smtClean="0"/>
              <a:pPr/>
              <a:t>24/04/2017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C251F-DF40-481A-94B7-3A28C82CC2D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600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51E40-E6C9-4B67-8867-7FCD0F7E72C4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4C1D3-804A-4642-A76C-58ABB845A39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0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851CB-D584-4749-9AAF-ED23998D16A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2D6AE-47B2-4FCD-B9E4-39EE37E56CAA}" type="slidenum">
              <a:rPr lang="en-US"/>
              <a:pPr/>
              <a:t>7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327A4-7CA9-416B-A6D9-F61D78F4BCD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A103E-B6BF-43FE-9A4D-6BB533E93FA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CBE5D7-82BE-4E3D-840D-CAC930806EA1}" type="slidenum">
              <a:rPr lang="en-GB" altLang="en-US">
                <a:latin typeface="Arial" charset="0"/>
              </a:rPr>
              <a:pPr/>
              <a:t>13</a:t>
            </a:fld>
            <a:endParaRPr lang="en-GB" altLang="en-US">
              <a:latin typeface="Arial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545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640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788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847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250C92-D519-4C8B-99CD-F4716A94325F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542E-EB18-4DA5-8BCD-B5DBA13A664B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279F-62E0-4B48-B238-03DE9603A548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30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542E-EB18-4DA5-8BCD-B5DBA13A664B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279F-62E0-4B48-B238-03DE9603A54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9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542E-EB18-4DA5-8BCD-B5DBA13A664B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279F-62E0-4B48-B238-03DE9603A54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56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E0EBD8-1932-44D9-9956-0916F4D38126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690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763BD5D-3F2F-40D6-8C06-C4821C1C54D7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56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542E-EB18-4DA5-8BCD-B5DBA13A664B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279F-62E0-4B48-B238-03DE9603A54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542E-EB18-4DA5-8BCD-B5DBA13A664B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279F-62E0-4B48-B238-03DE9603A548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16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542E-EB18-4DA5-8BCD-B5DBA13A664B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279F-62E0-4B48-B238-03DE9603A54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542E-EB18-4DA5-8BCD-B5DBA13A664B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279F-62E0-4B48-B238-03DE9603A54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2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542E-EB18-4DA5-8BCD-B5DBA13A664B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279F-62E0-4B48-B238-03DE9603A54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3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542E-EB18-4DA5-8BCD-B5DBA13A664B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279F-62E0-4B48-B238-03DE9603A54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1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7C4542E-EB18-4DA5-8BCD-B5DBA13A664B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F2279F-62E0-4B48-B238-03DE9603A54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8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542E-EB18-4DA5-8BCD-B5DBA13A664B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279F-62E0-4B48-B238-03DE9603A54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3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7C4542E-EB18-4DA5-8BCD-B5DBA13A664B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EF2279F-62E0-4B48-B238-03DE9603A548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96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9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822325" y="758825"/>
            <a:ext cx="7543800" cy="3565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/>
              <a:t>The Powerful Contribution of Primary Care Databases to Epidemiology: A Reflection on the </a:t>
            </a:r>
            <a:r>
              <a:rPr lang="en-GB" sz="3200" dirty="0" smtClean="0"/>
              <a:t>VHM&amp;PP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500" y="4456113"/>
            <a:ext cx="7543800" cy="11430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Professor Cecily Kelleher </a:t>
            </a:r>
            <a:r>
              <a:rPr lang="en-GB" dirty="0" err="1" smtClean="0"/>
              <a:t>DMed</a:t>
            </a:r>
            <a:r>
              <a:rPr lang="en-GB" dirty="0" smtClean="0"/>
              <a:t> </a:t>
            </a:r>
            <a:r>
              <a:rPr lang="en-GB" dirty="0"/>
              <a:t>MD MPH FRCPI FFPH FFPHMI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Principal, College of Health and Agricultural Sciences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University College Dublin</a:t>
            </a:r>
            <a:endParaRPr lang="en-US" dirty="0"/>
          </a:p>
        </p:txBody>
      </p:sp>
      <p:pic>
        <p:nvPicPr>
          <p:cNvPr id="18436" name="Picture 148" descr="ucd_brandmark_colour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6113" y="844550"/>
            <a:ext cx="71913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333375"/>
            <a:ext cx="7439025" cy="6211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873875" y="333375"/>
            <a:ext cx="1185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en-US" sz="24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LR, TC</a:t>
            </a:r>
          </a:p>
        </p:txBody>
      </p:sp>
    </p:spTree>
    <p:extLst>
      <p:ext uri="{BB962C8B-B14F-4D97-AF65-F5344CB8AC3E}">
        <p14:creationId xmlns:p14="http://schemas.microsoft.com/office/powerpoint/2010/main" val="149874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Thrombosis Prevention Trial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000" dirty="0"/>
              <a:t>Lancet 1998; 351: 233-241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sz="1600" dirty="0"/>
              <a:t>5499 men at high risk of IHD recruited from 108 practices in the MRC GPRF. Allocation to </a:t>
            </a:r>
            <a:r>
              <a:rPr lang="en-GB" sz="1600" dirty="0" err="1"/>
              <a:t>Warfarin</a:t>
            </a:r>
            <a:r>
              <a:rPr lang="en-GB" sz="1600" dirty="0"/>
              <a:t>, Aspirin, the combination or placebo.</a:t>
            </a:r>
          </a:p>
          <a:p>
            <a:r>
              <a:rPr lang="en-GB" sz="1600" dirty="0"/>
              <a:t>WA reduced events by 39% compared to Placebo.</a:t>
            </a:r>
          </a:p>
          <a:p>
            <a:r>
              <a:rPr lang="en-GB" sz="1600" dirty="0"/>
              <a:t>These results add evidence that Aspirin reduces non-fatal IHD. </a:t>
            </a:r>
            <a:r>
              <a:rPr lang="en-GB" sz="1600" dirty="0" err="1"/>
              <a:t>Warfarin</a:t>
            </a:r>
            <a:r>
              <a:rPr lang="en-GB" sz="1600" dirty="0"/>
              <a:t> reduced all IHD chiefly because of an effect on fatal events.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60750" y="1844824"/>
            <a:ext cx="5008563" cy="2243631"/>
          </a:xfrm>
          <a:prstGeom prst="rect">
            <a:avLst/>
          </a:prstGeom>
        </p:spPr>
      </p:pic>
      <p:pic>
        <p:nvPicPr>
          <p:cNvPr id="6" name="Picture 5" descr="C:\Documents and Settings\Antony Sellers\My Documents\My Pictures\MEA00001-Tom-Me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797152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/>
              <a:t>Lifeways</a:t>
            </a:r>
            <a:r>
              <a:rPr lang="en-GB" sz="3200" dirty="0" smtClean="0"/>
              <a:t> Cross-Generation Study of a Thousand Families in the Republic of Ireland 2001-2017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dirty="0" smtClean="0"/>
              <a:t>Aims: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2400" dirty="0" smtClean="0"/>
              <a:t>Determine health status, diet and lifestyle in families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2400" dirty="0" smtClean="0"/>
              <a:t>Establish patterns and links across generations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2400" dirty="0" smtClean="0"/>
              <a:t>Document primary care utilisation patterns across the social spectrum and across generations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2325" y="2392808"/>
            <a:ext cx="3703638" cy="29296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32656"/>
            <a:ext cx="2400300" cy="2547703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200" dirty="0">
                <a:solidFill>
                  <a:schemeClr val="bg1"/>
                </a:solidFill>
              </a:rPr>
              <a:t>Lifeways: Three Year olds </a:t>
            </a:r>
            <a:br>
              <a:rPr lang="en-GB" altLang="en-US" sz="3200" dirty="0">
                <a:solidFill>
                  <a:schemeClr val="bg1"/>
                </a:solidFill>
              </a:rPr>
            </a:br>
            <a:r>
              <a:rPr lang="en-GB" altLang="en-US" sz="3200" dirty="0">
                <a:solidFill>
                  <a:schemeClr val="bg1"/>
                </a:solidFill>
              </a:rPr>
              <a:t>follow-up in General Practice</a:t>
            </a:r>
            <a:br>
              <a:rPr lang="en-GB" altLang="en-US" sz="3200" dirty="0">
                <a:solidFill>
                  <a:schemeClr val="bg1"/>
                </a:solidFill>
              </a:rPr>
            </a:br>
            <a:r>
              <a:rPr lang="en-GB" altLang="en-US" sz="1400" dirty="0">
                <a:solidFill>
                  <a:schemeClr val="bg1"/>
                </a:solidFill>
              </a:rPr>
              <a:t> </a:t>
            </a:r>
            <a:r>
              <a:rPr lang="en-GB" altLang="en-US" sz="1400" dirty="0" err="1">
                <a:solidFill>
                  <a:schemeClr val="bg1"/>
                </a:solidFill>
              </a:rPr>
              <a:t>Fitzsimon</a:t>
            </a:r>
            <a:r>
              <a:rPr lang="en-GB" altLang="en-US" sz="1400" dirty="0">
                <a:solidFill>
                  <a:schemeClr val="bg1"/>
                </a:solidFill>
              </a:rPr>
              <a:t> et al, IMJ 2007</a:t>
            </a:r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57900" y="1988840"/>
            <a:ext cx="5008563" cy="3259513"/>
          </a:xfrm>
        </p:spPr>
      </p:pic>
      <p:sp>
        <p:nvSpPr>
          <p:cNvPr id="5" name="Conten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“In logistic regression models, based on quartiles of intake, which adjusted for maternal lifestyle and socio-economic circumstances, relatively higher maternal fruit and vegetable intake and oily fish consumption were associated with lower risk of children developing asthma.”</a:t>
            </a:r>
          </a:p>
          <a:p>
            <a:endParaRPr lang="en-GB" dirty="0"/>
          </a:p>
        </p:txBody>
      </p:sp>
      <p:pic>
        <p:nvPicPr>
          <p:cNvPr id="55300" name="Picture 148" descr="ucd_brandmark_colour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549275"/>
            <a:ext cx="71913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3" descr="C:\Documents and Settings\Administrator\Desktop\Picture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404813"/>
            <a:ext cx="1008063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Data access and sharing </a:t>
            </a:r>
            <a:r>
              <a:rPr lang="en-GB" dirty="0"/>
              <a:t>in the UK NHS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44" y="2333625"/>
            <a:ext cx="2286000" cy="30480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Each NHS visit experience is held in a Summary Care Record (SCR)</a:t>
            </a:r>
          </a:p>
          <a:p>
            <a:r>
              <a:rPr lang="en-GB" dirty="0"/>
              <a:t>Since April 2015 all GPs should offer their patients online access to summary information</a:t>
            </a:r>
          </a:p>
          <a:p>
            <a:r>
              <a:rPr lang="en-GB" dirty="0"/>
              <a:t>Only authorised healthcare professionals can access SCR</a:t>
            </a:r>
          </a:p>
          <a:p>
            <a:r>
              <a:rPr lang="en-GB" dirty="0"/>
              <a:t>One can opt out at any time by filling an opt out form</a:t>
            </a:r>
          </a:p>
        </p:txBody>
      </p:sp>
    </p:spTree>
    <p:extLst>
      <p:ext uri="{BB962C8B-B14F-4D97-AF65-F5344CB8AC3E}">
        <p14:creationId xmlns:p14="http://schemas.microsoft.com/office/powerpoint/2010/main" val="25125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Evolution of primary care databases in UK</a:t>
            </a:r>
            <a:br>
              <a:rPr lang="en-GB" sz="2800" dirty="0"/>
            </a:br>
            <a:r>
              <a:rPr lang="en-GB" sz="1400" dirty="0" err="1"/>
              <a:t>Vezyridis</a:t>
            </a:r>
            <a:r>
              <a:rPr lang="en-GB" sz="1400" dirty="0"/>
              <a:t> and Timmons BMJ Open 2016; 6(10):e012785</a:t>
            </a:r>
            <a:endParaRPr lang="en-U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UK databases include:</a:t>
            </a:r>
          </a:p>
          <a:p>
            <a:r>
              <a:rPr lang="en-GB" dirty="0" smtClean="0"/>
              <a:t>CPRD (formerly known as the General Practice Research Database)</a:t>
            </a:r>
          </a:p>
          <a:p>
            <a:r>
              <a:rPr lang="en-GB" dirty="0" smtClean="0"/>
              <a:t>The Health Improvement Network (THIN)</a:t>
            </a:r>
          </a:p>
          <a:p>
            <a:r>
              <a:rPr lang="en-GB" dirty="0" err="1" smtClean="0"/>
              <a:t>Qresearch</a:t>
            </a:r>
            <a:endParaRPr lang="en-GB" dirty="0" smtClean="0"/>
          </a:p>
          <a:p>
            <a:endParaRPr lang="en-US" dirty="0"/>
          </a:p>
        </p:txBody>
      </p:sp>
      <p:pic>
        <p:nvPicPr>
          <p:cNvPr id="7" name="Content Placeholder 6" descr="IMG_0625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092" t="2628" r="6316" b="14686"/>
          <a:stretch>
            <a:fillRect/>
          </a:stretch>
        </p:blipFill>
        <p:spPr>
          <a:xfrm>
            <a:off x="4139952" y="1988840"/>
            <a:ext cx="4104456" cy="2808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Evolution of primary care databases </a:t>
            </a:r>
            <a:r>
              <a:rPr lang="en-GB" sz="1600" dirty="0" err="1" smtClean="0"/>
              <a:t>Vezyridis</a:t>
            </a:r>
            <a:r>
              <a:rPr lang="en-GB" sz="1600" dirty="0" smtClean="0"/>
              <a:t> and Timmons BMJ Open 2016; 6(10):e012785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GB" dirty="0" smtClean="0"/>
              <a:t>Big data (analytics) refer to the aggregation and interrogation of-high volume, high velocity, high variety-data sets so as to reveal new, non obvious information and patterns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In the UK, big data have been at the forefront of research activity and policy-making, termed as one of the eight great technologies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These population based databases contain data originating from routine general practice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They include good information on morbidity and lifestyle, prescribing, preventive care and inter-practice variation.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Since they are continuously and automatically updated, they are ideal for researchers to monitor healthcare trends and effectiveness of new interventions and treatments, at minimum cost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dirty="0"/>
              <a:t>The Tobacco Atlas 2015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07504" y="1196752"/>
            <a:ext cx="3932684" cy="1338163"/>
          </a:xfrm>
        </p:spPr>
        <p:txBody>
          <a:bodyPr>
            <a:normAutofit/>
          </a:bodyPr>
          <a:lstStyle/>
          <a:p>
            <a:pPr lvl="0"/>
            <a:endParaRPr lang="en-GB" sz="1300" dirty="0">
              <a:solidFill>
                <a:prstClr val="black"/>
              </a:solidFill>
            </a:endParaRPr>
          </a:p>
          <a:p>
            <a:pPr lvl="0"/>
            <a:r>
              <a:rPr lang="en-GB" sz="1300" dirty="0" smtClean="0">
                <a:solidFill>
                  <a:prstClr val="black"/>
                </a:solidFill>
              </a:rPr>
              <a:t>Smoke-free </a:t>
            </a:r>
            <a:r>
              <a:rPr lang="en-GB" sz="1300" dirty="0">
                <a:solidFill>
                  <a:prstClr val="black"/>
                </a:solidFill>
              </a:rPr>
              <a:t>legislation by income level; High, middle, low income countries, 2012 </a:t>
            </a:r>
          </a:p>
          <a:p>
            <a:pPr lvl="0"/>
            <a:endParaRPr lang="en-GB" sz="13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pic>
        <p:nvPicPr>
          <p:cNvPr id="6150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4824"/>
            <a:ext cx="2942315" cy="442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10" y="2060848"/>
            <a:ext cx="1785225" cy="472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846" y="1196752"/>
            <a:ext cx="2084387" cy="556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6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438" y="307950"/>
            <a:ext cx="6120000" cy="632838"/>
          </a:xfrm>
        </p:spPr>
        <p:txBody>
          <a:bodyPr>
            <a:normAutofit/>
          </a:bodyPr>
          <a:lstStyle/>
          <a:p>
            <a:r>
              <a:rPr lang="en-GB" sz="3200" dirty="0"/>
              <a:t>Updated Review 2016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4776326" cy="53669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3836"/>
            <a:ext cx="1144697" cy="901362"/>
          </a:xfrm>
          <a:prstGeom prst="rect">
            <a:avLst/>
          </a:prstGeom>
        </p:spPr>
      </p:pic>
      <p:pic>
        <p:nvPicPr>
          <p:cNvPr id="5" name="Picture 4" descr="UCD Logo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60321"/>
            <a:ext cx="884877" cy="88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3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82396" cy="854117"/>
          </a:xfrm>
        </p:spPr>
        <p:txBody>
          <a:bodyPr>
            <a:normAutofit fontScale="90000"/>
          </a:bodyPr>
          <a:lstStyle/>
          <a:p>
            <a:r>
              <a:rPr lang="en-IE" sz="3600" dirty="0"/>
              <a:t>Legislative Smoking Bans</a:t>
            </a:r>
            <a:r>
              <a:rPr lang="en-IE" sz="1200" dirty="0"/>
              <a:t/>
            </a:r>
            <a:br>
              <a:rPr lang="en-IE" sz="1200" dirty="0"/>
            </a:br>
            <a:r>
              <a:rPr lang="en-IE" sz="1200" dirty="0"/>
              <a:t/>
            </a:r>
            <a:br>
              <a:rPr lang="en-IE" sz="1200" dirty="0"/>
            </a:br>
            <a:r>
              <a:rPr lang="en-US" sz="1200" dirty="0"/>
              <a:t> </a:t>
            </a:r>
            <a:r>
              <a:rPr lang="en-US" sz="1100" dirty="0"/>
              <a:t>Frazer K, </a:t>
            </a:r>
            <a:r>
              <a:rPr lang="en-US" sz="1100" dirty="0" err="1"/>
              <a:t>Callinan</a:t>
            </a:r>
            <a:r>
              <a:rPr lang="en-US" sz="1100" dirty="0"/>
              <a:t> JE, McHugh J, van </a:t>
            </a:r>
            <a:r>
              <a:rPr lang="en-US" sz="1100" dirty="0" err="1"/>
              <a:t>Baarsel</a:t>
            </a:r>
            <a:r>
              <a:rPr lang="en-US" sz="1100" dirty="0"/>
              <a:t> S, Clarke A, Doherty K, Kelleher  C. </a:t>
            </a:r>
            <a:br>
              <a:rPr lang="en-US" sz="1100" dirty="0"/>
            </a:br>
            <a:r>
              <a:rPr lang="en-US" sz="1100" dirty="0"/>
              <a:t>Cochrane Database </a:t>
            </a:r>
            <a:r>
              <a:rPr lang="en-US" sz="1100" dirty="0" err="1"/>
              <a:t>Syst</a:t>
            </a:r>
            <a:r>
              <a:rPr lang="en-US" sz="1100" dirty="0"/>
              <a:t> Rev. 2016 Feb  4;2:CD005992</a:t>
            </a:r>
            <a:r>
              <a:rPr lang="en-IE" sz="1100" dirty="0"/>
              <a:t> </a:t>
            </a:r>
            <a:endParaRPr lang="en-GB" sz="1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7"/>
            <a:ext cx="3834135" cy="4168381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sz="2000" b="1" dirty="0"/>
              <a:t>PICO</a:t>
            </a:r>
          </a:p>
          <a:p>
            <a:pPr lvl="1"/>
            <a:r>
              <a:rPr lang="en-GB" b="1" dirty="0"/>
              <a:t>Population: </a:t>
            </a:r>
            <a:r>
              <a:rPr lang="en-GB" dirty="0"/>
              <a:t>Smokers and non- smokers </a:t>
            </a:r>
          </a:p>
          <a:p>
            <a:pPr lvl="1"/>
            <a:r>
              <a:rPr lang="en-GB" b="1" dirty="0"/>
              <a:t>Intervention:  </a:t>
            </a:r>
            <a:r>
              <a:rPr lang="en-GB" dirty="0"/>
              <a:t>Comprehensive or partial smoking bans implemented by legislation</a:t>
            </a:r>
          </a:p>
          <a:p>
            <a:pPr lvl="1"/>
            <a:r>
              <a:rPr lang="en-GB" b="1" dirty="0"/>
              <a:t>Comparison</a:t>
            </a:r>
            <a:r>
              <a:rPr lang="en-GB" dirty="0"/>
              <a:t>: No bans</a:t>
            </a:r>
          </a:p>
          <a:p>
            <a:pPr lvl="1"/>
            <a:r>
              <a:rPr lang="en-GB" b="1" dirty="0"/>
              <a:t>Outcomes: </a:t>
            </a:r>
            <a:r>
              <a:rPr lang="en-GB" dirty="0"/>
              <a:t>health outcomes associated with second-hand smoke exposure. Active smoking, tobacco consumption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39952" y="1700808"/>
            <a:ext cx="4080123" cy="41683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134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None/>
              <a:defRPr sz="20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1134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Char char="•"/>
              <a:defRPr sz="20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388938" indent="-158750" algn="l" defTabSz="914400" rtl="0" eaLnBrk="1" latinLnBrk="0" hangingPunct="1">
              <a:spcBef>
                <a:spcPts val="567"/>
              </a:spcBef>
              <a:buClr>
                <a:schemeClr val="bg2"/>
              </a:buClr>
              <a:buFont typeface="Source Sans Pro" pitchFamily="34" charset="0"/>
              <a:buChar char="–"/>
              <a:defRPr sz="18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612775" indent="-195263" algn="l" defTabSz="914400" rtl="0" eaLnBrk="1" latinLnBrk="0" hangingPunct="1">
              <a:spcBef>
                <a:spcPts val="567"/>
              </a:spcBef>
              <a:buClr>
                <a:schemeClr val="bg2"/>
              </a:buClr>
              <a:buFont typeface="Arial" pitchFamily="34" charset="0"/>
              <a:buChar char="•"/>
              <a:defRPr sz="18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849313" indent="-187325" algn="l" defTabSz="914400" rtl="0" eaLnBrk="1" latinLnBrk="0" hangingPunct="1">
              <a:spcBef>
                <a:spcPts val="567"/>
              </a:spcBef>
              <a:buClr>
                <a:schemeClr val="bg2"/>
              </a:buClr>
              <a:buFont typeface="Source Sans Pro" pitchFamily="34" charset="0"/>
              <a:buChar char="–"/>
              <a:defRPr sz="18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GB" b="1" dirty="0"/>
              <a:t>Eligibility Criteria</a:t>
            </a:r>
          </a:p>
          <a:p>
            <a:pPr lvl="1"/>
            <a:r>
              <a:rPr lang="en-IE" dirty="0"/>
              <a:t>Settings: Country, Region or State</a:t>
            </a:r>
          </a:p>
          <a:p>
            <a:pPr lvl="1"/>
            <a:r>
              <a:rPr lang="en-IE" dirty="0"/>
              <a:t>Minimum standard was having indoor smoking ban explicitly stated in the study</a:t>
            </a:r>
          </a:p>
          <a:p>
            <a:pPr lvl="1"/>
            <a:r>
              <a:rPr lang="en-IE" dirty="0"/>
              <a:t>6 months follow up period </a:t>
            </a:r>
          </a:p>
          <a:p>
            <a:pPr lvl="1"/>
            <a:r>
              <a:rPr lang="en-IE" dirty="0"/>
              <a:t>Measured health outcomes </a:t>
            </a:r>
          </a:p>
          <a:p>
            <a:pPr lvl="1"/>
            <a:r>
              <a:rPr lang="en-IE" dirty="0"/>
              <a:t>Population smoking prevalence rates  </a:t>
            </a:r>
          </a:p>
        </p:txBody>
      </p:sp>
    </p:spTree>
    <p:extLst>
      <p:ext uri="{BB962C8B-B14F-4D97-AF65-F5344CB8AC3E}">
        <p14:creationId xmlns:p14="http://schemas.microsoft.com/office/powerpoint/2010/main" val="2008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this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Some general background on Population databases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 A </a:t>
            </a:r>
            <a:r>
              <a:rPr lang="en-GB" sz="2400" dirty="0"/>
              <a:t>focus on Vorarlberg Health Monitoring &amp; Promotion Programme (VHM&amp;PP)</a:t>
            </a:r>
          </a:p>
        </p:txBody>
      </p:sp>
    </p:spTree>
    <p:extLst>
      <p:ext uri="{BB962C8B-B14F-4D97-AF65-F5344CB8AC3E}">
        <p14:creationId xmlns:p14="http://schemas.microsoft.com/office/powerpoint/2010/main" val="19606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88641"/>
            <a:ext cx="5688632" cy="782908"/>
          </a:xfrm>
        </p:spPr>
        <p:txBody>
          <a:bodyPr>
            <a:normAutofit fontScale="90000"/>
          </a:bodyPr>
          <a:lstStyle/>
          <a:p>
            <a:r>
              <a:rPr lang="en-IE" sz="3200" dirty="0"/>
              <a:t>Legislative Smoking Bans</a:t>
            </a:r>
            <a:r>
              <a:rPr lang="en-IE" sz="1100" dirty="0"/>
              <a:t/>
            </a:r>
            <a:br>
              <a:rPr lang="en-IE" sz="1100" dirty="0"/>
            </a:br>
            <a:r>
              <a:rPr lang="en-US" sz="1100" dirty="0"/>
              <a:t> Frazer K, </a:t>
            </a:r>
            <a:r>
              <a:rPr lang="en-US" sz="1100" dirty="0" err="1"/>
              <a:t>Callinan</a:t>
            </a:r>
            <a:r>
              <a:rPr lang="en-US" sz="1100" dirty="0"/>
              <a:t> JE, McHugh J, van </a:t>
            </a:r>
            <a:r>
              <a:rPr lang="en-US" sz="1100" dirty="0" err="1"/>
              <a:t>Baarsel</a:t>
            </a:r>
            <a:r>
              <a:rPr lang="en-US" sz="1100" dirty="0"/>
              <a:t> S, Clarke A, Doherty K, Kelleher  C. </a:t>
            </a:r>
            <a:br>
              <a:rPr lang="en-US" sz="1100" dirty="0"/>
            </a:br>
            <a:r>
              <a:rPr lang="en-US" sz="1100" dirty="0"/>
              <a:t>Cochrane Database </a:t>
            </a:r>
            <a:r>
              <a:rPr lang="en-US" sz="1100" dirty="0" err="1"/>
              <a:t>Syst</a:t>
            </a:r>
            <a:r>
              <a:rPr lang="en-US" sz="1100" dirty="0"/>
              <a:t> Rev. 2016 Feb  4;2:CD005992</a:t>
            </a:r>
            <a:r>
              <a:rPr lang="en-IE" sz="1100" dirty="0"/>
              <a:t> </a:t>
            </a:r>
            <a:endParaRPr lang="en-GB" sz="1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1628775"/>
            <a:ext cx="7104062" cy="528638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IE" b="1" dirty="0"/>
              <a:t>A number of studies provided  evidence for multiple outcomes </a:t>
            </a:r>
          </a:p>
          <a:p>
            <a:pPr marL="0" lvl="1" indent="0">
              <a:buNone/>
            </a:pPr>
            <a:endParaRPr lang="en-GB" b="1" dirty="0"/>
          </a:p>
        </p:txBody>
      </p:sp>
      <p:graphicFrame>
        <p:nvGraphicFramePr>
          <p:cNvPr id="6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226297"/>
              </p:ext>
            </p:extLst>
          </p:nvPr>
        </p:nvGraphicFramePr>
        <p:xfrm>
          <a:off x="251520" y="980728"/>
          <a:ext cx="8558213" cy="650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193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64896" cy="972311"/>
          </a:xfrm>
        </p:spPr>
        <p:txBody>
          <a:bodyPr>
            <a:normAutofit fontScale="90000"/>
          </a:bodyPr>
          <a:lstStyle/>
          <a:p>
            <a:r>
              <a:rPr lang="en-IE" dirty="0"/>
              <a:t>Key Message</a:t>
            </a:r>
            <a:r>
              <a:rPr lang="en-IE" sz="1100" dirty="0"/>
              <a:t/>
            </a:r>
            <a:br>
              <a:rPr lang="en-IE" sz="1100" dirty="0"/>
            </a:br>
            <a:r>
              <a:rPr lang="en-US" sz="1100" dirty="0"/>
              <a:t> </a:t>
            </a:r>
            <a:r>
              <a:rPr lang="en-US" sz="1600" dirty="0"/>
              <a:t>Frazer K, </a:t>
            </a:r>
            <a:r>
              <a:rPr lang="en-US" sz="1600" dirty="0" err="1"/>
              <a:t>Callinan</a:t>
            </a:r>
            <a:r>
              <a:rPr lang="en-US" sz="1600" dirty="0"/>
              <a:t> JE, McHugh J, van </a:t>
            </a:r>
            <a:r>
              <a:rPr lang="en-US" sz="1600" dirty="0" err="1"/>
              <a:t>Baarsel</a:t>
            </a:r>
            <a:r>
              <a:rPr lang="en-US" sz="1600" dirty="0"/>
              <a:t> S, Clarke A, Doherty K, Kelleher  C. </a:t>
            </a:r>
            <a:br>
              <a:rPr lang="en-US" sz="1600" dirty="0"/>
            </a:br>
            <a:r>
              <a:rPr lang="en-US" sz="1600" dirty="0"/>
              <a:t>Cochrane Database </a:t>
            </a:r>
            <a:r>
              <a:rPr lang="en-US" sz="1600" dirty="0" err="1"/>
              <a:t>Syst</a:t>
            </a:r>
            <a:r>
              <a:rPr lang="en-US" sz="1600" dirty="0"/>
              <a:t> Rev. 2016 Feb  4;2:CD005992</a:t>
            </a:r>
            <a:r>
              <a:rPr lang="en-IE" sz="1600" dirty="0"/>
              <a:t>  </a:t>
            </a:r>
            <a:endParaRPr lang="en-GB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439737" y="1340768"/>
            <a:ext cx="7951787" cy="4567602"/>
            <a:chOff x="1523" y="720099"/>
            <a:chExt cx="9034972" cy="4008180"/>
          </a:xfrm>
        </p:grpSpPr>
        <p:sp>
          <p:nvSpPr>
            <p:cNvPr id="9" name="Rectangle 8"/>
            <p:cNvSpPr/>
            <p:nvPr/>
          </p:nvSpPr>
          <p:spPr>
            <a:xfrm>
              <a:off x="1523" y="720099"/>
              <a:ext cx="9034972" cy="400818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1523" y="720099"/>
              <a:ext cx="9034972" cy="400818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5260" tIns="175260" rIns="175260" bIns="17526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2800" i="1" kern="1200" dirty="0"/>
                <a:t>Introduction of a legislative smoking ban leads to improved health outcomes through a reduction in second-hand smoke exposure for countries and their populations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0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European Health Risk Monitoring Project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National Principal Investigators (NPI) and other contributors </a:t>
            </a:r>
          </a:p>
          <a:p>
            <a:r>
              <a:rPr lang="en-GB" dirty="0"/>
              <a:t>Austria: Günter Diem (NPI), Hanno Ulmer; </a:t>
            </a:r>
            <a:r>
              <a:rPr lang="en-GB" dirty="0" err="1"/>
              <a:t>aks</a:t>
            </a:r>
            <a:r>
              <a:rPr lang="en-GB" dirty="0"/>
              <a:t>, </a:t>
            </a:r>
            <a:r>
              <a:rPr lang="en-GB" dirty="0" err="1"/>
              <a:t>Arbeitskreis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Vorsorge</a:t>
            </a:r>
            <a:r>
              <a:rPr lang="en-GB" dirty="0"/>
              <a:t>- und </a:t>
            </a:r>
            <a:r>
              <a:rPr lang="en-GB" dirty="0" err="1"/>
              <a:t>Sozialmedizin</a:t>
            </a:r>
            <a:r>
              <a:rPr lang="en-GB" dirty="0"/>
              <a:t>, </a:t>
            </a:r>
            <a:r>
              <a:rPr lang="en-GB" dirty="0" err="1"/>
              <a:t>Bregenz</a:t>
            </a:r>
            <a:endParaRPr lang="en-GB" dirty="0"/>
          </a:p>
          <a:p>
            <a:r>
              <a:rPr lang="en-GB" dirty="0"/>
              <a:t>Ireland:  Cecily Kelleher (NPI); University College Galway,  Sharon </a:t>
            </a:r>
            <a:r>
              <a:rPr lang="en-GB" dirty="0" err="1"/>
              <a:t>Friel</a:t>
            </a:r>
            <a:r>
              <a:rPr lang="en-GB" dirty="0"/>
              <a:t>; National University of Ireland, Galway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31" y="1836738"/>
            <a:ext cx="2286000" cy="3048000"/>
          </a:xfrm>
        </p:spPr>
      </p:pic>
    </p:spTree>
    <p:extLst>
      <p:ext uri="{BB962C8B-B14F-4D97-AF65-F5344CB8AC3E}">
        <p14:creationId xmlns:p14="http://schemas.microsoft.com/office/powerpoint/2010/main" val="37712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9"/>
            <a:ext cx="6696744" cy="488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VHM &amp; PP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Tracking of Risk Factors for CVD over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Secular and Cohort trends in Risk Factors over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Gender differences in </a:t>
            </a:r>
            <a:r>
              <a:rPr lang="en-GB" sz="2400" dirty="0" err="1"/>
              <a:t>Lifecourse</a:t>
            </a:r>
            <a:r>
              <a:rPr lang="en-GB" sz="2400" dirty="0"/>
              <a:t> risk for men and women in relation to risk factor exposures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Novel application of routinely measured parameters as biomarkers for risk (e.g. Serum Uric Acrid and GGT)</a:t>
            </a:r>
          </a:p>
        </p:txBody>
      </p:sp>
    </p:spTree>
    <p:extLst>
      <p:ext uri="{BB962C8B-B14F-4D97-AF65-F5344CB8AC3E}">
        <p14:creationId xmlns:p14="http://schemas.microsoft.com/office/powerpoint/2010/main" val="8967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1826529"/>
          </a:xfrm>
        </p:spPr>
        <p:txBody>
          <a:bodyPr>
            <a:normAutofit fontScale="90000"/>
          </a:bodyPr>
          <a:lstStyle/>
          <a:p>
            <a:r>
              <a:rPr lang="en-GB" dirty="0"/>
              <a:t>Tracking of CVD Risk Factors in Adults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42900" y="2492896"/>
            <a:ext cx="2212876" cy="4176464"/>
          </a:xfrm>
        </p:spPr>
        <p:txBody>
          <a:bodyPr>
            <a:noAutofit/>
          </a:bodyPr>
          <a:lstStyle/>
          <a:p>
            <a:r>
              <a:rPr lang="en-GB" sz="1600" dirty="0"/>
              <a:t>45,4448 standardised examinations between 1985-1999.</a:t>
            </a:r>
          </a:p>
          <a:p>
            <a:r>
              <a:rPr lang="en-GB" sz="1600" dirty="0"/>
              <a:t>All CVD risk factors showed significant tracking over time.</a:t>
            </a:r>
          </a:p>
          <a:p>
            <a:r>
              <a:rPr lang="en-GB" sz="1600" dirty="0"/>
              <a:t>Effects were most marked for Body Mass Index (0.87 in Men and 0.89 in women)</a:t>
            </a:r>
          </a:p>
          <a:p>
            <a:r>
              <a:rPr lang="en-GB" sz="1600" dirty="0"/>
              <a:t>Largest study yet to demonstrate significant tracking in adults of CVD risk factors</a:t>
            </a:r>
            <a:endParaRPr lang="en-US" sz="1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60750" y="2481936"/>
            <a:ext cx="5008563" cy="260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The role of GGT as a predictor of incident Diabetes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sz="1800" dirty="0"/>
              <a:t>These results provide clear evidence of a positive, independent association between high GGT and incident diabetes expressed by fasting hyperglycaemia, being markedly stronger in older individuals. No significant interaction of GGT with BMI</a:t>
            </a:r>
          </a:p>
          <a:p>
            <a:r>
              <a:rPr lang="it-IT" i="1" dirty="0"/>
              <a:t>Ulmer et al, Eur Heart J 2008; 29(Suppl): 477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60750" y="2060848"/>
            <a:ext cx="500856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1610505"/>
          </a:xfrm>
        </p:spPr>
        <p:txBody>
          <a:bodyPr/>
          <a:lstStyle/>
          <a:p>
            <a:r>
              <a:rPr lang="it-IT" dirty="0"/>
              <a:t>Why Eve is not Adam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2" y="2348880"/>
            <a:ext cx="2563688" cy="3956324"/>
          </a:xfrm>
        </p:spPr>
        <p:txBody>
          <a:bodyPr>
            <a:noAutofit/>
          </a:bodyPr>
          <a:lstStyle/>
          <a:p>
            <a:r>
              <a:rPr lang="it-IT" sz="1600" dirty="0"/>
              <a:t>Patterns of cholesterol levels showed marked differences between men and women in relation to age and cause of death.</a:t>
            </a:r>
          </a:p>
          <a:p>
            <a:r>
              <a:rPr lang="it-IT" sz="1600" dirty="0"/>
              <a:t>The role of high cholesterol in predicting death from CHD could be confirmed in men of all ages and in women &gt;50 years old.</a:t>
            </a:r>
          </a:p>
          <a:p>
            <a:r>
              <a:rPr lang="it-IT" sz="1600" dirty="0"/>
              <a:t>Low cholesterol occurs even among younger respondents and is not a marker for frailty of age.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60750" y="1556792"/>
            <a:ext cx="5008563" cy="257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230188" y="336550"/>
            <a:ext cx="8720137" cy="831850"/>
          </a:xfrm>
          <a:prstGeom prst="rect">
            <a:avLst/>
          </a:prstGeom>
          <a:solidFill>
            <a:srgbClr val="333333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>
                <a:solidFill>
                  <a:srgbClr val="FFFF00"/>
                </a:solidFill>
                <a:latin typeface="Verdana" pitchFamily="34" charset="0"/>
                <a:cs typeface="Times New Roman" pitchFamily="18" charset="0"/>
              </a:rPr>
              <a:t>Mean levels of cholesterol by age for men and women, first visit, </a:t>
            </a:r>
            <a:r>
              <a:rPr lang="en-US" altLang="en-US" sz="2000" i="1">
                <a:solidFill>
                  <a:srgbClr val="FFFF00"/>
                </a:solidFill>
                <a:latin typeface="Verdana" pitchFamily="34" charset="0"/>
                <a:cs typeface="Times New Roman" pitchFamily="18" charset="0"/>
              </a:rPr>
              <a:t>Ulmer et al, J Women’s Health 2004</a:t>
            </a:r>
            <a:endParaRPr lang="de-AT" altLang="en-US" sz="2000" i="1">
              <a:solidFill>
                <a:srgbClr val="FFFF00"/>
              </a:solidFill>
              <a:latin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124931" name="Object 3"/>
          <p:cNvGraphicFramePr>
            <a:graphicFrameLocks noGrp="1" noChangeAspect="1"/>
          </p:cNvGraphicFramePr>
          <p:nvPr>
            <p:ph/>
          </p:nvPr>
        </p:nvGraphicFramePr>
        <p:xfrm>
          <a:off x="152400" y="1517650"/>
          <a:ext cx="8880475" cy="463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Diagramm" r:id="rId4" imgW="5076994" imgH="2647922" progId="">
                  <p:embed/>
                </p:oleObj>
              </mc:Choice>
              <mc:Fallback>
                <p:oleObj name="Diagramm" r:id="rId4" imgW="5076994" imgH="2647922" progId="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17650"/>
                        <a:ext cx="8880475" cy="463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3333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09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644924" cy="2286000"/>
          </a:xfrm>
        </p:spPr>
        <p:txBody>
          <a:bodyPr>
            <a:noAutofit/>
          </a:bodyPr>
          <a:lstStyle/>
          <a:p>
            <a:r>
              <a:rPr lang="it-IT" sz="2800" dirty="0"/>
              <a:t>Cardiovascular risk assessment and mortality </a:t>
            </a:r>
            <a:r>
              <a:rPr lang="it-IT" sz="2800" dirty="0" smtClean="0"/>
              <a:t>outcome</a:t>
            </a:r>
            <a:endParaRPr lang="it-IT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it-IT" sz="1800" dirty="0"/>
              <a:t>The prognosis among re-attenders at all levels of risk is significantly better than non-returners,  with both CVD and all-cause mortality over 10 years being significantly lower among re-attenders than those who never return, even when accounting for baseline risk factor profile</a:t>
            </a:r>
          </a:p>
          <a:p>
            <a:r>
              <a:rPr lang="it-IT" dirty="0"/>
              <a:t>Ulmer et al, 2016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60750" y="1202115"/>
            <a:ext cx="5008563" cy="43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6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Intrododuction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Global patterns of adult chronic disease present an ongoing challenge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These patterns are determined across the </a:t>
            </a:r>
            <a:r>
              <a:rPr lang="en-GB" sz="2400" dirty="0" err="1"/>
              <a:t>lifecourse</a:t>
            </a:r>
            <a:r>
              <a:rPr lang="en-GB" sz="2400" dirty="0"/>
              <a:t> and vary within and between countries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Large-scale </a:t>
            </a:r>
            <a:r>
              <a:rPr lang="en-GB" sz="2400" dirty="0"/>
              <a:t>datasets with the power to address long-term outcomes are of continuing major importance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Linkage </a:t>
            </a:r>
            <a:r>
              <a:rPr lang="en-GB" sz="2400" dirty="0" smtClean="0"/>
              <a:t>data, </a:t>
            </a:r>
            <a:r>
              <a:rPr lang="en-GB" sz="2400" dirty="0"/>
              <a:t>especially in primary care and related to mortality outcomes are </a:t>
            </a:r>
            <a:r>
              <a:rPr lang="en-GB" sz="2400" dirty="0" smtClean="0"/>
              <a:t>a particularly rich </a:t>
            </a:r>
            <a:r>
              <a:rPr lang="en-GB" sz="2400" dirty="0"/>
              <a:t>resource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20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Mortality Experience in Men and Women according to follow-up Category in VHM &amp;PP </a:t>
            </a:r>
            <a:r>
              <a:rPr lang="en-GB" sz="1600" dirty="0"/>
              <a:t>(Ulmer et al, 2016)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316012"/>
              </p:ext>
            </p:extLst>
          </p:nvPr>
        </p:nvGraphicFramePr>
        <p:xfrm>
          <a:off x="899592" y="1844824"/>
          <a:ext cx="3600400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r:id="rId3" imgW="1371600" imgH="1400175" progId="StaticEnhancedMetafile">
                  <p:embed/>
                </p:oleObj>
              </mc:Choice>
              <mc:Fallback>
                <p:oleObj r:id="rId3" imgW="1371600" imgH="1400175" progId="StaticEnhancedMetafile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844824"/>
                        <a:ext cx="3600400" cy="3888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67632327"/>
              </p:ext>
            </p:extLst>
          </p:nvPr>
        </p:nvGraphicFramePr>
        <p:xfrm>
          <a:off x="4788024" y="1844824"/>
          <a:ext cx="3602038" cy="389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Bild" r:id="rId5" imgW="3594240" imgH="3665880" progId="StaticEnhancedMetafile">
                  <p:embed/>
                </p:oleObj>
              </mc:Choice>
              <mc:Fallback>
                <p:oleObj name="Bild" r:id="rId5" imgW="3594240" imgH="3665880" progId="StaticEnhancedMetafile">
                  <p:embed/>
                  <p:pic>
                    <p:nvPicPr>
                      <p:cNvPr id="0" name="Picture 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844824"/>
                        <a:ext cx="3602038" cy="3894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1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0050" y="431800"/>
            <a:ext cx="5803900" cy="566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356892" cy="175452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2700" dirty="0" smtClean="0"/>
              <a:t>Secular </a:t>
            </a:r>
            <a:r>
              <a:rPr lang="en-GB" sz="2700" dirty="0"/>
              <a:t>trends in CVD risk factors</a:t>
            </a:r>
            <a:br>
              <a:rPr lang="en-GB" sz="2700" dirty="0"/>
            </a:br>
            <a:r>
              <a:rPr lang="en-GB" sz="1600" dirty="0"/>
              <a:t>J Intern Med 2007; 261: 566-576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2" y="2204864"/>
            <a:ext cx="2563688" cy="4653136"/>
          </a:xfrm>
        </p:spPr>
        <p:txBody>
          <a:bodyPr>
            <a:noAutofit/>
          </a:bodyPr>
          <a:lstStyle/>
          <a:p>
            <a:r>
              <a:rPr lang="en-GB" sz="1600" dirty="0"/>
              <a:t>Trends in risk factors for 181,350 adults aged 20-79 years born between 1905 and 1975.</a:t>
            </a:r>
          </a:p>
          <a:p>
            <a:r>
              <a:rPr lang="en-GB" sz="1600" dirty="0"/>
              <a:t>Clear evidence of cohort-related shifts in all risk factors.</a:t>
            </a:r>
          </a:p>
          <a:p>
            <a:r>
              <a:rPr lang="en-GB" sz="1600" dirty="0"/>
              <a:t>Average Glucose levels were between 4 and 15 mg/dl higher in individuals at the same age born 20 years earlier.</a:t>
            </a:r>
          </a:p>
          <a:p>
            <a:r>
              <a:rPr lang="en-GB" sz="1600" dirty="0"/>
              <a:t>Strong evidence of population wide secular shifts.</a:t>
            </a:r>
            <a:endParaRPr lang="en-US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60750" y="2296267"/>
            <a:ext cx="5008563" cy="2716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35292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257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these two have in common?</a:t>
            </a:r>
            <a:endParaRPr lang="en-US" dirty="0"/>
          </a:p>
        </p:txBody>
      </p:sp>
      <p:pic>
        <p:nvPicPr>
          <p:cNvPr id="5" name="Content Placeholder 4" descr="george-cloone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3235" y="1846263"/>
            <a:ext cx="2681817" cy="4022725"/>
          </a:xfrm>
        </p:spPr>
      </p:pic>
      <p:pic>
        <p:nvPicPr>
          <p:cNvPr id="6" name="Content Placeholder 5" descr="Cauliflow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64075" y="2006600"/>
            <a:ext cx="3702050" cy="3702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16632"/>
            <a:ext cx="2400300" cy="2763727"/>
          </a:xfrm>
        </p:spPr>
        <p:txBody>
          <a:bodyPr>
            <a:normAutofit/>
          </a:bodyPr>
          <a:lstStyle/>
          <a:p>
            <a:r>
              <a:rPr lang="en-GB" sz="2700" dirty="0"/>
              <a:t>George Clooney, the cauliflower, the cardiologist and phi, the golden ratio</a:t>
            </a:r>
            <a:r>
              <a:rPr lang="en-GB" sz="3100" dirty="0"/>
              <a:t/>
            </a:r>
            <a:br>
              <a:rPr lang="en-GB" sz="3100" dirty="0"/>
            </a:br>
            <a:r>
              <a:rPr lang="en-GB" sz="1400" dirty="0"/>
              <a:t>Ulmer et al, BMJ 2009; 339: b4745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“</a:t>
            </a:r>
            <a:r>
              <a:rPr lang="en-GB" sz="1800" dirty="0"/>
              <a:t>Although the systolic</a:t>
            </a:r>
            <a:r>
              <a:rPr lang="en-GB" sz="1800" dirty="0" smtClean="0"/>
              <a:t>: diastolic </a:t>
            </a:r>
            <a:r>
              <a:rPr lang="en-GB" sz="1800" dirty="0"/>
              <a:t>BP ratio in whole population was 1.6235, the mean ratio in those who did not die during the 20-year observation period was 1.6180 and was 1.7459 in those who did. </a:t>
            </a:r>
            <a:endParaRPr lang="en-GB" sz="1800" dirty="0" smtClean="0"/>
          </a:p>
          <a:p>
            <a:r>
              <a:rPr lang="en-GB" sz="1800" dirty="0" smtClean="0"/>
              <a:t>BP </a:t>
            </a:r>
            <a:r>
              <a:rPr lang="en-GB" sz="1800" dirty="0"/>
              <a:t>values in well individuals exhibit the golden ratio”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50" y="1482043"/>
            <a:ext cx="5008563" cy="3757389"/>
          </a:xfrm>
        </p:spPr>
      </p:pic>
    </p:spTree>
    <p:extLst>
      <p:ext uri="{BB962C8B-B14F-4D97-AF65-F5344CB8AC3E}">
        <p14:creationId xmlns:p14="http://schemas.microsoft.com/office/powerpoint/2010/main" val="95302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The VHM&amp;PP has made a major contribution to public health as </a:t>
            </a:r>
            <a:r>
              <a:rPr lang="en-GB" sz="2400"/>
              <a:t>a systematic </a:t>
            </a:r>
            <a:r>
              <a:rPr lang="en-GB" sz="2400" dirty="0"/>
              <a:t>linkage database in primary care</a:t>
            </a:r>
          </a:p>
          <a:p>
            <a:r>
              <a:rPr lang="en-GB" sz="2400" dirty="0"/>
              <a:t>It is also a key contributor to a number of International consortia.</a:t>
            </a:r>
          </a:p>
          <a:p>
            <a:r>
              <a:rPr lang="en-GB" sz="2400" dirty="0"/>
              <a:t>The story continues….</a:t>
            </a:r>
          </a:p>
          <a:p>
            <a:endParaRPr lang="en-GB" sz="2400" dirty="0"/>
          </a:p>
          <a:p>
            <a:r>
              <a:rPr lang="en-GB" sz="2400" dirty="0" err="1"/>
              <a:t>Danke</a:t>
            </a:r>
            <a:r>
              <a:rPr lang="en-GB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4927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/>
          <a:lstStyle/>
          <a:p>
            <a:r>
              <a:rPr lang="en-GB" dirty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0405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4200" dirty="0"/>
              <a:t>1: Fritz J, </a:t>
            </a:r>
            <a:r>
              <a:rPr lang="en-US" sz="4200" dirty="0" err="1"/>
              <a:t>Edlinger</a:t>
            </a:r>
            <a:r>
              <a:rPr lang="en-US" sz="4200" dirty="0"/>
              <a:t> M, </a:t>
            </a:r>
            <a:r>
              <a:rPr lang="en-US" sz="4200" b="1" dirty="0"/>
              <a:t>Kelleher C</a:t>
            </a:r>
            <a:r>
              <a:rPr lang="en-US" sz="4200" dirty="0"/>
              <a:t>, </a:t>
            </a:r>
            <a:r>
              <a:rPr lang="en-US" sz="4200" dirty="0" err="1"/>
              <a:t>Strohmaier</a:t>
            </a:r>
            <a:r>
              <a:rPr lang="en-US" sz="4200" dirty="0"/>
              <a:t> S, Nagel G, </a:t>
            </a:r>
            <a:r>
              <a:rPr lang="en-US" sz="4200" dirty="0" err="1"/>
              <a:t>Concin</a:t>
            </a:r>
            <a:r>
              <a:rPr lang="en-US" sz="4200" dirty="0"/>
              <a:t> H, </a:t>
            </a:r>
            <a:r>
              <a:rPr lang="en-US" sz="4200" dirty="0" err="1"/>
              <a:t>Ruttmann</a:t>
            </a:r>
            <a:r>
              <a:rPr lang="en-US" sz="4200" dirty="0"/>
              <a:t> E, </a:t>
            </a:r>
            <a:r>
              <a:rPr lang="en-US" sz="4200" dirty="0" err="1"/>
              <a:t>Hochleitner</a:t>
            </a:r>
            <a:r>
              <a:rPr lang="en-US" sz="4200" dirty="0"/>
              <a:t> M, Ulmer H. </a:t>
            </a:r>
            <a:r>
              <a:rPr lang="en-US" sz="4200" i="1" dirty="0"/>
              <a:t>Mediation analysis of the relationship between sex, cardiovascular risk factors and mortality from coronary heart disease: Findings from the population-based VHM&amp;PP cohort</a:t>
            </a:r>
            <a:r>
              <a:rPr lang="en-US" sz="4200" dirty="0"/>
              <a:t>. Atherosclerosis. 2015 Nov;243(1):86-92.  </a:t>
            </a:r>
            <a:r>
              <a:rPr lang="en-US" sz="4200" dirty="0" err="1"/>
              <a:t>doi</a:t>
            </a:r>
            <a:r>
              <a:rPr lang="en-US" sz="4200" dirty="0"/>
              <a:t>: 10.1016/j.atherosclerosis.2015.08.048. </a:t>
            </a:r>
            <a:r>
              <a:rPr lang="en-US" sz="4200" dirty="0" err="1"/>
              <a:t>PubMed</a:t>
            </a:r>
            <a:r>
              <a:rPr lang="en-US" sz="4200" dirty="0"/>
              <a:t> PMID: 26363437.</a:t>
            </a:r>
          </a:p>
          <a:p>
            <a:pPr>
              <a:buNone/>
            </a:pPr>
            <a:r>
              <a:rPr lang="en-US" sz="4200" dirty="0"/>
              <a:t>2: Brant LJ, </a:t>
            </a:r>
            <a:r>
              <a:rPr lang="en-US" sz="4200" dirty="0" err="1"/>
              <a:t>Ferrucci</a:t>
            </a:r>
            <a:r>
              <a:rPr lang="en-US" sz="4200" dirty="0"/>
              <a:t> L, </a:t>
            </a:r>
            <a:r>
              <a:rPr lang="en-US" sz="4200" dirty="0" err="1"/>
              <a:t>Sheng</a:t>
            </a:r>
            <a:r>
              <a:rPr lang="en-US" sz="4200" dirty="0"/>
              <a:t> SL, </a:t>
            </a:r>
            <a:r>
              <a:rPr lang="en-US" sz="4200" dirty="0" err="1"/>
              <a:t>Concin</a:t>
            </a:r>
            <a:r>
              <a:rPr lang="en-US" sz="4200" dirty="0"/>
              <a:t> H, </a:t>
            </a:r>
            <a:r>
              <a:rPr lang="en-US" sz="4200" dirty="0" err="1"/>
              <a:t>Zonderman</a:t>
            </a:r>
            <a:r>
              <a:rPr lang="en-US" sz="4200" dirty="0"/>
              <a:t> AB, </a:t>
            </a:r>
            <a:r>
              <a:rPr lang="en-US" sz="4200" b="1" dirty="0"/>
              <a:t>Kelleher CC</a:t>
            </a:r>
            <a:r>
              <a:rPr lang="en-US" sz="4200" dirty="0"/>
              <a:t>, Longo DL, Ulmer H, </a:t>
            </a:r>
            <a:r>
              <a:rPr lang="en-US" sz="4200" dirty="0" err="1"/>
              <a:t>Strasak</a:t>
            </a:r>
            <a:r>
              <a:rPr lang="en-US" sz="4200" dirty="0"/>
              <a:t> AM. </a:t>
            </a:r>
            <a:r>
              <a:rPr lang="en-US" sz="4200" i="1" dirty="0"/>
              <a:t>Gender differences in the accuracy of time-dependent blood pressure indices for predicting coronary heart disease: A random-effects modeling approach</a:t>
            </a:r>
            <a:r>
              <a:rPr lang="en-US" sz="4200" dirty="0"/>
              <a:t>. </a:t>
            </a:r>
            <a:r>
              <a:rPr lang="en-US" sz="4200" dirty="0" err="1"/>
              <a:t>Gend</a:t>
            </a:r>
            <a:r>
              <a:rPr lang="en-US" sz="4200" dirty="0"/>
              <a:t> Med. 2010 Dec;7(6):616-27. </a:t>
            </a:r>
            <a:r>
              <a:rPr lang="en-US" sz="4200" dirty="0" err="1"/>
              <a:t>doi</a:t>
            </a:r>
            <a:r>
              <a:rPr lang="en-US" sz="4200" dirty="0"/>
              <a:t>: 10.1016/j.genm.2010.11.005. </a:t>
            </a:r>
            <a:r>
              <a:rPr lang="en-US" sz="4200" dirty="0" err="1"/>
              <a:t>PubMed</a:t>
            </a:r>
            <a:r>
              <a:rPr lang="en-US" sz="4200" dirty="0"/>
              <a:t> PMID: 21195361; </a:t>
            </a:r>
            <a:r>
              <a:rPr lang="en-US" sz="4200" dirty="0" err="1"/>
              <a:t>PubMed</a:t>
            </a:r>
            <a:r>
              <a:rPr lang="en-US" sz="4200" dirty="0"/>
              <a:t> Central PMCID: PMC3023955.</a:t>
            </a:r>
          </a:p>
          <a:p>
            <a:pPr>
              <a:buNone/>
            </a:pPr>
            <a:r>
              <a:rPr lang="en-US" sz="4200" dirty="0"/>
              <a:t>3: </a:t>
            </a:r>
            <a:r>
              <a:rPr lang="en-US" sz="4200" dirty="0" err="1"/>
              <a:t>Strasak</a:t>
            </a:r>
            <a:r>
              <a:rPr lang="en-US" sz="4200" dirty="0"/>
              <a:t> AM, </a:t>
            </a:r>
            <a:r>
              <a:rPr lang="en-US" sz="4200" b="1" dirty="0"/>
              <a:t>Kelleher CC</a:t>
            </a:r>
            <a:r>
              <a:rPr lang="en-US" sz="4200" dirty="0"/>
              <a:t>, </a:t>
            </a:r>
            <a:r>
              <a:rPr lang="en-US" sz="4200" dirty="0" err="1"/>
              <a:t>Klenk</a:t>
            </a:r>
            <a:r>
              <a:rPr lang="en-US" sz="4200" dirty="0"/>
              <a:t> J, Brant LJ, </a:t>
            </a:r>
            <a:r>
              <a:rPr lang="en-US" sz="4200" dirty="0" err="1"/>
              <a:t>Ruttmann</a:t>
            </a:r>
            <a:r>
              <a:rPr lang="en-US" sz="4200" dirty="0"/>
              <a:t> E, Rapp K, </a:t>
            </a:r>
            <a:r>
              <a:rPr lang="en-US" sz="4200" dirty="0" err="1"/>
              <a:t>Concin</a:t>
            </a:r>
            <a:r>
              <a:rPr lang="en-US" sz="4200" dirty="0"/>
              <a:t> H, Diem G, Pfeiffer KP, Ulmer H; Vorarlberg Health Monitoring and Promotion Program Study Group. </a:t>
            </a:r>
            <a:r>
              <a:rPr lang="en-US" sz="4200" i="1" dirty="0"/>
              <a:t>Longitudinal change in serum gamma-</a:t>
            </a:r>
            <a:r>
              <a:rPr lang="en-US" sz="4200" i="1" dirty="0" err="1"/>
              <a:t>glutamyltransferase</a:t>
            </a:r>
            <a:r>
              <a:rPr lang="en-US" sz="4200" i="1" dirty="0"/>
              <a:t> and cardiovascular disease mortality: a prospective population-based study in 76,113 Austrian adults</a:t>
            </a:r>
            <a:r>
              <a:rPr lang="en-US" sz="4200" dirty="0"/>
              <a:t>. </a:t>
            </a:r>
            <a:r>
              <a:rPr lang="en-US" sz="4200" dirty="0" err="1"/>
              <a:t>Arterioscler</a:t>
            </a:r>
            <a:r>
              <a:rPr lang="en-US" sz="4200" dirty="0"/>
              <a:t> </a:t>
            </a:r>
            <a:r>
              <a:rPr lang="en-US" sz="4200" dirty="0" err="1"/>
              <a:t>Thromb</a:t>
            </a:r>
            <a:r>
              <a:rPr lang="en-US" sz="4200" dirty="0"/>
              <a:t> </a:t>
            </a:r>
            <a:r>
              <a:rPr lang="en-US" sz="4200" dirty="0" err="1"/>
              <a:t>Vasc</a:t>
            </a:r>
            <a:r>
              <a:rPr lang="en-US" sz="4200" dirty="0"/>
              <a:t> Biol. 2008 Oct;28(10):1857-65. </a:t>
            </a:r>
            <a:r>
              <a:rPr lang="en-US" sz="4200" dirty="0" err="1"/>
              <a:t>doi</a:t>
            </a:r>
            <a:r>
              <a:rPr lang="en-US" sz="4200" dirty="0"/>
              <a:t>: 10.1161/ATVBAHA.108.170597. </a:t>
            </a:r>
            <a:r>
              <a:rPr lang="en-US" sz="4200" dirty="0" err="1"/>
              <a:t>PubMed</a:t>
            </a:r>
            <a:r>
              <a:rPr lang="en-US" sz="4200" dirty="0"/>
              <a:t> PMID: 18617645; </a:t>
            </a:r>
            <a:r>
              <a:rPr lang="en-US" sz="4200" dirty="0" err="1"/>
              <a:t>PubMed</a:t>
            </a:r>
            <a:r>
              <a:rPr lang="en-US" sz="4200" dirty="0"/>
              <a:t> Central PMCID: PMC2643843.</a:t>
            </a:r>
          </a:p>
          <a:p>
            <a:pPr>
              <a:buNone/>
            </a:pPr>
            <a:r>
              <a:rPr lang="en-US" sz="4200" dirty="0"/>
              <a:t>4: </a:t>
            </a:r>
            <a:r>
              <a:rPr lang="en-US" sz="4200" dirty="0" err="1"/>
              <a:t>Strasak</a:t>
            </a:r>
            <a:r>
              <a:rPr lang="en-US" sz="4200" dirty="0"/>
              <a:t> AM, </a:t>
            </a:r>
            <a:r>
              <a:rPr lang="en-US" sz="4200" b="1" dirty="0"/>
              <a:t>Kelleher CC</a:t>
            </a:r>
            <a:r>
              <a:rPr lang="en-US" sz="4200" dirty="0"/>
              <a:t>, Brant LJ, Rapp K, </a:t>
            </a:r>
            <a:r>
              <a:rPr lang="en-US" sz="4200" dirty="0" err="1"/>
              <a:t>Ruttmann</a:t>
            </a:r>
            <a:r>
              <a:rPr lang="en-US" sz="4200" dirty="0"/>
              <a:t> E, </a:t>
            </a:r>
            <a:r>
              <a:rPr lang="en-US" sz="4200" dirty="0" err="1"/>
              <a:t>Concin</a:t>
            </a:r>
            <a:r>
              <a:rPr lang="en-US" sz="4200" dirty="0"/>
              <a:t> H, Diem G, Pfeiffer KP, Ulmer H; VHM&amp;PP Study Group. </a:t>
            </a:r>
            <a:r>
              <a:rPr lang="en-US" sz="4200" i="1" dirty="0"/>
              <a:t>Serum uric acid is an independent predictor for all major forms of cardiovascular death in 28,613 elderly women: a  prospective 21-year follow-up study. </a:t>
            </a:r>
            <a:r>
              <a:rPr lang="en-US" sz="4200" dirty="0" err="1"/>
              <a:t>Int</a:t>
            </a:r>
            <a:r>
              <a:rPr lang="en-US" sz="4200" dirty="0"/>
              <a:t> J </a:t>
            </a:r>
            <a:r>
              <a:rPr lang="en-US" sz="4200" dirty="0" err="1"/>
              <a:t>Cardiol</a:t>
            </a:r>
            <a:r>
              <a:rPr lang="en-US" sz="4200" dirty="0"/>
              <a:t>. 2008 Apr 10;125(2):232-9. </a:t>
            </a:r>
            <a:r>
              <a:rPr lang="en-US" sz="4200" dirty="0" err="1"/>
              <a:t>doi</a:t>
            </a:r>
            <a:r>
              <a:rPr lang="en-US" sz="4200" dirty="0"/>
              <a:t>: 10.1016/j.ijcard.2007.11.094. </a:t>
            </a:r>
            <a:r>
              <a:rPr lang="en-US" sz="4200" dirty="0" err="1"/>
              <a:t>PubMed</a:t>
            </a:r>
            <a:r>
              <a:rPr lang="en-US" sz="4200" dirty="0"/>
              <a:t> PMID: 18237790.</a:t>
            </a:r>
          </a:p>
          <a:p>
            <a:pPr>
              <a:buNone/>
            </a:pPr>
            <a:r>
              <a:rPr lang="en-US" sz="4200" dirty="0"/>
              <a:t>5: </a:t>
            </a:r>
            <a:r>
              <a:rPr lang="en-US" sz="4200" dirty="0" err="1"/>
              <a:t>Strasak</a:t>
            </a:r>
            <a:r>
              <a:rPr lang="en-US" sz="4200" dirty="0"/>
              <a:t> A, </a:t>
            </a:r>
            <a:r>
              <a:rPr lang="en-US" sz="4200" dirty="0" err="1"/>
              <a:t>Ruttmann</a:t>
            </a:r>
            <a:r>
              <a:rPr lang="en-US" sz="4200" dirty="0"/>
              <a:t> E, Brant L, </a:t>
            </a:r>
            <a:r>
              <a:rPr lang="en-US" sz="4200" b="1" dirty="0"/>
              <a:t>Kelleher C</a:t>
            </a:r>
            <a:r>
              <a:rPr lang="en-US" sz="4200" dirty="0"/>
              <a:t>, </a:t>
            </a:r>
            <a:r>
              <a:rPr lang="en-US" sz="4200" dirty="0" err="1"/>
              <a:t>Klenk</a:t>
            </a:r>
            <a:r>
              <a:rPr lang="en-US" sz="4200" dirty="0"/>
              <a:t> J, </a:t>
            </a:r>
            <a:r>
              <a:rPr lang="en-US" sz="4200" dirty="0" err="1"/>
              <a:t>Concin</a:t>
            </a:r>
            <a:r>
              <a:rPr lang="en-US" sz="4200" dirty="0"/>
              <a:t> H, Diem G, Pfeiffer K, Ulmer H; VHM&amp;PP Study Group. </a:t>
            </a:r>
            <a:r>
              <a:rPr lang="en-US" sz="4200" i="1" dirty="0"/>
              <a:t>Serum uric acid and risk of cardiovascular mortality: a prospective long-term study of 83,683 Austrian men.</a:t>
            </a:r>
            <a:r>
              <a:rPr lang="en-US" sz="4200" dirty="0"/>
              <a:t> </a:t>
            </a:r>
            <a:r>
              <a:rPr lang="en-US" sz="4200" dirty="0" err="1"/>
              <a:t>Clin</a:t>
            </a:r>
            <a:r>
              <a:rPr lang="en-US" sz="4200" dirty="0"/>
              <a:t> Chem. 2008 Feb;54(2):273-84. </a:t>
            </a:r>
            <a:r>
              <a:rPr lang="en-US" sz="4200" dirty="0" err="1"/>
              <a:t>PubMed</a:t>
            </a:r>
            <a:r>
              <a:rPr lang="en-US" sz="4200" dirty="0"/>
              <a:t> PMID: 18039719.</a:t>
            </a:r>
          </a:p>
          <a:p>
            <a:pPr>
              <a:buNone/>
            </a:pPr>
            <a:r>
              <a:rPr lang="en-US" sz="4200" dirty="0"/>
              <a:t>6: Ulmer H, </a:t>
            </a:r>
            <a:r>
              <a:rPr lang="en-US" sz="4200" b="1" dirty="0"/>
              <a:t>Kelleher CC</a:t>
            </a:r>
            <a:r>
              <a:rPr lang="en-US" sz="4200" dirty="0"/>
              <a:t>, Fitz-Simon N, Diem G, </a:t>
            </a:r>
            <a:r>
              <a:rPr lang="en-US" sz="4200" dirty="0" err="1"/>
              <a:t>Concin</a:t>
            </a:r>
            <a:r>
              <a:rPr lang="en-US" sz="4200" dirty="0"/>
              <a:t> H. </a:t>
            </a:r>
            <a:r>
              <a:rPr lang="en-US" sz="4200" i="1" dirty="0"/>
              <a:t>Secular trends in cardiovascular risk factors: an age-period cohort analysis of 698,954 health examinations in 181,350 Austrian men and women. </a:t>
            </a:r>
            <a:r>
              <a:rPr lang="en-US" sz="4200" dirty="0"/>
              <a:t>J Intern Med. 2007 Jun;261(6):566-76. </a:t>
            </a:r>
            <a:r>
              <a:rPr lang="en-US" sz="4200" dirty="0" err="1"/>
              <a:t>PubMed</a:t>
            </a:r>
            <a:r>
              <a:rPr lang="en-US" sz="4200" dirty="0"/>
              <a:t> PMID: 17547712.</a:t>
            </a:r>
          </a:p>
          <a:p>
            <a:pPr>
              <a:buNone/>
            </a:pPr>
            <a:r>
              <a:rPr lang="en-US" sz="4200" dirty="0"/>
              <a:t>7: </a:t>
            </a:r>
            <a:r>
              <a:rPr lang="en-US" sz="4200" b="1" dirty="0"/>
              <a:t>Kelleher CC</a:t>
            </a:r>
            <a:r>
              <a:rPr lang="en-US" sz="4200" dirty="0"/>
              <a:t>, Lynch JW, Daly L, Harper S, Fitz-Simon N, </a:t>
            </a:r>
            <a:r>
              <a:rPr lang="en-US" sz="4200" dirty="0" err="1"/>
              <a:t>Bimpeh</a:t>
            </a:r>
            <a:r>
              <a:rPr lang="en-US" sz="4200" dirty="0"/>
              <a:t> Y, Daly E, Ulmer H. </a:t>
            </a:r>
            <a:r>
              <a:rPr lang="en-US" sz="4200" i="1" dirty="0"/>
              <a:t>The "</a:t>
            </a:r>
            <a:r>
              <a:rPr lang="en-US" sz="4200" i="1" dirty="0" err="1"/>
              <a:t>Americanisation</a:t>
            </a:r>
            <a:r>
              <a:rPr lang="en-US" sz="4200" i="1" dirty="0"/>
              <a:t>" of migrants: evidence for the contribution of ethnicity, social deprivation, lifestyle and life-course processes to the mid-20th century Coronary Heart Disease epidemic in the US. </a:t>
            </a:r>
            <a:r>
              <a:rPr lang="en-US" sz="4200" dirty="0"/>
              <a:t>Soc </a:t>
            </a:r>
            <a:r>
              <a:rPr lang="en-US" sz="4200" dirty="0" err="1"/>
              <a:t>Sci</a:t>
            </a:r>
            <a:r>
              <a:rPr lang="en-US" sz="4200" dirty="0"/>
              <a:t> Med. 2006 Jul;63(2):465-84. </a:t>
            </a:r>
            <a:r>
              <a:rPr lang="en-US" sz="4200" dirty="0" err="1"/>
              <a:t>PubMed</a:t>
            </a:r>
            <a:r>
              <a:rPr lang="en-US" sz="4200" dirty="0"/>
              <a:t> PMID: 16473446.</a:t>
            </a:r>
          </a:p>
          <a:p>
            <a:pPr>
              <a:buNone/>
            </a:pPr>
            <a:r>
              <a:rPr lang="en-US" sz="4200" dirty="0"/>
              <a:t>8: Ulmer H, </a:t>
            </a:r>
            <a:r>
              <a:rPr lang="en-US" sz="4200" dirty="0" err="1"/>
              <a:t>Kollerits</a:t>
            </a:r>
            <a:r>
              <a:rPr lang="en-US" sz="4200" dirty="0"/>
              <a:t> B, </a:t>
            </a:r>
            <a:r>
              <a:rPr lang="en-US" sz="4200" b="1" dirty="0"/>
              <a:t>Kelleher C</a:t>
            </a:r>
            <a:r>
              <a:rPr lang="en-US" sz="4200" dirty="0"/>
              <a:t>, Diem G, </a:t>
            </a:r>
            <a:r>
              <a:rPr lang="en-US" sz="4200" dirty="0" err="1"/>
              <a:t>Concin</a:t>
            </a:r>
            <a:r>
              <a:rPr lang="en-US" sz="4200" dirty="0"/>
              <a:t> H. </a:t>
            </a:r>
            <a:r>
              <a:rPr lang="en-US" sz="4200" i="1" dirty="0"/>
              <a:t>Predictive accuracy of the SCORE risk function for cardiovascular disease in clinical practice: a prospective evaluation of 44 649 Austrian men and women</a:t>
            </a:r>
            <a:r>
              <a:rPr lang="en-US" sz="4200" dirty="0"/>
              <a:t>. </a:t>
            </a:r>
            <a:r>
              <a:rPr lang="en-US" sz="4200" dirty="0" err="1"/>
              <a:t>Eur</a:t>
            </a:r>
            <a:r>
              <a:rPr lang="en-US" sz="4200" dirty="0"/>
              <a:t> J </a:t>
            </a:r>
            <a:r>
              <a:rPr lang="en-US" sz="4200" dirty="0" err="1"/>
              <a:t>Cardiovasc</a:t>
            </a:r>
            <a:r>
              <a:rPr lang="en-US" sz="4200" dirty="0"/>
              <a:t> </a:t>
            </a:r>
            <a:r>
              <a:rPr lang="en-US" sz="4200" dirty="0" err="1"/>
              <a:t>Prev</a:t>
            </a:r>
            <a:r>
              <a:rPr lang="en-US" sz="4200" dirty="0"/>
              <a:t> </a:t>
            </a:r>
            <a:r>
              <a:rPr lang="en-US" sz="4200" dirty="0" err="1"/>
              <a:t>Rehabil</a:t>
            </a:r>
            <a:r>
              <a:rPr lang="en-US" sz="4200" dirty="0"/>
              <a:t>. 2005 Oct;12(5):433-41. </a:t>
            </a:r>
            <a:r>
              <a:rPr lang="en-US" sz="4200" dirty="0" err="1"/>
              <a:t>PubMed</a:t>
            </a:r>
            <a:r>
              <a:rPr lang="en-US" sz="4200" dirty="0"/>
              <a:t> PMID: 16210929.</a:t>
            </a:r>
          </a:p>
          <a:p>
            <a:pPr>
              <a:buNone/>
            </a:pPr>
            <a:r>
              <a:rPr lang="en-US" sz="4200" dirty="0"/>
              <a:t>9: Ulmer H, </a:t>
            </a:r>
            <a:r>
              <a:rPr lang="en-US" sz="4200" b="1" dirty="0"/>
              <a:t>Kelleher C</a:t>
            </a:r>
            <a:r>
              <a:rPr lang="en-US" sz="4200" dirty="0"/>
              <a:t>, Diem G, </a:t>
            </a:r>
            <a:r>
              <a:rPr lang="en-US" sz="4200" dirty="0" err="1"/>
              <a:t>Concin</a:t>
            </a:r>
            <a:r>
              <a:rPr lang="en-US" sz="4200" dirty="0"/>
              <a:t> H, </a:t>
            </a:r>
            <a:r>
              <a:rPr lang="en-US" sz="4200" dirty="0" err="1"/>
              <a:t>Ruttmann</a:t>
            </a:r>
            <a:r>
              <a:rPr lang="en-US" sz="4200" dirty="0"/>
              <a:t> E. </a:t>
            </a:r>
            <a:r>
              <a:rPr lang="en-US" sz="4200" i="1" dirty="0"/>
              <a:t>Estimation of seasonal variations in risk factor profiles and mortality from coronary heart disease. </a:t>
            </a:r>
            <a:r>
              <a:rPr lang="en-US" sz="4200" dirty="0"/>
              <a:t>Wien </a:t>
            </a:r>
            <a:r>
              <a:rPr lang="en-US" sz="4200" dirty="0" err="1"/>
              <a:t>Klin</a:t>
            </a:r>
            <a:r>
              <a:rPr lang="en-US" sz="4200" dirty="0"/>
              <a:t> </a:t>
            </a:r>
            <a:r>
              <a:rPr lang="en-US" sz="4200" dirty="0" err="1"/>
              <a:t>Wochenschr</a:t>
            </a:r>
            <a:r>
              <a:rPr lang="en-US" sz="4200" dirty="0"/>
              <a:t>. 2004 Oct 30;116(19-20):662-8. </a:t>
            </a:r>
            <a:r>
              <a:rPr lang="en-US" sz="4200" dirty="0" err="1"/>
              <a:t>PubMed</a:t>
            </a:r>
            <a:r>
              <a:rPr lang="en-US" sz="4200" dirty="0"/>
              <a:t> PMID: 15941075.</a:t>
            </a:r>
          </a:p>
          <a:p>
            <a:pPr>
              <a:buNone/>
            </a:pPr>
            <a:r>
              <a:rPr lang="en-US" sz="4200" dirty="0"/>
              <a:t>10: Ulmer H, </a:t>
            </a:r>
            <a:r>
              <a:rPr lang="en-US" sz="4200" b="1" dirty="0"/>
              <a:t>Kelleher C</a:t>
            </a:r>
            <a:r>
              <a:rPr lang="en-US" sz="4200" dirty="0"/>
              <a:t>, Diem G, </a:t>
            </a:r>
            <a:r>
              <a:rPr lang="en-US" sz="4200" dirty="0" err="1"/>
              <a:t>Concin</a:t>
            </a:r>
            <a:r>
              <a:rPr lang="en-US" sz="4200" dirty="0"/>
              <a:t> H. </a:t>
            </a:r>
            <a:r>
              <a:rPr lang="en-US" sz="4200" i="1" dirty="0"/>
              <a:t>Why Eve is not Adam: prospective follow-up in 149650 women and men of cholesterol and other risk factors related to cardiovascular and all-cause mortality</a:t>
            </a:r>
            <a:r>
              <a:rPr lang="en-US" sz="4200" dirty="0"/>
              <a:t>. J </a:t>
            </a:r>
            <a:r>
              <a:rPr lang="en-US" sz="4200" dirty="0" err="1"/>
              <a:t>Womens</a:t>
            </a:r>
            <a:r>
              <a:rPr lang="en-US" sz="4200" dirty="0"/>
              <a:t> Health (</a:t>
            </a:r>
            <a:r>
              <a:rPr lang="en-US" sz="4200" dirty="0" err="1"/>
              <a:t>Larchmt</a:t>
            </a:r>
            <a:r>
              <a:rPr lang="en-US" sz="4200" dirty="0"/>
              <a:t>). 2004 Jan-Feb;13(1):41-53. </a:t>
            </a:r>
            <a:r>
              <a:rPr lang="en-US" sz="4200" dirty="0" err="1"/>
              <a:t>PubMed</a:t>
            </a:r>
            <a:r>
              <a:rPr lang="en-US" sz="4200" dirty="0"/>
              <a:t> PMID: 15006277.</a:t>
            </a:r>
          </a:p>
          <a:p>
            <a:pPr>
              <a:buNone/>
            </a:pPr>
            <a:r>
              <a:rPr lang="en-US" sz="4200" dirty="0"/>
              <a:t>11: Ulmer H, </a:t>
            </a:r>
            <a:r>
              <a:rPr lang="en-US" sz="4200" b="1" dirty="0"/>
              <a:t>Kelleher C</a:t>
            </a:r>
            <a:r>
              <a:rPr lang="en-US" sz="4200" dirty="0"/>
              <a:t>, Diem G, </a:t>
            </a:r>
            <a:r>
              <a:rPr lang="en-US" sz="4200" dirty="0" err="1"/>
              <a:t>Concin</a:t>
            </a:r>
            <a:r>
              <a:rPr lang="en-US" sz="4200" dirty="0"/>
              <a:t> H. </a:t>
            </a:r>
            <a:r>
              <a:rPr lang="en-US" sz="4200" i="1" dirty="0"/>
              <a:t>Long-term tracking of cardiovascular risk factors among men and women in a large population-based health system: the Vorarlberg Health Monitoring &amp; Promotion </a:t>
            </a:r>
            <a:r>
              <a:rPr lang="en-US" sz="4200" i="1" dirty="0" err="1"/>
              <a:t>Programme</a:t>
            </a:r>
            <a:r>
              <a:rPr lang="en-US" sz="4200" i="1" dirty="0"/>
              <a:t>. </a:t>
            </a:r>
            <a:r>
              <a:rPr lang="en-US" sz="4200" dirty="0" err="1"/>
              <a:t>Eur</a:t>
            </a:r>
            <a:r>
              <a:rPr lang="en-US" sz="4200" dirty="0"/>
              <a:t> Heart J. 2003 Jun;24(11):1004-13. </a:t>
            </a:r>
            <a:r>
              <a:rPr lang="en-US" sz="4200" dirty="0" err="1"/>
              <a:t>PubMed</a:t>
            </a:r>
            <a:r>
              <a:rPr lang="en-US" sz="4200" dirty="0"/>
              <a:t> PMID: 12788300.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/>
              <a:t>Global Burden of Cardiovascular Diseases</a:t>
            </a:r>
            <a:endParaRPr lang="en-US" altLang="en-US" sz="3200"/>
          </a:p>
        </p:txBody>
      </p:sp>
      <p:pic>
        <p:nvPicPr>
          <p:cNvPr id="17411" name="Content Placeholder 3" descr="cvd_ra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52625" y="2649538"/>
            <a:ext cx="5238750" cy="242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229600" cy="962025"/>
          </a:xfrm>
        </p:spPr>
        <p:txBody>
          <a:bodyPr/>
          <a:lstStyle/>
          <a:p>
            <a:r>
              <a:rPr lang="en-GB" altLang="en-US" sz="1800" b="1"/>
              <a:t>International Context of Downward Trends (* ICD Codes 410-414, 8</a:t>
            </a:r>
            <a:r>
              <a:rPr lang="en-GB" altLang="en-US" sz="1800" b="1" baseline="30000"/>
              <a:t>th</a:t>
            </a:r>
            <a:r>
              <a:rPr lang="en-GB" altLang="en-US" sz="1800" b="1"/>
              <a:t>/9</a:t>
            </a:r>
            <a:r>
              <a:rPr lang="en-GB" altLang="en-US" sz="1800" b="1" baseline="30000"/>
              <a:t>th</a:t>
            </a:r>
            <a:r>
              <a:rPr lang="en-GB" altLang="en-US" sz="1800" b="1"/>
              <a:t> Division and 120-125, 10</a:t>
            </a:r>
            <a:r>
              <a:rPr lang="en-GB" altLang="en-US" sz="1800" b="1" baseline="30000"/>
              <a:t>th</a:t>
            </a:r>
            <a:r>
              <a:rPr lang="en-GB" altLang="en-US" sz="1800" b="1"/>
              <a:t> Revision WHO 2002 )</a:t>
            </a:r>
          </a:p>
        </p:txBody>
      </p:sp>
      <p:graphicFrame>
        <p:nvGraphicFramePr>
          <p:cNvPr id="123907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258888" y="1339850"/>
          <a:ext cx="739140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Chart" r:id="rId4" imgW="8686943" imgH="4133659" progId="MSGraph.Chart.8">
                  <p:embed followColorScheme="full"/>
                </p:oleObj>
              </mc:Choice>
              <mc:Fallback>
                <p:oleObj name="Chart" r:id="rId4" imgW="8686943" imgH="4133659" progId="MSGraph.Chart.8">
                  <p:embed followColorScheme="full"/>
                  <p:pic>
                    <p:nvPicPr>
                      <p:cNvPr id="0" name="Picture 3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339850"/>
                        <a:ext cx="7391400" cy="41783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40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uses of </a:t>
            </a:r>
            <a:r>
              <a:rPr lang="en-GB" dirty="0" smtClean="0"/>
              <a:t>Large-scale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Descriptive </a:t>
            </a:r>
            <a:r>
              <a:rPr lang="en-GB" sz="2400" dirty="0" smtClean="0"/>
              <a:t>research </a:t>
            </a:r>
            <a:r>
              <a:rPr lang="en-GB" sz="2400" dirty="0"/>
              <a:t>of natural history and epidemiology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Surveillance purposes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Monitoring of </a:t>
            </a:r>
            <a:r>
              <a:rPr lang="en-GB" sz="2400" dirty="0" smtClean="0"/>
              <a:t>routine management protocols</a:t>
            </a: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Assessment of impact of </a:t>
            </a:r>
            <a:r>
              <a:rPr lang="en-GB" sz="2400" dirty="0" smtClean="0"/>
              <a:t>health </a:t>
            </a:r>
            <a:r>
              <a:rPr lang="en-GB" sz="2400" dirty="0"/>
              <a:t>p</a:t>
            </a:r>
            <a:r>
              <a:rPr lang="en-GB" sz="2400" dirty="0" smtClean="0"/>
              <a:t>romotion policy </a:t>
            </a:r>
            <a:r>
              <a:rPr lang="en-GB" sz="2400" dirty="0"/>
              <a:t>Interventions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91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goff article_Page_7_ob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584" y="2132856"/>
            <a:ext cx="6912767" cy="3583676"/>
          </a:xfrm>
          <a:noFill/>
          <a:ln/>
        </p:spPr>
      </p:pic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1115616" y="260648"/>
            <a:ext cx="6984777" cy="1415772"/>
          </a:xfrm>
          <a:prstGeom prst="rect">
            <a:avLst/>
          </a:prstGeom>
          <a:solidFill>
            <a:srgbClr val="333333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Birth </a:t>
            </a:r>
            <a:r>
              <a:rPr lang="en-GB" sz="2400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cohort evidence of population influences on blood pressure in the United States, </a:t>
            </a:r>
            <a:r>
              <a:rPr lang="en-GB" sz="2400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1887-1994 </a:t>
            </a:r>
            <a:r>
              <a:rPr lang="en-GB" sz="1400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Goff DC, Howard G, </a:t>
            </a:r>
            <a:r>
              <a:rPr lang="en-GB" sz="1400" dirty="0" err="1" smtClean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Russel</a:t>
            </a:r>
            <a:r>
              <a:rPr lang="en-GB" sz="1400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GB, </a:t>
            </a:r>
            <a:r>
              <a:rPr lang="en-GB" sz="1400" dirty="0" err="1" smtClean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Labarthe</a:t>
            </a:r>
            <a:r>
              <a:rPr lang="en-GB" sz="1400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DR. AEP </a:t>
            </a:r>
            <a:r>
              <a:rPr lang="en-GB" sz="1400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Vol. 11, No. 4 May 2001: 271-279.</a:t>
            </a:r>
            <a:endParaRPr lang="de-AT" sz="1400" dirty="0">
              <a:solidFill>
                <a:srgbClr val="99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SCORE estimates of CVD risk</a:t>
            </a:r>
            <a:endParaRPr lang="en-US" altLang="en-US"/>
          </a:p>
        </p:txBody>
      </p:sp>
      <p:pic>
        <p:nvPicPr>
          <p:cNvPr id="38915" name="Picture 3" descr="Untitled-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712" y="1484784"/>
            <a:ext cx="4343400" cy="4537075"/>
          </a:xfr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4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European </a:t>
            </a:r>
            <a:r>
              <a:rPr lang="en-GB" sz="4000" dirty="0" smtClean="0"/>
              <a:t>Guidelines </a:t>
            </a:r>
            <a:r>
              <a:rPr lang="en-GB" sz="4000" dirty="0"/>
              <a:t>on CVD Prevention 2012</a:t>
            </a:r>
            <a:endParaRPr lang="en-US" sz="4000" dirty="0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Countries at </a:t>
            </a:r>
            <a:r>
              <a:rPr lang="en-GB" sz="2400" i="1" dirty="0"/>
              <a:t>low risk </a:t>
            </a:r>
            <a:r>
              <a:rPr lang="en-GB" sz="2400" dirty="0"/>
              <a:t>using SCORE risk chart include Austria, Belgium, France, </a:t>
            </a:r>
            <a:r>
              <a:rPr lang="en-GB" sz="2400" dirty="0">
                <a:solidFill>
                  <a:schemeClr val="folHlink"/>
                </a:solidFill>
              </a:rPr>
              <a:t>Ireland</a:t>
            </a:r>
            <a:r>
              <a:rPr lang="en-GB" sz="2400" dirty="0"/>
              <a:t>, Spain, United Kingdom</a:t>
            </a:r>
            <a:endParaRPr lang="en-US" sz="2400" dirty="0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Parameters needed to assess SCORE are gender, age, smoking habits, blood pressure and total cholesterol (</a:t>
            </a:r>
            <a:r>
              <a:rPr lang="en-GB" sz="2400" dirty="0" err="1"/>
              <a:t>mmol</a:t>
            </a:r>
            <a:r>
              <a:rPr lang="en-GB" sz="2400" dirty="0"/>
              <a:t>/l)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2078</Words>
  <Application>Microsoft Office PowerPoint</Application>
  <PresentationFormat>Bildschirmpräsentation (4:3)</PresentationFormat>
  <Paragraphs>160</Paragraphs>
  <Slides>37</Slides>
  <Notes>9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37</vt:i4>
      </vt:variant>
    </vt:vector>
  </HeadingPairs>
  <TitlesOfParts>
    <vt:vector size="42" baseType="lpstr">
      <vt:lpstr>Retrospect</vt:lpstr>
      <vt:lpstr>Chart</vt:lpstr>
      <vt:lpstr>Diagramm</vt:lpstr>
      <vt:lpstr>StaticEnhancedMetafile</vt:lpstr>
      <vt:lpstr>Bild</vt:lpstr>
      <vt:lpstr>The Powerful Contribution of Primary Care Databases to Epidemiology: A Reflection on the VHM&amp;PP</vt:lpstr>
      <vt:lpstr>In this talk</vt:lpstr>
      <vt:lpstr>Intrododuction</vt:lpstr>
      <vt:lpstr>Global Burden of Cardiovascular Diseases</vt:lpstr>
      <vt:lpstr>International Context of Downward Trends (* ICD Codes 410-414, 8th/9th Division and 120-125, 10th Revision WHO 2002 )</vt:lpstr>
      <vt:lpstr>Potential uses of Large-scale Data</vt:lpstr>
      <vt:lpstr>PowerPoint-Präsentation</vt:lpstr>
      <vt:lpstr>SCORE estimates of CVD risk</vt:lpstr>
      <vt:lpstr>European Guidelines on CVD Prevention 2012</vt:lpstr>
      <vt:lpstr>PowerPoint-Präsentation</vt:lpstr>
      <vt:lpstr>Thrombosis Prevention Trial  Lancet 1998; 351: 233-241</vt:lpstr>
      <vt:lpstr>Lifeways Cross-Generation Study of a Thousand Families in the Republic of Ireland 2001-2017</vt:lpstr>
      <vt:lpstr>Lifeways: Three Year olds  follow-up in General Practice  Fitzsimon et al, IMJ 2007</vt:lpstr>
      <vt:lpstr>Data access and sharing in the UK NHS</vt:lpstr>
      <vt:lpstr>Evolution of primary care databases in UK Vezyridis and Timmons BMJ Open 2016; 6(10):e012785</vt:lpstr>
      <vt:lpstr>Evolution of primary care databases Vezyridis and Timmons BMJ Open 2016; 6(10):e012785</vt:lpstr>
      <vt:lpstr>The Tobacco Atlas 2015 </vt:lpstr>
      <vt:lpstr>Updated Review 2016 </vt:lpstr>
      <vt:lpstr>Legislative Smoking Bans   Frazer K, Callinan JE, McHugh J, van Baarsel S, Clarke A, Doherty K, Kelleher  C.  Cochrane Database Syst Rev. 2016 Feb  4;2:CD005992 </vt:lpstr>
      <vt:lpstr>Legislative Smoking Bans  Frazer K, Callinan JE, McHugh J, van Baarsel S, Clarke A, Doherty K, Kelleher  C.  Cochrane Database Syst Rev. 2016 Feb  4;2:CD005992 </vt:lpstr>
      <vt:lpstr>Key Message  Frazer K, Callinan JE, McHugh J, van Baarsel S, Clarke A, Doherty K, Kelleher  C.  Cochrane Database Syst Rev. 2016 Feb  4;2:CD005992  </vt:lpstr>
      <vt:lpstr>European Health Risk Monitoring Project</vt:lpstr>
      <vt:lpstr>PowerPoint-Präsentation</vt:lpstr>
      <vt:lpstr>Examples of VHM &amp; PP analyses</vt:lpstr>
      <vt:lpstr>Tracking of CVD Risk Factors in Adults</vt:lpstr>
      <vt:lpstr>The role of GGT as a predictor of incident Diabetes</vt:lpstr>
      <vt:lpstr>Why Eve is not Adam</vt:lpstr>
      <vt:lpstr>PowerPoint-Präsentation</vt:lpstr>
      <vt:lpstr>Cardiovascular risk assessment and mortality outcome</vt:lpstr>
      <vt:lpstr>Mortality Experience in Men and Women according to follow-up Category in VHM &amp;PP (Ulmer et al, 2016)</vt:lpstr>
      <vt:lpstr>PowerPoint-Präsentation</vt:lpstr>
      <vt:lpstr> Secular trends in CVD risk factors J Intern Med 2007; 261: 566-576</vt:lpstr>
      <vt:lpstr>PowerPoint-Präsentation</vt:lpstr>
      <vt:lpstr>What do these two have in common?</vt:lpstr>
      <vt:lpstr>George Clooney, the cauliflower, the cardiologist and phi, the golden ratio Ulmer et al, BMJ 2009; 339: b4745</vt:lpstr>
      <vt:lpstr>Conclusions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Powerful Contribution of Primary Care Databases to Epidemiology: A Reflection on the VHRM&amp;PP</dc:title>
  <dc:creator>Antony Sellers</dc:creator>
  <cp:lastModifiedBy>Ulmer Hanno</cp:lastModifiedBy>
  <cp:revision>60</cp:revision>
  <cp:lastPrinted>2017-04-19T10:44:32Z</cp:lastPrinted>
  <dcterms:created xsi:type="dcterms:W3CDTF">2017-02-22T13:11:10Z</dcterms:created>
  <dcterms:modified xsi:type="dcterms:W3CDTF">2017-04-24T07:19:17Z</dcterms:modified>
</cp:coreProperties>
</file>