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85" r:id="rId2"/>
    <p:sldMasterId id="2147483700" r:id="rId3"/>
  </p:sldMasterIdLst>
  <p:notesMasterIdLst>
    <p:notesMasterId r:id="rId42"/>
  </p:notesMasterIdLst>
  <p:handoutMasterIdLst>
    <p:handoutMasterId r:id="rId43"/>
  </p:handoutMasterIdLst>
  <p:sldIdLst>
    <p:sldId id="645" r:id="rId4"/>
    <p:sldId id="653" r:id="rId5"/>
    <p:sldId id="655" r:id="rId6"/>
    <p:sldId id="654" r:id="rId7"/>
    <p:sldId id="659" r:id="rId8"/>
    <p:sldId id="647" r:id="rId9"/>
    <p:sldId id="648" r:id="rId10"/>
    <p:sldId id="667" r:id="rId11"/>
    <p:sldId id="649" r:id="rId12"/>
    <p:sldId id="663" r:id="rId13"/>
    <p:sldId id="664" r:id="rId14"/>
    <p:sldId id="650" r:id="rId15"/>
    <p:sldId id="666" r:id="rId16"/>
    <p:sldId id="683" r:id="rId17"/>
    <p:sldId id="661" r:id="rId18"/>
    <p:sldId id="662" r:id="rId19"/>
    <p:sldId id="668" r:id="rId20"/>
    <p:sldId id="669" r:id="rId21"/>
    <p:sldId id="672" r:id="rId22"/>
    <p:sldId id="670" r:id="rId23"/>
    <p:sldId id="671" r:id="rId24"/>
    <p:sldId id="673" r:id="rId25"/>
    <p:sldId id="674" r:id="rId26"/>
    <p:sldId id="675" r:id="rId27"/>
    <p:sldId id="677" r:id="rId28"/>
    <p:sldId id="676" r:id="rId29"/>
    <p:sldId id="678" r:id="rId30"/>
    <p:sldId id="679" r:id="rId31"/>
    <p:sldId id="686" r:id="rId32"/>
    <p:sldId id="684" r:id="rId33"/>
    <p:sldId id="656" r:id="rId34"/>
    <p:sldId id="657" r:id="rId35"/>
    <p:sldId id="651" r:id="rId36"/>
    <p:sldId id="680" r:id="rId37"/>
    <p:sldId id="682" r:id="rId38"/>
    <p:sldId id="681" r:id="rId39"/>
    <p:sldId id="652" r:id="rId40"/>
    <p:sldId id="685" r:id="rId41"/>
  </p:sldIdLst>
  <p:sldSz cx="9144000" cy="6858000" type="screen4x3"/>
  <p:notesSz cx="6789738" cy="99298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61" autoAdjust="0"/>
    <p:restoredTop sz="94717" autoAdjust="0"/>
  </p:normalViewPr>
  <p:slideViewPr>
    <p:cSldViewPr>
      <p:cViewPr>
        <p:scale>
          <a:sx n="60" d="100"/>
          <a:sy n="60" d="100"/>
        </p:scale>
        <p:origin x="-1868" y="-1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2749" cy="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5404" y="0"/>
            <a:ext cx="2942749" cy="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2376"/>
            <a:ext cx="2942749" cy="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5404" y="9432376"/>
            <a:ext cx="2942749" cy="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00AF1D-984C-41E1-ABCD-32D24942A49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7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2749" cy="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5404" y="0"/>
            <a:ext cx="2942749" cy="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6125"/>
            <a:ext cx="49641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974" y="4716978"/>
            <a:ext cx="5431790" cy="446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2376"/>
            <a:ext cx="2942749" cy="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5404" y="9432376"/>
            <a:ext cx="2942749" cy="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7E13CB-9724-48A8-8F93-6352444F531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773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D2D28-3C3A-485F-A047-B68F757A4B37}" type="slidenum">
              <a:rPr lang="de-DE"/>
              <a:pPr/>
              <a:t>1</a:t>
            </a:fld>
            <a:endParaRPr lang="de-DE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0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D2D28-3C3A-485F-A047-B68F757A4B37}" type="slidenum">
              <a:rPr lang="de-DE"/>
              <a:pPr/>
              <a:t>14</a:t>
            </a:fld>
            <a:endParaRPr lang="de-DE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0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D2D28-3C3A-485F-A047-B68F757A4B37}" type="slidenum">
              <a:rPr lang="de-DE"/>
              <a:pPr/>
              <a:t>30</a:t>
            </a:fld>
            <a:endParaRPr lang="de-DE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0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4672018" cy="20288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F81BD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B848-23E2-4CAD-B5CD-8F6753B40006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CD7A-BA10-4B84-A201-1D61352CF74D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cxnSp>
        <p:nvCxnSpPr>
          <p:cNvPr id="9" name="Gerade Verbindung 8"/>
          <p:cNvCxnSpPr/>
          <p:nvPr/>
        </p:nvCxnSpPr>
        <p:spPr>
          <a:xfrm>
            <a:off x="714348" y="3571876"/>
            <a:ext cx="7715304" cy="0"/>
          </a:xfrm>
          <a:prstGeom prst="line">
            <a:avLst/>
          </a:prstGeom>
          <a:ln w="2222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358" y="1357298"/>
            <a:ext cx="3188805" cy="21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>
          <a:xfrm>
            <a:off x="642910" y="5429264"/>
            <a:ext cx="7715304" cy="0"/>
          </a:xfrm>
          <a:prstGeom prst="line">
            <a:avLst/>
          </a:prstGeom>
          <a:ln w="158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1535113"/>
            <a:ext cx="35702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100" y="2174875"/>
            <a:ext cx="35702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4100" y="1535113"/>
            <a:ext cx="38227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595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2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637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6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612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46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274638"/>
            <a:ext cx="1730375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3713" y="274638"/>
            <a:ext cx="5040312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9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63713" y="274638"/>
            <a:ext cx="6923087" cy="58515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92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274638"/>
            <a:ext cx="77089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7901" y="1600200"/>
            <a:ext cx="77089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901" y="3938588"/>
            <a:ext cx="77089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309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1600200"/>
            <a:ext cx="338455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0663" y="1600200"/>
            <a:ext cx="3386137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3397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63BFBD-7148-4DA3-8AC9-D5D7C51A748E}" type="datetimeFigureOut">
              <a:rPr lang="en-US" smtClean="0">
                <a:solidFill>
                  <a:prstClr val="black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10/27/2016</a:t>
            </a:fld>
            <a:endParaRPr lang="en-GB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5747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4F81BD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2050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130425"/>
            <a:ext cx="73406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6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69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599" y="4406900"/>
            <a:ext cx="7377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599" y="2906713"/>
            <a:ext cx="7377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4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3697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1901" y="1600200"/>
            <a:ext cx="3644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534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1535113"/>
            <a:ext cx="35702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100" y="2174875"/>
            <a:ext cx="35702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4100" y="1535113"/>
            <a:ext cx="38227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93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8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2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143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72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7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43000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AA24-A546-4220-830B-0727B150A643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C4E3EE93-887C-4FD7-8049-BDB2035FF5F2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8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274638"/>
            <a:ext cx="1730375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3713" y="274638"/>
            <a:ext cx="5040312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514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63713" y="274638"/>
            <a:ext cx="6923087" cy="58515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422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274638"/>
            <a:ext cx="77089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7901" y="1600200"/>
            <a:ext cx="77089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901" y="3938588"/>
            <a:ext cx="77089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763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54098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947E-E2B1-447B-92C9-68B1426AE906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EE29F858-1221-4A12-AB43-D242F2C02AC7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EA0B-995C-418D-8FBD-A414591A3DD7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868A1E8A-DB60-4AF5-B189-6B5C31AFD598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130425"/>
            <a:ext cx="73406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9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4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599" y="4406900"/>
            <a:ext cx="7377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599" y="2906713"/>
            <a:ext cx="7377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37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3697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1901" y="1600200"/>
            <a:ext cx="3644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8BE37-A6B4-4AA2-9FA8-A1365D73CC40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 smtClean="0"/>
              <a:t>Seite </a:t>
            </a:r>
            <a:fld id="{B7FB2C29-9651-485E-BCB4-E404F19011D2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1" y="274638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Heading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1" y="1600200"/>
            <a:ext cx="7531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1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>
              <a:lumMod val="50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1" y="274638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Heading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1" y="1600200"/>
            <a:ext cx="7531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9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>
              <a:lumMod val="50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/>
              <a:t>Mammographie</a:t>
            </a:r>
            <a:r>
              <a:rPr lang="en-US" b="1" dirty="0" smtClean="0"/>
              <a:t>- und</a:t>
            </a:r>
            <a:br>
              <a:rPr lang="en-US" b="1" dirty="0" smtClean="0"/>
            </a:br>
            <a:r>
              <a:rPr lang="en-US" b="1" dirty="0" smtClean="0"/>
              <a:t>PSA-Screening</a:t>
            </a:r>
            <a:r>
              <a:rPr lang="de-DE" sz="4000" b="1" i="1" dirty="0" smtClean="0"/>
              <a:t/>
            </a:r>
            <a:br>
              <a:rPr lang="de-DE" sz="4000" b="1" i="1" dirty="0" smtClean="0"/>
            </a:br>
            <a:endParaRPr lang="de-DE" sz="2000" b="1" i="1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 smtClean="0"/>
              <a:t>Department </a:t>
            </a:r>
            <a:r>
              <a:rPr lang="de-DE" sz="2000" dirty="0"/>
              <a:t>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331640" y="4149080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 smtClean="0"/>
              <a:t>ao</a:t>
            </a:r>
            <a:r>
              <a:rPr lang="de-DE" sz="2000" dirty="0" smtClean="0"/>
              <a:t>. Univ.-Prof. Mag. Dr. Hanno Ulmer</a:t>
            </a:r>
          </a:p>
          <a:p>
            <a:r>
              <a:rPr lang="de-AT" sz="1600" i="1" dirty="0" smtClean="0">
                <a:hlinkClick r:id="rId3"/>
              </a:rPr>
              <a:t>hanno.ulmer@i-med.ac.at</a:t>
            </a:r>
            <a:endParaRPr lang="de-DE" sz="1600" i="1" dirty="0" smtClean="0"/>
          </a:p>
          <a:p>
            <a:endParaRPr lang="de-DE" sz="2000" dirty="0" smtClean="0"/>
          </a:p>
          <a:p>
            <a:endParaRPr lang="de-DE" sz="2400" dirty="0" smtClean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821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Lead Time Bias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10</a:t>
            </a:fld>
            <a:endParaRPr lang="de-DE" altLang="en-US"/>
          </a:p>
        </p:txBody>
      </p:sp>
      <p:pic>
        <p:nvPicPr>
          <p:cNvPr id="7" name="Picture 5" descr="[ Figure 1 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72816"/>
            <a:ext cx="775300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39552" y="5517232"/>
            <a:ext cx="350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Effective</a:t>
            </a:r>
            <a:r>
              <a:rPr lang="de-DE" dirty="0" smtClean="0"/>
              <a:t> Clinical Practice 1999)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732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Lead Time Bias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11</a:t>
            </a:fld>
            <a:endParaRPr lang="de-DE" alt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Screening erhöht die Lead Time</a:t>
            </a:r>
          </a:p>
          <a:p>
            <a:r>
              <a:rPr lang="de-DE" dirty="0" smtClean="0"/>
              <a:t>Wenn das Überleben vom Diagnosezeitpunkt gemessen wird, dann wird Screening immer das Überleben verbessern, egal ob die Therapie wirkt oder nicht</a:t>
            </a:r>
          </a:p>
          <a:p>
            <a:endParaRPr lang="de-DE" dirty="0"/>
          </a:p>
          <a:p>
            <a:r>
              <a:rPr lang="de-DE" dirty="0" smtClean="0"/>
              <a:t>Vermeiden des Lead Time Bias: </a:t>
            </a:r>
            <a:br>
              <a:rPr lang="de-DE" dirty="0" smtClean="0"/>
            </a:br>
            <a:r>
              <a:rPr lang="de-DE" dirty="0" smtClean="0"/>
              <a:t>Mortalität </a:t>
            </a:r>
            <a:r>
              <a:rPr lang="de-DE" dirty="0" smtClean="0"/>
              <a:t>statt </a:t>
            </a:r>
            <a:r>
              <a:rPr lang="de-DE" dirty="0" err="1" smtClean="0"/>
              <a:t>Survival</a:t>
            </a:r>
            <a:r>
              <a:rPr lang="de-DE" dirty="0" smtClean="0"/>
              <a:t>, langer Follow-</a:t>
            </a:r>
            <a:r>
              <a:rPr lang="de-DE" dirty="0" err="1" smtClean="0"/>
              <a:t>Up</a:t>
            </a:r>
            <a:r>
              <a:rPr lang="de-DE" dirty="0" smtClean="0"/>
              <a:t>, Einberechnen der Lead Time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0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/>
            </a:r>
            <a:br>
              <a:rPr lang="de-AT" dirty="0" smtClean="0"/>
            </a:br>
            <a:r>
              <a:rPr lang="de-AT" dirty="0" err="1" smtClean="0"/>
              <a:t>Length</a:t>
            </a:r>
            <a:r>
              <a:rPr lang="de-AT" dirty="0" smtClean="0"/>
              <a:t> Bias</a:t>
            </a:r>
            <a:br>
              <a:rPr lang="de-AT" dirty="0" smtClean="0"/>
            </a:b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12</a:t>
            </a:fld>
            <a:endParaRPr lang="de-DE" altLang="en-US"/>
          </a:p>
        </p:txBody>
      </p:sp>
      <p:pic>
        <p:nvPicPr>
          <p:cNvPr id="8" name="Picture 5" descr="primerf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607858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55100" y="5890351"/>
            <a:ext cx="350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Effective</a:t>
            </a:r>
            <a:r>
              <a:rPr lang="de-DE" dirty="0" smtClean="0"/>
              <a:t> Clinical Practice 1999)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50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Length</a:t>
            </a:r>
            <a:r>
              <a:rPr lang="de-AT" dirty="0" smtClean="0"/>
              <a:t> Bias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Screening detektiert Prävalenz</a:t>
            </a:r>
          </a:p>
          <a:p>
            <a:r>
              <a:rPr lang="de-AT" dirty="0" smtClean="0"/>
              <a:t>Prävalenz = Inzidenz x Erkrankungsdauer</a:t>
            </a:r>
          </a:p>
          <a:p>
            <a:r>
              <a:rPr lang="de-AT" dirty="0" smtClean="0"/>
              <a:t>Langsam wachsende Tumore werden durch Screening häufiger entdeckt wie schnell wachsende Tumore</a:t>
            </a:r>
          </a:p>
          <a:p>
            <a:r>
              <a:rPr lang="de-AT" dirty="0" smtClean="0"/>
              <a:t>Langsam wachsende Tumore haben auch bessere Prognose</a:t>
            </a:r>
          </a:p>
          <a:p>
            <a:endParaRPr lang="de-AT" dirty="0" smtClean="0"/>
          </a:p>
          <a:p>
            <a:r>
              <a:rPr lang="de-AT" dirty="0" smtClean="0"/>
              <a:t>Vermeiden des </a:t>
            </a:r>
            <a:r>
              <a:rPr lang="de-AT" dirty="0" err="1" smtClean="0"/>
              <a:t>Length</a:t>
            </a:r>
            <a:r>
              <a:rPr lang="de-AT" dirty="0" smtClean="0"/>
              <a:t> Bias: </a:t>
            </a:r>
            <a:br>
              <a:rPr lang="de-AT" dirty="0" smtClean="0"/>
            </a:br>
            <a:r>
              <a:rPr lang="de-AT" dirty="0" smtClean="0"/>
              <a:t>Vergleich </a:t>
            </a:r>
            <a:r>
              <a:rPr lang="de-AT" dirty="0" smtClean="0"/>
              <a:t>innerhalb von </a:t>
            </a:r>
            <a:r>
              <a:rPr lang="de-AT" dirty="0" smtClean="0"/>
              <a:t>Erkrankungen mit homogener</a:t>
            </a:r>
            <a:br>
              <a:rPr lang="de-AT" dirty="0" smtClean="0"/>
            </a:br>
            <a:r>
              <a:rPr lang="de-AT" dirty="0" smtClean="0"/>
              <a:t>Krankheitsentstehung 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endParaRPr lang="de-AT" dirty="0"/>
          </a:p>
          <a:p>
            <a:pPr marL="0" indent="0">
              <a:buNone/>
            </a:pPr>
            <a:endParaRPr lang="de-AT" dirty="0" smtClean="0"/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677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/>
              <a:t>Mammographie</a:t>
            </a:r>
            <a:r>
              <a:rPr lang="en-US" b="1" dirty="0" smtClean="0"/>
              <a:t>-Screening</a:t>
            </a:r>
            <a:r>
              <a:rPr lang="de-DE" sz="4000" b="1" i="1" dirty="0" smtClean="0"/>
              <a:t/>
            </a:r>
            <a:br>
              <a:rPr lang="de-DE" sz="4000" b="1" i="1" dirty="0" smtClean="0"/>
            </a:br>
            <a:endParaRPr lang="de-DE" sz="2000" b="1" i="1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 smtClean="0"/>
              <a:t>Department </a:t>
            </a:r>
            <a:r>
              <a:rPr lang="de-DE" sz="2000" dirty="0"/>
              <a:t>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331640" y="4149080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 smtClean="0"/>
              <a:t>ao</a:t>
            </a:r>
            <a:r>
              <a:rPr lang="de-DE" sz="2000" dirty="0" smtClean="0"/>
              <a:t>. Univ.-Prof. Mag. Dr. Hanno Ulmer</a:t>
            </a:r>
          </a:p>
          <a:p>
            <a:r>
              <a:rPr lang="de-AT" sz="1600" i="1" dirty="0" smtClean="0">
                <a:hlinkClick r:id="rId3"/>
              </a:rPr>
              <a:t>hanno.ulmer@i-med.ac.at</a:t>
            </a:r>
            <a:endParaRPr lang="de-DE" sz="1600" i="1" dirty="0" smtClean="0"/>
          </a:p>
          <a:p>
            <a:endParaRPr lang="de-DE" sz="2000" dirty="0" smtClean="0"/>
          </a:p>
          <a:p>
            <a:endParaRPr lang="de-DE" sz="2400" dirty="0" smtClean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223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Risikofaktoren und Risiko-</a:t>
            </a:r>
            <a:r>
              <a:rPr lang="de-DE" dirty="0" err="1" smtClean="0"/>
              <a:t>Scores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15</a:t>
            </a:fld>
            <a:endParaRPr lang="de-DE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35" y="2060848"/>
            <a:ext cx="5039185" cy="375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" y="1568507"/>
            <a:ext cx="3961212" cy="467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31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16</a:t>
            </a:fld>
            <a:endParaRPr lang="de-DE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838"/>
            <a:ext cx="820891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0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Gail Model, BCRAT</a:t>
            </a:r>
            <a:br>
              <a:rPr lang="de-DE" dirty="0" smtClean="0"/>
            </a:br>
            <a:r>
              <a:rPr lang="de-DE" dirty="0" smtClean="0"/>
              <a:t>NCI </a:t>
            </a:r>
            <a:r>
              <a:rPr lang="de-DE" dirty="0" err="1"/>
              <a:t>Breast</a:t>
            </a:r>
            <a:r>
              <a:rPr lang="de-DE" dirty="0"/>
              <a:t> Cancer </a:t>
            </a:r>
            <a:r>
              <a:rPr lang="de-DE" dirty="0" err="1"/>
              <a:t>Risk</a:t>
            </a:r>
            <a:r>
              <a:rPr lang="de-DE" dirty="0"/>
              <a:t> Assessment Tool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17</a:t>
            </a:fld>
            <a:endParaRPr lang="de-DE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1285"/>
            <a:ext cx="6408712" cy="47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5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Pfeiffer Model, </a:t>
            </a:r>
            <a:br>
              <a:rPr lang="de-DE" dirty="0" smtClean="0"/>
            </a:br>
            <a:r>
              <a:rPr lang="de-DE" dirty="0" smtClean="0"/>
              <a:t>NCI </a:t>
            </a:r>
            <a:r>
              <a:rPr lang="de-DE" dirty="0" err="1" smtClean="0"/>
              <a:t>Breast</a:t>
            </a:r>
            <a:r>
              <a:rPr lang="de-DE" dirty="0" smtClean="0"/>
              <a:t> Cancer </a:t>
            </a:r>
            <a:r>
              <a:rPr lang="de-DE" dirty="0" err="1" smtClean="0"/>
              <a:t>Risk</a:t>
            </a:r>
            <a:r>
              <a:rPr lang="de-DE" dirty="0" smtClean="0"/>
              <a:t> 2013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18</a:t>
            </a:fld>
            <a:endParaRPr lang="de-DE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550673"/>
            <a:ext cx="7270932" cy="454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3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Verwendete Daten,</a:t>
            </a:r>
            <a:br>
              <a:rPr lang="de-DE" dirty="0" smtClean="0"/>
            </a:br>
            <a:r>
              <a:rPr lang="de-DE" dirty="0" smtClean="0"/>
              <a:t>Pfeiffer BC2013 Model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19</a:t>
            </a:fld>
            <a:endParaRPr lang="de-DE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7981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39552" y="5949280"/>
            <a:ext cx="364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sz="2000" dirty="0" smtClean="0"/>
              <a:t>Pfeiffer, </a:t>
            </a:r>
            <a:r>
              <a:rPr lang="de-DE" sz="2000" dirty="0" err="1" smtClean="0"/>
              <a:t>PLoS</a:t>
            </a:r>
            <a:r>
              <a:rPr lang="de-DE" sz="2000" dirty="0" smtClean="0"/>
              <a:t> </a:t>
            </a:r>
            <a:r>
              <a:rPr lang="de-DE" sz="2000" dirty="0" err="1" smtClean="0"/>
              <a:t>Medicine</a:t>
            </a:r>
            <a:r>
              <a:rPr lang="de-DE" sz="2000" dirty="0" smtClean="0"/>
              <a:t> 2013)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8584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Screening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altLang="de-DE" dirty="0" smtClean="0">
                <a:latin typeface="Verdana" pitchFamily="34" charset="0"/>
              </a:rPr>
              <a:t>In </a:t>
            </a:r>
            <a:r>
              <a:rPr lang="en-GB" altLang="de-DE" dirty="0">
                <a:latin typeface="Verdana" pitchFamily="34" charset="0"/>
              </a:rPr>
              <a:t>field of preventive medicine, mostly cancer</a:t>
            </a:r>
          </a:p>
          <a:p>
            <a:pPr>
              <a:buNone/>
            </a:pPr>
            <a:endParaRPr lang="en-GB" altLang="de-DE" dirty="0">
              <a:latin typeface="Verdana" pitchFamily="34" charset="0"/>
            </a:endParaRPr>
          </a:p>
          <a:p>
            <a:pPr>
              <a:buNone/>
            </a:pPr>
            <a:r>
              <a:rPr lang="en-GB" altLang="de-DE" dirty="0">
                <a:latin typeface="Verdana" pitchFamily="34" charset="0"/>
              </a:rPr>
              <a:t>"... there are always patients and doctors who tell their story about </a:t>
            </a:r>
            <a:r>
              <a:rPr lang="en-GB" altLang="de-DE" dirty="0" smtClean="0">
                <a:latin typeface="Verdana" pitchFamily="34" charset="0"/>
              </a:rPr>
              <a:t>how </a:t>
            </a:r>
            <a:r>
              <a:rPr lang="en-GB" altLang="de-DE" dirty="0">
                <a:latin typeface="Verdana" pitchFamily="34" charset="0"/>
              </a:rPr>
              <a:t>screening saved their own or their patient's life ... </a:t>
            </a:r>
            <a:r>
              <a:rPr lang="en-GB" altLang="de-DE" dirty="0" smtClean="0">
                <a:latin typeface="Verdana" pitchFamily="34" charset="0"/>
              </a:rPr>
              <a:t>The thought that </a:t>
            </a:r>
            <a:r>
              <a:rPr lang="en-GB" altLang="de-DE" dirty="0">
                <a:latin typeface="Verdana" pitchFamily="34" charset="0"/>
              </a:rPr>
              <a:t>screening could be harmful is counterintuitive for many ..."</a:t>
            </a:r>
          </a:p>
          <a:p>
            <a:pPr>
              <a:buNone/>
            </a:pPr>
            <a:r>
              <a:rPr lang="en-GB" altLang="de-DE" dirty="0" smtClean="0">
                <a:latin typeface="Verdana" pitchFamily="34" charset="0"/>
              </a:rPr>
              <a:t>(Br. J Surgery 2013; 100:55-65 – Seminar Michael </a:t>
            </a:r>
            <a:r>
              <a:rPr lang="en-GB" altLang="de-DE" dirty="0" err="1" smtClean="0">
                <a:latin typeface="Verdana" pitchFamily="34" charset="0"/>
              </a:rPr>
              <a:t>Edlinger</a:t>
            </a:r>
            <a:r>
              <a:rPr lang="en-GB" altLang="de-DE" dirty="0" smtClean="0">
                <a:latin typeface="Verdana" pitchFamily="34" charset="0"/>
              </a:rPr>
              <a:t>, Imperfect Medicine, 2014)</a:t>
            </a:r>
          </a:p>
          <a:p>
            <a:pPr>
              <a:buNone/>
            </a:pPr>
            <a:endParaRPr lang="en-GB" altLang="de-DE" dirty="0" smtClean="0">
              <a:latin typeface="Verdana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826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Beispiel:</a:t>
            </a:r>
            <a:br>
              <a:rPr lang="de-DE" dirty="0" smtClean="0"/>
            </a:br>
            <a:r>
              <a:rPr lang="de-DE" dirty="0" smtClean="0"/>
              <a:t>2 Frauen im Alter von 60 Jahren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20</a:t>
            </a:fld>
            <a:endParaRPr lang="de-DE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56792"/>
            <a:ext cx="841405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22743" y="580526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(Gail, JNCI 1989)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7908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</a:t>
            </a:r>
            <a:br>
              <a:rPr lang="de-DE" dirty="0"/>
            </a:br>
            <a:r>
              <a:rPr lang="de-DE" dirty="0"/>
              <a:t>2 Frauen im Alter von 60 Jahren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21</a:t>
            </a:fld>
            <a:endParaRPr lang="de-DE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7" y="1484784"/>
            <a:ext cx="8229600" cy="472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39552" y="5949280"/>
            <a:ext cx="364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sz="2000" dirty="0" smtClean="0"/>
              <a:t>Pfeiffer, </a:t>
            </a:r>
            <a:r>
              <a:rPr lang="de-DE" sz="2000" dirty="0" err="1" smtClean="0"/>
              <a:t>PLoS</a:t>
            </a:r>
            <a:r>
              <a:rPr lang="de-DE" sz="2000" dirty="0" smtClean="0"/>
              <a:t> </a:t>
            </a:r>
            <a:r>
              <a:rPr lang="de-DE" sz="2000" dirty="0" err="1" smtClean="0"/>
              <a:t>Medicine</a:t>
            </a:r>
            <a:r>
              <a:rPr lang="de-DE" sz="2000" dirty="0" smtClean="0"/>
              <a:t> 2013)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468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Modell Validierung in unabhängiger Kohorte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22</a:t>
            </a:fld>
            <a:endParaRPr lang="de-DE" alt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5" y="3429000"/>
            <a:ext cx="6361430" cy="1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6" y="1919804"/>
            <a:ext cx="80391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Kalibrierung- Modellklassifikation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23</a:t>
            </a:fld>
            <a:endParaRPr lang="de-DE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7842"/>
            <a:ext cx="7200800" cy="242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0" y="4653136"/>
            <a:ext cx="80486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46980"/>
            <a:ext cx="256222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98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 Performance und Screening?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2402" y="1616169"/>
            <a:ext cx="8229600" cy="1540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 smtClean="0"/>
              <a:t>Frage: </a:t>
            </a:r>
            <a:br>
              <a:rPr lang="de-DE" sz="2800" dirty="0" smtClean="0"/>
            </a:br>
            <a:r>
              <a:rPr lang="de-DE" sz="2800" dirty="0" smtClean="0"/>
              <a:t>Mammographie für jene Frauen mit dem 10% höchsten Brustkrebs-Risiko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24</a:t>
            </a:fld>
            <a:endParaRPr lang="de-DE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81724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436096" y="5760380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17% der Brustkrebsfälle</a:t>
            </a: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1474950" y="5766235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83% der Brustkrebsfälle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5220072" y="3156937"/>
            <a:ext cx="2403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Nurses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 </a:t>
            </a:r>
            <a:r>
              <a:rPr lang="de-DE" dirty="0" err="1" smtClean="0"/>
              <a:t>Cohort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8831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 Performance und Screening?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2402" y="1616169"/>
            <a:ext cx="8229600" cy="1540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 smtClean="0"/>
              <a:t>Frage (umgekehrt): </a:t>
            </a:r>
            <a:br>
              <a:rPr lang="de-DE" sz="2800" dirty="0" smtClean="0"/>
            </a:br>
            <a:r>
              <a:rPr lang="de-DE" sz="2800" dirty="0" smtClean="0"/>
              <a:t>Wie viele Frauen müssten </a:t>
            </a:r>
            <a:r>
              <a:rPr lang="de-DE" sz="2800" dirty="0" err="1" smtClean="0"/>
              <a:t>gescreent</a:t>
            </a:r>
            <a:r>
              <a:rPr lang="de-DE" sz="2800" dirty="0" smtClean="0"/>
              <a:t> werden, um 90% der Brustkrebsfälle zu erfassen?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25</a:t>
            </a:fld>
            <a:endParaRPr lang="de-DE" altLang="en-US"/>
          </a:p>
        </p:txBody>
      </p:sp>
      <p:sp>
        <p:nvSpPr>
          <p:cNvPr id="11" name="Textfeld 10"/>
          <p:cNvSpPr txBox="1"/>
          <p:nvPr/>
        </p:nvSpPr>
        <p:spPr>
          <a:xfrm>
            <a:off x="5076056" y="4653136"/>
            <a:ext cx="2393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BCRAT Gail:</a:t>
            </a:r>
          </a:p>
          <a:p>
            <a:endParaRPr lang="de-DE" sz="2400" dirty="0"/>
          </a:p>
          <a:p>
            <a:r>
              <a:rPr lang="de-DE" sz="2400" dirty="0" smtClean="0"/>
              <a:t>87% der Frauen</a:t>
            </a:r>
            <a:endParaRPr lang="de-DE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539552" y="4653136"/>
            <a:ext cx="2522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BC 2013 Pfeiffer:</a:t>
            </a:r>
          </a:p>
          <a:p>
            <a:endParaRPr lang="de-DE" sz="2400" dirty="0"/>
          </a:p>
          <a:p>
            <a:r>
              <a:rPr lang="de-DE" sz="2400" dirty="0" smtClean="0"/>
              <a:t>84% der Frauen</a:t>
            </a:r>
            <a:endParaRPr lang="de-DE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518074" y="3717032"/>
            <a:ext cx="323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Nurses</a:t>
            </a:r>
            <a:r>
              <a:rPr lang="de-DE" sz="2400" dirty="0" smtClean="0"/>
              <a:t> </a:t>
            </a:r>
            <a:r>
              <a:rPr lang="de-DE" sz="2400" dirty="0" err="1" smtClean="0"/>
              <a:t>Health</a:t>
            </a:r>
            <a:r>
              <a:rPr lang="de-DE" sz="2400" dirty="0" smtClean="0"/>
              <a:t> </a:t>
            </a:r>
            <a:r>
              <a:rPr lang="de-DE" sz="2400" dirty="0" err="1" smtClean="0"/>
              <a:t>Cohort</a:t>
            </a:r>
            <a:r>
              <a:rPr lang="de-DE" sz="2400" dirty="0" smtClean="0"/>
              <a:t>: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962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Entäuschend</a:t>
            </a:r>
            <a:r>
              <a:rPr lang="de-DE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Neue Risikofaktoren verzweifelt gesucht!</a:t>
            </a:r>
          </a:p>
          <a:p>
            <a:r>
              <a:rPr lang="de-DE" dirty="0" smtClean="0"/>
              <a:t>Verbesserung der genetischen Risikovorhersage durch Single Nucleotid </a:t>
            </a:r>
            <a:r>
              <a:rPr lang="de-DE" dirty="0" err="1" smtClean="0"/>
              <a:t>Polymorpisms</a:t>
            </a:r>
            <a:r>
              <a:rPr lang="de-DE" dirty="0" smtClean="0"/>
              <a:t> (SNPs)?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GWAS – Genomweite </a:t>
            </a:r>
            <a:r>
              <a:rPr lang="de-DE" dirty="0" err="1" smtClean="0"/>
              <a:t>Assoziations</a:t>
            </a:r>
            <a:r>
              <a:rPr lang="de-DE" dirty="0" smtClean="0"/>
              <a:t> Studien</a:t>
            </a:r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Mammographic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endParaRPr lang="de-DE" dirty="0" smtClean="0"/>
          </a:p>
          <a:p>
            <a:r>
              <a:rPr lang="de-DE" dirty="0" smtClean="0"/>
              <a:t>Oxidativer Stress, Inflammation, etc.</a:t>
            </a:r>
          </a:p>
          <a:p>
            <a:r>
              <a:rPr lang="de-DE" dirty="0" smtClean="0"/>
              <a:t>Aluminium, Deo-Verwendung?</a:t>
            </a:r>
          </a:p>
          <a:p>
            <a:endParaRPr lang="de-DE" dirty="0"/>
          </a:p>
          <a:p>
            <a:r>
              <a:rPr lang="de-DE" dirty="0" smtClean="0"/>
              <a:t>Alter in die Vorhersagemodelle ?! 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075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derzeit möglich?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27</a:t>
            </a:fld>
            <a:endParaRPr lang="de-DE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28799"/>
            <a:ext cx="7056784" cy="481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2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0074" y="26064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Apropos Aluminium: </a:t>
            </a:r>
            <a:br>
              <a:rPr lang="de-DE" dirty="0" smtClean="0"/>
            </a:br>
            <a:r>
              <a:rPr lang="de-DE" dirty="0" smtClean="0"/>
              <a:t>Case-Control Studie (Caroline </a:t>
            </a:r>
            <a:r>
              <a:rPr lang="de-DE" dirty="0" err="1" smtClean="0"/>
              <a:t>Linhart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28</a:t>
            </a:fld>
            <a:endParaRPr lang="de-DE" altLang="en-US"/>
          </a:p>
        </p:txBody>
      </p:sp>
      <p:grpSp>
        <p:nvGrpSpPr>
          <p:cNvPr id="43" name="Gruppieren 42"/>
          <p:cNvGrpSpPr/>
          <p:nvPr/>
        </p:nvGrpSpPr>
        <p:grpSpPr>
          <a:xfrm>
            <a:off x="420074" y="1507413"/>
            <a:ext cx="8266726" cy="1347106"/>
            <a:chOff x="420074" y="1507413"/>
            <a:chExt cx="8266726" cy="1347106"/>
          </a:xfrm>
        </p:grpSpPr>
        <p:pic>
          <p:nvPicPr>
            <p:cNvPr id="44" name="image7.png"/>
            <p:cNvPicPr/>
            <p:nvPr/>
          </p:nvPicPr>
          <p:blipFill>
            <a:blip r:embed="rId2">
              <a:extLst/>
            </a:blip>
            <a:srcRect l="34995" t="677" r="38271" b="8208"/>
            <a:stretch>
              <a:fillRect/>
            </a:stretch>
          </p:blipFill>
          <p:spPr>
            <a:xfrm>
              <a:off x="420074" y="1560221"/>
              <a:ext cx="2059589" cy="1294298"/>
            </a:xfrm>
            <a:prstGeom prst="rect">
              <a:avLst/>
            </a:prstGeom>
            <a:ln w="12700">
              <a:solidFill/>
              <a:miter lim="400000"/>
            </a:ln>
          </p:spPr>
        </p:pic>
        <p:pic>
          <p:nvPicPr>
            <p:cNvPr id="45" name="image10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7181" y="1955734"/>
              <a:ext cx="1834218" cy="4660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image7.png"/>
            <p:cNvPicPr/>
            <p:nvPr/>
          </p:nvPicPr>
          <p:blipFill>
            <a:blip r:embed="rId2">
              <a:extLst/>
            </a:blip>
            <a:srcRect l="72220" t="3874"/>
            <a:stretch>
              <a:fillRect/>
            </a:stretch>
          </p:blipFill>
          <p:spPr>
            <a:xfrm>
              <a:off x="6610252" y="1507413"/>
              <a:ext cx="2076548" cy="1294298"/>
            </a:xfrm>
            <a:prstGeom prst="rect">
              <a:avLst/>
            </a:prstGeom>
            <a:ln w="12700">
              <a:solidFill/>
              <a:miter lim="400000"/>
            </a:ln>
          </p:spPr>
        </p:pic>
        <p:sp>
          <p:nvSpPr>
            <p:cNvPr id="47" name="Shape 198"/>
            <p:cNvSpPr/>
            <p:nvPr/>
          </p:nvSpPr>
          <p:spPr>
            <a:xfrm>
              <a:off x="2645959" y="2068919"/>
              <a:ext cx="636177" cy="27407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5B5B5"/>
            </a:solidFill>
            <a:ln w="28575">
              <a:solidFill>
                <a:srgbClr val="CBCBCB"/>
              </a:solidFill>
              <a:miter lim="400000"/>
            </a:ln>
            <a:effectLst>
              <a:outerShdw blurRad="127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buClrTx/>
                <a:defRPr>
                  <a:uFillTx/>
                </a:defRPr>
              </a:pPr>
              <a:endParaRPr/>
            </a:p>
          </p:txBody>
        </p:sp>
        <p:sp>
          <p:nvSpPr>
            <p:cNvPr id="48" name="Shape 199"/>
            <p:cNvSpPr/>
            <p:nvPr/>
          </p:nvSpPr>
          <p:spPr>
            <a:xfrm>
              <a:off x="5734641" y="2051739"/>
              <a:ext cx="636174" cy="27407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5B5B5"/>
            </a:solidFill>
            <a:ln w="28575">
              <a:solidFill>
                <a:srgbClr val="CBCBCB"/>
              </a:solidFill>
              <a:miter lim="400000"/>
            </a:ln>
            <a:effectLst>
              <a:outerShdw blurRad="127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buClrTx/>
                <a:defRPr>
                  <a:uFillTx/>
                </a:defRPr>
              </a:pPr>
              <a:endParaRPr/>
            </a:p>
          </p:txBody>
        </p:sp>
        <p:pic>
          <p:nvPicPr>
            <p:cNvPr id="49" name="Grafik 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82" b="42900"/>
            <a:stretch/>
          </p:blipFill>
          <p:spPr>
            <a:xfrm>
              <a:off x="3702199" y="1541630"/>
              <a:ext cx="1471370" cy="1294298"/>
            </a:xfrm>
            <a:prstGeom prst="rect">
              <a:avLst/>
            </a:prstGeom>
          </p:spPr>
        </p:pic>
      </p:grpSp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02090" y="3479749"/>
            <a:ext cx="8271589" cy="1197765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302090" y="4677514"/>
            <a:ext cx="8271589" cy="1197765"/>
          </a:xfrm>
          <a:prstGeom prst="rect">
            <a:avLst/>
          </a:prstGeom>
        </p:spPr>
      </p:pic>
      <p:sp>
        <p:nvSpPr>
          <p:cNvPr id="52" name="Shape 193"/>
          <p:cNvSpPr txBox="1">
            <a:spLocks/>
          </p:cNvSpPr>
          <p:nvPr/>
        </p:nvSpPr>
        <p:spPr>
          <a:xfrm>
            <a:off x="302090" y="3068587"/>
            <a:ext cx="3124200" cy="41116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defTabSz="457200">
              <a:spcBef>
                <a:spcPts val="3000"/>
              </a:spcBef>
              <a:buClr>
                <a:srgbClr val="000000"/>
              </a:buClr>
              <a:defRPr sz="1700" b="1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228600" defTabSz="457200">
              <a:buClr>
                <a:srgbClr val="000000"/>
              </a:buClr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457200" defTabSz="457200">
              <a:buClr>
                <a:srgbClr val="000000"/>
              </a:buClr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685800" defTabSz="457200">
              <a:buClr>
                <a:srgbClr val="000000"/>
              </a:buClr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914400" defTabSz="457200">
              <a:buClr>
                <a:srgbClr val="000000"/>
              </a:buClr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022600" indent="-571500" defTabSz="457200">
              <a:buClr>
                <a:srgbClr val="000000"/>
              </a:buClr>
              <a:buSzPct val="171000"/>
              <a:buChar char="•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3378200" indent="-571500" defTabSz="457200">
              <a:buClr>
                <a:srgbClr val="000000"/>
              </a:buClr>
              <a:buSzPct val="171000"/>
              <a:buChar char="•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3733800" indent="-571500" defTabSz="457200">
              <a:buClr>
                <a:srgbClr val="000000"/>
              </a:buClr>
              <a:buSzPct val="171000"/>
              <a:buChar char="•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4089400" indent="-571500" defTabSz="457200">
              <a:buClr>
                <a:srgbClr val="000000"/>
              </a:buClr>
              <a:buSzPct val="171000"/>
              <a:buChar char="•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defRPr sz="1800" b="0">
                <a:uFillTx/>
              </a:defRPr>
            </a:pPr>
            <a:r>
              <a:rPr lang="en-US" dirty="0" smtClean="0"/>
              <a:t>2 </a:t>
            </a:r>
            <a:r>
              <a:rPr lang="en-US" dirty="0" err="1" smtClean="0"/>
              <a:t>Teile</a:t>
            </a:r>
            <a:r>
              <a:rPr lang="en-US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944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Tomasetti</a:t>
            </a:r>
            <a:r>
              <a:rPr lang="de-DE" dirty="0" smtClean="0"/>
              <a:t>, Vogelstein Science </a:t>
            </a:r>
            <a:r>
              <a:rPr lang="de-DE" dirty="0"/>
              <a:t>2015: Cancer due </a:t>
            </a:r>
            <a:r>
              <a:rPr lang="de-DE" dirty="0" err="1"/>
              <a:t>to</a:t>
            </a:r>
            <a:r>
              <a:rPr lang="de-DE" dirty="0"/>
              <a:t> „</a:t>
            </a:r>
            <a:r>
              <a:rPr lang="de-DE" dirty="0" err="1"/>
              <a:t>bad</a:t>
            </a:r>
            <a:r>
              <a:rPr lang="de-DE" dirty="0"/>
              <a:t> </a:t>
            </a:r>
            <a:r>
              <a:rPr lang="de-DE" dirty="0" err="1"/>
              <a:t>luck</a:t>
            </a:r>
            <a:r>
              <a:rPr lang="de-DE" dirty="0"/>
              <a:t>“</a:t>
            </a:r>
            <a:br>
              <a:rPr lang="de-DE" dirty="0"/>
            </a:br>
            <a:r>
              <a:rPr lang="en-US" sz="2700" dirty="0"/>
              <a:t>(Spearman’s rho = 0.81; P &lt; 3.5 × 10</a:t>
            </a:r>
            <a:r>
              <a:rPr lang="en-US" sz="2700" baseline="30000" dirty="0"/>
              <a:t>-8</a:t>
            </a:r>
            <a:r>
              <a:rPr lang="en-US" sz="2700" dirty="0"/>
              <a:t>)</a:t>
            </a:r>
            <a:endParaRPr lang="de-DE" sz="27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29</a:t>
            </a:fld>
            <a:endParaRPr lang="de-DE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7778"/>
            <a:ext cx="8928992" cy="539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444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Zwei Wahrheiten!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Es </a:t>
            </a:r>
            <a:r>
              <a:rPr lang="de-DE" dirty="0"/>
              <a:t>gibt </a:t>
            </a:r>
            <a:r>
              <a:rPr lang="de-DE" dirty="0" smtClean="0"/>
              <a:t>DIE Patientin (Mammografie), die</a:t>
            </a:r>
            <a:br>
              <a:rPr lang="de-DE" dirty="0" smtClean="0"/>
            </a:br>
            <a:r>
              <a:rPr lang="de-DE" dirty="0" smtClean="0"/>
              <a:t>und DEN </a:t>
            </a:r>
            <a:r>
              <a:rPr lang="de-DE" dirty="0"/>
              <a:t>Patienten </a:t>
            </a:r>
            <a:r>
              <a:rPr lang="de-DE" dirty="0" smtClean="0"/>
              <a:t>(PSA-Screening), der </a:t>
            </a:r>
          </a:p>
          <a:p>
            <a:pPr marL="0" indent="0">
              <a:buNone/>
            </a:pPr>
            <a:r>
              <a:rPr lang="de-DE" dirty="0" smtClean="0"/>
              <a:t>nur durch das </a:t>
            </a:r>
            <a:r>
              <a:rPr lang="de-DE" dirty="0"/>
              <a:t>Screening </a:t>
            </a:r>
            <a:r>
              <a:rPr lang="de-DE" dirty="0" smtClean="0"/>
              <a:t>gerettet wird!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und 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Screening ist gefährlich!</a:t>
            </a:r>
          </a:p>
          <a:p>
            <a:pPr marL="0" indent="0">
              <a:buNone/>
            </a:pPr>
            <a:r>
              <a:rPr lang="de-DE" dirty="0" smtClean="0"/>
              <a:t>(Überdiagnose, Überbehandlung, </a:t>
            </a:r>
            <a:r>
              <a:rPr lang="de-DE" dirty="0" err="1" smtClean="0"/>
              <a:t>Invasivität</a:t>
            </a:r>
            <a:r>
              <a:rPr lang="de-DE" dirty="0" smtClean="0"/>
              <a:t>, Kosten)</a:t>
            </a:r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257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PSA-Screening</a:t>
            </a:r>
            <a:r>
              <a:rPr lang="de-DE" sz="4000" b="1" i="1" dirty="0" smtClean="0"/>
              <a:t/>
            </a:r>
            <a:br>
              <a:rPr lang="de-DE" sz="4000" b="1" i="1" dirty="0" smtClean="0"/>
            </a:br>
            <a:endParaRPr lang="de-DE" sz="2000" b="1" i="1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 smtClean="0"/>
              <a:t>Department </a:t>
            </a:r>
            <a:r>
              <a:rPr lang="de-DE" sz="2000" dirty="0"/>
              <a:t>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331640" y="4149080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 smtClean="0"/>
              <a:t>ao</a:t>
            </a:r>
            <a:r>
              <a:rPr lang="de-DE" sz="2000" dirty="0" smtClean="0"/>
              <a:t>. Univ.-Prof. Mag. Dr. Hanno Ulmer</a:t>
            </a:r>
          </a:p>
          <a:p>
            <a:r>
              <a:rPr lang="de-AT" sz="1600" i="1" dirty="0" smtClean="0">
                <a:hlinkClick r:id="rId3"/>
              </a:rPr>
              <a:t>hanno.ulmer@i-med.ac.at</a:t>
            </a:r>
            <a:endParaRPr lang="de-DE" sz="1600" i="1" dirty="0" smtClean="0"/>
          </a:p>
          <a:p>
            <a:endParaRPr lang="de-DE" sz="2000" dirty="0" smtClean="0"/>
          </a:p>
          <a:p>
            <a:endParaRPr lang="de-DE" sz="2400" dirty="0" smtClean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223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PSA-Screening in Innsbruck (vor 2014)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31</a:t>
            </a:fld>
            <a:endParaRPr lang="de-DE" altLang="en-US"/>
          </a:p>
        </p:txBody>
      </p:sp>
      <p:pic>
        <p:nvPicPr>
          <p:cNvPr id="1026" name="Picture 2" descr="C:\Users\q001hu\Desktop\lingenau\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020272" y="2708920"/>
            <a:ext cx="188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(Bartsch, BJU </a:t>
            </a:r>
            <a:r>
              <a:rPr lang="de-DE" sz="2000" dirty="0" err="1" smtClean="0"/>
              <a:t>Int</a:t>
            </a:r>
            <a:r>
              <a:rPr lang="de-DE" sz="2000" dirty="0" smtClean="0"/>
              <a:t> 2008)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74895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PSA-Screening in Innsbruck (neu)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32</a:t>
            </a:fld>
            <a:endParaRPr lang="de-DE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1"/>
            <a:ext cx="6264696" cy="469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020272" y="2708920"/>
            <a:ext cx="1888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(Heidegger, </a:t>
            </a:r>
            <a:r>
              <a:rPr lang="de-DE" sz="2000" dirty="0" smtClean="0"/>
              <a:t>Fritz </a:t>
            </a:r>
            <a:r>
              <a:rPr lang="de-DE" sz="2000" dirty="0" err="1" smtClean="0"/>
              <a:t>Plos</a:t>
            </a:r>
            <a:r>
              <a:rPr lang="de-DE" sz="2000" dirty="0" smtClean="0"/>
              <a:t> </a:t>
            </a:r>
            <a:r>
              <a:rPr lang="de-DE" sz="2000" dirty="0" err="1" smtClean="0"/>
              <a:t>One</a:t>
            </a:r>
            <a:r>
              <a:rPr lang="de-DE" sz="2000" dirty="0" smtClean="0"/>
              <a:t> 2015)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796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European </a:t>
            </a:r>
            <a:r>
              <a:rPr lang="de-AT" dirty="0" err="1" smtClean="0"/>
              <a:t>Randomized</a:t>
            </a:r>
            <a:r>
              <a:rPr lang="de-AT" dirty="0" smtClean="0"/>
              <a:t> Study </a:t>
            </a:r>
            <a:r>
              <a:rPr lang="de-AT" dirty="0" err="1" smtClean="0"/>
              <a:t>of</a:t>
            </a:r>
            <a:r>
              <a:rPr lang="de-AT" dirty="0" smtClean="0"/>
              <a:t> Screening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Prostate</a:t>
            </a:r>
            <a:r>
              <a:rPr lang="de-AT" dirty="0" smtClean="0"/>
              <a:t> Cancer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33</a:t>
            </a:fld>
            <a:endParaRPr lang="de-DE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032448" cy="368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71600" y="5659997"/>
            <a:ext cx="2932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(Schröder, Lancet 2014)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793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European </a:t>
            </a:r>
            <a:r>
              <a:rPr lang="de-AT" dirty="0" err="1" smtClean="0"/>
              <a:t>Randomized</a:t>
            </a:r>
            <a:r>
              <a:rPr lang="de-AT" dirty="0" smtClean="0"/>
              <a:t> Study </a:t>
            </a:r>
            <a:r>
              <a:rPr lang="de-AT" dirty="0" err="1" smtClean="0"/>
              <a:t>of</a:t>
            </a:r>
            <a:r>
              <a:rPr lang="de-AT" dirty="0" smtClean="0"/>
              <a:t> Screening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Prostate</a:t>
            </a:r>
            <a:r>
              <a:rPr lang="de-AT" dirty="0" smtClean="0"/>
              <a:t> Cancer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34</a:t>
            </a:fld>
            <a:endParaRPr lang="de-DE" alt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349780" cy="342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2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PSA </a:t>
            </a:r>
            <a:r>
              <a:rPr lang="de-DE" dirty="0" err="1" smtClean="0"/>
              <a:t>cutoff</a:t>
            </a:r>
            <a:r>
              <a:rPr lang="de-DE" dirty="0" smtClean="0"/>
              <a:t> 4ng/ml, </a:t>
            </a:r>
            <a:br>
              <a:rPr lang="de-DE" dirty="0" smtClean="0"/>
            </a:br>
            <a:r>
              <a:rPr lang="de-DE" dirty="0" smtClean="0"/>
              <a:t>Zielereignis </a:t>
            </a:r>
            <a:r>
              <a:rPr lang="de-DE" dirty="0" err="1" smtClean="0"/>
              <a:t>Prostate</a:t>
            </a:r>
            <a:r>
              <a:rPr lang="de-DE" dirty="0" smtClean="0"/>
              <a:t> CA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35</a:t>
            </a:fld>
            <a:endParaRPr lang="de-DE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68770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5" y="3501008"/>
            <a:ext cx="62103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660232" y="3915620"/>
            <a:ext cx="22489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(Eigene Berechnungen auf Basis publizierter Daten der ERSPC Studie </a:t>
            </a:r>
            <a:br>
              <a:rPr lang="de-DE" sz="2000" dirty="0" smtClean="0"/>
            </a:br>
            <a:r>
              <a:rPr lang="de-DE" sz="2000" dirty="0" smtClean="0"/>
              <a:t>Schröder, Lancet 2014)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443423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Interpretation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57758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Relatives Risiko RR = 3.13 für PSA &gt;4 </a:t>
            </a:r>
            <a:r>
              <a:rPr lang="de-DE" dirty="0" err="1" smtClean="0"/>
              <a:t>ng</a:t>
            </a:r>
            <a:r>
              <a:rPr lang="de-DE" dirty="0" smtClean="0"/>
              <a:t>/ml</a:t>
            </a:r>
          </a:p>
          <a:p>
            <a:r>
              <a:rPr lang="de-DE" dirty="0" smtClean="0"/>
              <a:t>Im Vergleich RR = 2 für höchste vs. niedrigste Kategorie im BRCAT Score</a:t>
            </a:r>
          </a:p>
          <a:p>
            <a:r>
              <a:rPr lang="de-DE" dirty="0" smtClean="0"/>
              <a:t>D.h. PSA ist ein starker, hoch signifikanter Biomarker!</a:t>
            </a:r>
          </a:p>
          <a:p>
            <a:endParaRPr lang="de-DE" dirty="0" smtClean="0"/>
          </a:p>
          <a:p>
            <a:r>
              <a:rPr lang="de-DE" dirty="0" smtClean="0"/>
              <a:t>für Screening gut genug?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Falsch Positive: N = 221/295 </a:t>
            </a:r>
            <a:br>
              <a:rPr lang="de-DE" dirty="0" smtClean="0"/>
            </a:br>
            <a:r>
              <a:rPr lang="de-DE" dirty="0" smtClean="0"/>
              <a:t>Falsch Negative N = 158 /1972 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Sensitivität = 32%, </a:t>
            </a:r>
            <a:br>
              <a:rPr lang="de-DE" dirty="0" smtClean="0"/>
            </a:br>
            <a:r>
              <a:rPr lang="de-DE" dirty="0" smtClean="0"/>
              <a:t>Spezifität = 89%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Positiv Prädiktiver Wert =   25% </a:t>
            </a:r>
            <a:br>
              <a:rPr lang="de-DE" dirty="0" smtClean="0"/>
            </a:br>
            <a:r>
              <a:rPr lang="de-DE" dirty="0" smtClean="0"/>
              <a:t>Negativ Prädiktiver Wert = 92%</a:t>
            </a:r>
          </a:p>
          <a:p>
            <a:endParaRPr lang="de-DE" dirty="0" smtClean="0"/>
          </a:p>
          <a:p>
            <a:r>
              <a:rPr lang="de-DE" dirty="0" smtClean="0"/>
              <a:t>Nein!?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36</a:t>
            </a:fld>
            <a:endParaRPr lang="de-DE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283363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797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Studienarmwechsel bei Screening Studien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37</a:t>
            </a:fld>
            <a:endParaRPr lang="de-DE" altLang="en-US"/>
          </a:p>
        </p:txBody>
      </p:sp>
      <p:sp>
        <p:nvSpPr>
          <p:cNvPr id="7" name="Rechteck 6"/>
          <p:cNvSpPr/>
          <p:nvPr/>
        </p:nvSpPr>
        <p:spPr>
          <a:xfrm>
            <a:off x="539552" y="4221088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“Since </a:t>
            </a:r>
            <a:r>
              <a:rPr lang="en-US" dirty="0"/>
              <a:t>randomized studies by definition only compare the results of the invited women with those of non-invited women and do not consider the crossover between both groups, the real effect of a screening program for participants is higher than this </a:t>
            </a:r>
            <a:r>
              <a:rPr lang="en-US" dirty="0" smtClean="0"/>
              <a:t>number</a:t>
            </a:r>
            <a:r>
              <a:rPr lang="en-US" dirty="0" smtClean="0"/>
              <a:t>”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Heywang-Köbrunner</a:t>
            </a:r>
            <a:r>
              <a:rPr lang="en-US" dirty="0" smtClean="0"/>
              <a:t> Breast Care 2011)</a:t>
            </a: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11560" y="1772816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Werden</a:t>
            </a:r>
            <a:r>
              <a:rPr lang="en-US" dirty="0" smtClean="0"/>
              <a:t> die </a:t>
            </a:r>
            <a:r>
              <a:rPr lang="en-US" dirty="0" err="1" smtClean="0"/>
              <a:t>Effekte</a:t>
            </a:r>
            <a:r>
              <a:rPr lang="en-US" dirty="0" smtClean="0"/>
              <a:t> des Screenings in den </a:t>
            </a:r>
            <a:r>
              <a:rPr lang="en-US" dirty="0" err="1" smtClean="0"/>
              <a:t>Studien</a:t>
            </a:r>
            <a:r>
              <a:rPr lang="en-US" dirty="0" smtClean="0"/>
              <a:t> </a:t>
            </a:r>
            <a:r>
              <a:rPr lang="en-US" dirty="0" err="1" smtClean="0"/>
              <a:t>unterschätzt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Wären</a:t>
            </a:r>
            <a:r>
              <a:rPr lang="en-US" dirty="0" smtClean="0"/>
              <a:t> </a:t>
            </a:r>
            <a:r>
              <a:rPr lang="en-US" dirty="0" smtClean="0"/>
              <a:t>die </a:t>
            </a:r>
            <a:r>
              <a:rPr lang="en-US" dirty="0" err="1" smtClean="0"/>
              <a:t>Studienergebnisse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Berücksichtigung</a:t>
            </a:r>
            <a:r>
              <a:rPr lang="en-US" dirty="0" smtClean="0"/>
              <a:t> von Cross-Over/ </a:t>
            </a:r>
            <a:r>
              <a:rPr lang="en-US" dirty="0" err="1" smtClean="0"/>
              <a:t>Studienarmwechsel</a:t>
            </a:r>
            <a:r>
              <a:rPr lang="en-US" dirty="0" smtClean="0"/>
              <a:t> </a:t>
            </a:r>
            <a:r>
              <a:rPr lang="en-US" dirty="0" err="1" smtClean="0"/>
              <a:t>besser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häufig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verdecktes</a:t>
            </a:r>
            <a:r>
              <a:rPr lang="en-US" dirty="0" smtClean="0"/>
              <a:t> Screening in der </a:t>
            </a:r>
            <a:r>
              <a:rPr lang="en-US" dirty="0" err="1" smtClean="0"/>
              <a:t>Kontrollgruppe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22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Neue statistische Methoden für Treatment </a:t>
            </a:r>
            <a:r>
              <a:rPr lang="de-AT" dirty="0" err="1" smtClean="0"/>
              <a:t>Switching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38</a:t>
            </a:fld>
            <a:endParaRPr lang="de-DE" altLang="en-US"/>
          </a:p>
        </p:txBody>
      </p:sp>
      <p:sp>
        <p:nvSpPr>
          <p:cNvPr id="8" name="Rechteck 7"/>
          <p:cNvSpPr/>
          <p:nvPr/>
        </p:nvSpPr>
        <p:spPr>
          <a:xfrm>
            <a:off x="611560" y="1772816"/>
            <a:ext cx="7632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Anwendung</a:t>
            </a:r>
            <a:r>
              <a:rPr lang="en-US" dirty="0" smtClean="0"/>
              <a:t> von Treatment Switching </a:t>
            </a:r>
            <a:r>
              <a:rPr lang="en-US" dirty="0" err="1" smtClean="0"/>
              <a:t>Methoden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Therapiestudien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Cross-over </a:t>
            </a:r>
            <a:r>
              <a:rPr lang="en-US" dirty="0" err="1" smtClean="0"/>
              <a:t>mittlerweile</a:t>
            </a:r>
            <a:r>
              <a:rPr lang="en-US" dirty="0" smtClean="0"/>
              <a:t> Standard.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Für</a:t>
            </a:r>
            <a:r>
              <a:rPr lang="en-US" dirty="0" smtClean="0"/>
              <a:t> Screening </a:t>
            </a:r>
            <a:r>
              <a:rPr lang="en-US" dirty="0" err="1" smtClean="0"/>
              <a:t>Studien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</a:t>
            </a:r>
            <a:r>
              <a:rPr lang="en-US" dirty="0" err="1" smtClean="0"/>
              <a:t>mir</a:t>
            </a:r>
            <a:r>
              <a:rPr lang="en-US" dirty="0" smtClean="0"/>
              <a:t> </a:t>
            </a:r>
            <a:r>
              <a:rPr lang="en-US" dirty="0" err="1" smtClean="0"/>
              <a:t>noch</a:t>
            </a:r>
            <a:r>
              <a:rPr lang="en-US" dirty="0" smtClean="0"/>
              <a:t> </a:t>
            </a:r>
            <a:r>
              <a:rPr lang="en-US" dirty="0" err="1" smtClean="0"/>
              <a:t>keine</a:t>
            </a:r>
            <a:r>
              <a:rPr lang="en-US" dirty="0" smtClean="0"/>
              <a:t> </a:t>
            </a:r>
            <a:r>
              <a:rPr lang="en-US" dirty="0" err="1" smtClean="0"/>
              <a:t>Anwendungen</a:t>
            </a:r>
            <a:r>
              <a:rPr lang="en-US" dirty="0" smtClean="0"/>
              <a:t> </a:t>
            </a:r>
            <a:r>
              <a:rPr lang="en-US" dirty="0" err="1" smtClean="0"/>
              <a:t>bekannt</a:t>
            </a:r>
            <a:r>
              <a:rPr lang="en-US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Würde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Neuanalyse</a:t>
            </a:r>
            <a:r>
              <a:rPr lang="en-US" dirty="0" smtClean="0"/>
              <a:t> der </a:t>
            </a:r>
            <a:r>
              <a:rPr lang="en-US" dirty="0" err="1" smtClean="0"/>
              <a:t>bisherigen</a:t>
            </a:r>
            <a:r>
              <a:rPr lang="en-US" dirty="0" smtClean="0"/>
              <a:t> </a:t>
            </a:r>
            <a:r>
              <a:rPr lang="en-US" dirty="0" err="1" smtClean="0"/>
              <a:t>Studien</a:t>
            </a:r>
            <a:r>
              <a:rPr lang="en-US" dirty="0" smtClean="0"/>
              <a:t> die </a:t>
            </a:r>
            <a:r>
              <a:rPr lang="en-US" dirty="0" err="1" smtClean="0"/>
              <a:t>Einschätzung</a:t>
            </a:r>
            <a:r>
              <a:rPr lang="en-US" dirty="0" smtClean="0"/>
              <a:t> </a:t>
            </a:r>
            <a:r>
              <a:rPr lang="en-US" dirty="0" err="1" smtClean="0"/>
              <a:t>ändern</a:t>
            </a:r>
            <a:r>
              <a:rPr lang="en-US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 err="1" smtClean="0"/>
              <a:t>Frage</a:t>
            </a:r>
            <a:r>
              <a:rPr lang="en-US" dirty="0" smtClean="0"/>
              <a:t> </a:t>
            </a:r>
            <a:r>
              <a:rPr lang="en-US" dirty="0" err="1" smtClean="0"/>
              <a:t>kommende</a:t>
            </a:r>
            <a:r>
              <a:rPr lang="en-US" dirty="0" smtClean="0"/>
              <a:t> </a:t>
            </a:r>
            <a:r>
              <a:rPr lang="en-US" dirty="0" err="1" smtClean="0"/>
              <a:t>statistische</a:t>
            </a:r>
            <a:r>
              <a:rPr lang="en-US" dirty="0" smtClean="0"/>
              <a:t> </a:t>
            </a:r>
            <a:r>
              <a:rPr lang="en-US" dirty="0" err="1" smtClean="0"/>
              <a:t>Methoden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IPCW Inverse Probability of Censoring Weighting</a:t>
            </a:r>
            <a:br>
              <a:rPr lang="en-US" dirty="0" smtClean="0"/>
            </a:br>
            <a:r>
              <a:rPr lang="en-US" dirty="0" smtClean="0"/>
              <a:t>RPSFTM Rank-Preserving Structural Failure Time Models</a:t>
            </a:r>
            <a:br>
              <a:rPr lang="en-US" dirty="0" smtClean="0"/>
            </a:br>
            <a:r>
              <a:rPr lang="en-US" dirty="0" smtClean="0"/>
              <a:t>SNM structural nested </a:t>
            </a:r>
            <a:r>
              <a:rPr lang="en-US" dirty="0" smtClean="0"/>
              <a:t>models 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basierend</a:t>
            </a:r>
            <a:r>
              <a:rPr lang="en-US" dirty="0" smtClean="0"/>
              <a:t> auf causal inference – counterfactual fram</a:t>
            </a:r>
            <a:r>
              <a:rPr lang="en-US" dirty="0" smtClean="0"/>
              <a:t>ework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11560" y="5804314"/>
            <a:ext cx="4950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altLang="de-DE" dirty="0" smtClean="0">
                <a:latin typeface="Verdana" pitchFamily="34" charset="0"/>
              </a:rPr>
              <a:t>(Latimer Medical Decision Making 2014)</a:t>
            </a:r>
            <a:endParaRPr lang="en-GB" altLang="de-DE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Prävention versus Früherkennung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4</a:t>
            </a:fld>
            <a:endParaRPr lang="de-DE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1"/>
            <a:ext cx="4536504" cy="4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588858" y="6003504"/>
            <a:ext cx="3983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altLang="de-DE" dirty="0">
                <a:latin typeface="Verdana" pitchFamily="34" charset="0"/>
              </a:rPr>
              <a:t>(Br. J Surgery 2013; 100:55-65)</a:t>
            </a:r>
          </a:p>
        </p:txBody>
      </p:sp>
      <p:sp>
        <p:nvSpPr>
          <p:cNvPr id="9" name="Rechteck 8"/>
          <p:cNvSpPr/>
          <p:nvPr/>
        </p:nvSpPr>
        <p:spPr>
          <a:xfrm>
            <a:off x="5004048" y="2204864"/>
            <a:ext cx="389087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Prävention</a:t>
            </a:r>
            <a:r>
              <a:rPr lang="en-US" dirty="0" smtClean="0"/>
              <a:t> (</a:t>
            </a:r>
            <a:r>
              <a:rPr lang="en-US" dirty="0" err="1" smtClean="0"/>
              <a:t>Ektomie</a:t>
            </a:r>
            <a:r>
              <a:rPr lang="en-US" dirty="0" smtClean="0"/>
              <a:t> der </a:t>
            </a:r>
            <a:r>
              <a:rPr lang="en-US" dirty="0" err="1" smtClean="0"/>
              <a:t>Vorstadien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reduziert</a:t>
            </a:r>
            <a:r>
              <a:rPr lang="en-US" dirty="0" smtClean="0"/>
              <a:t> die </a:t>
            </a:r>
            <a:r>
              <a:rPr lang="en-US" dirty="0" err="1" smtClean="0"/>
              <a:t>Inzidenz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Früherkennung</a:t>
            </a:r>
            <a:r>
              <a:rPr lang="en-US" dirty="0" smtClean="0"/>
              <a:t> </a:t>
            </a:r>
            <a:r>
              <a:rPr lang="en-US" dirty="0" err="1" smtClean="0"/>
              <a:t>erhöht</a:t>
            </a:r>
            <a:r>
              <a:rPr lang="en-US" dirty="0" smtClean="0"/>
              <a:t> die </a:t>
            </a:r>
            <a:r>
              <a:rPr lang="en-US" dirty="0" err="1" smtClean="0"/>
              <a:t>Inzidenz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Screening Regeln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5</a:t>
            </a:fld>
            <a:endParaRPr lang="de-DE" altLang="en-US"/>
          </a:p>
        </p:txBody>
      </p:sp>
      <p:pic>
        <p:nvPicPr>
          <p:cNvPr id="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00808"/>
            <a:ext cx="504574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588858" y="6003504"/>
            <a:ext cx="3983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altLang="de-DE" dirty="0">
                <a:latin typeface="Verdana" pitchFamily="34" charset="0"/>
              </a:rPr>
              <a:t>(Br. J Surgery 2013; 100:55-65)</a:t>
            </a:r>
          </a:p>
        </p:txBody>
      </p:sp>
    </p:spTree>
    <p:extLst>
      <p:ext uri="{BB962C8B-B14F-4D97-AF65-F5344CB8AC3E}">
        <p14:creationId xmlns:p14="http://schemas.microsoft.com/office/powerpoint/2010/main" val="5001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Methodische Probleme von Studien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 smtClean="0"/>
              <a:t>Population: allgemeine Bevölkerung oder Risikogruppen (Risikofaktoren und </a:t>
            </a:r>
            <a:r>
              <a:rPr lang="de-AT" dirty="0" err="1" smtClean="0"/>
              <a:t>Risikoscores</a:t>
            </a:r>
            <a:r>
              <a:rPr lang="de-AT" dirty="0" smtClean="0"/>
              <a:t>)</a:t>
            </a:r>
          </a:p>
          <a:p>
            <a:r>
              <a:rPr lang="de-AT" dirty="0" smtClean="0"/>
              <a:t>Studiendesign:</a:t>
            </a:r>
            <a:br>
              <a:rPr lang="de-AT" dirty="0" smtClean="0"/>
            </a:br>
            <a:r>
              <a:rPr lang="de-AT" dirty="0" smtClean="0"/>
              <a:t>randomisierte Interventionsstudien versus Beobachtungsstudien; mit/ohne Kontrollgruppe</a:t>
            </a:r>
          </a:p>
          <a:p>
            <a:r>
              <a:rPr lang="de-AT" dirty="0" smtClean="0"/>
              <a:t>Endpunkte:</a:t>
            </a:r>
            <a:br>
              <a:rPr lang="de-AT" dirty="0" smtClean="0"/>
            </a:br>
            <a:r>
              <a:rPr lang="de-AT" dirty="0" smtClean="0"/>
              <a:t>Gesamtmortalität, erkrankungsspezifische Mortalität, Überdiagnose, (</a:t>
            </a:r>
            <a:r>
              <a:rPr lang="de-AT" dirty="0" err="1" smtClean="0"/>
              <a:t>Serious</a:t>
            </a:r>
            <a:r>
              <a:rPr lang="de-AT" dirty="0" smtClean="0"/>
              <a:t>) </a:t>
            </a:r>
            <a:r>
              <a:rPr lang="de-AT" dirty="0" err="1" smtClean="0"/>
              <a:t>Adverse</a:t>
            </a:r>
            <a:r>
              <a:rPr lang="de-AT" dirty="0" smtClean="0"/>
              <a:t> Events, Kosteneffektivität</a:t>
            </a:r>
          </a:p>
          <a:p>
            <a:r>
              <a:rPr lang="de-AT" dirty="0" smtClean="0"/>
              <a:t>Systematische Fehler</a:t>
            </a:r>
            <a:br>
              <a:rPr lang="de-AT" dirty="0" smtClean="0"/>
            </a:br>
            <a:r>
              <a:rPr lang="de-AT" dirty="0" smtClean="0"/>
              <a:t>Lead Time Bias</a:t>
            </a:r>
            <a:br>
              <a:rPr lang="de-AT" dirty="0" smtClean="0"/>
            </a:br>
            <a:r>
              <a:rPr lang="de-AT" dirty="0" err="1" smtClean="0"/>
              <a:t>Length</a:t>
            </a:r>
            <a:r>
              <a:rPr lang="de-AT" dirty="0" smtClean="0"/>
              <a:t> Bias</a:t>
            </a:r>
          </a:p>
          <a:p>
            <a:r>
              <a:rPr lang="de-AT" dirty="0" smtClean="0"/>
              <a:t>Screening </a:t>
            </a:r>
            <a:r>
              <a:rPr lang="de-AT" dirty="0" err="1" smtClean="0"/>
              <a:t>Switching</a:t>
            </a:r>
            <a:r>
              <a:rPr lang="de-AT" dirty="0" smtClean="0"/>
              <a:t>, verdecktes Screening in Kontrollgruppe</a:t>
            </a:r>
            <a:br>
              <a:rPr lang="de-AT" dirty="0" smtClean="0"/>
            </a:br>
            <a:r>
              <a:rPr lang="de-AT" dirty="0" smtClean="0"/>
              <a:t>neue statistische Methoden</a:t>
            </a:r>
          </a:p>
          <a:p>
            <a:endParaRPr lang="de-AT" dirty="0" smtClean="0"/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7507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Risikofaktoren, Genetik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AT" dirty="0" smtClean="0"/>
              <a:t>Hereditär deterministisch Früherkennung unstrittig, </a:t>
            </a:r>
            <a:br>
              <a:rPr lang="de-AT" dirty="0" smtClean="0"/>
            </a:br>
            <a:r>
              <a:rPr lang="de-AT" dirty="0" smtClean="0"/>
              <a:t>z.B. BRCA1, BRCA2</a:t>
            </a:r>
          </a:p>
          <a:p>
            <a:r>
              <a:rPr lang="de-AT" dirty="0" smtClean="0"/>
              <a:t>GWAS SNP </a:t>
            </a:r>
            <a:r>
              <a:rPr lang="de-AT" dirty="0" err="1" smtClean="0"/>
              <a:t>Scores</a:t>
            </a:r>
            <a:r>
              <a:rPr lang="de-AT" dirty="0" smtClean="0"/>
              <a:t> unklarer, noch ein langer Weg, </a:t>
            </a:r>
            <a:r>
              <a:rPr lang="de-AT" dirty="0" smtClean="0"/>
              <a:t>eigene Erfahrungen mit </a:t>
            </a:r>
            <a:r>
              <a:rPr lang="de-AT" dirty="0" smtClean="0"/>
              <a:t>KHK – GRS50 Studie</a:t>
            </a:r>
          </a:p>
          <a:p>
            <a:r>
              <a:rPr lang="de-AT" dirty="0" smtClean="0"/>
              <a:t>Risikofaktoren für Krebs, </a:t>
            </a:r>
            <a:r>
              <a:rPr lang="de-AT" dirty="0" smtClean="0"/>
              <a:t> im Allgemeinen sehr </a:t>
            </a:r>
            <a:r>
              <a:rPr lang="de-AT" dirty="0" smtClean="0"/>
              <a:t>kleine </a:t>
            </a:r>
            <a:r>
              <a:rPr lang="de-AT" dirty="0" smtClean="0"/>
              <a:t>relative Risiken (RRs)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HPV, Rauchen noch die stärksten Risikofaktoren  </a:t>
            </a:r>
            <a:endParaRPr lang="de-AT" dirty="0"/>
          </a:p>
          <a:p>
            <a:r>
              <a:rPr lang="de-AT" dirty="0" smtClean="0"/>
              <a:t>RR </a:t>
            </a:r>
            <a:r>
              <a:rPr lang="de-AT" dirty="0" smtClean="0"/>
              <a:t>versus Sensitivität, Spezifität</a:t>
            </a:r>
            <a:br>
              <a:rPr lang="de-AT" dirty="0" smtClean="0"/>
            </a:br>
            <a:r>
              <a:rPr lang="de-AT" dirty="0" smtClean="0"/>
              <a:t>PSA hat </a:t>
            </a:r>
            <a:r>
              <a:rPr lang="de-AT" dirty="0" smtClean="0"/>
              <a:t>&gt;3-faches </a:t>
            </a:r>
            <a:r>
              <a:rPr lang="de-AT" dirty="0" smtClean="0"/>
              <a:t>Risiko, trotzdem nur bescheidene  Sensitivität, Spezifität, Innsbrucker PSA Studien</a:t>
            </a:r>
          </a:p>
          <a:p>
            <a:r>
              <a:rPr lang="de-AT" dirty="0" smtClean="0"/>
              <a:t>Risiko-</a:t>
            </a:r>
            <a:r>
              <a:rPr lang="de-AT" dirty="0" err="1" smtClean="0"/>
              <a:t>Scores</a:t>
            </a:r>
            <a:r>
              <a:rPr lang="de-AT" dirty="0" smtClean="0"/>
              <a:t> </a:t>
            </a:r>
            <a:r>
              <a:rPr lang="de-AT" dirty="0" smtClean="0"/>
              <a:t>wie der von Mitchell Gail sind sinnvoll, aber noch nicht geeignet, um eindeutig Risikogruppen zu identifizieren.</a:t>
            </a:r>
            <a:br>
              <a:rPr lang="de-AT" dirty="0" smtClean="0"/>
            </a:b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987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Bias und </a:t>
            </a:r>
            <a:r>
              <a:rPr lang="de-AT" dirty="0" err="1" smtClean="0"/>
              <a:t>Confounding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947E-E2B1-447B-92C9-68B1426AE906}" type="datetime1">
              <a:rPr lang="de-AT" smtClean="0"/>
              <a:pPr/>
              <a:t>27.10.2016</a:t>
            </a:fld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EE29F858-1221-4A12-AB43-D242F2C02AC7}" type="slidenum">
              <a:rPr lang="de-DE" altLang="en-US" smtClean="0"/>
              <a:pPr/>
              <a:t>8</a:t>
            </a:fld>
            <a:endParaRPr lang="de-DE" altLang="en-US"/>
          </a:p>
        </p:txBody>
      </p:sp>
      <p:sp>
        <p:nvSpPr>
          <p:cNvPr id="6" name="Rechteck 5"/>
          <p:cNvSpPr/>
          <p:nvPr/>
        </p:nvSpPr>
        <p:spPr>
          <a:xfrm>
            <a:off x="539552" y="1628800"/>
            <a:ext cx="6840760" cy="389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 dirty="0" smtClean="0">
                <a:latin typeface="+mn-lt"/>
              </a:rPr>
              <a:t>Selektionsbias kann auftreten, wenn Vergleiche angestellt werden zwischen Gruppen von Individuen, die unterschiedliche Charakteristika aufweisen (außer dem der untersucht wird)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 dirty="0" smtClean="0">
                <a:latin typeface="+mn-lt"/>
              </a:rPr>
              <a:t>Informationsbias kann auftreten, wenn </a:t>
            </a:r>
            <a:r>
              <a:rPr lang="de-DE" sz="2400" dirty="0" err="1" smtClean="0">
                <a:latin typeface="+mn-lt"/>
              </a:rPr>
              <a:t>Meß</a:t>
            </a:r>
            <a:r>
              <a:rPr lang="de-DE" sz="2400" dirty="0" smtClean="0">
                <a:latin typeface="+mn-lt"/>
              </a:rPr>
              <a:t>- und Erhebungsmethoden zwischen Gruppen unterschiedlich sind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 dirty="0" err="1" smtClean="0">
                <a:latin typeface="+mn-lt"/>
              </a:rPr>
              <a:t>Confounding</a:t>
            </a:r>
            <a:r>
              <a:rPr lang="de-DE" sz="2400" dirty="0" smtClean="0">
                <a:latin typeface="+mn-lt"/>
              </a:rPr>
              <a:t> kann auftreten, wenn zwei Faktoren miteinander assoziiert sind und der Effekt des einen mit dem anderen vermengt oder durch den Effekt des anderen verzerrt wird. </a:t>
            </a:r>
            <a:endParaRPr lang="de-D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77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Volunteer</a:t>
            </a:r>
            <a:r>
              <a:rPr lang="de-AT" dirty="0" smtClean="0"/>
              <a:t> Bias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ScreeningteilnehmerInnen</a:t>
            </a:r>
            <a:r>
              <a:rPr lang="de-AT" dirty="0" smtClean="0"/>
              <a:t> </a:t>
            </a:r>
            <a:r>
              <a:rPr lang="de-AT" dirty="0" smtClean="0"/>
              <a:t>unterscheiden sich von solchen, die nicht teilnehmen</a:t>
            </a:r>
          </a:p>
          <a:p>
            <a:r>
              <a:rPr lang="de-AT" dirty="0" smtClean="0"/>
              <a:t>Beispiel HIP </a:t>
            </a:r>
            <a:r>
              <a:rPr lang="de-AT" dirty="0" err="1" smtClean="0"/>
              <a:t>Mammography</a:t>
            </a:r>
            <a:r>
              <a:rPr lang="de-AT" dirty="0" smtClean="0"/>
              <a:t> Studie:</a:t>
            </a:r>
            <a:br>
              <a:rPr lang="de-AT" dirty="0" smtClean="0"/>
            </a:br>
            <a:r>
              <a:rPr lang="de-AT" dirty="0" smtClean="0"/>
              <a:t>Frauen, die an der Mammographie teilnahmen, hatten </a:t>
            </a:r>
            <a:r>
              <a:rPr lang="de-AT" dirty="0" smtClean="0"/>
              <a:t>auch niedere </a:t>
            </a:r>
            <a:r>
              <a:rPr lang="de-AT" dirty="0" smtClean="0"/>
              <a:t>Herzinfarkt </a:t>
            </a:r>
            <a:r>
              <a:rPr lang="de-AT" dirty="0" smtClean="0"/>
              <a:t>Ereignisrate (Shapiro 1997)</a:t>
            </a:r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Vermeiden des </a:t>
            </a:r>
            <a:r>
              <a:rPr lang="de-AT" dirty="0" err="1" smtClean="0"/>
              <a:t>Volunteer</a:t>
            </a:r>
            <a:r>
              <a:rPr lang="de-AT" dirty="0" smtClean="0"/>
              <a:t> Bias: </a:t>
            </a:r>
            <a:br>
              <a:rPr lang="de-AT" dirty="0" smtClean="0"/>
            </a:br>
            <a:r>
              <a:rPr lang="de-AT" dirty="0" smtClean="0"/>
              <a:t>Randomisierung, Zufallsauswahl der Studienteilnehmer, hohe Beteiligung am Programm, Adjustieren für </a:t>
            </a:r>
            <a:r>
              <a:rPr lang="de-AT" dirty="0" err="1" smtClean="0"/>
              <a:t>Confounder</a:t>
            </a:r>
            <a:endParaRPr lang="de-AT" dirty="0"/>
          </a:p>
          <a:p>
            <a:endParaRPr lang="de-AT" dirty="0" smtClean="0"/>
          </a:p>
          <a:p>
            <a:endParaRPr lang="de-AT" dirty="0"/>
          </a:p>
          <a:p>
            <a:pPr marL="0" indent="0">
              <a:buNone/>
            </a:pPr>
            <a:endParaRPr lang="de-AT" dirty="0" smtClean="0"/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27.10.2016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701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MSIG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cStat Lectur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pecial Anim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cStat Lectur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pecial Anim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Template_MSIG</Template>
  <TotalTime>0</TotalTime>
  <Words>864</Words>
  <Application>Microsoft Office PowerPoint</Application>
  <PresentationFormat>Bildschirmpräsentation (4:3)</PresentationFormat>
  <Paragraphs>259</Paragraphs>
  <Slides>38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38</vt:i4>
      </vt:variant>
    </vt:vector>
  </HeadingPairs>
  <TitlesOfParts>
    <vt:vector size="41" baseType="lpstr">
      <vt:lpstr>Template_MSIG</vt:lpstr>
      <vt:lpstr>DiscStat Lecture</vt:lpstr>
      <vt:lpstr>1_DiscStat Lecture</vt:lpstr>
      <vt:lpstr>Mammographie- und PSA-Screening </vt:lpstr>
      <vt:lpstr>Screening</vt:lpstr>
      <vt:lpstr>Zwei Wahrheiten!</vt:lpstr>
      <vt:lpstr>Prävention versus Früherkennung</vt:lpstr>
      <vt:lpstr>Screening Regeln</vt:lpstr>
      <vt:lpstr>Methodische Probleme von Studien</vt:lpstr>
      <vt:lpstr>Risikofaktoren, Genetik</vt:lpstr>
      <vt:lpstr>Bias und Confounding</vt:lpstr>
      <vt:lpstr>Volunteer Bias</vt:lpstr>
      <vt:lpstr>Lead Time Bias</vt:lpstr>
      <vt:lpstr>Lead Time Bias</vt:lpstr>
      <vt:lpstr> Length Bias </vt:lpstr>
      <vt:lpstr>Length Bias</vt:lpstr>
      <vt:lpstr>Mammographie-Screening </vt:lpstr>
      <vt:lpstr>Risikofaktoren und Risiko-Scores</vt:lpstr>
      <vt:lpstr>PowerPoint-Präsentation</vt:lpstr>
      <vt:lpstr>Gail Model, BCRAT NCI Breast Cancer Risk Assessment Tool</vt:lpstr>
      <vt:lpstr>Pfeiffer Model,  NCI Breast Cancer Risk 2013</vt:lpstr>
      <vt:lpstr>Verwendete Daten, Pfeiffer BC2013 Model</vt:lpstr>
      <vt:lpstr>Beispiel: 2 Frauen im Alter von 60 Jahren</vt:lpstr>
      <vt:lpstr>Beispiel: 2 Frauen im Alter von 60 Jahren</vt:lpstr>
      <vt:lpstr>Modell Validierung in unabhängiger Kohorte</vt:lpstr>
      <vt:lpstr>Kalibrierung- Modellklassifikation</vt:lpstr>
      <vt:lpstr>Model Performance und Screening?</vt:lpstr>
      <vt:lpstr>Model Performance und Screening?</vt:lpstr>
      <vt:lpstr>Entäuschend?</vt:lpstr>
      <vt:lpstr>Was ist derzeit möglich?</vt:lpstr>
      <vt:lpstr>Apropos Aluminium:  Case-Control Studie (Caroline Linhart)</vt:lpstr>
      <vt:lpstr>Tomasetti, Vogelstein Science 2015: Cancer due to „bad luck“ (Spearman’s rho = 0.81; P &lt; 3.5 × 10-8)</vt:lpstr>
      <vt:lpstr>PSA-Screening </vt:lpstr>
      <vt:lpstr>PSA-Screening in Innsbruck (vor 2014)</vt:lpstr>
      <vt:lpstr>PSA-Screening in Innsbruck (neu)</vt:lpstr>
      <vt:lpstr>European Randomized Study of Screening for Prostate Cancer</vt:lpstr>
      <vt:lpstr>European Randomized Study of Screening for Prostate Cancer</vt:lpstr>
      <vt:lpstr>PSA cutoff 4ng/ml,  Zielereignis Prostate CA</vt:lpstr>
      <vt:lpstr>Interpretation</vt:lpstr>
      <vt:lpstr>Studienarmwechsel bei Screening Studien</vt:lpstr>
      <vt:lpstr>Neue statistische Methoden für Treatment Switching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Statistics in Medical Research – A Comparison of The New England Journal of Medicine and Nature Medicine</dc:title>
  <dc:creator>alex</dc:creator>
  <cp:lastModifiedBy>Ulmer Hanno</cp:lastModifiedBy>
  <cp:revision>686</cp:revision>
  <cp:lastPrinted>2016-10-27T13:32:41Z</cp:lastPrinted>
  <dcterms:created xsi:type="dcterms:W3CDTF">2006-05-13T17:31:32Z</dcterms:created>
  <dcterms:modified xsi:type="dcterms:W3CDTF">2016-10-27T13:33:09Z</dcterms:modified>
</cp:coreProperties>
</file>