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377" r:id="rId2"/>
    <p:sldId id="258" r:id="rId3"/>
    <p:sldId id="380" r:id="rId4"/>
    <p:sldId id="379" r:id="rId5"/>
    <p:sldId id="387" r:id="rId6"/>
    <p:sldId id="388" r:id="rId7"/>
    <p:sldId id="389" r:id="rId8"/>
    <p:sldId id="390" r:id="rId9"/>
    <p:sldId id="391" r:id="rId10"/>
    <p:sldId id="399" r:id="rId11"/>
    <p:sldId id="398" r:id="rId12"/>
    <p:sldId id="392" r:id="rId13"/>
    <p:sldId id="378" r:id="rId14"/>
    <p:sldId id="382" r:id="rId15"/>
    <p:sldId id="366" r:id="rId16"/>
    <p:sldId id="345" r:id="rId17"/>
    <p:sldId id="347" r:id="rId18"/>
    <p:sldId id="346" r:id="rId19"/>
    <p:sldId id="358" r:id="rId20"/>
    <p:sldId id="350" r:id="rId21"/>
    <p:sldId id="330" r:id="rId22"/>
    <p:sldId id="349" r:id="rId23"/>
    <p:sldId id="357" r:id="rId24"/>
    <p:sldId id="348" r:id="rId25"/>
    <p:sldId id="333" r:id="rId26"/>
    <p:sldId id="353" r:id="rId27"/>
    <p:sldId id="359" r:id="rId28"/>
    <p:sldId id="362" r:id="rId29"/>
    <p:sldId id="361" r:id="rId30"/>
    <p:sldId id="354" r:id="rId31"/>
    <p:sldId id="360" r:id="rId32"/>
    <p:sldId id="393" r:id="rId33"/>
    <p:sldId id="395" r:id="rId34"/>
    <p:sldId id="396" r:id="rId35"/>
    <p:sldId id="394" r:id="rId36"/>
    <p:sldId id="368" r:id="rId37"/>
    <p:sldId id="369" r:id="rId38"/>
    <p:sldId id="370" r:id="rId39"/>
    <p:sldId id="375" r:id="rId40"/>
    <p:sldId id="376" r:id="rId41"/>
    <p:sldId id="371" r:id="rId42"/>
    <p:sldId id="372" r:id="rId43"/>
    <p:sldId id="373" r:id="rId44"/>
    <p:sldId id="374" r:id="rId45"/>
    <p:sldId id="304" r:id="rId4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Nagel" initials="G" lastIdx="20" clrIdx="0"/>
  <p:cmAuthor id="1" name="I-Med" initials="imed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7805" autoAdjust="0"/>
  </p:normalViewPr>
  <p:slideViewPr>
    <p:cSldViewPr>
      <p:cViewPr varScale="1">
        <p:scale>
          <a:sx n="68" d="100"/>
          <a:sy n="68" d="100"/>
        </p:scale>
        <p:origin x="-13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66BF-4794-4997-8FAD-CB7B899353F0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2F19-14E2-4481-9CCD-C10E94AD7B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15360-3B60-4BAC-84DB-9516FDE41DD7}" type="slidenum">
              <a:rPr lang="de-DE"/>
              <a:pPr/>
              <a:t>21</a:t>
            </a:fld>
            <a:endParaRPr lang="de-DE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A10D3-5A6A-4BF3-B3CB-7555806F4172}" type="slidenum">
              <a:rPr lang="de-DE"/>
              <a:pPr/>
              <a:t>25</a:t>
            </a:fld>
            <a:endParaRPr lang="de-DE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E01B2-78C3-4AF7-A4BA-25A66F036234}" type="slidenum">
              <a:rPr lang="de-DE"/>
              <a:pPr/>
              <a:t>45</a:t>
            </a:fld>
            <a:endParaRPr lang="de-DE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880-7FE7-40DB-BB5D-50135F89C179}" type="datetime1">
              <a:rPr lang="de-DE" smtClean="0"/>
              <a:pPr/>
              <a:t>04.04.2017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14348" y="3571876"/>
            <a:ext cx="7715304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358" y="1357298"/>
            <a:ext cx="3188805" cy="21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642910" y="5577181"/>
            <a:ext cx="7715304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08AB-6254-4F9F-BEE5-D65281E72F56}" type="datetime1">
              <a:rPr lang="de-DE" smtClean="0"/>
              <a:pPr/>
              <a:t>04.04.2017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050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FCB-0B59-4FBF-976F-BE0DD7D1184B}" type="datetime1">
              <a:rPr lang="de-DE" smtClean="0"/>
              <a:pPr/>
              <a:t>04.04.2017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8114-7162-4CF4-B1D8-7A8AAF4002E4}" type="datetime1">
              <a:rPr lang="de-DE" smtClean="0"/>
              <a:pPr/>
              <a:t>04.04.2017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579C-C327-46A7-BCB1-3340A6CCB95A}" type="datetime1">
              <a:rPr lang="de-DE" smtClean="0"/>
              <a:pPr/>
              <a:t>04.04.2017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4E97-E0CB-4804-BE25-A165BE162065}" type="datetime1">
              <a:rPr lang="de-DE" smtClean="0"/>
              <a:pPr/>
              <a:t>04.04.2017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652C-CD78-4E39-BAB0-0AF956FF88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5182344" cy="2172854"/>
          </a:xfrm>
        </p:spPr>
        <p:txBody>
          <a:bodyPr>
            <a:normAutofit fontScale="90000"/>
          </a:bodyPr>
          <a:lstStyle/>
          <a:p>
            <a:r>
              <a:rPr lang="de-DE" dirty="0"/>
              <a:t>Warum sind internationale Eliteuniversitäten auf</a:t>
            </a:r>
            <a:br>
              <a:rPr lang="de-DE" dirty="0"/>
            </a:br>
            <a:r>
              <a:rPr lang="de-DE" dirty="0"/>
              <a:t>uns zugekommen und kooperieren mit uns?</a:t>
            </a:r>
            <a:endParaRPr lang="de-DE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872208"/>
          </a:xfrm>
        </p:spPr>
        <p:txBody>
          <a:bodyPr>
            <a:normAutofit fontScale="40000" lnSpcReduction="20000"/>
          </a:bodyPr>
          <a:lstStyle/>
          <a:p>
            <a:endParaRPr lang="de-AT" sz="3600" dirty="0" smtClean="0"/>
          </a:p>
          <a:p>
            <a:r>
              <a:rPr lang="de-AT" sz="5900" dirty="0" smtClean="0"/>
              <a:t>Hanno Ulmer</a:t>
            </a:r>
          </a:p>
          <a:p>
            <a:endParaRPr lang="de-AT" sz="2800" dirty="0" smtClean="0"/>
          </a:p>
          <a:p>
            <a:r>
              <a:rPr lang="de-AT" sz="4200" dirty="0" smtClean="0"/>
              <a:t>Department </a:t>
            </a:r>
            <a:r>
              <a:rPr lang="de-AT" sz="4200" dirty="0" err="1" smtClean="0"/>
              <a:t>for</a:t>
            </a:r>
            <a:r>
              <a:rPr lang="de-AT" sz="4200" dirty="0" smtClean="0"/>
              <a:t> Medical </a:t>
            </a:r>
            <a:r>
              <a:rPr lang="de-AT" sz="4200" dirty="0" err="1" smtClean="0"/>
              <a:t>Statistics</a:t>
            </a:r>
            <a:r>
              <a:rPr lang="de-AT" sz="4200" dirty="0" smtClean="0"/>
              <a:t>, </a:t>
            </a:r>
            <a:r>
              <a:rPr lang="de-AT" sz="4200" dirty="0" err="1" smtClean="0"/>
              <a:t>Informatics</a:t>
            </a:r>
            <a:r>
              <a:rPr lang="de-AT" sz="4200" dirty="0" smtClean="0"/>
              <a:t> </a:t>
            </a:r>
            <a:r>
              <a:rPr lang="de-AT" sz="4200" dirty="0" err="1" smtClean="0"/>
              <a:t>and</a:t>
            </a:r>
            <a:r>
              <a:rPr lang="de-AT" sz="4200" dirty="0" smtClean="0"/>
              <a:t> </a:t>
            </a:r>
            <a:r>
              <a:rPr lang="de-AT" sz="4200" dirty="0" err="1" smtClean="0"/>
              <a:t>Health</a:t>
            </a:r>
            <a:r>
              <a:rPr lang="de-AT" sz="4200" dirty="0" smtClean="0"/>
              <a:t> Economics,</a:t>
            </a:r>
          </a:p>
          <a:p>
            <a:r>
              <a:rPr lang="de-AT" sz="4200" dirty="0" smtClean="0"/>
              <a:t>Innsbruck Medical University </a:t>
            </a:r>
          </a:p>
          <a:p>
            <a:endParaRPr lang="de-AT" sz="2800" dirty="0" smtClean="0"/>
          </a:p>
          <a:p>
            <a:r>
              <a:rPr lang="de-AT" sz="3600" i="1" dirty="0" smtClean="0"/>
              <a:t>	</a:t>
            </a:r>
            <a:r>
              <a:rPr lang="de-AT" sz="3600" i="1" dirty="0" err="1" smtClean="0"/>
              <a:t>Contact</a:t>
            </a:r>
            <a:r>
              <a:rPr lang="de-AT" sz="3600" i="1" dirty="0" smtClean="0"/>
              <a:t>: hanno.ulmer@i-med.ac.at</a:t>
            </a:r>
            <a:endParaRPr lang="de-DE" sz="3600" i="1" dirty="0"/>
          </a:p>
        </p:txBody>
      </p:sp>
      <p:pic>
        <p:nvPicPr>
          <p:cNvPr id="24578" name="Picture 2" descr="C:\Users\q001hu\Desktop\aks-gesundhei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16024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000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76263"/>
            <a:ext cx="7994600" cy="360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66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120680" cy="244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1" y="2996952"/>
            <a:ext cx="651672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23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27650" name="Picture 2" descr="NCD-RisC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4003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Image link to world map for raised blood pressure preva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07" y="4797152"/>
            <a:ext cx="2750887" cy="14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530221" y="52246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Raised</a:t>
            </a:r>
            <a:r>
              <a:rPr lang="de-DE" dirty="0"/>
              <a:t> BP</a:t>
            </a:r>
          </a:p>
          <a:p>
            <a:r>
              <a:rPr lang="de-DE" dirty="0"/>
              <a:t>(SBP ≥ 140 </a:t>
            </a:r>
            <a:r>
              <a:rPr lang="de-DE" dirty="0" err="1"/>
              <a:t>mmHg</a:t>
            </a:r>
            <a:r>
              <a:rPr lang="de-DE" dirty="0"/>
              <a:t> </a:t>
            </a:r>
          </a:p>
          <a:p>
            <a:r>
              <a:rPr lang="de-DE" dirty="0" err="1"/>
              <a:t>or</a:t>
            </a:r>
            <a:r>
              <a:rPr lang="de-DE" dirty="0"/>
              <a:t> DBP ≥ 90 </a:t>
            </a:r>
            <a:r>
              <a:rPr lang="de-DE" dirty="0" err="1"/>
              <a:t>mmHg</a:t>
            </a:r>
            <a:r>
              <a:rPr lang="de-DE" dirty="0"/>
              <a:t>)	</a:t>
            </a:r>
          </a:p>
        </p:txBody>
      </p:sp>
      <p:pic>
        <p:nvPicPr>
          <p:cNvPr id="27659" name="Picture 11" descr="Image link to world map for obesity preval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79" y="1612209"/>
            <a:ext cx="244106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437828" y="1916832"/>
            <a:ext cx="2838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Obesity</a:t>
            </a:r>
            <a:endParaRPr lang="de-DE" dirty="0"/>
          </a:p>
          <a:p>
            <a:r>
              <a:rPr lang="de-DE" dirty="0"/>
              <a:t>(BMI ≥30 kg/m²)</a:t>
            </a:r>
          </a:p>
        </p:txBody>
      </p:sp>
      <p:pic>
        <p:nvPicPr>
          <p:cNvPr id="27661" name="Picture 13" descr="Image link to world map for diabetes preval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57" y="3140968"/>
            <a:ext cx="284791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41377" y="3640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Diabetes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7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404100" cy="63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22998"/>
              </p:ext>
            </p:extLst>
          </p:nvPr>
        </p:nvGraphicFramePr>
        <p:xfrm>
          <a:off x="395536" y="1700808"/>
          <a:ext cx="8496944" cy="4967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Präsentation" r:id="rId3" imgW="4570418" imgH="3427543" progId="PowerPoint.Show.8">
                  <p:embed/>
                </p:oleObj>
              </mc:Choice>
              <mc:Fallback>
                <p:oleObj name="Präsentation" r:id="rId3" imgW="4570418" imgH="342754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496944" cy="4967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4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051720" y="1340768"/>
            <a:ext cx="5182344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44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Studies in </a:t>
            </a:r>
            <a:r>
              <a:rPr lang="de-AT" sz="4400" dirty="0" err="1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Cardiovascular</a:t>
            </a:r>
            <a:r>
              <a:rPr lang="de-AT" sz="44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4400" dirty="0" err="1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Epidemiology</a:t>
            </a:r>
            <a:r>
              <a:rPr lang="de-AT" sz="44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/>
            </a:r>
            <a:br>
              <a:rPr lang="de-AT" sz="44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</a:br>
            <a:r>
              <a:rPr lang="de-AT" sz="2700" i="1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The Vorarlberg </a:t>
            </a:r>
            <a:r>
              <a:rPr lang="de-AT" sz="2700" i="1" dirty="0" err="1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Health</a:t>
            </a:r>
            <a:r>
              <a:rPr lang="de-AT" sz="2700" i="1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2700" i="1" dirty="0" err="1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Monitoring</a:t>
            </a:r>
            <a:r>
              <a:rPr lang="de-AT" sz="2700" i="1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&amp; Promotion Programme (VHM&amp;PP)</a:t>
            </a:r>
            <a:endParaRPr lang="de-DE" sz="2700" i="1" dirty="0" smtClean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673100"/>
            <a:ext cx="596265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508000"/>
            <a:ext cx="58928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387350"/>
            <a:ext cx="59944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61975"/>
            <a:ext cx="86407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Introduction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1976, the general practitioner Leopold </a:t>
            </a:r>
            <a:r>
              <a:rPr lang="en-GB" dirty="0" err="1"/>
              <a:t>Bischof</a:t>
            </a:r>
            <a:r>
              <a:rPr lang="en-GB" dirty="0"/>
              <a:t> wrote an article in Methods of Information in Medicine entitled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"</a:t>
            </a:r>
            <a:r>
              <a:rPr lang="en-GB" dirty="0"/>
              <a:t>Die </a:t>
            </a:r>
            <a:r>
              <a:rPr lang="en-GB" dirty="0" err="1"/>
              <a:t>Datenverarbeitung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die </a:t>
            </a:r>
            <a:r>
              <a:rPr lang="en-GB" dirty="0" err="1"/>
              <a:t>Gesundheitsvorsorge</a:t>
            </a:r>
            <a:r>
              <a:rPr lang="en-GB" dirty="0"/>
              <a:t> in Vorarlberg".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this work, </a:t>
            </a:r>
            <a:r>
              <a:rPr lang="en-GB" dirty="0" err="1"/>
              <a:t>Bischof</a:t>
            </a:r>
            <a:r>
              <a:rPr lang="en-GB" dirty="0"/>
              <a:t> laid the visionary foundation of a system of population-based, data-driven health examinations in Vorarlberg, the westernmost province of Austria.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673100"/>
            <a:ext cx="59309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338-2188-416D-898F-4E3CB032C93F}" type="datetime1">
              <a:rPr lang="de-DE"/>
              <a:pPr/>
              <a:t>04.04.2017</a:t>
            </a:fld>
            <a:endParaRPr lang="de-DE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hanno.ulmer@i-med.ac.at</a:t>
            </a:r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2FE-883D-47E6-B77E-CD458566B240}" type="slidenum">
              <a:rPr lang="de-DE"/>
              <a:pPr/>
              <a:t>21</a:t>
            </a:fld>
            <a:endParaRPr lang="de-DE"/>
          </a:p>
        </p:txBody>
      </p:sp>
      <p:pic>
        <p:nvPicPr>
          <p:cNvPr id="151555" name="Picture 3" descr="glucose median regression kernel 35-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8135938" cy="591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050" y="431800"/>
            <a:ext cx="58039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62927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600075"/>
            <a:ext cx="5867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D92-E3D0-4B7B-BECB-A7DACDAA008B}" type="datetime1">
              <a:rPr lang="de-DE"/>
              <a:pPr/>
              <a:t>04.04.2017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hanno.ulmer@i-med.ac.at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D2F-C369-4606-B4D3-9FD0ED6CD049}" type="slidenum">
              <a:rPr lang="de-DE"/>
              <a:pPr/>
              <a:t>25</a:t>
            </a:fld>
            <a:endParaRPr lang="de-DE"/>
          </a:p>
        </p:txBody>
      </p:sp>
      <p:graphicFrame>
        <p:nvGraphicFramePr>
          <p:cNvPr id="1556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148263" y="1052513"/>
          <a:ext cx="3792537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" name="Acrobat Document" r:id="rId4" imgW="5571429" imgH="7457143" progId="AcroExch.Document.7">
                  <p:embed/>
                </p:oleObj>
              </mc:Choice>
              <mc:Fallback>
                <p:oleObj name="Acrobat Document" r:id="rId4" imgW="5571429" imgH="7457143" progId="AcroExch.Document.7">
                  <p:embed/>
                  <p:pic>
                    <p:nvPicPr>
                      <p:cNvPr id="0" name="Picture 1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52513"/>
                        <a:ext cx="3792537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19250" y="549275"/>
          <a:ext cx="3792538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5" name="Acrobat Document" r:id="rId6" imgW="5571429" imgH="7457143" progId="AcroExch.Document.7">
                  <p:embed/>
                </p:oleObj>
              </mc:Choice>
              <mc:Fallback>
                <p:oleObj name="Acrobat Document" r:id="rId6" imgW="5571429" imgH="7457143" progId="AcroExch.Document.7">
                  <p:embed/>
                  <p:pic>
                    <p:nvPicPr>
                      <p:cNvPr id="0" name="Picture 1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49275"/>
                        <a:ext cx="3792538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652" name="Picture 4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803400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5900"/>
            <a:ext cx="71628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5693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99592" y="5013176"/>
            <a:ext cx="7345362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4000" baseline="30000" dirty="0"/>
              <a:t>_ _ _</a:t>
            </a:r>
            <a:r>
              <a:rPr lang="de-DE" sz="2400" dirty="0"/>
              <a:t> </a:t>
            </a:r>
            <a:r>
              <a:rPr lang="de-DE" sz="2000" dirty="0"/>
              <a:t>SCORE </a:t>
            </a:r>
            <a:r>
              <a:rPr lang="de-DE" sz="2000" dirty="0" err="1" smtClean="0"/>
              <a:t>predicted</a:t>
            </a:r>
            <a:r>
              <a:rPr lang="de-DE" sz="2000" dirty="0" smtClean="0"/>
              <a:t>  </a:t>
            </a:r>
            <a:r>
              <a:rPr lang="de-DE" sz="4000" baseline="30000" dirty="0"/>
              <a:t>____</a:t>
            </a:r>
            <a:r>
              <a:rPr lang="de-DE" sz="2400" dirty="0"/>
              <a:t> </a:t>
            </a:r>
            <a:r>
              <a:rPr lang="de-DE" sz="2400" dirty="0" smtClean="0"/>
              <a:t>real CVD </a:t>
            </a:r>
            <a:r>
              <a:rPr lang="de-DE" sz="2400" dirty="0" err="1" smtClean="0"/>
              <a:t>mortality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517232"/>
            <a:ext cx="9350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339752" y="836712"/>
            <a:ext cx="393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GGT </a:t>
            </a:r>
            <a:r>
              <a:rPr lang="de-AT" sz="2400" dirty="0" err="1" smtClean="0"/>
              <a:t>improves</a:t>
            </a:r>
            <a:r>
              <a:rPr lang="de-AT" sz="2400" dirty="0" smtClean="0"/>
              <a:t> </a:t>
            </a:r>
            <a:r>
              <a:rPr lang="de-AT" sz="2400" dirty="0" err="1" smtClean="0"/>
              <a:t>risk</a:t>
            </a:r>
            <a:r>
              <a:rPr lang="de-AT" sz="2400" dirty="0" smtClean="0"/>
              <a:t> </a:t>
            </a:r>
            <a:r>
              <a:rPr lang="de-AT" sz="2400" dirty="0" err="1" smtClean="0"/>
              <a:t>prediction</a:t>
            </a:r>
            <a:r>
              <a:rPr lang="de-AT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47625"/>
            <a:ext cx="69342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275" y="390525"/>
            <a:ext cx="60134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Introduction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’</a:t>
            </a:r>
            <a:r>
              <a:rPr lang="en-GB" dirty="0" err="1" smtClean="0"/>
              <a:t>Arbeitskreis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Vorsorge</a:t>
            </a:r>
            <a:r>
              <a:rPr lang="en-GB" dirty="0" smtClean="0"/>
              <a:t>- und </a:t>
            </a:r>
            <a:r>
              <a:rPr lang="en-GB" dirty="0" err="1" smtClean="0"/>
              <a:t>Sozialmedizin</a:t>
            </a:r>
            <a:r>
              <a:rPr lang="en-GB" dirty="0" smtClean="0"/>
              <a:t>’ (</a:t>
            </a:r>
            <a:r>
              <a:rPr lang="en-GB" i="1" dirty="0" err="1" smtClean="0"/>
              <a:t>aks</a:t>
            </a:r>
            <a:r>
              <a:rPr lang="en-GB" dirty="0" smtClean="0"/>
              <a:t>) in </a:t>
            </a:r>
            <a:r>
              <a:rPr lang="en-GB" dirty="0" err="1" smtClean="0"/>
              <a:t>Bregenz</a:t>
            </a:r>
            <a:r>
              <a:rPr lang="en-GB" dirty="0" smtClean="0"/>
              <a:t> began </a:t>
            </a:r>
            <a:r>
              <a:rPr lang="en-GB" dirty="0"/>
              <a:t>to routinely document health examinations, from 1985 onwards with an IT system that functions to this day.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the beginning, contrarily to </a:t>
            </a:r>
            <a:r>
              <a:rPr lang="en-GB" dirty="0" err="1"/>
              <a:t>Bischof's</a:t>
            </a:r>
            <a:r>
              <a:rPr lang="en-GB" dirty="0"/>
              <a:t> intent, the data-recording was mainly used </a:t>
            </a:r>
            <a:r>
              <a:rPr lang="en-GB" dirty="0" smtClean="0"/>
              <a:t>for </a:t>
            </a:r>
            <a:r>
              <a:rPr lang="en-GB" dirty="0"/>
              <a:t> accounting purposes.</a:t>
            </a:r>
            <a:endParaRPr lang="de-AT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was only in 2003, that the data started to be </a:t>
            </a:r>
            <a:r>
              <a:rPr lang="en-GB" dirty="0" smtClean="0"/>
              <a:t>re-used for epidemiological research </a:t>
            </a:r>
            <a:r>
              <a:rPr lang="en-GB" dirty="0"/>
              <a:t>under the name of "Vorarlberg Health Monitoring &amp; Promotion Programme" (VHM&amp;PP</a:t>
            </a:r>
            <a:r>
              <a:rPr lang="en-GB" dirty="0" smtClean="0"/>
              <a:t>).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7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473075"/>
            <a:ext cx="701675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89" y="1988840"/>
            <a:ext cx="8880511" cy="38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05678" y="548680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Lu Y, </a:t>
            </a:r>
            <a:r>
              <a:rPr lang="en-US" dirty="0" err="1"/>
              <a:t>Hajifathalian</a:t>
            </a:r>
            <a:r>
              <a:rPr lang="en-US" dirty="0"/>
              <a:t> K, </a:t>
            </a:r>
            <a:r>
              <a:rPr lang="en-US" dirty="0" err="1"/>
              <a:t>Ezzati</a:t>
            </a:r>
            <a:r>
              <a:rPr lang="en-US" dirty="0"/>
              <a:t> M, Woodward M, </a:t>
            </a:r>
            <a:r>
              <a:rPr lang="en-US" dirty="0" err="1"/>
              <a:t>Rimm</a:t>
            </a:r>
            <a:r>
              <a:rPr lang="en-US" dirty="0"/>
              <a:t> EB, </a:t>
            </a:r>
            <a:r>
              <a:rPr lang="en-US" b="1" dirty="0" err="1"/>
              <a:t>Danaei</a:t>
            </a:r>
            <a:r>
              <a:rPr lang="en-US" b="1" dirty="0"/>
              <a:t> G</a:t>
            </a:r>
            <a:r>
              <a:rPr lang="en-US" dirty="0"/>
              <a:t> on behalf of the Global Burden of Metabolic Risk Factors for Chronic Diseases Collaboration (BMI Mediated Effect)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Metabolic </a:t>
            </a:r>
            <a:r>
              <a:rPr lang="en-US" dirty="0"/>
              <a:t>mediators of the effect of body mass index, overweight and obesity on coronary heart disease and stroke: Pooled analysis of 97 prospective cohorts with 1.8 million participants. Lancet. 2014; 383(9921): 970-83.</a:t>
            </a:r>
            <a:endParaRPr lang="de-D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7" y="2852936"/>
            <a:ext cx="609463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177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08154"/>
            <a:ext cx="5472608" cy="55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265292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24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8" y="836712"/>
            <a:ext cx="87725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762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2" y="-99392"/>
            <a:ext cx="70675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2" y="2256445"/>
            <a:ext cx="6624736" cy="44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052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051720" y="1340768"/>
            <a:ext cx="5182344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44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Studies in </a:t>
            </a:r>
            <a:r>
              <a:rPr lang="de-AT" sz="4400" dirty="0" err="1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Cancer</a:t>
            </a:r>
            <a:r>
              <a:rPr lang="de-AT" sz="44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4400" dirty="0" err="1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Epidemiology</a:t>
            </a:r>
            <a:r>
              <a:rPr lang="de-AT" sz="44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/>
            </a:r>
            <a:br>
              <a:rPr lang="de-AT" sz="44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</a:br>
            <a:r>
              <a:rPr lang="de-AT" sz="2700" i="1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The Vorarlberg </a:t>
            </a:r>
            <a:r>
              <a:rPr lang="de-AT" sz="2700" i="1" dirty="0" err="1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Health</a:t>
            </a:r>
            <a:r>
              <a:rPr lang="de-AT" sz="2700" i="1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2700" i="1" dirty="0" err="1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Monitoring</a:t>
            </a:r>
            <a:r>
              <a:rPr lang="de-AT" sz="2700" i="1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&amp; Promotion Programme (VHM&amp;PP)</a:t>
            </a:r>
            <a:endParaRPr lang="de-DE" sz="2700" i="1" dirty="0" smtClean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647700"/>
            <a:ext cx="58293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3" name="Picture 19" descr="Foli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03222"/>
            <a:ext cx="7560840" cy="541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66675"/>
            <a:ext cx="692785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703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researcherid.com/CitationDistribution.action?key=241858&amp;listId=LIST1&amp;a=14912221327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60006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396203" y="2852936"/>
            <a:ext cx="25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Total Articles in Publication List</a:t>
            </a:r>
            <a:r>
              <a:rPr lang="en-US" sz="1200" dirty="0" smtClean="0"/>
              <a:t>: 120</a:t>
            </a:r>
            <a:endParaRPr lang="en-US" sz="1200" dirty="0"/>
          </a:p>
          <a:p>
            <a:r>
              <a:rPr lang="en-US" sz="1200" dirty="0"/>
              <a:t>Articles With Citation </a:t>
            </a:r>
            <a:r>
              <a:rPr lang="en-US" sz="1200" dirty="0" smtClean="0"/>
              <a:t>Data: 116</a:t>
            </a:r>
            <a:endParaRPr lang="en-US" sz="1200" dirty="0"/>
          </a:p>
          <a:p>
            <a:r>
              <a:rPr lang="en-US" sz="1200" dirty="0"/>
              <a:t>Sum of the Times Cited</a:t>
            </a:r>
            <a:r>
              <a:rPr lang="en-US" sz="1200" dirty="0" smtClean="0"/>
              <a:t>:  6865</a:t>
            </a:r>
            <a:endParaRPr lang="en-US" sz="1200" dirty="0"/>
          </a:p>
          <a:p>
            <a:r>
              <a:rPr lang="en-US" sz="1200" dirty="0"/>
              <a:t>Average Citations per Article:	59.18</a:t>
            </a:r>
          </a:p>
          <a:p>
            <a:r>
              <a:rPr lang="en-US" sz="1200" dirty="0"/>
              <a:t>h-index:	36</a:t>
            </a:r>
          </a:p>
          <a:p>
            <a:r>
              <a:rPr lang="en-US" sz="1200" dirty="0"/>
              <a:t>Last Updated:	04/03/2017 13:25 GMT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34925"/>
            <a:ext cx="70358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175" y="444500"/>
            <a:ext cx="583565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496944" cy="521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679450"/>
            <a:ext cx="57531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450" y="139700"/>
            <a:ext cx="70231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EA16-E930-42AA-9D36-06350581A3BF}" type="datetime1">
              <a:rPr lang="de-DE"/>
              <a:pPr/>
              <a:t>04.04.2017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hanno.ulmer@i-med.ac.at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AEA9-3B91-4729-9CC7-C7F8C6423D72}" type="slidenum">
              <a:rPr lang="de-DE"/>
              <a:pPr/>
              <a:t>45</a:t>
            </a:fld>
            <a:endParaRPr lang="de-DE"/>
          </a:p>
        </p:txBody>
      </p:sp>
      <p:sp>
        <p:nvSpPr>
          <p:cNvPr id="11366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578850" cy="4205288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de-DE" sz="3200" dirty="0" smtClean="0"/>
              <a:t>All </a:t>
            </a:r>
            <a:r>
              <a:rPr lang="de-DE" sz="3200" dirty="0" err="1" smtClean="0"/>
              <a:t>our</a:t>
            </a:r>
            <a:r>
              <a:rPr lang="de-DE" sz="3200" dirty="0" smtClean="0"/>
              <a:t> </a:t>
            </a:r>
            <a:r>
              <a:rPr lang="de-DE" sz="3200" dirty="0" err="1" smtClean="0"/>
              <a:t>publications</a:t>
            </a:r>
            <a:r>
              <a:rPr lang="de-DE" sz="3200" dirty="0" smtClean="0"/>
              <a:t> </a:t>
            </a:r>
            <a:r>
              <a:rPr lang="de-DE" sz="3200" dirty="0" err="1" smtClean="0"/>
              <a:t>are</a:t>
            </a:r>
            <a:r>
              <a:rPr lang="de-DE" sz="3200" dirty="0" smtClean="0"/>
              <a:t> online:  </a:t>
            </a:r>
            <a:endParaRPr lang="de-DE" sz="24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DE" sz="2400" dirty="0"/>
              <a:t>http://www.i-med.ac.at/msig/mitarbeiter/ulmer/vhmpp.html.de</a:t>
            </a:r>
            <a:r>
              <a:rPr lang="de-DE" sz="2000" dirty="0"/>
              <a:t>  </a:t>
            </a:r>
            <a:br>
              <a:rPr lang="de-DE" sz="2000" dirty="0"/>
            </a:br>
            <a:endParaRPr lang="de-DE" sz="20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DE" sz="1800" dirty="0"/>
              <a:t>Login: </a:t>
            </a:r>
            <a:r>
              <a:rPr lang="de-DE" sz="1800" dirty="0" err="1" smtClean="0"/>
              <a:t>med</a:t>
            </a:r>
            <a:endParaRPr lang="de-DE" sz="18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DE" sz="1800" dirty="0" smtClean="0"/>
              <a:t>Password</a:t>
            </a:r>
            <a:r>
              <a:rPr lang="de-DE" sz="1800" dirty="0"/>
              <a:t>: </a:t>
            </a:r>
            <a:r>
              <a:rPr lang="de-DE" sz="1800" dirty="0" smtClean="0"/>
              <a:t> </a:t>
            </a:r>
            <a:r>
              <a:rPr lang="de-DE" sz="1800" dirty="0" err="1" smtClean="0"/>
              <a:t>medizin</a:t>
            </a:r>
            <a:r>
              <a:rPr lang="de-DE" sz="1800" dirty="0" smtClean="0"/>
              <a:t>  </a:t>
            </a:r>
            <a:r>
              <a:rPr lang="de-DE" sz="1800" dirty="0"/>
              <a:t/>
            </a:r>
            <a:br>
              <a:rPr lang="de-DE" sz="1800" dirty="0"/>
            </a:br>
            <a:endParaRPr lang="de-DE" sz="1600" dirty="0"/>
          </a:p>
          <a:p>
            <a:pPr marL="0" indent="0">
              <a:buFontTx/>
              <a:buNone/>
            </a:pPr>
            <a:endParaRPr lang="de-DE" sz="2400" dirty="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827088" y="587692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3671" name="Picture 7" descr="logo med uni Neues 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1582737" cy="1076325"/>
          </a:xfrm>
          <a:prstGeom prst="rect">
            <a:avLst/>
          </a:prstGeom>
          <a:noFill/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084763"/>
            <a:ext cx="15113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941888"/>
            <a:ext cx="9652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Milestones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way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database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Hans </a:t>
            </a:r>
            <a:r>
              <a:rPr lang="en-GB" dirty="0" err="1" smtClean="0"/>
              <a:t>Concin</a:t>
            </a:r>
            <a:r>
              <a:rPr lang="en-GB" dirty="0" smtClean="0"/>
              <a:t> took </a:t>
            </a:r>
            <a:r>
              <a:rPr lang="en-GB" dirty="0" smtClean="0"/>
              <a:t>responsibility for </a:t>
            </a:r>
            <a:r>
              <a:rPr lang="en-GB" dirty="0" err="1" smtClean="0"/>
              <a:t>aks</a:t>
            </a:r>
            <a:r>
              <a:rPr lang="en-GB" dirty="0" smtClean="0"/>
              <a:t> </a:t>
            </a:r>
            <a:r>
              <a:rPr lang="en-GB" dirty="0" err="1" smtClean="0"/>
              <a:t>Wissenschaft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Cecily </a:t>
            </a:r>
            <a:r>
              <a:rPr lang="en-GB" dirty="0" smtClean="0"/>
              <a:t>Kelleher, epidemiologist and public health expert from University of Dublin. She was the first to recognize in 2001 the full potential of the database</a:t>
            </a:r>
          </a:p>
          <a:p>
            <a:r>
              <a:rPr lang="en-GB" dirty="0" smtClean="0"/>
              <a:t>The first peer-reviewed publication:</a:t>
            </a:r>
            <a:br>
              <a:rPr lang="en-GB" dirty="0" smtClean="0"/>
            </a:br>
            <a:r>
              <a:rPr lang="en-GB" dirty="0" smtClean="0"/>
              <a:t>Ulmer H, Kelleher C, Diem G, </a:t>
            </a:r>
            <a:r>
              <a:rPr lang="en-GB" dirty="0" err="1" smtClean="0"/>
              <a:t>Concin</a:t>
            </a:r>
            <a:r>
              <a:rPr lang="en-GB" dirty="0" smtClean="0"/>
              <a:t> H. Tracking of Cardiovascular Risk Factors: the Vorarlberg Health Monitoring &amp; Promotion Programme. European Heart Journal 2003.</a:t>
            </a:r>
          </a:p>
          <a:p>
            <a:r>
              <a:rPr lang="en-GB" dirty="0" smtClean="0"/>
              <a:t>Statistical and methodological discussions with </a:t>
            </a:r>
            <a:r>
              <a:rPr lang="en-GB" dirty="0" err="1" smtClean="0"/>
              <a:t>Prof.</a:t>
            </a:r>
            <a:r>
              <a:rPr lang="en-GB" dirty="0" smtClean="0"/>
              <a:t> Larry Brant, chief statistician of the Baltimore Longitudinal Study of Aging (BLSA) </a:t>
            </a:r>
          </a:p>
          <a:p>
            <a:r>
              <a:rPr lang="en-GB" dirty="0"/>
              <a:t>The involvement of epidemiologists from nearby located University of Ulm: </a:t>
            </a:r>
            <a:r>
              <a:rPr lang="en-GB" dirty="0" err="1"/>
              <a:t>Prof.</a:t>
            </a:r>
            <a:r>
              <a:rPr lang="en-GB" dirty="0"/>
              <a:t> Stefan </a:t>
            </a:r>
            <a:r>
              <a:rPr lang="en-GB" dirty="0" err="1"/>
              <a:t>Weiland</a:t>
            </a:r>
            <a:r>
              <a:rPr lang="en-GB" dirty="0"/>
              <a:t>, Killian Rapp, </a:t>
            </a:r>
            <a:r>
              <a:rPr lang="en-GB" dirty="0" err="1"/>
              <a:t>Jochen</a:t>
            </a:r>
            <a:r>
              <a:rPr lang="en-GB" dirty="0"/>
              <a:t> </a:t>
            </a:r>
            <a:r>
              <a:rPr lang="en-GB" dirty="0" err="1"/>
              <a:t>Klenk</a:t>
            </a:r>
            <a:r>
              <a:rPr lang="en-GB" dirty="0"/>
              <a:t> and Gabriele </a:t>
            </a:r>
            <a:r>
              <a:rPr lang="en-GB" dirty="0" smtClean="0"/>
              <a:t>Nagel</a:t>
            </a:r>
          </a:p>
          <a:p>
            <a:r>
              <a:rPr lang="en-US" dirty="0"/>
              <a:t>Highly motivated </a:t>
            </a:r>
            <a:r>
              <a:rPr lang="en-US" dirty="0" smtClean="0"/>
              <a:t>scientists</a:t>
            </a:r>
            <a:r>
              <a:rPr lang="en-US" dirty="0"/>
              <a:t>: </a:t>
            </a:r>
            <a:r>
              <a:rPr lang="en-US" dirty="0" smtClean="0"/>
              <a:t>Alexander </a:t>
            </a:r>
            <a:r>
              <a:rPr lang="en-US" dirty="0" err="1"/>
              <a:t>Strasak</a:t>
            </a:r>
            <a:r>
              <a:rPr lang="en-US" dirty="0"/>
              <a:t>, </a:t>
            </a:r>
            <a:r>
              <a:rPr lang="en-US" dirty="0" err="1"/>
              <a:t>Wegene</a:t>
            </a:r>
            <a:r>
              <a:rPr lang="en-US" dirty="0"/>
              <a:t> </a:t>
            </a:r>
            <a:r>
              <a:rPr lang="en-US" dirty="0" err="1"/>
              <a:t>Borena</a:t>
            </a:r>
            <a:r>
              <a:rPr lang="en-US" dirty="0"/>
              <a:t>, Susanne </a:t>
            </a:r>
            <a:r>
              <a:rPr lang="en-US" dirty="0" err="1"/>
              <a:t>Strohmaier</a:t>
            </a:r>
            <a:r>
              <a:rPr lang="en-US" dirty="0"/>
              <a:t>, Michael </a:t>
            </a:r>
            <a:r>
              <a:rPr lang="en-US" dirty="0" err="1" smtClean="0"/>
              <a:t>Edlinger</a:t>
            </a:r>
            <a:r>
              <a:rPr lang="en-US" dirty="0" smtClean="0"/>
              <a:t>, Josef </a:t>
            </a:r>
            <a:r>
              <a:rPr lang="en-US" dirty="0" smtClean="0"/>
              <a:t>Fritz and </a:t>
            </a:r>
            <a:r>
              <a:rPr lang="en-US" dirty="0" err="1" smtClean="0"/>
              <a:t>Phd</a:t>
            </a:r>
            <a:r>
              <a:rPr lang="en-US" dirty="0" smtClean="0"/>
              <a:t> </a:t>
            </a:r>
            <a:r>
              <a:rPr lang="en-US" dirty="0" smtClean="0"/>
              <a:t>students </a:t>
            </a:r>
            <a:r>
              <a:rPr lang="en-US" dirty="0" smtClean="0"/>
              <a:t>from </a:t>
            </a:r>
            <a:r>
              <a:rPr lang="en-US" dirty="0" smtClean="0"/>
              <a:t>Ulm </a:t>
            </a:r>
            <a:endParaRPr lang="en-US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7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Milestones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way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database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Invitation to collaborate in the Metabolic Syndrome and Cancer (Me-Can) and in the ESCAPE </a:t>
            </a:r>
            <a:r>
              <a:rPr lang="en-GB" dirty="0" smtClean="0"/>
              <a:t>projects </a:t>
            </a:r>
            <a:endParaRPr lang="en-GB" dirty="0" smtClean="0"/>
          </a:p>
          <a:p>
            <a:r>
              <a:rPr lang="en-GB" dirty="0" err="1" smtClean="0"/>
              <a:t>Cooperations</a:t>
            </a:r>
            <a:r>
              <a:rPr lang="en-GB" dirty="0" smtClean="0"/>
              <a:t> with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Emerging Risk Factor Collaboration (ERFC) -  University of Cambridge,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 </a:t>
            </a:r>
            <a:r>
              <a:rPr lang="en-US" dirty="0" smtClean="0"/>
              <a:t>Global </a:t>
            </a:r>
            <a:r>
              <a:rPr lang="en-US" dirty="0"/>
              <a:t>Burden of Metabolic Risk Factors for Chronic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Diseases Collaboration – Harvard University,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</a:t>
            </a:r>
            <a:r>
              <a:rPr lang="en-US" dirty="0" err="1" smtClean="0"/>
              <a:t>NCDRisC</a:t>
            </a:r>
            <a:r>
              <a:rPr lang="en-US" dirty="0" smtClean="0"/>
              <a:t> Factor Collaboration – Imperial College London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1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Me</a:t>
            </a:r>
            <a:r>
              <a:rPr lang="de-AT" dirty="0" smtClean="0"/>
              <a:t>-Can </a:t>
            </a:r>
            <a:r>
              <a:rPr lang="de-AT" dirty="0" err="1" smtClean="0"/>
              <a:t>project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dirty="0" smtClean="0"/>
              <a:t>In 2006, the </a:t>
            </a:r>
            <a:r>
              <a:rPr lang="en-US" sz="3500" b="1" dirty="0" smtClean="0"/>
              <a:t>Metabolic syndrome and Cancer projec</a:t>
            </a:r>
            <a:r>
              <a:rPr lang="en-US" sz="3500" dirty="0" smtClean="0"/>
              <a:t>t (Me-Can) was initiated in order to create a large pooled cohort </a:t>
            </a:r>
            <a:r>
              <a:rPr lang="en-US" sz="3500" b="1" dirty="0" smtClean="0"/>
              <a:t>to investigate factors of the metabolic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 smtClean="0"/>
              <a:t>syndrome on the association with cancer risk.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dirty="0" smtClean="0"/>
              <a:t>Existing cohorts in Norway, Austria and Sweden were included in the project. The cohorts were: in Norway, the Oslo study I (Oslo), the Norwegian Counties Study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dirty="0" smtClean="0"/>
              <a:t>(NCS), the Cohort of Norway (CONOR) and the Age 40 </a:t>
            </a:r>
            <a:r>
              <a:rPr lang="en-US" sz="3500" dirty="0" err="1" smtClean="0"/>
              <a:t>programme</a:t>
            </a:r>
            <a:r>
              <a:rPr lang="en-US" sz="3500" dirty="0" smtClean="0"/>
              <a:t> (40-years); in Austria, the Vorarlberg Health Monitoring and Prevention </a:t>
            </a:r>
            <a:r>
              <a:rPr lang="en-US" sz="3500" dirty="0" err="1" smtClean="0"/>
              <a:t>Programme</a:t>
            </a:r>
            <a:r>
              <a:rPr lang="en-US" sz="3500" dirty="0" smtClean="0"/>
              <a:t> (VHM&amp;PP); and in Sweden, the </a:t>
            </a:r>
            <a:r>
              <a:rPr lang="en-US" sz="3500" dirty="0" err="1" smtClean="0"/>
              <a:t>Vasterbotten</a:t>
            </a:r>
            <a:r>
              <a:rPr lang="en-US" sz="3500" dirty="0" smtClean="0"/>
              <a:t> Intervention Project (VIP) and the Malmo¨ Preventive Project (MPP).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960440" cy="5245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54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Me</a:t>
            </a:r>
            <a:r>
              <a:rPr lang="de-AT" dirty="0" smtClean="0"/>
              <a:t>-Can </a:t>
            </a:r>
            <a:r>
              <a:rPr lang="de-AT" dirty="0" err="1" smtClean="0"/>
              <a:t>project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39552" y="2420888"/>
            <a:ext cx="8208912" cy="4104456"/>
            <a:chOff x="188640" y="6177136"/>
            <a:chExt cx="6543284" cy="2401981"/>
          </a:xfrm>
        </p:grpSpPr>
        <p:grpSp>
          <p:nvGrpSpPr>
            <p:cNvPr id="9" name="Gruppieren 31"/>
            <p:cNvGrpSpPr/>
            <p:nvPr/>
          </p:nvGrpSpPr>
          <p:grpSpPr>
            <a:xfrm>
              <a:off x="188640" y="6177136"/>
              <a:ext cx="6543284" cy="2401981"/>
              <a:chOff x="188640" y="6177136"/>
              <a:chExt cx="6543284" cy="2401981"/>
            </a:xfrm>
          </p:grpSpPr>
          <p:pic>
            <p:nvPicPr>
              <p:cNvPr id="12" name="Picture 59" descr="U:\MSIG\ROeS\PosterStatMeth\Figure 2.ep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640" y="6177136"/>
                <a:ext cx="6543284" cy="2401981"/>
              </a:xfrm>
              <a:prstGeom prst="rect">
                <a:avLst/>
              </a:prstGeom>
              <a:noFill/>
              <a:ln w="9525">
                <a:solidFill>
                  <a:srgbClr val="7EA3B4"/>
                </a:solidFill>
              </a:ln>
            </p:spPr>
          </p:pic>
          <p:sp>
            <p:nvSpPr>
              <p:cNvPr id="13" name="Textfeld 12"/>
              <p:cNvSpPr txBox="1"/>
              <p:nvPr/>
            </p:nvSpPr>
            <p:spPr>
              <a:xfrm>
                <a:off x="1628594" y="6205248"/>
                <a:ext cx="50405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600" u="sng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5077868" y="6213716"/>
                <a:ext cx="50405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600" u="sng" dirty="0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5040518" y="6177136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u="sng" dirty="0" smtClean="0"/>
                <a:t>Females</a:t>
              </a:r>
              <a:endParaRPr lang="en-GB" sz="800" u="sng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634876" y="6177136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u="sng" dirty="0" smtClean="0"/>
                <a:t>Males</a:t>
              </a:r>
              <a:endParaRPr lang="en-GB" sz="800" u="sng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39552" y="15567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cs typeface="Mangal" pitchFamily="2"/>
              </a:rPr>
              <a:t>Sex-specific risk estimates of incident cancer by site per unit </a:t>
            </a:r>
            <a:r>
              <a:rPr lang="en-GB" b="1" dirty="0" err="1" smtClean="0">
                <a:cs typeface="Mangal" pitchFamily="2"/>
              </a:rPr>
              <a:t>MetS</a:t>
            </a:r>
            <a:r>
              <a:rPr lang="en-GB" b="1" dirty="0" smtClean="0">
                <a:cs typeface="Mangal" pitchFamily="2"/>
              </a:rPr>
              <a:t> score (standardised sum of the five separate z-scores)</a:t>
            </a:r>
          </a:p>
        </p:txBody>
      </p:sp>
    </p:spTree>
    <p:extLst>
      <p:ext uri="{BB962C8B-B14F-4D97-AF65-F5344CB8AC3E}">
        <p14:creationId xmlns:p14="http://schemas.microsoft.com/office/powerpoint/2010/main" val="42374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Emerging </a:t>
            </a:r>
            <a:r>
              <a:rPr lang="de-AT" dirty="0" err="1" smtClean="0"/>
              <a:t>Risk</a:t>
            </a:r>
            <a:r>
              <a:rPr lang="de-AT" dirty="0" smtClean="0"/>
              <a:t> </a:t>
            </a:r>
            <a:r>
              <a:rPr lang="de-AT" dirty="0" err="1" smtClean="0"/>
              <a:t>Factors</a:t>
            </a:r>
            <a:r>
              <a:rPr lang="de-AT" dirty="0" smtClean="0"/>
              <a:t> </a:t>
            </a:r>
            <a:r>
              <a:rPr lang="de-AT" dirty="0" err="1" smtClean="0"/>
              <a:t>Collaboration</a:t>
            </a:r>
            <a:r>
              <a:rPr lang="de-AT" dirty="0" smtClean="0"/>
              <a:t> (ERFC) – University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Cambrige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2" y="1556792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Emerging Risk Factors Collaboration</a:t>
            </a:r>
            <a:r>
              <a:rPr lang="en-US" dirty="0" smtClean="0"/>
              <a:t> (ERFC) has established a central database on over 1.2 million participants from &gt;100 prospective population-based studies, in which subsets have information on lipid and inflammatory markers, other established risk factors and characteristics, as well as major cardiovascular morbidity and cause-specific mortality. </a:t>
            </a:r>
          </a:p>
          <a:p>
            <a:endParaRPr lang="en-US" dirty="0" smtClean="0"/>
          </a:p>
          <a:p>
            <a:r>
              <a:rPr lang="en-US" dirty="0" smtClean="0"/>
              <a:t>Information on repeated measurements on relevant characteristics has been collected in over 300,000 participants to enable estimation of and adjustment for within-person variability. Re-analysis of individual data will yield up to approximately 70,000 incident fatal or first ever major cardiovascular outcomes recorded during about 12 million person years at risk.</a:t>
            </a:r>
          </a:p>
          <a:p>
            <a:endParaRPr lang="de-AT" dirty="0" smtClean="0"/>
          </a:p>
          <a:p>
            <a:r>
              <a:rPr lang="de-AT" dirty="0" err="1" smtClean="0"/>
              <a:t>Mainly</a:t>
            </a:r>
            <a:r>
              <a:rPr lang="de-AT" dirty="0" smtClean="0"/>
              <a:t> </a:t>
            </a:r>
            <a:r>
              <a:rPr lang="de-AT" dirty="0" err="1" smtClean="0"/>
              <a:t>focussing</a:t>
            </a:r>
            <a:r>
              <a:rPr lang="de-AT" dirty="0" smtClean="0"/>
              <a:t> on </a:t>
            </a:r>
            <a:r>
              <a:rPr lang="de-AT" dirty="0" err="1" smtClean="0"/>
              <a:t>cardiovascular</a:t>
            </a:r>
            <a:r>
              <a:rPr lang="de-AT" dirty="0" smtClean="0"/>
              <a:t> </a:t>
            </a:r>
            <a:r>
              <a:rPr lang="de-AT" dirty="0" err="1" smtClean="0"/>
              <a:t>disease</a:t>
            </a:r>
            <a:r>
              <a:rPr lang="de-AT" dirty="0" smtClean="0"/>
              <a:t>, </a:t>
            </a:r>
            <a:r>
              <a:rPr lang="de-AT" dirty="0" err="1" smtClean="0"/>
              <a:t>however</a:t>
            </a:r>
            <a:r>
              <a:rPr lang="de-AT" dirty="0" smtClean="0"/>
              <a:t> </a:t>
            </a:r>
            <a:r>
              <a:rPr lang="de-AT" dirty="0" err="1" smtClean="0"/>
              <a:t>there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now</a:t>
            </a:r>
            <a:r>
              <a:rPr lang="de-AT" dirty="0" smtClean="0"/>
              <a:t> </a:t>
            </a:r>
            <a:r>
              <a:rPr lang="de-AT" dirty="0" err="1" smtClean="0"/>
              <a:t>already</a:t>
            </a:r>
            <a:r>
              <a:rPr lang="de-AT" dirty="0" smtClean="0"/>
              <a:t> </a:t>
            </a:r>
            <a:r>
              <a:rPr lang="de-AT" dirty="0" err="1" smtClean="0"/>
              <a:t>two</a:t>
            </a:r>
            <a:r>
              <a:rPr lang="de-AT" dirty="0" smtClean="0"/>
              <a:t> </a:t>
            </a:r>
            <a:r>
              <a:rPr lang="de-AT" dirty="0" err="1" smtClean="0"/>
              <a:t>papers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cancer</a:t>
            </a:r>
            <a:r>
              <a:rPr lang="de-AT" dirty="0" smtClean="0"/>
              <a:t> </a:t>
            </a:r>
            <a:r>
              <a:rPr lang="de-AT" dirty="0" err="1" smtClean="0"/>
              <a:t>mortality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an </a:t>
            </a:r>
            <a:r>
              <a:rPr lang="de-AT" dirty="0" err="1" smtClean="0"/>
              <a:t>outcome</a:t>
            </a:r>
            <a:r>
              <a:rPr lang="de-AT" dirty="0" smtClean="0"/>
              <a:t> </a:t>
            </a:r>
            <a:endParaRPr lang="en-US" dirty="0" smtClean="0"/>
          </a:p>
          <a:p>
            <a:endParaRPr lang="de-AT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658</Words>
  <Application>Microsoft Office PowerPoint</Application>
  <PresentationFormat>Bildschirmpräsentation (4:3)</PresentationFormat>
  <Paragraphs>130</Paragraphs>
  <Slides>45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45</vt:i4>
      </vt:variant>
    </vt:vector>
  </HeadingPairs>
  <TitlesOfParts>
    <vt:vector size="48" baseType="lpstr">
      <vt:lpstr>Default Theme</vt:lpstr>
      <vt:lpstr>Präsentation</vt:lpstr>
      <vt:lpstr>Acrobat Document</vt:lpstr>
      <vt:lpstr>Warum sind internationale Eliteuniversitäten auf uns zugekommen und kooperieren mit uns?</vt:lpstr>
      <vt:lpstr>Introduction</vt:lpstr>
      <vt:lpstr>Introduction</vt:lpstr>
      <vt:lpstr>PowerPoint-Präsentation</vt:lpstr>
      <vt:lpstr>Milestones on the way to the use of the database</vt:lpstr>
      <vt:lpstr>Milestones on the way to the use of the database</vt:lpstr>
      <vt:lpstr>Me-Can project</vt:lpstr>
      <vt:lpstr>Me-Can project</vt:lpstr>
      <vt:lpstr>Emerging Risk Factors Collaboration (ERFC) – University of Cambrige</vt:lpstr>
      <vt:lpstr>PowerPoint-Präsentation</vt:lpstr>
      <vt:lpstr>PowerPoint-Präsentation</vt:lpstr>
      <vt:lpstr>PowerPoint-Präsentation</vt:lpstr>
      <vt:lpstr>PowerPoint-Präsentation</vt:lpstr>
      <vt:lpstr>Publications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Medizinische Universität Innsbruck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Epidemiology in Austria The Vorarlberg Health Monitoring &amp; Promotion Programme (VHM&amp;PP)</dc:title>
  <dc:creator>I-Med</dc:creator>
  <cp:lastModifiedBy>Ulmer Hanno</cp:lastModifiedBy>
  <cp:revision>352</cp:revision>
  <dcterms:created xsi:type="dcterms:W3CDTF">2011-02-22T11:01:43Z</dcterms:created>
  <dcterms:modified xsi:type="dcterms:W3CDTF">2017-04-04T10:10:34Z</dcterms:modified>
</cp:coreProperties>
</file>