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sldIdLst>
    <p:sldId id="377" r:id="rId2"/>
    <p:sldId id="421" r:id="rId3"/>
    <p:sldId id="408" r:id="rId4"/>
    <p:sldId id="409" r:id="rId5"/>
    <p:sldId id="422" r:id="rId6"/>
    <p:sldId id="423" r:id="rId7"/>
    <p:sldId id="258" r:id="rId8"/>
    <p:sldId id="411" r:id="rId9"/>
    <p:sldId id="413" r:id="rId10"/>
    <p:sldId id="412" r:id="rId11"/>
    <p:sldId id="410" r:id="rId12"/>
    <p:sldId id="420" r:id="rId13"/>
    <p:sldId id="419" r:id="rId14"/>
    <p:sldId id="414" r:id="rId15"/>
    <p:sldId id="415" r:id="rId16"/>
    <p:sldId id="418" r:id="rId17"/>
    <p:sldId id="416" r:id="rId18"/>
  </p:sldIdLst>
  <p:sldSz cx="9144000" cy="6858000" type="screen4x3"/>
  <p:notesSz cx="6789738" cy="992981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Nagel" initials="G" lastIdx="20" clrIdx="0"/>
  <p:cmAuthor id="1" name="I-Med" initials="imed" lastIdx="5"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ittlere Formatvorlage 3 - Akz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651" autoAdjust="0"/>
    <p:restoredTop sz="97805" autoAdjust="0"/>
  </p:normalViewPr>
  <p:slideViewPr>
    <p:cSldViewPr>
      <p:cViewPr>
        <p:scale>
          <a:sx n="82" d="100"/>
          <a:sy n="82" d="100"/>
        </p:scale>
        <p:origin x="-2652" y="-79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2220" cy="496491"/>
          </a:xfrm>
          <a:prstGeom prst="rect">
            <a:avLst/>
          </a:prstGeom>
        </p:spPr>
        <p:txBody>
          <a:bodyPr vert="horz" lIns="91440" tIns="45720" rIns="91440" bIns="45720" rtlCol="0"/>
          <a:lstStyle>
            <a:lvl1pPr algn="l">
              <a:defRPr sz="1200"/>
            </a:lvl1pPr>
          </a:lstStyle>
          <a:p>
            <a:endParaRPr lang="en-US"/>
          </a:p>
        </p:txBody>
      </p:sp>
      <p:sp>
        <p:nvSpPr>
          <p:cNvPr id="3" name="Datumsplatzhalter 2"/>
          <p:cNvSpPr>
            <a:spLocks noGrp="1"/>
          </p:cNvSpPr>
          <p:nvPr>
            <p:ph type="dt" idx="1"/>
          </p:nvPr>
        </p:nvSpPr>
        <p:spPr>
          <a:xfrm>
            <a:off x="3845947" y="0"/>
            <a:ext cx="2942220" cy="496491"/>
          </a:xfrm>
          <a:prstGeom prst="rect">
            <a:avLst/>
          </a:prstGeom>
        </p:spPr>
        <p:txBody>
          <a:bodyPr vert="horz" lIns="91440" tIns="45720" rIns="91440" bIns="45720" rtlCol="0"/>
          <a:lstStyle>
            <a:lvl1pPr algn="r">
              <a:defRPr sz="1200"/>
            </a:lvl1pPr>
          </a:lstStyle>
          <a:p>
            <a:fld id="{8A0C66BF-4794-4997-8FAD-CB7B899353F0}" type="datetimeFigureOut">
              <a:rPr lang="en-US" smtClean="0"/>
              <a:pPr/>
              <a:t>3/18/2015</a:t>
            </a:fld>
            <a:endParaRPr lang="en-US"/>
          </a:p>
        </p:txBody>
      </p:sp>
      <p:sp>
        <p:nvSpPr>
          <p:cNvPr id="4" name="Folienbildplatzhalter 3"/>
          <p:cNvSpPr>
            <a:spLocks noGrp="1" noRot="1" noChangeAspect="1"/>
          </p:cNvSpPr>
          <p:nvPr>
            <p:ph type="sldImg" idx="2"/>
          </p:nvPr>
        </p:nvSpPr>
        <p:spPr>
          <a:xfrm>
            <a:off x="912813" y="744538"/>
            <a:ext cx="4964112" cy="3724275"/>
          </a:xfrm>
          <a:prstGeom prst="rect">
            <a:avLst/>
          </a:prstGeom>
          <a:noFill/>
          <a:ln w="12700">
            <a:solidFill>
              <a:prstClr val="black"/>
            </a:solidFill>
          </a:ln>
        </p:spPr>
        <p:txBody>
          <a:bodyPr vert="horz" lIns="91440" tIns="45720" rIns="91440" bIns="45720" rtlCol="0" anchor="ctr"/>
          <a:lstStyle/>
          <a:p>
            <a:endParaRPr lang="en-US"/>
          </a:p>
        </p:txBody>
      </p:sp>
      <p:sp>
        <p:nvSpPr>
          <p:cNvPr id="5" name="Notizenplatzhalter 4"/>
          <p:cNvSpPr>
            <a:spLocks noGrp="1"/>
          </p:cNvSpPr>
          <p:nvPr>
            <p:ph type="body" sz="quarter" idx="3"/>
          </p:nvPr>
        </p:nvSpPr>
        <p:spPr>
          <a:xfrm>
            <a:off x="678974" y="4716661"/>
            <a:ext cx="5431790" cy="4468416"/>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6" name="Fußzeilenplatzhalter 5"/>
          <p:cNvSpPr>
            <a:spLocks noGrp="1"/>
          </p:cNvSpPr>
          <p:nvPr>
            <p:ph type="ftr" sz="quarter" idx="4"/>
          </p:nvPr>
        </p:nvSpPr>
        <p:spPr>
          <a:xfrm>
            <a:off x="0" y="9431599"/>
            <a:ext cx="2942220" cy="496491"/>
          </a:xfrm>
          <a:prstGeom prst="rect">
            <a:avLst/>
          </a:prstGeom>
        </p:spPr>
        <p:txBody>
          <a:bodyPr vert="horz" lIns="91440" tIns="45720" rIns="91440" bIns="45720" rtlCol="0" anchor="b"/>
          <a:lstStyle>
            <a:lvl1pPr algn="l">
              <a:defRPr sz="1200"/>
            </a:lvl1pPr>
          </a:lstStyle>
          <a:p>
            <a:endParaRPr lang="en-US"/>
          </a:p>
        </p:txBody>
      </p:sp>
      <p:sp>
        <p:nvSpPr>
          <p:cNvPr id="7" name="Foliennummernplatzhalter 6"/>
          <p:cNvSpPr>
            <a:spLocks noGrp="1"/>
          </p:cNvSpPr>
          <p:nvPr>
            <p:ph type="sldNum" sz="quarter" idx="5"/>
          </p:nvPr>
        </p:nvSpPr>
        <p:spPr>
          <a:xfrm>
            <a:off x="3845947" y="9431599"/>
            <a:ext cx="2942220" cy="496491"/>
          </a:xfrm>
          <a:prstGeom prst="rect">
            <a:avLst/>
          </a:prstGeom>
        </p:spPr>
        <p:txBody>
          <a:bodyPr vert="horz" lIns="91440" tIns="45720" rIns="91440" bIns="45720" rtlCol="0" anchor="b"/>
          <a:lstStyle>
            <a:lvl1pPr algn="r">
              <a:defRPr sz="1200"/>
            </a:lvl1pPr>
          </a:lstStyle>
          <a:p>
            <a:fld id="{77B42F19-14E2-4481-9CCD-C10E94AD7B81}" type="slidenum">
              <a:rPr lang="en-US" smtClean="0"/>
              <a:pPr/>
              <a:t>‹Nr.›</a:t>
            </a:fld>
            <a:endParaRPr lang="en-US"/>
          </a:p>
        </p:txBody>
      </p:sp>
    </p:spTree>
    <p:extLst>
      <p:ext uri="{BB962C8B-B14F-4D97-AF65-F5344CB8AC3E}">
        <p14:creationId xmlns:p14="http://schemas.microsoft.com/office/powerpoint/2010/main" val="7957130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571613"/>
            <a:ext cx="4672018" cy="2028838"/>
          </a:xfrm>
        </p:spPr>
        <p:txBody>
          <a:bodyPr>
            <a:normAutofit/>
          </a:bodyPr>
          <a:lstStyle>
            <a:lvl1pPr>
              <a:defRPr sz="3600">
                <a:solidFill>
                  <a:srgbClr val="4F81BD"/>
                </a:solidFill>
              </a:defRPr>
            </a:lvl1pPr>
          </a:lstStyle>
          <a:p>
            <a:r>
              <a:rPr lang="de-DE" smtClean="0"/>
              <a:t>Titelmasterformat durch Klicken bearbeiten</a:t>
            </a:r>
            <a:endParaRPr lang="de-DE" dirty="0"/>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dirty="0"/>
          </a:p>
        </p:txBody>
      </p:sp>
      <p:sp>
        <p:nvSpPr>
          <p:cNvPr id="4" name="Datumsplatzhalter 3"/>
          <p:cNvSpPr>
            <a:spLocks noGrp="1"/>
          </p:cNvSpPr>
          <p:nvPr>
            <p:ph type="dt" sz="half" idx="10"/>
          </p:nvPr>
        </p:nvSpPr>
        <p:spPr/>
        <p:txBody>
          <a:bodyPr/>
          <a:lstStyle/>
          <a:p>
            <a:fld id="{E1555880-7FE7-40DB-BB5D-50135F89C179}" type="datetime1">
              <a:rPr lang="de-DE" smtClean="0"/>
              <a:pPr/>
              <a:t>18.03.2015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A4B4652C-CD78-4E39-BAB0-0AF956FF8895}" type="slidenum">
              <a:rPr lang="de-DE" smtClean="0"/>
              <a:pPr/>
              <a:t>‹Nr.›</a:t>
            </a:fld>
            <a:endParaRPr lang="de-DE"/>
          </a:p>
        </p:txBody>
      </p:sp>
      <p:cxnSp>
        <p:nvCxnSpPr>
          <p:cNvPr id="9" name="Gerade Verbindung 8"/>
          <p:cNvCxnSpPr/>
          <p:nvPr userDrawn="1"/>
        </p:nvCxnSpPr>
        <p:spPr>
          <a:xfrm>
            <a:off x="714348" y="3571876"/>
            <a:ext cx="7715304" cy="0"/>
          </a:xfrm>
          <a:prstGeom prst="line">
            <a:avLst/>
          </a:prstGeom>
          <a:ln w="22225">
            <a:solidFill>
              <a:srgbClr val="AC0000"/>
            </a:solidFill>
          </a:ln>
        </p:spPr>
        <p:style>
          <a:lnRef idx="1">
            <a:schemeClr val="accent1"/>
          </a:lnRef>
          <a:fillRef idx="0">
            <a:schemeClr val="accent1"/>
          </a:fillRef>
          <a:effectRef idx="0">
            <a:schemeClr val="accent1"/>
          </a:effectRef>
          <a:fontRef idx="minor">
            <a:schemeClr val="tx1"/>
          </a:fontRef>
        </p:style>
      </p:cxnSp>
      <p:pic>
        <p:nvPicPr>
          <p:cNvPr id="1026" name="Picture 2" descr="logo_4c"/>
          <p:cNvPicPr>
            <a:picLocks noChangeAspect="1" noChangeArrowheads="1"/>
          </p:cNvPicPr>
          <p:nvPr userDrawn="1"/>
        </p:nvPicPr>
        <p:blipFill>
          <a:blip r:embed="rId2" cstate="print"/>
          <a:srcRect/>
          <a:stretch>
            <a:fillRect/>
          </a:stretch>
        </p:blipFill>
        <p:spPr bwMode="auto">
          <a:xfrm>
            <a:off x="5377358" y="1357298"/>
            <a:ext cx="3188805" cy="2165355"/>
          </a:xfrm>
          <a:prstGeom prst="rect">
            <a:avLst/>
          </a:prstGeom>
          <a:noFill/>
          <a:ln w="9525">
            <a:noFill/>
            <a:miter lim="800000"/>
            <a:headEnd/>
            <a:tailEnd/>
          </a:ln>
        </p:spPr>
      </p:pic>
      <p:cxnSp>
        <p:nvCxnSpPr>
          <p:cNvPr id="10" name="Gerade Verbindung 9"/>
          <p:cNvCxnSpPr/>
          <p:nvPr userDrawn="1"/>
        </p:nvCxnSpPr>
        <p:spPr>
          <a:xfrm>
            <a:off x="642910" y="5577181"/>
            <a:ext cx="7715304" cy="0"/>
          </a:xfrm>
          <a:prstGeom prst="line">
            <a:avLst/>
          </a:prstGeom>
          <a:ln w="15875">
            <a:solidFill>
              <a:srgbClr val="AC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6186502" cy="1143000"/>
          </a:xfrm>
        </p:spPr>
        <p:txBody>
          <a:bodyPr>
            <a:normAutofit/>
          </a:bodyPr>
          <a:lstStyle>
            <a:lvl1pPr algn="l">
              <a:defRPr sz="3000">
                <a:solidFill>
                  <a:srgbClr val="4F81BD"/>
                </a:solidFill>
              </a:defRPr>
            </a:lvl1pPr>
          </a:lstStyle>
          <a:p>
            <a:r>
              <a:rPr lang="de-DE" dirty="0" smtClean="0"/>
              <a:t>Titelmasterformat durch Klicken bearbeiten</a:t>
            </a:r>
            <a:endParaRPr lang="de-DE" dirty="0"/>
          </a:p>
        </p:txBody>
      </p:sp>
      <p:sp>
        <p:nvSpPr>
          <p:cNvPr id="3" name="Inhaltsplatzhalter 2"/>
          <p:cNvSpPr>
            <a:spLocks noGrp="1"/>
          </p:cNvSpPr>
          <p:nvPr>
            <p:ph idx="1"/>
          </p:nvPr>
        </p:nvSpPr>
        <p:spPr>
          <a:xfrm>
            <a:off x="457200" y="1600200"/>
            <a:ext cx="8229600" cy="4757758"/>
          </a:xfrm>
        </p:spPr>
        <p:txBody>
          <a:bodyPr/>
          <a:lstStyle>
            <a:lvl1pPr>
              <a:defRPr sz="2400"/>
            </a:lvl1pPr>
            <a:lvl2pPr>
              <a:defRPr sz="2200"/>
            </a:lvl2pPr>
            <a:lvl3pPr>
              <a:defRPr sz="2000"/>
            </a:lvl3pPr>
            <a:lvl4pPr>
              <a:defRPr sz="1800"/>
            </a:lvl4pPr>
            <a:lvl5pPr>
              <a:defRPr sz="1600"/>
            </a:lvl5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4" name="Datumsplatzhalter 3"/>
          <p:cNvSpPr>
            <a:spLocks noGrp="1"/>
          </p:cNvSpPr>
          <p:nvPr>
            <p:ph type="dt" sz="half" idx="10"/>
          </p:nvPr>
        </p:nvSpPr>
        <p:spPr/>
        <p:txBody>
          <a:bodyPr/>
          <a:lstStyle/>
          <a:p>
            <a:fld id="{F76508AB-6254-4F9F-BEE5-D65281E72F56}" type="datetime1">
              <a:rPr lang="de-DE" smtClean="0"/>
              <a:pPr/>
              <a:t>18.03.2015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A4B4652C-CD78-4E39-BAB0-0AF956FF8895}" type="slidenum">
              <a:rPr lang="de-DE" smtClean="0"/>
              <a:pPr/>
              <a:t>‹Nr.›</a:t>
            </a:fld>
            <a:endParaRPr lang="de-DE"/>
          </a:p>
        </p:txBody>
      </p:sp>
      <p:pic>
        <p:nvPicPr>
          <p:cNvPr id="2050" name="Picture 2" descr="logo_4c"/>
          <p:cNvPicPr>
            <a:picLocks noChangeAspect="1" noChangeArrowheads="1"/>
          </p:cNvPicPr>
          <p:nvPr userDrawn="1"/>
        </p:nvPicPr>
        <p:blipFill>
          <a:blip r:embed="rId2" cstate="print"/>
          <a:srcRect/>
          <a:stretch>
            <a:fillRect/>
          </a:stretch>
        </p:blipFill>
        <p:spPr bwMode="auto">
          <a:xfrm>
            <a:off x="6697944" y="0"/>
            <a:ext cx="2136775" cy="1450975"/>
          </a:xfrm>
          <a:prstGeom prst="rect">
            <a:avLst/>
          </a:prstGeom>
          <a:noFill/>
          <a:ln w="9525">
            <a:noFill/>
            <a:miter lim="800000"/>
            <a:headEnd/>
            <a:tailEnd/>
          </a:ln>
        </p:spPr>
      </p:pic>
      <p:cxnSp>
        <p:nvCxnSpPr>
          <p:cNvPr id="9" name="Gerade Verbindung 8"/>
          <p:cNvCxnSpPr/>
          <p:nvPr userDrawn="1"/>
        </p:nvCxnSpPr>
        <p:spPr>
          <a:xfrm>
            <a:off x="428596" y="1428736"/>
            <a:ext cx="8286808" cy="0"/>
          </a:xfrm>
          <a:prstGeom prst="line">
            <a:avLst/>
          </a:prstGeom>
          <a:ln w="3175">
            <a:solidFill>
              <a:srgbClr val="AC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6257940" cy="1143000"/>
          </a:xfrm>
        </p:spPr>
        <p:txBody>
          <a:bodyPr>
            <a:normAutofit/>
          </a:bodyPr>
          <a:lstStyle>
            <a:lvl1pPr algn="l">
              <a:defRPr lang="de-DE" sz="3200" kern="1200" dirty="0" smtClean="0">
                <a:solidFill>
                  <a:srgbClr val="4F81BD"/>
                </a:solidFill>
                <a:latin typeface="+mj-lt"/>
                <a:ea typeface="+mj-ea"/>
                <a:cs typeface="+mj-cs"/>
              </a:defRPr>
            </a:lvl1pPr>
          </a:lstStyle>
          <a:p>
            <a:r>
              <a:rPr lang="de-DE" smtClean="0"/>
              <a:t>Titelmasterformat durch Klicken bearbeiten</a:t>
            </a:r>
            <a:endParaRPr lang="de-DE" dirty="0"/>
          </a:p>
        </p:txBody>
      </p:sp>
      <p:sp>
        <p:nvSpPr>
          <p:cNvPr id="3" name="Inhaltsplatzhalter 2"/>
          <p:cNvSpPr>
            <a:spLocks noGrp="1"/>
          </p:cNvSpPr>
          <p:nvPr>
            <p:ph sz="half" idx="1"/>
          </p:nvPr>
        </p:nvSpPr>
        <p:spPr>
          <a:xfrm>
            <a:off x="457200" y="1600200"/>
            <a:ext cx="4038600" cy="4757758"/>
          </a:xfrm>
        </p:spPr>
        <p:txBody>
          <a:bodyPr/>
          <a:lstStyle>
            <a:lvl1pPr>
              <a:defRPr sz="2400"/>
            </a:lvl1pPr>
            <a:lvl2pPr>
              <a:defRPr sz="2000"/>
            </a:lvl2pPr>
            <a:lvl3pPr>
              <a:defRPr sz="1800"/>
            </a:lvl3pPr>
            <a:lvl4pPr>
              <a:defRPr sz="1600"/>
            </a:lvl4pPr>
            <a:lvl5pPr>
              <a:defRPr sz="14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4" name="Inhaltsplatzhalter 3"/>
          <p:cNvSpPr>
            <a:spLocks noGrp="1"/>
          </p:cNvSpPr>
          <p:nvPr>
            <p:ph sz="half" idx="2"/>
          </p:nvPr>
        </p:nvSpPr>
        <p:spPr>
          <a:xfrm>
            <a:off x="4648200" y="1600200"/>
            <a:ext cx="4038600" cy="4757758"/>
          </a:xfrm>
        </p:spPr>
        <p:txBody>
          <a:bodyPr/>
          <a:lstStyle>
            <a:lvl1pPr>
              <a:defRPr sz="2400"/>
            </a:lvl1pPr>
            <a:lvl2pPr>
              <a:defRPr sz="2000"/>
            </a:lvl2pPr>
            <a:lvl3pPr>
              <a:defRPr sz="1800"/>
            </a:lvl3pPr>
            <a:lvl4pPr>
              <a:defRPr sz="1600"/>
            </a:lvl4pPr>
            <a:lvl5pPr>
              <a:defRPr sz="14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5" name="Datumsplatzhalter 4"/>
          <p:cNvSpPr>
            <a:spLocks noGrp="1"/>
          </p:cNvSpPr>
          <p:nvPr>
            <p:ph type="dt" sz="half" idx="10"/>
          </p:nvPr>
        </p:nvSpPr>
        <p:spPr/>
        <p:txBody>
          <a:bodyPr/>
          <a:lstStyle/>
          <a:p>
            <a:fld id="{8AAB0FCB-0B59-4FBF-976F-BE0DD7D1184B}" type="datetime1">
              <a:rPr lang="de-DE" smtClean="0"/>
              <a:pPr/>
              <a:t>18.03.2015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A4B4652C-CD78-4E39-BAB0-0AF956FF8895}" type="slidenum">
              <a:rPr lang="de-DE" smtClean="0"/>
              <a:pPr/>
              <a:t>‹Nr.›</a:t>
            </a:fld>
            <a:endParaRPr lang="de-DE"/>
          </a:p>
        </p:txBody>
      </p:sp>
      <p:pic>
        <p:nvPicPr>
          <p:cNvPr id="8" name="Picture 2" descr="logo_4c"/>
          <p:cNvPicPr>
            <a:picLocks noChangeAspect="1" noChangeArrowheads="1"/>
          </p:cNvPicPr>
          <p:nvPr userDrawn="1"/>
        </p:nvPicPr>
        <p:blipFill>
          <a:blip r:embed="rId2" cstate="print"/>
          <a:srcRect/>
          <a:stretch>
            <a:fillRect/>
          </a:stretch>
        </p:blipFill>
        <p:spPr bwMode="auto">
          <a:xfrm>
            <a:off x="6697944" y="0"/>
            <a:ext cx="2136775" cy="1450975"/>
          </a:xfrm>
          <a:prstGeom prst="rect">
            <a:avLst/>
          </a:prstGeom>
          <a:noFill/>
          <a:ln w="9525">
            <a:noFill/>
            <a:miter lim="800000"/>
            <a:headEnd/>
            <a:tailEnd/>
          </a:ln>
        </p:spPr>
      </p:pic>
      <p:cxnSp>
        <p:nvCxnSpPr>
          <p:cNvPr id="9" name="Gerade Verbindung 8"/>
          <p:cNvCxnSpPr/>
          <p:nvPr userDrawn="1"/>
        </p:nvCxnSpPr>
        <p:spPr>
          <a:xfrm>
            <a:off x="428596" y="1428736"/>
            <a:ext cx="8286808" cy="0"/>
          </a:xfrm>
          <a:prstGeom prst="line">
            <a:avLst/>
          </a:prstGeom>
          <a:ln w="3175">
            <a:solidFill>
              <a:srgbClr val="AC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6257940" cy="1154098"/>
          </a:xfrm>
        </p:spPr>
        <p:txBody>
          <a:bodyPr>
            <a:normAutofit/>
          </a:bodyPr>
          <a:lstStyle>
            <a:lvl1pPr algn="l">
              <a:defRPr lang="de-DE" sz="3200" kern="1200" dirty="0" smtClean="0">
                <a:solidFill>
                  <a:srgbClr val="4F81BD"/>
                </a:solidFill>
                <a:latin typeface="+mj-lt"/>
                <a:ea typeface="+mj-ea"/>
                <a:cs typeface="+mj-cs"/>
              </a:defRPr>
            </a:lvl1pPr>
          </a:lstStyle>
          <a:p>
            <a:r>
              <a:rPr lang="de-DE" smtClean="0"/>
              <a:t>Titelmasterformat durch Klicken bearbeiten</a:t>
            </a:r>
            <a:endParaRPr lang="de-DE" dirty="0"/>
          </a:p>
        </p:txBody>
      </p:sp>
      <p:sp>
        <p:nvSpPr>
          <p:cNvPr id="3" name="Datumsplatzhalter 2"/>
          <p:cNvSpPr>
            <a:spLocks noGrp="1"/>
          </p:cNvSpPr>
          <p:nvPr>
            <p:ph type="dt" sz="half" idx="10"/>
          </p:nvPr>
        </p:nvSpPr>
        <p:spPr/>
        <p:txBody>
          <a:bodyPr/>
          <a:lstStyle/>
          <a:p>
            <a:fld id="{37508114-7162-4CF4-B1D8-7A8AAF4002E4}" type="datetime1">
              <a:rPr lang="de-DE" smtClean="0"/>
              <a:pPr/>
              <a:t>18.03.2015</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A4B4652C-CD78-4E39-BAB0-0AF956FF8895}" type="slidenum">
              <a:rPr lang="de-DE" smtClean="0"/>
              <a:pPr/>
              <a:t>‹Nr.›</a:t>
            </a:fld>
            <a:endParaRPr lang="de-DE"/>
          </a:p>
        </p:txBody>
      </p:sp>
      <p:pic>
        <p:nvPicPr>
          <p:cNvPr id="6" name="Picture 2" descr="logo_4c"/>
          <p:cNvPicPr>
            <a:picLocks noChangeAspect="1" noChangeArrowheads="1"/>
          </p:cNvPicPr>
          <p:nvPr userDrawn="1"/>
        </p:nvPicPr>
        <p:blipFill>
          <a:blip r:embed="rId2" cstate="print"/>
          <a:srcRect/>
          <a:stretch>
            <a:fillRect/>
          </a:stretch>
        </p:blipFill>
        <p:spPr bwMode="auto">
          <a:xfrm>
            <a:off x="6697944" y="0"/>
            <a:ext cx="2136775" cy="1450975"/>
          </a:xfrm>
          <a:prstGeom prst="rect">
            <a:avLst/>
          </a:prstGeom>
          <a:noFill/>
          <a:ln w="9525">
            <a:noFill/>
            <a:miter lim="800000"/>
            <a:headEnd/>
            <a:tailEnd/>
          </a:ln>
        </p:spPr>
      </p:pic>
      <p:cxnSp>
        <p:nvCxnSpPr>
          <p:cNvPr id="7" name="Gerade Verbindung 6"/>
          <p:cNvCxnSpPr/>
          <p:nvPr userDrawn="1"/>
        </p:nvCxnSpPr>
        <p:spPr>
          <a:xfrm>
            <a:off x="428596" y="1428736"/>
            <a:ext cx="8286808" cy="0"/>
          </a:xfrm>
          <a:prstGeom prst="line">
            <a:avLst/>
          </a:prstGeom>
          <a:ln w="3175">
            <a:solidFill>
              <a:srgbClr val="AC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CA4F579C-C327-46A7-BCB1-3340A6CCB95A}" type="datetime1">
              <a:rPr lang="de-DE" smtClean="0"/>
              <a:pPr/>
              <a:t>18.03.2015</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A4B4652C-CD78-4E39-BAB0-0AF956FF8895}" type="slidenum">
              <a:rPr lang="de-DE" smtClean="0"/>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CF4E97-E0CB-4804-BE25-A165BE162065}" type="datetime1">
              <a:rPr lang="de-DE" smtClean="0"/>
              <a:pPr/>
              <a:t>18.03.2015</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B4652C-CD78-4E39-BAB0-0AF956FF8895}" type="slidenum">
              <a:rPr lang="de-DE" smtClean="0"/>
              <a:pPr/>
              <a:t>‹Nr.›</a:t>
            </a:fld>
            <a:endParaRPr lang="de-DE"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67544" y="1124744"/>
            <a:ext cx="5182344" cy="2172854"/>
          </a:xfrm>
        </p:spPr>
        <p:txBody>
          <a:bodyPr>
            <a:normAutofit/>
          </a:bodyPr>
          <a:lstStyle/>
          <a:p>
            <a:r>
              <a:rPr lang="en-GB" sz="4000" dirty="0" smtClean="0"/>
              <a:t>Motivating Regression Analysis: Confounding, Mediation, Moderation</a:t>
            </a:r>
            <a:endParaRPr lang="de-DE" i="1" dirty="0"/>
          </a:p>
        </p:txBody>
      </p:sp>
      <p:sp>
        <p:nvSpPr>
          <p:cNvPr id="3" name="Untertitel 2"/>
          <p:cNvSpPr>
            <a:spLocks noGrp="1"/>
          </p:cNvSpPr>
          <p:nvPr>
            <p:ph type="subTitle" idx="1"/>
          </p:nvPr>
        </p:nvSpPr>
        <p:spPr>
          <a:xfrm>
            <a:off x="683568" y="3645024"/>
            <a:ext cx="7776864" cy="1872208"/>
          </a:xfrm>
        </p:spPr>
        <p:txBody>
          <a:bodyPr>
            <a:normAutofit fontScale="40000" lnSpcReduction="20000"/>
          </a:bodyPr>
          <a:lstStyle/>
          <a:p>
            <a:endParaRPr lang="de-AT" sz="3600" dirty="0" smtClean="0"/>
          </a:p>
          <a:p>
            <a:r>
              <a:rPr lang="de-AT" sz="5900" dirty="0" smtClean="0"/>
              <a:t>Hanno Ulmer</a:t>
            </a:r>
          </a:p>
          <a:p>
            <a:endParaRPr lang="de-AT" sz="2800" dirty="0" smtClean="0"/>
          </a:p>
          <a:p>
            <a:r>
              <a:rPr lang="de-AT" sz="4200" dirty="0" smtClean="0"/>
              <a:t>Department </a:t>
            </a:r>
            <a:r>
              <a:rPr lang="de-AT" sz="4200" dirty="0" err="1" smtClean="0"/>
              <a:t>for</a:t>
            </a:r>
            <a:r>
              <a:rPr lang="de-AT" sz="4200" dirty="0" smtClean="0"/>
              <a:t> Medical </a:t>
            </a:r>
            <a:r>
              <a:rPr lang="de-AT" sz="4200" dirty="0" err="1" smtClean="0"/>
              <a:t>Statistics</a:t>
            </a:r>
            <a:r>
              <a:rPr lang="de-AT" sz="4200" dirty="0" smtClean="0"/>
              <a:t>, </a:t>
            </a:r>
            <a:r>
              <a:rPr lang="de-AT" sz="4200" dirty="0" err="1" smtClean="0"/>
              <a:t>Informatics</a:t>
            </a:r>
            <a:r>
              <a:rPr lang="de-AT" sz="4200" dirty="0" smtClean="0"/>
              <a:t> </a:t>
            </a:r>
            <a:r>
              <a:rPr lang="de-AT" sz="4200" dirty="0" err="1" smtClean="0"/>
              <a:t>and</a:t>
            </a:r>
            <a:r>
              <a:rPr lang="de-AT" sz="4200" dirty="0" smtClean="0"/>
              <a:t> </a:t>
            </a:r>
            <a:r>
              <a:rPr lang="de-AT" sz="4200" dirty="0" err="1" smtClean="0"/>
              <a:t>Health</a:t>
            </a:r>
            <a:r>
              <a:rPr lang="de-AT" sz="4200" dirty="0" smtClean="0"/>
              <a:t> Economics,</a:t>
            </a:r>
          </a:p>
          <a:p>
            <a:r>
              <a:rPr lang="de-AT" sz="4200" dirty="0" smtClean="0"/>
              <a:t>Innsbruck Medical University </a:t>
            </a:r>
          </a:p>
          <a:p>
            <a:endParaRPr lang="de-AT" sz="2800" dirty="0" smtClean="0"/>
          </a:p>
          <a:p>
            <a:r>
              <a:rPr lang="de-AT" sz="3600" i="1" dirty="0" smtClean="0"/>
              <a:t>	</a:t>
            </a:r>
            <a:r>
              <a:rPr lang="de-AT" sz="3600" i="1" dirty="0" err="1" smtClean="0"/>
              <a:t>Contact</a:t>
            </a:r>
            <a:r>
              <a:rPr lang="de-AT" sz="3600" i="1" dirty="0" smtClean="0"/>
              <a:t>: hanno.ulmer@i-med.ac.at</a:t>
            </a:r>
            <a:endParaRPr lang="de-DE" sz="3600" i="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dirty="0" err="1" smtClean="0"/>
              <a:t>Confounding</a:t>
            </a:r>
            <a:endParaRPr lang="de-DE" dirty="0"/>
          </a:p>
        </p:txBody>
      </p:sp>
      <p:sp>
        <p:nvSpPr>
          <p:cNvPr id="8" name="Inhaltsplatzhalter 7"/>
          <p:cNvSpPr>
            <a:spLocks noGrp="1"/>
          </p:cNvSpPr>
          <p:nvPr>
            <p:ph idx="1"/>
          </p:nvPr>
        </p:nvSpPr>
        <p:spPr>
          <a:xfrm>
            <a:off x="457200" y="1484784"/>
            <a:ext cx="8229600" cy="4757758"/>
          </a:xfrm>
        </p:spPr>
        <p:txBody>
          <a:bodyPr>
            <a:normAutofit/>
          </a:bodyPr>
          <a:lstStyle/>
          <a:p>
            <a:pPr marL="0" indent="0">
              <a:buNone/>
            </a:pPr>
            <a:r>
              <a:rPr lang="en-GB" dirty="0" smtClean="0"/>
              <a:t>Three essential characteristics: </a:t>
            </a:r>
          </a:p>
          <a:p>
            <a:pPr marL="0" indent="0">
              <a:buNone/>
            </a:pPr>
            <a:endParaRPr lang="en-GB" dirty="0" smtClean="0"/>
          </a:p>
          <a:p>
            <a:pPr marL="0" indent="0">
              <a:buNone/>
            </a:pPr>
            <a:r>
              <a:rPr lang="en-GB" dirty="0" smtClean="0"/>
              <a:t>The confounder is associated with the exposure of interest (BMI)</a:t>
            </a:r>
          </a:p>
          <a:p>
            <a:pPr marL="0" indent="0">
              <a:buNone/>
            </a:pPr>
            <a:r>
              <a:rPr lang="en-GB" dirty="0" smtClean="0"/>
              <a:t>The confounder is associated with the disease (CHD)</a:t>
            </a:r>
          </a:p>
          <a:p>
            <a:pPr marL="0" indent="0">
              <a:buNone/>
            </a:pPr>
            <a:r>
              <a:rPr lang="en-GB" dirty="0" smtClean="0"/>
              <a:t>The confounder is not in the causal pathway leading from the exposure of interest (BMI) to the disease of interest (CHD)</a:t>
            </a:r>
          </a:p>
          <a:p>
            <a:pPr marL="0" indent="0">
              <a:buNone/>
            </a:pPr>
            <a:endParaRPr lang="en-GB" dirty="0"/>
          </a:p>
          <a:p>
            <a:pPr marL="0" indent="0">
              <a:buNone/>
            </a:pPr>
            <a:endParaRPr lang="en-GB" dirty="0"/>
          </a:p>
        </p:txBody>
      </p:sp>
      <p:sp>
        <p:nvSpPr>
          <p:cNvPr id="4" name="Foliennummernplatzhalter 3"/>
          <p:cNvSpPr>
            <a:spLocks noGrp="1"/>
          </p:cNvSpPr>
          <p:nvPr>
            <p:ph type="sldNum" sz="quarter" idx="12"/>
          </p:nvPr>
        </p:nvSpPr>
        <p:spPr/>
        <p:txBody>
          <a:bodyPr/>
          <a:lstStyle/>
          <a:p>
            <a:fld id="{A4B4652C-CD78-4E39-BAB0-0AF956FF8895}" type="slidenum">
              <a:rPr lang="de-DE" smtClean="0"/>
              <a:pPr/>
              <a:t>10</a:t>
            </a:fld>
            <a:endParaRPr lang="de-DE"/>
          </a:p>
        </p:txBody>
      </p:sp>
    </p:spTree>
    <p:extLst>
      <p:ext uri="{BB962C8B-B14F-4D97-AF65-F5344CB8AC3E}">
        <p14:creationId xmlns:p14="http://schemas.microsoft.com/office/powerpoint/2010/main" val="12671281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dirty="0" err="1" smtClean="0"/>
              <a:t>Methods</a:t>
            </a:r>
            <a:r>
              <a:rPr lang="de-AT" dirty="0" smtClean="0"/>
              <a:t> </a:t>
            </a:r>
            <a:r>
              <a:rPr lang="de-AT" dirty="0" err="1" smtClean="0"/>
              <a:t>for</a:t>
            </a:r>
            <a:r>
              <a:rPr lang="de-AT" dirty="0" smtClean="0"/>
              <a:t> </a:t>
            </a:r>
            <a:r>
              <a:rPr lang="de-AT" dirty="0" err="1" smtClean="0"/>
              <a:t>Preventing</a:t>
            </a:r>
            <a:r>
              <a:rPr lang="de-AT" dirty="0" smtClean="0"/>
              <a:t> </a:t>
            </a:r>
            <a:r>
              <a:rPr lang="de-AT" dirty="0" err="1" smtClean="0"/>
              <a:t>Confounding</a:t>
            </a:r>
            <a:r>
              <a:rPr lang="de-AT" dirty="0" smtClean="0"/>
              <a:t> in Study Designs</a:t>
            </a:r>
            <a:endParaRPr lang="de-DE" dirty="0"/>
          </a:p>
        </p:txBody>
      </p:sp>
      <p:sp>
        <p:nvSpPr>
          <p:cNvPr id="8" name="Inhaltsplatzhalter 7"/>
          <p:cNvSpPr>
            <a:spLocks noGrp="1"/>
          </p:cNvSpPr>
          <p:nvPr>
            <p:ph idx="1"/>
          </p:nvPr>
        </p:nvSpPr>
        <p:spPr>
          <a:xfrm>
            <a:off x="457200" y="1484784"/>
            <a:ext cx="8229600" cy="4757758"/>
          </a:xfrm>
        </p:spPr>
        <p:txBody>
          <a:bodyPr>
            <a:normAutofit fontScale="85000" lnSpcReduction="20000"/>
          </a:bodyPr>
          <a:lstStyle/>
          <a:p>
            <a:pPr marL="0" indent="0">
              <a:buNone/>
            </a:pPr>
            <a:r>
              <a:rPr lang="en-GB" dirty="0" smtClean="0"/>
              <a:t>Stringent inclusion criteria to narrow the variability between study participants</a:t>
            </a:r>
          </a:p>
          <a:p>
            <a:pPr marL="0" indent="0">
              <a:buNone/>
            </a:pPr>
            <a:r>
              <a:rPr lang="en-GB" dirty="0" smtClean="0"/>
              <a:t>Randomization (intervention/RCT only)</a:t>
            </a:r>
          </a:p>
          <a:p>
            <a:pPr marL="0" indent="0">
              <a:buNone/>
            </a:pPr>
            <a:r>
              <a:rPr lang="en-GB" dirty="0" smtClean="0"/>
              <a:t>Matching:</a:t>
            </a:r>
          </a:p>
          <a:p>
            <a:pPr marL="0" indent="0">
              <a:buNone/>
            </a:pPr>
            <a:endParaRPr lang="en-GB" dirty="0" smtClean="0"/>
          </a:p>
          <a:p>
            <a:pPr marL="0" indent="0">
              <a:buNone/>
            </a:pPr>
            <a:r>
              <a:rPr lang="en-GB" dirty="0" smtClean="0"/>
              <a:t>Simple </a:t>
            </a:r>
            <a:r>
              <a:rPr lang="en-GB" dirty="0" smtClean="0"/>
              <a:t>Matching e.g. for age and sex in case-controls studies</a:t>
            </a:r>
          </a:p>
          <a:p>
            <a:pPr marL="0" indent="0">
              <a:buNone/>
            </a:pPr>
            <a:r>
              <a:rPr lang="en-GB" dirty="0" smtClean="0"/>
              <a:t>versus</a:t>
            </a:r>
          </a:p>
          <a:p>
            <a:pPr marL="0" indent="0">
              <a:buNone/>
            </a:pPr>
            <a:r>
              <a:rPr lang="en-GB" dirty="0" smtClean="0"/>
              <a:t>Propensity Score </a:t>
            </a:r>
            <a:r>
              <a:rPr lang="en-GB" dirty="0" smtClean="0"/>
              <a:t>Matching (involves logistic regression analysis)</a:t>
            </a:r>
            <a:endParaRPr lang="en-GB" dirty="0" smtClean="0"/>
          </a:p>
          <a:p>
            <a:pPr marL="0" indent="0">
              <a:buNone/>
            </a:pPr>
            <a:endParaRPr lang="en-GB" dirty="0"/>
          </a:p>
          <a:p>
            <a:pPr marL="0" indent="0">
              <a:buNone/>
            </a:pPr>
            <a:r>
              <a:rPr lang="en-GB" dirty="0" smtClean="0"/>
              <a:t>Very </a:t>
            </a:r>
            <a:r>
              <a:rPr lang="en-GB" dirty="0" smtClean="0"/>
              <a:t>popular in clinical research: </a:t>
            </a:r>
          </a:p>
          <a:p>
            <a:pPr marL="0" indent="0">
              <a:buNone/>
            </a:pPr>
            <a:r>
              <a:rPr lang="en-US" dirty="0"/>
              <a:t>Blackstone EH. Comparing apples and oranges. J Thoracic and Cardiovascular Surgery 2002; 1: 8-15</a:t>
            </a:r>
            <a:r>
              <a:rPr lang="en-US" dirty="0" smtClean="0"/>
              <a:t>.</a:t>
            </a:r>
          </a:p>
          <a:p>
            <a:pPr marL="0" indent="0">
              <a:buNone/>
            </a:pPr>
            <a:r>
              <a:rPr lang="en-GB" dirty="0" err="1" smtClean="0"/>
              <a:t>Ruttmann</a:t>
            </a:r>
            <a:r>
              <a:rPr lang="en-GB" dirty="0" smtClean="0"/>
              <a:t> </a:t>
            </a:r>
            <a:r>
              <a:rPr lang="en-GB" dirty="0"/>
              <a:t>E, </a:t>
            </a:r>
            <a:r>
              <a:rPr lang="en-GB" dirty="0" err="1"/>
              <a:t>Fischler</a:t>
            </a:r>
            <a:r>
              <a:rPr lang="en-GB" dirty="0"/>
              <a:t> N, </a:t>
            </a:r>
            <a:r>
              <a:rPr lang="en-GB" dirty="0" err="1"/>
              <a:t>Sakic</a:t>
            </a:r>
            <a:r>
              <a:rPr lang="en-GB" dirty="0"/>
              <a:t> A, </a:t>
            </a:r>
            <a:r>
              <a:rPr lang="en-GB" dirty="0" err="1"/>
              <a:t>Chevtchik</a:t>
            </a:r>
            <a:r>
              <a:rPr lang="en-GB" dirty="0"/>
              <a:t> O, </a:t>
            </a:r>
            <a:r>
              <a:rPr lang="en-GB" dirty="0" err="1"/>
              <a:t>Alber</a:t>
            </a:r>
            <a:r>
              <a:rPr lang="en-GB" dirty="0"/>
              <a:t> H, </a:t>
            </a:r>
            <a:r>
              <a:rPr lang="en-GB" dirty="0" err="1"/>
              <a:t>Schistek</a:t>
            </a:r>
            <a:r>
              <a:rPr lang="en-GB" dirty="0"/>
              <a:t> R, Ulmer H</a:t>
            </a:r>
            <a:r>
              <a:rPr lang="en-GB" dirty="0" smtClean="0"/>
              <a:t>, Grimm </a:t>
            </a:r>
            <a:r>
              <a:rPr lang="en-GB" dirty="0"/>
              <a:t>M. Second internal thoracic artery versus radial artery in coronary artery </a:t>
            </a:r>
            <a:r>
              <a:rPr lang="en-GB" dirty="0" smtClean="0"/>
              <a:t>bypass </a:t>
            </a:r>
            <a:r>
              <a:rPr lang="en-GB" dirty="0"/>
              <a:t>grafting: a long-term, propensity score-matched follow-up </a:t>
            </a:r>
            <a:r>
              <a:rPr lang="en-GB" dirty="0" smtClean="0"/>
              <a:t>study. Circulation</a:t>
            </a:r>
            <a:r>
              <a:rPr lang="en-GB" dirty="0"/>
              <a:t>. </a:t>
            </a:r>
            <a:r>
              <a:rPr lang="en-GB" dirty="0" smtClean="0"/>
              <a:t>2011 20;124(12</a:t>
            </a:r>
            <a:r>
              <a:rPr lang="en-GB" dirty="0"/>
              <a:t>):1321-9.</a:t>
            </a:r>
            <a:endParaRPr lang="en-GB" dirty="0" smtClean="0"/>
          </a:p>
          <a:p>
            <a:pPr marL="0" indent="0">
              <a:buNone/>
            </a:pPr>
            <a:endParaRPr lang="en-GB" dirty="0" smtClean="0"/>
          </a:p>
          <a:p>
            <a:pPr marL="0" indent="0">
              <a:buNone/>
            </a:pPr>
            <a:endParaRPr lang="en-GB" dirty="0"/>
          </a:p>
          <a:p>
            <a:pPr marL="0" indent="0">
              <a:buNone/>
            </a:pPr>
            <a:endParaRPr lang="en-GB" dirty="0"/>
          </a:p>
        </p:txBody>
      </p:sp>
      <p:sp>
        <p:nvSpPr>
          <p:cNvPr id="4" name="Foliennummernplatzhalter 3"/>
          <p:cNvSpPr>
            <a:spLocks noGrp="1"/>
          </p:cNvSpPr>
          <p:nvPr>
            <p:ph type="sldNum" sz="quarter" idx="12"/>
          </p:nvPr>
        </p:nvSpPr>
        <p:spPr/>
        <p:txBody>
          <a:bodyPr/>
          <a:lstStyle/>
          <a:p>
            <a:fld id="{A4B4652C-CD78-4E39-BAB0-0AF956FF8895}" type="slidenum">
              <a:rPr lang="de-DE" smtClean="0"/>
              <a:pPr/>
              <a:t>11</a:t>
            </a:fld>
            <a:endParaRPr lang="de-DE"/>
          </a:p>
        </p:txBody>
      </p:sp>
    </p:spTree>
    <p:extLst>
      <p:ext uri="{BB962C8B-B14F-4D97-AF65-F5344CB8AC3E}">
        <p14:creationId xmlns:p14="http://schemas.microsoft.com/office/powerpoint/2010/main" val="16907910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dirty="0" err="1" smtClean="0"/>
              <a:t>Effect</a:t>
            </a:r>
            <a:r>
              <a:rPr lang="de-AT" dirty="0" smtClean="0"/>
              <a:t> </a:t>
            </a:r>
            <a:r>
              <a:rPr lang="de-AT" dirty="0" err="1" smtClean="0"/>
              <a:t>Modification</a:t>
            </a:r>
            <a:r>
              <a:rPr lang="de-AT" dirty="0" smtClean="0"/>
              <a:t>/Moderation</a:t>
            </a:r>
            <a:endParaRPr lang="de-DE" dirty="0"/>
          </a:p>
        </p:txBody>
      </p:sp>
      <p:sp>
        <p:nvSpPr>
          <p:cNvPr id="8" name="Inhaltsplatzhalter 7"/>
          <p:cNvSpPr>
            <a:spLocks noGrp="1"/>
          </p:cNvSpPr>
          <p:nvPr>
            <p:ph idx="1"/>
          </p:nvPr>
        </p:nvSpPr>
        <p:spPr>
          <a:xfrm>
            <a:off x="457200" y="1484784"/>
            <a:ext cx="8229600" cy="4757758"/>
          </a:xfrm>
        </p:spPr>
        <p:txBody>
          <a:bodyPr>
            <a:normAutofit/>
          </a:bodyPr>
          <a:lstStyle/>
          <a:p>
            <a:pPr marL="0" indent="0">
              <a:buNone/>
            </a:pPr>
            <a:r>
              <a:rPr lang="en-GB" dirty="0" smtClean="0"/>
              <a:t>Effect modification occurs when the association between the exposure (BMI) and the disease (CHD) varies by levels of a third factor.</a:t>
            </a:r>
          </a:p>
          <a:p>
            <a:pPr marL="0" indent="0">
              <a:buNone/>
            </a:pPr>
            <a:r>
              <a:rPr lang="en-GB" dirty="0" smtClean="0"/>
              <a:t>How to assess: include interaction terms into </a:t>
            </a:r>
            <a:r>
              <a:rPr lang="en-GB" dirty="0" smtClean="0"/>
              <a:t>the regression model</a:t>
            </a:r>
          </a:p>
          <a:p>
            <a:pPr marL="0" indent="0">
              <a:buNone/>
            </a:pPr>
            <a:r>
              <a:rPr lang="en-GB" dirty="0" smtClean="0"/>
              <a:t>Interaction </a:t>
            </a:r>
            <a:r>
              <a:rPr lang="en-GB" dirty="0"/>
              <a:t>age*obesity p&lt;0.001</a:t>
            </a:r>
          </a:p>
          <a:p>
            <a:pPr marL="0" indent="0">
              <a:buNone/>
            </a:pPr>
            <a:endParaRPr lang="en-GB" dirty="0" smtClean="0"/>
          </a:p>
          <a:p>
            <a:pPr marL="0" indent="0">
              <a:buNone/>
            </a:pPr>
            <a:r>
              <a:rPr lang="en-GB" dirty="0" smtClean="0"/>
              <a:t>Young:		BMI </a:t>
            </a:r>
            <a:r>
              <a:rPr lang="en-GB" dirty="0"/>
              <a:t>-----------------------------------------</a:t>
            </a:r>
            <a:r>
              <a:rPr lang="en-GB" dirty="0">
                <a:sym typeface="Wingdings" panose="05000000000000000000" pitchFamily="2" charset="2"/>
              </a:rPr>
              <a:t> &gt;</a:t>
            </a:r>
            <a:r>
              <a:rPr lang="en-GB" dirty="0"/>
              <a:t> CHD</a:t>
            </a:r>
          </a:p>
          <a:p>
            <a:pPr marL="0" indent="0">
              <a:buNone/>
            </a:pPr>
            <a:r>
              <a:rPr lang="en-GB" dirty="0" smtClean="0"/>
              <a:t>Old:      	BMI </a:t>
            </a:r>
            <a:r>
              <a:rPr lang="en-GB" dirty="0"/>
              <a:t>-----------------------------------------</a:t>
            </a:r>
            <a:r>
              <a:rPr lang="en-GB" dirty="0">
                <a:sym typeface="Wingdings" panose="05000000000000000000" pitchFamily="2" charset="2"/>
              </a:rPr>
              <a:t> &gt;</a:t>
            </a:r>
            <a:r>
              <a:rPr lang="en-GB" dirty="0"/>
              <a:t> CHD</a:t>
            </a:r>
          </a:p>
          <a:p>
            <a:pPr marL="0" indent="0">
              <a:buNone/>
            </a:pPr>
            <a:endParaRPr lang="en-GB" dirty="0" smtClean="0"/>
          </a:p>
          <a:p>
            <a:pPr marL="0" indent="0">
              <a:buNone/>
            </a:pPr>
            <a:endParaRPr lang="en-GB" dirty="0" smtClean="0"/>
          </a:p>
          <a:p>
            <a:pPr marL="0" indent="0">
              <a:buNone/>
            </a:pPr>
            <a:endParaRPr lang="en-GB" dirty="0"/>
          </a:p>
          <a:p>
            <a:pPr marL="0" indent="0">
              <a:buNone/>
            </a:pPr>
            <a:endParaRPr lang="en-GB" dirty="0"/>
          </a:p>
          <a:p>
            <a:pPr marL="0" indent="0">
              <a:buNone/>
            </a:pPr>
            <a:endParaRPr lang="en-GB" dirty="0"/>
          </a:p>
        </p:txBody>
      </p:sp>
      <p:sp>
        <p:nvSpPr>
          <p:cNvPr id="4" name="Foliennummernplatzhalter 3"/>
          <p:cNvSpPr>
            <a:spLocks noGrp="1"/>
          </p:cNvSpPr>
          <p:nvPr>
            <p:ph type="sldNum" sz="quarter" idx="12"/>
          </p:nvPr>
        </p:nvSpPr>
        <p:spPr/>
        <p:txBody>
          <a:bodyPr/>
          <a:lstStyle/>
          <a:p>
            <a:fld id="{A4B4652C-CD78-4E39-BAB0-0AF956FF8895}" type="slidenum">
              <a:rPr lang="de-DE" smtClean="0"/>
              <a:pPr/>
              <a:t>12</a:t>
            </a:fld>
            <a:endParaRPr lang="de-DE"/>
          </a:p>
        </p:txBody>
      </p:sp>
    </p:spTree>
    <p:extLst>
      <p:ext uri="{BB962C8B-B14F-4D97-AF65-F5344CB8AC3E}">
        <p14:creationId xmlns:p14="http://schemas.microsoft.com/office/powerpoint/2010/main" val="38177738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dirty="0" err="1" smtClean="0"/>
              <a:t>Example</a:t>
            </a:r>
            <a:endParaRPr lang="de-DE" dirty="0"/>
          </a:p>
        </p:txBody>
      </p:sp>
      <p:sp>
        <p:nvSpPr>
          <p:cNvPr id="8" name="Inhaltsplatzhalter 7"/>
          <p:cNvSpPr>
            <a:spLocks noGrp="1"/>
          </p:cNvSpPr>
          <p:nvPr>
            <p:ph idx="1"/>
          </p:nvPr>
        </p:nvSpPr>
        <p:spPr>
          <a:xfrm>
            <a:off x="457200" y="1484784"/>
            <a:ext cx="8229600" cy="4757758"/>
          </a:xfrm>
        </p:spPr>
        <p:txBody>
          <a:bodyPr>
            <a:normAutofit/>
          </a:bodyPr>
          <a:lstStyle/>
          <a:p>
            <a:pPr marL="0" indent="0">
              <a:buNone/>
            </a:pPr>
            <a:r>
              <a:rPr lang="en-GB" dirty="0"/>
              <a:t>Relationship between BMI and CHD </a:t>
            </a:r>
            <a:r>
              <a:rPr lang="en-GB" dirty="0" smtClean="0"/>
              <a:t>incidence moderated by age: </a:t>
            </a:r>
            <a:endParaRPr lang="en-GB" dirty="0"/>
          </a:p>
          <a:p>
            <a:pPr marL="0" indent="0">
              <a:buNone/>
            </a:pPr>
            <a:r>
              <a:rPr lang="en-GB" dirty="0" smtClean="0"/>
              <a:t>Interaction </a:t>
            </a:r>
            <a:r>
              <a:rPr lang="en-GB" dirty="0"/>
              <a:t>age*obesity p&lt;0.001</a:t>
            </a:r>
          </a:p>
          <a:p>
            <a:pPr marL="0" indent="0">
              <a:buNone/>
            </a:pPr>
            <a:endParaRPr lang="en-GB" dirty="0" smtClean="0"/>
          </a:p>
          <a:p>
            <a:pPr marL="0" indent="0">
              <a:buNone/>
            </a:pPr>
            <a:r>
              <a:rPr lang="en-GB" dirty="0" smtClean="0"/>
              <a:t>Obesity </a:t>
            </a:r>
            <a:r>
              <a:rPr lang="en-GB" dirty="0"/>
              <a:t>(30+ kg/m2) versus Normal Weight (20-25 kg/m2) </a:t>
            </a:r>
          </a:p>
          <a:p>
            <a:pPr marL="0" indent="0">
              <a:buNone/>
            </a:pPr>
            <a:r>
              <a:rPr lang="en-GB" dirty="0" smtClean="0"/>
              <a:t>Sex</a:t>
            </a:r>
            <a:r>
              <a:rPr lang="en-GB" dirty="0"/>
              <a:t>, age and smoking adjusting Hazard Ratio</a:t>
            </a:r>
            <a:r>
              <a:rPr lang="en-GB" dirty="0" smtClean="0"/>
              <a:t>:</a:t>
            </a:r>
          </a:p>
          <a:p>
            <a:pPr marL="0" indent="0">
              <a:buNone/>
            </a:pPr>
            <a:endParaRPr lang="en-GB" dirty="0" smtClean="0"/>
          </a:p>
          <a:p>
            <a:pPr marL="0" indent="0">
              <a:buNone/>
            </a:pPr>
            <a:r>
              <a:rPr lang="en-GB" dirty="0" smtClean="0"/>
              <a:t>&lt;</a:t>
            </a:r>
            <a:r>
              <a:rPr lang="en-GB" dirty="0"/>
              <a:t>50 years of age:</a:t>
            </a:r>
          </a:p>
          <a:p>
            <a:pPr marL="0" indent="0">
              <a:buNone/>
            </a:pPr>
            <a:r>
              <a:rPr lang="en-GB" dirty="0" smtClean="0"/>
              <a:t>HR </a:t>
            </a:r>
            <a:r>
              <a:rPr lang="en-GB" dirty="0"/>
              <a:t>= </a:t>
            </a:r>
            <a:r>
              <a:rPr lang="en-GB" dirty="0" smtClean="0"/>
              <a:t>3.13 </a:t>
            </a:r>
            <a:r>
              <a:rPr lang="en-GB" dirty="0"/>
              <a:t>95%CI </a:t>
            </a:r>
            <a:r>
              <a:rPr lang="en-GB" dirty="0" smtClean="0"/>
              <a:t>(2.27-4.31)</a:t>
            </a:r>
          </a:p>
          <a:p>
            <a:pPr marL="0" indent="0">
              <a:buNone/>
            </a:pPr>
            <a:r>
              <a:rPr lang="en-GB" dirty="0" smtClean="0"/>
              <a:t>50+ years of age:</a:t>
            </a:r>
            <a:endParaRPr lang="en-GB" dirty="0"/>
          </a:p>
          <a:p>
            <a:pPr marL="0" indent="0">
              <a:buNone/>
            </a:pPr>
            <a:r>
              <a:rPr lang="en-GB" dirty="0" smtClean="0"/>
              <a:t>HR =  1.51 95%CI (1.37- 1.66)</a:t>
            </a:r>
          </a:p>
          <a:p>
            <a:pPr marL="0" indent="0">
              <a:buNone/>
            </a:pPr>
            <a:endParaRPr lang="en-GB" dirty="0" smtClean="0"/>
          </a:p>
          <a:p>
            <a:pPr marL="0" indent="0">
              <a:buNone/>
            </a:pPr>
            <a:endParaRPr lang="en-GB" dirty="0"/>
          </a:p>
          <a:p>
            <a:pPr marL="0" indent="0">
              <a:buNone/>
            </a:pPr>
            <a:endParaRPr lang="en-GB" dirty="0"/>
          </a:p>
          <a:p>
            <a:pPr marL="0" indent="0">
              <a:buNone/>
            </a:pPr>
            <a:endParaRPr lang="en-GB" dirty="0"/>
          </a:p>
        </p:txBody>
      </p:sp>
      <p:sp>
        <p:nvSpPr>
          <p:cNvPr id="4" name="Foliennummernplatzhalter 3"/>
          <p:cNvSpPr>
            <a:spLocks noGrp="1"/>
          </p:cNvSpPr>
          <p:nvPr>
            <p:ph type="sldNum" sz="quarter" idx="12"/>
          </p:nvPr>
        </p:nvSpPr>
        <p:spPr/>
        <p:txBody>
          <a:bodyPr/>
          <a:lstStyle/>
          <a:p>
            <a:fld id="{A4B4652C-CD78-4E39-BAB0-0AF956FF8895}" type="slidenum">
              <a:rPr lang="de-DE" smtClean="0"/>
              <a:pPr/>
              <a:t>13</a:t>
            </a:fld>
            <a:endParaRPr lang="de-DE"/>
          </a:p>
        </p:txBody>
      </p:sp>
    </p:spTree>
    <p:extLst>
      <p:ext uri="{BB962C8B-B14F-4D97-AF65-F5344CB8AC3E}">
        <p14:creationId xmlns:p14="http://schemas.microsoft.com/office/powerpoint/2010/main" val="32288635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dirty="0" smtClean="0"/>
              <a:t>Mediation</a:t>
            </a:r>
            <a:endParaRPr lang="de-DE" dirty="0"/>
          </a:p>
        </p:txBody>
      </p:sp>
      <p:sp>
        <p:nvSpPr>
          <p:cNvPr id="8" name="Inhaltsplatzhalter 7"/>
          <p:cNvSpPr>
            <a:spLocks noGrp="1"/>
          </p:cNvSpPr>
          <p:nvPr>
            <p:ph idx="1"/>
          </p:nvPr>
        </p:nvSpPr>
        <p:spPr>
          <a:xfrm>
            <a:off x="457200" y="1484784"/>
            <a:ext cx="8229600" cy="4757758"/>
          </a:xfrm>
        </p:spPr>
        <p:txBody>
          <a:bodyPr>
            <a:normAutofit/>
          </a:bodyPr>
          <a:lstStyle/>
          <a:p>
            <a:pPr marL="0" indent="0">
              <a:buNone/>
            </a:pPr>
            <a:r>
              <a:rPr lang="en-GB" dirty="0" smtClean="0"/>
              <a:t>Mediation occurs if factors, like confounders, are associated with the exposure of interest (BMI) and the disease (CHD), but are in the causal pathway leading from the exposure to the disease.</a:t>
            </a:r>
          </a:p>
          <a:p>
            <a:pPr marL="0" indent="0">
              <a:buNone/>
            </a:pPr>
            <a:endParaRPr lang="en-GB" dirty="0"/>
          </a:p>
          <a:p>
            <a:pPr marL="0" indent="0">
              <a:buNone/>
            </a:pPr>
            <a:r>
              <a:rPr lang="en-GB" dirty="0" smtClean="0"/>
              <a:t>These factors are called mediators:</a:t>
            </a:r>
          </a:p>
          <a:p>
            <a:pPr marL="0" indent="0">
              <a:buNone/>
            </a:pPr>
            <a:endParaRPr lang="en-GB" dirty="0"/>
          </a:p>
          <a:p>
            <a:pPr marL="0" indent="0">
              <a:buNone/>
            </a:pPr>
            <a:r>
              <a:rPr lang="en-GB" dirty="0"/>
              <a:t>BMI </a:t>
            </a:r>
            <a:r>
              <a:rPr lang="en-GB" dirty="0" smtClean="0"/>
              <a:t>---- &gt; Blood Pressure, Cholesterol, Diabetes ----</a:t>
            </a:r>
            <a:r>
              <a:rPr lang="en-GB" dirty="0" smtClean="0">
                <a:sym typeface="Wingdings" panose="05000000000000000000" pitchFamily="2" charset="2"/>
              </a:rPr>
              <a:t> </a:t>
            </a:r>
            <a:r>
              <a:rPr lang="en-GB" dirty="0">
                <a:sym typeface="Wingdings" panose="05000000000000000000" pitchFamily="2" charset="2"/>
              </a:rPr>
              <a:t>&gt;</a:t>
            </a:r>
            <a:r>
              <a:rPr lang="en-GB" dirty="0"/>
              <a:t> CHD</a:t>
            </a:r>
          </a:p>
          <a:p>
            <a:pPr marL="0" indent="0">
              <a:buNone/>
            </a:pPr>
            <a:endParaRPr lang="en-GB" dirty="0"/>
          </a:p>
        </p:txBody>
      </p:sp>
      <p:sp>
        <p:nvSpPr>
          <p:cNvPr id="4" name="Foliennummernplatzhalter 3"/>
          <p:cNvSpPr>
            <a:spLocks noGrp="1"/>
          </p:cNvSpPr>
          <p:nvPr>
            <p:ph type="sldNum" sz="quarter" idx="12"/>
          </p:nvPr>
        </p:nvSpPr>
        <p:spPr/>
        <p:txBody>
          <a:bodyPr/>
          <a:lstStyle/>
          <a:p>
            <a:fld id="{A4B4652C-CD78-4E39-BAB0-0AF956FF8895}" type="slidenum">
              <a:rPr lang="de-DE" smtClean="0"/>
              <a:pPr/>
              <a:t>14</a:t>
            </a:fld>
            <a:endParaRPr lang="de-DE"/>
          </a:p>
        </p:txBody>
      </p:sp>
    </p:spTree>
    <p:extLst>
      <p:ext uri="{BB962C8B-B14F-4D97-AF65-F5344CB8AC3E}">
        <p14:creationId xmlns:p14="http://schemas.microsoft.com/office/powerpoint/2010/main" val="39315310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dirty="0" err="1" smtClean="0"/>
              <a:t>Example</a:t>
            </a:r>
            <a:endParaRPr lang="de-DE" dirty="0"/>
          </a:p>
        </p:txBody>
      </p:sp>
      <p:sp>
        <p:nvSpPr>
          <p:cNvPr id="8" name="Inhaltsplatzhalter 7"/>
          <p:cNvSpPr>
            <a:spLocks noGrp="1"/>
          </p:cNvSpPr>
          <p:nvPr>
            <p:ph idx="1"/>
          </p:nvPr>
        </p:nvSpPr>
        <p:spPr>
          <a:xfrm>
            <a:off x="457200" y="1484784"/>
            <a:ext cx="8229600" cy="4757758"/>
          </a:xfrm>
        </p:spPr>
        <p:txBody>
          <a:bodyPr>
            <a:normAutofit fontScale="92500"/>
          </a:bodyPr>
          <a:lstStyle/>
          <a:p>
            <a:pPr marL="0" indent="0">
              <a:buNone/>
            </a:pPr>
            <a:r>
              <a:rPr lang="en-GB" dirty="0" smtClean="0"/>
              <a:t>Mediators in the relationship between BMI and CHD incidence: </a:t>
            </a:r>
          </a:p>
          <a:p>
            <a:pPr marL="0" indent="0">
              <a:buNone/>
            </a:pPr>
            <a:endParaRPr lang="en-GB" dirty="0" smtClean="0"/>
          </a:p>
          <a:p>
            <a:pPr marL="0" indent="0">
              <a:buNone/>
            </a:pPr>
            <a:r>
              <a:rPr lang="en-GB" dirty="0"/>
              <a:t>Sex, age and smoking adjusting Hazard Ratio:</a:t>
            </a:r>
          </a:p>
          <a:p>
            <a:pPr marL="0" indent="0">
              <a:buNone/>
            </a:pPr>
            <a:r>
              <a:rPr lang="en-GB" dirty="0" smtClean="0"/>
              <a:t>Total </a:t>
            </a:r>
            <a:r>
              <a:rPr lang="en-GB" dirty="0" smtClean="0"/>
              <a:t>effect of BMI (obesity versus normal weight) on CHD:</a:t>
            </a:r>
          </a:p>
          <a:p>
            <a:pPr marL="0" indent="0">
              <a:buNone/>
            </a:pPr>
            <a:r>
              <a:rPr lang="en-GB" dirty="0" smtClean="0"/>
              <a:t>HR </a:t>
            </a:r>
            <a:r>
              <a:rPr lang="en-GB" dirty="0"/>
              <a:t>= </a:t>
            </a:r>
            <a:r>
              <a:rPr lang="en-GB" dirty="0" smtClean="0"/>
              <a:t>1.60 </a:t>
            </a:r>
            <a:r>
              <a:rPr lang="en-GB" dirty="0"/>
              <a:t>95%CI (</a:t>
            </a:r>
            <a:r>
              <a:rPr lang="en-GB" dirty="0" smtClean="0"/>
              <a:t>1.46-1.75)</a:t>
            </a:r>
            <a:endParaRPr lang="en-GB" dirty="0"/>
          </a:p>
          <a:p>
            <a:pPr marL="0" indent="0">
              <a:buNone/>
            </a:pPr>
            <a:endParaRPr lang="en-GB" dirty="0"/>
          </a:p>
          <a:p>
            <a:pPr marL="0" indent="0">
              <a:buNone/>
            </a:pPr>
            <a:r>
              <a:rPr lang="en-GB" dirty="0" smtClean="0"/>
              <a:t>Direct effect of BMI on CHD </a:t>
            </a:r>
          </a:p>
          <a:p>
            <a:pPr marL="0" indent="0">
              <a:buNone/>
            </a:pPr>
            <a:r>
              <a:rPr lang="en-GB" dirty="0" smtClean="0"/>
              <a:t>HR </a:t>
            </a:r>
            <a:r>
              <a:rPr lang="en-GB" dirty="0" smtClean="0"/>
              <a:t>= 1.30 95%CI (1.19–1.43)</a:t>
            </a:r>
          </a:p>
          <a:p>
            <a:pPr marL="0" indent="0">
              <a:buNone/>
            </a:pPr>
            <a:endParaRPr lang="en-GB" dirty="0"/>
          </a:p>
          <a:p>
            <a:pPr marL="0" indent="0">
              <a:buNone/>
            </a:pPr>
            <a:r>
              <a:rPr lang="en-GB" dirty="0" smtClean="0"/>
              <a:t>Indirect effect </a:t>
            </a:r>
            <a:r>
              <a:rPr lang="en-GB" dirty="0"/>
              <a:t>mediated by blood pressure, cholesterol and glucose</a:t>
            </a:r>
          </a:p>
          <a:p>
            <a:pPr marL="0" indent="0">
              <a:buNone/>
            </a:pPr>
            <a:r>
              <a:rPr lang="en-GB" dirty="0" smtClean="0"/>
              <a:t>HR </a:t>
            </a:r>
            <a:r>
              <a:rPr lang="en-GB" dirty="0" smtClean="0"/>
              <a:t>= 1.23 95%CI ( 1.15-1.32) 95% CIs estimated by Bootstrap </a:t>
            </a:r>
          </a:p>
          <a:p>
            <a:pPr marL="0" indent="0">
              <a:buNone/>
            </a:pPr>
            <a:endParaRPr lang="en-GB" dirty="0"/>
          </a:p>
          <a:p>
            <a:pPr marL="0" indent="0">
              <a:buNone/>
            </a:pPr>
            <a:endParaRPr lang="en-GB" dirty="0"/>
          </a:p>
          <a:p>
            <a:pPr marL="0" indent="0">
              <a:buNone/>
            </a:pPr>
            <a:endParaRPr lang="en-GB" dirty="0"/>
          </a:p>
        </p:txBody>
      </p:sp>
      <p:sp>
        <p:nvSpPr>
          <p:cNvPr id="4" name="Foliennummernplatzhalter 3"/>
          <p:cNvSpPr>
            <a:spLocks noGrp="1"/>
          </p:cNvSpPr>
          <p:nvPr>
            <p:ph type="sldNum" sz="quarter" idx="12"/>
          </p:nvPr>
        </p:nvSpPr>
        <p:spPr/>
        <p:txBody>
          <a:bodyPr/>
          <a:lstStyle/>
          <a:p>
            <a:fld id="{A4B4652C-CD78-4E39-BAB0-0AF956FF8895}" type="slidenum">
              <a:rPr lang="de-DE" smtClean="0"/>
              <a:pPr/>
              <a:t>15</a:t>
            </a:fld>
            <a:endParaRPr lang="de-DE"/>
          </a:p>
        </p:txBody>
      </p:sp>
    </p:spTree>
    <p:extLst>
      <p:ext uri="{BB962C8B-B14F-4D97-AF65-F5344CB8AC3E}">
        <p14:creationId xmlns:p14="http://schemas.microsoft.com/office/powerpoint/2010/main" val="28161804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dirty="0" err="1" smtClean="0"/>
              <a:t>Example</a:t>
            </a:r>
            <a:endParaRPr lang="de-DE" dirty="0"/>
          </a:p>
        </p:txBody>
      </p:sp>
      <p:sp>
        <p:nvSpPr>
          <p:cNvPr id="8" name="Inhaltsplatzhalter 7"/>
          <p:cNvSpPr>
            <a:spLocks noGrp="1"/>
          </p:cNvSpPr>
          <p:nvPr>
            <p:ph idx="1"/>
          </p:nvPr>
        </p:nvSpPr>
        <p:spPr>
          <a:xfrm>
            <a:off x="457200" y="1484784"/>
            <a:ext cx="8229600" cy="4757758"/>
          </a:xfrm>
        </p:spPr>
        <p:txBody>
          <a:bodyPr>
            <a:normAutofit fontScale="92500" lnSpcReduction="20000"/>
          </a:bodyPr>
          <a:lstStyle/>
          <a:p>
            <a:pPr marL="0" indent="0">
              <a:buNone/>
            </a:pPr>
            <a:r>
              <a:rPr lang="en-GB" dirty="0" smtClean="0"/>
              <a:t>Mediators in the relationship between BMI and CHD incidence: </a:t>
            </a:r>
          </a:p>
          <a:p>
            <a:pPr marL="0" indent="0">
              <a:buNone/>
            </a:pPr>
            <a:endParaRPr lang="en-GB" dirty="0" smtClean="0"/>
          </a:p>
          <a:p>
            <a:pPr marL="0" indent="0">
              <a:buNone/>
            </a:pPr>
            <a:r>
              <a:rPr lang="en-GB" dirty="0" smtClean="0"/>
              <a:t>Effect of BMI on CHD mediated by blood pressure, cholesterol and glucose</a:t>
            </a:r>
          </a:p>
          <a:p>
            <a:pPr marL="0" indent="0">
              <a:buNone/>
            </a:pPr>
            <a:endParaRPr lang="en-GB" dirty="0" smtClean="0"/>
          </a:p>
          <a:p>
            <a:pPr marL="0" indent="0">
              <a:buNone/>
            </a:pPr>
            <a:r>
              <a:rPr lang="en-GB" dirty="0" smtClean="0"/>
              <a:t>PERM (Percentage of excess risk mediated) =</a:t>
            </a:r>
          </a:p>
          <a:p>
            <a:pPr marL="0" indent="0">
              <a:buNone/>
            </a:pPr>
            <a:r>
              <a:rPr lang="en-GB" dirty="0" smtClean="0"/>
              <a:t>(1.60-1.30)/(1.60-1)*100</a:t>
            </a:r>
          </a:p>
          <a:p>
            <a:pPr marL="0" indent="0">
              <a:buNone/>
            </a:pPr>
            <a:r>
              <a:rPr lang="en-GB" dirty="0" smtClean="0"/>
              <a:t>= 50% (</a:t>
            </a:r>
            <a:r>
              <a:rPr lang="en-GB" dirty="0" err="1" smtClean="0"/>
              <a:t>approximative</a:t>
            </a:r>
            <a:r>
              <a:rPr lang="en-GB" dirty="0" smtClean="0"/>
              <a:t> formula)</a:t>
            </a:r>
          </a:p>
          <a:p>
            <a:pPr marL="0" indent="0">
              <a:buNone/>
            </a:pPr>
            <a:endParaRPr lang="en-GB" dirty="0"/>
          </a:p>
          <a:p>
            <a:pPr marL="0" indent="0">
              <a:buNone/>
            </a:pPr>
            <a:r>
              <a:rPr lang="en-US" dirty="0"/>
              <a:t>Global Burden of Metabolic Risk Factors for Chronic Diseases </a:t>
            </a:r>
            <a:r>
              <a:rPr lang="en-US" dirty="0" smtClean="0"/>
              <a:t>Collaboration. Metabolic </a:t>
            </a:r>
            <a:r>
              <a:rPr lang="en-US" dirty="0"/>
              <a:t>mediators of the effects of body-mass index, overweight, </a:t>
            </a:r>
            <a:r>
              <a:rPr lang="en-US" dirty="0" smtClean="0"/>
              <a:t>and obesity </a:t>
            </a:r>
            <a:r>
              <a:rPr lang="en-US" dirty="0"/>
              <a:t>on coronary heart disease and stroke: a pooled analysis of 97 </a:t>
            </a:r>
            <a:r>
              <a:rPr lang="en-US" dirty="0" smtClean="0"/>
              <a:t>prospective cohorts </a:t>
            </a:r>
            <a:r>
              <a:rPr lang="en-US" dirty="0"/>
              <a:t>with 1·8 million participants. Lancet. 2014 Mar 15;383(9921):970-83</a:t>
            </a:r>
            <a:endParaRPr lang="en-GB" dirty="0"/>
          </a:p>
          <a:p>
            <a:pPr marL="0" indent="0">
              <a:buNone/>
            </a:pPr>
            <a:endParaRPr lang="en-GB" dirty="0"/>
          </a:p>
          <a:p>
            <a:pPr marL="0" indent="0">
              <a:buNone/>
            </a:pPr>
            <a:endParaRPr lang="en-GB" dirty="0"/>
          </a:p>
        </p:txBody>
      </p:sp>
      <p:sp>
        <p:nvSpPr>
          <p:cNvPr id="4" name="Foliennummernplatzhalter 3"/>
          <p:cNvSpPr>
            <a:spLocks noGrp="1"/>
          </p:cNvSpPr>
          <p:nvPr>
            <p:ph type="sldNum" sz="quarter" idx="12"/>
          </p:nvPr>
        </p:nvSpPr>
        <p:spPr/>
        <p:txBody>
          <a:bodyPr/>
          <a:lstStyle/>
          <a:p>
            <a:fld id="{A4B4652C-CD78-4E39-BAB0-0AF956FF8895}" type="slidenum">
              <a:rPr lang="de-DE" smtClean="0"/>
              <a:pPr/>
              <a:t>16</a:t>
            </a:fld>
            <a:endParaRPr lang="de-DE"/>
          </a:p>
        </p:txBody>
      </p:sp>
    </p:spTree>
    <p:extLst>
      <p:ext uri="{BB962C8B-B14F-4D97-AF65-F5344CB8AC3E}">
        <p14:creationId xmlns:p14="http://schemas.microsoft.com/office/powerpoint/2010/main" val="26779011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dirty="0" smtClean="0"/>
              <a:t>Mediation </a:t>
            </a:r>
            <a:r>
              <a:rPr lang="de-AT" dirty="0" err="1" smtClean="0"/>
              <a:t>Techniques</a:t>
            </a:r>
            <a:endParaRPr lang="de-DE" dirty="0"/>
          </a:p>
        </p:txBody>
      </p:sp>
      <p:sp>
        <p:nvSpPr>
          <p:cNvPr id="8" name="Inhaltsplatzhalter 7"/>
          <p:cNvSpPr>
            <a:spLocks noGrp="1"/>
          </p:cNvSpPr>
          <p:nvPr>
            <p:ph idx="1"/>
          </p:nvPr>
        </p:nvSpPr>
        <p:spPr>
          <a:xfrm>
            <a:off x="457200" y="1484784"/>
            <a:ext cx="8229600" cy="4757758"/>
          </a:xfrm>
        </p:spPr>
        <p:txBody>
          <a:bodyPr>
            <a:normAutofit fontScale="85000" lnSpcReduction="20000"/>
          </a:bodyPr>
          <a:lstStyle/>
          <a:p>
            <a:pPr marL="0" indent="0">
              <a:buNone/>
            </a:pPr>
            <a:r>
              <a:rPr lang="en-GB" dirty="0" smtClean="0"/>
              <a:t>Traditional approach:</a:t>
            </a:r>
          </a:p>
          <a:p>
            <a:pPr marL="0" indent="0">
              <a:buNone/>
            </a:pPr>
            <a:r>
              <a:rPr lang="en-GB" dirty="0" smtClean="0"/>
              <a:t> </a:t>
            </a:r>
            <a:r>
              <a:rPr lang="en-GB" dirty="0"/>
              <a:t>Baron RM, Kenny DA. The moderator-mediator variable distinction in social</a:t>
            </a:r>
          </a:p>
          <a:p>
            <a:pPr marL="0" indent="0">
              <a:buNone/>
            </a:pPr>
            <a:r>
              <a:rPr lang="en-GB" dirty="0"/>
              <a:t>psychological research: conceptual, strategic, and statistical considerations. J </a:t>
            </a:r>
          </a:p>
          <a:p>
            <a:pPr marL="0" indent="0">
              <a:buNone/>
            </a:pPr>
            <a:r>
              <a:rPr lang="en-GB" dirty="0" err="1"/>
              <a:t>Pers</a:t>
            </a:r>
            <a:r>
              <a:rPr lang="en-GB" dirty="0"/>
              <a:t> </a:t>
            </a:r>
            <a:r>
              <a:rPr lang="en-GB" dirty="0" err="1"/>
              <a:t>Soc</a:t>
            </a:r>
            <a:r>
              <a:rPr lang="en-GB" dirty="0"/>
              <a:t> Psychol. 1986 Dec;51(6):</a:t>
            </a:r>
            <a:r>
              <a:rPr lang="en-GB" dirty="0" smtClean="0"/>
              <a:t>1173-82</a:t>
            </a:r>
          </a:p>
          <a:p>
            <a:pPr marL="0" indent="0">
              <a:buNone/>
            </a:pPr>
            <a:endParaRPr lang="en-GB" dirty="0"/>
          </a:p>
          <a:p>
            <a:pPr marL="0" indent="0">
              <a:buNone/>
            </a:pPr>
            <a:r>
              <a:rPr lang="en-GB" dirty="0" smtClean="0"/>
              <a:t>New </a:t>
            </a:r>
            <a:r>
              <a:rPr lang="en-GB" dirty="0" smtClean="0"/>
              <a:t>approaches:  </a:t>
            </a:r>
            <a:endParaRPr lang="en-US" dirty="0"/>
          </a:p>
          <a:p>
            <a:pPr marL="0" indent="0">
              <a:buNone/>
            </a:pPr>
            <a:r>
              <a:rPr lang="en-US" dirty="0" smtClean="0"/>
              <a:t>Lange </a:t>
            </a:r>
            <a:r>
              <a:rPr lang="en-US" dirty="0"/>
              <a:t>T, Rasmussen M, </a:t>
            </a:r>
            <a:r>
              <a:rPr lang="en-US" dirty="0" err="1"/>
              <a:t>Thygesen</a:t>
            </a:r>
            <a:r>
              <a:rPr lang="en-US" dirty="0"/>
              <a:t> LC. Assessing natural direct and </a:t>
            </a:r>
            <a:r>
              <a:rPr lang="en-US" dirty="0" smtClean="0"/>
              <a:t>indirect effects </a:t>
            </a:r>
            <a:r>
              <a:rPr lang="en-US" dirty="0"/>
              <a:t>through multiple pathways. Am J </a:t>
            </a:r>
            <a:r>
              <a:rPr lang="en-US" dirty="0" err="1"/>
              <a:t>Epidemiol</a:t>
            </a:r>
            <a:r>
              <a:rPr lang="en-US" dirty="0"/>
              <a:t>. 2014 Feb 15;179(4):513-8</a:t>
            </a:r>
            <a:r>
              <a:rPr lang="en-US" dirty="0" smtClean="0"/>
              <a:t>.</a:t>
            </a:r>
          </a:p>
          <a:p>
            <a:pPr marL="0" indent="0">
              <a:buNone/>
            </a:pPr>
            <a:r>
              <a:rPr lang="en-US" dirty="0" err="1" smtClean="0"/>
              <a:t>VanderWeele</a:t>
            </a:r>
            <a:r>
              <a:rPr lang="en-US" dirty="0"/>
              <a:t> </a:t>
            </a:r>
            <a:r>
              <a:rPr lang="en-US" dirty="0" smtClean="0"/>
              <a:t>T. Explanation in Causal Inference: Methods for Mediation and Interaction. Oxford University Press 2015.</a:t>
            </a:r>
            <a:endParaRPr lang="en-US" dirty="0"/>
          </a:p>
          <a:p>
            <a:pPr marL="0" indent="0">
              <a:buNone/>
            </a:pPr>
            <a:endParaRPr lang="en-US" dirty="0" smtClean="0"/>
          </a:p>
          <a:p>
            <a:pPr marL="0" indent="0">
              <a:buNone/>
            </a:pPr>
            <a:r>
              <a:rPr lang="en-US" dirty="0" smtClean="0"/>
              <a:t>New </a:t>
            </a:r>
            <a:r>
              <a:rPr lang="en-US" dirty="0" err="1" smtClean="0"/>
              <a:t>appraoches</a:t>
            </a:r>
            <a:r>
              <a:rPr lang="en-US" dirty="0" smtClean="0"/>
              <a:t> applied on BMI --- &gt; CHD problem:</a:t>
            </a:r>
            <a:endParaRPr lang="en-US" dirty="0"/>
          </a:p>
          <a:p>
            <a:pPr marL="0" indent="0">
              <a:buNone/>
            </a:pPr>
            <a:r>
              <a:rPr lang="en-US" dirty="0" smtClean="0"/>
              <a:t>Lu </a:t>
            </a:r>
            <a:r>
              <a:rPr lang="en-US" dirty="0"/>
              <a:t>Y, </a:t>
            </a:r>
            <a:r>
              <a:rPr lang="en-US" dirty="0" err="1"/>
              <a:t>Hajifathalian</a:t>
            </a:r>
            <a:r>
              <a:rPr lang="en-US" dirty="0"/>
              <a:t> K, </a:t>
            </a:r>
            <a:r>
              <a:rPr lang="en-US" dirty="0" err="1"/>
              <a:t>Rimm</a:t>
            </a:r>
            <a:r>
              <a:rPr lang="en-US" dirty="0"/>
              <a:t> EB, </a:t>
            </a:r>
            <a:r>
              <a:rPr lang="en-US" dirty="0" err="1"/>
              <a:t>Ezzati</a:t>
            </a:r>
            <a:r>
              <a:rPr lang="en-US" dirty="0"/>
              <a:t> M, </a:t>
            </a:r>
            <a:r>
              <a:rPr lang="en-US" dirty="0" err="1"/>
              <a:t>Danaei</a:t>
            </a:r>
            <a:r>
              <a:rPr lang="en-US" dirty="0"/>
              <a:t> G. Mediators of the effect </a:t>
            </a:r>
            <a:r>
              <a:rPr lang="en-US" dirty="0" smtClean="0"/>
              <a:t>of body </a:t>
            </a:r>
            <a:r>
              <a:rPr lang="en-US" dirty="0"/>
              <a:t>mass index on coronary heart disease: decomposing direct and </a:t>
            </a:r>
            <a:r>
              <a:rPr lang="en-US" dirty="0" smtClean="0"/>
              <a:t>indirect effects</a:t>
            </a:r>
            <a:r>
              <a:rPr lang="en-US" dirty="0"/>
              <a:t>. Epidemiology. 2015 Mar;26(2):153-62.</a:t>
            </a:r>
            <a:endParaRPr lang="en-GB" dirty="0"/>
          </a:p>
        </p:txBody>
      </p:sp>
      <p:sp>
        <p:nvSpPr>
          <p:cNvPr id="4" name="Foliennummernplatzhalter 3"/>
          <p:cNvSpPr>
            <a:spLocks noGrp="1"/>
          </p:cNvSpPr>
          <p:nvPr>
            <p:ph type="sldNum" sz="quarter" idx="12"/>
          </p:nvPr>
        </p:nvSpPr>
        <p:spPr/>
        <p:txBody>
          <a:bodyPr/>
          <a:lstStyle/>
          <a:p>
            <a:fld id="{A4B4652C-CD78-4E39-BAB0-0AF956FF8895}" type="slidenum">
              <a:rPr lang="de-DE" smtClean="0"/>
              <a:pPr/>
              <a:t>17</a:t>
            </a:fld>
            <a:endParaRPr lang="de-DE"/>
          </a:p>
        </p:txBody>
      </p:sp>
    </p:spTree>
    <p:extLst>
      <p:ext uri="{BB962C8B-B14F-4D97-AF65-F5344CB8AC3E}">
        <p14:creationId xmlns:p14="http://schemas.microsoft.com/office/powerpoint/2010/main" val="33320891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Regression Analysis</a:t>
            </a:r>
            <a:endParaRPr lang="de-DE" dirty="0"/>
          </a:p>
        </p:txBody>
      </p:sp>
      <p:sp>
        <p:nvSpPr>
          <p:cNvPr id="8" name="Inhaltsplatzhalter 7"/>
          <p:cNvSpPr>
            <a:spLocks noGrp="1"/>
          </p:cNvSpPr>
          <p:nvPr>
            <p:ph idx="1"/>
          </p:nvPr>
        </p:nvSpPr>
        <p:spPr/>
        <p:txBody>
          <a:bodyPr>
            <a:normAutofit/>
          </a:bodyPr>
          <a:lstStyle/>
          <a:p>
            <a:pPr marL="0" indent="0">
              <a:buNone/>
            </a:pPr>
            <a:r>
              <a:rPr lang="en-US" dirty="0" smtClean="0"/>
              <a:t>Regression </a:t>
            </a:r>
            <a:r>
              <a:rPr lang="en-US" dirty="0"/>
              <a:t>analysis is a statistical </a:t>
            </a:r>
            <a:r>
              <a:rPr lang="en-US" dirty="0" smtClean="0"/>
              <a:t>method to describe statistical associations between variables. </a:t>
            </a:r>
          </a:p>
          <a:p>
            <a:pPr marL="0" indent="0">
              <a:buNone/>
            </a:pPr>
            <a:r>
              <a:rPr lang="en-US" dirty="0" smtClean="0"/>
              <a:t>It generalizes </a:t>
            </a:r>
            <a:r>
              <a:rPr lang="en-US" dirty="0" err="1" smtClean="0"/>
              <a:t>bivariable</a:t>
            </a:r>
            <a:r>
              <a:rPr lang="en-US" dirty="0" smtClean="0"/>
              <a:t> correlation analyses to the modeling of multivariable associations, </a:t>
            </a:r>
            <a:r>
              <a:rPr lang="en-US" dirty="0"/>
              <a:t>when the focus is on the relationship between </a:t>
            </a:r>
            <a:r>
              <a:rPr lang="en-US" dirty="0" smtClean="0"/>
              <a:t>a</a:t>
            </a:r>
            <a:r>
              <a:rPr lang="en-US" dirty="0"/>
              <a:t> </a:t>
            </a:r>
            <a:r>
              <a:rPr lang="en-US" dirty="0" smtClean="0"/>
              <a:t>dependent variable and one or more independent variables. </a:t>
            </a:r>
          </a:p>
          <a:p>
            <a:pPr marL="0" indent="0">
              <a:buNone/>
            </a:pPr>
            <a:r>
              <a:rPr lang="en-US" dirty="0"/>
              <a:t>Many techniques for carrying out regression analysis have been developed. </a:t>
            </a:r>
            <a:endParaRPr lang="en-US" dirty="0" smtClean="0"/>
          </a:p>
          <a:p>
            <a:pPr marL="0" indent="0">
              <a:buNone/>
            </a:pPr>
            <a:r>
              <a:rPr lang="en-US" dirty="0"/>
              <a:t>The earliest form of regression was the </a:t>
            </a:r>
            <a:r>
              <a:rPr lang="en-US" dirty="0" smtClean="0"/>
              <a:t>method of least squares, </a:t>
            </a:r>
            <a:r>
              <a:rPr lang="en-US" dirty="0"/>
              <a:t>which was published </a:t>
            </a:r>
            <a:r>
              <a:rPr lang="en-US" dirty="0" smtClean="0"/>
              <a:t>by Legendre in 1805,</a:t>
            </a:r>
            <a:r>
              <a:rPr lang="en-US" dirty="0"/>
              <a:t> and </a:t>
            </a:r>
            <a:r>
              <a:rPr lang="en-US" dirty="0" smtClean="0"/>
              <a:t>by Gauss</a:t>
            </a:r>
            <a:r>
              <a:rPr lang="en-US" dirty="0"/>
              <a:t> in </a:t>
            </a:r>
            <a:r>
              <a:rPr lang="en-US" dirty="0" smtClean="0"/>
              <a:t>1809.</a:t>
            </a:r>
            <a:r>
              <a:rPr lang="en-US" dirty="0"/>
              <a:t> </a:t>
            </a:r>
            <a:endParaRPr lang="en-US" dirty="0" smtClean="0"/>
          </a:p>
        </p:txBody>
      </p:sp>
      <p:sp>
        <p:nvSpPr>
          <p:cNvPr id="4" name="Foliennummernplatzhalter 3"/>
          <p:cNvSpPr>
            <a:spLocks noGrp="1"/>
          </p:cNvSpPr>
          <p:nvPr>
            <p:ph type="sldNum" sz="quarter" idx="12"/>
          </p:nvPr>
        </p:nvSpPr>
        <p:spPr/>
        <p:txBody>
          <a:bodyPr/>
          <a:lstStyle/>
          <a:p>
            <a:fld id="{A4B4652C-CD78-4E39-BAB0-0AF956FF8895}" type="slidenum">
              <a:rPr lang="de-DE" smtClean="0"/>
              <a:pPr/>
              <a:t>2</a:t>
            </a:fld>
            <a:endParaRPr lang="de-DE"/>
          </a:p>
        </p:txBody>
      </p:sp>
    </p:spTree>
    <p:extLst>
      <p:ext uri="{BB962C8B-B14F-4D97-AF65-F5344CB8AC3E}">
        <p14:creationId xmlns:p14="http://schemas.microsoft.com/office/powerpoint/2010/main" val="10862045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err="1" smtClean="0"/>
              <a:t>Widely</a:t>
            </a:r>
            <a:r>
              <a:rPr lang="de-AT" dirty="0" smtClean="0"/>
              <a:t> </a:t>
            </a:r>
            <a:r>
              <a:rPr lang="de-AT" dirty="0" err="1" smtClean="0"/>
              <a:t>used</a:t>
            </a:r>
            <a:r>
              <a:rPr lang="de-AT" dirty="0" smtClean="0"/>
              <a:t> Regression </a:t>
            </a:r>
            <a:r>
              <a:rPr lang="de-AT" dirty="0" err="1" smtClean="0"/>
              <a:t>Analyses</a:t>
            </a:r>
            <a:endParaRPr lang="de-DE" dirty="0"/>
          </a:p>
        </p:txBody>
      </p:sp>
      <p:sp>
        <p:nvSpPr>
          <p:cNvPr id="8" name="Inhaltsplatzhalter 7"/>
          <p:cNvSpPr>
            <a:spLocks noGrp="1"/>
          </p:cNvSpPr>
          <p:nvPr>
            <p:ph idx="1"/>
          </p:nvPr>
        </p:nvSpPr>
        <p:spPr/>
        <p:txBody>
          <a:bodyPr>
            <a:normAutofit fontScale="92500" lnSpcReduction="20000"/>
          </a:bodyPr>
          <a:lstStyle/>
          <a:p>
            <a:pPr marL="0" indent="0">
              <a:buNone/>
            </a:pPr>
            <a:r>
              <a:rPr lang="en-GB" dirty="0" smtClean="0"/>
              <a:t>Multivariable Analysis: Regress k independent on 1 dependent variable </a:t>
            </a:r>
          </a:p>
          <a:p>
            <a:pPr marL="0" indent="0">
              <a:buNone/>
            </a:pPr>
            <a:endParaRPr lang="en-GB" dirty="0" smtClean="0"/>
          </a:p>
          <a:p>
            <a:pPr marL="0" indent="0">
              <a:buNone/>
            </a:pPr>
            <a:r>
              <a:rPr lang="en-GB" dirty="0" smtClean="0"/>
              <a:t>Dependent variable is continuous: linear regression</a:t>
            </a:r>
          </a:p>
          <a:p>
            <a:pPr marL="0" indent="0">
              <a:buNone/>
            </a:pPr>
            <a:r>
              <a:rPr lang="en-GB" dirty="0" smtClean="0"/>
              <a:t>e.g. Sex, Age, BMI	-&gt; systolic blood pressure</a:t>
            </a:r>
          </a:p>
          <a:p>
            <a:pPr marL="0" indent="0">
              <a:buNone/>
            </a:pPr>
            <a:r>
              <a:rPr lang="en-GB" dirty="0" smtClean="0"/>
              <a:t>Estimate (standardized) Beta</a:t>
            </a:r>
          </a:p>
          <a:p>
            <a:pPr marL="0" indent="0">
              <a:buNone/>
            </a:pPr>
            <a:r>
              <a:rPr lang="en-GB" dirty="0" smtClean="0"/>
              <a:t> </a:t>
            </a:r>
            <a:endParaRPr lang="en-GB" dirty="0" smtClean="0"/>
          </a:p>
          <a:p>
            <a:pPr marL="0" indent="0">
              <a:buNone/>
            </a:pPr>
            <a:r>
              <a:rPr lang="en-GB" dirty="0" smtClean="0"/>
              <a:t>Dependent variable is categorical: logistic regression</a:t>
            </a:r>
          </a:p>
          <a:p>
            <a:pPr marL="0" indent="0">
              <a:buNone/>
            </a:pPr>
            <a:r>
              <a:rPr lang="en-GB" dirty="0" smtClean="0"/>
              <a:t>e.g. Sex, Age, BMI  	-&gt; CHD within 10 years </a:t>
            </a:r>
            <a:endParaRPr lang="en-GB" dirty="0"/>
          </a:p>
          <a:p>
            <a:pPr marL="0" indent="0">
              <a:buNone/>
            </a:pPr>
            <a:r>
              <a:rPr lang="en-GB" dirty="0" smtClean="0"/>
              <a:t>Estimate Odds Ratio</a:t>
            </a:r>
          </a:p>
          <a:p>
            <a:pPr marL="0" indent="0">
              <a:buNone/>
            </a:pPr>
            <a:endParaRPr lang="en-GB" dirty="0" smtClean="0"/>
          </a:p>
          <a:p>
            <a:pPr marL="0" indent="0">
              <a:buNone/>
            </a:pPr>
            <a:r>
              <a:rPr lang="en-GB" dirty="0" smtClean="0"/>
              <a:t>Dependent variable is time-to-event: Cox proportional hazards regression</a:t>
            </a:r>
          </a:p>
          <a:p>
            <a:pPr marL="0" indent="0">
              <a:buNone/>
            </a:pPr>
            <a:r>
              <a:rPr lang="en-GB" dirty="0" smtClean="0"/>
              <a:t>e.g. Sex, Age, BMI 	-&gt; time to CHD (survival analysis</a:t>
            </a:r>
            <a:r>
              <a:rPr lang="en-GB" dirty="0" smtClean="0"/>
              <a:t>)</a:t>
            </a:r>
          </a:p>
          <a:p>
            <a:pPr marL="0" indent="0">
              <a:buNone/>
            </a:pPr>
            <a:r>
              <a:rPr lang="en-GB" dirty="0" smtClean="0"/>
              <a:t>Estimate Hazard Ratio</a:t>
            </a:r>
            <a:endParaRPr lang="en-GB" dirty="0" smtClean="0"/>
          </a:p>
          <a:p>
            <a:pPr marL="0" indent="0">
              <a:buNone/>
            </a:pPr>
            <a:endParaRPr lang="en-GB" dirty="0"/>
          </a:p>
        </p:txBody>
      </p:sp>
      <p:sp>
        <p:nvSpPr>
          <p:cNvPr id="4" name="Foliennummernplatzhalter 3"/>
          <p:cNvSpPr>
            <a:spLocks noGrp="1"/>
          </p:cNvSpPr>
          <p:nvPr>
            <p:ph type="sldNum" sz="quarter" idx="12"/>
          </p:nvPr>
        </p:nvSpPr>
        <p:spPr/>
        <p:txBody>
          <a:bodyPr/>
          <a:lstStyle/>
          <a:p>
            <a:fld id="{A4B4652C-CD78-4E39-BAB0-0AF956FF8895}" type="slidenum">
              <a:rPr lang="de-DE" smtClean="0"/>
              <a:pPr/>
              <a:t>3</a:t>
            </a:fld>
            <a:endParaRPr lang="de-DE"/>
          </a:p>
        </p:txBody>
      </p:sp>
    </p:spTree>
    <p:extLst>
      <p:ext uri="{BB962C8B-B14F-4D97-AF65-F5344CB8AC3E}">
        <p14:creationId xmlns:p14="http://schemas.microsoft.com/office/powerpoint/2010/main" val="10138365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err="1" smtClean="0"/>
              <a:t>Why</a:t>
            </a:r>
            <a:r>
              <a:rPr lang="de-AT" dirty="0" smtClean="0"/>
              <a:t> Regression Analysis?</a:t>
            </a:r>
            <a:endParaRPr lang="de-DE" dirty="0"/>
          </a:p>
        </p:txBody>
      </p:sp>
      <p:sp>
        <p:nvSpPr>
          <p:cNvPr id="8" name="Inhaltsplatzhalter 7"/>
          <p:cNvSpPr>
            <a:spLocks noGrp="1"/>
          </p:cNvSpPr>
          <p:nvPr>
            <p:ph idx="1"/>
          </p:nvPr>
        </p:nvSpPr>
        <p:spPr/>
        <p:txBody>
          <a:bodyPr>
            <a:normAutofit fontScale="92500" lnSpcReduction="20000"/>
          </a:bodyPr>
          <a:lstStyle/>
          <a:p>
            <a:pPr marL="0" indent="0">
              <a:buNone/>
            </a:pPr>
            <a:r>
              <a:rPr lang="en-GB" dirty="0" smtClean="0"/>
              <a:t>Estimatin</a:t>
            </a:r>
            <a:r>
              <a:rPr lang="en-GB" dirty="0" smtClean="0"/>
              <a:t>g the relationship between an exposure (e.g. risk factor, therapy)  and an outcome variable (e.g. disease) is a common challenge in research.  </a:t>
            </a:r>
          </a:p>
          <a:p>
            <a:pPr marL="0" indent="0">
              <a:buNone/>
            </a:pPr>
            <a:endParaRPr lang="en-GB" dirty="0"/>
          </a:p>
          <a:p>
            <a:pPr marL="0" indent="0">
              <a:buNone/>
            </a:pPr>
            <a:r>
              <a:rPr lang="en-GB" dirty="0" err="1" smtClean="0"/>
              <a:t>Univariable</a:t>
            </a:r>
            <a:r>
              <a:rPr lang="en-GB" dirty="0" smtClean="0"/>
              <a:t>/</a:t>
            </a:r>
            <a:r>
              <a:rPr lang="en-GB" dirty="0" err="1" smtClean="0"/>
              <a:t>bivariable</a:t>
            </a:r>
            <a:r>
              <a:rPr lang="en-GB" dirty="0" smtClean="0"/>
              <a:t> analyses (including significance testing, correlation </a:t>
            </a:r>
            <a:r>
              <a:rPr lang="en-GB" dirty="0" err="1" smtClean="0"/>
              <a:t>coeffficients</a:t>
            </a:r>
            <a:r>
              <a:rPr lang="en-GB" dirty="0" smtClean="0"/>
              <a:t>) are restricted </a:t>
            </a:r>
            <a:r>
              <a:rPr lang="en-GB" dirty="0" smtClean="0"/>
              <a:t>to </a:t>
            </a:r>
            <a:r>
              <a:rPr lang="en-GB" dirty="0" smtClean="0"/>
              <a:t>situations where fair comparisons are forced by study designs such as randomized</a:t>
            </a:r>
            <a:r>
              <a:rPr lang="en-GB" dirty="0" smtClean="0"/>
              <a:t>, controlled </a:t>
            </a:r>
            <a:r>
              <a:rPr lang="en-GB" dirty="0" smtClean="0"/>
              <a:t>trials.</a:t>
            </a:r>
            <a:endParaRPr lang="en-GB" dirty="0" smtClean="0"/>
          </a:p>
          <a:p>
            <a:pPr marL="0" indent="0">
              <a:buNone/>
            </a:pPr>
            <a:endParaRPr lang="en-GB" dirty="0" smtClean="0"/>
          </a:p>
          <a:p>
            <a:pPr marL="0" indent="0">
              <a:buNone/>
            </a:pPr>
            <a:r>
              <a:rPr lang="en-GB" dirty="0" smtClean="0"/>
              <a:t>In an optimal RCT, </a:t>
            </a:r>
            <a:r>
              <a:rPr lang="en-GB" dirty="0" smtClean="0"/>
              <a:t> study groups  only differ regarding </a:t>
            </a:r>
            <a:r>
              <a:rPr lang="en-GB" dirty="0" smtClean="0"/>
              <a:t>the intervention </a:t>
            </a:r>
          </a:p>
          <a:p>
            <a:pPr marL="0" indent="0">
              <a:buNone/>
            </a:pPr>
            <a:r>
              <a:rPr lang="en-GB" dirty="0" smtClean="0"/>
              <a:t>(e.g. </a:t>
            </a:r>
            <a:r>
              <a:rPr lang="en-GB" dirty="0" err="1" smtClean="0"/>
              <a:t>Verum</a:t>
            </a:r>
            <a:r>
              <a:rPr lang="en-GB" dirty="0" smtClean="0"/>
              <a:t> </a:t>
            </a:r>
            <a:r>
              <a:rPr lang="en-GB" dirty="0" smtClean="0"/>
              <a:t>vs. Placebo)</a:t>
            </a:r>
          </a:p>
          <a:p>
            <a:pPr marL="0" indent="0">
              <a:buNone/>
            </a:pPr>
            <a:endParaRPr lang="en-GB" dirty="0"/>
          </a:p>
          <a:p>
            <a:pPr marL="0" indent="0">
              <a:buNone/>
            </a:pPr>
            <a:r>
              <a:rPr lang="en-GB" dirty="0" smtClean="0"/>
              <a:t>This is rarely the case in observational </a:t>
            </a:r>
            <a:r>
              <a:rPr lang="en-GB" dirty="0" smtClean="0"/>
              <a:t>studies.  </a:t>
            </a:r>
            <a:r>
              <a:rPr lang="en-GB" dirty="0" smtClean="0"/>
              <a:t>The relationship exposure – disease is usually a multivariable problem which requires techniques such as regression analysis.</a:t>
            </a:r>
            <a:endParaRPr lang="en-GB" dirty="0"/>
          </a:p>
          <a:p>
            <a:pPr marL="0" indent="0">
              <a:buNone/>
            </a:pPr>
            <a:endParaRPr lang="en-GB" dirty="0" smtClean="0"/>
          </a:p>
          <a:p>
            <a:pPr marL="0" indent="0">
              <a:buNone/>
            </a:pPr>
            <a:endParaRPr lang="en-GB" dirty="0" smtClean="0"/>
          </a:p>
          <a:p>
            <a:pPr marL="0" indent="0">
              <a:buNone/>
            </a:pPr>
            <a:endParaRPr lang="en-GB" dirty="0"/>
          </a:p>
          <a:p>
            <a:pPr marL="0" indent="0">
              <a:buNone/>
            </a:pPr>
            <a:endParaRPr lang="en-GB" dirty="0"/>
          </a:p>
        </p:txBody>
      </p:sp>
      <p:sp>
        <p:nvSpPr>
          <p:cNvPr id="4" name="Foliennummernplatzhalter 3"/>
          <p:cNvSpPr>
            <a:spLocks noGrp="1"/>
          </p:cNvSpPr>
          <p:nvPr>
            <p:ph type="sldNum" sz="quarter" idx="12"/>
          </p:nvPr>
        </p:nvSpPr>
        <p:spPr/>
        <p:txBody>
          <a:bodyPr/>
          <a:lstStyle/>
          <a:p>
            <a:fld id="{A4B4652C-CD78-4E39-BAB0-0AF956FF8895}" type="slidenum">
              <a:rPr lang="de-DE" smtClean="0"/>
              <a:pPr/>
              <a:t>4</a:t>
            </a:fld>
            <a:endParaRPr lang="de-DE"/>
          </a:p>
        </p:txBody>
      </p:sp>
    </p:spTree>
    <p:extLst>
      <p:ext uri="{BB962C8B-B14F-4D97-AF65-F5344CB8AC3E}">
        <p14:creationId xmlns:p14="http://schemas.microsoft.com/office/powerpoint/2010/main" val="24034803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dirty="0" err="1"/>
              <a:t>Motivating</a:t>
            </a:r>
            <a:r>
              <a:rPr lang="de-AT" dirty="0"/>
              <a:t> Regression Analysis:</a:t>
            </a:r>
            <a:br>
              <a:rPr lang="de-AT" dirty="0"/>
            </a:br>
            <a:r>
              <a:rPr lang="de-AT" dirty="0" err="1"/>
              <a:t>Confounding</a:t>
            </a:r>
            <a:r>
              <a:rPr lang="de-AT" dirty="0"/>
              <a:t>, Moderation, </a:t>
            </a:r>
            <a:r>
              <a:rPr lang="de-AT" dirty="0" smtClean="0"/>
              <a:t>Mediation</a:t>
            </a:r>
            <a:endParaRPr lang="de-DE" dirty="0"/>
          </a:p>
        </p:txBody>
      </p:sp>
      <p:sp>
        <p:nvSpPr>
          <p:cNvPr id="8" name="Inhaltsplatzhalter 7"/>
          <p:cNvSpPr>
            <a:spLocks noGrp="1"/>
          </p:cNvSpPr>
          <p:nvPr>
            <p:ph idx="1"/>
          </p:nvPr>
        </p:nvSpPr>
        <p:spPr/>
        <p:txBody>
          <a:bodyPr>
            <a:normAutofit/>
          </a:bodyPr>
          <a:lstStyle/>
          <a:p>
            <a:pPr marL="0" indent="0">
              <a:buNone/>
            </a:pPr>
            <a:r>
              <a:rPr lang="en-GB" dirty="0" smtClean="0"/>
              <a:t>Regression analysis is a multivariable statistical technique. </a:t>
            </a:r>
          </a:p>
          <a:p>
            <a:pPr marL="0" indent="0">
              <a:buNone/>
            </a:pPr>
            <a:r>
              <a:rPr lang="en-GB" dirty="0" smtClean="0"/>
              <a:t>It allows to e</a:t>
            </a:r>
            <a:r>
              <a:rPr lang="en-GB" dirty="0" smtClean="0"/>
              <a:t>stimate</a:t>
            </a:r>
            <a:r>
              <a:rPr lang="en-GB" dirty="0" smtClean="0"/>
              <a:t> the effect of an exposure variable (e.g. BMI, obesity)  on an outcome variable (e.g. a disease such as coronary heart disease (CHD) in the presence of one or more ‘third factors’ (e.g. sex, age, smoking, systolic blood pressure, cholesterol, glucose, etc.) .</a:t>
            </a:r>
          </a:p>
          <a:p>
            <a:pPr marL="0" indent="0">
              <a:buNone/>
            </a:pPr>
            <a:r>
              <a:rPr lang="en-GB" dirty="0" smtClean="0"/>
              <a:t>The impact of these third factors can be substantially different dependin</a:t>
            </a:r>
            <a:r>
              <a:rPr lang="en-GB" dirty="0" smtClean="0"/>
              <a:t>g on the suspected causal relationships between these variables. These factors can act as confounders, moderators or mediators. </a:t>
            </a:r>
          </a:p>
          <a:p>
            <a:pPr marL="0" indent="0">
              <a:buNone/>
            </a:pPr>
            <a:r>
              <a:rPr lang="en-GB" dirty="0" smtClean="0"/>
              <a:t>The three concepts will be discussed and illustrated using the BMI --- &gt; CHD example </a:t>
            </a:r>
          </a:p>
          <a:p>
            <a:pPr marL="0" indent="0">
              <a:buNone/>
            </a:pPr>
            <a:endParaRPr lang="en-GB" dirty="0"/>
          </a:p>
          <a:p>
            <a:pPr marL="0" indent="0">
              <a:buNone/>
            </a:pPr>
            <a:endParaRPr lang="en-GB" dirty="0" smtClean="0"/>
          </a:p>
          <a:p>
            <a:pPr marL="0" indent="0">
              <a:buNone/>
            </a:pPr>
            <a:endParaRPr lang="en-GB" dirty="0" smtClean="0"/>
          </a:p>
          <a:p>
            <a:pPr marL="0" indent="0">
              <a:buNone/>
            </a:pPr>
            <a:endParaRPr lang="en-GB" dirty="0"/>
          </a:p>
          <a:p>
            <a:pPr marL="0" indent="0">
              <a:buNone/>
            </a:pPr>
            <a:endParaRPr lang="en-GB" dirty="0"/>
          </a:p>
        </p:txBody>
      </p:sp>
      <p:sp>
        <p:nvSpPr>
          <p:cNvPr id="4" name="Foliennummernplatzhalter 3"/>
          <p:cNvSpPr>
            <a:spLocks noGrp="1"/>
          </p:cNvSpPr>
          <p:nvPr>
            <p:ph type="sldNum" sz="quarter" idx="12"/>
          </p:nvPr>
        </p:nvSpPr>
        <p:spPr/>
        <p:txBody>
          <a:bodyPr/>
          <a:lstStyle/>
          <a:p>
            <a:fld id="{A4B4652C-CD78-4E39-BAB0-0AF956FF8895}" type="slidenum">
              <a:rPr lang="de-DE" smtClean="0"/>
              <a:pPr/>
              <a:t>5</a:t>
            </a:fld>
            <a:endParaRPr lang="de-DE"/>
          </a:p>
        </p:txBody>
      </p:sp>
    </p:spTree>
    <p:extLst>
      <p:ext uri="{BB962C8B-B14F-4D97-AF65-F5344CB8AC3E}">
        <p14:creationId xmlns:p14="http://schemas.microsoft.com/office/powerpoint/2010/main" val="22880193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A4B4652C-CD78-4E39-BAB0-0AF956FF8895}" type="slidenum">
              <a:rPr lang="de-DE" smtClean="0"/>
              <a:pPr/>
              <a:t>6</a:t>
            </a:fld>
            <a:endParaRPr lang="de-DE"/>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93" y="188640"/>
            <a:ext cx="9116152" cy="6339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30947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err="1" smtClean="0"/>
              <a:t>Example</a:t>
            </a:r>
            <a:r>
              <a:rPr lang="de-AT" dirty="0" smtClean="0"/>
              <a:t> Data</a:t>
            </a:r>
            <a:endParaRPr lang="de-DE" dirty="0"/>
          </a:p>
        </p:txBody>
      </p:sp>
      <p:sp>
        <p:nvSpPr>
          <p:cNvPr id="8" name="Inhaltsplatzhalter 7"/>
          <p:cNvSpPr>
            <a:spLocks noGrp="1"/>
          </p:cNvSpPr>
          <p:nvPr>
            <p:ph idx="1"/>
          </p:nvPr>
        </p:nvSpPr>
        <p:spPr/>
        <p:txBody>
          <a:bodyPr>
            <a:normAutofit fontScale="92500" lnSpcReduction="20000"/>
          </a:bodyPr>
          <a:lstStyle/>
          <a:p>
            <a:pPr marL="0" indent="0">
              <a:buNone/>
            </a:pPr>
            <a:r>
              <a:rPr lang="en-GB" dirty="0" smtClean="0"/>
              <a:t>Vorarlberg Health Examinations (VHM&amp;PP)</a:t>
            </a:r>
          </a:p>
          <a:p>
            <a:pPr marL="0" indent="0">
              <a:buNone/>
            </a:pPr>
            <a:endParaRPr lang="en-GB" dirty="0"/>
          </a:p>
          <a:p>
            <a:pPr marL="0" indent="0">
              <a:buNone/>
            </a:pPr>
            <a:r>
              <a:rPr lang="en-GB" dirty="0" smtClean="0"/>
              <a:t>Sex (male, female)				categorical</a:t>
            </a:r>
          </a:p>
          <a:p>
            <a:pPr marL="0" indent="0">
              <a:buNone/>
            </a:pPr>
            <a:r>
              <a:rPr lang="en-GB" dirty="0" smtClean="0"/>
              <a:t>Age in years 					continuous</a:t>
            </a:r>
          </a:p>
          <a:p>
            <a:pPr marL="0" indent="0">
              <a:buNone/>
            </a:pPr>
            <a:r>
              <a:rPr lang="en-GB" dirty="0" smtClean="0"/>
              <a:t>Year of Examination				continuous</a:t>
            </a:r>
          </a:p>
          <a:p>
            <a:pPr marL="0" indent="0">
              <a:buNone/>
            </a:pPr>
            <a:endParaRPr lang="en-GB" dirty="0" smtClean="0"/>
          </a:p>
          <a:p>
            <a:pPr marL="0" indent="0">
              <a:buNone/>
            </a:pPr>
            <a:r>
              <a:rPr lang="en-GB" dirty="0" smtClean="0"/>
              <a:t>Body Mass Index in kg/m2			continuous</a:t>
            </a:r>
          </a:p>
          <a:p>
            <a:pPr marL="0" indent="0">
              <a:buNone/>
            </a:pPr>
            <a:r>
              <a:rPr lang="en-GB" dirty="0" smtClean="0"/>
              <a:t>Systolic Blood Pressure  in </a:t>
            </a:r>
            <a:r>
              <a:rPr lang="en-GB" dirty="0" err="1" smtClean="0"/>
              <a:t>mmHG</a:t>
            </a:r>
            <a:r>
              <a:rPr lang="en-GB" dirty="0" smtClean="0"/>
              <a:t>		continuous</a:t>
            </a:r>
          </a:p>
          <a:p>
            <a:pPr marL="0" indent="0">
              <a:buNone/>
            </a:pPr>
            <a:r>
              <a:rPr lang="en-GB" dirty="0" smtClean="0"/>
              <a:t>Total Cholesterol  in mg/dl			continuous</a:t>
            </a:r>
          </a:p>
          <a:p>
            <a:pPr marL="0" indent="0">
              <a:buNone/>
            </a:pPr>
            <a:r>
              <a:rPr lang="en-GB" dirty="0" smtClean="0"/>
              <a:t>Fasting Glucose	in mg/dl			continuous</a:t>
            </a:r>
          </a:p>
          <a:p>
            <a:pPr marL="0" indent="0">
              <a:buNone/>
            </a:pPr>
            <a:r>
              <a:rPr lang="en-GB" dirty="0" smtClean="0"/>
              <a:t>Smoking (current or past, never)		categorical</a:t>
            </a:r>
          </a:p>
          <a:p>
            <a:pPr marL="0" indent="0">
              <a:buNone/>
            </a:pPr>
            <a:endParaRPr lang="en-GB" dirty="0" smtClean="0"/>
          </a:p>
          <a:p>
            <a:pPr marL="0" indent="0">
              <a:buNone/>
            </a:pPr>
            <a:r>
              <a:rPr lang="en-GB" dirty="0" smtClean="0"/>
              <a:t>Coronary Heart Disease Mortality  		time to event </a:t>
            </a:r>
          </a:p>
          <a:p>
            <a:pPr marL="0" indent="0">
              <a:buNone/>
            </a:pPr>
            <a:r>
              <a:rPr lang="en-GB" dirty="0" smtClean="0"/>
              <a:t>(ICD-10: I20-I25)			continuous and categorical</a:t>
            </a:r>
            <a:endParaRPr lang="de-AT" dirty="0"/>
          </a:p>
        </p:txBody>
      </p:sp>
      <p:sp>
        <p:nvSpPr>
          <p:cNvPr id="4" name="Foliennummernplatzhalter 3"/>
          <p:cNvSpPr>
            <a:spLocks noGrp="1"/>
          </p:cNvSpPr>
          <p:nvPr>
            <p:ph type="sldNum" sz="quarter" idx="12"/>
          </p:nvPr>
        </p:nvSpPr>
        <p:spPr/>
        <p:txBody>
          <a:bodyPr/>
          <a:lstStyle/>
          <a:p>
            <a:fld id="{A4B4652C-CD78-4E39-BAB0-0AF956FF8895}" type="slidenum">
              <a:rPr lang="de-DE" smtClean="0"/>
              <a:pPr/>
              <a:t>7</a:t>
            </a:fld>
            <a:endParaRPr lang="de-DE"/>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dirty="0" err="1" smtClean="0"/>
              <a:t>Confounding</a:t>
            </a:r>
            <a:endParaRPr lang="de-DE" dirty="0"/>
          </a:p>
        </p:txBody>
      </p:sp>
      <p:sp>
        <p:nvSpPr>
          <p:cNvPr id="8" name="Inhaltsplatzhalter 7"/>
          <p:cNvSpPr>
            <a:spLocks noGrp="1"/>
          </p:cNvSpPr>
          <p:nvPr>
            <p:ph idx="1"/>
          </p:nvPr>
        </p:nvSpPr>
        <p:spPr>
          <a:xfrm>
            <a:off x="457200" y="1484784"/>
            <a:ext cx="8229600" cy="4757758"/>
          </a:xfrm>
        </p:spPr>
        <p:txBody>
          <a:bodyPr>
            <a:normAutofit/>
          </a:bodyPr>
          <a:lstStyle/>
          <a:p>
            <a:pPr marL="0" indent="0">
              <a:buNone/>
            </a:pPr>
            <a:r>
              <a:rPr lang="en-GB" dirty="0" smtClean="0"/>
              <a:t>Confounding: </a:t>
            </a:r>
          </a:p>
          <a:p>
            <a:pPr marL="0" indent="0">
              <a:buNone/>
            </a:pPr>
            <a:endParaRPr lang="en-GB" dirty="0" smtClean="0"/>
          </a:p>
          <a:p>
            <a:pPr marL="0" indent="0">
              <a:buNone/>
            </a:pPr>
            <a:r>
              <a:rPr lang="en-GB" dirty="0" smtClean="0"/>
              <a:t>A “mixing of the effect” of the exposure-disease relationship with a third (or more) factors</a:t>
            </a:r>
          </a:p>
          <a:p>
            <a:pPr marL="0" indent="0">
              <a:buNone/>
            </a:pPr>
            <a:endParaRPr lang="en-GB" dirty="0" smtClean="0"/>
          </a:p>
          <a:p>
            <a:pPr marL="0" indent="0">
              <a:buNone/>
            </a:pPr>
            <a:r>
              <a:rPr lang="en-GB" dirty="0" smtClean="0"/>
              <a:t>	BMI -----------------------------------------</a:t>
            </a:r>
            <a:r>
              <a:rPr lang="en-GB" dirty="0" smtClean="0">
                <a:sym typeface="Wingdings" panose="05000000000000000000" pitchFamily="2" charset="2"/>
              </a:rPr>
              <a:t> &gt;</a:t>
            </a:r>
            <a:r>
              <a:rPr lang="en-GB" dirty="0" smtClean="0"/>
              <a:t> CHD</a:t>
            </a:r>
            <a:endParaRPr lang="en-GB" dirty="0"/>
          </a:p>
          <a:p>
            <a:pPr marL="0" indent="0">
              <a:buNone/>
            </a:pPr>
            <a:endParaRPr lang="en-GB" dirty="0" smtClean="0"/>
          </a:p>
          <a:p>
            <a:pPr marL="0" indent="0">
              <a:buNone/>
            </a:pPr>
            <a:r>
              <a:rPr lang="en-GB" dirty="0" smtClean="0"/>
              <a:t>	</a:t>
            </a:r>
            <a:r>
              <a:rPr lang="en-GB" dirty="0"/>
              <a:t> </a:t>
            </a:r>
            <a:r>
              <a:rPr lang="en-GB" dirty="0" smtClean="0"/>
              <a:t>     &lt;  ------ Sex, Age, Smoking ----- &gt;</a:t>
            </a:r>
          </a:p>
          <a:p>
            <a:pPr marL="0" indent="0">
              <a:buNone/>
            </a:pPr>
            <a:endParaRPr lang="en-GB" dirty="0"/>
          </a:p>
          <a:p>
            <a:pPr marL="0" indent="0">
              <a:buNone/>
            </a:pPr>
            <a:endParaRPr lang="en-GB" dirty="0"/>
          </a:p>
        </p:txBody>
      </p:sp>
      <p:sp>
        <p:nvSpPr>
          <p:cNvPr id="4" name="Foliennummernplatzhalter 3"/>
          <p:cNvSpPr>
            <a:spLocks noGrp="1"/>
          </p:cNvSpPr>
          <p:nvPr>
            <p:ph type="sldNum" sz="quarter" idx="12"/>
          </p:nvPr>
        </p:nvSpPr>
        <p:spPr/>
        <p:txBody>
          <a:bodyPr/>
          <a:lstStyle/>
          <a:p>
            <a:fld id="{A4B4652C-CD78-4E39-BAB0-0AF956FF8895}" type="slidenum">
              <a:rPr lang="de-DE" smtClean="0"/>
              <a:pPr/>
              <a:t>8</a:t>
            </a:fld>
            <a:endParaRPr lang="de-DE"/>
          </a:p>
        </p:txBody>
      </p:sp>
    </p:spTree>
    <p:extLst>
      <p:ext uri="{BB962C8B-B14F-4D97-AF65-F5344CB8AC3E}">
        <p14:creationId xmlns:p14="http://schemas.microsoft.com/office/powerpoint/2010/main" val="40384753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dirty="0" err="1" smtClean="0"/>
              <a:t>Example</a:t>
            </a:r>
            <a:endParaRPr lang="de-DE" dirty="0"/>
          </a:p>
        </p:txBody>
      </p:sp>
      <p:sp>
        <p:nvSpPr>
          <p:cNvPr id="8" name="Inhaltsplatzhalter 7"/>
          <p:cNvSpPr>
            <a:spLocks noGrp="1"/>
          </p:cNvSpPr>
          <p:nvPr>
            <p:ph idx="1"/>
          </p:nvPr>
        </p:nvSpPr>
        <p:spPr>
          <a:xfrm>
            <a:off x="457200" y="1484784"/>
            <a:ext cx="8229600" cy="4757758"/>
          </a:xfrm>
        </p:spPr>
        <p:txBody>
          <a:bodyPr>
            <a:normAutofit lnSpcReduction="10000"/>
          </a:bodyPr>
          <a:lstStyle/>
          <a:p>
            <a:pPr marL="0" indent="0">
              <a:buNone/>
            </a:pPr>
            <a:r>
              <a:rPr lang="en-GB" dirty="0" smtClean="0"/>
              <a:t>Relationship between BMI and CHD incidence: </a:t>
            </a:r>
          </a:p>
          <a:p>
            <a:pPr marL="0" indent="0">
              <a:buNone/>
            </a:pPr>
            <a:endParaRPr lang="en-GB" dirty="0" smtClean="0"/>
          </a:p>
          <a:p>
            <a:pPr marL="0" indent="0">
              <a:buNone/>
            </a:pPr>
            <a:r>
              <a:rPr lang="en-GB" dirty="0" smtClean="0"/>
              <a:t>Crude Hazard Ratio</a:t>
            </a:r>
          </a:p>
          <a:p>
            <a:pPr marL="0" indent="0">
              <a:buNone/>
            </a:pPr>
            <a:r>
              <a:rPr lang="en-GB" dirty="0" smtClean="0"/>
              <a:t>Obesity (30+ kg/m2) versus Normal Weight (20-25 kg/m2) </a:t>
            </a:r>
          </a:p>
          <a:p>
            <a:pPr marL="0" indent="0">
              <a:buNone/>
            </a:pPr>
            <a:r>
              <a:rPr lang="en-GB" dirty="0" smtClean="0"/>
              <a:t>HR = 2.54 95%CI (2.32-2.78)</a:t>
            </a:r>
          </a:p>
          <a:p>
            <a:pPr marL="0" indent="0">
              <a:buNone/>
            </a:pPr>
            <a:endParaRPr lang="en-GB" dirty="0"/>
          </a:p>
          <a:p>
            <a:pPr marL="0" indent="0">
              <a:buNone/>
            </a:pPr>
            <a:r>
              <a:rPr lang="en-GB" dirty="0" smtClean="0"/>
              <a:t>Sex, age and smoking adjusting Hazard Ratio:</a:t>
            </a:r>
          </a:p>
          <a:p>
            <a:pPr marL="0" indent="0">
              <a:buNone/>
            </a:pPr>
            <a:r>
              <a:rPr lang="en-GB" dirty="0" smtClean="0"/>
              <a:t>HR = 1.60 95%CI (1.46-1.75)</a:t>
            </a:r>
            <a:endParaRPr lang="en-GB" dirty="0"/>
          </a:p>
          <a:p>
            <a:pPr marL="0" indent="0">
              <a:buNone/>
            </a:pPr>
            <a:endParaRPr lang="en-GB" dirty="0" smtClean="0"/>
          </a:p>
          <a:p>
            <a:pPr marL="0" indent="0">
              <a:buNone/>
            </a:pPr>
            <a:r>
              <a:rPr lang="en-GB" dirty="0" smtClean="0"/>
              <a:t>Adjusted means controlled for confounding</a:t>
            </a:r>
          </a:p>
          <a:p>
            <a:pPr marL="0" indent="0">
              <a:buNone/>
            </a:pPr>
            <a:r>
              <a:rPr lang="en-GB" dirty="0" smtClean="0"/>
              <a:t>Calculated with Cox proportional hazards regression analysis</a:t>
            </a:r>
            <a:endParaRPr lang="en-GB" dirty="0"/>
          </a:p>
        </p:txBody>
      </p:sp>
      <p:sp>
        <p:nvSpPr>
          <p:cNvPr id="4" name="Foliennummernplatzhalter 3"/>
          <p:cNvSpPr>
            <a:spLocks noGrp="1"/>
          </p:cNvSpPr>
          <p:nvPr>
            <p:ph type="sldNum" sz="quarter" idx="12"/>
          </p:nvPr>
        </p:nvSpPr>
        <p:spPr/>
        <p:txBody>
          <a:bodyPr/>
          <a:lstStyle/>
          <a:p>
            <a:fld id="{A4B4652C-CD78-4E39-BAB0-0AF956FF8895}" type="slidenum">
              <a:rPr lang="de-DE" smtClean="0"/>
              <a:pPr/>
              <a:t>9</a:t>
            </a:fld>
            <a:endParaRPr lang="de-DE"/>
          </a:p>
        </p:txBody>
      </p:sp>
    </p:spTree>
    <p:extLst>
      <p:ext uri="{BB962C8B-B14F-4D97-AF65-F5344CB8AC3E}">
        <p14:creationId xmlns:p14="http://schemas.microsoft.com/office/powerpoint/2010/main" val="24377804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Theme">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0</TotalTime>
  <Words>1050</Words>
  <Application>Microsoft Office PowerPoint</Application>
  <PresentationFormat>Bildschirmpräsentation (4:3)</PresentationFormat>
  <Paragraphs>180</Paragraphs>
  <Slides>17</Slides>
  <Notes>0</Notes>
  <HiddenSlides>0</HiddenSlides>
  <MMClips>0</MMClips>
  <ScaleCrop>false</ScaleCrop>
  <HeadingPairs>
    <vt:vector size="4" baseType="variant">
      <vt:variant>
        <vt:lpstr>Design</vt:lpstr>
      </vt:variant>
      <vt:variant>
        <vt:i4>1</vt:i4>
      </vt:variant>
      <vt:variant>
        <vt:lpstr>Folientitel</vt:lpstr>
      </vt:variant>
      <vt:variant>
        <vt:i4>17</vt:i4>
      </vt:variant>
    </vt:vector>
  </HeadingPairs>
  <TitlesOfParts>
    <vt:vector size="18" baseType="lpstr">
      <vt:lpstr>Default Theme</vt:lpstr>
      <vt:lpstr>Motivating Regression Analysis: Confounding, Mediation, Moderation</vt:lpstr>
      <vt:lpstr>Regression Analysis</vt:lpstr>
      <vt:lpstr>Widely used Regression Analyses</vt:lpstr>
      <vt:lpstr>Why Regression Analysis?</vt:lpstr>
      <vt:lpstr>Motivating Regression Analysis: Confounding, Moderation, Mediation</vt:lpstr>
      <vt:lpstr>PowerPoint-Präsentation</vt:lpstr>
      <vt:lpstr>Example Data</vt:lpstr>
      <vt:lpstr>Confounding</vt:lpstr>
      <vt:lpstr>Example</vt:lpstr>
      <vt:lpstr>Confounding</vt:lpstr>
      <vt:lpstr>Methods for Preventing Confounding in Study Designs</vt:lpstr>
      <vt:lpstr>Effect Modification/Moderation</vt:lpstr>
      <vt:lpstr>Example</vt:lpstr>
      <vt:lpstr>Mediation</vt:lpstr>
      <vt:lpstr>Example</vt:lpstr>
      <vt:lpstr>Example</vt:lpstr>
      <vt:lpstr>Mediation Techniques</vt:lpstr>
    </vt:vector>
  </TitlesOfParts>
  <Company>Medizinische Universität Innsbruck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Cancer Epidemiology in Austria The Vorarlberg Health Monitoring &amp; Promotion Programme (VHM&amp;PP)</dc:title>
  <dc:creator>I-Med</dc:creator>
  <cp:lastModifiedBy>Ulmer Hanno</cp:lastModifiedBy>
  <cp:revision>453</cp:revision>
  <cp:lastPrinted>2015-03-17T16:36:06Z</cp:lastPrinted>
  <dcterms:created xsi:type="dcterms:W3CDTF">2011-02-22T11:01:43Z</dcterms:created>
  <dcterms:modified xsi:type="dcterms:W3CDTF">2015-03-18T12:05:17Z</dcterms:modified>
</cp:coreProperties>
</file>