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rts/chart1.xml" ContentType="application/vnd.openxmlformats-officedocument.drawingml.chart+xml"/>
  <Override PartName="/ppt/theme/themeOverride3.xml" ContentType="application/vnd.openxmlformats-officedocument.themeOverride+xml"/>
  <Override PartName="/ppt/charts/chart2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7" r:id="rId4"/>
    <p:sldId id="284" r:id="rId5"/>
    <p:sldId id="272" r:id="rId6"/>
    <p:sldId id="260" r:id="rId7"/>
    <p:sldId id="258" r:id="rId8"/>
    <p:sldId id="262" r:id="rId9"/>
    <p:sldId id="278" r:id="rId10"/>
    <p:sldId id="263" r:id="rId11"/>
    <p:sldId id="268" r:id="rId12"/>
    <p:sldId id="281" r:id="rId13"/>
    <p:sldId id="269" r:id="rId14"/>
    <p:sldId id="280" r:id="rId15"/>
    <p:sldId id="265" r:id="rId16"/>
    <p:sldId id="285" r:id="rId17"/>
  </p:sldIdLst>
  <p:sldSz cx="9144000" cy="5143500" type="screen16x9"/>
  <p:notesSz cx="6858000" cy="9945688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ヒラギノ角ゴ Pro W3" pitchFamily="-110" charset="-128"/>
        <a:cs typeface="ヒラギノ角ゴ Pro W3" pitchFamily="-110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ヒラギノ角ゴ Pro W3" pitchFamily="-110" charset="-128"/>
        <a:cs typeface="ヒラギノ角ゴ Pro W3" pitchFamily="-110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ヒラギノ角ゴ Pro W3" pitchFamily="-110" charset="-128"/>
        <a:cs typeface="ヒラギノ角ゴ Pro W3" pitchFamily="-110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ヒラギノ角ゴ Pro W3" pitchFamily="-110" charset="-128"/>
        <a:cs typeface="ヒラギノ角ゴ Pro W3" pitchFamily="-110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ヒラギノ角ゴ Pro W3" pitchFamily="-110" charset="-128"/>
        <a:cs typeface="ヒラギノ角ゴ Pro W3" pitchFamily="-110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ヒラギノ角ゴ Pro W3" pitchFamily="-110" charset="-128"/>
        <a:cs typeface="ヒラギノ角ゴ Pro W3" pitchFamily="-110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ヒラギノ角ゴ Pro W3" pitchFamily="-110" charset="-128"/>
        <a:cs typeface="ヒラギノ角ゴ Pro W3" pitchFamily="-110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ヒラギノ角ゴ Pro W3" pitchFamily="-110" charset="-128"/>
        <a:cs typeface="ヒラギノ角ゴ Pro W3" pitchFamily="-110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ヒラギノ角ゴ Pro W3" pitchFamily="-110" charset="-128"/>
        <a:cs typeface="ヒラギノ角ゴ Pro W3" pitchFamily="-110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9" autoAdjust="0"/>
  </p:normalViewPr>
  <p:slideViewPr>
    <p:cSldViewPr snapToGrid="0" snapToObjects="1">
      <p:cViewPr>
        <p:scale>
          <a:sx n="139" d="100"/>
          <a:sy n="139" d="100"/>
        </p:scale>
        <p:origin x="-120" y="-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009jf\Desktop\Pie_charts_Rom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009jf\Desktop\Pie_charts_Rom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92D050"/>
              </a:solidFill>
            </c:spPr>
          </c:dPt>
          <c:dPt>
            <c:idx val="4"/>
            <c:bubble3D val="0"/>
            <c:spPr>
              <a:solidFill>
                <a:srgbClr val="00B0F0"/>
              </a:solidFill>
            </c:spPr>
          </c:dPt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Tabelle1!$A$6:$A$10</c:f>
              <c:strCache>
                <c:ptCount val="5"/>
                <c:pt idx="0">
                  <c:v>Direct effect</c:v>
                </c:pt>
                <c:pt idx="1">
                  <c:v>Indirect effect through systolic BP</c:v>
                </c:pt>
                <c:pt idx="2">
                  <c:v>Indirect effect through apoA-I</c:v>
                </c:pt>
                <c:pt idx="3">
                  <c:v>Indirect effect through apoB</c:v>
                </c:pt>
                <c:pt idx="4">
                  <c:v>Indirect effect through diabetes mellitus</c:v>
                </c:pt>
              </c:strCache>
            </c:strRef>
          </c:cat>
          <c:val>
            <c:numRef>
              <c:f>Tabelle1!$B$6:$B$10</c:f>
              <c:numCache>
                <c:formatCode>General</c:formatCode>
                <c:ptCount val="5"/>
                <c:pt idx="0">
                  <c:v>220.2</c:v>
                </c:pt>
                <c:pt idx="1">
                  <c:v>23.5</c:v>
                </c:pt>
                <c:pt idx="2">
                  <c:v>5.0999999999999996</c:v>
                </c:pt>
                <c:pt idx="3">
                  <c:v>19.8</c:v>
                </c:pt>
                <c:pt idx="4">
                  <c:v>4.0999999999999996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92D050"/>
              </a:solidFill>
            </c:spPr>
          </c:dPt>
          <c:dPt>
            <c:idx val="4"/>
            <c:bubble3D val="0"/>
            <c:spPr>
              <a:solidFill>
                <a:srgbClr val="00B0F0"/>
              </a:solidFill>
            </c:spPr>
          </c:dPt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Tabelle1!$A$17:$A$21</c:f>
              <c:strCache>
                <c:ptCount val="5"/>
                <c:pt idx="0">
                  <c:v>Direct effect</c:v>
                </c:pt>
                <c:pt idx="1">
                  <c:v>Indirect effect through systolic BP</c:v>
                </c:pt>
                <c:pt idx="2">
                  <c:v>Indirect effect through apoA-I</c:v>
                </c:pt>
                <c:pt idx="3">
                  <c:v>Indirect effect through apoB</c:v>
                </c:pt>
                <c:pt idx="4">
                  <c:v>Indirect effect through diabetes mellitus</c:v>
                </c:pt>
              </c:strCache>
            </c:strRef>
          </c:cat>
          <c:val>
            <c:numRef>
              <c:f>Tabelle1!$B$17:$B$21</c:f>
              <c:numCache>
                <c:formatCode>General</c:formatCode>
                <c:ptCount val="5"/>
                <c:pt idx="0">
                  <c:v>424.7</c:v>
                </c:pt>
                <c:pt idx="1">
                  <c:v>16.2</c:v>
                </c:pt>
                <c:pt idx="2">
                  <c:v>5.3</c:v>
                </c:pt>
                <c:pt idx="3">
                  <c:v>22.3</c:v>
                </c:pt>
                <c:pt idx="4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spPr>
    <a:solidFill>
      <a:schemeClr val="bg1">
        <a:lumMod val="95000"/>
      </a:schemeClr>
    </a:solidFill>
    <a:ln>
      <a:solidFill>
        <a:schemeClr val="tx1"/>
      </a:solidFill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4BC794E3-57EE-1340-8711-0D0770084DB6}" type="datetime1">
              <a:rPr lang="fr-FR"/>
              <a:pPr/>
              <a:t>23/08/2016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C870291C-B90A-1B48-A7FB-EC5917F49A5C}" type="slidenum">
              <a:rPr lang="fr-FR"/>
              <a:pPr/>
              <a:t>‹Nr.›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0624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F4829E59-07E5-CD4B-BCF6-00B921F8BB54}" type="datetime1">
              <a:rPr lang="fr-FR"/>
              <a:pPr/>
              <a:t>23/08/2016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6E61F173-A520-4A49-A562-F3FCA544F6CB}" type="slidenum">
              <a:rPr lang="fr-FR"/>
              <a:pPr/>
              <a:t>‹Nr.›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8019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E05BEA-9A56-49BC-B1BA-B21CD1D35A9D}" type="datetime1">
              <a:rPr lang="fr-FR" smtClean="0"/>
              <a:t>23/08/2016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628825" y="4385010"/>
            <a:ext cx="2133600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FB3A420-400A-E447-92A4-9D21C5435795}" type="slidenum">
              <a:rPr lang="fr-FR" smtClean="0"/>
              <a:pPr/>
              <a:t>‹Nr.›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CE4DDF-2E0F-4038-8375-312C7B2787D2}" type="datetime1">
              <a:rPr lang="fr-FR" smtClean="0"/>
              <a:t>23/08/2016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66751-2C7D-D44D-855D-79C9470A45CE}" type="slidenum">
              <a:rPr lang="fr-FR"/>
              <a:pPr/>
              <a:t>‹Nr.›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9E2D73-1AB5-4988-BA25-20CBCC9FB92F}" type="datetime1">
              <a:rPr lang="fr-FR" smtClean="0"/>
              <a:t>23/08/2016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87FDA-35DC-2647-891D-1FD5BCF3EDE1}" type="slidenum">
              <a:rPr lang="fr-FR"/>
              <a:pPr/>
              <a:t>‹Nr.›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A49977-8BA3-4263-8151-A4D5A8E35658}" type="datetime1">
              <a:rPr lang="fr-FR" smtClean="0"/>
              <a:t>23/08/2016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8726F3-FED4-7644-8447-88075F8D2654}" type="slidenum">
              <a:rPr lang="fr-FR"/>
              <a:pPr/>
              <a:t>‹Nr.›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689600-6C72-454F-AAF8-BF618C0FB88E}" type="datetime1">
              <a:rPr lang="fr-FR" smtClean="0"/>
              <a:t>23/08/2016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4FC112-B650-694E-92B2-904EAD8D86A0}" type="slidenum">
              <a:rPr lang="fr-FR"/>
              <a:pPr/>
              <a:t>‹Nr.›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3E16CD-9968-4AE8-ABCC-EC7FE9D2CFDB}" type="datetime1">
              <a:rPr lang="fr-FR" smtClean="0"/>
              <a:t>23/08/2016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AD55E-C8D0-DA40-B19F-06EDCBF4D007}" type="slidenum">
              <a:rPr lang="fr-FR"/>
              <a:pPr/>
              <a:t>‹Nr.›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40E866-520A-42C5-8F2B-4BBF615C0840}" type="datetime1">
              <a:rPr lang="fr-FR" smtClean="0"/>
              <a:t>23/08/2016</a:t>
            </a:fld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B4387E-A2F9-4D49-84B8-7B3895D11EAE}" type="slidenum">
              <a:rPr lang="fr-FR"/>
              <a:pPr/>
              <a:t>‹Nr.›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AAD1E8-F5AA-421C-9DB9-4E522826D364}" type="datetime1">
              <a:rPr lang="fr-FR" smtClean="0"/>
              <a:t>23/08/2016</a:t>
            </a:fld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34EE3-D271-9643-A37B-265709C7F96E}" type="slidenum">
              <a:rPr lang="fr-FR"/>
              <a:pPr/>
              <a:t>‹Nr.›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158B56-5250-4CD9-867A-96644504E4F2}" type="datetime1">
              <a:rPr lang="fr-FR" smtClean="0"/>
              <a:t>23/08/2016</a:t>
            </a:fld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6615A-BE76-AC4F-9E80-DB6340D7BAD3}" type="slidenum">
              <a:rPr lang="fr-FR"/>
              <a:pPr/>
              <a:t>‹Nr.›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038E48-22D0-44C7-A39F-253A875A9FDD}" type="datetime1">
              <a:rPr lang="fr-FR" smtClean="0"/>
              <a:t>23/08/2016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B7357-D5B7-3848-83E6-E02A6EB745E0}" type="slidenum">
              <a:rPr lang="fr-FR"/>
              <a:pPr/>
              <a:t>‹Nr.›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5814CC-C515-4E30-AB04-9D86E282983A}" type="datetime1">
              <a:rPr lang="fr-FR" smtClean="0"/>
              <a:t>23/08/2016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77471-09CB-1E43-8F89-ECEF9911DDE5}" type="slidenum">
              <a:rPr lang="fr-FR"/>
              <a:pPr/>
              <a:t>‹Nr.›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et modifiez le titre</a:t>
            </a:r>
            <a:endParaRPr lang="fr-FR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A3E1741-A49F-476E-9811-ED1DB0340716}" type="datetime1">
              <a:rPr lang="fr-FR" smtClean="0"/>
              <a:t>23/08/2016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96008E5-1EC2-B34C-9B15-07D00C0938CE}" type="slidenum">
              <a:rPr lang="fr-FR"/>
              <a:pPr/>
              <a:t>‹Nr.›</a:t>
            </a:fld>
            <a:endParaRPr lang="fr-FR" dirty="0"/>
          </a:p>
        </p:txBody>
      </p:sp>
      <p:pic>
        <p:nvPicPr>
          <p:cNvPr id="3" name="Image 2" descr="ESC Congress 2016 254x143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80286" cy="51685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-110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-110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10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10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10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osef.fritz@i-med.ac.a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Word_Document1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1.x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Word_Document2.doc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12.emf"/><Relationship Id="rId5" Type="http://schemas.openxmlformats.org/officeDocument/2006/relationships/package" Target="../embeddings/Microsoft_Word_Document3.docx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chart" Target="../charts/chart2.xml"/><Relationship Id="rId5" Type="http://schemas.openxmlformats.org/officeDocument/2006/relationships/image" Target="../media/image12.emf"/><Relationship Id="rId4" Type="http://schemas.openxmlformats.org/officeDocument/2006/relationships/package" Target="../embeddings/Microsoft_Word_Document4.docx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ogo_4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9151" y="8666"/>
            <a:ext cx="1868225" cy="1268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685800" y="1262569"/>
            <a:ext cx="7772400" cy="1102519"/>
          </a:xfrm>
        </p:spPr>
        <p:txBody>
          <a:bodyPr/>
          <a:lstStyle/>
          <a:p>
            <a:pPr eaLnBrk="1" hangingPunct="1"/>
            <a:r>
              <a:rPr lang="en-GB" sz="3600" b="1" dirty="0"/>
              <a:t>Do metabolic risk factors mediate the genetic risk for coronary heart disease?</a:t>
            </a:r>
            <a:endParaRPr lang="fr-FR" sz="3600" dirty="0">
              <a:ea typeface="ヒラギノ角ゴ Pro W3" pitchFamily="-110" charset="-128"/>
              <a:cs typeface="ヒラギノ角ゴ Pro W3" pitchFamily="-110" charset="-12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92724" y="2492825"/>
            <a:ext cx="7848600" cy="215480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fr-FR" sz="1900" u="sng" dirty="0" smtClean="0">
                <a:ea typeface="+mn-ea"/>
                <a:cs typeface="+mn-cs"/>
              </a:rPr>
              <a:t>Josef Fritz</a:t>
            </a:r>
            <a:r>
              <a:rPr lang="fr-FR" sz="1900" u="sng" baseline="30000" dirty="0" smtClean="0">
                <a:ea typeface="+mn-ea"/>
                <a:cs typeface="+mn-cs"/>
              </a:rPr>
              <a:t>1</a:t>
            </a:r>
            <a:r>
              <a:rPr lang="fr-FR" sz="1900" dirty="0" smtClean="0">
                <a:ea typeface="+mn-ea"/>
                <a:cs typeface="+mn-cs"/>
              </a:rPr>
              <a:t>, Dov Shiffman</a:t>
            </a:r>
            <a:r>
              <a:rPr lang="fr-FR" sz="1900" baseline="30000" dirty="0" smtClean="0">
                <a:ea typeface="+mn-ea"/>
                <a:cs typeface="+mn-cs"/>
              </a:rPr>
              <a:t>2</a:t>
            </a:r>
            <a:r>
              <a:rPr lang="fr-FR" sz="1900" dirty="0" smtClean="0">
                <a:ea typeface="+mn-ea"/>
                <a:cs typeface="+mn-cs"/>
              </a:rPr>
              <a:t>, Olle Melander</a:t>
            </a:r>
            <a:r>
              <a:rPr lang="fr-FR" sz="1900" baseline="30000" dirty="0" smtClean="0">
                <a:ea typeface="+mn-ea"/>
                <a:cs typeface="+mn-cs"/>
              </a:rPr>
              <a:t>3,4</a:t>
            </a:r>
            <a:r>
              <a:rPr lang="fr-FR" sz="1900" dirty="0" smtClean="0">
                <a:ea typeface="+mn-ea"/>
                <a:cs typeface="+mn-cs"/>
              </a:rPr>
              <a:t>,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fr-FR" sz="1900" dirty="0" smtClean="0">
                <a:ea typeface="+mn-ea"/>
                <a:cs typeface="+mn-cs"/>
              </a:rPr>
              <a:t>Hayato Tada</a:t>
            </a:r>
            <a:r>
              <a:rPr lang="fr-FR" sz="1900" baseline="30000" dirty="0" smtClean="0">
                <a:ea typeface="+mn-ea"/>
                <a:cs typeface="+mn-cs"/>
              </a:rPr>
              <a:t>5</a:t>
            </a:r>
            <a:r>
              <a:rPr lang="fr-FR" sz="1900" dirty="0" smtClean="0">
                <a:ea typeface="+mn-ea"/>
                <a:cs typeface="+mn-cs"/>
              </a:rPr>
              <a:t>, Hanno Ulmer</a:t>
            </a:r>
            <a:r>
              <a:rPr lang="fr-FR" sz="1900" baseline="30000" dirty="0" smtClean="0">
                <a:ea typeface="+mn-ea"/>
                <a:cs typeface="+mn-cs"/>
              </a:rPr>
              <a:t>1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fr-FR" sz="1000" baseline="30000" dirty="0">
              <a:ea typeface="+mn-ea"/>
              <a:cs typeface="+mn-cs"/>
            </a:endParaRPr>
          </a:p>
          <a:p>
            <a:pPr algn="l"/>
            <a:r>
              <a:rPr lang="en-GB" sz="1100" baseline="30000" dirty="0"/>
              <a:t>1</a:t>
            </a:r>
            <a:r>
              <a:rPr lang="en-GB" sz="1100" dirty="0"/>
              <a:t>Department of Medical Statistics, Informatics and Health Economics, Medical University of Innsbruck, Austria</a:t>
            </a:r>
            <a:endParaRPr lang="de-DE" sz="1100" dirty="0"/>
          </a:p>
          <a:p>
            <a:pPr algn="l"/>
            <a:r>
              <a:rPr lang="en-GB" sz="1100" baseline="30000" dirty="0"/>
              <a:t>2</a:t>
            </a:r>
            <a:r>
              <a:rPr lang="en-GB" sz="1100" dirty="0"/>
              <a:t>Quest Diagnostics, San Juan Capistrano, CA, USA</a:t>
            </a:r>
            <a:endParaRPr lang="de-DE" sz="1100" dirty="0"/>
          </a:p>
          <a:p>
            <a:pPr algn="l"/>
            <a:r>
              <a:rPr lang="en-GB" sz="1100" baseline="30000" dirty="0"/>
              <a:t>3</a:t>
            </a:r>
            <a:r>
              <a:rPr lang="en-GB" sz="1100" dirty="0"/>
              <a:t>Department of Clinical Sciences, Lund University, Malmö, Sweden</a:t>
            </a:r>
            <a:endParaRPr lang="de-DE" sz="1100" dirty="0"/>
          </a:p>
          <a:p>
            <a:pPr algn="l"/>
            <a:r>
              <a:rPr lang="en-GB" sz="1100" baseline="30000" dirty="0"/>
              <a:t>4</a:t>
            </a:r>
            <a:r>
              <a:rPr lang="en-GB" sz="1100" dirty="0"/>
              <a:t>Department of Internal Medicine, Skåne University Hospital, Malmö, Sweden</a:t>
            </a:r>
            <a:endParaRPr lang="de-DE" sz="1100" dirty="0"/>
          </a:p>
          <a:p>
            <a:pPr algn="l"/>
            <a:r>
              <a:rPr lang="en-GB" sz="1100" baseline="30000" dirty="0"/>
              <a:t>5</a:t>
            </a:r>
            <a:r>
              <a:rPr lang="en-GB" sz="1100" dirty="0"/>
              <a:t>Department of Cardiovascular and Internal Medicine, Kanazawa University Graduate School of Medicine, Kanazawa, </a:t>
            </a:r>
            <a:r>
              <a:rPr lang="en-GB" sz="1100" dirty="0" smtClean="0"/>
              <a:t>Japan</a:t>
            </a:r>
          </a:p>
          <a:p>
            <a:pPr algn="l"/>
            <a:endParaRPr lang="en-GB" sz="800" dirty="0"/>
          </a:p>
          <a:p>
            <a:r>
              <a:rPr lang="en-GB" sz="1600" dirty="0">
                <a:hlinkClick r:id="rId3"/>
              </a:rPr>
              <a:t>j</a:t>
            </a:r>
            <a:r>
              <a:rPr lang="en-GB" sz="1600" dirty="0" smtClean="0">
                <a:hlinkClick r:id="rId3"/>
              </a:rPr>
              <a:t>osef.fritz@i-med.ac.at</a:t>
            </a:r>
            <a:endParaRPr lang="en-GB" sz="1600" dirty="0" smtClean="0"/>
          </a:p>
          <a:p>
            <a:pPr algn="l"/>
            <a:endParaRPr lang="en-GB" sz="1300" dirty="0"/>
          </a:p>
          <a:p>
            <a:pPr algn="l"/>
            <a:endParaRPr lang="en-GB" sz="1300" dirty="0" smtClean="0"/>
          </a:p>
          <a:p>
            <a:pPr algn="l"/>
            <a:endParaRPr lang="en-GB" sz="1300" baseline="30000" dirty="0">
              <a:ea typeface="+mn-ea"/>
              <a:cs typeface="+mn-cs"/>
            </a:endParaRPr>
          </a:p>
          <a:p>
            <a:pPr algn="l"/>
            <a:endParaRPr lang="fr-FR" sz="1300" baseline="30000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fr-FR" sz="2400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fr-FR" sz="2400" dirty="0" smtClean="0">
              <a:ea typeface="+mn-ea"/>
              <a:cs typeface="+mn-cs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A420-400A-E447-92A4-9D21C5435795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679" y="122812"/>
            <a:ext cx="1049335" cy="969327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868" y="83258"/>
            <a:ext cx="882889" cy="10484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685800" y="7144"/>
            <a:ext cx="7772400" cy="1102519"/>
          </a:xfrm>
        </p:spPr>
        <p:txBody>
          <a:bodyPr/>
          <a:lstStyle/>
          <a:p>
            <a:pPr eaLnBrk="1" hangingPunct="1"/>
            <a:r>
              <a:rPr lang="fr-FR" sz="3600" b="1" dirty="0" smtClean="0"/>
              <a:t>Methods</a:t>
            </a:r>
            <a:endParaRPr lang="fr-FR" sz="36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7249" y="1419225"/>
            <a:ext cx="7600951" cy="2905125"/>
          </a:xfrm>
        </p:spPr>
        <p:txBody>
          <a:bodyPr rtlCol="0">
            <a:normAutofit fontScale="85000" lnSpcReduction="20000"/>
          </a:bodyPr>
          <a:lstStyle/>
          <a:p>
            <a:pPr marL="285750" indent="-2857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2800" dirty="0">
                <a:solidFill>
                  <a:schemeClr val="tx1"/>
                </a:solidFill>
              </a:rPr>
              <a:t>Natural effect </a:t>
            </a:r>
            <a:r>
              <a:rPr lang="fr-FR" sz="2800" dirty="0" smtClean="0">
                <a:solidFill>
                  <a:schemeClr val="tx1"/>
                </a:solidFill>
              </a:rPr>
              <a:t>models </a:t>
            </a:r>
            <a:r>
              <a:rPr lang="fr-FR" sz="2800" dirty="0">
                <a:solidFill>
                  <a:schemeClr val="tx1"/>
                </a:solidFill>
              </a:rPr>
              <a:t>proposed by Lange et al.</a:t>
            </a:r>
          </a:p>
          <a:p>
            <a:pPr marL="800100" lvl="2" indent="-342900" algn="l" eaLnBrk="1" fontAlgn="auto" hangingPunct="1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fr-FR" dirty="0">
                <a:solidFill>
                  <a:schemeClr val="tx1"/>
                </a:solidFill>
              </a:rPr>
              <a:t>Am. J. Epidemiol. </a:t>
            </a:r>
            <a:r>
              <a:rPr lang="fr-FR" dirty="0" smtClean="0">
                <a:solidFill>
                  <a:schemeClr val="tx1"/>
                </a:solidFill>
              </a:rPr>
              <a:t>2012;176:190-5</a:t>
            </a:r>
            <a:endParaRPr lang="fr-FR" dirty="0">
              <a:solidFill>
                <a:schemeClr val="tx1"/>
              </a:solidFill>
            </a:endParaRPr>
          </a:p>
          <a:p>
            <a:pPr marL="800100" lvl="2" indent="-342900" algn="l" eaLnBrk="1" fontAlgn="auto" hangingPunct="1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fr-FR" dirty="0">
                <a:solidFill>
                  <a:schemeClr val="tx1"/>
                </a:solidFill>
              </a:rPr>
              <a:t>Am. J. Epidemiol. </a:t>
            </a:r>
            <a:r>
              <a:rPr lang="fr-FR" dirty="0" smtClean="0">
                <a:solidFill>
                  <a:schemeClr val="tx1"/>
                </a:solidFill>
              </a:rPr>
              <a:t>2014;179:513-8</a:t>
            </a:r>
            <a:endParaRPr lang="fr-FR" dirty="0">
              <a:solidFill>
                <a:schemeClr val="tx1"/>
              </a:solidFill>
            </a:endParaRPr>
          </a:p>
          <a:p>
            <a:pPr marL="285750" indent="-2857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2800" dirty="0">
                <a:solidFill>
                  <a:schemeClr val="tx1"/>
                </a:solidFill>
              </a:rPr>
              <a:t>Novel method to perform </a:t>
            </a:r>
            <a:r>
              <a:rPr lang="fr-FR" sz="2800" dirty="0" smtClean="0">
                <a:solidFill>
                  <a:schemeClr val="tx1"/>
                </a:solidFill>
              </a:rPr>
              <a:t>statistical </a:t>
            </a:r>
            <a:r>
              <a:rPr lang="fr-FR" sz="2800" dirty="0">
                <a:solidFill>
                  <a:schemeClr val="tx1"/>
                </a:solidFill>
              </a:rPr>
              <a:t>mediation analysis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2800" dirty="0">
                <a:solidFill>
                  <a:schemeClr val="tx1"/>
                </a:solidFill>
              </a:rPr>
              <a:t>Embedded in the framework of causal inference and counterfactuals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2800" dirty="0">
                <a:solidFill>
                  <a:schemeClr val="tx1"/>
                </a:solidFill>
              </a:rPr>
              <a:t>Cox proportional hazards and additive hazards </a:t>
            </a:r>
            <a:r>
              <a:rPr lang="fr-FR" sz="2800" dirty="0" smtClean="0">
                <a:solidFill>
                  <a:schemeClr val="tx1"/>
                </a:solidFill>
              </a:rPr>
              <a:t>models as final outcome models</a:t>
            </a:r>
            <a:endParaRPr lang="fr-FR" sz="28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fr-FR" sz="2400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fr-FR" sz="2400" dirty="0" smtClean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A420-400A-E447-92A4-9D21C5435795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541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685800" y="7144"/>
            <a:ext cx="7772400" cy="1102519"/>
          </a:xfrm>
        </p:spPr>
        <p:txBody>
          <a:bodyPr/>
          <a:lstStyle/>
          <a:p>
            <a:pPr eaLnBrk="1" hangingPunct="1"/>
            <a:r>
              <a:rPr lang="fr-FR" sz="3600" b="1" dirty="0" smtClean="0"/>
              <a:t>Results: family history</a:t>
            </a:r>
            <a:br>
              <a:rPr lang="fr-FR" sz="3600" b="1" dirty="0" smtClean="0"/>
            </a:br>
            <a:r>
              <a:rPr lang="fr-FR" sz="2000" b="1" dirty="0" smtClean="0"/>
              <a:t>Metabolic mediators of CHD incidence</a:t>
            </a:r>
            <a:endParaRPr lang="fr-FR" sz="3600" b="1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584065"/>
              </p:ext>
            </p:extLst>
          </p:nvPr>
        </p:nvGraphicFramePr>
        <p:xfrm>
          <a:off x="800100" y="1304925"/>
          <a:ext cx="9077325" cy="277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" name="Dokument" r:id="rId4" imgW="9077095" imgH="2780034" progId="Word.Document.12">
                  <p:embed/>
                </p:oleObj>
              </mc:Choice>
              <mc:Fallback>
                <p:oleObj name="Dokument" r:id="rId4" imgW="9077095" imgH="2780034" progId="Word.Document.12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1304925"/>
                        <a:ext cx="9077325" cy="2779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/>
          <p:cNvSpPr/>
          <p:nvPr/>
        </p:nvSpPr>
        <p:spPr>
          <a:xfrm>
            <a:off x="4716016" y="1304925"/>
            <a:ext cx="2103883" cy="186705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3523135" y="1938536"/>
            <a:ext cx="1144116" cy="216024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4860032" y="2529086"/>
            <a:ext cx="1388367" cy="211063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4851647" y="2892549"/>
            <a:ext cx="1388367" cy="211063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4851646" y="3252986"/>
            <a:ext cx="1388367" cy="211063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4860032" y="3460241"/>
            <a:ext cx="1388367" cy="211063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>
            <a:off x="4860032" y="3657971"/>
            <a:ext cx="1388367" cy="211063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685800" y="3888912"/>
            <a:ext cx="66211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de-AT" sz="1200" dirty="0" smtClean="0">
                <a:latin typeface="+mn-lt"/>
                <a:ea typeface="+mn-ea"/>
                <a:cs typeface="+mn-cs"/>
              </a:rPr>
              <a:t>Effects adjusted for age, sex, and smoking status</a:t>
            </a:r>
          </a:p>
        </p:txBody>
      </p:sp>
      <p:sp>
        <p:nvSpPr>
          <p:cNvPr id="12" name="Rechteck 11"/>
          <p:cNvSpPr/>
          <p:nvPr/>
        </p:nvSpPr>
        <p:spPr>
          <a:xfrm>
            <a:off x="6959045" y="1938536"/>
            <a:ext cx="487018" cy="216024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A420-400A-E447-92A4-9D21C5435795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084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685800" y="7144"/>
            <a:ext cx="7772400" cy="1102519"/>
          </a:xfrm>
        </p:spPr>
        <p:txBody>
          <a:bodyPr/>
          <a:lstStyle/>
          <a:p>
            <a:pPr eaLnBrk="1" hangingPunct="1"/>
            <a:r>
              <a:rPr lang="fr-FR" sz="3600" b="1" dirty="0" smtClean="0"/>
              <a:t>Results: family history</a:t>
            </a:r>
            <a:r>
              <a:rPr lang="fr-FR" sz="3600" b="1" dirty="0"/>
              <a:t/>
            </a:r>
            <a:br>
              <a:rPr lang="fr-FR" sz="3600" b="1" dirty="0"/>
            </a:br>
            <a:r>
              <a:rPr lang="fr-FR" sz="2000" b="1" dirty="0"/>
              <a:t>Metabolic mediators of CHD incidence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2854616"/>
              </p:ext>
            </p:extLst>
          </p:nvPr>
        </p:nvGraphicFramePr>
        <p:xfrm>
          <a:off x="800100" y="1305148"/>
          <a:ext cx="9077325" cy="277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8" name="Dokument" r:id="rId4" imgW="9077095" imgH="2780034" progId="Word.Document.12">
                  <p:embed/>
                </p:oleObj>
              </mc:Choice>
              <mc:Fallback>
                <p:oleObj name="Dokument" r:id="rId4" imgW="9077095" imgH="2780034" progId="Word.Document.1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1305148"/>
                        <a:ext cx="9077325" cy="2779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685800" y="3888912"/>
            <a:ext cx="66211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de-AT" sz="1200" dirty="0" smtClean="0">
                <a:latin typeface="+mn-lt"/>
                <a:ea typeface="+mn-ea"/>
                <a:cs typeface="+mn-cs"/>
              </a:rPr>
              <a:t>Effects adjusted for age, sex, and smoking status</a:t>
            </a:r>
          </a:p>
        </p:txBody>
      </p:sp>
      <p:grpSp>
        <p:nvGrpSpPr>
          <p:cNvPr id="6" name="Gruppieren 5"/>
          <p:cNvGrpSpPr/>
          <p:nvPr/>
        </p:nvGrpSpPr>
        <p:grpSpPr>
          <a:xfrm>
            <a:off x="2079750" y="1131327"/>
            <a:ext cx="5146073" cy="3187455"/>
            <a:chOff x="2286000" y="1331341"/>
            <a:chExt cx="4572000" cy="2743200"/>
          </a:xfrm>
        </p:grpSpPr>
        <p:graphicFrame>
          <p:nvGraphicFramePr>
            <p:cNvPr id="7" name="Diagramm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303297246"/>
                </p:ext>
              </p:extLst>
            </p:nvPr>
          </p:nvGraphicFramePr>
          <p:xfrm>
            <a:off x="2286000" y="1331341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3" name="Textfeld 2"/>
            <p:cNvSpPr txBox="1"/>
            <p:nvPr/>
          </p:nvSpPr>
          <p:spPr>
            <a:xfrm>
              <a:off x="2962918" y="3848977"/>
              <a:ext cx="3310270" cy="218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en-US" sz="1050" dirty="0">
                  <a:latin typeface="+mn-lt"/>
                  <a:ea typeface="+mn-ea"/>
                  <a:cs typeface="+mn-cs"/>
                </a:rPr>
                <a:t>Additional incident CHD </a:t>
              </a:r>
              <a:r>
                <a:rPr lang="en-US" sz="1050" dirty="0" smtClean="0">
                  <a:latin typeface="+mn-lt"/>
                  <a:ea typeface="+mn-ea"/>
                  <a:cs typeface="+mn-cs"/>
                </a:rPr>
                <a:t>cases </a:t>
              </a:r>
              <a:r>
                <a:rPr lang="en-US" sz="1050" dirty="0">
                  <a:latin typeface="+mn-lt"/>
                  <a:ea typeface="+mn-ea"/>
                  <a:cs typeface="+mn-cs"/>
                </a:rPr>
                <a:t>per 100,000 person-years</a:t>
              </a:r>
              <a:endParaRPr lang="de-DE" sz="1050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A420-400A-E447-92A4-9D21C5435795}" type="slidenum">
              <a:rPr lang="fr-FR" smtClean="0"/>
              <a:pPr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921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685800" y="7144"/>
            <a:ext cx="7772400" cy="1102519"/>
          </a:xfrm>
        </p:spPr>
        <p:txBody>
          <a:bodyPr/>
          <a:lstStyle/>
          <a:p>
            <a:pPr eaLnBrk="1" hangingPunct="1"/>
            <a:r>
              <a:rPr lang="fr-FR" sz="3600" b="1" dirty="0" smtClean="0"/>
              <a:t>Results</a:t>
            </a:r>
            <a:r>
              <a:rPr lang="fr-FR" sz="3600" b="1" dirty="0"/>
              <a:t>: GRS50</a:t>
            </a:r>
            <a:br>
              <a:rPr lang="fr-FR" sz="3600" b="1" dirty="0"/>
            </a:br>
            <a:r>
              <a:rPr lang="fr-FR" sz="2000" b="1" dirty="0"/>
              <a:t>Metabolic mediators of CHD incidence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270250"/>
              </p:ext>
            </p:extLst>
          </p:nvPr>
        </p:nvGraphicFramePr>
        <p:xfrm>
          <a:off x="800100" y="1504393"/>
          <a:ext cx="9077325" cy="290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Dokument" r:id="rId5" imgW="9077095" imgH="2907301" progId="Word.Document.12">
                  <p:embed/>
                </p:oleObj>
              </mc:Choice>
              <mc:Fallback>
                <p:oleObj name="Dokument" r:id="rId5" imgW="9077095" imgH="2907301" progId="Word.Document.12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1504393"/>
                        <a:ext cx="9077325" cy="290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/>
          <p:cNvSpPr/>
          <p:nvPr/>
        </p:nvSpPr>
        <p:spPr>
          <a:xfrm>
            <a:off x="5125591" y="1529794"/>
            <a:ext cx="1313309" cy="186705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3523135" y="2277705"/>
            <a:ext cx="1144116" cy="216024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4860032" y="2849205"/>
            <a:ext cx="1388367" cy="211063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4851647" y="3212668"/>
            <a:ext cx="1388367" cy="211063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4851646" y="3582630"/>
            <a:ext cx="1388367" cy="211063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4860032" y="3789885"/>
            <a:ext cx="1388367" cy="211063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>
            <a:off x="4860032" y="3987615"/>
            <a:ext cx="1388367" cy="211063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685800" y="4213586"/>
            <a:ext cx="66211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de-AT" sz="1200" dirty="0" smtClean="0">
                <a:latin typeface="+mn-lt"/>
                <a:ea typeface="+mn-ea"/>
                <a:cs typeface="+mn-cs"/>
              </a:rPr>
              <a:t>Effects adjusted for age, sex, and smoking status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700710" y="1027406"/>
            <a:ext cx="4572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de-AT" dirty="0" smtClean="0">
                <a:latin typeface="+mn-lt"/>
                <a:ea typeface="+mn-ea"/>
                <a:cs typeface="+mn-cs"/>
              </a:rPr>
              <a:t>Highest vs. lowest quintile of GRS50</a:t>
            </a:r>
          </a:p>
        </p:txBody>
      </p:sp>
      <p:sp>
        <p:nvSpPr>
          <p:cNvPr id="13" name="Rechteck 12"/>
          <p:cNvSpPr/>
          <p:nvPr/>
        </p:nvSpPr>
        <p:spPr>
          <a:xfrm>
            <a:off x="6985549" y="2263210"/>
            <a:ext cx="487018" cy="216024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A420-400A-E447-92A4-9D21C5435795}" type="slidenum">
              <a:rPr lang="fr-FR" smtClean="0"/>
              <a:pPr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12381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270250"/>
              </p:ext>
            </p:extLst>
          </p:nvPr>
        </p:nvGraphicFramePr>
        <p:xfrm>
          <a:off x="800100" y="1504393"/>
          <a:ext cx="9077325" cy="290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4" name="Dokument" r:id="rId4" imgW="9077095" imgH="2907301" progId="Word.Document.12">
                  <p:embed/>
                </p:oleObj>
              </mc:Choice>
              <mc:Fallback>
                <p:oleObj name="Dokument" r:id="rId4" imgW="9077095" imgH="2907301" progId="Word.Document.12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1504393"/>
                        <a:ext cx="9077325" cy="290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feld 9"/>
          <p:cNvSpPr txBox="1"/>
          <p:nvPr/>
        </p:nvSpPr>
        <p:spPr>
          <a:xfrm>
            <a:off x="685800" y="4213586"/>
            <a:ext cx="66211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de-AT" sz="1200" dirty="0" smtClean="0">
                <a:latin typeface="+mn-lt"/>
                <a:ea typeface="+mn-ea"/>
                <a:cs typeface="+mn-cs"/>
              </a:rPr>
              <a:t>Effects adjusted for age, sex, and smoking status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700710" y="1027406"/>
            <a:ext cx="4572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de-AT" dirty="0" smtClean="0">
                <a:latin typeface="+mn-lt"/>
                <a:ea typeface="+mn-ea"/>
                <a:cs typeface="+mn-cs"/>
              </a:rPr>
              <a:t>Highest vs. lowest quintiles of GRS50</a:t>
            </a:r>
          </a:p>
        </p:txBody>
      </p:sp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685800" y="7144"/>
            <a:ext cx="7772400" cy="1102519"/>
          </a:xfrm>
        </p:spPr>
        <p:txBody>
          <a:bodyPr/>
          <a:lstStyle/>
          <a:p>
            <a:pPr eaLnBrk="1" hangingPunct="1"/>
            <a:r>
              <a:rPr lang="fr-FR" sz="3600" b="1" dirty="0" smtClean="0"/>
              <a:t>Results</a:t>
            </a:r>
            <a:r>
              <a:rPr lang="fr-FR" sz="3600" b="1" dirty="0"/>
              <a:t>: GRS50</a:t>
            </a:r>
            <a:br>
              <a:rPr lang="fr-FR" sz="3600" b="1" dirty="0"/>
            </a:br>
            <a:r>
              <a:rPr lang="fr-FR" sz="2000" b="1" dirty="0"/>
              <a:t>Metabolic mediators of CHD incidence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2076305" y="1127536"/>
            <a:ext cx="5163268" cy="3230664"/>
            <a:chOff x="2286000" y="1504393"/>
            <a:chExt cx="4572000" cy="2796964"/>
          </a:xfrm>
        </p:grpSpPr>
        <p:graphicFrame>
          <p:nvGraphicFramePr>
            <p:cNvPr id="7" name="Diagramm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35281298"/>
                </p:ext>
              </p:extLst>
            </p:nvPr>
          </p:nvGraphicFramePr>
          <p:xfrm>
            <a:off x="2286000" y="1504393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13" name="Textfeld 12"/>
            <p:cNvSpPr txBox="1"/>
            <p:nvPr/>
          </p:nvSpPr>
          <p:spPr>
            <a:xfrm>
              <a:off x="2962918" y="4047441"/>
              <a:ext cx="331027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en-US" sz="1050" dirty="0">
                  <a:latin typeface="+mn-lt"/>
                  <a:ea typeface="+mn-ea"/>
                  <a:cs typeface="+mn-cs"/>
                </a:rPr>
                <a:t>Additional incident CHD cases per 100,000 person-years</a:t>
              </a:r>
              <a:endParaRPr lang="de-DE" sz="1050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A420-400A-E447-92A4-9D21C5435795}" type="slidenum">
              <a:rPr lang="fr-FR" smtClean="0"/>
              <a:pPr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134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685800" y="7144"/>
            <a:ext cx="7772400" cy="1102519"/>
          </a:xfrm>
        </p:spPr>
        <p:txBody>
          <a:bodyPr/>
          <a:lstStyle/>
          <a:p>
            <a:pPr eaLnBrk="1" hangingPunct="1"/>
            <a:r>
              <a:rPr lang="fr-FR" sz="3600" b="1" dirty="0" smtClean="0"/>
              <a:t>Conclusions</a:t>
            </a:r>
            <a:endParaRPr lang="fr-FR" sz="36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4824" y="1265952"/>
            <a:ext cx="8105776" cy="2809875"/>
          </a:xfrm>
        </p:spPr>
        <p:txBody>
          <a:bodyPr rtlCol="0">
            <a:noAutofit/>
          </a:bodyPr>
          <a:lstStyle/>
          <a:p>
            <a:pPr marL="285750" indent="-2857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 smtClean="0">
                <a:solidFill>
                  <a:schemeClr val="tx1"/>
                </a:solidFill>
                <a:ea typeface="+mn-ea"/>
                <a:cs typeface="+mn-cs"/>
              </a:rPr>
              <a:t>Our data indicates that a </a:t>
            </a:r>
            <a:r>
              <a:rPr lang="fr-FR" sz="1800" dirty="0">
                <a:solidFill>
                  <a:schemeClr val="tx1"/>
                </a:solidFill>
                <a:ea typeface="+mn-ea"/>
                <a:cs typeface="+mn-cs"/>
              </a:rPr>
              <a:t>fraction of the CHD risk associated </a:t>
            </a:r>
            <a:r>
              <a:rPr lang="en-GB" sz="1800" dirty="0">
                <a:solidFill>
                  <a:schemeClr val="tx1"/>
                </a:solidFill>
                <a:ea typeface="+mn-ea"/>
                <a:cs typeface="+mn-cs"/>
              </a:rPr>
              <a:t>with family history or with GRS50 is mediated through </a:t>
            </a:r>
            <a:r>
              <a:rPr lang="en-GB" sz="1800" dirty="0" smtClean="0">
                <a:solidFill>
                  <a:schemeClr val="tx1"/>
                </a:solidFill>
                <a:ea typeface="+mn-ea"/>
                <a:cs typeface="+mn-cs"/>
              </a:rPr>
              <a:t>dyslipidaemia </a:t>
            </a:r>
            <a:r>
              <a:rPr lang="en-GB" sz="1800" dirty="0">
                <a:solidFill>
                  <a:schemeClr val="tx1"/>
                </a:solidFill>
                <a:ea typeface="+mn-ea"/>
                <a:cs typeface="+mn-cs"/>
              </a:rPr>
              <a:t>and hypertension, but not through </a:t>
            </a:r>
            <a:r>
              <a:rPr lang="en-GB" sz="1800" dirty="0" smtClean="0">
                <a:solidFill>
                  <a:schemeClr val="tx1"/>
                </a:solidFill>
                <a:ea typeface="+mn-ea"/>
                <a:cs typeface="+mn-cs"/>
              </a:rPr>
              <a:t>diabetes.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chemeClr val="tx1"/>
                </a:solidFill>
              </a:rPr>
              <a:t>However, </a:t>
            </a:r>
            <a:r>
              <a:rPr lang="en-GB" sz="1800" dirty="0" smtClean="0">
                <a:solidFill>
                  <a:schemeClr val="tx1"/>
                </a:solidFill>
              </a:rPr>
              <a:t>it seems that the </a:t>
            </a:r>
            <a:r>
              <a:rPr lang="en-GB" sz="1800" dirty="0">
                <a:solidFill>
                  <a:schemeClr val="tx1"/>
                </a:solidFill>
              </a:rPr>
              <a:t>major </a:t>
            </a:r>
            <a:r>
              <a:rPr lang="en-GB" sz="1800" dirty="0" smtClean="0">
                <a:solidFill>
                  <a:schemeClr val="tx1"/>
                </a:solidFill>
              </a:rPr>
              <a:t>part (</a:t>
            </a:r>
            <a:r>
              <a:rPr lang="en-GB" sz="1800" dirty="0">
                <a:solidFill>
                  <a:schemeClr val="tx1"/>
                </a:solidFill>
              </a:rPr>
              <a:t>≥80%</a:t>
            </a:r>
            <a:r>
              <a:rPr lang="en-GB" sz="1800" dirty="0" smtClean="0">
                <a:solidFill>
                  <a:schemeClr val="tx1"/>
                </a:solidFill>
              </a:rPr>
              <a:t>) </a:t>
            </a:r>
            <a:r>
              <a:rPr lang="en-GB" sz="1800" dirty="0">
                <a:solidFill>
                  <a:schemeClr val="tx1"/>
                </a:solidFill>
              </a:rPr>
              <a:t>of the genetic effect operates independently from the established metabolic </a:t>
            </a:r>
            <a:r>
              <a:rPr lang="en-GB" sz="1800" dirty="0" smtClean="0">
                <a:solidFill>
                  <a:schemeClr val="tx1"/>
                </a:solidFill>
              </a:rPr>
              <a:t>risk factors.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 smtClean="0">
                <a:solidFill>
                  <a:schemeClr val="tx1"/>
                </a:solidFill>
              </a:rPr>
              <a:t>Metabolically </a:t>
            </a:r>
            <a:r>
              <a:rPr lang="en-GB" sz="1800" dirty="0">
                <a:solidFill>
                  <a:schemeClr val="tx1"/>
                </a:solidFill>
              </a:rPr>
              <a:t>healthy individuals with genetic predisposition form an important group of individuals at risk for CHD providing a major challenge for primary prevention.</a:t>
            </a:r>
            <a:endParaRPr lang="en-GB" sz="1800" dirty="0" smtClean="0">
              <a:solidFill>
                <a:schemeClr val="tx1"/>
              </a:solidFill>
            </a:endParaRPr>
          </a:p>
          <a:p>
            <a:pPr marL="285750" indent="-2857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chemeClr val="tx1"/>
                </a:solidFill>
              </a:rPr>
              <a:t>Therefore, intensified preventive measures in addition to risk factor surveillance and treatment </a:t>
            </a:r>
            <a:r>
              <a:rPr lang="en-GB" sz="1800" dirty="0" smtClean="0">
                <a:solidFill>
                  <a:schemeClr val="tx1"/>
                </a:solidFill>
              </a:rPr>
              <a:t>may be of benefit in </a:t>
            </a:r>
            <a:r>
              <a:rPr lang="en-GB" sz="1800" dirty="0">
                <a:solidFill>
                  <a:schemeClr val="tx1"/>
                </a:solidFill>
              </a:rPr>
              <a:t>genetically predisposed individuals.</a:t>
            </a:r>
            <a:endParaRPr lang="fr-FR" sz="18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A420-400A-E447-92A4-9D21C5435795}" type="slidenum">
              <a:rPr lang="fr-FR" smtClean="0"/>
              <a:pPr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2715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685800" y="7144"/>
            <a:ext cx="7772400" cy="1102519"/>
          </a:xfrm>
        </p:spPr>
        <p:txBody>
          <a:bodyPr/>
          <a:lstStyle/>
          <a:p>
            <a:pPr eaLnBrk="1" hangingPunct="1"/>
            <a:r>
              <a:rPr lang="fr-FR" sz="3600" b="1" dirty="0" smtClean="0"/>
              <a:t>References</a:t>
            </a:r>
            <a:endParaRPr lang="fr-FR" sz="36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4824" y="1314077"/>
            <a:ext cx="8105776" cy="2809875"/>
          </a:xfrm>
        </p:spPr>
        <p:txBody>
          <a:bodyPr rtlCol="0">
            <a:noAutofit/>
          </a:bodyPr>
          <a:lstStyle/>
          <a:p>
            <a:pPr marL="285750" indent="-2857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400" dirty="0" smtClean="0">
                <a:solidFill>
                  <a:schemeClr val="tx1"/>
                </a:solidFill>
                <a:ea typeface="+mn-ea"/>
                <a:cs typeface="+mn-cs"/>
              </a:rPr>
              <a:t>Piepoli</a:t>
            </a:r>
            <a:r>
              <a:rPr lang="de-DE" sz="1400" dirty="0">
                <a:solidFill>
                  <a:schemeClr val="tx1"/>
                </a:solidFill>
                <a:ea typeface="+mn-ea"/>
                <a:cs typeface="+mn-cs"/>
              </a:rPr>
              <a:t>, M. F. </a:t>
            </a:r>
            <a:r>
              <a:rPr lang="de-DE" sz="1400" i="1" dirty="0">
                <a:solidFill>
                  <a:schemeClr val="tx1"/>
                </a:solidFill>
                <a:ea typeface="+mn-ea"/>
                <a:cs typeface="+mn-cs"/>
              </a:rPr>
              <a:t>et al.</a:t>
            </a:r>
            <a:r>
              <a:rPr lang="de-DE" sz="1400" dirty="0">
                <a:solidFill>
                  <a:schemeClr val="tx1"/>
                </a:solidFill>
                <a:ea typeface="+mn-ea"/>
                <a:cs typeface="+mn-cs"/>
              </a:rPr>
              <a:t> 2016 European Guidelines on cardiovascular disease prevention in clinical practice: The Sixth Joint Task Force of the European Society of Cardiology and Other Societies on Cardiovascular Disease Prevention in Clinical </a:t>
            </a:r>
            <a:r>
              <a:rPr lang="de-DE" sz="1400" dirty="0" smtClean="0">
                <a:solidFill>
                  <a:schemeClr val="tx1"/>
                </a:solidFill>
                <a:ea typeface="+mn-ea"/>
                <a:cs typeface="+mn-cs"/>
              </a:rPr>
              <a:t>Practice. </a:t>
            </a:r>
            <a:r>
              <a:rPr lang="de-DE" sz="1400" i="1" dirty="0">
                <a:solidFill>
                  <a:schemeClr val="tx1"/>
                </a:solidFill>
                <a:ea typeface="+mn-ea"/>
                <a:cs typeface="+mn-cs"/>
              </a:rPr>
              <a:t>Eur. Heart J.</a:t>
            </a:r>
            <a:r>
              <a:rPr lang="de-DE" sz="14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de-DE" sz="1400" dirty="0">
                <a:solidFill>
                  <a:schemeClr val="tx1"/>
                </a:solidFill>
              </a:rPr>
              <a:t>37, </a:t>
            </a:r>
            <a:r>
              <a:rPr lang="de-DE" sz="1400" dirty="0" smtClean="0">
                <a:solidFill>
                  <a:schemeClr val="tx1"/>
                </a:solidFill>
              </a:rPr>
              <a:t>2315–81 </a:t>
            </a:r>
            <a:r>
              <a:rPr lang="de-DE" sz="1400" dirty="0" smtClean="0">
                <a:solidFill>
                  <a:schemeClr val="tx1"/>
                </a:solidFill>
                <a:ea typeface="+mn-ea"/>
                <a:cs typeface="+mn-cs"/>
              </a:rPr>
              <a:t>(2016).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400" dirty="0" smtClean="0">
                <a:solidFill>
                  <a:schemeClr val="tx1"/>
                </a:solidFill>
                <a:ea typeface="+mn-ea"/>
                <a:cs typeface="+mn-cs"/>
              </a:rPr>
              <a:t>Tada</a:t>
            </a:r>
            <a:r>
              <a:rPr lang="de-DE" sz="1400" dirty="0">
                <a:solidFill>
                  <a:schemeClr val="tx1"/>
                </a:solidFill>
                <a:ea typeface="+mn-ea"/>
                <a:cs typeface="+mn-cs"/>
              </a:rPr>
              <a:t>, H. </a:t>
            </a:r>
            <a:r>
              <a:rPr lang="de-DE" sz="1400" i="1" dirty="0">
                <a:solidFill>
                  <a:schemeClr val="tx1"/>
                </a:solidFill>
                <a:ea typeface="+mn-ea"/>
                <a:cs typeface="+mn-cs"/>
              </a:rPr>
              <a:t>et al. </a:t>
            </a:r>
            <a:r>
              <a:rPr lang="de-DE" sz="1400" dirty="0">
                <a:solidFill>
                  <a:schemeClr val="tx1"/>
                </a:solidFill>
                <a:ea typeface="+mn-ea"/>
                <a:cs typeface="+mn-cs"/>
              </a:rPr>
              <a:t>Risk prediction by genetic risk scores for coronary heart disease is independent of self-reported family history. </a:t>
            </a:r>
            <a:r>
              <a:rPr lang="de-DE" sz="1400" i="1" dirty="0">
                <a:solidFill>
                  <a:schemeClr val="tx1"/>
                </a:solidFill>
                <a:ea typeface="+mn-ea"/>
                <a:cs typeface="+mn-cs"/>
              </a:rPr>
              <a:t>Eur. Heart J. </a:t>
            </a:r>
            <a:r>
              <a:rPr lang="de-DE" sz="1400" dirty="0">
                <a:solidFill>
                  <a:schemeClr val="tx1"/>
                </a:solidFill>
                <a:ea typeface="+mn-ea"/>
                <a:cs typeface="+mn-cs"/>
              </a:rPr>
              <a:t>37, 561–7 (2016).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400" dirty="0" smtClean="0">
                <a:solidFill>
                  <a:schemeClr val="tx1"/>
                </a:solidFill>
                <a:ea typeface="+mn-ea"/>
                <a:cs typeface="+mn-cs"/>
              </a:rPr>
              <a:t>Schunkert</a:t>
            </a:r>
            <a:r>
              <a:rPr lang="de-DE" sz="1400" dirty="0">
                <a:solidFill>
                  <a:schemeClr val="tx1"/>
                </a:solidFill>
                <a:ea typeface="+mn-ea"/>
                <a:cs typeface="+mn-cs"/>
              </a:rPr>
              <a:t>, H. Family or SNPs: what counts for hereditary risk of coronary artery disease? </a:t>
            </a:r>
            <a:r>
              <a:rPr lang="de-DE" sz="1400" i="1" dirty="0">
                <a:solidFill>
                  <a:schemeClr val="tx1"/>
                </a:solidFill>
                <a:ea typeface="+mn-ea"/>
                <a:cs typeface="+mn-cs"/>
              </a:rPr>
              <a:t>Eur. Heart J.</a:t>
            </a:r>
            <a:r>
              <a:rPr lang="de-DE" sz="1400" dirty="0">
                <a:solidFill>
                  <a:schemeClr val="tx1"/>
                </a:solidFill>
                <a:ea typeface="+mn-ea"/>
                <a:cs typeface="+mn-cs"/>
              </a:rPr>
              <a:t> 37, 568–71 (2016).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400" dirty="0" smtClean="0">
                <a:solidFill>
                  <a:schemeClr val="tx1"/>
                </a:solidFill>
                <a:ea typeface="+mn-ea"/>
                <a:cs typeface="+mn-cs"/>
              </a:rPr>
              <a:t>Lange</a:t>
            </a:r>
            <a:r>
              <a:rPr lang="de-DE" sz="1400" dirty="0">
                <a:solidFill>
                  <a:schemeClr val="tx1"/>
                </a:solidFill>
                <a:ea typeface="+mn-ea"/>
                <a:cs typeface="+mn-cs"/>
              </a:rPr>
              <a:t>, T., Vansteelandt, S. &amp; Bekaert, M. A simple unified approach for estimating natural direct and indirect effects. </a:t>
            </a:r>
            <a:r>
              <a:rPr lang="de-DE" sz="1400" i="1" dirty="0">
                <a:solidFill>
                  <a:schemeClr val="tx1"/>
                </a:solidFill>
                <a:ea typeface="+mn-ea"/>
                <a:cs typeface="+mn-cs"/>
              </a:rPr>
              <a:t>Am. J. Epidemiol.</a:t>
            </a:r>
            <a:r>
              <a:rPr lang="de-DE" sz="1400" dirty="0">
                <a:solidFill>
                  <a:schemeClr val="tx1"/>
                </a:solidFill>
                <a:ea typeface="+mn-ea"/>
                <a:cs typeface="+mn-cs"/>
              </a:rPr>
              <a:t> 176, 190–5 (2012).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1400" dirty="0" smtClean="0">
                <a:solidFill>
                  <a:schemeClr val="tx1"/>
                </a:solidFill>
                <a:ea typeface="+mn-ea"/>
                <a:cs typeface="+mn-cs"/>
              </a:rPr>
              <a:t>Lange</a:t>
            </a:r>
            <a:r>
              <a:rPr lang="de-DE" sz="1400" dirty="0">
                <a:solidFill>
                  <a:schemeClr val="tx1"/>
                </a:solidFill>
                <a:ea typeface="+mn-ea"/>
                <a:cs typeface="+mn-cs"/>
              </a:rPr>
              <a:t>, T., Rasmussen, M. &amp; Thygesen, L. C. Assessing natural direct and indirect effects through multiple pathways. </a:t>
            </a:r>
            <a:r>
              <a:rPr lang="de-DE" sz="1400" i="1" dirty="0">
                <a:solidFill>
                  <a:schemeClr val="tx1"/>
                </a:solidFill>
                <a:ea typeface="+mn-ea"/>
                <a:cs typeface="+mn-cs"/>
              </a:rPr>
              <a:t>Am. J. Epidemiol.</a:t>
            </a:r>
            <a:r>
              <a:rPr lang="de-DE" sz="1400" dirty="0">
                <a:solidFill>
                  <a:schemeClr val="tx1"/>
                </a:solidFill>
                <a:ea typeface="+mn-ea"/>
                <a:cs typeface="+mn-cs"/>
              </a:rPr>
              <a:t> 179, 513–8 (2014). 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r-FR" sz="14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A420-400A-E447-92A4-9D21C5435795}" type="slidenum">
              <a:rPr lang="fr-FR" smtClean="0"/>
              <a:pPr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758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685800" y="521494"/>
            <a:ext cx="7772400" cy="1102519"/>
          </a:xfrm>
        </p:spPr>
        <p:txBody>
          <a:bodyPr/>
          <a:lstStyle/>
          <a:p>
            <a:pPr eaLnBrk="1" hangingPunct="1"/>
            <a:r>
              <a:rPr lang="en-GB" sz="3600" b="1" dirty="0" smtClean="0"/>
              <a:t>Declaration of interest</a:t>
            </a:r>
            <a:endParaRPr lang="fr-FR" sz="3600" dirty="0">
              <a:ea typeface="ヒラギノ角ゴ Pro W3" pitchFamily="-110" charset="-128"/>
              <a:cs typeface="ヒラギノ角ゴ Pro W3" pitchFamily="-110" charset="-12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16908" y="2422146"/>
            <a:ext cx="6737684" cy="1314450"/>
          </a:xfrm>
        </p:spPr>
        <p:txBody>
          <a:bodyPr rtlCol="0">
            <a:normAutofit/>
          </a:bodyPr>
          <a:lstStyle/>
          <a:p>
            <a:pPr marL="285750" indent="-285750" eaLnBrk="1" fontAlgn="auto" hangingPunct="1">
              <a:spcAft>
                <a:spcPts val="0"/>
              </a:spcAft>
              <a:defRPr/>
            </a:pPr>
            <a:r>
              <a:rPr lang="en-GB" sz="2400" dirty="0" smtClean="0">
                <a:solidFill>
                  <a:schemeClr val="tx1"/>
                </a:solidFill>
                <a:ea typeface="+mn-ea"/>
                <a:cs typeface="+mn-cs"/>
              </a:rPr>
              <a:t>Dov Shiffman </a:t>
            </a:r>
            <a:r>
              <a:rPr lang="en-GB" sz="2400" dirty="0">
                <a:solidFill>
                  <a:schemeClr val="tx1"/>
                </a:solidFill>
                <a:ea typeface="+mn-ea"/>
                <a:cs typeface="+mn-cs"/>
              </a:rPr>
              <a:t>is an employee of Quest Diagnostics.</a:t>
            </a:r>
            <a:endParaRPr lang="fr-FR" sz="2400" dirty="0">
              <a:solidFill>
                <a:schemeClr val="tx1"/>
              </a:solidFill>
              <a:ea typeface="+mn-ea"/>
              <a:cs typeface="+mn-cs"/>
            </a:endParaRPr>
          </a:p>
          <a:p>
            <a:pPr marL="285750" indent="-285750" eaLnBrk="1" fontAlgn="auto" hangingPunct="1">
              <a:spcAft>
                <a:spcPts val="0"/>
              </a:spcAft>
              <a:defRPr/>
            </a:pPr>
            <a:r>
              <a:rPr lang="fr-FR" sz="2400" dirty="0" smtClean="0">
                <a:solidFill>
                  <a:schemeClr val="tx1"/>
                </a:solidFill>
                <a:ea typeface="+mn-ea"/>
                <a:cs typeface="+mn-cs"/>
              </a:rPr>
              <a:t>Otherwise</a:t>
            </a:r>
            <a:r>
              <a:rPr lang="fr-FR" sz="2400" dirty="0" smtClean="0">
                <a:solidFill>
                  <a:schemeClr val="tx1"/>
                </a:solidFill>
                <a:ea typeface="+mn-ea"/>
                <a:cs typeface="+mn-cs"/>
              </a:rPr>
              <a:t>, </a:t>
            </a:r>
            <a:r>
              <a:rPr lang="fr-FR" sz="2400" dirty="0" smtClean="0">
                <a:solidFill>
                  <a:schemeClr val="tx1"/>
                </a:solidFill>
                <a:ea typeface="+mn-ea"/>
                <a:cs typeface="+mn-cs"/>
              </a:rPr>
              <a:t>we</a:t>
            </a:r>
            <a:r>
              <a:rPr lang="fr-FR" sz="2400" dirty="0" smtClean="0">
                <a:solidFill>
                  <a:schemeClr val="tx1"/>
                </a:solidFill>
                <a:ea typeface="+mn-ea"/>
                <a:cs typeface="+mn-cs"/>
              </a:rPr>
              <a:t> have nothing to declare.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A420-400A-E447-92A4-9D21C5435795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308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419100" y="7144"/>
            <a:ext cx="8329611" cy="1102519"/>
          </a:xfrm>
        </p:spPr>
        <p:txBody>
          <a:bodyPr/>
          <a:lstStyle/>
          <a:p>
            <a:pPr eaLnBrk="1" hangingPunct="1"/>
            <a:r>
              <a:rPr lang="en-US" sz="3600" b="1" dirty="0"/>
              <a:t>2016 </a:t>
            </a:r>
            <a:r>
              <a:rPr lang="en-US" sz="3600" b="1" dirty="0" smtClean="0"/>
              <a:t>ESC </a:t>
            </a:r>
            <a:r>
              <a:rPr lang="en-US" sz="3600" b="1" dirty="0"/>
              <a:t>Guidelines on </a:t>
            </a:r>
            <a:r>
              <a:rPr lang="en-US" sz="3600" b="1" dirty="0" smtClean="0"/>
              <a:t>CVD prevention (1)</a:t>
            </a:r>
            <a:endParaRPr lang="fr-FR" sz="3600" dirty="0">
              <a:ea typeface="ヒラギノ角ゴ Pro W3" pitchFamily="-110" charset="-128"/>
              <a:cs typeface="ヒラギノ角ゴ Pro W3" pitchFamily="-110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220" y="1847849"/>
            <a:ext cx="3570417" cy="225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924" y="1191106"/>
            <a:ext cx="4014788" cy="40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685800" y="1207269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“</a:t>
            </a:r>
            <a:r>
              <a:rPr lang="de-DE" dirty="0">
                <a:latin typeface="+mn-lt"/>
                <a:ea typeface="+mn-ea"/>
                <a:cs typeface="+mn-cs"/>
              </a:rPr>
              <a:t>A positive </a:t>
            </a:r>
            <a:r>
              <a:rPr lang="en-US" dirty="0">
                <a:latin typeface="+mn-lt"/>
                <a:ea typeface="+mn-ea"/>
                <a:cs typeface="+mn-cs"/>
              </a:rPr>
              <a:t>family history of premature CV death is associated with an increased risk of early and lifetime CVD.”</a:t>
            </a:r>
          </a:p>
        </p:txBody>
      </p:sp>
      <p:sp>
        <p:nvSpPr>
          <p:cNvPr id="6" name="Rechteck 5"/>
          <p:cNvSpPr/>
          <p:nvPr/>
        </p:nvSpPr>
        <p:spPr>
          <a:xfrm>
            <a:off x="4959220" y="1847849"/>
            <a:ext cx="1184405" cy="186705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2" name="Gruppieren 11"/>
          <p:cNvGrpSpPr/>
          <p:nvPr/>
        </p:nvGrpSpPr>
        <p:grpSpPr>
          <a:xfrm>
            <a:off x="4959220" y="2375520"/>
            <a:ext cx="3522792" cy="516285"/>
            <a:chOff x="5035420" y="2175495"/>
            <a:chExt cx="3522792" cy="516285"/>
          </a:xfrm>
        </p:grpSpPr>
        <p:sp>
          <p:nvSpPr>
            <p:cNvPr id="7" name="Rechteck 6"/>
            <p:cNvSpPr/>
            <p:nvPr/>
          </p:nvSpPr>
          <p:spPr>
            <a:xfrm>
              <a:off x="7677150" y="2175495"/>
              <a:ext cx="881062" cy="186705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/>
            <p:cNvSpPr/>
            <p:nvPr/>
          </p:nvSpPr>
          <p:spPr>
            <a:xfrm>
              <a:off x="5035420" y="2343150"/>
              <a:ext cx="3522792" cy="186705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/>
            <p:cNvSpPr/>
            <p:nvPr/>
          </p:nvSpPr>
          <p:spPr>
            <a:xfrm>
              <a:off x="5035420" y="2505075"/>
              <a:ext cx="1270130" cy="186705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4959220" y="3746117"/>
            <a:ext cx="3522792" cy="356258"/>
            <a:chOff x="5035420" y="3546092"/>
            <a:chExt cx="3522792" cy="356258"/>
          </a:xfrm>
        </p:grpSpPr>
        <p:sp>
          <p:nvSpPr>
            <p:cNvPr id="10" name="Rechteck 9"/>
            <p:cNvSpPr/>
            <p:nvPr/>
          </p:nvSpPr>
          <p:spPr>
            <a:xfrm>
              <a:off x="5035420" y="3715645"/>
              <a:ext cx="3522792" cy="186705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/>
            <p:cNvSpPr/>
            <p:nvPr/>
          </p:nvSpPr>
          <p:spPr>
            <a:xfrm>
              <a:off x="8100392" y="3546092"/>
              <a:ext cx="457819" cy="177786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4" name="Textfeld 13"/>
          <p:cNvSpPr txBox="1"/>
          <p:nvPr/>
        </p:nvSpPr>
        <p:spPr>
          <a:xfrm>
            <a:off x="685802" y="2520118"/>
            <a:ext cx="3657600" cy="2332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ct val="20000"/>
              </a:spcBef>
              <a:spcAft>
                <a:spcPts val="600"/>
              </a:spcAft>
              <a:defRPr/>
            </a:pPr>
            <a:r>
              <a:rPr lang="en-US" dirty="0" smtClean="0">
                <a:latin typeface="+mn-lt"/>
                <a:ea typeface="+mn-ea"/>
                <a:cs typeface="+mn-cs"/>
              </a:rPr>
              <a:t>“… conventional CV risk factors can partly explain the impact of family history.”</a:t>
            </a: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dirty="0" smtClean="0">
                <a:latin typeface="+mn-lt"/>
                <a:ea typeface="+mn-ea"/>
                <a:cs typeface="+mn-cs"/>
              </a:rPr>
              <a:t>Questions not answered: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en-US" sz="1600" dirty="0">
                <a:latin typeface="+mn-lt"/>
                <a:ea typeface="+mn-ea"/>
                <a:cs typeface="+mn-cs"/>
              </a:rPr>
              <a:t>How much is explained?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en-US" sz="1600" dirty="0">
                <a:latin typeface="+mn-lt"/>
                <a:ea typeface="+mn-ea"/>
                <a:cs typeface="+mn-cs"/>
              </a:rPr>
              <a:t>By which risk factors exactly?</a:t>
            </a: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defRPr/>
            </a:pPr>
            <a:endParaRPr lang="de-DE" dirty="0">
              <a:latin typeface="+mn-lt"/>
              <a:ea typeface="+mn-ea"/>
              <a:cs typeface="+mn-cs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A420-400A-E447-92A4-9D21C5435795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9370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419100" y="7144"/>
            <a:ext cx="8329611" cy="1102519"/>
          </a:xfrm>
        </p:spPr>
        <p:txBody>
          <a:bodyPr/>
          <a:lstStyle/>
          <a:p>
            <a:pPr eaLnBrk="1" hangingPunct="1"/>
            <a:r>
              <a:rPr lang="en-US" sz="3600" b="1" dirty="0"/>
              <a:t>2016 </a:t>
            </a:r>
            <a:r>
              <a:rPr lang="en-US" sz="3600" b="1" dirty="0" smtClean="0"/>
              <a:t>ESC </a:t>
            </a:r>
            <a:r>
              <a:rPr lang="en-US" sz="3600" b="1" dirty="0"/>
              <a:t>Guidelines on </a:t>
            </a:r>
            <a:r>
              <a:rPr lang="en-US" sz="3600" b="1" dirty="0" smtClean="0"/>
              <a:t>CVD prevention (2)</a:t>
            </a:r>
            <a:endParaRPr lang="fr-FR" sz="3600" dirty="0">
              <a:ea typeface="ヒラギノ角ゴ Pro W3" pitchFamily="-110" charset="-128"/>
              <a:cs typeface="ヒラギノ角ゴ Pro W3" pitchFamily="-110" charset="-128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924" y="1045334"/>
            <a:ext cx="4014788" cy="40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685800" y="1523519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dirty="0" smtClean="0">
                <a:latin typeface="+mn-lt"/>
                <a:ea typeface="+mn-ea"/>
                <a:cs typeface="+mn-cs"/>
              </a:rPr>
              <a:t>“</a:t>
            </a:r>
            <a:r>
              <a:rPr lang="de-AT" dirty="0" smtClean="0">
                <a:latin typeface="+mn-lt"/>
                <a:ea typeface="+mn-ea"/>
                <a:cs typeface="+mn-cs"/>
              </a:rPr>
              <a:t>… </a:t>
            </a:r>
            <a:r>
              <a:rPr lang="de-AT" dirty="0">
                <a:latin typeface="+mn-lt"/>
                <a:ea typeface="+mn-ea"/>
                <a:cs typeface="+mn-cs"/>
              </a:rPr>
              <a:t>genetic scores to summarize the genetic component of CVD </a:t>
            </a:r>
            <a:r>
              <a:rPr lang="de-AT" dirty="0" smtClean="0">
                <a:latin typeface="+mn-lt"/>
                <a:ea typeface="+mn-ea"/>
                <a:cs typeface="+mn-cs"/>
              </a:rPr>
              <a:t>risk</a:t>
            </a:r>
            <a:r>
              <a:rPr lang="en-US" dirty="0" smtClean="0">
                <a:latin typeface="+mn-lt"/>
                <a:ea typeface="+mn-ea"/>
                <a:cs typeface="+mn-cs"/>
              </a:rPr>
              <a:t>”</a:t>
            </a:r>
            <a:endParaRPr lang="de-DE" dirty="0">
              <a:latin typeface="+mn-lt"/>
              <a:ea typeface="+mn-ea"/>
              <a:cs typeface="+mn-cs"/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9696" y="2010494"/>
            <a:ext cx="3522791" cy="257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" name="Gruppieren 21"/>
          <p:cNvGrpSpPr/>
          <p:nvPr/>
        </p:nvGrpSpPr>
        <p:grpSpPr>
          <a:xfrm>
            <a:off x="4992556" y="2369652"/>
            <a:ext cx="3427544" cy="381000"/>
            <a:chOff x="4992556" y="2190750"/>
            <a:chExt cx="3427544" cy="381000"/>
          </a:xfrm>
        </p:grpSpPr>
        <p:sp>
          <p:nvSpPr>
            <p:cNvPr id="15" name="Rechteck 14"/>
            <p:cNvSpPr/>
            <p:nvPr/>
          </p:nvSpPr>
          <p:spPr>
            <a:xfrm>
              <a:off x="7973881" y="2190750"/>
              <a:ext cx="446219" cy="186705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Rechteck 15"/>
            <p:cNvSpPr/>
            <p:nvPr/>
          </p:nvSpPr>
          <p:spPr>
            <a:xfrm>
              <a:off x="4992556" y="2352675"/>
              <a:ext cx="2455994" cy="219075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23" name="Gruppieren 22"/>
          <p:cNvGrpSpPr/>
          <p:nvPr/>
        </p:nvGrpSpPr>
        <p:grpSpPr>
          <a:xfrm>
            <a:off x="6106393" y="3370148"/>
            <a:ext cx="2066006" cy="541525"/>
            <a:chOff x="6106393" y="3191246"/>
            <a:chExt cx="2066006" cy="541525"/>
          </a:xfrm>
        </p:grpSpPr>
        <p:sp>
          <p:nvSpPr>
            <p:cNvPr id="17" name="Rechteck 16"/>
            <p:cNvSpPr/>
            <p:nvPr/>
          </p:nvSpPr>
          <p:spPr>
            <a:xfrm>
              <a:off x="6165586" y="3363838"/>
              <a:ext cx="2006813" cy="208037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/>
            <p:cNvSpPr/>
            <p:nvPr/>
          </p:nvSpPr>
          <p:spPr>
            <a:xfrm>
              <a:off x="6106393" y="3191246"/>
              <a:ext cx="1819250" cy="244600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Rechteck 18"/>
            <p:cNvSpPr/>
            <p:nvPr/>
          </p:nvSpPr>
          <p:spPr>
            <a:xfrm>
              <a:off x="6382618" y="3571875"/>
              <a:ext cx="1129432" cy="160896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72679" y="1503641"/>
            <a:ext cx="1255505" cy="210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feld 23"/>
          <p:cNvSpPr txBox="1"/>
          <p:nvPr/>
        </p:nvSpPr>
        <p:spPr>
          <a:xfrm>
            <a:off x="685802" y="2456967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dirty="0" smtClean="0">
                <a:latin typeface="+mn-lt"/>
                <a:ea typeface="+mn-ea"/>
                <a:cs typeface="+mn-cs"/>
              </a:rPr>
              <a:t>“Studies found a significant association of genetic scores with incident CVD, adjusting for the main CV risk factors.”</a:t>
            </a:r>
            <a:endParaRPr lang="de-DE" dirty="0">
              <a:latin typeface="+mn-lt"/>
              <a:ea typeface="+mn-ea"/>
              <a:cs typeface="+mn-cs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4939751" y="1641162"/>
            <a:ext cx="635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de-AT" dirty="0" smtClean="0">
                <a:latin typeface="+mn-lt"/>
                <a:ea typeface="+mn-ea"/>
                <a:cs typeface="+mn-cs"/>
              </a:rPr>
              <a:t>…</a:t>
            </a:r>
            <a:endParaRPr lang="de-DE" dirty="0" smtClean="0">
              <a:latin typeface="+mn-lt"/>
              <a:ea typeface="+mn-ea"/>
              <a:cs typeface="+mn-cs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4985724" y="1529801"/>
            <a:ext cx="1184405" cy="186705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A420-400A-E447-92A4-9D21C5435795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9370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685800" y="7144"/>
            <a:ext cx="7772400" cy="1102519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Measuring CHD genetics</a:t>
            </a:r>
            <a:endParaRPr lang="fr-FR" sz="3600" dirty="0">
              <a:ea typeface="ヒラギノ角ゴ Pro W3" pitchFamily="-110" charset="-128"/>
              <a:cs typeface="ヒラギノ角ゴ Pro W3" pitchFamily="-110" charset="-128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85800" y="1313970"/>
            <a:ext cx="4429540" cy="325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2200" b="1" dirty="0" smtClean="0">
                <a:latin typeface="+mn-lt"/>
                <a:ea typeface="+mn-ea"/>
                <a:cs typeface="+mn-cs"/>
              </a:rPr>
              <a:t>Family history of CHD</a:t>
            </a:r>
            <a:endParaRPr lang="de-DE" sz="2200" dirty="0" smtClean="0">
              <a:latin typeface="+mn-lt"/>
              <a:ea typeface="+mn-ea"/>
              <a:cs typeface="+mn-cs"/>
            </a:endParaRPr>
          </a:p>
          <a:p>
            <a:pPr marL="742950" lvl="2" indent="-285750" fontAlgn="auto">
              <a:spcBef>
                <a:spcPct val="20000"/>
              </a:spcBef>
              <a:spcAft>
                <a:spcPts val="0"/>
              </a:spcAft>
              <a:buFont typeface="Symbol" pitchFamily="18" charset="2"/>
              <a:buChar char="-"/>
              <a:defRPr/>
            </a:pPr>
            <a:r>
              <a:rPr lang="de-DE" dirty="0" smtClean="0">
                <a:latin typeface="+mn-lt"/>
                <a:ea typeface="+mn-ea"/>
                <a:cs typeface="+mn-cs"/>
              </a:rPr>
              <a:t>self-reported</a:t>
            </a:r>
          </a:p>
          <a:p>
            <a:pPr marL="742950" lvl="2" indent="-285750" fontAlgn="auto">
              <a:spcBef>
                <a:spcPct val="20000"/>
              </a:spcBef>
              <a:spcAft>
                <a:spcPts val="0"/>
              </a:spcAft>
              <a:buFont typeface="Symbol" pitchFamily="18" charset="2"/>
              <a:buChar char="-"/>
              <a:defRPr/>
            </a:pPr>
            <a:endParaRPr lang="de-DE" sz="800" dirty="0" smtClean="0">
              <a:latin typeface="+mn-lt"/>
              <a:ea typeface="+mn-ea"/>
              <a:cs typeface="+mn-cs"/>
            </a:endParaRP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sz="2200" b="1" dirty="0" smtClean="0">
                <a:latin typeface="+mn-lt"/>
                <a:ea typeface="+mn-ea"/>
                <a:cs typeface="+mn-cs"/>
              </a:rPr>
              <a:t>Genetic risk scores (GRS)</a:t>
            </a:r>
            <a:endParaRPr lang="de-DE" sz="2200" dirty="0" smtClean="0">
              <a:latin typeface="+mn-lt"/>
              <a:ea typeface="+mn-ea"/>
              <a:cs typeface="+mn-cs"/>
            </a:endParaRPr>
          </a:p>
          <a:p>
            <a:pPr marL="742950" lvl="2" indent="-285750" fontAlgn="auto">
              <a:spcBef>
                <a:spcPct val="20000"/>
              </a:spcBef>
              <a:spcAft>
                <a:spcPts val="0"/>
              </a:spcAft>
              <a:buFont typeface="Symbol" pitchFamily="18" charset="2"/>
              <a:buChar char="-"/>
              <a:defRPr/>
            </a:pPr>
            <a:r>
              <a:rPr lang="de-DE" dirty="0" smtClean="0">
                <a:latin typeface="+mn-lt"/>
                <a:ea typeface="+mn-ea"/>
                <a:cs typeface="+mn-cs"/>
              </a:rPr>
              <a:t>directly assessed</a:t>
            </a:r>
          </a:p>
          <a:p>
            <a:pPr marL="742950" lvl="2" indent="-285750" fontAlgn="auto">
              <a:spcBef>
                <a:spcPct val="20000"/>
              </a:spcBef>
              <a:spcAft>
                <a:spcPts val="0"/>
              </a:spcAft>
              <a:buFont typeface="Symbol" pitchFamily="18" charset="2"/>
              <a:buChar char="-"/>
              <a:defRPr/>
            </a:pPr>
            <a:r>
              <a:rPr lang="de-DE" dirty="0" smtClean="0">
                <a:latin typeface="+mn-lt"/>
                <a:ea typeface="+mn-ea"/>
                <a:cs typeface="+mn-cs"/>
              </a:rPr>
              <a:t>based on multiple SNPs</a:t>
            </a:r>
          </a:p>
          <a:p>
            <a:pPr marL="742950" lvl="2" indent="-285750" fontAlgn="auto">
              <a:spcBef>
                <a:spcPct val="20000"/>
              </a:spcBef>
              <a:spcAft>
                <a:spcPts val="0"/>
              </a:spcAft>
              <a:buFont typeface="Symbol" pitchFamily="18" charset="2"/>
              <a:buChar char="-"/>
              <a:defRPr/>
            </a:pPr>
            <a:r>
              <a:rPr lang="de-DE" dirty="0" smtClean="0">
                <a:latin typeface="+mn-lt"/>
                <a:ea typeface="+mn-ea"/>
                <a:cs typeface="+mn-cs"/>
              </a:rPr>
              <a:t>2010: GRS13</a:t>
            </a:r>
          </a:p>
          <a:p>
            <a:pPr marL="742950" lvl="2" indent="-285750" fontAlgn="auto">
              <a:spcBef>
                <a:spcPct val="20000"/>
              </a:spcBef>
              <a:spcAft>
                <a:spcPts val="0"/>
              </a:spcAft>
              <a:buFont typeface="Symbol" pitchFamily="18" charset="2"/>
              <a:buChar char="-"/>
              <a:defRPr/>
            </a:pPr>
            <a:r>
              <a:rPr lang="de-DE" dirty="0" smtClean="0">
                <a:latin typeface="+mn-lt"/>
                <a:ea typeface="+mn-ea"/>
                <a:cs typeface="+mn-cs"/>
              </a:rPr>
              <a:t>2013: </a:t>
            </a:r>
            <a:r>
              <a:rPr lang="de-DE" dirty="0">
                <a:latin typeface="+mn-lt"/>
                <a:ea typeface="+mn-ea"/>
                <a:cs typeface="+mn-cs"/>
              </a:rPr>
              <a:t>GRS</a:t>
            </a:r>
            <a:r>
              <a:rPr lang="de-DE" dirty="0" smtClean="0">
                <a:latin typeface="+mn-lt"/>
                <a:ea typeface="+mn-ea"/>
                <a:cs typeface="+mn-cs"/>
              </a:rPr>
              <a:t>46</a:t>
            </a:r>
          </a:p>
          <a:p>
            <a:pPr marL="742950" lvl="2" indent="-285750" fontAlgn="auto">
              <a:spcBef>
                <a:spcPct val="20000"/>
              </a:spcBef>
              <a:spcAft>
                <a:spcPts val="0"/>
              </a:spcAft>
              <a:buFont typeface="Symbol" pitchFamily="18" charset="2"/>
              <a:buChar char="-"/>
              <a:defRPr/>
            </a:pPr>
            <a:r>
              <a:rPr lang="de-DE" dirty="0" smtClean="0">
                <a:latin typeface="+mn-lt"/>
                <a:ea typeface="+mn-ea"/>
                <a:cs typeface="+mn-cs"/>
              </a:rPr>
              <a:t>2016: GRS50 (</a:t>
            </a:r>
            <a:r>
              <a:rPr lang="fr-FR" dirty="0" smtClean="0">
                <a:latin typeface="+mn-lt"/>
                <a:ea typeface="+mn-ea"/>
                <a:cs typeface="+mn-cs"/>
              </a:rPr>
              <a:t>EHJ 2016;</a:t>
            </a:r>
            <a:r>
              <a:rPr lang="de-DE" dirty="0" smtClean="0">
                <a:latin typeface="+mn-lt"/>
                <a:ea typeface="+mn-ea"/>
                <a:cs typeface="+mn-cs"/>
              </a:rPr>
              <a:t>37:561-7)</a:t>
            </a:r>
          </a:p>
          <a:p>
            <a:endParaRPr lang="de-DE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863" y="1791638"/>
            <a:ext cx="4393595" cy="170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A420-400A-E447-92A4-9D21C5435795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211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685800" y="135024"/>
            <a:ext cx="7772400" cy="1102519"/>
          </a:xfrm>
        </p:spPr>
        <p:txBody>
          <a:bodyPr/>
          <a:lstStyle/>
          <a:p>
            <a:pPr eaLnBrk="1" hangingPunct="1"/>
            <a:r>
              <a:rPr lang="de-AT" sz="3200" b="1" dirty="0" smtClean="0"/>
              <a:t>Data used – the Malmö </a:t>
            </a:r>
            <a:r>
              <a:rPr lang="de-AT" sz="3200" b="1" dirty="0"/>
              <a:t>Diet and Cancer (MDC) </a:t>
            </a:r>
            <a:r>
              <a:rPr lang="de-AT" sz="3200" b="1" dirty="0" smtClean="0"/>
              <a:t>study</a:t>
            </a:r>
            <a:endParaRPr lang="fr-FR" sz="32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257300"/>
            <a:ext cx="7877175" cy="3267075"/>
          </a:xfrm>
        </p:spPr>
        <p:txBody>
          <a:bodyPr rtlCol="0">
            <a:noAutofit/>
          </a:bodyPr>
          <a:lstStyle/>
          <a:p>
            <a:pPr marL="285750" indent="-285750" algn="l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chemeClr val="tx1"/>
                </a:solidFill>
                <a:ea typeface="+mn-ea"/>
                <a:cs typeface="+mn-cs"/>
              </a:rPr>
              <a:t>Community-based, prospective observational study</a:t>
            </a:r>
          </a:p>
          <a:p>
            <a:pPr marL="285750" indent="-285750" algn="l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chemeClr val="tx1"/>
                </a:solidFill>
                <a:ea typeface="+mn-ea"/>
                <a:cs typeface="+mn-cs"/>
              </a:rPr>
              <a:t>23,595 participants with complete data for our </a:t>
            </a:r>
            <a:r>
              <a:rPr lang="en-GB" sz="1800" dirty="0" smtClean="0">
                <a:solidFill>
                  <a:schemeClr val="tx1"/>
                </a:solidFill>
                <a:ea typeface="+mn-ea"/>
                <a:cs typeface="+mn-cs"/>
              </a:rPr>
              <a:t>investigation</a:t>
            </a:r>
          </a:p>
          <a:p>
            <a:pPr marL="285750" indent="-285750" algn="l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 smtClean="0">
                <a:solidFill>
                  <a:schemeClr val="tx1"/>
                </a:solidFill>
                <a:ea typeface="+mn-ea"/>
                <a:cs typeface="+mn-cs"/>
              </a:rPr>
              <a:t>Middle-aged </a:t>
            </a:r>
            <a:r>
              <a:rPr lang="en-GB" sz="1800" dirty="0">
                <a:solidFill>
                  <a:schemeClr val="tx1"/>
                </a:solidFill>
                <a:ea typeface="+mn-ea"/>
                <a:cs typeface="+mn-cs"/>
              </a:rPr>
              <a:t>men and women (aged 45-73)</a:t>
            </a:r>
          </a:p>
          <a:p>
            <a:pPr marL="285750" indent="-285750" algn="l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chemeClr val="tx1"/>
                </a:solidFill>
                <a:ea typeface="+mn-ea"/>
                <a:cs typeface="+mn-cs"/>
              </a:rPr>
              <a:t>Enrolled between 1991 and 1996</a:t>
            </a:r>
          </a:p>
          <a:p>
            <a:pPr marL="285750" indent="-285750" algn="l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chemeClr val="tx1"/>
                </a:solidFill>
                <a:ea typeface="+mn-ea"/>
                <a:cs typeface="+mn-cs"/>
              </a:rPr>
              <a:t>2,213 first CHD events during a median follow-up of 14.4 years</a:t>
            </a:r>
          </a:p>
          <a:p>
            <a:pPr marL="742950" lvl="2" indent="-285750" algn="l" eaLnBrk="1" fontAlgn="auto" hangingPunct="1">
              <a:lnSpc>
                <a:spcPct val="110000"/>
              </a:lnSpc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en-GB" sz="1400" dirty="0">
                <a:solidFill>
                  <a:schemeClr val="tx1"/>
                </a:solidFill>
                <a:ea typeface="+mn-ea"/>
                <a:cs typeface="+mn-cs"/>
              </a:rPr>
              <a:t>defined as coronary revascularization, fatal or nonfatal myocardial infarction, or death due to ischemic heart disease</a:t>
            </a:r>
          </a:p>
          <a:p>
            <a:pPr marL="285750" indent="-285750" algn="l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chemeClr val="tx1"/>
                </a:solidFill>
                <a:ea typeface="+mn-ea"/>
                <a:cs typeface="+mn-cs"/>
              </a:rPr>
              <a:t>Measured metabolic risk factors: blood pressure, </a:t>
            </a:r>
            <a:r>
              <a:rPr lang="en-GB" sz="1800" dirty="0" smtClean="0">
                <a:solidFill>
                  <a:schemeClr val="tx1"/>
                </a:solidFill>
                <a:ea typeface="+mn-ea"/>
                <a:cs typeface="+mn-cs"/>
              </a:rPr>
              <a:t>antihypertensive </a:t>
            </a:r>
            <a:r>
              <a:rPr lang="en-GB" sz="1800" dirty="0">
                <a:solidFill>
                  <a:schemeClr val="tx1"/>
                </a:solidFill>
                <a:ea typeface="+mn-ea"/>
                <a:cs typeface="+mn-cs"/>
              </a:rPr>
              <a:t>medication, apolipoproteins (A-I and B), </a:t>
            </a:r>
            <a:r>
              <a:rPr lang="en-GB" sz="1800" dirty="0" smtClean="0">
                <a:solidFill>
                  <a:schemeClr val="tx1"/>
                </a:solidFill>
                <a:ea typeface="+mn-ea"/>
                <a:cs typeface="+mn-cs"/>
              </a:rPr>
              <a:t>diabetes mellitus</a:t>
            </a:r>
            <a:endParaRPr lang="en-GB" sz="1800" dirty="0">
              <a:solidFill>
                <a:schemeClr val="tx1"/>
              </a:solidFill>
              <a:ea typeface="+mn-ea"/>
              <a:cs typeface="+mn-cs"/>
            </a:endParaRPr>
          </a:p>
          <a:p>
            <a:pPr marL="285750" indent="-285750" algn="l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chemeClr val="tx1"/>
                </a:solidFill>
                <a:ea typeface="+mn-ea"/>
                <a:cs typeface="+mn-cs"/>
              </a:rPr>
              <a:t>Measured </a:t>
            </a:r>
            <a:r>
              <a:rPr lang="en-GB" sz="1800" dirty="0" smtClean="0">
                <a:solidFill>
                  <a:schemeClr val="tx1"/>
                </a:solidFill>
                <a:ea typeface="+mn-ea"/>
                <a:cs typeface="+mn-cs"/>
              </a:rPr>
              <a:t>genetic risk factors: </a:t>
            </a:r>
            <a:r>
              <a:rPr lang="en-GB" sz="1800" dirty="0">
                <a:solidFill>
                  <a:schemeClr val="tx1"/>
                </a:solidFill>
                <a:ea typeface="+mn-ea"/>
                <a:cs typeface="+mn-cs"/>
              </a:rPr>
              <a:t>family history, GRS50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A420-400A-E447-92A4-9D21C5435795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54191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685800" y="160600"/>
            <a:ext cx="7772400" cy="1102519"/>
          </a:xfrm>
        </p:spPr>
        <p:txBody>
          <a:bodyPr/>
          <a:lstStyle/>
          <a:p>
            <a:pPr eaLnBrk="1" hangingPunct="1">
              <a:defRPr/>
            </a:pPr>
            <a:r>
              <a:rPr lang="fr-FR" sz="2400" b="1" dirty="0" smtClean="0"/>
              <a:t>Metabolic </a:t>
            </a:r>
            <a:r>
              <a:rPr lang="fr-FR" sz="2400" b="1" dirty="0"/>
              <a:t>risk factors are intermediate variables on the causal pathway between exposure (family history or </a:t>
            </a:r>
            <a:r>
              <a:rPr lang="fr-FR" sz="2400" b="1" dirty="0" smtClean="0"/>
              <a:t>GRS50) </a:t>
            </a:r>
            <a:r>
              <a:rPr lang="fr-FR" sz="2400" b="1" dirty="0"/>
              <a:t>and outcome (CHD incidence)</a:t>
            </a:r>
          </a:p>
        </p:txBody>
      </p:sp>
      <p:grpSp>
        <p:nvGrpSpPr>
          <p:cNvPr id="13" name="Gruppieren 12"/>
          <p:cNvGrpSpPr/>
          <p:nvPr/>
        </p:nvGrpSpPr>
        <p:grpSpPr>
          <a:xfrm>
            <a:off x="2619374" y="3903421"/>
            <a:ext cx="4133851" cy="738664"/>
            <a:chOff x="2295524" y="3874846"/>
            <a:chExt cx="4133851" cy="738664"/>
          </a:xfrm>
        </p:grpSpPr>
        <p:sp>
          <p:nvSpPr>
            <p:cNvPr id="5" name="Textfeld 4"/>
            <p:cNvSpPr txBox="1"/>
            <p:nvPr/>
          </p:nvSpPr>
          <p:spPr>
            <a:xfrm>
              <a:off x="2295524" y="3874846"/>
              <a:ext cx="413385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solidFill>
                    <a:srgbClr val="FF0000"/>
                  </a:solidFill>
                  <a:latin typeface="+mn-lt"/>
                </a:rPr>
                <a:t>Red: </a:t>
              </a:r>
              <a:r>
                <a:rPr lang="de-DE" sz="1400" dirty="0" smtClean="0">
                  <a:solidFill>
                    <a:srgbClr val="FF0000"/>
                  </a:solidFill>
                  <a:latin typeface="+mn-lt"/>
                </a:rPr>
                <a:t>confounders; </a:t>
              </a:r>
              <a:r>
                <a:rPr lang="de-DE" sz="1400" dirty="0">
                  <a:solidFill>
                    <a:srgbClr val="0070C0"/>
                  </a:solidFill>
                  <a:latin typeface="+mn-lt"/>
                </a:rPr>
                <a:t>b</a:t>
              </a:r>
              <a:r>
                <a:rPr lang="de-DE" sz="1400" dirty="0" smtClean="0">
                  <a:solidFill>
                    <a:srgbClr val="0070C0"/>
                  </a:solidFill>
                  <a:latin typeface="+mn-lt"/>
                </a:rPr>
                <a:t>lue</a:t>
              </a:r>
              <a:r>
                <a:rPr lang="de-DE" sz="1400" dirty="0">
                  <a:solidFill>
                    <a:srgbClr val="0070C0"/>
                  </a:solidFill>
                  <a:latin typeface="+mn-lt"/>
                </a:rPr>
                <a:t>: </a:t>
              </a:r>
              <a:r>
                <a:rPr lang="de-DE" sz="1400" dirty="0" smtClean="0">
                  <a:solidFill>
                    <a:srgbClr val="0070C0"/>
                  </a:solidFill>
                  <a:latin typeface="+mn-lt"/>
                </a:rPr>
                <a:t>mediators</a:t>
              </a:r>
            </a:p>
            <a:p>
              <a:r>
                <a:rPr lang="de-DE" sz="1400" dirty="0" smtClean="0">
                  <a:solidFill>
                    <a:srgbClr val="FF9900"/>
                  </a:solidFill>
                  <a:latin typeface="+mn-lt"/>
                </a:rPr>
                <a:t>               </a:t>
              </a:r>
              <a:r>
                <a:rPr lang="de-DE" sz="1400" dirty="0" smtClean="0">
                  <a:solidFill>
                    <a:srgbClr val="FFC000"/>
                  </a:solidFill>
                  <a:latin typeface="+mn-lt"/>
                </a:rPr>
                <a:t> : direct effect;</a:t>
              </a:r>
              <a:r>
                <a:rPr lang="de-DE" sz="1400" dirty="0" smtClean="0">
                  <a:latin typeface="+mn-lt"/>
                </a:rPr>
                <a:t>                   </a:t>
              </a:r>
              <a:r>
                <a:rPr lang="de-DE" sz="1400" dirty="0" smtClean="0">
                  <a:solidFill>
                    <a:srgbClr val="7030A0"/>
                  </a:solidFill>
                  <a:latin typeface="+mn-lt"/>
                </a:rPr>
                <a:t>: indirect effects</a:t>
              </a:r>
            </a:p>
            <a:p>
              <a:r>
                <a:rPr lang="de-DE" sz="1400" dirty="0" smtClean="0">
                  <a:latin typeface="+mn-lt"/>
                </a:rPr>
                <a:t>Total effect: direct and indirect effects together </a:t>
              </a:r>
            </a:p>
          </p:txBody>
        </p:sp>
        <p:cxnSp>
          <p:nvCxnSpPr>
            <p:cNvPr id="7" name="Gerade Verbindung mit Pfeil 6"/>
            <p:cNvCxnSpPr/>
            <p:nvPr/>
          </p:nvCxnSpPr>
          <p:spPr>
            <a:xfrm flipV="1">
              <a:off x="2400300" y="4248150"/>
              <a:ext cx="600075" cy="1"/>
            </a:xfrm>
            <a:prstGeom prst="straightConnector1">
              <a:avLst/>
            </a:prstGeom>
            <a:ln>
              <a:solidFill>
                <a:srgbClr val="FFC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mit Pfeil 13"/>
            <p:cNvCxnSpPr/>
            <p:nvPr/>
          </p:nvCxnSpPr>
          <p:spPr>
            <a:xfrm>
              <a:off x="4191000" y="4248150"/>
              <a:ext cx="571500" cy="0"/>
            </a:xfrm>
            <a:prstGeom prst="straightConnector1">
              <a:avLst/>
            </a:prstGeom>
            <a:ln>
              <a:solidFill>
                <a:srgbClr val="7030A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A420-400A-E447-92A4-9D21C5435795}" type="slidenum">
              <a:rPr lang="fr-FR" smtClean="0"/>
              <a:pPr/>
              <a:t>7</a:t>
            </a:fld>
            <a:endParaRPr lang="fr-FR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806" y="1188067"/>
            <a:ext cx="7088318" cy="285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45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685800" y="7144"/>
            <a:ext cx="7772400" cy="1102519"/>
          </a:xfrm>
        </p:spPr>
        <p:txBody>
          <a:bodyPr/>
          <a:lstStyle/>
          <a:p>
            <a:pPr eaLnBrk="1" hangingPunct="1"/>
            <a:r>
              <a:rPr lang="fr-FR" sz="3600" b="1" dirty="0" smtClean="0"/>
              <a:t>Two examples</a:t>
            </a:r>
            <a:endParaRPr lang="fr-FR" sz="36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12095" y="1522727"/>
            <a:ext cx="7673288" cy="2506132"/>
          </a:xfrm>
        </p:spPr>
        <p:txBody>
          <a:bodyPr rtlCol="0">
            <a:normAutofit/>
          </a:bodyPr>
          <a:lstStyle/>
          <a:p>
            <a:pPr marL="285750" indent="-2857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2400" dirty="0" smtClean="0">
                <a:solidFill>
                  <a:schemeClr val="tx1"/>
                </a:solidFill>
                <a:ea typeface="+mn-ea"/>
                <a:cs typeface="+mn-cs"/>
              </a:rPr>
              <a:t>… for a strong direct effect:</a:t>
            </a:r>
          </a:p>
          <a:p>
            <a:pPr marL="742950" lvl="2" indent="-285750" algn="l" eaLnBrk="1" fontAlgn="auto" hangingPunct="1">
              <a:spcAft>
                <a:spcPts val="0"/>
              </a:spcAft>
              <a:buFont typeface="Symbol" pitchFamily="18" charset="2"/>
              <a:buChar char="-"/>
              <a:defRPr/>
            </a:pPr>
            <a:r>
              <a:rPr lang="fr-FR" sz="2000" dirty="0" smtClean="0">
                <a:solidFill>
                  <a:schemeClr val="tx1"/>
                </a:solidFill>
                <a:ea typeface="+mn-ea"/>
                <a:cs typeface="+mn-cs"/>
              </a:rPr>
              <a:t>metabolically healthy person without risk factors</a:t>
            </a:r>
            <a:r>
              <a:rPr lang="fr-FR" sz="20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fr-FR" sz="2000" dirty="0" smtClean="0">
                <a:solidFill>
                  <a:schemeClr val="tx1"/>
                </a:solidFill>
                <a:ea typeface="+mn-ea"/>
                <a:cs typeface="+mn-cs"/>
              </a:rPr>
              <a:t>and genetic risk</a:t>
            </a:r>
          </a:p>
          <a:p>
            <a:pPr marL="742950" lvl="2" indent="-285750" algn="l" eaLnBrk="1" fontAlgn="auto" hangingPunct="1">
              <a:spcAft>
                <a:spcPts val="0"/>
              </a:spcAft>
              <a:buFont typeface="Symbol" pitchFamily="18" charset="2"/>
              <a:buChar char="-"/>
              <a:defRPr/>
            </a:pPr>
            <a:endParaRPr lang="fr-FR" sz="800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marL="285750" indent="-2857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2400" dirty="0" smtClean="0">
                <a:solidFill>
                  <a:schemeClr val="tx1"/>
                </a:solidFill>
                <a:ea typeface="+mn-ea"/>
                <a:cs typeface="+mn-cs"/>
              </a:rPr>
              <a:t>… for a strong indirect effect:</a:t>
            </a:r>
          </a:p>
          <a:p>
            <a:pPr marL="742950" lvl="2" indent="-285750" algn="l" eaLnBrk="1" fontAlgn="auto" hangingPunct="1">
              <a:spcAft>
                <a:spcPts val="0"/>
              </a:spcAft>
              <a:buFont typeface="Symbol" pitchFamily="18" charset="2"/>
              <a:buChar char="-"/>
              <a:defRPr/>
            </a:pPr>
            <a:r>
              <a:rPr lang="fr-FR" sz="2000" dirty="0" smtClean="0">
                <a:solidFill>
                  <a:schemeClr val="tx1"/>
                </a:solidFill>
                <a:ea typeface="+mn-ea"/>
                <a:cs typeface="+mn-cs"/>
              </a:rPr>
              <a:t>metabolically unhealthy </a:t>
            </a:r>
            <a:r>
              <a:rPr lang="fr-FR" sz="2000" dirty="0">
                <a:solidFill>
                  <a:schemeClr val="tx1"/>
                </a:solidFill>
                <a:ea typeface="+mn-ea"/>
                <a:cs typeface="+mn-cs"/>
              </a:rPr>
              <a:t>person </a:t>
            </a:r>
            <a:r>
              <a:rPr lang="fr-FR" sz="2000" dirty="0" smtClean="0">
                <a:solidFill>
                  <a:schemeClr val="tx1"/>
                </a:solidFill>
                <a:ea typeface="+mn-ea"/>
                <a:cs typeface="+mn-cs"/>
              </a:rPr>
              <a:t>with risk factors</a:t>
            </a:r>
            <a:r>
              <a:rPr lang="fr-FR" sz="20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fr-FR" sz="2000" dirty="0" smtClean="0">
                <a:solidFill>
                  <a:schemeClr val="tx1"/>
                </a:solidFill>
                <a:ea typeface="+mn-ea"/>
                <a:cs typeface="+mn-cs"/>
              </a:rPr>
              <a:t>and </a:t>
            </a:r>
            <a:r>
              <a:rPr lang="fr-FR" sz="2000" dirty="0">
                <a:solidFill>
                  <a:schemeClr val="tx1"/>
                </a:solidFill>
                <a:ea typeface="+mn-ea"/>
                <a:cs typeface="+mn-cs"/>
              </a:rPr>
              <a:t>genetic </a:t>
            </a:r>
            <a:r>
              <a:rPr lang="fr-FR" sz="2000" dirty="0" smtClean="0">
                <a:solidFill>
                  <a:schemeClr val="tx1"/>
                </a:solidFill>
                <a:ea typeface="+mn-ea"/>
                <a:cs typeface="+mn-cs"/>
              </a:rPr>
              <a:t>risk</a:t>
            </a:r>
          </a:p>
          <a:p>
            <a:pPr marL="742950" lvl="2" indent="-285750" algn="l" eaLnBrk="1" fontAlgn="auto" hangingPunct="1">
              <a:spcAft>
                <a:spcPts val="0"/>
              </a:spcAft>
              <a:buFont typeface="Symbol" pitchFamily="18" charset="2"/>
              <a:buChar char="-"/>
              <a:defRPr/>
            </a:pPr>
            <a:r>
              <a:rPr lang="en-US" sz="2000" dirty="0" smtClean="0">
                <a:solidFill>
                  <a:schemeClr val="tx1"/>
                </a:solidFill>
                <a:ea typeface="+mn-ea"/>
                <a:cs typeface="+mn-cs"/>
              </a:rPr>
              <a:t>conventional </a:t>
            </a:r>
            <a:r>
              <a:rPr lang="en-US" sz="2000" dirty="0">
                <a:solidFill>
                  <a:schemeClr val="tx1"/>
                </a:solidFill>
                <a:ea typeface="+mn-ea"/>
                <a:cs typeface="+mn-cs"/>
              </a:rPr>
              <a:t>CV risk factors explain the impact of </a:t>
            </a:r>
            <a:r>
              <a:rPr lang="en-US" sz="2000" dirty="0" smtClean="0">
                <a:solidFill>
                  <a:schemeClr val="tx1"/>
                </a:solidFill>
                <a:ea typeface="+mn-ea"/>
                <a:cs typeface="+mn-cs"/>
              </a:rPr>
              <a:t>genetic risk</a:t>
            </a:r>
            <a:endParaRPr lang="fr-FR" sz="2000" dirty="0">
              <a:solidFill>
                <a:schemeClr val="tx1"/>
              </a:solidFill>
              <a:ea typeface="+mn-ea"/>
              <a:cs typeface="+mn-cs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en-GB" sz="2500" dirty="0">
              <a:solidFill>
                <a:schemeClr val="tx1"/>
              </a:solidFill>
              <a:ea typeface="+mn-ea"/>
              <a:cs typeface="+mn-cs"/>
            </a:endParaRP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fr-FR" sz="2400" dirty="0" smtClean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A420-400A-E447-92A4-9D21C5435795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54191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685800" y="7144"/>
            <a:ext cx="7772400" cy="1102519"/>
          </a:xfrm>
        </p:spPr>
        <p:txBody>
          <a:bodyPr/>
          <a:lstStyle/>
          <a:p>
            <a:pPr eaLnBrk="1" hangingPunct="1"/>
            <a:r>
              <a:rPr lang="fr-FR" sz="3600" b="1" dirty="0" smtClean="0"/>
              <a:t>Aim</a:t>
            </a:r>
            <a:endParaRPr lang="fr-FR" sz="36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472" y="1518087"/>
            <a:ext cx="7915343" cy="2881312"/>
          </a:xfrm>
        </p:spPr>
        <p:txBody>
          <a:bodyPr rtlCol="0">
            <a:normAutofit/>
          </a:bodyPr>
          <a:lstStyle/>
          <a:p>
            <a:pPr marL="285750" indent="-2857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2400" dirty="0" smtClean="0">
                <a:solidFill>
                  <a:schemeClr val="tx1"/>
                </a:solidFill>
                <a:ea typeface="+mn-ea"/>
                <a:cs typeface="+mn-cs"/>
              </a:rPr>
              <a:t>To decompose the total effect of family history of CHD or GRS50 into a direct effect and indirect effects mediated by metabolic risk factors in a statistical mediation analysis</a:t>
            </a:r>
          </a:p>
          <a:p>
            <a:pPr marL="285750" indent="-2857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2400" dirty="0" smtClean="0">
                <a:solidFill>
                  <a:schemeClr val="tx1"/>
                </a:solidFill>
                <a:ea typeface="+mn-ea"/>
                <a:cs typeface="+mn-cs"/>
              </a:rPr>
              <a:t>To quantitatively assess the fraction of family history and of GRS50 mediated through established cardio-metabolic risk pathways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sz="2500" dirty="0">
              <a:solidFill>
                <a:schemeClr val="tx1"/>
              </a:solidFill>
              <a:ea typeface="+mn-ea"/>
              <a:cs typeface="+mn-cs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en-GB" sz="2500" dirty="0">
              <a:solidFill>
                <a:schemeClr val="tx1"/>
              </a:solidFill>
              <a:ea typeface="+mn-ea"/>
              <a:cs typeface="+mn-cs"/>
            </a:endParaRP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fr-FR" sz="2400" dirty="0" smtClean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A420-400A-E447-92A4-9D21C5435795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251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peaker2014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Bureau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Bureau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Bureau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Bureau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926</Words>
  <Application>Microsoft Office PowerPoint</Application>
  <PresentationFormat>Bildschirmpräsentation (16:9)</PresentationFormat>
  <Paragraphs>108</Paragraphs>
  <Slides>16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8" baseType="lpstr">
      <vt:lpstr>speaker2014</vt:lpstr>
      <vt:lpstr>Dokument</vt:lpstr>
      <vt:lpstr>Do metabolic risk factors mediate the genetic risk for coronary heart disease?</vt:lpstr>
      <vt:lpstr>Declaration of interest</vt:lpstr>
      <vt:lpstr>2016 ESC Guidelines on CVD prevention (1)</vt:lpstr>
      <vt:lpstr>2016 ESC Guidelines on CVD prevention (2)</vt:lpstr>
      <vt:lpstr>Measuring CHD genetics</vt:lpstr>
      <vt:lpstr>Data used – the Malmö Diet and Cancer (MDC) study</vt:lpstr>
      <vt:lpstr>Metabolic risk factors are intermediate variables on the causal pathway between exposure (family history or GRS50) and outcome (CHD incidence)</vt:lpstr>
      <vt:lpstr>Two examples</vt:lpstr>
      <vt:lpstr>Aim</vt:lpstr>
      <vt:lpstr>Methods</vt:lpstr>
      <vt:lpstr>Results: family history Metabolic mediators of CHD incidence</vt:lpstr>
      <vt:lpstr>Results: family history Metabolic mediators of CHD incidence</vt:lpstr>
      <vt:lpstr>Results: GRS50 Metabolic mediators of CHD incidence</vt:lpstr>
      <vt:lpstr>Results: GRS50 Metabolic mediators of CHD incidence</vt:lpstr>
      <vt:lpstr>Conclusions</vt:lpstr>
      <vt:lpstr>References</vt:lpstr>
    </vt:vector>
  </TitlesOfParts>
  <Company>Hobby 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Olivier Boutin</dc:creator>
  <cp:lastModifiedBy>Fritz Josef</cp:lastModifiedBy>
  <cp:revision>120</cp:revision>
  <dcterms:created xsi:type="dcterms:W3CDTF">2014-10-22T12:37:32Z</dcterms:created>
  <dcterms:modified xsi:type="dcterms:W3CDTF">2016-08-23T12:09:42Z</dcterms:modified>
</cp:coreProperties>
</file>