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9" r:id="rId3"/>
    <p:sldId id="264" r:id="rId4"/>
    <p:sldId id="257" r:id="rId5"/>
    <p:sldId id="265" r:id="rId6"/>
    <p:sldId id="266" r:id="rId7"/>
    <p:sldId id="267" r:id="rId8"/>
    <p:sldId id="268" r:id="rId9"/>
    <p:sldId id="270" r:id="rId10"/>
  </p:sldIdLst>
  <p:sldSz cx="12192000" cy="6858000"/>
  <p:notesSz cx="10233025" cy="71024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Willeit" initials="PW" lastIdx="2" clrIdx="0">
    <p:extLst>
      <p:ext uri="{19B8F6BF-5375-455C-9EA6-DF929625EA0E}">
        <p15:presenceInfo xmlns:p15="http://schemas.microsoft.com/office/powerpoint/2012/main" userId="Peter Willei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00FF"/>
    <a:srgbClr val="FF3300"/>
    <a:srgbClr val="008000"/>
    <a:srgbClr val="4D8BA5"/>
    <a:srgbClr val="4E8DA5"/>
    <a:srgbClr val="1D596A"/>
    <a:srgbClr val="1E596B"/>
    <a:srgbClr val="CF1C0E"/>
    <a:srgbClr val="873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5905" autoAdjust="0"/>
  </p:normalViewPr>
  <p:slideViewPr>
    <p:cSldViewPr snapToGrid="0">
      <p:cViewPr varScale="1">
        <p:scale>
          <a:sx n="44" d="100"/>
          <a:sy n="44" d="100"/>
        </p:scale>
        <p:origin x="989" y="16"/>
      </p:cViewPr>
      <p:guideLst/>
    </p:cSldViewPr>
  </p:slideViewPr>
  <p:outlineViewPr>
    <p:cViewPr>
      <p:scale>
        <a:sx n="33" d="100"/>
        <a:sy n="33" d="100"/>
      </p:scale>
      <p:origin x="0" y="-4742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8" d="100"/>
          <a:sy n="108" d="100"/>
        </p:scale>
        <p:origin x="2172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10230657" cy="356357"/>
          </a:xfrm>
          <a:prstGeom prst="rect">
            <a:avLst/>
          </a:prstGeom>
        </p:spPr>
        <p:txBody>
          <a:bodyPr vert="horz" lIns="96076" tIns="48038" rIns="96076" bIns="48038" rtlCol="0"/>
          <a:lstStyle>
            <a:lvl1pPr algn="l">
              <a:defRPr sz="1300"/>
            </a:lvl1pPr>
          </a:lstStyle>
          <a:p>
            <a:r>
              <a:rPr lang="de-DE" dirty="0"/>
              <a:t>Modul 2.31 - Moduleinführung - Prof. Peter Willeit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746120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796346" y="6567942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r">
              <a:defRPr sz="1300"/>
            </a:lvl1pPr>
          </a:lstStyle>
          <a:p>
            <a:fld id="{1B5243EE-640F-44D0-83E5-C94BCC4EF8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6266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4311" cy="356357"/>
          </a:xfrm>
          <a:prstGeom prst="rect">
            <a:avLst/>
          </a:prstGeom>
        </p:spPr>
        <p:txBody>
          <a:bodyPr vert="horz" lIns="96076" tIns="48038" rIns="96076" bIns="48038" rtlCol="0"/>
          <a:lstStyle>
            <a:lvl1pPr algn="l">
              <a:defRPr sz="1300"/>
            </a:lvl1pPr>
          </a:lstStyle>
          <a:p>
            <a:r>
              <a:rPr lang="de-DE"/>
              <a:t>Modul 2.31 - Moduleinführung - Prof. Peter Willeit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796347" y="1"/>
            <a:ext cx="4434311" cy="356357"/>
          </a:xfrm>
          <a:prstGeom prst="rect">
            <a:avLst/>
          </a:prstGeom>
        </p:spPr>
        <p:txBody>
          <a:bodyPr vert="horz" lIns="96076" tIns="48038" rIns="96076" bIns="48038" rtlCol="0"/>
          <a:lstStyle>
            <a:lvl1pPr algn="r">
              <a:defRPr sz="1300"/>
            </a:lvl1pPr>
          </a:lstStyle>
          <a:p>
            <a:fld id="{6B52A60B-430D-45CE-A4B6-8781932B0C56}" type="datetime3">
              <a:rPr lang="de-DE" smtClean="0"/>
              <a:t>03/03/26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9000"/>
            <a:ext cx="4257675" cy="239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76" tIns="48038" rIns="96076" bIns="480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023303" y="3418067"/>
            <a:ext cx="8186420" cy="2796600"/>
          </a:xfrm>
          <a:prstGeom prst="rect">
            <a:avLst/>
          </a:prstGeom>
        </p:spPr>
        <p:txBody>
          <a:bodyPr vert="horz" lIns="96076" tIns="48038" rIns="96076" bIns="4803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746120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796347" y="6746120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r">
              <a:defRPr sz="1300"/>
            </a:lvl1pPr>
          </a:lstStyle>
          <a:p>
            <a:fld id="{6609E64B-E236-4C93-B42D-7EAC471EF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857937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4052" y="314325"/>
            <a:ext cx="9615443" cy="1080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>
                <a:solidFill>
                  <a:srgbClr val="1D596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54052" y="1599589"/>
            <a:ext cx="9615443" cy="108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="0">
                <a:solidFill>
                  <a:srgbClr val="4E8DA5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554053" y="4794191"/>
            <a:ext cx="11083896" cy="174948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</a:t>
            </a:r>
            <a:r>
              <a:rPr lang="de-DE" sz="20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20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Clinical </a:t>
            </a:r>
            <a:r>
              <a:rPr lang="de-DE" sz="20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  <a:r>
              <a:rPr lang="de-DE" sz="20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Public </a:t>
            </a:r>
            <a:r>
              <a:rPr lang="de-DE" sz="20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de-DE" sz="20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sz="20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de-DE" sz="20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Economics, Medical </a:t>
            </a:r>
            <a:r>
              <a:rPr lang="de-DE" sz="2000" b="0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Statistics</a:t>
            </a:r>
            <a:r>
              <a:rPr lang="de-DE" sz="20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0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Informatics</a:t>
            </a:r>
            <a:r>
              <a:rPr lang="de-DE" sz="20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EPICENTER Innsbruck</a:t>
            </a: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935" y="314324"/>
            <a:ext cx="1282013" cy="1352105"/>
          </a:xfrm>
          <a:prstGeom prst="rect">
            <a:avLst/>
          </a:prstGeom>
        </p:spPr>
      </p:pic>
      <p:cxnSp>
        <p:nvCxnSpPr>
          <p:cNvPr id="6" name="Gerader Verbinder 5"/>
          <p:cNvCxnSpPr/>
          <p:nvPr userDrawn="1"/>
        </p:nvCxnSpPr>
        <p:spPr>
          <a:xfrm>
            <a:off x="842679" y="1499503"/>
            <a:ext cx="2658042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566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9464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4052" y="2120425"/>
            <a:ext cx="11083896" cy="19821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de-DE" sz="3600" b="0" dirty="0">
                <a:solidFill>
                  <a:srgbClr val="1D596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lvl="0" algn="ctr"/>
            <a:r>
              <a:rPr lang="de-DE" dirty="0"/>
              <a:t>Titelmasterformat durch Klicken bearbeiten</a:t>
            </a:r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592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4052" y="2120425"/>
            <a:ext cx="11083896" cy="19821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de-DE" sz="3600" b="0" dirty="0">
                <a:solidFill>
                  <a:srgbClr val="1D596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lvl="0" algn="ctr"/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025020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0857" y="1230594"/>
            <a:ext cx="11290286" cy="49309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  <p:sp>
        <p:nvSpPr>
          <p:cNvPr id="19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91563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4"/>
          </p:nvPr>
        </p:nvSpPr>
        <p:spPr>
          <a:xfrm>
            <a:off x="6377143" y="1230594"/>
            <a:ext cx="5364000" cy="49309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0856" y="1230594"/>
            <a:ext cx="5364000" cy="49309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  <p:sp>
        <p:nvSpPr>
          <p:cNvPr id="11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2302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4"/>
          </p:nvPr>
        </p:nvSpPr>
        <p:spPr>
          <a:xfrm>
            <a:off x="6377143" y="1771650"/>
            <a:ext cx="5364000" cy="43898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0856" y="1771650"/>
            <a:ext cx="5364000" cy="43898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2"/>
          <p:cNvSpPr>
            <a:spLocks noGrp="1"/>
          </p:cNvSpPr>
          <p:nvPr>
            <p:ph type="body" idx="15"/>
          </p:nvPr>
        </p:nvSpPr>
        <p:spPr>
          <a:xfrm>
            <a:off x="450856" y="1230593"/>
            <a:ext cx="5364000" cy="41255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sz="2000" b="0">
                <a:solidFill>
                  <a:srgbClr val="4E8DA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6"/>
          </p:nvPr>
        </p:nvSpPr>
        <p:spPr>
          <a:xfrm>
            <a:off x="6377143" y="1230593"/>
            <a:ext cx="5364000" cy="41255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lang="de-DE" sz="2000" b="0" kern="1200" dirty="0" smtClean="0">
                <a:solidFill>
                  <a:srgbClr val="4E8DA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de-DE" dirty="0"/>
              <a:t>Formatvorlagen des Textmasters bearbeiten</a:t>
            </a:r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286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  <p:sp>
        <p:nvSpPr>
          <p:cNvPr id="18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8144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048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515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3"/>
          <p:cNvSpPr>
            <a:spLocks noGrp="1"/>
          </p:cNvSpPr>
          <p:nvPr>
            <p:ph type="title"/>
          </p:nvPr>
        </p:nvSpPr>
        <p:spPr>
          <a:xfrm>
            <a:off x="450857" y="2038349"/>
            <a:ext cx="11290286" cy="20955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610242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51" r:id="rId2"/>
    <p:sldLayoutId id="2147483673" r:id="rId3"/>
    <p:sldLayoutId id="2147483650" r:id="rId4"/>
    <p:sldLayoutId id="2147483668" r:id="rId5"/>
    <p:sldLayoutId id="2147483669" r:id="rId6"/>
    <p:sldLayoutId id="2147483670" r:id="rId7"/>
    <p:sldLayoutId id="2147483671" r:id="rId8"/>
    <p:sldLayoutId id="2147483674" r:id="rId9"/>
    <p:sldLayoutId id="2147483675" r:id="rId10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000" b="0" kern="1200">
          <a:solidFill>
            <a:srgbClr val="1D596A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tca.i-med.ac.at/" TargetMode="External"/><Relationship Id="rId2" Type="http://schemas.openxmlformats.org/officeDocument/2006/relationships/hyperlink" Target="https://iik.i-med.ac.at/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parkinson.at/oepg-register" TargetMode="External"/><Relationship Id="rId4" Type="http://schemas.openxmlformats.org/officeDocument/2006/relationships/hyperlink" Target="https://ablation.i-med.ac.at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tca.i-med.ac.at/" TargetMode="External"/><Relationship Id="rId2" Type="http://schemas.openxmlformats.org/officeDocument/2006/relationships/hyperlink" Target="https://iik.i-med.ac.at/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parkinson.at/oepg-register" TargetMode="External"/><Relationship Id="rId4" Type="http://schemas.openxmlformats.org/officeDocument/2006/relationships/hyperlink" Target="https://ablation.i-med.ac.at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kinson.at/oepg-register" TargetMode="External"/><Relationship Id="rId2" Type="http://schemas.openxmlformats.org/officeDocument/2006/relationships/hyperlink" Target="https://ablation.i-med.ac.at/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blation.i-med.ac.at/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ablation.i-med.ac.at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>
            <a:extLst>
              <a:ext uri="{FF2B5EF4-FFF2-40B4-BE49-F238E27FC236}">
                <a16:creationId xmlns:a16="http://schemas.microsoft.com/office/drawing/2014/main" id="{B74689ED-D2B8-E357-130E-20F958A9B5A7}"/>
              </a:ext>
            </a:extLst>
          </p:cNvPr>
          <p:cNvSpPr txBox="1"/>
          <p:nvPr/>
        </p:nvSpPr>
        <p:spPr>
          <a:xfrm>
            <a:off x="557348" y="-130629"/>
            <a:ext cx="7637417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de-DE" sz="2000" b="0" i="0" u="none" strike="noStrike" baseline="0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r>
              <a:rPr lang="de-DE" sz="20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 </a:t>
            </a:r>
            <a:r>
              <a:rPr lang="de-DE" sz="44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R</a:t>
            </a:r>
            <a:r>
              <a:rPr lang="de-DE" sz="40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EGISTRY </a:t>
            </a:r>
            <a:r>
              <a:rPr lang="de-DE" sz="44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D</a:t>
            </a:r>
            <a:r>
              <a:rPr lang="de-DE" sz="40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ATA</a:t>
            </a:r>
            <a:r>
              <a:rPr lang="de-DE" sz="44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: </a:t>
            </a:r>
            <a:endParaRPr lang="de-DE" sz="4400" b="0" i="0" u="none" strike="noStrike" baseline="0" dirty="0">
              <a:solidFill>
                <a:srgbClr val="C00000"/>
              </a:solidFill>
              <a:latin typeface="Century Schoolbook" panose="02040604050505020304" pitchFamily="18" charset="0"/>
            </a:endParaRPr>
          </a:p>
          <a:p>
            <a:r>
              <a:rPr lang="de-DE" sz="28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Q</a:t>
            </a:r>
            <a:r>
              <a:rPr lang="de-DE" sz="24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UO </a:t>
            </a:r>
            <a:r>
              <a:rPr lang="de-DE" sz="28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V</a:t>
            </a:r>
            <a:r>
              <a:rPr lang="de-DE" sz="24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ADIS</a:t>
            </a:r>
            <a:r>
              <a:rPr lang="de-DE" sz="28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? </a:t>
            </a:r>
            <a:endParaRPr lang="de-DE" sz="2800" b="0" i="0" u="none" strike="noStrike" baseline="0" dirty="0">
              <a:solidFill>
                <a:srgbClr val="C00000"/>
              </a:solidFill>
              <a:latin typeface="Century Schoolbook" panose="02040604050505020304" pitchFamily="18" charset="0"/>
            </a:endParaRPr>
          </a:p>
          <a:p>
            <a:endParaRPr lang="de-DE" sz="14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de-DE" sz="140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de-DE" sz="140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sz="18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Zeit: Mi, 04.03.2026, 17:00 Uhr </a:t>
            </a:r>
            <a:endParaRPr lang="de-DE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sz="18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Ort: Fritz-Pregl-Straße 3, 8. OG </a:t>
            </a:r>
          </a:p>
          <a:p>
            <a:endParaRPr lang="de-DE" b="1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de-DE" sz="1800" b="1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25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43840" cy="6858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" name="Shape 1"/>
          <p:cNvSpPr/>
          <p:nvPr/>
        </p:nvSpPr>
        <p:spPr>
          <a:xfrm>
            <a:off x="9997440" y="-1463040"/>
            <a:ext cx="4267200" cy="4267200"/>
          </a:xfrm>
          <a:prstGeom prst="ellipse">
            <a:avLst/>
          </a:prstGeom>
          <a:solidFill>
            <a:srgbClr val="028090">
              <a:alpha val="20000"/>
            </a:srgbClr>
          </a:solidFill>
          <a:ln w="12700">
            <a:solidFill>
              <a:srgbClr val="028090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4" name="Shape 2"/>
          <p:cNvSpPr/>
          <p:nvPr/>
        </p:nvSpPr>
        <p:spPr>
          <a:xfrm>
            <a:off x="10728960" y="-609600"/>
            <a:ext cx="2682240" cy="2682240"/>
          </a:xfrm>
          <a:prstGeom prst="ellipse">
            <a:avLst/>
          </a:prstGeom>
          <a:solidFill>
            <a:srgbClr val="02C39A">
              <a:alpha val="25000"/>
            </a:srgbClr>
          </a:solidFill>
          <a:ln w="12700">
            <a:solidFill>
              <a:srgbClr val="02C39A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5" name="Shape 3"/>
          <p:cNvSpPr/>
          <p:nvPr/>
        </p:nvSpPr>
        <p:spPr>
          <a:xfrm>
            <a:off x="670560" y="1341120"/>
            <a:ext cx="3169920" cy="39014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6" name="Text 4"/>
          <p:cNvSpPr/>
          <p:nvPr/>
        </p:nvSpPr>
        <p:spPr>
          <a:xfrm>
            <a:off x="670560" y="1341120"/>
            <a:ext cx="316992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b="1" kern="0" spc="267" dirty="0">
                <a:solidFill>
                  <a:srgbClr val="FFFFFF"/>
                </a:solidFill>
              </a:rPr>
              <a:t>SYMPOSIUM OVERVIEW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09600" y="1889760"/>
            <a:ext cx="109728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9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Registry Data</a:t>
            </a:r>
            <a:endParaRPr lang="en-US" sz="6933" dirty="0"/>
          </a:p>
        </p:txBody>
      </p:sp>
      <p:sp>
        <p:nvSpPr>
          <p:cNvPr id="8" name="Text 6"/>
          <p:cNvSpPr/>
          <p:nvPr/>
        </p:nvSpPr>
        <p:spPr>
          <a:xfrm>
            <a:off x="609600" y="2987040"/>
            <a:ext cx="109728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933" b="1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Quo Vadis?</a:t>
            </a:r>
            <a:endParaRPr lang="en-US" sz="6933" dirty="0"/>
          </a:p>
        </p:txBody>
      </p:sp>
      <p:sp>
        <p:nvSpPr>
          <p:cNvPr id="9" name="Text 7"/>
          <p:cNvSpPr/>
          <p:nvPr/>
        </p:nvSpPr>
        <p:spPr>
          <a:xfrm>
            <a:off x="609600" y="4328160"/>
            <a:ext cx="103632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dirty="0">
                <a:solidFill>
                  <a:srgbClr val="7DA9B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Where are clinical registries heading — and how do we get there?</a:t>
            </a:r>
            <a:endParaRPr lang="en-US" sz="1867" dirty="0"/>
          </a:p>
        </p:txBody>
      </p:sp>
      <p:sp>
        <p:nvSpPr>
          <p:cNvPr id="10" name="Shape 8"/>
          <p:cNvSpPr/>
          <p:nvPr/>
        </p:nvSpPr>
        <p:spPr>
          <a:xfrm>
            <a:off x="0" y="6278880"/>
            <a:ext cx="12192000" cy="579120"/>
          </a:xfrm>
          <a:prstGeom prst="rect">
            <a:avLst/>
          </a:prstGeom>
          <a:solidFill>
            <a:srgbClr val="028090">
              <a:alpha val="15000"/>
            </a:srgbClr>
          </a:solidFill>
          <a:ln w="12700">
            <a:solidFill>
              <a:srgbClr val="028090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11" name="Text 9"/>
          <p:cNvSpPr/>
          <p:nvPr/>
        </p:nvSpPr>
        <p:spPr>
          <a:xfrm>
            <a:off x="487680" y="6278880"/>
            <a:ext cx="11216640" cy="579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67" dirty="0">
                <a:solidFill>
                  <a:srgbClr val="7DA9B5"/>
                </a:solidFill>
              </a:rPr>
              <a:t>EpiCenter · IET · Real World Evidence · Target Trial Emulation · Clinical &amp; Scandinavian Perspectives</a:t>
            </a:r>
            <a:endParaRPr lang="en-US" sz="126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Registry Data: Quo Vadis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737DE58-FA6D-AE99-E1A2-067B59D72A2B}"/>
              </a:ext>
            </a:extLst>
          </p:cNvPr>
          <p:cNvSpPr txBox="1"/>
          <p:nvPr/>
        </p:nvSpPr>
        <p:spPr>
          <a:xfrm>
            <a:off x="618307" y="634797"/>
            <a:ext cx="8821783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P</a:t>
            </a:r>
            <a:r>
              <a:rPr lang="en-US" sz="28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ROGRAMME</a:t>
            </a:r>
          </a:p>
          <a:p>
            <a:r>
              <a:rPr lang="en-US" sz="28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</a:p>
          <a:p>
            <a:r>
              <a:rPr lang="en-US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Opening Remarks 		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Peter </a:t>
            </a:r>
            <a:r>
              <a:rPr lang="en-US" sz="1400" b="0" i="0" u="none" strike="noStrike" baseline="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Willeit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 &amp; Hanno Ulmer 	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The Registries of </a:t>
            </a:r>
            <a:r>
              <a:rPr lang="en-US" sz="1800" b="0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EpiCenter</a:t>
            </a:r>
            <a:r>
              <a:rPr lang="en-US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	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Hanno Ulmer &amp; Lalit Kaltenbach 	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The Registries of IET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		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Sabrina </a:t>
            </a:r>
            <a:r>
              <a:rPr lang="en-US" sz="1400" b="0" i="0" u="none" strike="noStrike" baseline="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Neururer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 	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Real World Data Going Public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	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Georg Göbel 	</a:t>
            </a:r>
          </a:p>
          <a:p>
            <a:endParaRPr lang="de-DE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sz="1800" b="0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Hernan’s</a:t>
            </a:r>
            <a:r>
              <a:rPr lang="de-DE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Target Trial Emulation </a:t>
            </a:r>
            <a:r>
              <a:rPr lang="de-DE" sz="18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	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Sarah Maier &amp; Josef Fritz 	</a:t>
            </a:r>
          </a:p>
          <a:p>
            <a:endParaRPr lang="de-DE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The Clinical </a:t>
            </a:r>
            <a:r>
              <a:rPr lang="de-DE" sz="1800" b="0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Perspective</a:t>
            </a:r>
            <a:r>
              <a:rPr lang="de-DE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  <a:r>
              <a:rPr lang="de-DE" sz="18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		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Markus </a:t>
            </a:r>
            <a:r>
              <a:rPr lang="de-DE" sz="1400" b="0" i="0" u="none" strike="noStrike" baseline="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Stühlinger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 	</a:t>
            </a:r>
          </a:p>
          <a:p>
            <a:endParaRPr lang="de-DE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The Scandinavian </a:t>
            </a:r>
            <a:r>
              <a:rPr lang="de-DE" sz="1800" b="0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Perspective</a:t>
            </a:r>
            <a:r>
              <a:rPr lang="de-DE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  <a:r>
              <a:rPr lang="de-DE" sz="18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	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Milada Hagen 	</a:t>
            </a:r>
          </a:p>
        </p:txBody>
      </p:sp>
    </p:spTree>
    <p:extLst>
      <p:ext uri="{BB962C8B-B14F-4D97-AF65-F5344CB8AC3E}">
        <p14:creationId xmlns:p14="http://schemas.microsoft.com/office/powerpoint/2010/main" val="1412518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" name="Text 1"/>
          <p:cNvSpPr/>
          <p:nvPr/>
        </p:nvSpPr>
        <p:spPr>
          <a:xfrm>
            <a:off x="609600" y="0"/>
            <a:ext cx="109728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kern="0" spc="200" dirty="0">
                <a:solidFill>
                  <a:srgbClr val="FFFFFF"/>
                </a:solidFill>
              </a:rPr>
              <a:t>KEY IDEAS FOR THE SYMPOSIUM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85344" cy="6858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5" name="Shape 3"/>
          <p:cNvSpPr/>
          <p:nvPr/>
        </p:nvSpPr>
        <p:spPr>
          <a:xfrm>
            <a:off x="219456" y="13655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6" name="Shape 4"/>
          <p:cNvSpPr/>
          <p:nvPr/>
        </p:nvSpPr>
        <p:spPr>
          <a:xfrm>
            <a:off x="219456" y="1365504"/>
            <a:ext cx="73152" cy="168249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7" name="Shape 5"/>
          <p:cNvSpPr/>
          <p:nvPr/>
        </p:nvSpPr>
        <p:spPr>
          <a:xfrm>
            <a:off x="365760" y="1511808"/>
            <a:ext cx="426720" cy="4267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8" name="Text 6"/>
          <p:cNvSpPr/>
          <p:nvPr/>
        </p:nvSpPr>
        <p:spPr>
          <a:xfrm>
            <a:off x="365760" y="15118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01</a:t>
            </a:r>
            <a:endParaRPr lang="en-US" sz="1067" dirty="0"/>
          </a:p>
        </p:txBody>
      </p:sp>
      <p:sp>
        <p:nvSpPr>
          <p:cNvPr id="9" name="Text 7"/>
          <p:cNvSpPr/>
          <p:nvPr/>
        </p:nvSpPr>
        <p:spPr>
          <a:xfrm>
            <a:off x="890016" y="14874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Value of Longitudinal Data</a:t>
            </a:r>
            <a:endParaRPr lang="en-US" sz="1467" dirty="0"/>
          </a:p>
        </p:txBody>
      </p:sp>
      <p:sp>
        <p:nvSpPr>
          <p:cNvPr id="10" name="Text 8"/>
          <p:cNvSpPr/>
          <p:nvPr/>
        </p:nvSpPr>
        <p:spPr>
          <a:xfrm>
            <a:off x="390144" y="19751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EpiCenter and IET registries demonstrate how sustained, high-quality data collection enables detection of long-term trends invisible to short-term studies.</a:t>
            </a:r>
            <a:endParaRPr lang="en-US" sz="1267" dirty="0"/>
          </a:p>
        </p:txBody>
      </p:sp>
      <p:sp>
        <p:nvSpPr>
          <p:cNvPr id="11" name="Shape 9"/>
          <p:cNvSpPr/>
          <p:nvPr/>
        </p:nvSpPr>
        <p:spPr>
          <a:xfrm>
            <a:off x="6486144" y="13655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12" name="Shape 10"/>
          <p:cNvSpPr/>
          <p:nvPr/>
        </p:nvSpPr>
        <p:spPr>
          <a:xfrm>
            <a:off x="6486144" y="1365504"/>
            <a:ext cx="73152" cy="1682496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13" name="Shape 11"/>
          <p:cNvSpPr/>
          <p:nvPr/>
        </p:nvSpPr>
        <p:spPr>
          <a:xfrm>
            <a:off x="6632448" y="1511808"/>
            <a:ext cx="426720" cy="4267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14" name="Text 12"/>
          <p:cNvSpPr/>
          <p:nvPr/>
        </p:nvSpPr>
        <p:spPr>
          <a:xfrm>
            <a:off x="6632448" y="15118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02</a:t>
            </a:r>
            <a:endParaRPr lang="en-US" sz="1067" dirty="0"/>
          </a:p>
        </p:txBody>
      </p:sp>
      <p:sp>
        <p:nvSpPr>
          <p:cNvPr id="15" name="Text 13"/>
          <p:cNvSpPr/>
          <p:nvPr/>
        </p:nvSpPr>
        <p:spPr>
          <a:xfrm>
            <a:off x="7156704" y="14874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World Data Goes Public</a:t>
            </a:r>
            <a:endParaRPr lang="en-US" sz="1467" dirty="0"/>
          </a:p>
        </p:txBody>
      </p:sp>
      <p:sp>
        <p:nvSpPr>
          <p:cNvPr id="16" name="Text 14"/>
          <p:cNvSpPr/>
          <p:nvPr/>
        </p:nvSpPr>
        <p:spPr>
          <a:xfrm>
            <a:off x="6656832" y="19751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Opening registry data to broader research communities unlocks unprecedented analytical power — but demands rigorous governance, privacy safeguards, and standardization.</a:t>
            </a:r>
            <a:endParaRPr lang="en-US" sz="1267" dirty="0"/>
          </a:p>
        </p:txBody>
      </p:sp>
      <p:sp>
        <p:nvSpPr>
          <p:cNvPr id="17" name="Shape 15"/>
          <p:cNvSpPr/>
          <p:nvPr/>
        </p:nvSpPr>
        <p:spPr>
          <a:xfrm>
            <a:off x="219456" y="31943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18" name="Shape 16"/>
          <p:cNvSpPr/>
          <p:nvPr/>
        </p:nvSpPr>
        <p:spPr>
          <a:xfrm>
            <a:off x="219456" y="3194304"/>
            <a:ext cx="73152" cy="168249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19" name="Shape 17"/>
          <p:cNvSpPr/>
          <p:nvPr/>
        </p:nvSpPr>
        <p:spPr>
          <a:xfrm>
            <a:off x="365760" y="3340608"/>
            <a:ext cx="426720" cy="4267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20" name="Text 18"/>
          <p:cNvSpPr/>
          <p:nvPr/>
        </p:nvSpPr>
        <p:spPr>
          <a:xfrm>
            <a:off x="365760" y="33406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03</a:t>
            </a:r>
            <a:endParaRPr lang="en-US" sz="1067" dirty="0"/>
          </a:p>
        </p:txBody>
      </p:sp>
      <p:sp>
        <p:nvSpPr>
          <p:cNvPr id="21" name="Text 19"/>
          <p:cNvSpPr/>
          <p:nvPr/>
        </p:nvSpPr>
        <p:spPr>
          <a:xfrm>
            <a:off x="890016" y="33162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Trial Emulation</a:t>
            </a:r>
            <a:endParaRPr lang="en-US" sz="1467" dirty="0"/>
          </a:p>
        </p:txBody>
      </p:sp>
      <p:sp>
        <p:nvSpPr>
          <p:cNvPr id="22" name="Text 20"/>
          <p:cNvSpPr/>
          <p:nvPr/>
        </p:nvSpPr>
        <p:spPr>
          <a:xfrm>
            <a:off x="390144" y="38039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Hernán's framework provides a principled path to causal inference from observational data, closing the gap between registry evidence and randomized trial gold standards.</a:t>
            </a:r>
            <a:endParaRPr lang="en-US" sz="1267" dirty="0"/>
          </a:p>
        </p:txBody>
      </p:sp>
      <p:sp>
        <p:nvSpPr>
          <p:cNvPr id="23" name="Shape 21"/>
          <p:cNvSpPr/>
          <p:nvPr/>
        </p:nvSpPr>
        <p:spPr>
          <a:xfrm>
            <a:off x="6486144" y="31943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24" name="Shape 22"/>
          <p:cNvSpPr/>
          <p:nvPr/>
        </p:nvSpPr>
        <p:spPr>
          <a:xfrm>
            <a:off x="6486144" y="3194304"/>
            <a:ext cx="73152" cy="1682496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25" name="Shape 23"/>
          <p:cNvSpPr/>
          <p:nvPr/>
        </p:nvSpPr>
        <p:spPr>
          <a:xfrm>
            <a:off x="6632448" y="3340608"/>
            <a:ext cx="426720" cy="4267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26" name="Text 24"/>
          <p:cNvSpPr/>
          <p:nvPr/>
        </p:nvSpPr>
        <p:spPr>
          <a:xfrm>
            <a:off x="6632448" y="33406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04</a:t>
            </a:r>
            <a:endParaRPr lang="en-US" sz="1067" dirty="0"/>
          </a:p>
        </p:txBody>
      </p:sp>
      <p:sp>
        <p:nvSpPr>
          <p:cNvPr id="27" name="Text 25"/>
          <p:cNvSpPr/>
          <p:nvPr/>
        </p:nvSpPr>
        <p:spPr>
          <a:xfrm>
            <a:off x="7156704" y="33162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Clinical Reality Check</a:t>
            </a:r>
            <a:endParaRPr lang="en-US" sz="1467" dirty="0"/>
          </a:p>
        </p:txBody>
      </p:sp>
      <p:sp>
        <p:nvSpPr>
          <p:cNvPr id="28" name="Text 26"/>
          <p:cNvSpPr/>
          <p:nvPr/>
        </p:nvSpPr>
        <p:spPr>
          <a:xfrm>
            <a:off x="6656832" y="38039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Frontline clinicians remind us that registries must serve patient care — data collection burden, completeness, and relevance to clinical decision-making are paramount.</a:t>
            </a:r>
            <a:endParaRPr lang="en-US" sz="1267" dirty="0"/>
          </a:p>
        </p:txBody>
      </p:sp>
      <p:sp>
        <p:nvSpPr>
          <p:cNvPr id="29" name="Shape 27"/>
          <p:cNvSpPr/>
          <p:nvPr/>
        </p:nvSpPr>
        <p:spPr>
          <a:xfrm>
            <a:off x="219456" y="50231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30" name="Shape 28"/>
          <p:cNvSpPr/>
          <p:nvPr/>
        </p:nvSpPr>
        <p:spPr>
          <a:xfrm>
            <a:off x="219456" y="5023104"/>
            <a:ext cx="73152" cy="168249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1" name="Shape 29"/>
          <p:cNvSpPr/>
          <p:nvPr/>
        </p:nvSpPr>
        <p:spPr>
          <a:xfrm>
            <a:off x="365760" y="5169408"/>
            <a:ext cx="426720" cy="4267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2" name="Text 30"/>
          <p:cNvSpPr/>
          <p:nvPr/>
        </p:nvSpPr>
        <p:spPr>
          <a:xfrm>
            <a:off x="365760" y="51694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05</a:t>
            </a:r>
            <a:endParaRPr lang="en-US" sz="1067" dirty="0"/>
          </a:p>
        </p:txBody>
      </p:sp>
      <p:sp>
        <p:nvSpPr>
          <p:cNvPr id="33" name="Text 31"/>
          <p:cNvSpPr/>
          <p:nvPr/>
        </p:nvSpPr>
        <p:spPr>
          <a:xfrm>
            <a:off x="890016" y="51450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from Scandinavia</a:t>
            </a:r>
            <a:endParaRPr lang="en-US" sz="1467" dirty="0"/>
          </a:p>
        </p:txBody>
      </p:sp>
      <p:sp>
        <p:nvSpPr>
          <p:cNvPr id="34" name="Text 32"/>
          <p:cNvSpPr/>
          <p:nvPr/>
        </p:nvSpPr>
        <p:spPr>
          <a:xfrm>
            <a:off x="390144" y="56327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Nordic countries offer a proven model: population-wide registries, interoperability across health systems, and decades of infrastructure investment yield world-class evidence.</a:t>
            </a:r>
            <a:endParaRPr lang="en-US" sz="1267" dirty="0"/>
          </a:p>
        </p:txBody>
      </p:sp>
      <p:sp>
        <p:nvSpPr>
          <p:cNvPr id="35" name="Shape 33"/>
          <p:cNvSpPr/>
          <p:nvPr/>
        </p:nvSpPr>
        <p:spPr>
          <a:xfrm>
            <a:off x="6486144" y="50231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36" name="Shape 34"/>
          <p:cNvSpPr/>
          <p:nvPr/>
        </p:nvSpPr>
        <p:spPr>
          <a:xfrm>
            <a:off x="6486144" y="5023104"/>
            <a:ext cx="73152" cy="1682496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7" name="Shape 35"/>
          <p:cNvSpPr/>
          <p:nvPr/>
        </p:nvSpPr>
        <p:spPr>
          <a:xfrm>
            <a:off x="6632448" y="5169408"/>
            <a:ext cx="426720" cy="4267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8" name="Text 36"/>
          <p:cNvSpPr/>
          <p:nvPr/>
        </p:nvSpPr>
        <p:spPr>
          <a:xfrm>
            <a:off x="6632448" y="51694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06</a:t>
            </a:r>
            <a:endParaRPr lang="en-US" sz="1067" dirty="0"/>
          </a:p>
        </p:txBody>
      </p:sp>
      <p:sp>
        <p:nvSpPr>
          <p:cNvPr id="39" name="Text 37"/>
          <p:cNvSpPr/>
          <p:nvPr/>
        </p:nvSpPr>
        <p:spPr>
          <a:xfrm>
            <a:off x="7156704" y="51450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Do We Go From Here?</a:t>
            </a:r>
            <a:endParaRPr lang="en-US" sz="1467" dirty="0"/>
          </a:p>
        </p:txBody>
      </p:sp>
      <p:sp>
        <p:nvSpPr>
          <p:cNvPr id="40" name="Text 38"/>
          <p:cNvSpPr/>
          <p:nvPr/>
        </p:nvSpPr>
        <p:spPr>
          <a:xfrm>
            <a:off x="6656832" y="56327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path forward requires alignment between data scientists, clinicians, ethicists, and policymakers — turning registry data into actionable knowledge for patients.</a:t>
            </a:r>
            <a:endParaRPr lang="en-US" sz="126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186EC-02D3-3C21-5687-E15D6AE8B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FABA7E-C235-7C66-0CAE-3CA355E3AC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Registry Data: Quo Vadis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9AFF49D-F6CB-A8AE-1CD1-533B29E701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779A85D-39E4-C980-1A92-D66092D53419}"/>
              </a:ext>
            </a:extLst>
          </p:cNvPr>
          <p:cNvSpPr txBox="1"/>
          <p:nvPr/>
        </p:nvSpPr>
        <p:spPr>
          <a:xfrm>
            <a:off x="759746" y="785594"/>
            <a:ext cx="1031095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The Registries of </a:t>
            </a:r>
            <a:r>
              <a:rPr lang="en-US" sz="3200" b="1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EpiCenter</a:t>
            </a:r>
            <a:b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</a:br>
            <a:r>
              <a:rPr lang="en-US" b="1" dirty="0"/>
              <a:t>Lalit Kaltenbach, Hanno Ulmer 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dirty="0">
                <a:hlinkClick r:id="rId2"/>
              </a:rPr>
              <a:t>IIK – Invasive Interventionelle Kardiologie</a:t>
            </a:r>
            <a:br>
              <a:rPr lang="de-DE" dirty="0"/>
            </a:br>
            <a:r>
              <a:rPr lang="de-DE" dirty="0"/>
              <a:t>Austrian National </a:t>
            </a:r>
            <a:r>
              <a:rPr lang="de-DE" dirty="0" err="1"/>
              <a:t>CathLab</a:t>
            </a:r>
            <a:r>
              <a:rPr lang="de-DE" dirty="0"/>
              <a:t> Registry (ANCALAR)</a:t>
            </a:r>
          </a:p>
          <a:p>
            <a:endParaRPr lang="de-DE" dirty="0">
              <a:hlinkClick r:id="rId3"/>
            </a:endParaRPr>
          </a:p>
          <a:p>
            <a:r>
              <a:rPr lang="de-DE" dirty="0">
                <a:hlinkClick r:id="rId3"/>
              </a:rPr>
              <a:t>PTCA – </a:t>
            </a:r>
            <a:r>
              <a:rPr lang="de-DE" dirty="0" err="1">
                <a:hlinkClick r:id="rId3"/>
              </a:rPr>
              <a:t>Percutane</a:t>
            </a:r>
            <a:r>
              <a:rPr lang="de-DE" dirty="0">
                <a:hlinkClick r:id="rId3"/>
              </a:rPr>
              <a:t> Transluminale </a:t>
            </a:r>
            <a:r>
              <a:rPr lang="de-DE" dirty="0" err="1">
                <a:hlinkClick r:id="rId3"/>
              </a:rPr>
              <a:t>Coronare</a:t>
            </a:r>
            <a:r>
              <a:rPr lang="de-DE" dirty="0">
                <a:hlinkClick r:id="rId3"/>
              </a:rPr>
              <a:t> Angioplastie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Cardiology</a:t>
            </a:r>
            <a:endParaRPr lang="de-DE" dirty="0"/>
          </a:p>
          <a:p>
            <a:endParaRPr lang="de-DE" dirty="0">
              <a:hlinkClick r:id="rId4"/>
            </a:endParaRPr>
          </a:p>
          <a:p>
            <a:r>
              <a:rPr lang="de-DE" dirty="0">
                <a:hlinkClick r:id="rId4"/>
              </a:rPr>
              <a:t>Ablationsregister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Cardiology</a:t>
            </a:r>
            <a:endParaRPr lang="de-DE" dirty="0"/>
          </a:p>
          <a:p>
            <a:endParaRPr lang="de-DE" dirty="0">
              <a:hlinkClick r:id="rId5"/>
            </a:endParaRPr>
          </a:p>
          <a:p>
            <a:r>
              <a:rPr lang="de-DE" dirty="0">
                <a:hlinkClick r:id="rId5"/>
              </a:rPr>
              <a:t>ÖPAR – Parkinsonregister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</a:t>
            </a:r>
            <a:r>
              <a:rPr lang="de-DE" dirty="0" err="1"/>
              <a:t>Parkinson’s</a:t>
            </a:r>
            <a:r>
              <a:rPr lang="de-DE" dirty="0"/>
              <a:t> Society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dirty="0">
                <a:hlinkClick r:id="rId5"/>
              </a:rPr>
              <a:t>HIR – Herzinsuffizienzregister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Cardiology</a:t>
            </a:r>
            <a:endParaRPr lang="de-DE" dirty="0"/>
          </a:p>
          <a:p>
            <a:endParaRPr lang="en-US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en-US" sz="1400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708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2422A-E80F-2569-38AF-ABC013824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A73C3EB-5A3A-258D-DBBF-CA3207CFC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Registry Data: Quo Vadis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FB1FC00-7326-14CB-83E4-67820C8678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533329F-7658-D0A4-B562-7A6EC606664C}"/>
              </a:ext>
            </a:extLst>
          </p:cNvPr>
          <p:cNvSpPr txBox="1"/>
          <p:nvPr/>
        </p:nvSpPr>
        <p:spPr>
          <a:xfrm>
            <a:off x="618307" y="634797"/>
            <a:ext cx="10310950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365F91"/>
                </a:solidFill>
                <a:latin typeface="Century Schoolbook" panose="02040604050505020304" pitchFamily="18" charset="0"/>
              </a:rPr>
              <a:t>Data of t</a:t>
            </a:r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he Registries of </a:t>
            </a:r>
            <a:r>
              <a:rPr lang="en-US" sz="3200" b="1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EpiCenter</a:t>
            </a:r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dirty="0">
                <a:hlinkClick r:id="rId2"/>
              </a:rPr>
              <a:t>IIK – Invasive Interventionelle Kardiologie</a:t>
            </a:r>
            <a:br>
              <a:rPr lang="de-DE" dirty="0"/>
            </a:br>
            <a:r>
              <a:rPr lang="de-DE" dirty="0"/>
              <a:t>Austrian National </a:t>
            </a:r>
            <a:r>
              <a:rPr lang="de-DE" dirty="0" err="1"/>
              <a:t>CathLab</a:t>
            </a:r>
            <a:r>
              <a:rPr lang="de-DE" dirty="0"/>
              <a:t> Registry (ANCALAR), </a:t>
            </a:r>
          </a:p>
          <a:p>
            <a:r>
              <a:rPr lang="de-DE" dirty="0" err="1"/>
              <a:t>Started</a:t>
            </a:r>
            <a:r>
              <a:rPr lang="de-DE" dirty="0"/>
              <a:t> in 1995, </a:t>
            </a:r>
            <a:r>
              <a:rPr lang="de-DE" b="1" dirty="0"/>
              <a:t>Prof. Volker Mühlberger</a:t>
            </a:r>
            <a:r>
              <a:rPr lang="de-DE" dirty="0"/>
              <a:t>, </a:t>
            </a:r>
            <a:r>
              <a:rPr lang="de-DE" dirty="0" err="1"/>
              <a:t>complete</a:t>
            </a:r>
            <a:r>
              <a:rPr lang="de-DE" dirty="0"/>
              <a:t> annual </a:t>
            </a:r>
            <a:r>
              <a:rPr lang="de-DE" dirty="0" err="1"/>
              <a:t>survey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39 </a:t>
            </a:r>
            <a:r>
              <a:rPr lang="de-DE" dirty="0" err="1"/>
              <a:t>centers</a:t>
            </a:r>
            <a:r>
              <a:rPr lang="de-DE" dirty="0"/>
              <a:t>, </a:t>
            </a:r>
            <a:r>
              <a:rPr lang="de-DE" dirty="0" err="1"/>
              <a:t>aggregated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, annual </a:t>
            </a:r>
            <a:r>
              <a:rPr lang="de-DE" dirty="0" err="1"/>
              <a:t>publication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Austrian-</a:t>
            </a:r>
            <a:r>
              <a:rPr lang="de-DE" dirty="0" err="1"/>
              <a:t>wide</a:t>
            </a:r>
            <a:r>
              <a:rPr lang="de-DE" dirty="0"/>
              <a:t> </a:t>
            </a:r>
            <a:r>
              <a:rPr lang="de-DE" dirty="0" err="1"/>
              <a:t>results</a:t>
            </a:r>
            <a:endParaRPr lang="de-DE" dirty="0"/>
          </a:p>
          <a:p>
            <a:endParaRPr lang="de-DE" dirty="0">
              <a:hlinkClick r:id="rId3"/>
            </a:endParaRPr>
          </a:p>
          <a:p>
            <a:r>
              <a:rPr lang="de-DE" dirty="0">
                <a:hlinkClick r:id="rId3"/>
              </a:rPr>
              <a:t>PTCA – </a:t>
            </a:r>
            <a:r>
              <a:rPr lang="de-DE" dirty="0" err="1">
                <a:hlinkClick r:id="rId3"/>
              </a:rPr>
              <a:t>Percutane</a:t>
            </a:r>
            <a:r>
              <a:rPr lang="de-DE" dirty="0">
                <a:hlinkClick r:id="rId3"/>
              </a:rPr>
              <a:t> Transluminale </a:t>
            </a:r>
            <a:r>
              <a:rPr lang="de-DE" dirty="0" err="1">
                <a:hlinkClick r:id="rId3"/>
              </a:rPr>
              <a:t>Coronare</a:t>
            </a:r>
            <a:r>
              <a:rPr lang="de-DE" dirty="0">
                <a:hlinkClick r:id="rId3"/>
              </a:rPr>
              <a:t> Angioplastie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Cardiology</a:t>
            </a:r>
            <a:endParaRPr lang="de-DE" dirty="0"/>
          </a:p>
          <a:p>
            <a:r>
              <a:rPr lang="de-DE" dirty="0" err="1"/>
              <a:t>Started</a:t>
            </a:r>
            <a:r>
              <a:rPr lang="de-DE" dirty="0"/>
              <a:t> in 2005, </a:t>
            </a:r>
            <a:r>
              <a:rPr lang="de-DE" b="1" dirty="0"/>
              <a:t>Prof. Franz Weidinger, Dr. Jakob </a:t>
            </a:r>
            <a:r>
              <a:rPr lang="de-DE" b="1" dirty="0" err="1"/>
              <a:t>Dörler</a:t>
            </a:r>
            <a:r>
              <a:rPr lang="de-DE" b="1" dirty="0"/>
              <a:t>,</a:t>
            </a:r>
            <a:r>
              <a:rPr lang="de-DE" dirty="0"/>
              <a:t> 24 </a:t>
            </a:r>
            <a:r>
              <a:rPr lang="de-DE" dirty="0" err="1"/>
              <a:t>centers</a:t>
            </a:r>
            <a:r>
              <a:rPr lang="de-DE" dirty="0"/>
              <a:t>,</a:t>
            </a:r>
            <a:br>
              <a:rPr lang="de-DE" dirty="0"/>
            </a:br>
            <a:r>
              <a:rPr lang="de-DE" dirty="0"/>
              <a:t>individual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: 25,700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records</a:t>
            </a:r>
            <a:r>
              <a:rPr lang="de-DE" dirty="0"/>
              <a:t>, </a:t>
            </a:r>
            <a:r>
              <a:rPr lang="de-DE" dirty="0" err="1"/>
              <a:t>ongoing</a:t>
            </a:r>
            <a:r>
              <a:rPr lang="de-DE" dirty="0"/>
              <a:t> </a:t>
            </a:r>
            <a:endParaRPr lang="de-DE" b="1" dirty="0"/>
          </a:p>
          <a:p>
            <a:endParaRPr lang="de-DE" dirty="0">
              <a:hlinkClick r:id="rId4"/>
            </a:endParaRPr>
          </a:p>
          <a:p>
            <a:r>
              <a:rPr lang="de-DE" dirty="0">
                <a:hlinkClick r:id="rId4"/>
              </a:rPr>
              <a:t>Ablationsregister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Cardiology</a:t>
            </a:r>
            <a:endParaRPr lang="de-DE" dirty="0"/>
          </a:p>
          <a:p>
            <a:r>
              <a:rPr lang="de-DE" dirty="0" err="1"/>
              <a:t>Started</a:t>
            </a:r>
            <a:r>
              <a:rPr lang="de-DE" dirty="0"/>
              <a:t> in 2015, </a:t>
            </a:r>
            <a:r>
              <a:rPr lang="de-DE" b="1" dirty="0"/>
              <a:t>Prof. Markus </a:t>
            </a:r>
            <a:r>
              <a:rPr lang="de-DE" b="1" dirty="0" err="1"/>
              <a:t>Stühlinger</a:t>
            </a:r>
            <a:r>
              <a:rPr lang="de-DE" b="1" dirty="0"/>
              <a:t>, </a:t>
            </a:r>
            <a:r>
              <a:rPr lang="de-DE" dirty="0"/>
              <a:t>18 </a:t>
            </a:r>
            <a:r>
              <a:rPr lang="de-DE" dirty="0" err="1"/>
              <a:t>centers</a:t>
            </a:r>
            <a:r>
              <a:rPr lang="de-DE" dirty="0"/>
              <a:t>, individual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: 33,500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records</a:t>
            </a:r>
            <a:r>
              <a:rPr lang="de-DE" dirty="0"/>
              <a:t>, </a:t>
            </a:r>
            <a:r>
              <a:rPr lang="de-DE" dirty="0" err="1"/>
              <a:t>ongoing</a:t>
            </a:r>
            <a:endParaRPr lang="de-DE" dirty="0"/>
          </a:p>
          <a:p>
            <a:endParaRPr lang="de-DE" dirty="0">
              <a:hlinkClick r:id="rId5"/>
            </a:endParaRPr>
          </a:p>
          <a:p>
            <a:endParaRPr lang="en-US" sz="1400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186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A2E13-9C13-85A9-BE29-BA5699795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000B389-9FEB-2847-D208-5E117616F3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Registry Data: Quo Vadis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01ABBD-B955-5E98-901D-27BBA8B458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7CE58A8-DABD-1D9C-23EC-12258321E225}"/>
              </a:ext>
            </a:extLst>
          </p:cNvPr>
          <p:cNvSpPr txBox="1"/>
          <p:nvPr/>
        </p:nvSpPr>
        <p:spPr>
          <a:xfrm>
            <a:off x="618307" y="634797"/>
            <a:ext cx="10310950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365F91"/>
                </a:solidFill>
                <a:latin typeface="Century Schoolbook" panose="02040604050505020304" pitchFamily="18" charset="0"/>
              </a:rPr>
              <a:t>Data of t</a:t>
            </a:r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he Registries of </a:t>
            </a:r>
            <a:r>
              <a:rPr lang="en-US" sz="3200" b="1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EpiCenter</a:t>
            </a:r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de-DE" dirty="0">
              <a:hlinkClick r:id="rId2"/>
            </a:endParaRPr>
          </a:p>
          <a:p>
            <a:r>
              <a:rPr lang="de-DE" dirty="0">
                <a:hlinkClick r:id="rId3"/>
              </a:rPr>
              <a:t>HIR – Herzinsuffizienzregister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Cardiology</a:t>
            </a:r>
            <a:endParaRPr lang="de-DE" dirty="0"/>
          </a:p>
          <a:p>
            <a:r>
              <a:rPr lang="de-DE" dirty="0" err="1"/>
              <a:t>Started</a:t>
            </a:r>
            <a:r>
              <a:rPr lang="de-DE" dirty="0"/>
              <a:t> in 2006, </a:t>
            </a:r>
            <a:r>
              <a:rPr lang="de-DE" b="1" dirty="0"/>
              <a:t>Prof. Gerhard Pölzl, Dr. Hans Altenberger, </a:t>
            </a:r>
            <a:r>
              <a:rPr lang="de-DE" dirty="0"/>
              <a:t>80 </a:t>
            </a:r>
            <a:r>
              <a:rPr lang="de-DE" dirty="0" err="1"/>
              <a:t>centers</a:t>
            </a:r>
            <a:r>
              <a:rPr lang="de-DE" dirty="0"/>
              <a:t>, individual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: 6,600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records</a:t>
            </a:r>
            <a:r>
              <a:rPr lang="de-DE" dirty="0"/>
              <a:t>, 4,800 1-year follow-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measurements</a:t>
            </a:r>
            <a:r>
              <a:rPr lang="de-DE" dirty="0"/>
              <a:t>, </a:t>
            </a:r>
            <a:r>
              <a:rPr lang="de-DE" dirty="0" err="1"/>
              <a:t>ended</a:t>
            </a:r>
            <a:r>
              <a:rPr lang="de-DE" dirty="0"/>
              <a:t> in 2017, </a:t>
            </a:r>
            <a:r>
              <a:rPr lang="de-DE" dirty="0" err="1"/>
              <a:t>mortality</a:t>
            </a:r>
            <a:r>
              <a:rPr lang="de-DE" dirty="0"/>
              <a:t> follow-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ongoing</a:t>
            </a:r>
            <a:endParaRPr lang="de-DE" dirty="0"/>
          </a:p>
          <a:p>
            <a:endParaRPr lang="de-DE" dirty="0">
              <a:hlinkClick r:id="rId3"/>
            </a:endParaRPr>
          </a:p>
          <a:p>
            <a:r>
              <a:rPr lang="de-DE" dirty="0">
                <a:hlinkClick r:id="rId3"/>
              </a:rPr>
              <a:t>ÖPAR – Parkinsonregister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</a:t>
            </a:r>
            <a:r>
              <a:rPr lang="de-DE" dirty="0" err="1"/>
              <a:t>Parkinson’s</a:t>
            </a:r>
            <a:r>
              <a:rPr lang="de-DE" dirty="0"/>
              <a:t> Society</a:t>
            </a:r>
          </a:p>
          <a:p>
            <a:r>
              <a:rPr lang="de-DE" dirty="0" err="1"/>
              <a:t>Started</a:t>
            </a:r>
            <a:r>
              <a:rPr lang="de-DE" dirty="0"/>
              <a:t> in 2011, </a:t>
            </a:r>
            <a:r>
              <a:rPr lang="de-DE" b="1" dirty="0"/>
              <a:t>Prof. Werner </a:t>
            </a:r>
            <a:r>
              <a:rPr lang="de-DE" b="1" dirty="0" err="1"/>
              <a:t>Poewe</a:t>
            </a:r>
            <a:r>
              <a:rPr lang="de-DE" b="1" dirty="0"/>
              <a:t>, Prof. Klaus Seppi</a:t>
            </a:r>
            <a:r>
              <a:rPr lang="de-DE" dirty="0"/>
              <a:t>, 5 </a:t>
            </a:r>
            <a:r>
              <a:rPr lang="de-DE" dirty="0" err="1"/>
              <a:t>centers</a:t>
            </a:r>
            <a:r>
              <a:rPr lang="de-DE" dirty="0"/>
              <a:t>, individual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, 600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records</a:t>
            </a:r>
            <a:r>
              <a:rPr lang="de-DE" dirty="0"/>
              <a:t>, 270 1-year follow-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measurements</a:t>
            </a:r>
            <a:r>
              <a:rPr lang="de-DE" dirty="0"/>
              <a:t>, </a:t>
            </a:r>
            <a:r>
              <a:rPr lang="de-DE" dirty="0" err="1"/>
              <a:t>ended</a:t>
            </a:r>
            <a:r>
              <a:rPr lang="de-DE" dirty="0"/>
              <a:t> in 2025, </a:t>
            </a:r>
            <a:r>
              <a:rPr lang="de-DE" dirty="0" err="1"/>
              <a:t>mortality</a:t>
            </a:r>
            <a:r>
              <a:rPr lang="de-DE" dirty="0"/>
              <a:t> follow-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ongoing</a:t>
            </a:r>
            <a:r>
              <a:rPr lang="de-DE" dirty="0"/>
              <a:t> 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br>
              <a:rPr lang="de-DE" dirty="0"/>
            </a:br>
            <a:endParaRPr lang="en-US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en-US" sz="1400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28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FD8CC-6DE9-7792-71C1-DE4248F21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5B81D92-F4F3-6067-8833-2512E509C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Registry Data: Quo Vadis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8B00577-B7EC-6EB3-BB53-F9FD96D2C0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A1C0FDD-6FAB-0F16-FCC9-8668D7ABDFE5}"/>
              </a:ext>
            </a:extLst>
          </p:cNvPr>
          <p:cNvSpPr txBox="1"/>
          <p:nvPr/>
        </p:nvSpPr>
        <p:spPr>
          <a:xfrm>
            <a:off x="618307" y="634797"/>
            <a:ext cx="10310950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365F91"/>
                </a:solidFill>
                <a:latin typeface="Century Schoolbook" panose="02040604050505020304" pitchFamily="18" charset="0"/>
              </a:rPr>
              <a:t>Benchmark Reports</a:t>
            </a:r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</a:p>
          <a:p>
            <a:endParaRPr lang="de-DE" dirty="0">
              <a:hlinkClick r:id="rId2"/>
            </a:endParaRPr>
          </a:p>
          <a:p>
            <a:r>
              <a:rPr lang="en-US" dirty="0">
                <a:solidFill>
                  <a:srgbClr val="365F91"/>
                </a:solidFill>
                <a:latin typeface="Century Schoolbook" panose="02040604050505020304" pitchFamily="18" charset="0"/>
              </a:rPr>
              <a:t>Annual benchmark reports are produced for the registers. </a:t>
            </a:r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br>
              <a:rPr lang="de-DE" dirty="0"/>
            </a:br>
            <a:endParaRPr lang="en-US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en-US" sz="1400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2" name="Grafik 1" descr="Ein Bild, das Text, Screenshot, Schrift, Zahl enthält.&#10;&#10;KI-generierte Inhalte können fehlerhaft sein.">
            <a:extLst>
              <a:ext uri="{FF2B5EF4-FFF2-40B4-BE49-F238E27FC236}">
                <a16:creationId xmlns:a16="http://schemas.microsoft.com/office/drawing/2014/main" id="{BF38B0CA-4398-AC71-B572-D69915FFCF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628" y="1992068"/>
            <a:ext cx="3765953" cy="1941679"/>
          </a:xfrm>
          <a:prstGeom prst="rect">
            <a:avLst/>
          </a:prstGeom>
        </p:spPr>
      </p:pic>
      <p:pic>
        <p:nvPicPr>
          <p:cNvPr id="3" name="Grafik 2" descr="Ein Bild, das Text, Screenshot, Schrift, Zahl enthält.&#10;&#10;KI-generierte Inhalte können fehlerhaft sein.">
            <a:extLst>
              <a:ext uri="{FF2B5EF4-FFF2-40B4-BE49-F238E27FC236}">
                <a16:creationId xmlns:a16="http://schemas.microsoft.com/office/drawing/2014/main" id="{4E613C87-90E6-2123-0C22-C65BCD6FB65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315" y="4067849"/>
            <a:ext cx="3860440" cy="2022976"/>
          </a:xfrm>
          <a:prstGeom prst="rect">
            <a:avLst/>
          </a:prstGeom>
        </p:spPr>
      </p:pic>
      <p:pic>
        <p:nvPicPr>
          <p:cNvPr id="6" name="Grafik 5" descr="Ein Bild, das Text, Screenshot, Schrift, Diagramm enthält.&#10;&#10;KI-generierte Inhalte können fehlerhaft sein.">
            <a:extLst>
              <a:ext uri="{FF2B5EF4-FFF2-40B4-BE49-F238E27FC236}">
                <a16:creationId xmlns:a16="http://schemas.microsoft.com/office/drawing/2014/main" id="{C130FF60-0006-BAFF-BF5C-4C0C8DEBB1B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482" y="2006493"/>
            <a:ext cx="4263997" cy="315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272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A2B90-EB1D-44EA-0143-92C582C76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FC75B30-7629-1980-B060-C3F1F5F16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Registry Data: Quo Vadis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E0ECD1-0924-70FD-B267-FA87700A1F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65382F0-B832-0AB7-0D6A-ED4571AA7D5B}"/>
              </a:ext>
            </a:extLst>
          </p:cNvPr>
          <p:cNvSpPr txBox="1"/>
          <p:nvPr/>
        </p:nvSpPr>
        <p:spPr>
          <a:xfrm>
            <a:off x="618307" y="634797"/>
            <a:ext cx="10310950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365F91"/>
                </a:solidFill>
                <a:latin typeface="Century Schoolbook" panose="02040604050505020304" pitchFamily="18" charset="0"/>
              </a:rPr>
              <a:t>Publications</a:t>
            </a:r>
            <a:endParaRPr lang="en-US" sz="3200" b="1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de-DE" dirty="0">
              <a:hlinkClick r:id="rId2"/>
            </a:endParaRPr>
          </a:p>
          <a:p>
            <a:r>
              <a:rPr lang="en-US" dirty="0">
                <a:solidFill>
                  <a:srgbClr val="365F91"/>
                </a:solidFill>
                <a:latin typeface="Century Schoolbook" panose="02040604050505020304" pitchFamily="18" charset="0"/>
              </a:rPr>
              <a:t>Peer-reviewed publications are produced using data from the registers. </a:t>
            </a:r>
            <a:endParaRPr lang="en-US" sz="1400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1028" name="Picture 4" descr="PDF) Cardiac catherization in Austria: Results from the Austrian National  Cardiac Catheterization Laboratory Registry (ANCALAR) 2012–2018">
            <a:extLst>
              <a:ext uri="{FF2B5EF4-FFF2-40B4-BE49-F238E27FC236}">
                <a16:creationId xmlns:a16="http://schemas.microsoft.com/office/drawing/2014/main" id="{7D85311F-4822-A777-BE66-F07E14D5A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451" y="2135231"/>
            <a:ext cx="2507240" cy="354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DF) Cardiac catherization in Austria: Results from the Austrian National  Cardiac Catheterization Laboratory Registry (ANCALAR) 2012–2018">
            <a:extLst>
              <a:ext uri="{FF2B5EF4-FFF2-40B4-BE49-F238E27FC236}">
                <a16:creationId xmlns:a16="http://schemas.microsoft.com/office/drawing/2014/main" id="{FC87625C-F7BC-C127-5A9C-388085467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795" y="2130282"/>
            <a:ext cx="2436479" cy="344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0E6ABA94-6C08-0366-CFC0-1DB676E526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5185" y="2130282"/>
            <a:ext cx="2696331" cy="353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049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FED08E0F-78BE-48E3-BEB7-78A769ABC8DE}" vid="{AC26927C-F7B3-4A11-ACD5-D69B73104986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Modul_2.31_Epi</Template>
  <TotalTime>0</TotalTime>
  <Words>650</Words>
  <Application>Microsoft Office PowerPoint</Application>
  <PresentationFormat>Breitbild</PresentationFormat>
  <Paragraphs>101</Paragraphs>
  <Slides>9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Schoolbook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tirol-kliniken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Einführung in die Epidemiologie: Teil 1</dc:title>
  <dc:creator>Peter Willeit</dc:creator>
  <cp:lastModifiedBy>Ulmer Hanno</cp:lastModifiedBy>
  <cp:revision>359</cp:revision>
  <cp:lastPrinted>2023-10-01T17:24:54Z</cp:lastPrinted>
  <dcterms:created xsi:type="dcterms:W3CDTF">2022-09-21T07:44:49Z</dcterms:created>
  <dcterms:modified xsi:type="dcterms:W3CDTF">2026-03-03T09:55:33Z</dcterms:modified>
</cp:coreProperties>
</file>